
<file path=[Content_Types].xml><?xml version="1.0" encoding="utf-8"?>
<Types xmlns="http://schemas.openxmlformats.org/package/2006/content-types">
  <Override PartName="/_rels/.rels" ContentType="application/vnd.openxmlformats-package.relationships+xml"/>
  <Override PartName="/ppt/notesSlides/_rels/notesSlide2.xml.rels" ContentType="application/vnd.openxmlformats-package.relationships+xml"/>
  <Override PartName="/ppt/notesSlides/notesSlide2.xml" ContentType="application/vnd.openxmlformats-officedocument.presentationml.notesSlide+xml"/>
  <Override PartName="/ppt/_rels/presentation.xml.rels" ContentType="application/vnd.openxmlformats-package.relationships+xml"/>
  <Override PartName="/ppt/media/image3.jpeg" ContentType="image/jpeg"/>
  <Override PartName="/ppt/media/image2.jpeg" ContentType="image/jpeg"/>
  <Override PartName="/ppt/media/image1.jpeg" ContentType="image/jpeg"/>
  <Override PartName="/ppt/slides/_rels/slide2.xml.rels" ContentType="application/vnd.openxmlformats-package.relationships+xml"/>
  <Override PartName="/ppt/slides/_rels/slide1.xml.rels" ContentType="application/vnd.openxmlformats-package.relationships+xml"/>
  <Override PartName="/ppt/slides/slide2.xml" ContentType="application/vnd.openxmlformats-officedocument.presentationml.slide+xml"/>
  <Override PartName="/ppt/slides/slide1.xml" ContentType="application/vnd.openxmlformats-officedocument.presentationml.slide+xml"/>
  <Override PartName="/ppt/slideLayouts/_rels/slideLayout12.xml.rels" ContentType="application/vnd.openxmlformats-package.relationships+xml"/>
  <Override PartName="/ppt/slideLayouts/_rels/slideLayout11.xml.rels" ContentType="application/vnd.openxmlformats-package.relationships+xml"/>
  <Override PartName="/ppt/slideLayouts/_rels/slideLayout3.xml.rels" ContentType="application/vnd.openxmlformats-package.relationships+xml"/>
  <Override PartName="/ppt/slideLayouts/_rels/slideLayout4.xml.rels" ContentType="application/vnd.openxmlformats-package.relationships+xml"/>
  <Override PartName="/ppt/slideLayouts/_rels/slideLayout5.xml.rels" ContentType="application/vnd.openxmlformats-package.relationships+xml"/>
  <Override PartName="/ppt/slideLayouts/_rels/slideLayout6.xml.rels" ContentType="application/vnd.openxmlformats-package.relationships+xml"/>
  <Override PartName="/ppt/slideLayouts/_rels/slideLayout7.xml.rels" ContentType="application/vnd.openxmlformats-package.relationships+xml"/>
  <Override PartName="/ppt/slideLayouts/_rels/slideLayout1.xml.rels" ContentType="application/vnd.openxmlformats-package.relationships+xml"/>
  <Override PartName="/ppt/slideLayouts/_rels/slideLayout8.xml.rels" ContentType="application/vnd.openxmlformats-package.relationships+xml"/>
  <Override PartName="/ppt/slideLayouts/_rels/slideLayout2.xml.rels" ContentType="application/vnd.openxmlformats-package.relationships+xml"/>
  <Override PartName="/ppt/slideLayouts/_rels/slideLayout9.xml.rels" ContentType="application/vnd.openxmlformats-package.relationships+xml"/>
  <Override PartName="/ppt/slideLayouts/_rels/slideLayout10.xml.rels" ContentType="application/vnd.openxmlformats-package.relationships+xml"/>
  <Override PartName="/ppt/slideLayouts/slideLayout12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theme/theme1.xml" ContentType="application/vnd.openxmlformats-officedocument.theme+xml"/>
  <Override PartName="/ppt/slideMasters/_rels/slideMaster1.xml.rels" ContentType="application/vnd.openxmlformats-package.relationships+xml"/>
  <Override PartName="/ppt/slideMasters/slideMaster1.xml" ContentType="application/vnd.openxmlformats-officedocument.presentationml.slideMaster+xml"/>
  <Override PartName="/ppt/notesMasters/_rels/notesMaster1.xml.rels" ContentType="application/vnd.openxmlformats-package.relationships+xml"/>
  <Override PartName="/ppt/notesMasters/notesMaster1.xml" ContentType="application/vnd.openxmlformats-officedocument.presentationml.notesMaster+xml"/>
  <Override PartName="/ppt/presentation.xml" ContentType="application/vnd.openxmlformats-officedocument.presentationml.presentation.main+xml"/>
  <Override PartName="/docProps/app.xml" ContentType="application/vnd.openxmlformats-officedocument.extended-properties+xml"/>
  <Override PartName="/docProps/core.xml" ContentType="application/vnd.openxmlformats-package.core-properties+xml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
</Relationships>
</file>

<file path=ppt/presentation.xml><?xml version="1.0" encoding="utf-8"?>
<p:presentation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sldMasterIdLst>
    <p:sldMasterId id="2147483648" r:id="rId2"/>
  </p:sldMasterIdLst>
  <p:notesMasterIdLst>
    <p:notesMasterId r:id="rId3"/>
  </p:notesMasterIdLst>
  <p:sldIdLst>
    <p:sldId id="256" r:id="rId4"/>
    <p:sldId id="257" r:id="rId5"/>
  </p:sldIdLst>
  <p:sldSz cx="9144000" cy="6858000"/>
  <p:notesSz cx="7559675" cy="10691812"/>
</p:presentation>
</file>

<file path=ppt/_rels/presentation.xml.rels><?xml version="1.0" encoding="UTF-8"?>
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3" Type="http://schemas.openxmlformats.org/officeDocument/2006/relationships/notesMaster" Target="notesMasters/notesMaster1.xml"/><Relationship Id="rId4" Type="http://schemas.openxmlformats.org/officeDocument/2006/relationships/slide" Target="slides/slide1.xml"/><Relationship Id="rId5" Type="http://schemas.openxmlformats.org/officeDocument/2006/relationships/slide" Target="slides/slide2.xml"/>
</Relationships>
</file>

<file path=ppt/notesMasters/_rels/notesMaster1.xml.rels><?xml version="1.0" encoding="UTF-8"?>
<Relationships xmlns="http://schemas.openxmlformats.org/package/2006/relationships"><Relationship Id="rId1" Type="http://schemas.openxmlformats.org/officeDocument/2006/relationships/theme" Target="../theme/theme2.xml"/>
</Relationships>
</file>

<file path=ppt/notesMasters/notesMaster1.xml><?xml version="1.0" encoding="utf-8"?>
<p:notes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PlaceHolder 1"/>
          <p:cNvSpPr>
            <a:spLocks noGrp="1"/>
          </p:cNvSpPr>
          <p:nvPr>
            <p:ph type="sldImg"/>
          </p:nvPr>
        </p:nvSpPr>
        <p:spPr>
          <a:xfrm>
            <a:off x="216000" y="812520"/>
            <a:ext cx="7127280" cy="4008960"/>
          </a:xfrm>
          <a:prstGeom prst="rect">
            <a:avLst/>
          </a:prstGeom>
        </p:spPr>
        <p:txBody>
          <a:bodyPr lIns="0" rIns="0" tIns="0" bIns="0" anchor="ctr"/>
          <a:p>
            <a:pPr algn="ctr"/>
            <a:r>
              <a:rPr b="0" lang="en-US" sz="4400" spc="-1" strike="noStrike">
                <a:latin typeface="Arial"/>
              </a:rPr>
              <a:t>Click to move the slide</a:t>
            </a:r>
            <a:endParaRPr b="0" lang="en-US" sz="4400" spc="-1" strike="noStrike">
              <a:latin typeface="Arial"/>
            </a:endParaRPr>
          </a:p>
        </p:txBody>
      </p:sp>
      <p:sp>
        <p:nvSpPr>
          <p:cNvPr id="39" name="PlaceHolder 2"/>
          <p:cNvSpPr>
            <a:spLocks noGrp="1"/>
          </p:cNvSpPr>
          <p:nvPr>
            <p:ph type="body"/>
          </p:nvPr>
        </p:nvSpPr>
        <p:spPr>
          <a:xfrm>
            <a:off x="756000" y="5078520"/>
            <a:ext cx="6047640" cy="4811040"/>
          </a:xfrm>
          <a:prstGeom prst="rect">
            <a:avLst/>
          </a:prstGeom>
        </p:spPr>
        <p:txBody>
          <a:bodyPr lIns="0" rIns="0" tIns="0" bIns="0"/>
          <a:p>
            <a:r>
              <a:rPr b="0" lang="en-US" sz="2000" spc="-1" strike="noStrike">
                <a:latin typeface="Arial"/>
              </a:rPr>
              <a:t>Click to edit the notes format</a:t>
            </a:r>
            <a:endParaRPr b="0" lang="en-US" sz="2000" spc="-1" strike="noStrike">
              <a:latin typeface="Arial"/>
            </a:endParaRPr>
          </a:p>
        </p:txBody>
      </p:sp>
      <p:sp>
        <p:nvSpPr>
          <p:cNvPr id="40" name="PlaceHolder 3"/>
          <p:cNvSpPr>
            <a:spLocks noGrp="1"/>
          </p:cNvSpPr>
          <p:nvPr>
            <p:ph type="hdr"/>
          </p:nvPr>
        </p:nvSpPr>
        <p:spPr>
          <a:xfrm>
            <a:off x="0" y="0"/>
            <a:ext cx="3280680" cy="534240"/>
          </a:xfrm>
          <a:prstGeom prst="rect">
            <a:avLst/>
          </a:prstGeom>
        </p:spPr>
        <p:txBody>
          <a:bodyPr lIns="0" rIns="0" tIns="0" bIns="0"/>
          <a:p>
            <a:r>
              <a:rPr b="0" lang="en-US" sz="1400" spc="-1" strike="noStrike">
                <a:solidFill>
                  <a:srgbClr val="303d22"/>
                </a:solidFill>
                <a:latin typeface="Arial"/>
              </a:rPr>
              <a:t>&lt;header&gt;</a:t>
            </a:r>
            <a:endParaRPr b="0" lang="en-US" sz="1400" spc="-1" strike="noStrike">
              <a:solidFill>
                <a:srgbClr val="303d22"/>
              </a:solidFill>
              <a:latin typeface="Arial"/>
            </a:endParaRPr>
          </a:p>
        </p:txBody>
      </p:sp>
      <p:sp>
        <p:nvSpPr>
          <p:cNvPr id="41" name="PlaceHolder 4"/>
          <p:cNvSpPr>
            <a:spLocks noGrp="1"/>
          </p:cNvSpPr>
          <p:nvPr>
            <p:ph type="dt"/>
          </p:nvPr>
        </p:nvSpPr>
        <p:spPr>
          <a:xfrm>
            <a:off x="4278960" y="0"/>
            <a:ext cx="3280680" cy="534240"/>
          </a:xfrm>
          <a:prstGeom prst="rect">
            <a:avLst/>
          </a:prstGeom>
        </p:spPr>
        <p:txBody>
          <a:bodyPr lIns="0" rIns="0" tIns="0" bIns="0"/>
          <a:p>
            <a:pPr algn="r"/>
            <a:r>
              <a:rPr b="0" lang="en-US" sz="1400" spc="-1" strike="noStrike">
                <a:solidFill>
                  <a:srgbClr val="303d22"/>
                </a:solidFill>
                <a:latin typeface="Arial"/>
              </a:rPr>
              <a:t>&lt;date/time&gt;</a:t>
            </a:r>
            <a:endParaRPr b="0" lang="en-US" sz="1400" spc="-1" strike="noStrike">
              <a:solidFill>
                <a:srgbClr val="303d22"/>
              </a:solidFill>
              <a:latin typeface="Arial"/>
            </a:endParaRPr>
          </a:p>
        </p:txBody>
      </p:sp>
      <p:sp>
        <p:nvSpPr>
          <p:cNvPr id="42" name="PlaceHolder 5"/>
          <p:cNvSpPr>
            <a:spLocks noGrp="1"/>
          </p:cNvSpPr>
          <p:nvPr>
            <p:ph type="ftr"/>
          </p:nvPr>
        </p:nvSpPr>
        <p:spPr>
          <a:xfrm>
            <a:off x="0" y="10157400"/>
            <a:ext cx="3280680" cy="534240"/>
          </a:xfrm>
          <a:prstGeom prst="rect">
            <a:avLst/>
          </a:prstGeom>
        </p:spPr>
        <p:txBody>
          <a:bodyPr lIns="0" rIns="0" tIns="0" bIns="0" anchor="b"/>
          <a:p>
            <a:r>
              <a:rPr b="0" lang="en-US" sz="1400" spc="-1" strike="noStrike">
                <a:solidFill>
                  <a:srgbClr val="303d22"/>
                </a:solidFill>
                <a:latin typeface="Arial"/>
              </a:rPr>
              <a:t>&lt;footer&gt;</a:t>
            </a:r>
            <a:endParaRPr b="0" lang="en-US" sz="1400" spc="-1" strike="noStrike">
              <a:solidFill>
                <a:srgbClr val="303d22"/>
              </a:solidFill>
              <a:latin typeface="Arial"/>
            </a:endParaRPr>
          </a:p>
        </p:txBody>
      </p:sp>
      <p:sp>
        <p:nvSpPr>
          <p:cNvPr id="43" name="PlaceHolder 6"/>
          <p:cNvSpPr>
            <a:spLocks noGrp="1"/>
          </p:cNvSpPr>
          <p:nvPr>
            <p:ph type="sldNum"/>
          </p:nvPr>
        </p:nvSpPr>
        <p:spPr>
          <a:xfrm>
            <a:off x="4278960" y="10157400"/>
            <a:ext cx="3280680" cy="534240"/>
          </a:xfrm>
          <a:prstGeom prst="rect">
            <a:avLst/>
          </a:prstGeom>
        </p:spPr>
        <p:txBody>
          <a:bodyPr lIns="0" rIns="0" tIns="0" bIns="0" anchor="b"/>
          <a:p>
            <a:pPr algn="r"/>
            <a:fld id="{4194E474-3739-4278-91E3-4011FF2531FF}" type="slidenum">
              <a:rPr b="0" lang="en-US" sz="1400" spc="-1" strike="noStrike">
                <a:solidFill>
                  <a:srgbClr val="303d22"/>
                </a:solidFill>
                <a:latin typeface="Arial"/>
              </a:rPr>
              <a:t>&lt;number&gt;</a:t>
            </a:fld>
            <a:endParaRPr b="0" lang="en-US" sz="1400" spc="-1" strike="noStrike">
              <a:solidFill>
                <a:srgbClr val="303d22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</p:notesMaster>
</file>

<file path=ppt/notesSlides/_rels/notesSlide2.xml.rels><?xml version="1.0" encoding="UTF-8"?>
<Relationships xmlns="http://schemas.openxmlformats.org/package/2006/relationships"><Relationship Id="rId1" Type="http://schemas.openxmlformats.org/officeDocument/2006/relationships/slide" Target="../slides/slide2.xml"/><Relationship Id="rId2" Type="http://schemas.openxmlformats.org/officeDocument/2006/relationships/notesMaster" Target="../notesMasters/notesMaster1.xml"/>
</Relationships>
</file>

<file path=ppt/notesSlides/notesSlide2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PlaceHolder 1"/>
          <p:cNvSpPr>
            <a:spLocks noGrp="1"/>
          </p:cNvSpPr>
          <p:nvPr>
            <p:ph type="sldImg"/>
          </p:nvPr>
        </p:nvSpPr>
        <p:spPr>
          <a:xfrm>
            <a:off x="1371600" y="763560"/>
            <a:ext cx="5029200" cy="3772080"/>
          </a:xfrm>
          <a:prstGeom prst="rect">
            <a:avLst/>
          </a:prstGeom>
        </p:spPr>
      </p:sp>
      <p:sp>
        <p:nvSpPr>
          <p:cNvPr id="53" name="PlaceHolder 2"/>
          <p:cNvSpPr>
            <a:spLocks noGrp="1"/>
          </p:cNvSpPr>
          <p:nvPr>
            <p:ph type="body"/>
          </p:nvPr>
        </p:nvSpPr>
        <p:spPr>
          <a:xfrm>
            <a:off x="777960" y="4776840"/>
            <a:ext cx="6216480" cy="4525200"/>
          </a:xfrm>
          <a:prstGeom prst="rect">
            <a:avLst/>
          </a:prstGeom>
        </p:spPr>
        <p:txBody>
          <a:bodyPr lIns="0" rIns="0" tIns="0" bIns="0"/>
          <a:p>
            <a:r>
              <a:rPr b="0" lang="en-US" sz="900" spc="-1" strike="noStrike">
                <a:latin typeface="Arial"/>
              </a:rPr>
              <a:t>Example of action plan template for patients using SMART with budesonide/formoterol. See Appendix E1 (available in this article's Online Repository at www.jaci-inpractice.org) for a customizable version of this action plan. A similar action plan could be constructed for patients using SMART with other inhaled corticosteroids (ICS)-formoterol formulations (eg, mometasone-formoterol). </a:t>
            </a:r>
            <a:r>
              <a:rPr b="0" i="1" lang="en-US" sz="900" spc="-1" strike="noStrike">
                <a:latin typeface="Arial"/>
              </a:rPr>
              <a:t>PEF</a:t>
            </a:r>
            <a:r>
              <a:rPr b="0" lang="en-US" sz="900" spc="-1" strike="noStrike">
                <a:latin typeface="Arial"/>
              </a:rPr>
              <a:t>, peak expiratory flow.</a:t>
            </a:r>
            <a:endParaRPr b="0" lang="en-US" sz="900" spc="-1" strike="noStrike">
              <a:latin typeface="Arial"/>
            </a:endParaRPr>
          </a:p>
          <a:p>
            <a:endParaRPr b="0" lang="en-US" sz="900" spc="-1" strike="noStrike">
              <a:latin typeface="Arial"/>
            </a:endParaRPr>
          </a:p>
          <a:p>
            <a:endParaRPr b="0" lang="en-US" sz="900" spc="-1" strike="noStrike">
              <a:latin typeface="Arial"/>
            </a:endParaRPr>
          </a:p>
          <a:p>
            <a:endParaRPr b="0" lang="en-US" sz="900" spc="-1" strike="noStrike">
              <a:latin typeface="Arial"/>
            </a:endParaRPr>
          </a:p>
        </p:txBody>
      </p:sp>
    </p:spTree>
  </p:cSld>
</p:notes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slideLayout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US" sz="4400" spc="-1" strike="noStrike">
              <a:latin typeface="Arial"/>
            </a:endParaRPr>
          </a:p>
        </p:txBody>
      </p:sp>
      <p:sp>
        <p:nvSpPr>
          <p:cNvPr id="24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25" name="PlaceHolder 3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1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US" sz="4400" spc="-1" strike="noStrike">
              <a:latin typeface="Arial"/>
            </a:endParaRPr>
          </a:p>
        </p:txBody>
      </p:sp>
      <p:sp>
        <p:nvSpPr>
          <p:cNvPr id="27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28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29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30" name="PlaceHolder 5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1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US" sz="4400" spc="-1" strike="noStrike">
              <a:latin typeface="Arial"/>
            </a:endParaRPr>
          </a:p>
        </p:txBody>
      </p:sp>
      <p:sp>
        <p:nvSpPr>
          <p:cNvPr id="32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26496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33" name="PlaceHolder 3"/>
          <p:cNvSpPr>
            <a:spLocks noGrp="1"/>
          </p:cNvSpPr>
          <p:nvPr>
            <p:ph type="body"/>
          </p:nvPr>
        </p:nvSpPr>
        <p:spPr>
          <a:xfrm>
            <a:off x="3239640" y="1604520"/>
            <a:ext cx="26496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34" name="PlaceHolder 4"/>
          <p:cNvSpPr>
            <a:spLocks noGrp="1"/>
          </p:cNvSpPr>
          <p:nvPr>
            <p:ph type="body"/>
          </p:nvPr>
        </p:nvSpPr>
        <p:spPr>
          <a:xfrm>
            <a:off x="6022080" y="1604520"/>
            <a:ext cx="26496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35" name="PlaceHolder 5"/>
          <p:cNvSpPr>
            <a:spLocks noGrp="1"/>
          </p:cNvSpPr>
          <p:nvPr>
            <p:ph type="body"/>
          </p:nvPr>
        </p:nvSpPr>
        <p:spPr>
          <a:xfrm>
            <a:off x="457200" y="3682080"/>
            <a:ext cx="26496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36" name="PlaceHolder 6"/>
          <p:cNvSpPr>
            <a:spLocks noGrp="1"/>
          </p:cNvSpPr>
          <p:nvPr>
            <p:ph type="body"/>
          </p:nvPr>
        </p:nvSpPr>
        <p:spPr>
          <a:xfrm>
            <a:off x="3239640" y="3682080"/>
            <a:ext cx="26496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37" name="PlaceHolder 7"/>
          <p:cNvSpPr>
            <a:spLocks noGrp="1"/>
          </p:cNvSpPr>
          <p:nvPr>
            <p:ph type="body"/>
          </p:nvPr>
        </p:nvSpPr>
        <p:spPr>
          <a:xfrm>
            <a:off x="6022080" y="3682080"/>
            <a:ext cx="26496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US" sz="4400" spc="-1" strike="noStrike"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subTitle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US" sz="4400" spc="-1" strike="noStrike">
              <a:latin typeface="Arial"/>
            </a:endParaRPr>
          </a:p>
        </p:txBody>
      </p:sp>
      <p:sp>
        <p:nvSpPr>
          <p:cNvPr id="5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US" sz="4400" spc="-1" strike="noStrike">
              <a:latin typeface="Arial"/>
            </a:endParaRPr>
          </a:p>
        </p:txBody>
      </p:sp>
      <p:sp>
        <p:nvSpPr>
          <p:cNvPr id="7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8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US" sz="4400" spc="-1" strike="noStrike">
              <a:latin typeface="Arial"/>
            </a:endParaRPr>
          </a:p>
        </p:txBody>
      </p:sp>
    </p:spTree>
  </p:cSld>
</p:sldLayout>
</file>

<file path=ppt/slideLayouts/slideLayout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ceHolder 1"/>
          <p:cNvSpPr>
            <a:spLocks noGrp="1"/>
          </p:cNvSpPr>
          <p:nvPr>
            <p:ph type="subTitle"/>
          </p:nvPr>
        </p:nvSpPr>
        <p:spPr>
          <a:xfrm>
            <a:off x="457200" y="273600"/>
            <a:ext cx="8229240" cy="530784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US" sz="4400" spc="-1" strike="noStrike">
              <a:latin typeface="Arial"/>
            </a:endParaRPr>
          </a:p>
        </p:txBody>
      </p:sp>
      <p:sp>
        <p:nvSpPr>
          <p:cNvPr id="12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13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14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US" sz="4400" spc="-1" strike="noStrike">
              <a:latin typeface="Arial"/>
            </a:endParaRPr>
          </a:p>
        </p:txBody>
      </p:sp>
      <p:sp>
        <p:nvSpPr>
          <p:cNvPr id="16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17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18" name="PlaceHolder 4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US" sz="4400" spc="-1" strike="noStrike">
              <a:latin typeface="Arial"/>
            </a:endParaRPr>
          </a:p>
        </p:txBody>
      </p:sp>
      <p:sp>
        <p:nvSpPr>
          <p:cNvPr id="20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21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22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</p:spTree>
  </p:cSld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Relationship Id="rId10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2.xml"/>
</Relationships>
</file>

<file path=ppt/slideMasters/slideMaster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0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r>
              <a:rPr b="0" lang="en-US" sz="4400" spc="-1" strike="noStrike">
                <a:latin typeface="Arial"/>
              </a:rPr>
              <a:t>Click to edit the title text format</a:t>
            </a:r>
            <a:endParaRPr b="0" lang="en-US" sz="4400" spc="-1" strike="noStrike">
              <a:latin typeface="Arial"/>
            </a:endParaRPr>
          </a:p>
        </p:txBody>
      </p:sp>
      <p:sp>
        <p:nvSpPr>
          <p:cNvPr id="1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en-US" sz="3200" spc="-1" strike="noStrike">
                <a:latin typeface="Arial"/>
              </a:rPr>
              <a:t>Click to edit the outline text format</a:t>
            </a:r>
            <a:endParaRPr b="0" lang="en-US" sz="3200" spc="-1" strike="noStrike"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en-US" sz="2800" spc="-1" strike="noStrike">
                <a:latin typeface="Arial"/>
              </a:rPr>
              <a:t>Second Outline Level</a:t>
            </a:r>
            <a:endParaRPr b="0" lang="en-US" sz="2800" spc="-1" strike="noStrike"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en-US" sz="2400" spc="-1" strike="noStrike">
                <a:latin typeface="Arial"/>
              </a:rPr>
              <a:t>Third Outline Level</a:t>
            </a:r>
            <a:endParaRPr b="0" lang="en-US" sz="2400" spc="-1" strike="noStrike"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en-US" sz="2000" spc="-1" strike="noStrike">
                <a:latin typeface="Arial"/>
              </a:rPr>
              <a:t>Fourth Outline Level</a:t>
            </a:r>
            <a:endParaRPr b="0" lang="en-US" sz="2000" spc="-1" strike="noStrike"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latin typeface="Arial"/>
              </a:rPr>
              <a:t>Fifth Outline Level</a:t>
            </a:r>
            <a:endParaRPr b="0" lang="en-US" sz="2000" spc="-1" strike="noStrike"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latin typeface="Arial"/>
              </a:rPr>
              <a:t>Sixth Outline Level</a:t>
            </a:r>
            <a:endParaRPr b="0" lang="en-US" sz="2000" spc="-1" strike="noStrike"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latin typeface="Arial"/>
              </a:rPr>
              <a:t>Seventh Outline Level</a:t>
            </a:r>
            <a:endParaRPr b="0" lang="en-US" sz="2000" spc="-1" strike="noStrike"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</p:sldLayoutIdLst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hyperlink" Target="http://www.elsevier.com/termsandconditions" TargetMode="External"/><Relationship Id="rId2" Type="http://schemas.openxmlformats.org/officeDocument/2006/relationships/image" Target="../media/image1.jpeg"/><Relationship Id="rId3" Type="http://schemas.openxmlformats.org/officeDocument/2006/relationships/slideLayout" Target="../slideLayouts/slideLayout2.xml"/>
</Relationships>
</file>

<file path=ppt/slides/_rels/slide2.xml.rels><?xml version="1.0" encoding="UTF-8"?>
<Relationships xmlns="http://schemas.openxmlformats.org/package/2006/relationships"><Relationship Id="rId1" Type="http://schemas.openxmlformats.org/officeDocument/2006/relationships/image" Target="../media/image2.jpeg"/><Relationship Id="rId2" Type="http://schemas.openxmlformats.org/officeDocument/2006/relationships/hyperlink" Target="http://www.elsevier.com/termsandconditions" TargetMode="External"/><Relationship Id="rId3" Type="http://schemas.openxmlformats.org/officeDocument/2006/relationships/image" Target="../media/image3.jpe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
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TextShape 1"/>
          <p:cNvSpPr txBox="1"/>
          <p:nvPr/>
        </p:nvSpPr>
        <p:spPr>
          <a:xfrm>
            <a:off x="360000" y="1260000"/>
            <a:ext cx="8640000" cy="195552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/>
          <a:p>
            <a:pPr algn="ctr">
              <a:lnSpc>
                <a:spcPct val="100000"/>
              </a:lnSpc>
              <a:spcAft>
                <a:spcPts val="3186"/>
              </a:spcAft>
            </a:pPr>
            <a:r>
              <a:rPr b="0" i="1" lang="en-US" sz="1700" spc="-1" strike="noStrike">
                <a:solidFill>
                  <a:srgbClr val="ffffff"/>
                </a:solidFill>
                <a:latin typeface="Arial"/>
              </a:rPr>
              <a:t>A Practical Guide to Implementing SMART in Asthma Management</a:t>
            </a:r>
            <a:r>
              <a:rPr b="0" lang="en-US" sz="1700" spc="-1" strike="noStrike">
                <a:solidFill>
                  <a:srgbClr val="ffffff"/>
                </a:solidFill>
                <a:latin typeface="Arial"/>
              </a:rPr>
              <a:t> </a:t>
            </a:r>
            <a:endParaRPr b="0" lang="en-US" sz="17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spcAft>
                <a:spcPts val="2750"/>
              </a:spcAft>
            </a:pPr>
            <a:r>
              <a:rPr b="0" i="1" lang="en-US" sz="1100" spc="-1" strike="noStrike">
                <a:solidFill>
                  <a:srgbClr val="ffffff"/>
                </a:solidFill>
                <a:latin typeface="Arial"/>
              </a:rPr>
              <a:t>Helen K. Reddel, MB, BS, PhD, Eric D. Bateman, MB, ChB, MD, Michael Schatz, MD, MS, Jerry A. Krishnan, MD, PhD, Michelle M. Cloutier, MD</a:t>
            </a:r>
            <a:r>
              <a:rPr b="0" lang="en-US" sz="1100" spc="-1" strike="noStrike">
                <a:solidFill>
                  <a:srgbClr val="ffffff"/>
                </a:solidFill>
                <a:latin typeface="Arial"/>
              </a:rPr>
              <a:t> </a:t>
            </a:r>
            <a:endParaRPr b="0" lang="en-US" sz="1100" spc="-1" strike="noStrike">
              <a:solidFill>
                <a:srgbClr val="ffffff"/>
              </a:solidFill>
              <a:latin typeface="Arial"/>
            </a:endParaRPr>
          </a:p>
          <a:p>
            <a:pPr algn="ctr"/>
            <a:r>
              <a:rPr b="0" i="1" lang="en-US" sz="1200" spc="-1" strike="noStrike">
                <a:solidFill>
                  <a:srgbClr val="ffffff"/>
                </a:solidFill>
                <a:latin typeface="Arial"/>
              </a:rPr>
              <a:t>The Journal of Allergy and Clinical Immunology: In Practice</a:t>
            </a:r>
            <a:r>
              <a:rPr b="0" lang="en-US" sz="1200" spc="-1" strike="noStrike">
                <a:solidFill>
                  <a:srgbClr val="ffffff"/>
                </a:solidFill>
                <a:latin typeface="Arial"/>
              </a:rPr>
              <a:t> </a:t>
            </a:r>
            <a:endParaRPr b="0" lang="en-US" sz="1200" spc="-1" strike="noStrike">
              <a:solidFill>
                <a:srgbClr val="ffffff"/>
              </a:solidFill>
              <a:latin typeface="Arial"/>
            </a:endParaRPr>
          </a:p>
          <a:p>
            <a:pPr algn="ctr"/>
            <a:r>
              <a:rPr b="0" lang="en-US" sz="1200" spc="-1" strike="noStrike">
                <a:solidFill>
                  <a:srgbClr val="ffffff"/>
                </a:solidFill>
                <a:latin typeface="Arial"/>
              </a:rPr>
              <a:t>Volume 10 Issue 1 Pages S31-S38 (January 2022) </a:t>
            </a:r>
            <a:endParaRPr b="0" lang="en-US" sz="1200" spc="-1" strike="noStrike">
              <a:solidFill>
                <a:srgbClr val="ffffff"/>
              </a:solidFill>
              <a:latin typeface="Arial"/>
            </a:endParaRPr>
          </a:p>
          <a:p>
            <a:pPr algn="ctr"/>
            <a:r>
              <a:rPr b="0" lang="en-US" sz="1000" spc="-1" strike="noStrike">
                <a:solidFill>
                  <a:srgbClr val="ffffff"/>
                </a:solidFill>
                <a:latin typeface="Arial"/>
              </a:rPr>
              <a:t>DOI: 10.1016/j.jaip.2021.10.011</a:t>
            </a:r>
            <a:endParaRPr b="0" lang="en-US" sz="10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45" name="TextShape 2"/>
          <p:cNvSpPr txBox="1"/>
          <p:nvPr/>
        </p:nvSpPr>
        <p:spPr>
          <a:xfrm>
            <a:off x="952560" y="6624000"/>
            <a:ext cx="5556240" cy="231120"/>
          </a:xfrm>
          <a:prstGeom prst="rect">
            <a:avLst/>
          </a:prstGeom>
          <a:noFill/>
          <a:ln>
            <a:noFill/>
          </a:ln>
        </p:spPr>
        <p:txBody>
          <a:bodyPr lIns="90000" rIns="90000" tIns="46800" bIns="46800" anchor="ctr"/>
          <a:p>
            <a:r>
              <a:rPr b="0" lang="en-US" sz="900" spc="-1" strike="noStrike">
                <a:solidFill>
                  <a:srgbClr val="ffffff"/>
                </a:solidFill>
                <a:latin typeface="Arial"/>
              </a:rPr>
              <a:t>Copyright © 2021 American Academy of Allergy, Asthma &amp; Immunology</a:t>
            </a:r>
            <a:r>
              <a:rPr b="0" lang="en-US" sz="900" spc="-1" strike="noStrike">
                <a:solidFill>
                  <a:srgbClr val="ffffff"/>
                </a:solidFill>
                <a:latin typeface="Arial"/>
                <a:hlinkClick r:id="rId1"/>
              </a:rPr>
              <a:t> Terms and Conditions</a:t>
            </a:r>
            <a:endParaRPr b="0" lang="en-US" sz="900" spc="-1" strike="noStrike">
              <a:solidFill>
                <a:srgbClr val="ffffff"/>
              </a:solidFill>
              <a:latin typeface="Arial"/>
            </a:endParaRPr>
          </a:p>
        </p:txBody>
      </p:sp>
      <p:pic>
        <p:nvPicPr>
          <p:cNvPr id="46" name="Logo" descr=""/>
          <p:cNvPicPr/>
          <p:nvPr/>
        </p:nvPicPr>
        <p:blipFill>
          <a:blip r:embed="rId2"/>
          <a:stretch/>
        </p:blipFill>
        <p:spPr>
          <a:xfrm>
            <a:off x="79560" y="6064200"/>
            <a:ext cx="707760" cy="793800"/>
          </a:xfrm>
          <a:prstGeom prst="rect">
            <a:avLst/>
          </a:prstGeom>
          <a:ln>
            <a:noFill/>
          </a:ln>
        </p:spPr>
      </p:pic>
    </p:spTree>
  </p:cSld>
  <p:transition>
    <p:wipe dir="r"/>
  </p:transition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CustomShape 1"/>
          <p:cNvSpPr/>
          <p:nvPr/>
        </p:nvSpPr>
        <p:spPr>
          <a:xfrm>
            <a:off x="4129560" y="79200"/>
            <a:ext cx="884880" cy="3070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/>
          <a:p>
            <a:r>
              <a:rPr b="0" lang="en-US" sz="1400" spc="-1" strike="noStrike">
                <a:solidFill>
                  <a:srgbClr val="ffffff"/>
                </a:solidFill>
                <a:latin typeface="Arial"/>
              </a:rPr>
              <a:t>Figure 1 </a:t>
            </a:r>
            <a:endParaRPr b="0" lang="en-US" sz="1400" spc="-1" strike="noStrike">
              <a:solidFill>
                <a:srgbClr val="ffffff"/>
              </a:solidFill>
              <a:latin typeface="Arial"/>
            </a:endParaRPr>
          </a:p>
        </p:txBody>
      </p:sp>
      <p:pic>
        <p:nvPicPr>
          <p:cNvPr id="48" name="Main graphic" descr=""/>
          <p:cNvPicPr/>
          <p:nvPr/>
        </p:nvPicPr>
        <p:blipFill>
          <a:blip r:embed="rId1"/>
          <a:stretch/>
        </p:blipFill>
        <p:spPr>
          <a:xfrm>
            <a:off x="1422360" y="1004040"/>
            <a:ext cx="6350040" cy="4500000"/>
          </a:xfrm>
          <a:prstGeom prst="rect">
            <a:avLst/>
          </a:prstGeom>
          <a:ln>
            <a:noFill/>
          </a:ln>
        </p:spPr>
      </p:pic>
      <p:sp>
        <p:nvSpPr>
          <p:cNvPr id="49" name="TextShape 2"/>
          <p:cNvSpPr txBox="1"/>
          <p:nvPr/>
        </p:nvSpPr>
        <p:spPr>
          <a:xfrm>
            <a:off x="952560" y="6477120"/>
            <a:ext cx="8254800" cy="23112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/>
          <a:p>
            <a:r>
              <a:rPr b="0" i="1" lang="en-US" sz="900" spc="-1" strike="noStrike">
                <a:solidFill>
                  <a:srgbClr val="ffffff"/>
                </a:solidFill>
                <a:latin typeface="Arial"/>
              </a:rPr>
              <a:t>The Journal of Allergy and Clinical Immunology: In Practice</a:t>
            </a:r>
            <a:r>
              <a:rPr b="0" lang="en-US" sz="900" spc="-1" strike="noStrike">
                <a:solidFill>
                  <a:srgbClr val="ffffff"/>
                </a:solidFill>
                <a:latin typeface="Arial"/>
              </a:rPr>
              <a:t> 2022 10S31-S38DOI: (10.1016/j.jaip.2021.10.011) </a:t>
            </a:r>
            <a:endParaRPr b="0" lang="en-US" sz="9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50" name="TextShape 3"/>
          <p:cNvSpPr txBox="1"/>
          <p:nvPr/>
        </p:nvSpPr>
        <p:spPr>
          <a:xfrm>
            <a:off x="952560" y="6624000"/>
            <a:ext cx="5556240" cy="231120"/>
          </a:xfrm>
          <a:prstGeom prst="rect">
            <a:avLst/>
          </a:prstGeom>
          <a:noFill/>
          <a:ln>
            <a:noFill/>
          </a:ln>
        </p:spPr>
        <p:txBody>
          <a:bodyPr lIns="90000" rIns="90000" tIns="46800" bIns="46800" anchor="ctr"/>
          <a:p>
            <a:r>
              <a:rPr b="0" lang="en-US" sz="900" spc="-1" strike="noStrike">
                <a:solidFill>
                  <a:srgbClr val="ffffff"/>
                </a:solidFill>
                <a:latin typeface="Arial"/>
              </a:rPr>
              <a:t>Copyright © 2021 American Academy of Allergy, Asthma &amp; Immunology</a:t>
            </a:r>
            <a:r>
              <a:rPr b="0" lang="en-US" sz="900" spc="-1" strike="noStrike">
                <a:solidFill>
                  <a:srgbClr val="ffffff"/>
                </a:solidFill>
                <a:latin typeface="Arial"/>
                <a:hlinkClick r:id="rId2"/>
              </a:rPr>
              <a:t> Terms and Conditions</a:t>
            </a:r>
            <a:endParaRPr b="0" lang="en-US" sz="900" spc="-1" strike="noStrike">
              <a:solidFill>
                <a:srgbClr val="ffffff"/>
              </a:solidFill>
              <a:latin typeface="Arial"/>
            </a:endParaRPr>
          </a:p>
        </p:txBody>
      </p:sp>
      <p:pic>
        <p:nvPicPr>
          <p:cNvPr id="51" name="Logo" descr=""/>
          <p:cNvPicPr/>
          <p:nvPr/>
        </p:nvPicPr>
        <p:blipFill>
          <a:blip r:embed="rId3"/>
          <a:stretch/>
        </p:blipFill>
        <p:spPr>
          <a:xfrm>
            <a:off x="79560" y="6064200"/>
            <a:ext cx="707760" cy="793800"/>
          </a:xfrm>
          <a:prstGeom prst="rect">
            <a:avLst/>
          </a:prstGeom>
          <a:ln>
            <a:noFill/>
          </a:ln>
        </p:spPr>
      </p:pic>
    </p:spTree>
  </p:cSld>
  <p:transition>
    <p:wipe dir="r"/>
  </p:transition>
  <p:timing>
    <p:tnLst>
      <p:par>
        <p:cTn id="3" dur="indefinite" restart="never" nodeType="tmRoot">
          <p:childTnLst>
            <p:seq>
              <p:cTn id="4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Application>LibreOffice/6.0.7.3$Linux_X86_64 LibreOffice_project/dc89aa7a9eabfd848af146d5086077aeed2ae4a5</Applicat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dc:description/>
  <dc:language>en-US</dc:language>
  <cp:lastModifiedBy/>
  <cp:revision>0</cp:revision>
  <dc:subject/>
  <dc:title/>
</cp:coreProperties>
</file>