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9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67"/>
    <p:restoredTop sz="94708"/>
  </p:normalViewPr>
  <p:slideViewPr>
    <p:cSldViewPr>
      <p:cViewPr varScale="1">
        <p:scale>
          <a:sx n="101" d="100"/>
          <a:sy n="101" d="100"/>
        </p:scale>
        <p:origin x="57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AA3B-5B73-404F-922E-52B2C5834D7E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5885C-037F-4B20-ACFC-7339965B04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9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E7CD0-D342-4853-9B24-2629CAF6F16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9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1797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1" i="0">
                <a:solidFill>
                  <a:srgbClr val="01797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1" i="0">
                <a:solidFill>
                  <a:srgbClr val="01797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1" i="0">
                <a:solidFill>
                  <a:srgbClr val="01797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 userDrawn="1"/>
        </p:nvSpPr>
        <p:spPr>
          <a:xfrm>
            <a:off x="220133" y="6653214"/>
            <a:ext cx="1176020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3200"/>
          </a:p>
        </p:txBody>
      </p:sp>
      <p:sp>
        <p:nvSpPr>
          <p:cNvPr id="9" name="Rectangle 23"/>
          <p:cNvSpPr>
            <a:spLocks/>
          </p:cNvSpPr>
          <p:nvPr userDrawn="1"/>
        </p:nvSpPr>
        <p:spPr bwMode="auto">
          <a:xfrm>
            <a:off x="8263928" y="6664067"/>
            <a:ext cx="3408690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© Global Initiative for Asthma, www.ginasthma.org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1D931C-F9DA-4B9E-6E47-9B056A1D96ED}"/>
              </a:ext>
            </a:extLst>
          </p:cNvPr>
          <p:cNvGrpSpPr/>
          <p:nvPr userDrawn="1"/>
        </p:nvGrpSpPr>
        <p:grpSpPr>
          <a:xfrm>
            <a:off x="11425170" y="-2513"/>
            <a:ext cx="722760" cy="761929"/>
            <a:chOff x="11425170" y="-2513"/>
            <a:chExt cx="722760" cy="7619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D580D7-81FA-3397-D757-22727FAC8149}"/>
                </a:ext>
              </a:extLst>
            </p:cNvPr>
            <p:cNvSpPr/>
            <p:nvPr/>
          </p:nvSpPr>
          <p:spPr>
            <a:xfrm>
              <a:off x="11533658" y="82726"/>
              <a:ext cx="614272" cy="676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A6C171-A03E-D4D2-4B41-3762188945F9}"/>
                </a:ext>
              </a:extLst>
            </p:cNvPr>
            <p:cNvSpPr/>
            <p:nvPr/>
          </p:nvSpPr>
          <p:spPr>
            <a:xfrm>
              <a:off x="11533658" y="-2513"/>
              <a:ext cx="614272" cy="676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9446DEE9-33EB-41A6-18DF-041594BA9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5170" y="80213"/>
              <a:ext cx="658342" cy="676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273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7802" y="117918"/>
            <a:ext cx="9459544" cy="693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1797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6125" y="1195895"/>
            <a:ext cx="10611485" cy="3434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hmacontroltest.com/fr-gb/bienvenue/" TargetMode="External"/><Relationship Id="rId2" Type="http://schemas.openxmlformats.org/officeDocument/2006/relationships/hyperlink" Target="https://www.asthmacontroltest.com/en-gb/welcome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hmacontroltest.com/en-gb/bienvenue/" TargetMode="External"/><Relationship Id="rId2" Type="http://schemas.openxmlformats.org/officeDocument/2006/relationships/hyperlink" Target="https://www.asthmacontroltest.com/en-gb/welcome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0733-015-0008-0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uroscholar.touro.edu/sjlcas/vol7/iss1/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709160" cy="6858000"/>
            <a:chOff x="0" y="0"/>
            <a:chExt cx="47091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709160" cy="6858000"/>
            </a:xfrm>
            <a:custGeom>
              <a:avLst/>
              <a:gdLst/>
              <a:ahLst/>
              <a:cxnLst/>
              <a:rect l="l" t="t" r="r" b="b"/>
              <a:pathLst>
                <a:path w="4709160" h="6858000">
                  <a:moveTo>
                    <a:pt x="235967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65394" y="6858000"/>
                  </a:lnTo>
                  <a:lnTo>
                    <a:pt x="1706671" y="6848718"/>
                  </a:lnTo>
                  <a:lnTo>
                    <a:pt x="1754854" y="6837382"/>
                  </a:lnTo>
                  <a:lnTo>
                    <a:pt x="1802757" y="6825611"/>
                  </a:lnTo>
                  <a:lnTo>
                    <a:pt x="1850376" y="6813407"/>
                  </a:lnTo>
                  <a:lnTo>
                    <a:pt x="1897710" y="6800773"/>
                  </a:lnTo>
                  <a:lnTo>
                    <a:pt x="1944755" y="6787712"/>
                  </a:lnTo>
                  <a:lnTo>
                    <a:pt x="1991508" y="6774226"/>
                  </a:lnTo>
                  <a:lnTo>
                    <a:pt x="2037967" y="6760317"/>
                  </a:lnTo>
                  <a:lnTo>
                    <a:pt x="2084128" y="6745990"/>
                  </a:lnTo>
                  <a:lnTo>
                    <a:pt x="2129989" y="6731245"/>
                  </a:lnTo>
                  <a:lnTo>
                    <a:pt x="2175546" y="6716087"/>
                  </a:lnTo>
                  <a:lnTo>
                    <a:pt x="2220798" y="6700517"/>
                  </a:lnTo>
                  <a:lnTo>
                    <a:pt x="2265741" y="6684538"/>
                  </a:lnTo>
                  <a:lnTo>
                    <a:pt x="2310372" y="6668154"/>
                  </a:lnTo>
                  <a:lnTo>
                    <a:pt x="2354688" y="6651366"/>
                  </a:lnTo>
                  <a:lnTo>
                    <a:pt x="2398687" y="6634178"/>
                  </a:lnTo>
                  <a:lnTo>
                    <a:pt x="2442365" y="6616592"/>
                  </a:lnTo>
                  <a:lnTo>
                    <a:pt x="2485721" y="6598610"/>
                  </a:lnTo>
                  <a:lnTo>
                    <a:pt x="2528750" y="6580236"/>
                  </a:lnTo>
                  <a:lnTo>
                    <a:pt x="2571450" y="6561472"/>
                  </a:lnTo>
                  <a:lnTo>
                    <a:pt x="2613819" y="6542321"/>
                  </a:lnTo>
                  <a:lnTo>
                    <a:pt x="2655853" y="6522785"/>
                  </a:lnTo>
                  <a:lnTo>
                    <a:pt x="2697549" y="6502868"/>
                  </a:lnTo>
                  <a:lnTo>
                    <a:pt x="2738905" y="6482571"/>
                  </a:lnTo>
                  <a:lnTo>
                    <a:pt x="2779918" y="6461898"/>
                  </a:lnTo>
                  <a:lnTo>
                    <a:pt x="2820585" y="6440851"/>
                  </a:lnTo>
                  <a:lnTo>
                    <a:pt x="2860903" y="6419433"/>
                  </a:lnTo>
                  <a:lnTo>
                    <a:pt x="2900869" y="6397647"/>
                  </a:lnTo>
                  <a:lnTo>
                    <a:pt x="2940480" y="6375495"/>
                  </a:lnTo>
                  <a:lnTo>
                    <a:pt x="2979734" y="6352980"/>
                  </a:lnTo>
                  <a:lnTo>
                    <a:pt x="3018627" y="6330104"/>
                  </a:lnTo>
                  <a:lnTo>
                    <a:pt x="3057157" y="6306871"/>
                  </a:lnTo>
                  <a:lnTo>
                    <a:pt x="3095321" y="6283283"/>
                  </a:lnTo>
                  <a:lnTo>
                    <a:pt x="3133116" y="6259343"/>
                  </a:lnTo>
                  <a:lnTo>
                    <a:pt x="3170539" y="6235053"/>
                  </a:lnTo>
                  <a:lnTo>
                    <a:pt x="3207587" y="6210417"/>
                  </a:lnTo>
                  <a:lnTo>
                    <a:pt x="3244258" y="6185435"/>
                  </a:lnTo>
                  <a:lnTo>
                    <a:pt x="3280548" y="6160113"/>
                  </a:lnTo>
                  <a:lnTo>
                    <a:pt x="3316455" y="6134452"/>
                  </a:lnTo>
                  <a:lnTo>
                    <a:pt x="3351976" y="6108454"/>
                  </a:lnTo>
                  <a:lnTo>
                    <a:pt x="3387108" y="6082123"/>
                  </a:lnTo>
                  <a:lnTo>
                    <a:pt x="3421848" y="6055461"/>
                  </a:lnTo>
                  <a:lnTo>
                    <a:pt x="3456194" y="6028471"/>
                  </a:lnTo>
                  <a:lnTo>
                    <a:pt x="3490141" y="6001155"/>
                  </a:lnTo>
                  <a:lnTo>
                    <a:pt x="3523688" y="5973517"/>
                  </a:lnTo>
                  <a:lnTo>
                    <a:pt x="3556832" y="5945559"/>
                  </a:lnTo>
                  <a:lnTo>
                    <a:pt x="3589570" y="5917283"/>
                  </a:lnTo>
                  <a:lnTo>
                    <a:pt x="3621899" y="5888693"/>
                  </a:lnTo>
                  <a:lnTo>
                    <a:pt x="3653815" y="5859791"/>
                  </a:lnTo>
                  <a:lnTo>
                    <a:pt x="3685317" y="5830579"/>
                  </a:lnTo>
                  <a:lnTo>
                    <a:pt x="3716402" y="5801061"/>
                  </a:lnTo>
                  <a:lnTo>
                    <a:pt x="3747065" y="5771238"/>
                  </a:lnTo>
                  <a:lnTo>
                    <a:pt x="3777306" y="5741115"/>
                  </a:lnTo>
                  <a:lnTo>
                    <a:pt x="3807120" y="5710693"/>
                  </a:lnTo>
                  <a:lnTo>
                    <a:pt x="3836505" y="5679975"/>
                  </a:lnTo>
                  <a:lnTo>
                    <a:pt x="3865458" y="5648963"/>
                  </a:lnTo>
                  <a:lnTo>
                    <a:pt x="3893977" y="5617662"/>
                  </a:lnTo>
                  <a:lnTo>
                    <a:pt x="3922057" y="5586072"/>
                  </a:lnTo>
                  <a:lnTo>
                    <a:pt x="3949698" y="5554197"/>
                  </a:lnTo>
                  <a:lnTo>
                    <a:pt x="3976894" y="5522040"/>
                  </a:lnTo>
                  <a:lnTo>
                    <a:pt x="4003645" y="5489603"/>
                  </a:lnTo>
                  <a:lnTo>
                    <a:pt x="4029946" y="5456889"/>
                  </a:lnTo>
                  <a:lnTo>
                    <a:pt x="4055796" y="5423900"/>
                  </a:lnTo>
                  <a:lnTo>
                    <a:pt x="4081190" y="5390640"/>
                  </a:lnTo>
                  <a:lnTo>
                    <a:pt x="4106127" y="5357111"/>
                  </a:lnTo>
                  <a:lnTo>
                    <a:pt x="4130604" y="5323315"/>
                  </a:lnTo>
                  <a:lnTo>
                    <a:pt x="4154616" y="5289255"/>
                  </a:lnTo>
                  <a:lnTo>
                    <a:pt x="4178163" y="5254935"/>
                  </a:lnTo>
                  <a:lnTo>
                    <a:pt x="4201241" y="5220356"/>
                  </a:lnTo>
                  <a:lnTo>
                    <a:pt x="4223846" y="5185522"/>
                  </a:lnTo>
                  <a:lnTo>
                    <a:pt x="4245977" y="5150434"/>
                  </a:lnTo>
                  <a:lnTo>
                    <a:pt x="4267629" y="5115097"/>
                  </a:lnTo>
                  <a:lnTo>
                    <a:pt x="4288802" y="5079512"/>
                  </a:lnTo>
                  <a:lnTo>
                    <a:pt x="4309490" y="5043682"/>
                  </a:lnTo>
                  <a:lnTo>
                    <a:pt x="4329693" y="5007609"/>
                  </a:lnTo>
                  <a:lnTo>
                    <a:pt x="4349406" y="4971298"/>
                  </a:lnTo>
                  <a:lnTo>
                    <a:pt x="4368628" y="4934749"/>
                  </a:lnTo>
                  <a:lnTo>
                    <a:pt x="4387354" y="4897966"/>
                  </a:lnTo>
                  <a:lnTo>
                    <a:pt x="4405582" y="4860952"/>
                  </a:lnTo>
                  <a:lnTo>
                    <a:pt x="4423310" y="4823709"/>
                  </a:lnTo>
                  <a:lnTo>
                    <a:pt x="4440535" y="4786240"/>
                  </a:lnTo>
                  <a:lnTo>
                    <a:pt x="4457253" y="4748548"/>
                  </a:lnTo>
                  <a:lnTo>
                    <a:pt x="4473462" y="4710634"/>
                  </a:lnTo>
                  <a:lnTo>
                    <a:pt x="4489159" y="4672503"/>
                  </a:lnTo>
                  <a:lnTo>
                    <a:pt x="4504341" y="4634157"/>
                  </a:lnTo>
                  <a:lnTo>
                    <a:pt x="4519005" y="4595597"/>
                  </a:lnTo>
                  <a:lnTo>
                    <a:pt x="4533148" y="4556828"/>
                  </a:lnTo>
                  <a:lnTo>
                    <a:pt x="4546768" y="4517851"/>
                  </a:lnTo>
                  <a:lnTo>
                    <a:pt x="4559862" y="4478670"/>
                  </a:lnTo>
                  <a:lnTo>
                    <a:pt x="4572426" y="4439287"/>
                  </a:lnTo>
                  <a:lnTo>
                    <a:pt x="4584458" y="4399705"/>
                  </a:lnTo>
                  <a:lnTo>
                    <a:pt x="4595955" y="4359926"/>
                  </a:lnTo>
                  <a:lnTo>
                    <a:pt x="4606915" y="4319953"/>
                  </a:lnTo>
                  <a:lnTo>
                    <a:pt x="4617333" y="4279789"/>
                  </a:lnTo>
                  <a:lnTo>
                    <a:pt x="4627209" y="4239437"/>
                  </a:lnTo>
                  <a:lnTo>
                    <a:pt x="4636537" y="4198898"/>
                  </a:lnTo>
                  <a:lnTo>
                    <a:pt x="4645317" y="4158177"/>
                  </a:lnTo>
                  <a:lnTo>
                    <a:pt x="4653544" y="4117275"/>
                  </a:lnTo>
                  <a:lnTo>
                    <a:pt x="4661216" y="4076195"/>
                  </a:lnTo>
                  <a:lnTo>
                    <a:pt x="4668331" y="4034941"/>
                  </a:lnTo>
                  <a:lnTo>
                    <a:pt x="4674885" y="3993513"/>
                  </a:lnTo>
                  <a:lnTo>
                    <a:pt x="4680875" y="3951917"/>
                  </a:lnTo>
                  <a:lnTo>
                    <a:pt x="4686298" y="3910153"/>
                  </a:lnTo>
                  <a:lnTo>
                    <a:pt x="4691153" y="3868224"/>
                  </a:lnTo>
                  <a:lnTo>
                    <a:pt x="4695435" y="3826134"/>
                  </a:lnTo>
                  <a:lnTo>
                    <a:pt x="4699142" y="3783886"/>
                  </a:lnTo>
                  <a:lnTo>
                    <a:pt x="4702271" y="3741480"/>
                  </a:lnTo>
                  <a:lnTo>
                    <a:pt x="4704820" y="3698922"/>
                  </a:lnTo>
                  <a:lnTo>
                    <a:pt x="4706785" y="3656212"/>
                  </a:lnTo>
                  <a:lnTo>
                    <a:pt x="4708163" y="3613354"/>
                  </a:lnTo>
                  <a:lnTo>
                    <a:pt x="4708952" y="3570351"/>
                  </a:lnTo>
                  <a:lnTo>
                    <a:pt x="4709149" y="3527204"/>
                  </a:lnTo>
                  <a:lnTo>
                    <a:pt x="4708751" y="3483918"/>
                  </a:lnTo>
                  <a:lnTo>
                    <a:pt x="4707755" y="3440494"/>
                  </a:lnTo>
                  <a:lnTo>
                    <a:pt x="4706158" y="3396935"/>
                  </a:lnTo>
                  <a:lnTo>
                    <a:pt x="4703958" y="3353244"/>
                  </a:lnTo>
                  <a:lnTo>
                    <a:pt x="4701151" y="3309424"/>
                  </a:lnTo>
                  <a:lnTo>
                    <a:pt x="4697734" y="3265477"/>
                  </a:lnTo>
                  <a:lnTo>
                    <a:pt x="4693705" y="3221406"/>
                  </a:lnTo>
                  <a:lnTo>
                    <a:pt x="4689062" y="3177213"/>
                  </a:lnTo>
                  <a:lnTo>
                    <a:pt x="4683800" y="3132902"/>
                  </a:lnTo>
                  <a:lnTo>
                    <a:pt x="4677918" y="3088474"/>
                  </a:lnTo>
                  <a:lnTo>
                    <a:pt x="4671742" y="3046110"/>
                  </a:lnTo>
                  <a:lnTo>
                    <a:pt x="4665033" y="3003858"/>
                  </a:lnTo>
                  <a:lnTo>
                    <a:pt x="4657792" y="2961719"/>
                  </a:lnTo>
                  <a:lnTo>
                    <a:pt x="4650023" y="2919698"/>
                  </a:lnTo>
                  <a:lnTo>
                    <a:pt x="4641729" y="2877795"/>
                  </a:lnTo>
                  <a:lnTo>
                    <a:pt x="4632913" y="2836014"/>
                  </a:lnTo>
                  <a:lnTo>
                    <a:pt x="4623578" y="2794356"/>
                  </a:lnTo>
                  <a:lnTo>
                    <a:pt x="4613727" y="2752824"/>
                  </a:lnTo>
                  <a:lnTo>
                    <a:pt x="4603364" y="2711420"/>
                  </a:lnTo>
                  <a:lnTo>
                    <a:pt x="4592492" y="2670146"/>
                  </a:lnTo>
                  <a:lnTo>
                    <a:pt x="4581113" y="2629005"/>
                  </a:lnTo>
                  <a:lnTo>
                    <a:pt x="4569230" y="2587999"/>
                  </a:lnTo>
                  <a:lnTo>
                    <a:pt x="4556848" y="2547130"/>
                  </a:lnTo>
                  <a:lnTo>
                    <a:pt x="4543969" y="2506401"/>
                  </a:lnTo>
                  <a:lnTo>
                    <a:pt x="4530596" y="2465813"/>
                  </a:lnTo>
                  <a:lnTo>
                    <a:pt x="4516732" y="2425370"/>
                  </a:lnTo>
                  <a:lnTo>
                    <a:pt x="4502381" y="2385073"/>
                  </a:lnTo>
                  <a:lnTo>
                    <a:pt x="4487545" y="2344925"/>
                  </a:lnTo>
                  <a:lnTo>
                    <a:pt x="4472228" y="2304928"/>
                  </a:lnTo>
                  <a:lnTo>
                    <a:pt x="4456433" y="2265084"/>
                  </a:lnTo>
                  <a:lnTo>
                    <a:pt x="4440162" y="2225396"/>
                  </a:lnTo>
                  <a:lnTo>
                    <a:pt x="4423420" y="2185866"/>
                  </a:lnTo>
                  <a:lnTo>
                    <a:pt x="4406209" y="2146496"/>
                  </a:lnTo>
                  <a:lnTo>
                    <a:pt x="4388532" y="2107288"/>
                  </a:lnTo>
                  <a:lnTo>
                    <a:pt x="4370393" y="2068246"/>
                  </a:lnTo>
                  <a:lnTo>
                    <a:pt x="4351794" y="2029370"/>
                  </a:lnTo>
                  <a:lnTo>
                    <a:pt x="4332739" y="1990664"/>
                  </a:lnTo>
                  <a:lnTo>
                    <a:pt x="4313231" y="1952129"/>
                  </a:lnTo>
                  <a:lnTo>
                    <a:pt x="4293272" y="1913769"/>
                  </a:lnTo>
                  <a:lnTo>
                    <a:pt x="4272867" y="1875584"/>
                  </a:lnTo>
                  <a:lnTo>
                    <a:pt x="4252018" y="1837579"/>
                  </a:lnTo>
                  <a:lnTo>
                    <a:pt x="4230728" y="1799754"/>
                  </a:lnTo>
                  <a:lnTo>
                    <a:pt x="4209001" y="1762112"/>
                  </a:lnTo>
                  <a:lnTo>
                    <a:pt x="4186839" y="1724656"/>
                  </a:lnTo>
                  <a:lnTo>
                    <a:pt x="4164246" y="1687387"/>
                  </a:lnTo>
                  <a:lnTo>
                    <a:pt x="4141225" y="1650309"/>
                  </a:lnTo>
                  <a:lnTo>
                    <a:pt x="4117778" y="1613423"/>
                  </a:lnTo>
                  <a:lnTo>
                    <a:pt x="4093910" y="1576731"/>
                  </a:lnTo>
                  <a:lnTo>
                    <a:pt x="4069623" y="1540237"/>
                  </a:lnTo>
                  <a:lnTo>
                    <a:pt x="4044921" y="1503941"/>
                  </a:lnTo>
                  <a:lnTo>
                    <a:pt x="4019805" y="1467848"/>
                  </a:lnTo>
                  <a:lnTo>
                    <a:pt x="3994281" y="1431958"/>
                  </a:lnTo>
                  <a:lnTo>
                    <a:pt x="3968350" y="1396274"/>
                  </a:lnTo>
                  <a:lnTo>
                    <a:pt x="3942015" y="1360798"/>
                  </a:lnTo>
                  <a:lnTo>
                    <a:pt x="3915281" y="1325534"/>
                  </a:lnTo>
                  <a:lnTo>
                    <a:pt x="3888150" y="1290482"/>
                  </a:lnTo>
                  <a:lnTo>
                    <a:pt x="3860625" y="1255645"/>
                  </a:lnTo>
                  <a:lnTo>
                    <a:pt x="3832710" y="1221026"/>
                  </a:lnTo>
                  <a:lnTo>
                    <a:pt x="3804407" y="1186627"/>
                  </a:lnTo>
                  <a:lnTo>
                    <a:pt x="3775719" y="1152451"/>
                  </a:lnTo>
                  <a:lnTo>
                    <a:pt x="3746650" y="1118498"/>
                  </a:lnTo>
                  <a:lnTo>
                    <a:pt x="3717203" y="1084773"/>
                  </a:lnTo>
                  <a:lnTo>
                    <a:pt x="3687381" y="1051276"/>
                  </a:lnTo>
                  <a:lnTo>
                    <a:pt x="3657187" y="1018011"/>
                  </a:lnTo>
                  <a:lnTo>
                    <a:pt x="3626625" y="984979"/>
                  </a:lnTo>
                  <a:lnTo>
                    <a:pt x="3595696" y="952184"/>
                  </a:lnTo>
                  <a:lnTo>
                    <a:pt x="3564405" y="919627"/>
                  </a:lnTo>
                  <a:lnTo>
                    <a:pt x="3532755" y="887310"/>
                  </a:lnTo>
                  <a:lnTo>
                    <a:pt x="3500748" y="855236"/>
                  </a:lnTo>
                  <a:lnTo>
                    <a:pt x="3468389" y="823407"/>
                  </a:lnTo>
                  <a:lnTo>
                    <a:pt x="3435679" y="791826"/>
                  </a:lnTo>
                  <a:lnTo>
                    <a:pt x="3402622" y="760494"/>
                  </a:lnTo>
                  <a:lnTo>
                    <a:pt x="3369222" y="729414"/>
                  </a:lnTo>
                  <a:lnTo>
                    <a:pt x="3335480" y="698589"/>
                  </a:lnTo>
                  <a:lnTo>
                    <a:pt x="3301402" y="668020"/>
                  </a:lnTo>
                  <a:lnTo>
                    <a:pt x="3266989" y="637710"/>
                  </a:lnTo>
                  <a:lnTo>
                    <a:pt x="3232244" y="607662"/>
                  </a:lnTo>
                  <a:lnTo>
                    <a:pt x="3197172" y="577876"/>
                  </a:lnTo>
                  <a:lnTo>
                    <a:pt x="3161774" y="548357"/>
                  </a:lnTo>
                  <a:lnTo>
                    <a:pt x="3126055" y="519106"/>
                  </a:lnTo>
                  <a:lnTo>
                    <a:pt x="3090017" y="490125"/>
                  </a:lnTo>
                  <a:lnTo>
                    <a:pt x="3053663" y="461416"/>
                  </a:lnTo>
                  <a:lnTo>
                    <a:pt x="3016997" y="432983"/>
                  </a:lnTo>
                  <a:lnTo>
                    <a:pt x="2980021" y="404827"/>
                  </a:lnTo>
                  <a:lnTo>
                    <a:pt x="2942739" y="376951"/>
                  </a:lnTo>
                  <a:lnTo>
                    <a:pt x="2905154" y="349356"/>
                  </a:lnTo>
                  <a:lnTo>
                    <a:pt x="2867269" y="322045"/>
                  </a:lnTo>
                  <a:lnTo>
                    <a:pt x="2829087" y="295021"/>
                  </a:lnTo>
                  <a:lnTo>
                    <a:pt x="2790611" y="268286"/>
                  </a:lnTo>
                  <a:lnTo>
                    <a:pt x="2751844" y="241842"/>
                  </a:lnTo>
                  <a:lnTo>
                    <a:pt x="2712790" y="215691"/>
                  </a:lnTo>
                  <a:lnTo>
                    <a:pt x="2673452" y="189835"/>
                  </a:lnTo>
                  <a:lnTo>
                    <a:pt x="2633832" y="164278"/>
                  </a:lnTo>
                  <a:lnTo>
                    <a:pt x="2593935" y="139021"/>
                  </a:lnTo>
                  <a:lnTo>
                    <a:pt x="2553762" y="114066"/>
                  </a:lnTo>
                  <a:lnTo>
                    <a:pt x="2513317" y="89416"/>
                  </a:lnTo>
                  <a:lnTo>
                    <a:pt x="2472604" y="65073"/>
                  </a:lnTo>
                  <a:lnTo>
                    <a:pt x="2431625" y="41040"/>
                  </a:lnTo>
                  <a:lnTo>
                    <a:pt x="2390383" y="17318"/>
                  </a:lnTo>
                  <a:lnTo>
                    <a:pt x="2359678" y="0"/>
                  </a:lnTo>
                  <a:close/>
                </a:path>
              </a:pathLst>
            </a:custGeom>
            <a:solidFill>
              <a:srgbClr val="017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11" y="2819401"/>
              <a:ext cx="3555872" cy="10083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solidFill>
              <a:srgbClr val="1011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283" y="6101511"/>
              <a:ext cx="1441555" cy="5045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462079" y="2559662"/>
            <a:ext cx="4468495" cy="1814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0"/>
              </a:spcBef>
            </a:pP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Une</a:t>
            </a:r>
            <a:r>
              <a:rPr sz="2900" b="1" spc="6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personne</a:t>
            </a:r>
            <a:r>
              <a:rPr sz="2900" b="1" spc="7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atteinte</a:t>
            </a:r>
            <a:r>
              <a:rPr sz="2900" b="1" spc="7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spc="-25" dirty="0">
                <a:solidFill>
                  <a:srgbClr val="017973"/>
                </a:solidFill>
                <a:latin typeface="Arial"/>
                <a:cs typeface="Arial"/>
              </a:rPr>
              <a:t>de </a:t>
            </a: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rhinite</a:t>
            </a:r>
            <a:r>
              <a:rPr sz="2900" b="1" spc="6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et</a:t>
            </a:r>
            <a:r>
              <a:rPr sz="2900" b="1" spc="6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présentant</a:t>
            </a:r>
            <a:r>
              <a:rPr sz="2900" b="1" spc="6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spc="-25" dirty="0">
                <a:solidFill>
                  <a:srgbClr val="017973"/>
                </a:solidFill>
                <a:latin typeface="Arial"/>
                <a:cs typeface="Arial"/>
              </a:rPr>
              <a:t>des </a:t>
            </a:r>
            <a:r>
              <a:rPr sz="2900" b="1" dirty="0">
                <a:solidFill>
                  <a:srgbClr val="017973"/>
                </a:solidFill>
                <a:latin typeface="Arial"/>
                <a:cs typeface="Arial"/>
              </a:rPr>
              <a:t>symptômes</a:t>
            </a:r>
            <a:r>
              <a:rPr sz="2900" b="1" spc="12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017973"/>
                </a:solidFill>
                <a:latin typeface="Arial"/>
                <a:cs typeface="Arial"/>
              </a:rPr>
              <a:t>respiratoires inférieurs</a:t>
            </a:r>
            <a:endParaRPr sz="2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6514" y="5575300"/>
            <a:ext cx="2462530" cy="989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Monsur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Habib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Jaime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Correia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Sousa</a:t>
            </a:r>
            <a:endParaRPr sz="18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355"/>
              </a:spcBef>
            </a:pPr>
            <a:r>
              <a:rPr sz="1600" i="1" spc="-10" dirty="0">
                <a:solidFill>
                  <a:srgbClr val="017973"/>
                </a:solidFill>
                <a:latin typeface="Arial"/>
                <a:cs typeface="Arial"/>
              </a:rPr>
              <a:t>Novembre</a:t>
            </a:r>
            <a:r>
              <a:rPr sz="1600" i="1" spc="-3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600" i="1" spc="-20" dirty="0">
                <a:solidFill>
                  <a:srgbClr val="017973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3615" y="5548731"/>
            <a:ext cx="2217239" cy="10473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2310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Examen</a:t>
            </a:r>
            <a:r>
              <a:rPr sz="2800" spc="-105" dirty="0"/>
              <a:t> </a:t>
            </a:r>
            <a:r>
              <a:rPr sz="2800" spc="-10" dirty="0"/>
              <a:t>clinique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549541" y="1726878"/>
            <a:ext cx="431609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35"/>
              </a:spcBef>
              <a:buClr>
                <a:srgbClr val="017973"/>
              </a:buClr>
              <a:buSzPct val="131250"/>
              <a:buChar char="•"/>
              <a:tabLst>
                <a:tab pos="264795" algn="l"/>
              </a:tabLst>
            </a:pPr>
            <a:r>
              <a:rPr sz="2400" dirty="0">
                <a:latin typeface="Arial"/>
                <a:cs typeface="Arial"/>
              </a:rPr>
              <a:t>Score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VAS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rhinite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8/10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1623" y="6511871"/>
            <a:ext cx="7479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ptos"/>
                <a:cs typeface="Aptos"/>
              </a:rPr>
              <a:t>ALK-</a:t>
            </a:r>
            <a:r>
              <a:rPr sz="1000" spc="-10" dirty="0">
                <a:latin typeface="Aptos"/>
                <a:cs typeface="Aptos"/>
              </a:rPr>
              <a:t>Abelló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a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apporté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un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soutien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financier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restriction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pour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le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développement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cette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étude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cas,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intervenir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son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contenu</a:t>
            </a:r>
            <a:endParaRPr sz="1000">
              <a:latin typeface="Aptos"/>
              <a:cs typeface="Apto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9C1839-EF25-C018-8EC1-541E2E421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587" y="2646489"/>
            <a:ext cx="9094826" cy="3210597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42ACE0FD-1FA9-37F6-E373-079E168D04F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3429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Évaluer</a:t>
            </a:r>
            <a:r>
              <a:rPr sz="2800" spc="-80" dirty="0"/>
              <a:t> </a:t>
            </a:r>
            <a:r>
              <a:rPr sz="2800" dirty="0"/>
              <a:t>l’impact</a:t>
            </a:r>
            <a:r>
              <a:rPr sz="2800" spc="-75" dirty="0"/>
              <a:t> </a:t>
            </a:r>
            <a:r>
              <a:rPr sz="2800" dirty="0"/>
              <a:t>:</a:t>
            </a:r>
            <a:r>
              <a:rPr sz="2800" spc="-75" dirty="0"/>
              <a:t> </a:t>
            </a:r>
            <a:r>
              <a:rPr sz="2800" dirty="0"/>
              <a:t>Échelle</a:t>
            </a:r>
            <a:r>
              <a:rPr sz="2800" spc="-80" dirty="0"/>
              <a:t> </a:t>
            </a:r>
            <a:r>
              <a:rPr sz="2800" spc="-10" dirty="0"/>
              <a:t>Visuelle</a:t>
            </a:r>
            <a:r>
              <a:rPr sz="2800" spc="-165" dirty="0"/>
              <a:t> </a:t>
            </a:r>
            <a:r>
              <a:rPr sz="2800" spc="-10" dirty="0"/>
              <a:t>Analogique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511319" y="6623050"/>
            <a:ext cx="720344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latin typeface="Arial"/>
                <a:cs typeface="Arial"/>
              </a:rPr>
              <a:t>ALK-Abelló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accordé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une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subvention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éducative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sans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restriction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pour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soutenir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l’élaboration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de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cette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étude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de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cas,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sans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intervenir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dans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son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contenu</a:t>
            </a:r>
            <a:endParaRPr sz="85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34856" y="1180548"/>
            <a:ext cx="6539865" cy="2483485"/>
            <a:chOff x="2634856" y="1180548"/>
            <a:chExt cx="6539865" cy="248348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4856" y="1180548"/>
              <a:ext cx="6539600" cy="248345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287933" y="2478417"/>
              <a:ext cx="520065" cy="547370"/>
            </a:xfrm>
            <a:custGeom>
              <a:avLst/>
              <a:gdLst/>
              <a:ahLst/>
              <a:cxnLst/>
              <a:rect l="l" t="t" r="r" b="b"/>
              <a:pathLst>
                <a:path w="520065" h="547369">
                  <a:moveTo>
                    <a:pt x="0" y="273685"/>
                  </a:moveTo>
                  <a:lnTo>
                    <a:pt x="4186" y="224495"/>
                  </a:lnTo>
                  <a:lnTo>
                    <a:pt x="16254" y="178196"/>
                  </a:lnTo>
                  <a:lnTo>
                    <a:pt x="35470" y="135560"/>
                  </a:lnTo>
                  <a:lnTo>
                    <a:pt x="61099" y="97362"/>
                  </a:lnTo>
                  <a:lnTo>
                    <a:pt x="92406" y="64374"/>
                  </a:lnTo>
                  <a:lnTo>
                    <a:pt x="128655" y="37370"/>
                  </a:lnTo>
                  <a:lnTo>
                    <a:pt x="169113" y="17124"/>
                  </a:lnTo>
                  <a:lnTo>
                    <a:pt x="213045" y="4410"/>
                  </a:lnTo>
                  <a:lnTo>
                    <a:pt x="259715" y="0"/>
                  </a:lnTo>
                  <a:lnTo>
                    <a:pt x="306422" y="4410"/>
                  </a:lnTo>
                  <a:lnTo>
                    <a:pt x="350383" y="17124"/>
                  </a:lnTo>
                  <a:lnTo>
                    <a:pt x="390863" y="37370"/>
                  </a:lnTo>
                  <a:lnTo>
                    <a:pt x="427129" y="64374"/>
                  </a:lnTo>
                  <a:lnTo>
                    <a:pt x="458446" y="97362"/>
                  </a:lnTo>
                  <a:lnTo>
                    <a:pt x="484081" y="135560"/>
                  </a:lnTo>
                  <a:lnTo>
                    <a:pt x="503300" y="178196"/>
                  </a:lnTo>
                  <a:lnTo>
                    <a:pt x="515370" y="224495"/>
                  </a:lnTo>
                  <a:lnTo>
                    <a:pt x="519556" y="273685"/>
                  </a:lnTo>
                  <a:lnTo>
                    <a:pt x="515370" y="322874"/>
                  </a:lnTo>
                  <a:lnTo>
                    <a:pt x="503300" y="369173"/>
                  </a:lnTo>
                  <a:lnTo>
                    <a:pt x="484081" y="411809"/>
                  </a:lnTo>
                  <a:lnTo>
                    <a:pt x="458446" y="450007"/>
                  </a:lnTo>
                  <a:lnTo>
                    <a:pt x="427129" y="482995"/>
                  </a:lnTo>
                  <a:lnTo>
                    <a:pt x="390863" y="509999"/>
                  </a:lnTo>
                  <a:lnTo>
                    <a:pt x="350383" y="530245"/>
                  </a:lnTo>
                  <a:lnTo>
                    <a:pt x="306422" y="542959"/>
                  </a:lnTo>
                  <a:lnTo>
                    <a:pt x="259715" y="547370"/>
                  </a:lnTo>
                  <a:lnTo>
                    <a:pt x="213045" y="542959"/>
                  </a:lnTo>
                  <a:lnTo>
                    <a:pt x="169113" y="530245"/>
                  </a:lnTo>
                  <a:lnTo>
                    <a:pt x="128655" y="509999"/>
                  </a:lnTo>
                  <a:lnTo>
                    <a:pt x="92406" y="482995"/>
                  </a:lnTo>
                  <a:lnTo>
                    <a:pt x="61099" y="450007"/>
                  </a:lnTo>
                  <a:lnTo>
                    <a:pt x="35470" y="411809"/>
                  </a:lnTo>
                  <a:lnTo>
                    <a:pt x="16254" y="369173"/>
                  </a:lnTo>
                  <a:lnTo>
                    <a:pt x="4186" y="322874"/>
                  </a:lnTo>
                  <a:lnTo>
                    <a:pt x="0" y="273685"/>
                  </a:lnTo>
                  <a:close/>
                </a:path>
              </a:pathLst>
            </a:custGeom>
            <a:ln w="412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5">
            <a:extLst>
              <a:ext uri="{FF2B5EF4-FFF2-40B4-BE49-F238E27FC236}">
                <a16:creationId xmlns:a16="http://schemas.microsoft.com/office/drawing/2014/main" id="{C654FC26-53A1-54AD-F9FD-418E75016861}"/>
              </a:ext>
            </a:extLst>
          </p:cNvPr>
          <p:cNvSpPr/>
          <p:nvPr/>
        </p:nvSpPr>
        <p:spPr>
          <a:xfrm>
            <a:off x="1766951" y="3753777"/>
            <a:ext cx="8448675" cy="449580"/>
          </a:xfrm>
          <a:custGeom>
            <a:avLst/>
            <a:gdLst/>
            <a:ahLst/>
            <a:cxnLst/>
            <a:rect l="l" t="t" r="r" b="b"/>
            <a:pathLst>
              <a:path w="8448675" h="449579">
                <a:moveTo>
                  <a:pt x="8373745" y="0"/>
                </a:moveTo>
                <a:lnTo>
                  <a:pt x="74930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30"/>
                </a:lnTo>
                <a:lnTo>
                  <a:pt x="0" y="374396"/>
                </a:lnTo>
                <a:lnTo>
                  <a:pt x="5885" y="403570"/>
                </a:lnTo>
                <a:lnTo>
                  <a:pt x="21939" y="427386"/>
                </a:lnTo>
                <a:lnTo>
                  <a:pt x="45755" y="443440"/>
                </a:lnTo>
                <a:lnTo>
                  <a:pt x="74930" y="449326"/>
                </a:lnTo>
                <a:lnTo>
                  <a:pt x="8373745" y="449326"/>
                </a:lnTo>
                <a:lnTo>
                  <a:pt x="8402919" y="443440"/>
                </a:lnTo>
                <a:lnTo>
                  <a:pt x="8426735" y="427386"/>
                </a:lnTo>
                <a:lnTo>
                  <a:pt x="8442789" y="403570"/>
                </a:lnTo>
                <a:lnTo>
                  <a:pt x="8448675" y="374396"/>
                </a:lnTo>
                <a:lnTo>
                  <a:pt x="8448675" y="74930"/>
                </a:lnTo>
                <a:lnTo>
                  <a:pt x="8442789" y="45755"/>
                </a:lnTo>
                <a:lnTo>
                  <a:pt x="8426735" y="21939"/>
                </a:lnTo>
                <a:lnTo>
                  <a:pt x="8402919" y="5885"/>
                </a:lnTo>
                <a:lnTo>
                  <a:pt x="8373745" y="0"/>
                </a:lnTo>
                <a:close/>
              </a:path>
            </a:pathLst>
          </a:custGeom>
          <a:solidFill>
            <a:srgbClr val="01797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C14F5944-F723-2F04-D7C9-F7FCF255FEBA}"/>
              </a:ext>
            </a:extLst>
          </p:cNvPr>
          <p:cNvSpPr txBox="1"/>
          <p:nvPr/>
        </p:nvSpPr>
        <p:spPr>
          <a:xfrm>
            <a:off x="1964266" y="3826383"/>
            <a:ext cx="23577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Score</a:t>
            </a:r>
            <a:r>
              <a:rPr sz="1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EVA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initial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8,5/10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FCC5E3BA-06C6-22D3-AD03-545A8B7A5547}"/>
              </a:ext>
            </a:extLst>
          </p:cNvPr>
          <p:cNvSpPr/>
          <p:nvPr/>
        </p:nvSpPr>
        <p:spPr>
          <a:xfrm>
            <a:off x="1766951" y="4272178"/>
            <a:ext cx="8448675" cy="449580"/>
          </a:xfrm>
          <a:custGeom>
            <a:avLst/>
            <a:gdLst/>
            <a:ahLst/>
            <a:cxnLst/>
            <a:rect l="l" t="t" r="r" b="b"/>
            <a:pathLst>
              <a:path w="8448675" h="449579">
                <a:moveTo>
                  <a:pt x="8373745" y="0"/>
                </a:moveTo>
                <a:lnTo>
                  <a:pt x="74930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30"/>
                </a:lnTo>
                <a:lnTo>
                  <a:pt x="0" y="374396"/>
                </a:lnTo>
                <a:lnTo>
                  <a:pt x="5885" y="403570"/>
                </a:lnTo>
                <a:lnTo>
                  <a:pt x="21939" y="427386"/>
                </a:lnTo>
                <a:lnTo>
                  <a:pt x="45755" y="443440"/>
                </a:lnTo>
                <a:lnTo>
                  <a:pt x="74930" y="449326"/>
                </a:lnTo>
                <a:lnTo>
                  <a:pt x="8373745" y="449326"/>
                </a:lnTo>
                <a:lnTo>
                  <a:pt x="8402919" y="443440"/>
                </a:lnTo>
                <a:lnTo>
                  <a:pt x="8426735" y="427386"/>
                </a:lnTo>
                <a:lnTo>
                  <a:pt x="8442789" y="403570"/>
                </a:lnTo>
                <a:lnTo>
                  <a:pt x="8448675" y="374396"/>
                </a:lnTo>
                <a:lnTo>
                  <a:pt x="8448675" y="74930"/>
                </a:lnTo>
                <a:lnTo>
                  <a:pt x="8442789" y="45755"/>
                </a:lnTo>
                <a:lnTo>
                  <a:pt x="8426735" y="21939"/>
                </a:lnTo>
                <a:lnTo>
                  <a:pt x="8402919" y="5885"/>
                </a:lnTo>
                <a:lnTo>
                  <a:pt x="8373745" y="0"/>
                </a:lnTo>
                <a:close/>
              </a:path>
            </a:pathLst>
          </a:custGeom>
          <a:solidFill>
            <a:srgbClr val="01797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85B2FF2D-CD7F-E3F8-3F51-1C076D303A3F}"/>
              </a:ext>
            </a:extLst>
          </p:cNvPr>
          <p:cNvSpPr/>
          <p:nvPr/>
        </p:nvSpPr>
        <p:spPr>
          <a:xfrm>
            <a:off x="1766951" y="4790579"/>
            <a:ext cx="8448675" cy="449580"/>
          </a:xfrm>
          <a:custGeom>
            <a:avLst/>
            <a:gdLst/>
            <a:ahLst/>
            <a:cxnLst/>
            <a:rect l="l" t="t" r="r" b="b"/>
            <a:pathLst>
              <a:path w="8448675" h="449579">
                <a:moveTo>
                  <a:pt x="8373745" y="0"/>
                </a:moveTo>
                <a:lnTo>
                  <a:pt x="74930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29"/>
                </a:lnTo>
                <a:lnTo>
                  <a:pt x="0" y="374395"/>
                </a:lnTo>
                <a:lnTo>
                  <a:pt x="5885" y="403570"/>
                </a:lnTo>
                <a:lnTo>
                  <a:pt x="21939" y="427386"/>
                </a:lnTo>
                <a:lnTo>
                  <a:pt x="45755" y="443440"/>
                </a:lnTo>
                <a:lnTo>
                  <a:pt x="74930" y="449325"/>
                </a:lnTo>
                <a:lnTo>
                  <a:pt x="8373745" y="449325"/>
                </a:lnTo>
                <a:lnTo>
                  <a:pt x="8402919" y="443440"/>
                </a:lnTo>
                <a:lnTo>
                  <a:pt x="8426735" y="427386"/>
                </a:lnTo>
                <a:lnTo>
                  <a:pt x="8442789" y="403570"/>
                </a:lnTo>
                <a:lnTo>
                  <a:pt x="8448675" y="374395"/>
                </a:lnTo>
                <a:lnTo>
                  <a:pt x="8448675" y="74929"/>
                </a:lnTo>
                <a:lnTo>
                  <a:pt x="8442789" y="45755"/>
                </a:lnTo>
                <a:lnTo>
                  <a:pt x="8426735" y="21939"/>
                </a:lnTo>
                <a:lnTo>
                  <a:pt x="8402919" y="5885"/>
                </a:lnTo>
                <a:lnTo>
                  <a:pt x="8373745" y="0"/>
                </a:lnTo>
                <a:close/>
              </a:path>
            </a:pathLst>
          </a:custGeom>
          <a:solidFill>
            <a:srgbClr val="0179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30074800-AA67-5916-1FFB-849F3D0EA77F}"/>
              </a:ext>
            </a:extLst>
          </p:cNvPr>
          <p:cNvSpPr/>
          <p:nvPr/>
        </p:nvSpPr>
        <p:spPr>
          <a:xfrm>
            <a:off x="1766951" y="5287955"/>
            <a:ext cx="8448675" cy="731845"/>
          </a:xfrm>
          <a:custGeom>
            <a:avLst/>
            <a:gdLst/>
            <a:ahLst/>
            <a:cxnLst/>
            <a:rect l="l" t="t" r="r" b="b"/>
            <a:pathLst>
              <a:path w="8448675" h="449579">
                <a:moveTo>
                  <a:pt x="8373745" y="0"/>
                </a:moveTo>
                <a:lnTo>
                  <a:pt x="74930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30"/>
                </a:lnTo>
                <a:lnTo>
                  <a:pt x="0" y="374396"/>
                </a:lnTo>
                <a:lnTo>
                  <a:pt x="5885" y="403570"/>
                </a:lnTo>
                <a:lnTo>
                  <a:pt x="21939" y="427386"/>
                </a:lnTo>
                <a:lnTo>
                  <a:pt x="45755" y="443440"/>
                </a:lnTo>
                <a:lnTo>
                  <a:pt x="74930" y="449326"/>
                </a:lnTo>
                <a:lnTo>
                  <a:pt x="8373745" y="449326"/>
                </a:lnTo>
                <a:lnTo>
                  <a:pt x="8402919" y="443440"/>
                </a:lnTo>
                <a:lnTo>
                  <a:pt x="8426735" y="427386"/>
                </a:lnTo>
                <a:lnTo>
                  <a:pt x="8442789" y="403570"/>
                </a:lnTo>
                <a:lnTo>
                  <a:pt x="8448675" y="374396"/>
                </a:lnTo>
                <a:lnTo>
                  <a:pt x="8448675" y="74930"/>
                </a:lnTo>
                <a:lnTo>
                  <a:pt x="8442789" y="45755"/>
                </a:lnTo>
                <a:lnTo>
                  <a:pt x="8426735" y="21939"/>
                </a:lnTo>
                <a:lnTo>
                  <a:pt x="8402919" y="5885"/>
                </a:lnTo>
                <a:lnTo>
                  <a:pt x="8373745" y="0"/>
                </a:lnTo>
                <a:close/>
              </a:path>
            </a:pathLst>
          </a:custGeom>
          <a:solidFill>
            <a:srgbClr val="017973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CB752648-EC8F-EDCF-1869-D95072F90D2E}"/>
              </a:ext>
            </a:extLst>
          </p:cNvPr>
          <p:cNvSpPr/>
          <p:nvPr/>
        </p:nvSpPr>
        <p:spPr>
          <a:xfrm>
            <a:off x="1766951" y="6080206"/>
            <a:ext cx="8448675" cy="449580"/>
          </a:xfrm>
          <a:custGeom>
            <a:avLst/>
            <a:gdLst/>
            <a:ahLst/>
            <a:cxnLst/>
            <a:rect l="l" t="t" r="r" b="b"/>
            <a:pathLst>
              <a:path w="8448675" h="449579">
                <a:moveTo>
                  <a:pt x="8373745" y="0"/>
                </a:moveTo>
                <a:lnTo>
                  <a:pt x="74930" y="0"/>
                </a:lnTo>
                <a:lnTo>
                  <a:pt x="45755" y="5885"/>
                </a:lnTo>
                <a:lnTo>
                  <a:pt x="21939" y="21939"/>
                </a:lnTo>
                <a:lnTo>
                  <a:pt x="5885" y="45755"/>
                </a:lnTo>
                <a:lnTo>
                  <a:pt x="0" y="74929"/>
                </a:lnTo>
                <a:lnTo>
                  <a:pt x="0" y="374395"/>
                </a:lnTo>
                <a:lnTo>
                  <a:pt x="5885" y="403570"/>
                </a:lnTo>
                <a:lnTo>
                  <a:pt x="21939" y="427386"/>
                </a:lnTo>
                <a:lnTo>
                  <a:pt x="45755" y="443440"/>
                </a:lnTo>
                <a:lnTo>
                  <a:pt x="74930" y="449325"/>
                </a:lnTo>
                <a:lnTo>
                  <a:pt x="8373745" y="449325"/>
                </a:lnTo>
                <a:lnTo>
                  <a:pt x="8402919" y="443440"/>
                </a:lnTo>
                <a:lnTo>
                  <a:pt x="8426735" y="427386"/>
                </a:lnTo>
                <a:lnTo>
                  <a:pt x="8442789" y="403570"/>
                </a:lnTo>
                <a:lnTo>
                  <a:pt x="8448675" y="374395"/>
                </a:lnTo>
                <a:lnTo>
                  <a:pt x="8448675" y="74929"/>
                </a:lnTo>
                <a:lnTo>
                  <a:pt x="8442789" y="45755"/>
                </a:lnTo>
                <a:lnTo>
                  <a:pt x="8426735" y="21939"/>
                </a:lnTo>
                <a:lnTo>
                  <a:pt x="8402919" y="5885"/>
                </a:lnTo>
                <a:lnTo>
                  <a:pt x="8373745" y="0"/>
                </a:lnTo>
                <a:close/>
              </a:path>
            </a:pathLst>
          </a:custGeom>
          <a:solidFill>
            <a:srgbClr val="0179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476A34E4-942F-A580-0233-788ECB551199}"/>
              </a:ext>
            </a:extLst>
          </p:cNvPr>
          <p:cNvSpPr txBox="1"/>
          <p:nvPr/>
        </p:nvSpPr>
        <p:spPr>
          <a:xfrm>
            <a:off x="1964266" y="4346772"/>
            <a:ext cx="7747634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Signale</a:t>
            </a:r>
            <a:r>
              <a:rPr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charge</a:t>
            </a:r>
            <a:r>
              <a:rPr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importante</a:t>
            </a:r>
            <a:r>
              <a:rPr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err="1">
                <a:solidFill>
                  <a:srgbClr val="FFFFFF"/>
                </a:solidFill>
                <a:latin typeface="Arial"/>
                <a:cs typeface="Arial"/>
              </a:rPr>
              <a:t>symptômes</a:t>
            </a:r>
            <a:r>
              <a:rPr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 err="1">
                <a:solidFill>
                  <a:srgbClr val="FFFFFF"/>
                </a:solidFill>
                <a:latin typeface="Arial"/>
                <a:cs typeface="Arial"/>
              </a:rPr>
              <a:t>sévères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3A94770-3C9E-5C78-6E2B-680DF0EAC4F8}"/>
              </a:ext>
            </a:extLst>
          </p:cNvPr>
          <p:cNvSpPr txBox="1"/>
          <p:nvPr/>
        </p:nvSpPr>
        <p:spPr>
          <a:xfrm>
            <a:off x="1900174" y="4853520"/>
            <a:ext cx="8386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fr-FR" sz="1800" b="1" spc="-70" dirty="0">
                <a:solidFill>
                  <a:srgbClr val="FFFFFF"/>
                </a:solidFill>
                <a:latin typeface="Arial"/>
                <a:cs typeface="Arial"/>
              </a:rPr>
              <a:t>L'échelle</a:t>
            </a:r>
            <a:r>
              <a:rPr lang="fr-FR" sz="1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b="1" spc="-85" dirty="0">
                <a:solidFill>
                  <a:srgbClr val="FFFFFF"/>
                </a:solidFill>
                <a:latin typeface="Arial"/>
                <a:cs typeface="Arial"/>
              </a:rPr>
              <a:t>EVA</a:t>
            </a:r>
            <a:r>
              <a:rPr lang="fr-FR" sz="18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55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lang="fr-FR"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4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70" dirty="0">
                <a:solidFill>
                  <a:srgbClr val="FFFFFF"/>
                </a:solidFill>
                <a:latin typeface="Arial"/>
                <a:cs typeface="Arial"/>
              </a:rPr>
              <a:t>outil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70" dirty="0">
                <a:solidFill>
                  <a:srgbClr val="FFFFFF"/>
                </a:solidFill>
                <a:latin typeface="Arial"/>
                <a:cs typeface="Arial"/>
              </a:rPr>
              <a:t>reconnu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65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70" dirty="0">
                <a:solidFill>
                  <a:srgbClr val="FFFFFF"/>
                </a:solidFill>
                <a:latin typeface="Arial"/>
                <a:cs typeface="Arial"/>
              </a:rPr>
              <a:t>évaluer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4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lang="fr-FR"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70" dirty="0">
                <a:solidFill>
                  <a:srgbClr val="FFFFFF"/>
                </a:solidFill>
                <a:latin typeface="Arial"/>
                <a:cs typeface="Arial"/>
              </a:rPr>
              <a:t>sévérité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4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4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70" dirty="0">
                <a:solidFill>
                  <a:srgbClr val="FFFFFF"/>
                </a:solidFill>
                <a:latin typeface="Arial"/>
                <a:cs typeface="Arial"/>
              </a:rPr>
              <a:t>rhinite</a:t>
            </a:r>
            <a:r>
              <a:rPr lang="fr-FR"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10" dirty="0">
                <a:solidFill>
                  <a:srgbClr val="FFFFFF"/>
                </a:solidFill>
                <a:latin typeface="Arial"/>
                <a:cs typeface="Arial"/>
              </a:rPr>
              <a:t>allergique</a:t>
            </a:r>
            <a:endParaRPr lang="fr-FR" sz="1800" dirty="0">
              <a:latin typeface="Arial"/>
              <a:cs typeface="Arial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A33545-D34C-9D52-4145-90CE2272B9E8}"/>
              </a:ext>
            </a:extLst>
          </p:cNvPr>
          <p:cNvSpPr txBox="1"/>
          <p:nvPr/>
        </p:nvSpPr>
        <p:spPr>
          <a:xfrm>
            <a:off x="1905000" y="5286606"/>
            <a:ext cx="8779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l"/>
            <a:r>
              <a:rPr lang="fr-FR" sz="180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lang="fr-FR"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b="1" dirty="0">
                <a:solidFill>
                  <a:srgbClr val="FFFFFF"/>
                </a:solidFill>
                <a:latin typeface="Arial"/>
                <a:cs typeface="Arial"/>
              </a:rPr>
              <a:t>score</a:t>
            </a:r>
            <a:r>
              <a:rPr lang="fr-FR"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b="1" dirty="0">
                <a:solidFill>
                  <a:srgbClr val="FFFFFF"/>
                </a:solidFill>
                <a:latin typeface="Arial"/>
                <a:cs typeface="Arial"/>
              </a:rPr>
              <a:t>supérieur</a:t>
            </a:r>
            <a:r>
              <a:rPr lang="fr-FR"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b="1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lang="fr-FR"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fr-FR"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signale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généralement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maladie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d’intensité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modérée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sévère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nécessitant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traitement</a:t>
            </a:r>
            <a:r>
              <a:rPr lang="fr-FR"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10" dirty="0">
                <a:solidFill>
                  <a:srgbClr val="FFFFFF"/>
                </a:solidFill>
                <a:latin typeface="Arial"/>
                <a:cs typeface="Arial"/>
              </a:rPr>
              <a:t>intensif</a:t>
            </a:r>
            <a:endParaRPr lang="fr-FR" sz="1800" dirty="0">
              <a:latin typeface="Arial"/>
              <a:cs typeface="Arial"/>
            </a:endParaRPr>
          </a:p>
          <a:p>
            <a:pPr marL="12700" algn="l">
              <a:lnSpc>
                <a:spcPct val="100000"/>
              </a:lnSpc>
            </a:pPr>
            <a:endParaRPr lang="fr-TN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E2873C5-2504-A1E4-123E-097054661305}"/>
              </a:ext>
            </a:extLst>
          </p:cNvPr>
          <p:cNvSpPr txBox="1"/>
          <p:nvPr/>
        </p:nvSpPr>
        <p:spPr>
          <a:xfrm>
            <a:off x="1976374" y="6096000"/>
            <a:ext cx="8310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mesure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initiale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indispensable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évaluer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10" dirty="0">
                <a:solidFill>
                  <a:srgbClr val="FFFFFF"/>
                </a:solidFill>
                <a:latin typeface="Arial"/>
                <a:cs typeface="Arial"/>
              </a:rPr>
              <a:t>l’efficacité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lang="fr-FR"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1800" spc="-10" dirty="0">
                <a:solidFill>
                  <a:srgbClr val="FFFFFF"/>
                </a:solidFill>
                <a:latin typeface="Arial"/>
                <a:cs typeface="Arial"/>
              </a:rPr>
              <a:t>traitement</a:t>
            </a:r>
            <a:endParaRPr lang="fr-TN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2143BAC-EBED-18F0-A43B-2A1AEA7CD1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E30A5-BAED-4F22-D7F3-BD6CF663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EBA7-9CC4-59B3-7ED4-2ABA848D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88" y="865785"/>
            <a:ext cx="9573126" cy="777875"/>
          </a:xfrm>
        </p:spPr>
        <p:txBody>
          <a:bodyPr>
            <a:normAutofit/>
          </a:bodyPr>
          <a:lstStyle/>
          <a:p>
            <a:r>
              <a:rPr lang="en-GB" sz="2800" dirty="0"/>
              <a:t>Examen</a:t>
            </a:r>
            <a:r>
              <a:rPr lang="en-GB" sz="2800" spc="-105" dirty="0"/>
              <a:t> </a:t>
            </a:r>
            <a:r>
              <a:rPr lang="en-GB" sz="2800" spc="-10" dirty="0" err="1"/>
              <a:t>clinique</a:t>
            </a:r>
            <a:endParaRPr lang="en-GB" sz="2800" dirty="0">
              <a:solidFill>
                <a:srgbClr val="01797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711AC-4377-1BED-A066-88C007678838}"/>
              </a:ext>
            </a:extLst>
          </p:cNvPr>
          <p:cNvSpPr txBox="1"/>
          <p:nvPr/>
        </p:nvSpPr>
        <p:spPr>
          <a:xfrm>
            <a:off x="470812" y="1712430"/>
            <a:ext cx="112172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Auscultation pulmonaire :</a:t>
            </a:r>
          </a:p>
          <a:p>
            <a:pPr marL="285750" lvl="6" indent="-285750"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Intensité normale des bruits respiratoires</a:t>
            </a:r>
          </a:p>
          <a:p>
            <a:pPr marL="285750" lvl="4" indent="-285750"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sifflement diffus et léger, plus marqué lors de l'expiration forcée</a:t>
            </a:r>
          </a:p>
          <a:p>
            <a:pPr marL="285750" lvl="2" indent="-285750"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DEP : 400 L/min* (taille 178 cm, âge 32 ans)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F9464-C9E4-B0C3-4FED-400447758B11}"/>
              </a:ext>
            </a:extLst>
          </p:cNvPr>
          <p:cNvSpPr txBox="1"/>
          <p:nvPr/>
        </p:nvSpPr>
        <p:spPr>
          <a:xfrm>
            <a:off x="2180377" y="6491212"/>
            <a:ext cx="85638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fr-FR" sz="1000" dirty="0">
                <a:latin typeface="Arial"/>
                <a:cs typeface="Arial"/>
              </a:rPr>
              <a:t>ALK-</a:t>
            </a:r>
            <a:r>
              <a:rPr lang="fr-FR" sz="1000" dirty="0" err="1">
                <a:latin typeface="Arial"/>
                <a:cs typeface="Arial"/>
              </a:rPr>
              <a:t>Abelló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a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accordé</a:t>
            </a:r>
            <a:r>
              <a:rPr lang="fr-FR" sz="1000" spc="25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une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subvention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éducative</a:t>
            </a:r>
            <a:r>
              <a:rPr lang="fr-FR" sz="1000" spc="25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sans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restriction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pour</a:t>
            </a:r>
            <a:r>
              <a:rPr lang="fr-FR" sz="1000" spc="25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soutenir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l’élaboration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de</a:t>
            </a:r>
            <a:r>
              <a:rPr lang="fr-FR" sz="1000" spc="25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cette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étude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de</a:t>
            </a:r>
            <a:r>
              <a:rPr lang="fr-FR" sz="1000" spc="25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cas,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sans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intervenir</a:t>
            </a:r>
            <a:r>
              <a:rPr lang="fr-FR" sz="1000" spc="25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dans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dirty="0">
                <a:latin typeface="Arial"/>
                <a:cs typeface="Arial"/>
              </a:rPr>
              <a:t>son</a:t>
            </a:r>
            <a:r>
              <a:rPr lang="fr-FR" sz="1000" spc="20" dirty="0">
                <a:latin typeface="Arial"/>
                <a:cs typeface="Arial"/>
              </a:rPr>
              <a:t> </a:t>
            </a:r>
            <a:r>
              <a:rPr lang="fr-FR" sz="1000" spc="-10" dirty="0">
                <a:latin typeface="Arial"/>
                <a:cs typeface="Arial"/>
              </a:rPr>
              <a:t>contenu</a:t>
            </a:r>
            <a:endParaRPr lang="fr-FR" sz="1000" dirty="0">
              <a:latin typeface="Arial"/>
              <a:cs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70863B-DDD6-51FD-D737-A76EDF66ADB5}"/>
              </a:ext>
            </a:extLst>
          </p:cNvPr>
          <p:cNvSpPr txBox="1"/>
          <p:nvPr/>
        </p:nvSpPr>
        <p:spPr>
          <a:xfrm>
            <a:off x="591129" y="5776111"/>
            <a:ext cx="961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*La valeur normale prévue du DEP pour un homme de 32 ans mesurant 178 cm se situe entre 580 et 600 litres par minute (L/min).</a:t>
            </a:r>
            <a:endParaRPr lang="pt-PT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F17ADE77-4612-F352-8915-3D2C8F720D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7"/>
    </mc:Choice>
    <mc:Fallback xmlns="">
      <p:transition spd="slow" advTm="5769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9861" y="382922"/>
            <a:ext cx="246316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017973"/>
                </a:solidFill>
                <a:latin typeface="Arial"/>
                <a:cs typeface="Arial"/>
              </a:rPr>
              <a:t>Examens</a:t>
            </a:r>
            <a:r>
              <a:rPr sz="1450" b="1" spc="13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017973"/>
                </a:solidFill>
                <a:latin typeface="Arial"/>
                <a:cs typeface="Arial"/>
              </a:rPr>
              <a:t>complémentaires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983" y="1905000"/>
            <a:ext cx="10926218" cy="42564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5910" indent="-283210">
              <a:lnSpc>
                <a:spcPts val="3720"/>
              </a:lnSpc>
              <a:spcBef>
                <a:spcPts val="125"/>
              </a:spcBef>
              <a:buChar char="•"/>
              <a:tabLst>
                <a:tab pos="295910" algn="l"/>
              </a:tabLst>
            </a:pPr>
            <a:r>
              <a:rPr sz="2600" dirty="0">
                <a:latin typeface="Arial"/>
                <a:cs typeface="Arial"/>
              </a:rPr>
              <a:t>Spirométrie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si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disponible.</a:t>
            </a:r>
            <a:endParaRPr sz="2600" dirty="0">
              <a:latin typeface="Arial"/>
              <a:cs typeface="Arial"/>
            </a:endParaRPr>
          </a:p>
          <a:p>
            <a:pPr marL="295910" indent="-283210">
              <a:lnSpc>
                <a:spcPts val="3720"/>
              </a:lnSpc>
              <a:spcBef>
                <a:spcPts val="30"/>
              </a:spcBef>
              <a:buChar char="•"/>
              <a:tabLst>
                <a:tab pos="295910" algn="l"/>
              </a:tabLst>
            </a:pPr>
            <a:r>
              <a:rPr sz="2600" spc="-10" dirty="0">
                <a:latin typeface="Arial"/>
                <a:cs typeface="Arial"/>
              </a:rPr>
              <a:t>Sinon,</a:t>
            </a:r>
            <a:endParaRPr sz="2600" dirty="0">
              <a:latin typeface="Arial"/>
              <a:cs typeface="Arial"/>
            </a:endParaRPr>
          </a:p>
          <a:p>
            <a:pPr marL="579120" marR="5080" lvl="1" indent="-283845">
              <a:lnSpc>
                <a:spcPts val="3720"/>
              </a:lnSpc>
              <a:spcBef>
                <a:spcPts val="110"/>
              </a:spcBef>
              <a:buChar char="•"/>
              <a:tabLst>
                <a:tab pos="579120" algn="l"/>
              </a:tabLst>
            </a:pPr>
            <a:r>
              <a:rPr sz="2600" dirty="0">
                <a:latin typeface="Arial"/>
                <a:cs typeface="Arial"/>
              </a:rPr>
              <a:t>DEP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(débit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expiratoire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 pointe)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avant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 après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(15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min)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200 </a:t>
            </a:r>
            <a:r>
              <a:rPr sz="2600" dirty="0">
                <a:latin typeface="Arial"/>
                <a:cs typeface="Arial"/>
              </a:rPr>
              <a:t>mcg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 salbutamol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au cabinet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</a:t>
            </a:r>
            <a:r>
              <a:rPr sz="2600" i="1" dirty="0">
                <a:latin typeface="Arial"/>
                <a:cs typeface="Arial"/>
              </a:rPr>
              <a:t>hausse du DEP</a:t>
            </a:r>
            <a:r>
              <a:rPr sz="2600" i="1" spc="-100" dirty="0">
                <a:latin typeface="Arial"/>
                <a:cs typeface="Arial"/>
              </a:rPr>
              <a:t> </a:t>
            </a:r>
            <a:r>
              <a:rPr sz="2600" i="1" dirty="0">
                <a:latin typeface="Arial"/>
                <a:cs typeface="Arial"/>
              </a:rPr>
              <a:t>≥ 20 %</a:t>
            </a:r>
            <a:r>
              <a:rPr sz="2600" i="1" spc="-5" dirty="0">
                <a:latin typeface="Arial"/>
                <a:cs typeface="Arial"/>
              </a:rPr>
              <a:t> </a:t>
            </a:r>
            <a:r>
              <a:rPr sz="2600" i="1" spc="-20" dirty="0">
                <a:latin typeface="Arial"/>
                <a:cs typeface="Arial"/>
              </a:rPr>
              <a:t>chez </a:t>
            </a:r>
            <a:r>
              <a:rPr sz="2600" i="1" spc="-10" dirty="0">
                <a:latin typeface="Arial"/>
                <a:cs typeface="Arial"/>
              </a:rPr>
              <a:t>l’adulte</a:t>
            </a:r>
            <a:r>
              <a:rPr sz="2600" spc="-10" dirty="0">
                <a:latin typeface="Arial"/>
                <a:cs typeface="Arial"/>
              </a:rPr>
              <a:t>).</a:t>
            </a:r>
            <a:endParaRPr sz="2600" dirty="0">
              <a:latin typeface="Arial"/>
              <a:cs typeface="Arial"/>
            </a:endParaRPr>
          </a:p>
          <a:p>
            <a:pPr marL="579120" marR="523240" lvl="1" indent="-283845">
              <a:lnSpc>
                <a:spcPts val="3720"/>
              </a:lnSpc>
              <a:buChar char="•"/>
              <a:tabLst>
                <a:tab pos="579120" algn="l"/>
              </a:tabLst>
            </a:pPr>
            <a:r>
              <a:rPr sz="2600" dirty="0">
                <a:latin typeface="Arial"/>
                <a:cs typeface="Arial"/>
              </a:rPr>
              <a:t>Ou DEP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avant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après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4 semaines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traitement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par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CSI </a:t>
            </a:r>
            <a:r>
              <a:rPr sz="2600" dirty="0">
                <a:latin typeface="Arial"/>
                <a:cs typeface="Arial"/>
              </a:rPr>
              <a:t>(</a:t>
            </a:r>
            <a:r>
              <a:rPr sz="2600" i="1" dirty="0">
                <a:latin typeface="Arial"/>
                <a:cs typeface="Arial"/>
              </a:rPr>
              <a:t>hausse du</a:t>
            </a:r>
            <a:r>
              <a:rPr sz="2600" i="1" spc="5" dirty="0">
                <a:latin typeface="Arial"/>
                <a:cs typeface="Arial"/>
              </a:rPr>
              <a:t> </a:t>
            </a:r>
            <a:r>
              <a:rPr sz="2600" i="1" dirty="0">
                <a:latin typeface="Arial"/>
                <a:cs typeface="Arial"/>
              </a:rPr>
              <a:t>DEP</a:t>
            </a:r>
            <a:r>
              <a:rPr sz="2600" i="1" spc="-95" dirty="0">
                <a:latin typeface="Arial"/>
                <a:cs typeface="Arial"/>
              </a:rPr>
              <a:t> </a:t>
            </a:r>
            <a:r>
              <a:rPr sz="2600" i="1" dirty="0">
                <a:latin typeface="Arial"/>
                <a:cs typeface="Arial"/>
              </a:rPr>
              <a:t>≥</a:t>
            </a:r>
            <a:r>
              <a:rPr sz="2600" i="1" spc="5" dirty="0">
                <a:latin typeface="Arial"/>
                <a:cs typeface="Arial"/>
              </a:rPr>
              <a:t> </a:t>
            </a:r>
            <a:r>
              <a:rPr sz="2600" i="1" dirty="0">
                <a:latin typeface="Arial"/>
                <a:cs typeface="Arial"/>
              </a:rPr>
              <a:t>20</a:t>
            </a:r>
            <a:r>
              <a:rPr sz="2600" i="1" spc="5" dirty="0">
                <a:latin typeface="Arial"/>
                <a:cs typeface="Arial"/>
              </a:rPr>
              <a:t> </a:t>
            </a:r>
            <a:r>
              <a:rPr sz="2600" i="1" dirty="0">
                <a:latin typeface="Arial"/>
                <a:cs typeface="Arial"/>
              </a:rPr>
              <a:t>% chez</a:t>
            </a:r>
            <a:r>
              <a:rPr sz="2600" i="1" spc="5" dirty="0">
                <a:latin typeface="Arial"/>
                <a:cs typeface="Arial"/>
              </a:rPr>
              <a:t> </a:t>
            </a:r>
            <a:r>
              <a:rPr sz="2600" i="1" spc="-10" dirty="0">
                <a:latin typeface="Arial"/>
                <a:cs typeface="Arial"/>
              </a:rPr>
              <a:t>l’adulte</a:t>
            </a:r>
            <a:r>
              <a:rPr sz="2600" spc="-10" dirty="0">
                <a:latin typeface="Arial"/>
                <a:cs typeface="Arial"/>
              </a:rPr>
              <a:t>).</a:t>
            </a:r>
            <a:endParaRPr sz="2600" dirty="0">
              <a:latin typeface="Arial"/>
              <a:cs typeface="Arial"/>
            </a:endParaRPr>
          </a:p>
          <a:p>
            <a:pPr marL="579120" marR="136525" lvl="1" indent="-283845">
              <a:lnSpc>
                <a:spcPts val="3720"/>
              </a:lnSpc>
              <a:buChar char="•"/>
              <a:tabLst>
                <a:tab pos="579120" algn="l"/>
              </a:tabLst>
            </a:pPr>
            <a:r>
              <a:rPr sz="2600" dirty="0">
                <a:latin typeface="Arial"/>
                <a:cs typeface="Arial"/>
              </a:rPr>
              <a:t>Ou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suivi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du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DEP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à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domicile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sur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2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semaines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</a:t>
            </a:r>
            <a:r>
              <a:rPr sz="2600" i="1" dirty="0">
                <a:latin typeface="Arial"/>
                <a:cs typeface="Arial"/>
              </a:rPr>
              <a:t>variation</a:t>
            </a:r>
            <a:r>
              <a:rPr sz="2600" i="1" spc="-5" dirty="0">
                <a:latin typeface="Arial"/>
                <a:cs typeface="Arial"/>
              </a:rPr>
              <a:t> </a:t>
            </a:r>
            <a:r>
              <a:rPr sz="2600" i="1" spc="-10" dirty="0">
                <a:latin typeface="Arial"/>
                <a:cs typeface="Arial"/>
              </a:rPr>
              <a:t>diurne </a:t>
            </a:r>
            <a:r>
              <a:rPr sz="2600" i="1" dirty="0">
                <a:latin typeface="Arial"/>
                <a:cs typeface="Arial"/>
              </a:rPr>
              <a:t>moyenne</a:t>
            </a:r>
            <a:r>
              <a:rPr sz="2600" i="1" spc="-5" dirty="0">
                <a:latin typeface="Arial"/>
                <a:cs typeface="Arial"/>
              </a:rPr>
              <a:t> </a:t>
            </a:r>
            <a:r>
              <a:rPr sz="2600" i="1" dirty="0">
                <a:latin typeface="Arial"/>
                <a:cs typeface="Arial"/>
              </a:rPr>
              <a:t>&gt; 10 </a:t>
            </a:r>
            <a:r>
              <a:rPr sz="2600" i="1" spc="-25" dirty="0">
                <a:latin typeface="Arial"/>
                <a:cs typeface="Arial"/>
              </a:rPr>
              <a:t>%</a:t>
            </a:r>
            <a:r>
              <a:rPr sz="2600" spc="-25" dirty="0">
                <a:latin typeface="Arial"/>
                <a:cs typeface="Arial"/>
              </a:rPr>
              <a:t>).</a:t>
            </a:r>
            <a:endParaRPr sz="2600" dirty="0">
              <a:latin typeface="Arial"/>
              <a:cs typeface="Arial"/>
            </a:endParaRPr>
          </a:p>
          <a:p>
            <a:pPr marL="295910" indent="-283210">
              <a:lnSpc>
                <a:spcPts val="3720"/>
              </a:lnSpc>
              <a:buChar char="•"/>
              <a:tabLst>
                <a:tab pos="295910" algn="l"/>
              </a:tabLst>
            </a:pPr>
            <a:r>
              <a:rPr sz="2600" dirty="0">
                <a:latin typeface="Arial"/>
                <a:cs typeface="Arial"/>
              </a:rPr>
              <a:t>Analyses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sanguines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(NFS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complète)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–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éosinophiles.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309" y="6511871"/>
            <a:ext cx="7447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ptos"/>
                <a:cs typeface="Aptos"/>
              </a:rPr>
              <a:t>ALK-</a:t>
            </a:r>
            <a:r>
              <a:rPr sz="1000" spc="-10" dirty="0">
                <a:latin typeface="Aptos"/>
                <a:cs typeface="Aptos"/>
              </a:rPr>
              <a:t>Abelló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a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apporté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un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soutien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éducatif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restriction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pour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le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développement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cette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étude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cas,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intervenir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contenu</a:t>
            </a:r>
            <a:endParaRPr sz="1000" dirty="0">
              <a:latin typeface="Aptos"/>
              <a:cs typeface="Aptos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79983" y="1154216"/>
            <a:ext cx="830580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000000"/>
                </a:solidFill>
              </a:rPr>
              <a:t>Quelles</a:t>
            </a:r>
            <a:r>
              <a:rPr sz="2900" spc="5" dirty="0">
                <a:solidFill>
                  <a:srgbClr val="000000"/>
                </a:solidFill>
              </a:rPr>
              <a:t> </a:t>
            </a:r>
            <a:r>
              <a:rPr sz="2900" dirty="0">
                <a:solidFill>
                  <a:srgbClr val="000000"/>
                </a:solidFill>
              </a:rPr>
              <a:t>investigations</a:t>
            </a:r>
            <a:r>
              <a:rPr sz="2900" spc="5" dirty="0">
                <a:solidFill>
                  <a:srgbClr val="000000"/>
                </a:solidFill>
              </a:rPr>
              <a:t> </a:t>
            </a:r>
            <a:r>
              <a:rPr sz="2900" dirty="0">
                <a:solidFill>
                  <a:srgbClr val="000000"/>
                </a:solidFill>
              </a:rPr>
              <a:t>recommanderiez-vous</a:t>
            </a:r>
            <a:r>
              <a:rPr sz="2900" spc="5" dirty="0">
                <a:solidFill>
                  <a:srgbClr val="000000"/>
                </a:solidFill>
              </a:rPr>
              <a:t> </a:t>
            </a:r>
            <a:r>
              <a:rPr sz="2900" spc="-50" dirty="0">
                <a:solidFill>
                  <a:srgbClr val="000000"/>
                </a:solidFill>
              </a:rPr>
              <a:t>?</a:t>
            </a:r>
            <a:endParaRPr sz="290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86B58FD8-EDB9-3D7D-E619-4E2FE6DFD5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50" dirty="0"/>
              <a:t>En</a:t>
            </a:r>
            <a:r>
              <a:rPr sz="2250" spc="5" dirty="0"/>
              <a:t> </a:t>
            </a:r>
            <a:r>
              <a:rPr sz="2250" dirty="0"/>
              <a:t>savoir</a:t>
            </a:r>
            <a:r>
              <a:rPr sz="2250" spc="5" dirty="0"/>
              <a:t> </a:t>
            </a:r>
            <a:r>
              <a:rPr sz="2250" dirty="0"/>
              <a:t>plus</a:t>
            </a:r>
            <a:r>
              <a:rPr sz="2250" spc="10" dirty="0"/>
              <a:t> </a:t>
            </a:r>
            <a:r>
              <a:rPr sz="2250" dirty="0"/>
              <a:t>sur</a:t>
            </a:r>
            <a:r>
              <a:rPr sz="2250" spc="5" dirty="0"/>
              <a:t> </a:t>
            </a:r>
            <a:r>
              <a:rPr sz="2250" dirty="0"/>
              <a:t>le</a:t>
            </a:r>
            <a:r>
              <a:rPr sz="2250" spc="5" dirty="0"/>
              <a:t> </a:t>
            </a:r>
            <a:r>
              <a:rPr sz="2250" dirty="0"/>
              <a:t>débit</a:t>
            </a:r>
            <a:r>
              <a:rPr sz="2250" spc="5" dirty="0"/>
              <a:t> </a:t>
            </a:r>
            <a:r>
              <a:rPr sz="2250" dirty="0"/>
              <a:t>expiratoire</a:t>
            </a:r>
            <a:r>
              <a:rPr sz="2250" spc="5" dirty="0"/>
              <a:t> </a:t>
            </a:r>
            <a:r>
              <a:rPr sz="2250" dirty="0"/>
              <a:t>de</a:t>
            </a:r>
            <a:r>
              <a:rPr sz="2250" spc="10" dirty="0"/>
              <a:t> </a:t>
            </a:r>
            <a:r>
              <a:rPr sz="2250" dirty="0"/>
              <a:t>pointe</a:t>
            </a:r>
            <a:r>
              <a:rPr sz="2250" spc="5" dirty="0"/>
              <a:t> </a:t>
            </a:r>
            <a:r>
              <a:rPr sz="2250" dirty="0"/>
              <a:t>pour</a:t>
            </a:r>
            <a:r>
              <a:rPr sz="2250" spc="5" dirty="0"/>
              <a:t> </a:t>
            </a:r>
            <a:r>
              <a:rPr sz="2250" spc="-10" dirty="0"/>
              <a:t>l’asthme</a:t>
            </a:r>
            <a:endParaRPr sz="2250"/>
          </a:p>
        </p:txBody>
      </p:sp>
      <p:grpSp>
        <p:nvGrpSpPr>
          <p:cNvPr id="3" name="object 3"/>
          <p:cNvGrpSpPr/>
          <p:nvPr/>
        </p:nvGrpSpPr>
        <p:grpSpPr>
          <a:xfrm>
            <a:off x="597395" y="618744"/>
            <a:ext cx="4642090" cy="6239255"/>
            <a:chOff x="597395" y="618744"/>
            <a:chExt cx="4642090" cy="62392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395" y="618744"/>
              <a:ext cx="4642090" cy="62392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530" y="833537"/>
              <a:ext cx="4053928" cy="57218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869423" y="4192778"/>
            <a:ext cx="1947545" cy="777875"/>
          </a:xfrm>
          <a:prstGeom prst="rect">
            <a:avLst/>
          </a:prstGeom>
          <a:solidFill>
            <a:srgbClr val="017973"/>
          </a:solidFill>
        </p:spPr>
        <p:txBody>
          <a:bodyPr vert="horz" wrap="square" lIns="0" tIns="68580" rIns="0" bIns="0" rtlCol="0">
            <a:spAutoFit/>
          </a:bodyPr>
          <a:lstStyle/>
          <a:p>
            <a:pPr marL="322580" marR="236220" indent="256540">
              <a:lnSpc>
                <a:spcPts val="1860"/>
              </a:lnSpc>
              <a:spcBef>
                <a:spcPts val="54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scannez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7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accéder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69360" y="1157046"/>
            <a:ext cx="1948612" cy="30359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09820" y="1432867"/>
            <a:ext cx="3460178" cy="34601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276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05"/>
              </a:spcBef>
            </a:pPr>
            <a:r>
              <a:rPr sz="2700" dirty="0"/>
              <a:t>Décision</a:t>
            </a:r>
            <a:r>
              <a:rPr sz="2700" spc="5" dirty="0"/>
              <a:t> </a:t>
            </a:r>
            <a:r>
              <a:rPr sz="2700" spc="-10" dirty="0"/>
              <a:t>clinique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566126" y="1202916"/>
            <a:ext cx="10515600" cy="53265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7175" marR="5080" indent="-245110">
              <a:lnSpc>
                <a:spcPts val="3180"/>
              </a:lnSpc>
              <a:spcBef>
                <a:spcPts val="90"/>
              </a:spcBef>
              <a:buFont typeface="Arial"/>
              <a:buChar char="•"/>
              <a:tabLst>
                <a:tab pos="258445" algn="l"/>
              </a:tabLst>
            </a:pPr>
            <a:r>
              <a:rPr sz="2400" i="1" dirty="0">
                <a:latin typeface="Arial"/>
                <a:cs typeface="Arial"/>
              </a:rPr>
              <a:t>Vous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décidez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réaliser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une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mesure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du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DEP</a:t>
            </a:r>
            <a:r>
              <a:rPr sz="2400" i="1" spc="-5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avant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puis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15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minutes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après 	</a:t>
            </a:r>
            <a:r>
              <a:rPr sz="2400" i="1" dirty="0">
                <a:latin typeface="Arial"/>
                <a:cs typeface="Arial"/>
              </a:rPr>
              <a:t>l’administration</a:t>
            </a:r>
            <a:r>
              <a:rPr sz="2400" i="1" spc="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200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mcg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salbutamol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au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cabinet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;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le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résultat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passe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ainsi</a:t>
            </a:r>
            <a:r>
              <a:rPr sz="2400" i="1" spc="45" dirty="0">
                <a:latin typeface="Arial"/>
                <a:cs typeface="Arial"/>
              </a:rPr>
              <a:t> </a:t>
            </a:r>
            <a:r>
              <a:rPr sz="2400" i="1" spc="-25" dirty="0">
                <a:latin typeface="Arial"/>
                <a:cs typeface="Arial"/>
              </a:rPr>
              <a:t>de </a:t>
            </a:r>
            <a:r>
              <a:rPr sz="2400" i="1" dirty="0">
                <a:latin typeface="Arial"/>
                <a:cs typeface="Arial"/>
              </a:rPr>
              <a:t>400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L/min</a:t>
            </a:r>
            <a:r>
              <a:rPr sz="2400" i="1" spc="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à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500</a:t>
            </a:r>
            <a:r>
              <a:rPr sz="2400" i="1" spc="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L/min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(soit</a:t>
            </a:r>
            <a:r>
              <a:rPr sz="2400" i="1" spc="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une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augmentation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du</a:t>
            </a:r>
            <a:r>
              <a:rPr sz="2400" i="1" spc="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DEP</a:t>
            </a:r>
            <a:r>
              <a:rPr sz="2400" i="1" spc="-5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≥</a:t>
            </a:r>
            <a:r>
              <a:rPr sz="2400" i="1" spc="40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20%).</a:t>
            </a:r>
            <a:endParaRPr sz="2400" dirty="0">
              <a:latin typeface="Arial"/>
              <a:cs typeface="Arial"/>
            </a:endParaRPr>
          </a:p>
          <a:p>
            <a:pPr marL="257810" indent="-245110">
              <a:lnSpc>
                <a:spcPts val="3180"/>
              </a:lnSpc>
              <a:spcBef>
                <a:spcPts val="35"/>
              </a:spcBef>
              <a:buChar char="•"/>
              <a:tabLst>
                <a:tab pos="257810" algn="l"/>
              </a:tabLst>
            </a:pPr>
            <a:r>
              <a:rPr sz="2400" dirty="0">
                <a:latin typeface="Arial"/>
                <a:cs typeface="Arial"/>
              </a:rPr>
              <a:t>L’ACT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indique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score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9/25,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qui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montre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l’asthme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n’est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pas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contrôlé.</a:t>
            </a:r>
            <a:endParaRPr sz="2400" dirty="0">
              <a:latin typeface="Arial"/>
              <a:cs typeface="Arial"/>
            </a:endParaRPr>
          </a:p>
          <a:p>
            <a:pPr marL="257810" indent="-245110">
              <a:lnSpc>
                <a:spcPts val="3180"/>
              </a:lnSpc>
              <a:spcBef>
                <a:spcPts val="35"/>
              </a:spcBef>
              <a:buChar char="•"/>
              <a:tabLst>
                <a:tab pos="257810" algn="l"/>
              </a:tabLst>
            </a:pPr>
            <a:r>
              <a:rPr sz="2400" dirty="0">
                <a:latin typeface="Arial"/>
                <a:cs typeface="Arial"/>
              </a:rPr>
              <a:t>Vous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expliquez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Malcolm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qu’il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souffre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d’asthme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rhinite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allergique.</a:t>
            </a:r>
            <a:endParaRPr sz="2400" dirty="0">
              <a:latin typeface="Arial"/>
              <a:cs typeface="Arial"/>
            </a:endParaRPr>
          </a:p>
          <a:p>
            <a:pPr marL="257175" marR="696595" indent="-245110">
              <a:lnSpc>
                <a:spcPts val="3180"/>
              </a:lnSpc>
              <a:spcBef>
                <a:spcPts val="100"/>
              </a:spcBef>
              <a:buChar char="•"/>
              <a:tabLst>
                <a:tab pos="258445" algn="l"/>
              </a:tabLst>
            </a:pPr>
            <a:r>
              <a:rPr sz="2400" dirty="0">
                <a:latin typeface="Arial"/>
                <a:cs typeface="Arial"/>
              </a:rPr>
              <a:t>Vous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lui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prescrivez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inhalateur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poudre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sèche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associant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CSI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du </a:t>
            </a:r>
            <a:r>
              <a:rPr sz="2400" dirty="0" err="1">
                <a:latin typeface="Arial"/>
                <a:cs typeface="Arial"/>
              </a:rPr>
              <a:t>formotérol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utiliser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demande,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vous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lui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montrez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comment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10" dirty="0" err="1">
                <a:latin typeface="Arial"/>
                <a:cs typeface="Arial"/>
              </a:rPr>
              <a:t>l’employer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0" dirty="0" err="1">
                <a:latin typeface="Arial"/>
                <a:cs typeface="Arial"/>
              </a:rPr>
              <a:t>correctement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257175" marR="186055" indent="-245110">
              <a:lnSpc>
                <a:spcPts val="3180"/>
              </a:lnSpc>
              <a:spcBef>
                <a:spcPts val="10"/>
              </a:spcBef>
              <a:buChar char="•"/>
              <a:tabLst>
                <a:tab pos="258445" algn="l"/>
              </a:tabLst>
            </a:pPr>
            <a:r>
              <a:rPr sz="2400" dirty="0">
                <a:latin typeface="Arial"/>
                <a:cs typeface="Arial"/>
              </a:rPr>
              <a:t>Vous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convenez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avec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lui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qu’il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effectuera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tests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prendra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traitement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tous 	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jours,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puis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qu’il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reviendra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dans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quatre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semaines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avec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résultats.</a:t>
            </a:r>
            <a:endParaRPr sz="2400" dirty="0">
              <a:latin typeface="Arial"/>
              <a:cs typeface="Arial"/>
            </a:endParaRPr>
          </a:p>
          <a:p>
            <a:pPr marL="257810" indent="-245110">
              <a:lnSpc>
                <a:spcPts val="3180"/>
              </a:lnSpc>
              <a:buChar char="•"/>
              <a:tabLst>
                <a:tab pos="257810" algn="l"/>
              </a:tabLst>
            </a:pPr>
            <a:r>
              <a:rPr sz="2400" dirty="0">
                <a:latin typeface="Arial"/>
                <a:cs typeface="Arial"/>
              </a:rPr>
              <a:t>En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attendant,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doit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poursuivre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même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traitement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pour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rhinite.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33833" y="6514580"/>
            <a:ext cx="7356475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10" dirty="0">
                <a:latin typeface="Aptos"/>
                <a:cs typeface="Aptos"/>
              </a:rPr>
              <a:t>ALK-</a:t>
            </a:r>
            <a:r>
              <a:rPr sz="850" dirty="0">
                <a:latin typeface="Aptos"/>
                <a:cs typeface="Aptos"/>
              </a:rPr>
              <a:t>Abelló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soutenu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développement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cette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étude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3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cas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grâce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à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une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subvention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éducative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sans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restriction,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sans</a:t>
            </a:r>
            <a:r>
              <a:rPr sz="850" spc="3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toutefois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intervenir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dans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le</a:t>
            </a:r>
            <a:r>
              <a:rPr sz="850" spc="25" dirty="0">
                <a:latin typeface="Aptos"/>
                <a:cs typeface="Aptos"/>
              </a:rPr>
              <a:t> </a:t>
            </a:r>
            <a:r>
              <a:rPr sz="850" spc="-10" dirty="0">
                <a:latin typeface="Aptos"/>
                <a:cs typeface="Aptos"/>
              </a:rPr>
              <a:t>contenu.</a:t>
            </a:r>
            <a:endParaRPr sz="850">
              <a:latin typeface="Aptos"/>
              <a:cs typeface="Apto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C9448321-905C-794F-A72B-2FF4119A26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583039" y="6456362"/>
            <a:ext cx="147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0000"/>
                </a:solidFill>
                <a:latin typeface="Aptos"/>
                <a:cs typeface="Aptos"/>
              </a:rPr>
              <a:t>9</a:t>
            </a:r>
            <a:endParaRPr sz="1800">
              <a:latin typeface="Aptos"/>
              <a:cs typeface="Apt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1507" y="6332301"/>
            <a:ext cx="332740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u="dbl" dirty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latin typeface="Arial"/>
                <a:cs typeface="Arial"/>
                <a:hlinkClick r:id="rId2"/>
              </a:rPr>
              <a:t>https://www.asthmacontroltest.com/fr</a:t>
            </a:r>
            <a:r>
              <a:rPr sz="1100" u="dbl" dirty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latin typeface="Arial"/>
                <a:cs typeface="Arial"/>
                <a:hlinkClick r:id="rId3"/>
              </a:rPr>
              <a:t>-</a:t>
            </a:r>
            <a:r>
              <a:rPr sz="1100" u="dbl" spc="-10" dirty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latin typeface="Arial"/>
                <a:cs typeface="Arial"/>
                <a:hlinkClick r:id="rId2"/>
              </a:rPr>
              <a:t>gb/bienvenue/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3039" y="2040047"/>
            <a:ext cx="4247531" cy="20794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-10" dirty="0">
                <a:latin typeface="Arial"/>
                <a:cs typeface="Arial"/>
              </a:rPr>
              <a:t>Résultat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20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25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asthme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bien</a:t>
            </a:r>
            <a:r>
              <a:rPr sz="1400" spc="-10" dirty="0">
                <a:latin typeface="Arial"/>
                <a:cs typeface="Arial"/>
              </a:rPr>
              <a:t> contrôlé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400" dirty="0">
                <a:latin typeface="Arial"/>
                <a:cs typeface="Arial"/>
              </a:rPr>
              <a:t>19 ou moins – asthme insuffisamment contrôlé</a:t>
            </a: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fr-FR" sz="1400" dirty="0">
                <a:latin typeface="Arial"/>
                <a:cs typeface="Arial"/>
              </a:rPr>
              <a:t>M</a:t>
            </a:r>
            <a:r>
              <a:rPr sz="1400" dirty="0" err="1">
                <a:latin typeface="Arial"/>
                <a:cs typeface="Arial"/>
              </a:rPr>
              <a:t>oins</a:t>
            </a:r>
            <a:r>
              <a:rPr sz="1400" dirty="0">
                <a:latin typeface="Arial"/>
                <a:cs typeface="Arial"/>
              </a:rPr>
              <a:t> de 16 – asthme très mal </a:t>
            </a:r>
            <a:r>
              <a:rPr lang="fr-FR" sz="1400" dirty="0">
                <a:latin typeface="Arial"/>
                <a:cs typeface="Arial"/>
              </a:rPr>
              <a:t>contrôlé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Différence clinique </a:t>
            </a:r>
            <a:r>
              <a:rPr sz="1400" dirty="0" err="1">
                <a:latin typeface="Arial"/>
                <a:cs typeface="Arial"/>
              </a:rPr>
              <a:t>minimale</a:t>
            </a:r>
            <a:r>
              <a:rPr sz="1400" dirty="0">
                <a:latin typeface="Arial"/>
                <a:cs typeface="Arial"/>
              </a:rPr>
              <a:t> significative</a:t>
            </a:r>
            <a:r>
              <a:rPr lang="fr-FR" sz="14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 3 points.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EC3026F-22FF-5790-0EC9-57D885ADD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994" y="0"/>
            <a:ext cx="4833000" cy="6858000"/>
          </a:xfrm>
          <a:prstGeom prst="rect">
            <a:avLst/>
          </a:prstGeom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D0ABABE5-2B1B-464C-EAFA-4992530D0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28600"/>
            <a:ext cx="2342630" cy="6418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202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20"/>
              </a:spcBef>
            </a:pPr>
            <a:r>
              <a:rPr sz="2250" dirty="0"/>
              <a:t>En</a:t>
            </a:r>
            <a:r>
              <a:rPr sz="2250" spc="-10" dirty="0"/>
              <a:t> </a:t>
            </a:r>
            <a:r>
              <a:rPr sz="2250" dirty="0"/>
              <a:t>savoir</a:t>
            </a:r>
            <a:r>
              <a:rPr sz="2250" spc="5" dirty="0"/>
              <a:t> </a:t>
            </a:r>
            <a:r>
              <a:rPr sz="2250" dirty="0"/>
              <a:t>plus</a:t>
            </a:r>
            <a:r>
              <a:rPr sz="2250" spc="-5" dirty="0"/>
              <a:t> </a:t>
            </a:r>
            <a:r>
              <a:rPr sz="2250" dirty="0"/>
              <a:t>sur</a:t>
            </a:r>
            <a:r>
              <a:rPr sz="2250" spc="5" dirty="0"/>
              <a:t> </a:t>
            </a:r>
            <a:r>
              <a:rPr sz="2250" dirty="0"/>
              <a:t>le diagnostic</a:t>
            </a:r>
            <a:r>
              <a:rPr sz="2250" spc="5" dirty="0"/>
              <a:t> </a:t>
            </a:r>
            <a:r>
              <a:rPr sz="2250" dirty="0"/>
              <a:t>de </a:t>
            </a:r>
            <a:r>
              <a:rPr sz="2250" spc="-10" dirty="0"/>
              <a:t>l’asthme</a:t>
            </a:r>
            <a:endParaRPr sz="2250"/>
          </a:p>
        </p:txBody>
      </p:sp>
      <p:grpSp>
        <p:nvGrpSpPr>
          <p:cNvPr id="3" name="object 3"/>
          <p:cNvGrpSpPr/>
          <p:nvPr/>
        </p:nvGrpSpPr>
        <p:grpSpPr>
          <a:xfrm>
            <a:off x="987539" y="786371"/>
            <a:ext cx="8710993" cy="6071628"/>
            <a:chOff x="987539" y="786371"/>
            <a:chExt cx="8710993" cy="607162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7539" y="786371"/>
              <a:ext cx="4625327" cy="60716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3563" y="992477"/>
              <a:ext cx="4036192" cy="5696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8919" y="1109662"/>
              <a:ext cx="4169613" cy="41696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818243" y="4145407"/>
            <a:ext cx="1947545" cy="777875"/>
          </a:xfrm>
          <a:prstGeom prst="rect">
            <a:avLst/>
          </a:prstGeom>
          <a:solidFill>
            <a:srgbClr val="017973"/>
          </a:solidFill>
        </p:spPr>
        <p:txBody>
          <a:bodyPr vert="horz" wrap="square" lIns="0" tIns="69850" rIns="0" bIns="0" rtlCol="0">
            <a:spAutoFit/>
          </a:bodyPr>
          <a:lstStyle/>
          <a:p>
            <a:pPr marL="322580" marR="236220" indent="256540">
              <a:lnSpc>
                <a:spcPts val="1860"/>
              </a:lnSpc>
              <a:spcBef>
                <a:spcPts val="550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scannez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7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accéder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8281" y="1109662"/>
            <a:ext cx="1948612" cy="30359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605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30"/>
              </a:spcBef>
            </a:pPr>
            <a:r>
              <a:rPr sz="2500" dirty="0"/>
              <a:t>Deuxième</a:t>
            </a:r>
            <a:r>
              <a:rPr sz="2500" spc="80" dirty="0"/>
              <a:t> </a:t>
            </a:r>
            <a:r>
              <a:rPr sz="2500" spc="-10" dirty="0"/>
              <a:t>consultation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571500" y="811402"/>
            <a:ext cx="11049000" cy="5715604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ts val="3500"/>
              </a:lnSpc>
              <a:spcBef>
                <a:spcPts val="1275"/>
              </a:spcBef>
            </a:pPr>
            <a:r>
              <a:rPr sz="2400" b="1" dirty="0">
                <a:latin typeface="Arial"/>
                <a:cs typeface="Arial"/>
              </a:rPr>
              <a:t>Malcolm</a:t>
            </a:r>
            <a:r>
              <a:rPr sz="2400" b="1" spc="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revient</a:t>
            </a:r>
            <a:r>
              <a:rPr sz="2400" b="1" spc="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après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quatre</a:t>
            </a:r>
            <a:r>
              <a:rPr sz="2400" b="1" spc="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semaines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avec</a:t>
            </a:r>
            <a:r>
              <a:rPr sz="2400" b="1" spc="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les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résultats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des</a:t>
            </a:r>
            <a:r>
              <a:rPr sz="2400" b="1" spc="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examens.</a:t>
            </a:r>
            <a:endParaRPr sz="2400" b="1" dirty="0">
              <a:latin typeface="Arial"/>
              <a:cs typeface="Arial"/>
            </a:endParaRPr>
          </a:p>
          <a:p>
            <a:pPr marL="285750" marR="146050" indent="-273685">
              <a:lnSpc>
                <a:spcPts val="3500"/>
              </a:lnSpc>
              <a:spcBef>
                <a:spcPts val="1405"/>
              </a:spcBef>
              <a:buChar char="•"/>
              <a:tabLst>
                <a:tab pos="285750" algn="l"/>
              </a:tabLst>
            </a:pPr>
            <a:r>
              <a:rPr sz="2500" dirty="0">
                <a:latin typeface="Arial"/>
                <a:cs typeface="Arial"/>
              </a:rPr>
              <a:t>Il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se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sent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un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peu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mieux,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mais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présente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toujours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des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symptômes </a:t>
            </a:r>
            <a:r>
              <a:rPr sz="2500" dirty="0">
                <a:latin typeface="Arial"/>
                <a:cs typeface="Arial"/>
              </a:rPr>
              <a:t>respiratoires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bas,</a:t>
            </a:r>
            <a:r>
              <a:rPr sz="2500" spc="8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tels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que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des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sifflements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et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une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toux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sèche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nocturne.</a:t>
            </a:r>
            <a:r>
              <a:rPr sz="2500" spc="75" dirty="0">
                <a:latin typeface="Arial"/>
                <a:cs typeface="Arial"/>
              </a:rPr>
              <a:t> </a:t>
            </a:r>
            <a:br>
              <a:rPr lang="fr-FR" sz="2500" spc="75" dirty="0">
                <a:latin typeface="Arial"/>
                <a:cs typeface="Arial"/>
              </a:rPr>
            </a:br>
            <a:r>
              <a:rPr sz="2500" spc="-25" dirty="0">
                <a:latin typeface="Arial"/>
                <a:cs typeface="Arial"/>
              </a:rPr>
              <a:t>Les </a:t>
            </a:r>
            <a:r>
              <a:rPr sz="2500" dirty="0">
                <a:latin typeface="Arial"/>
                <a:cs typeface="Arial"/>
              </a:rPr>
              <a:t>symptômes</a:t>
            </a:r>
            <a:r>
              <a:rPr sz="2500" spc="10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nasaux</a:t>
            </a:r>
            <a:r>
              <a:rPr sz="2500" spc="10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restent</a:t>
            </a:r>
            <a:r>
              <a:rPr sz="2500" spc="110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inchangés.</a:t>
            </a:r>
            <a:endParaRPr sz="2500" dirty="0">
              <a:latin typeface="Arial"/>
              <a:cs typeface="Arial"/>
            </a:endParaRPr>
          </a:p>
          <a:p>
            <a:pPr marL="285750" marR="313055" indent="-273685">
              <a:lnSpc>
                <a:spcPts val="3500"/>
              </a:lnSpc>
              <a:spcBef>
                <a:spcPts val="110"/>
              </a:spcBef>
              <a:buChar char="•"/>
              <a:tabLst>
                <a:tab pos="285750" algn="l"/>
              </a:tabLst>
            </a:pPr>
            <a:r>
              <a:rPr sz="2500" dirty="0">
                <a:latin typeface="Arial"/>
                <a:cs typeface="Arial"/>
              </a:rPr>
              <a:t>Les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résultats</a:t>
            </a:r>
            <a:r>
              <a:rPr sz="2500" spc="8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de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la</a:t>
            </a:r>
            <a:r>
              <a:rPr sz="2500" spc="8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spirométrie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indiquent</a:t>
            </a:r>
            <a:r>
              <a:rPr sz="2500" spc="8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un</a:t>
            </a:r>
            <a:r>
              <a:rPr sz="2500" spc="8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trouble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obstructif</a:t>
            </a:r>
            <a:r>
              <a:rPr sz="2500" spc="85" dirty="0">
                <a:latin typeface="Arial"/>
                <a:cs typeface="Arial"/>
              </a:rPr>
              <a:t> </a:t>
            </a:r>
            <a:r>
              <a:rPr sz="2500" spc="-20" dirty="0">
                <a:latin typeface="Arial"/>
                <a:cs typeface="Arial"/>
              </a:rPr>
              <a:t>avec </a:t>
            </a:r>
            <a:r>
              <a:rPr sz="2500" dirty="0">
                <a:latin typeface="Arial"/>
                <a:cs typeface="Arial"/>
              </a:rPr>
              <a:t>diminution</a:t>
            </a:r>
            <a:r>
              <a:rPr sz="2500" spc="5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du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débit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d'air,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et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une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amélioration</a:t>
            </a:r>
            <a:r>
              <a:rPr sz="2500" spc="5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notable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après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administration </a:t>
            </a:r>
            <a:r>
              <a:rPr sz="2500" dirty="0">
                <a:latin typeface="Arial"/>
                <a:cs typeface="Arial"/>
              </a:rPr>
              <a:t>du</a:t>
            </a:r>
            <a:r>
              <a:rPr sz="2500" spc="35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bronchodilatateur.</a:t>
            </a:r>
            <a:endParaRPr sz="2500" dirty="0">
              <a:latin typeface="Arial"/>
              <a:cs typeface="Arial"/>
            </a:endParaRPr>
          </a:p>
          <a:p>
            <a:pPr marL="287020" indent="-274320">
              <a:lnSpc>
                <a:spcPts val="3500"/>
              </a:lnSpc>
              <a:buChar char="•"/>
              <a:tabLst>
                <a:tab pos="287020" algn="l"/>
              </a:tabLst>
            </a:pPr>
            <a:r>
              <a:rPr sz="2500" dirty="0">
                <a:latin typeface="Arial"/>
                <a:cs typeface="Arial"/>
              </a:rPr>
              <a:t>Analyse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sanguine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(NFS)</a:t>
            </a:r>
            <a:r>
              <a:rPr sz="2500" spc="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:</a:t>
            </a:r>
            <a:r>
              <a:rPr sz="2500" spc="80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éosinophilie.</a:t>
            </a:r>
            <a:endParaRPr sz="2500" dirty="0">
              <a:latin typeface="Arial"/>
              <a:cs typeface="Arial"/>
            </a:endParaRPr>
          </a:p>
          <a:p>
            <a:pPr marL="287020" indent="-274320">
              <a:lnSpc>
                <a:spcPts val="3500"/>
              </a:lnSpc>
              <a:spcBef>
                <a:spcPts val="40"/>
              </a:spcBef>
              <a:buChar char="•"/>
              <a:tabLst>
                <a:tab pos="287020" algn="l"/>
              </a:tabLst>
            </a:pPr>
            <a:r>
              <a:rPr sz="2500" spc="-50" dirty="0">
                <a:latin typeface="Arial"/>
                <a:cs typeface="Arial"/>
              </a:rPr>
              <a:t>ÉVA</a:t>
            </a:r>
            <a:r>
              <a:rPr sz="2500" spc="-114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–</a:t>
            </a:r>
            <a:r>
              <a:rPr sz="2500" spc="20" dirty="0">
                <a:latin typeface="Arial"/>
                <a:cs typeface="Arial"/>
              </a:rPr>
              <a:t> </a:t>
            </a:r>
            <a:r>
              <a:rPr sz="2500" spc="-20" dirty="0">
                <a:latin typeface="Arial"/>
                <a:cs typeface="Arial"/>
              </a:rPr>
              <a:t>5/10</a:t>
            </a:r>
            <a:endParaRPr sz="2500" dirty="0">
              <a:latin typeface="Arial"/>
              <a:cs typeface="Arial"/>
            </a:endParaRPr>
          </a:p>
          <a:p>
            <a:pPr marL="287020" indent="-274320">
              <a:lnSpc>
                <a:spcPts val="3500"/>
              </a:lnSpc>
              <a:spcBef>
                <a:spcPts val="40"/>
              </a:spcBef>
              <a:buChar char="•"/>
              <a:tabLst>
                <a:tab pos="287020" algn="l"/>
              </a:tabLst>
            </a:pPr>
            <a:r>
              <a:rPr sz="2500" dirty="0">
                <a:latin typeface="Arial"/>
                <a:cs typeface="Arial"/>
              </a:rPr>
              <a:t>Débit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expiratoire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de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pointe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au</a:t>
            </a:r>
            <a:r>
              <a:rPr sz="2500" spc="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cabinet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: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550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L/min.</a:t>
            </a:r>
            <a:endParaRPr sz="2500" dirty="0">
              <a:latin typeface="Arial"/>
              <a:cs typeface="Arial"/>
            </a:endParaRPr>
          </a:p>
          <a:p>
            <a:pPr marL="285750" marR="5080" indent="-273685">
              <a:lnSpc>
                <a:spcPts val="3500"/>
              </a:lnSpc>
              <a:spcBef>
                <a:spcPts val="110"/>
              </a:spcBef>
              <a:buChar char="•"/>
              <a:tabLst>
                <a:tab pos="285750" algn="l"/>
              </a:tabLst>
            </a:pPr>
            <a:r>
              <a:rPr sz="2500" dirty="0">
                <a:latin typeface="Arial"/>
                <a:cs typeface="Arial"/>
              </a:rPr>
              <a:t>Score</a:t>
            </a:r>
            <a:r>
              <a:rPr sz="2500" spc="-8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ACT</a:t>
            </a:r>
            <a:r>
              <a:rPr sz="2500" spc="2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:</a:t>
            </a:r>
            <a:r>
              <a:rPr sz="2500" spc="8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20</a:t>
            </a:r>
            <a:r>
              <a:rPr sz="2500" spc="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(</a:t>
            </a:r>
            <a:r>
              <a:rPr sz="2500" i="1" dirty="0">
                <a:latin typeface="Arial"/>
                <a:cs typeface="Arial"/>
              </a:rPr>
              <a:t>montre</a:t>
            </a:r>
            <a:r>
              <a:rPr sz="2500" i="1" spc="75" dirty="0">
                <a:latin typeface="Arial"/>
                <a:cs typeface="Arial"/>
              </a:rPr>
              <a:t> </a:t>
            </a:r>
            <a:r>
              <a:rPr sz="2500" i="1" dirty="0">
                <a:latin typeface="Arial"/>
                <a:cs typeface="Arial"/>
              </a:rPr>
              <a:t>une</a:t>
            </a:r>
            <a:r>
              <a:rPr sz="2500" i="1" spc="70" dirty="0">
                <a:latin typeface="Arial"/>
                <a:cs typeface="Arial"/>
              </a:rPr>
              <a:t> </a:t>
            </a:r>
            <a:r>
              <a:rPr sz="2500" i="1" dirty="0">
                <a:latin typeface="Arial"/>
                <a:cs typeface="Arial"/>
              </a:rPr>
              <a:t>amélioration,</a:t>
            </a:r>
            <a:r>
              <a:rPr sz="2500" i="1" spc="80" dirty="0">
                <a:latin typeface="Arial"/>
                <a:cs typeface="Arial"/>
              </a:rPr>
              <a:t> </a:t>
            </a:r>
            <a:r>
              <a:rPr sz="2500" i="1" dirty="0">
                <a:latin typeface="Arial"/>
                <a:cs typeface="Arial"/>
              </a:rPr>
              <a:t>mais</a:t>
            </a:r>
            <a:r>
              <a:rPr sz="2500" i="1" spc="70" dirty="0">
                <a:latin typeface="Arial"/>
                <a:cs typeface="Arial"/>
              </a:rPr>
              <a:t> </a:t>
            </a:r>
            <a:r>
              <a:rPr sz="2500" i="1" dirty="0">
                <a:latin typeface="Arial"/>
                <a:cs typeface="Arial"/>
              </a:rPr>
              <a:t>l’asthme</a:t>
            </a:r>
            <a:r>
              <a:rPr sz="2500" i="1" spc="70" dirty="0">
                <a:latin typeface="Arial"/>
                <a:cs typeface="Arial"/>
              </a:rPr>
              <a:t> </a:t>
            </a:r>
            <a:r>
              <a:rPr sz="2500" i="1" dirty="0">
                <a:latin typeface="Arial"/>
                <a:cs typeface="Arial"/>
              </a:rPr>
              <a:t>reste</a:t>
            </a:r>
            <a:r>
              <a:rPr sz="2500" i="1" spc="75" dirty="0">
                <a:latin typeface="Arial"/>
                <a:cs typeface="Arial"/>
              </a:rPr>
              <a:t> </a:t>
            </a:r>
            <a:r>
              <a:rPr sz="2500" i="1" spc="-10" dirty="0">
                <a:latin typeface="Arial"/>
                <a:cs typeface="Arial"/>
              </a:rPr>
              <a:t>partiellement contrôlé</a:t>
            </a:r>
            <a:r>
              <a:rPr sz="2500" spc="-10" dirty="0">
                <a:latin typeface="Arial"/>
                <a:cs typeface="Arial"/>
              </a:rPr>
              <a:t>).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662" y="6513225"/>
            <a:ext cx="7601584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accordé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subvention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éducative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afin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soutenir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l’élaboration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5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 dirty="0">
              <a:latin typeface="Aptos"/>
              <a:cs typeface="Apto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57D9CBD5-77DA-8BCD-0902-F2C4A3F79A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06481" y="344644"/>
            <a:ext cx="9459544" cy="693484"/>
          </a:xfrm>
          <a:prstGeom prst="rect">
            <a:avLst/>
          </a:prstGeom>
        </p:spPr>
        <p:txBody>
          <a:bodyPr vert="horz" wrap="square" lIns="0" tIns="256276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05"/>
              </a:spcBef>
            </a:pPr>
            <a:r>
              <a:rPr sz="2700" spc="-10" dirty="0"/>
              <a:t>Diagnostic</a:t>
            </a:r>
            <a:endParaRPr sz="2700" dirty="0"/>
          </a:p>
        </p:txBody>
      </p:sp>
      <p:sp>
        <p:nvSpPr>
          <p:cNvPr id="4" name="object 4"/>
          <p:cNvSpPr txBox="1"/>
          <p:nvPr/>
        </p:nvSpPr>
        <p:spPr>
          <a:xfrm>
            <a:off x="648970" y="1371600"/>
            <a:ext cx="10894060" cy="21107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0" marR="5080" indent="-292735">
              <a:lnSpc>
                <a:spcPts val="4240"/>
              </a:lnSpc>
              <a:spcBef>
                <a:spcPts val="95"/>
              </a:spcBef>
              <a:buChar char="•"/>
              <a:tabLst>
                <a:tab pos="306070" algn="l"/>
              </a:tabLst>
            </a:pPr>
            <a:r>
              <a:rPr sz="2700" dirty="0">
                <a:latin typeface="Arial"/>
                <a:cs typeface="Arial"/>
              </a:rPr>
              <a:t>Rhinite</a:t>
            </a:r>
            <a:r>
              <a:rPr sz="2700" spc="-2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allergique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—</a:t>
            </a:r>
            <a:r>
              <a:rPr sz="2700" spc="-15" dirty="0">
                <a:latin typeface="Arial"/>
                <a:cs typeface="Arial"/>
              </a:rPr>
              <a:t> </a:t>
            </a:r>
            <a:r>
              <a:rPr sz="2700" dirty="0" err="1">
                <a:latin typeface="Arial"/>
                <a:cs typeface="Arial"/>
              </a:rPr>
              <a:t>probablement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lang="fr-FR" sz="2700" dirty="0">
                <a:latin typeface="Arial"/>
                <a:cs typeface="Arial"/>
              </a:rPr>
              <a:t>contrôlée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grâce</a:t>
            </a:r>
            <a:r>
              <a:rPr sz="2700" spc="-1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à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une</a:t>
            </a:r>
            <a:r>
              <a:rPr sz="2700" spc="-10" dirty="0">
                <a:latin typeface="Arial"/>
                <a:cs typeface="Arial"/>
              </a:rPr>
              <a:t> association 	</a:t>
            </a:r>
            <a:r>
              <a:rPr sz="2700" dirty="0">
                <a:latin typeface="Arial"/>
                <a:cs typeface="Arial"/>
              </a:rPr>
              <a:t>fixe</a:t>
            </a:r>
            <a:r>
              <a:rPr sz="2700" spc="-3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de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corticostéroïde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et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d’antihistaminique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en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spray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nasal.</a:t>
            </a:r>
            <a:endParaRPr sz="2700" dirty="0">
              <a:latin typeface="Arial"/>
              <a:cs typeface="Arial"/>
            </a:endParaRPr>
          </a:p>
          <a:p>
            <a:pPr marL="304800" marR="963294" indent="-292735">
              <a:lnSpc>
                <a:spcPts val="4240"/>
              </a:lnSpc>
              <a:buChar char="•"/>
              <a:tabLst>
                <a:tab pos="306070" algn="l"/>
              </a:tabLst>
            </a:pPr>
            <a:r>
              <a:rPr sz="2700" dirty="0">
                <a:latin typeface="Arial"/>
                <a:cs typeface="Arial"/>
              </a:rPr>
              <a:t>Asthme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—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contrôle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partiel,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nécessitant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une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réévaluation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et</a:t>
            </a:r>
            <a:r>
              <a:rPr sz="2700" spc="-10" dirty="0">
                <a:latin typeface="Arial"/>
                <a:cs typeface="Arial"/>
              </a:rPr>
              <a:t> </a:t>
            </a:r>
            <a:r>
              <a:rPr sz="2700" spc="-25" dirty="0">
                <a:latin typeface="Arial"/>
                <a:cs typeface="Arial"/>
              </a:rPr>
              <a:t>une 	</a:t>
            </a:r>
            <a:r>
              <a:rPr sz="2700" dirty="0">
                <a:latin typeface="Arial"/>
                <a:cs typeface="Arial"/>
              </a:rPr>
              <a:t>décision</a:t>
            </a:r>
            <a:r>
              <a:rPr sz="2700" spc="-40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thérapeutique.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1685" y="6514580"/>
            <a:ext cx="719963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10" dirty="0">
                <a:latin typeface="Aptos"/>
                <a:cs typeface="Aptos"/>
              </a:rPr>
              <a:t>ALK-</a:t>
            </a:r>
            <a:r>
              <a:rPr sz="850" dirty="0">
                <a:latin typeface="Aptos"/>
                <a:cs typeface="Aptos"/>
              </a:rPr>
              <a:t>Abelló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apporté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un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soutien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éducatif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sans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restriction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pour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la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réalisation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cette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étude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cas,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mais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n’a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pas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participé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à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l’élaboration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spc="-10" dirty="0">
                <a:latin typeface="Aptos"/>
                <a:cs typeface="Aptos"/>
              </a:rPr>
              <a:t>contenu</a:t>
            </a:r>
            <a:endParaRPr sz="850" dirty="0">
              <a:latin typeface="Aptos"/>
              <a:cs typeface="Apto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0C4B3933-5445-5887-FD6A-BA4B7B40E8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718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Guide</a:t>
            </a:r>
            <a:r>
              <a:rPr sz="1800" spc="-30" dirty="0"/>
              <a:t> </a:t>
            </a:r>
            <a:r>
              <a:rPr sz="1800" dirty="0"/>
              <a:t>pratique</a:t>
            </a:r>
            <a:r>
              <a:rPr sz="1800" spc="-25" dirty="0"/>
              <a:t> </a:t>
            </a:r>
            <a:r>
              <a:rPr sz="1800" dirty="0"/>
              <a:t>pour</a:t>
            </a:r>
            <a:r>
              <a:rPr sz="1800" spc="-30" dirty="0"/>
              <a:t> </a:t>
            </a:r>
            <a:r>
              <a:rPr sz="1800" dirty="0"/>
              <a:t>optimiser</a:t>
            </a:r>
            <a:r>
              <a:rPr sz="1800" spc="-25" dirty="0"/>
              <a:t> </a:t>
            </a:r>
            <a:r>
              <a:rPr sz="1800" dirty="0"/>
              <a:t>la</a:t>
            </a:r>
            <a:r>
              <a:rPr sz="1800" spc="-25" dirty="0"/>
              <a:t> </a:t>
            </a:r>
            <a:r>
              <a:rPr sz="1800" dirty="0"/>
              <a:t>prise</a:t>
            </a:r>
            <a:r>
              <a:rPr sz="1800" spc="-30" dirty="0"/>
              <a:t> </a:t>
            </a:r>
            <a:r>
              <a:rPr sz="1800" dirty="0"/>
              <a:t>en</a:t>
            </a:r>
            <a:r>
              <a:rPr sz="1800" spc="-25" dirty="0"/>
              <a:t> </a:t>
            </a:r>
            <a:r>
              <a:rPr sz="1800" dirty="0"/>
              <a:t>charge</a:t>
            </a:r>
            <a:r>
              <a:rPr sz="1800" spc="-30" dirty="0"/>
              <a:t> </a:t>
            </a:r>
            <a:r>
              <a:rPr sz="1800" dirty="0"/>
              <a:t>de</a:t>
            </a:r>
            <a:r>
              <a:rPr sz="1800" spc="-25" dirty="0"/>
              <a:t> </a:t>
            </a:r>
            <a:r>
              <a:rPr sz="1800" dirty="0"/>
              <a:t>la</a:t>
            </a:r>
            <a:r>
              <a:rPr sz="1800" spc="-25" dirty="0"/>
              <a:t> </a:t>
            </a:r>
            <a:r>
              <a:rPr sz="1800" dirty="0"/>
              <a:t>rhinite</a:t>
            </a:r>
            <a:r>
              <a:rPr sz="1800" spc="-30" dirty="0"/>
              <a:t> </a:t>
            </a:r>
            <a:r>
              <a:rPr sz="1800" dirty="0"/>
              <a:t>en</a:t>
            </a:r>
            <a:r>
              <a:rPr sz="1800" spc="-25" dirty="0"/>
              <a:t> </a:t>
            </a:r>
            <a:r>
              <a:rPr sz="1800" dirty="0"/>
              <a:t>médecine</a:t>
            </a:r>
            <a:r>
              <a:rPr sz="1800" spc="-25" dirty="0"/>
              <a:t> </a:t>
            </a:r>
            <a:r>
              <a:rPr sz="1800" spc="-10" dirty="0"/>
              <a:t>générale</a:t>
            </a:r>
            <a:endParaRPr sz="1800"/>
          </a:p>
        </p:txBody>
      </p:sp>
      <p:pic>
        <p:nvPicPr>
          <p:cNvPr id="3" name="object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25650" y="6522613"/>
            <a:ext cx="7374255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latin typeface="Arial"/>
                <a:cs typeface="Arial"/>
              </a:rPr>
              <a:t>ALK-Abelló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accordé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une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subvention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éducative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sans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restriction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pour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soutenir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l’élaboration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cette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étude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de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cas,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mais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n’a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pas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participé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à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son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contenu</a:t>
            </a:r>
            <a:endParaRPr sz="8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4914" y="1456400"/>
            <a:ext cx="3655820" cy="36558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896093" y="4372102"/>
            <a:ext cx="1947545" cy="777875"/>
          </a:xfrm>
          <a:prstGeom prst="rect">
            <a:avLst/>
          </a:prstGeom>
          <a:solidFill>
            <a:srgbClr val="017973"/>
          </a:solidFill>
        </p:spPr>
        <p:txBody>
          <a:bodyPr vert="horz" wrap="square" lIns="0" tIns="70485" rIns="0" bIns="0" rtlCol="0">
            <a:spAutoFit/>
          </a:bodyPr>
          <a:lstStyle/>
          <a:p>
            <a:pPr marL="322580" marR="236220" indent="256540">
              <a:lnSpc>
                <a:spcPts val="1860"/>
              </a:lnSpc>
              <a:spcBef>
                <a:spcPts val="555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scannez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7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accéder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96017" y="1336433"/>
            <a:ext cx="1948611" cy="3035960"/>
          </a:xfrm>
          <a:prstGeom prst="rect">
            <a:avLst/>
          </a:prstGeom>
        </p:spPr>
      </p:pic>
      <p:pic>
        <p:nvPicPr>
          <p:cNvPr id="12" name="Picture 11" descr="A close up of a newspaper&#10;&#10;AI-generated content may be incorrect.">
            <a:extLst>
              <a:ext uri="{FF2B5EF4-FFF2-40B4-BE49-F238E27FC236}">
                <a16:creationId xmlns:a16="http://schemas.microsoft.com/office/drawing/2014/main" id="{AA502F4A-82E8-0909-95C7-62D71A9D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1" y="976452"/>
            <a:ext cx="3711237" cy="52236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276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05"/>
              </a:spcBef>
            </a:pPr>
            <a:r>
              <a:rPr sz="2700" dirty="0"/>
              <a:t>Gestion</a:t>
            </a:r>
            <a:r>
              <a:rPr sz="2700" spc="-25" dirty="0"/>
              <a:t> </a:t>
            </a:r>
            <a:r>
              <a:rPr sz="2700" dirty="0"/>
              <a:t>de</a:t>
            </a:r>
            <a:r>
              <a:rPr sz="2700" spc="-20" dirty="0"/>
              <a:t> </a:t>
            </a:r>
            <a:r>
              <a:rPr sz="2700" dirty="0"/>
              <a:t>la</a:t>
            </a:r>
            <a:r>
              <a:rPr sz="2700" spc="-25" dirty="0"/>
              <a:t> </a:t>
            </a:r>
            <a:r>
              <a:rPr sz="2700" dirty="0"/>
              <a:t>rhinite</a:t>
            </a:r>
            <a:r>
              <a:rPr sz="2700" spc="-20" dirty="0"/>
              <a:t> </a:t>
            </a:r>
            <a:r>
              <a:rPr sz="2700" spc="-10" dirty="0"/>
              <a:t>allergique</a:t>
            </a:r>
            <a:endParaRPr sz="2700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1067212"/>
            <a:ext cx="10721975" cy="46162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b="1" dirty="0">
                <a:latin typeface="Arial"/>
                <a:cs typeface="Arial"/>
              </a:rPr>
              <a:t>Principes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généraux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approche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médicamenteuse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et non </a:t>
            </a:r>
            <a:r>
              <a:rPr sz="2400" b="1" spc="-10" dirty="0">
                <a:latin typeface="Arial"/>
                <a:cs typeface="Arial"/>
              </a:rPr>
              <a:t>médicamenteuse</a:t>
            </a:r>
            <a:endParaRPr sz="24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2350" dirty="0">
              <a:latin typeface="Arial"/>
              <a:cs typeface="Arial"/>
            </a:endParaRPr>
          </a:p>
          <a:p>
            <a:pPr marL="755015" marR="483870" indent="-285750">
              <a:lnSpc>
                <a:spcPts val="4160"/>
              </a:lnSpc>
              <a:buClr>
                <a:srgbClr val="017973"/>
              </a:buClr>
              <a:buSzPct val="128571"/>
              <a:buChar char="•"/>
              <a:tabLst>
                <a:tab pos="756285" algn="l"/>
              </a:tabLst>
            </a:pPr>
            <a:r>
              <a:rPr lang="fr-FR" sz="2700" dirty="0">
                <a:latin typeface="Arial"/>
                <a:cs typeface="Arial"/>
              </a:rPr>
              <a:t>Discutez</a:t>
            </a:r>
            <a:r>
              <a:rPr sz="2700" spc="-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avec</a:t>
            </a:r>
            <a:r>
              <a:rPr sz="2700" spc="-7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Malcolm</a:t>
            </a:r>
            <a:r>
              <a:rPr sz="2700" spc="-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et</a:t>
            </a:r>
            <a:r>
              <a:rPr sz="2700" spc="-7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envisagez</a:t>
            </a:r>
            <a:r>
              <a:rPr sz="2700" spc="-7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de</a:t>
            </a:r>
            <a:r>
              <a:rPr sz="2700" spc="-8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maintenir</a:t>
            </a:r>
            <a:r>
              <a:rPr sz="2700" spc="-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le</a:t>
            </a:r>
            <a:r>
              <a:rPr sz="2700" spc="-75" dirty="0">
                <a:latin typeface="Arial"/>
                <a:cs typeface="Arial"/>
              </a:rPr>
              <a:t> </a:t>
            </a:r>
            <a:r>
              <a:rPr sz="2700" spc="-20" dirty="0">
                <a:latin typeface="Arial"/>
                <a:cs typeface="Arial"/>
              </a:rPr>
              <a:t>même 	</a:t>
            </a:r>
            <a:r>
              <a:rPr sz="2700" dirty="0">
                <a:latin typeface="Arial"/>
                <a:cs typeface="Arial"/>
              </a:rPr>
              <a:t>traitement</a:t>
            </a:r>
            <a:r>
              <a:rPr sz="2700" spc="-8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contre</a:t>
            </a:r>
            <a:r>
              <a:rPr sz="2700" spc="-9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la</a:t>
            </a:r>
            <a:r>
              <a:rPr sz="2700" spc="-8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rhinite</a:t>
            </a:r>
            <a:r>
              <a:rPr sz="2700" spc="-9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allergique</a:t>
            </a:r>
            <a:r>
              <a:rPr sz="2700" spc="-9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(</a:t>
            </a:r>
            <a:r>
              <a:rPr sz="2700" i="1" dirty="0">
                <a:latin typeface="Arial"/>
                <a:cs typeface="Arial"/>
              </a:rPr>
              <a:t>association</a:t>
            </a:r>
            <a:r>
              <a:rPr sz="2700" i="1" spc="-85" dirty="0">
                <a:latin typeface="Arial"/>
                <a:cs typeface="Arial"/>
              </a:rPr>
              <a:t> </a:t>
            </a:r>
            <a:r>
              <a:rPr sz="2700" i="1" dirty="0">
                <a:latin typeface="Arial"/>
                <a:cs typeface="Arial"/>
              </a:rPr>
              <a:t>fixe</a:t>
            </a:r>
            <a:r>
              <a:rPr sz="2700" i="1" spc="-90" dirty="0">
                <a:latin typeface="Arial"/>
                <a:cs typeface="Arial"/>
              </a:rPr>
              <a:t> </a:t>
            </a:r>
            <a:r>
              <a:rPr sz="2700" i="1" spc="-20" dirty="0">
                <a:latin typeface="Arial"/>
                <a:cs typeface="Arial"/>
              </a:rPr>
              <a:t>d’un 	</a:t>
            </a:r>
            <a:r>
              <a:rPr sz="2700" i="1" dirty="0">
                <a:latin typeface="Arial"/>
                <a:cs typeface="Arial"/>
              </a:rPr>
              <a:t>corticoïde</a:t>
            </a:r>
            <a:r>
              <a:rPr sz="2700" i="1" spc="-70" dirty="0">
                <a:latin typeface="Arial"/>
                <a:cs typeface="Arial"/>
              </a:rPr>
              <a:t> </a:t>
            </a:r>
            <a:r>
              <a:rPr sz="2700" i="1" dirty="0">
                <a:latin typeface="Arial"/>
                <a:cs typeface="Arial"/>
              </a:rPr>
              <a:t>nasal</a:t>
            </a:r>
            <a:r>
              <a:rPr sz="2700" i="1" spc="-70" dirty="0">
                <a:latin typeface="Arial"/>
                <a:cs typeface="Arial"/>
              </a:rPr>
              <a:t> </a:t>
            </a:r>
            <a:r>
              <a:rPr sz="2700" i="1" dirty="0">
                <a:latin typeface="Arial"/>
                <a:cs typeface="Arial"/>
              </a:rPr>
              <a:t>et</a:t>
            </a:r>
            <a:r>
              <a:rPr sz="2700" i="1" spc="-60" dirty="0">
                <a:latin typeface="Arial"/>
                <a:cs typeface="Arial"/>
              </a:rPr>
              <a:t> </a:t>
            </a:r>
            <a:r>
              <a:rPr sz="2700" i="1" spc="-10" dirty="0">
                <a:latin typeface="Arial"/>
                <a:cs typeface="Arial"/>
              </a:rPr>
              <a:t>d’antihistaminiques</a:t>
            </a:r>
            <a:r>
              <a:rPr sz="2700" i="1" spc="-65" dirty="0">
                <a:latin typeface="Arial"/>
                <a:cs typeface="Arial"/>
              </a:rPr>
              <a:t> </a:t>
            </a:r>
            <a:r>
              <a:rPr sz="2700" i="1" dirty="0">
                <a:latin typeface="Arial"/>
                <a:cs typeface="Arial"/>
              </a:rPr>
              <a:t>nasaux</a:t>
            </a:r>
            <a:r>
              <a:rPr sz="2700" dirty="0">
                <a:latin typeface="Arial"/>
                <a:cs typeface="Arial"/>
              </a:rPr>
              <a:t>),</a:t>
            </a:r>
            <a:r>
              <a:rPr sz="2700" spc="-6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car</a:t>
            </a:r>
            <a:r>
              <a:rPr sz="2700" spc="-70" dirty="0">
                <a:latin typeface="Arial"/>
                <a:cs typeface="Arial"/>
              </a:rPr>
              <a:t> </a:t>
            </a:r>
            <a:r>
              <a:rPr sz="2700" spc="-25" dirty="0">
                <a:latin typeface="Arial"/>
                <a:cs typeface="Arial"/>
              </a:rPr>
              <a:t>les 	</a:t>
            </a:r>
            <a:r>
              <a:rPr sz="2700" dirty="0">
                <a:latin typeface="Arial"/>
                <a:cs typeface="Arial"/>
              </a:rPr>
              <a:t>symptômes</a:t>
            </a:r>
            <a:r>
              <a:rPr sz="2700" spc="-9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semblent</a:t>
            </a:r>
            <a:r>
              <a:rPr sz="2700" spc="-9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principalement</a:t>
            </a:r>
            <a:r>
              <a:rPr sz="2700" spc="-9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liés</a:t>
            </a:r>
            <a:r>
              <a:rPr sz="2700" spc="-9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à</a:t>
            </a:r>
            <a:r>
              <a:rPr sz="2700" spc="-100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l’asthme.</a:t>
            </a:r>
            <a:endParaRPr sz="2700" dirty="0">
              <a:latin typeface="Arial"/>
              <a:cs typeface="Arial"/>
            </a:endParaRPr>
          </a:p>
          <a:p>
            <a:pPr marL="755015" marR="5080" indent="-285750">
              <a:lnSpc>
                <a:spcPts val="4160"/>
              </a:lnSpc>
              <a:spcBef>
                <a:spcPts val="30"/>
              </a:spcBef>
              <a:buClr>
                <a:srgbClr val="017973"/>
              </a:buClr>
              <a:buSzPct val="144000"/>
              <a:buChar char="•"/>
              <a:tabLst>
                <a:tab pos="756285" algn="l"/>
              </a:tabLst>
            </a:pPr>
            <a:r>
              <a:rPr sz="2700" dirty="0">
                <a:latin typeface="Arial"/>
                <a:cs typeface="Arial"/>
              </a:rPr>
              <a:t>Vérifiez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avec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le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patient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la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technique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d’utilisation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des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sprays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nasaux, </a:t>
            </a:r>
            <a:r>
              <a:rPr sz="2700" dirty="0" err="1">
                <a:latin typeface="Arial"/>
                <a:cs typeface="Arial"/>
              </a:rPr>
              <a:t>l’hygiène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nasale,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l’évitement</a:t>
            </a:r>
            <a:r>
              <a:rPr sz="2700" spc="8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des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allergènes,</a:t>
            </a:r>
            <a:r>
              <a:rPr sz="2700" spc="8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etc.</a:t>
            </a:r>
            <a:r>
              <a:rPr sz="2700" spc="80" dirty="0">
                <a:latin typeface="Arial"/>
                <a:cs typeface="Arial"/>
              </a:rPr>
              <a:t> </a:t>
            </a:r>
            <a:br>
              <a:rPr lang="fr-FR" sz="2700" spc="80" dirty="0">
                <a:latin typeface="Arial"/>
                <a:cs typeface="Arial"/>
              </a:rPr>
            </a:br>
            <a:r>
              <a:rPr sz="2700" dirty="0">
                <a:latin typeface="Arial"/>
                <a:cs typeface="Arial"/>
              </a:rPr>
              <a:t>(voir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le</a:t>
            </a:r>
            <a:r>
              <a:rPr sz="2700" spc="75" dirty="0">
                <a:latin typeface="Arial"/>
                <a:cs typeface="Arial"/>
              </a:rPr>
              <a:t> </a:t>
            </a:r>
            <a:r>
              <a:rPr lang="fr-FR" sz="2700" spc="75" dirty="0">
                <a:latin typeface="Arial"/>
                <a:cs typeface="Arial"/>
              </a:rPr>
              <a:t>en</a:t>
            </a:r>
            <a:r>
              <a:rPr sz="2700" dirty="0" err="1">
                <a:latin typeface="Arial"/>
                <a:cs typeface="Arial"/>
              </a:rPr>
              <a:t>cadr</a:t>
            </a:r>
            <a:r>
              <a:rPr lang="fr-FR" sz="2700" dirty="0" err="1">
                <a:latin typeface="Arial"/>
                <a:cs typeface="Arial"/>
              </a:rPr>
              <a:t>é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vert</a:t>
            </a:r>
            <a:r>
              <a:rPr sz="2700" spc="80" dirty="0">
                <a:latin typeface="Arial"/>
                <a:cs typeface="Arial"/>
              </a:rPr>
              <a:t> </a:t>
            </a:r>
            <a:r>
              <a:rPr sz="2700" spc="-25" dirty="0" err="1">
                <a:latin typeface="Arial"/>
                <a:cs typeface="Arial"/>
              </a:rPr>
              <a:t>en</a:t>
            </a:r>
            <a:r>
              <a:rPr lang="fr-FR" sz="2700" spc="-2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haut</a:t>
            </a:r>
            <a:r>
              <a:rPr sz="2700" spc="5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à</a:t>
            </a:r>
            <a:r>
              <a:rPr sz="2700" spc="4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droite</a:t>
            </a:r>
            <a:r>
              <a:rPr sz="2700" spc="5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sur</a:t>
            </a:r>
            <a:r>
              <a:rPr sz="2700" spc="4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la</a:t>
            </a:r>
            <a:r>
              <a:rPr sz="2700" spc="5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diapositive</a:t>
            </a:r>
            <a:r>
              <a:rPr sz="2700" spc="4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suivante).</a:t>
            </a:r>
            <a:r>
              <a:rPr sz="2700" spc="50" dirty="0"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D917E95-24F9-BEAF-830E-E35D7D9A10A9}"/>
              </a:ext>
            </a:extLst>
          </p:cNvPr>
          <p:cNvSpPr txBox="1"/>
          <p:nvPr/>
        </p:nvSpPr>
        <p:spPr>
          <a:xfrm>
            <a:off x="2511685" y="6514580"/>
            <a:ext cx="719963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10" dirty="0">
                <a:latin typeface="Aptos"/>
                <a:cs typeface="Aptos"/>
              </a:rPr>
              <a:t>ALK-</a:t>
            </a:r>
            <a:r>
              <a:rPr sz="850" dirty="0">
                <a:latin typeface="Aptos"/>
                <a:cs typeface="Aptos"/>
              </a:rPr>
              <a:t>Abelló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apporté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un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soutien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éducatif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sans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restriction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pour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la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réalisation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cette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étude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cas,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mais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n’a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pas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participé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à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l’élaboration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spc="-10" dirty="0">
                <a:latin typeface="Aptos"/>
                <a:cs typeface="Aptos"/>
              </a:rPr>
              <a:t>contenu</a:t>
            </a:r>
            <a:endParaRPr sz="850" dirty="0">
              <a:latin typeface="Aptos"/>
              <a:cs typeface="Apto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D9BF1E83-772B-43E0-C49D-1116251861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re 61">
            <a:extLst>
              <a:ext uri="{FF2B5EF4-FFF2-40B4-BE49-F238E27FC236}">
                <a16:creationId xmlns:a16="http://schemas.microsoft.com/office/drawing/2014/main" id="{4AEE2EA1-BE52-2039-81DE-A0696C84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72" y="159706"/>
            <a:ext cx="9459544" cy="900246"/>
          </a:xfrm>
        </p:spPr>
        <p:txBody>
          <a:bodyPr/>
          <a:lstStyle/>
          <a:p>
            <a:r>
              <a:rPr lang="fr-FR" sz="2000" dirty="0"/>
              <a:t>Arbre</a:t>
            </a:r>
            <a:r>
              <a:rPr lang="fr-FR" sz="2000" spc="-25" dirty="0"/>
              <a:t> </a:t>
            </a:r>
            <a:r>
              <a:rPr lang="fr-FR" sz="2000" spc="-10" dirty="0"/>
              <a:t>thérapeutique</a:t>
            </a:r>
            <a:r>
              <a:rPr lang="fr-FR" sz="2000" spc="-25" dirty="0"/>
              <a:t> </a:t>
            </a:r>
            <a:r>
              <a:rPr lang="fr-FR" sz="2000" dirty="0"/>
              <a:t>de</a:t>
            </a:r>
            <a:r>
              <a:rPr lang="fr-FR" sz="2000" spc="-20" dirty="0"/>
              <a:t> </a:t>
            </a:r>
            <a:r>
              <a:rPr lang="fr-FR" sz="2000" dirty="0"/>
              <a:t>la</a:t>
            </a:r>
            <a:r>
              <a:rPr lang="fr-FR" sz="2000" spc="-25" dirty="0"/>
              <a:t> </a:t>
            </a:r>
            <a:r>
              <a:rPr lang="fr-FR" sz="2000" dirty="0"/>
              <a:t>rhinite</a:t>
            </a:r>
            <a:r>
              <a:rPr lang="fr-FR" sz="2000" spc="-25" dirty="0"/>
              <a:t> </a:t>
            </a:r>
            <a:r>
              <a:rPr lang="fr-FR" sz="2000" spc="-10" dirty="0"/>
              <a:t>allergique</a:t>
            </a:r>
            <a:r>
              <a:rPr lang="fr-FR" sz="2000" spc="-20" dirty="0"/>
              <a:t> </a:t>
            </a:r>
            <a:r>
              <a:rPr lang="fr-FR" sz="2000" dirty="0"/>
              <a:t>(RA)</a:t>
            </a:r>
            <a:r>
              <a:rPr lang="fr-FR" sz="2000" spc="-25" dirty="0"/>
              <a:t> </a:t>
            </a:r>
            <a:r>
              <a:rPr lang="fr-FR" sz="2000" dirty="0"/>
              <a:t>chez</a:t>
            </a:r>
            <a:r>
              <a:rPr lang="fr-FR" sz="2000" spc="-25" dirty="0"/>
              <a:t> </a:t>
            </a:r>
            <a:r>
              <a:rPr lang="fr-FR" sz="2000" dirty="0"/>
              <a:t>l’adulte</a:t>
            </a:r>
            <a:r>
              <a:rPr lang="fr-FR" sz="2000" spc="-20" dirty="0"/>
              <a:t> </a:t>
            </a:r>
            <a:r>
              <a:rPr lang="fr-FR" sz="2000" dirty="0"/>
              <a:t>lorsque</a:t>
            </a:r>
            <a:r>
              <a:rPr lang="fr-FR" sz="2000" spc="-25" dirty="0"/>
              <a:t> </a:t>
            </a:r>
            <a:r>
              <a:rPr lang="fr-FR" sz="2000" spc="-10" dirty="0"/>
              <a:t>l’autogestion</a:t>
            </a:r>
            <a:r>
              <a:rPr lang="fr-FR" sz="2000" spc="-20" dirty="0"/>
              <a:t> </a:t>
            </a:r>
            <a:r>
              <a:rPr lang="fr-FR" sz="2000" dirty="0"/>
              <a:t>ne</a:t>
            </a:r>
            <a:r>
              <a:rPr lang="fr-FR" sz="2000" spc="-25" dirty="0"/>
              <a:t> </a:t>
            </a:r>
            <a:r>
              <a:rPr lang="fr-FR" sz="2000" dirty="0"/>
              <a:t>suffit</a:t>
            </a:r>
            <a:r>
              <a:rPr lang="fr-FR" sz="2000" spc="-25" dirty="0"/>
              <a:t> pas</a:t>
            </a:r>
            <a:br>
              <a:rPr lang="fr-FR" sz="2000" dirty="0"/>
            </a:br>
            <a:endParaRPr lang="fr-TN" dirty="0"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588503C3-0F5F-56D4-B386-FFA9ABB81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2"/>
          <a:stretch>
            <a:fillRect/>
          </a:stretch>
        </p:blipFill>
        <p:spPr>
          <a:xfrm>
            <a:off x="657322" y="914400"/>
            <a:ext cx="10792426" cy="5783894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4A48653F-5D96-0CCE-9758-54FECA78FB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97802" y="117918"/>
            <a:ext cx="9459544" cy="703065"/>
          </a:xfrm>
          <a:prstGeom prst="rect">
            <a:avLst/>
          </a:prstGeom>
        </p:spPr>
        <p:txBody>
          <a:bodyPr vert="horz" wrap="square" lIns="0" tIns="269546" rIns="0" bIns="0" rtlCol="0">
            <a:spAutoFit/>
          </a:bodyPr>
          <a:lstStyle/>
          <a:p>
            <a:pPr marL="384175" algn="l">
              <a:lnSpc>
                <a:spcPct val="100000"/>
              </a:lnSpc>
              <a:spcBef>
                <a:spcPts val="135"/>
              </a:spcBef>
            </a:pPr>
            <a:r>
              <a:rPr sz="2400" dirty="0"/>
              <a:t>Prise</a:t>
            </a:r>
            <a:r>
              <a:rPr sz="2400" spc="25" dirty="0"/>
              <a:t> </a:t>
            </a:r>
            <a:r>
              <a:rPr sz="2400" dirty="0"/>
              <a:t>en</a:t>
            </a:r>
            <a:r>
              <a:rPr sz="2400" spc="35" dirty="0"/>
              <a:t> </a:t>
            </a:r>
            <a:r>
              <a:rPr sz="2800" dirty="0"/>
              <a:t>charge</a:t>
            </a:r>
            <a:r>
              <a:rPr sz="2400" spc="35" dirty="0"/>
              <a:t> </a:t>
            </a:r>
            <a:r>
              <a:rPr sz="2400" dirty="0"/>
              <a:t>de</a:t>
            </a:r>
            <a:r>
              <a:rPr sz="2400" spc="35" dirty="0"/>
              <a:t> </a:t>
            </a:r>
            <a:r>
              <a:rPr sz="2400" spc="-10" dirty="0"/>
              <a:t>l’asthme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279666" y="946758"/>
            <a:ext cx="11912334" cy="55522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100"/>
              </a:lnSpc>
              <a:spcBef>
                <a:spcPts val="125"/>
              </a:spcBef>
            </a:pPr>
            <a:r>
              <a:rPr sz="2400" b="1" dirty="0">
                <a:latin typeface="Arial"/>
                <a:cs typeface="Arial"/>
              </a:rPr>
              <a:t>Principes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généraux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: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traitements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médicamenteux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et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 err="1">
                <a:latin typeface="Arial"/>
                <a:cs typeface="Arial"/>
              </a:rPr>
              <a:t>approches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non</a:t>
            </a:r>
            <a:r>
              <a:rPr lang="fr-FR" sz="2400" b="1" spc="80" dirty="0">
                <a:latin typeface="Arial"/>
                <a:cs typeface="Arial"/>
              </a:rPr>
              <a:t> </a:t>
            </a:r>
            <a:r>
              <a:rPr sz="2400" b="1" spc="-10" dirty="0" err="1">
                <a:latin typeface="Arial"/>
                <a:cs typeface="Arial"/>
              </a:rPr>
              <a:t>médicamenteuses</a:t>
            </a:r>
            <a:r>
              <a:rPr sz="2400" b="1" spc="-10" dirty="0">
                <a:latin typeface="Arial"/>
                <a:cs typeface="Arial"/>
              </a:rPr>
              <a:t>.</a:t>
            </a:r>
            <a:br>
              <a:rPr lang="fr-FR" sz="2400" b="1" spc="-10" dirty="0">
                <a:latin typeface="Arial"/>
                <a:cs typeface="Arial"/>
              </a:rPr>
            </a:br>
            <a:endParaRPr sz="2400" b="1" dirty="0">
              <a:latin typeface="Arial"/>
              <a:cs typeface="Arial"/>
            </a:endParaRPr>
          </a:p>
          <a:p>
            <a:pPr marL="695960" marR="225425" indent="-226695">
              <a:lnSpc>
                <a:spcPts val="3100"/>
              </a:lnSpc>
              <a:buChar char="•"/>
              <a:tabLst>
                <a:tab pos="695960" algn="l"/>
              </a:tabLst>
            </a:pPr>
            <a:r>
              <a:rPr sz="2400" dirty="0">
                <a:latin typeface="Arial"/>
                <a:cs typeface="Arial"/>
              </a:rPr>
              <a:t>Abordez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craintes,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attentes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préférences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patient,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discuter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des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avantages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des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risques.</a:t>
            </a:r>
            <a:endParaRPr sz="2400" dirty="0">
              <a:latin typeface="Arial"/>
              <a:cs typeface="Arial"/>
            </a:endParaRPr>
          </a:p>
          <a:p>
            <a:pPr marL="695960" marR="5080" indent="-226695">
              <a:lnSpc>
                <a:spcPts val="3100"/>
              </a:lnSpc>
              <a:buChar char="•"/>
              <a:tabLst>
                <a:tab pos="695960" algn="l"/>
              </a:tabLst>
            </a:pPr>
            <a:r>
              <a:rPr sz="2400" dirty="0">
                <a:latin typeface="Arial"/>
                <a:cs typeface="Arial"/>
              </a:rPr>
              <a:t>Discutez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avec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Malcolm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envisagez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débuter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traitement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MART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associant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ICS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+ </a:t>
            </a:r>
            <a:r>
              <a:rPr sz="2400" dirty="0">
                <a:latin typeface="Arial"/>
                <a:cs typeface="Arial"/>
              </a:rPr>
              <a:t>formotérol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DPI,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conformément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aux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recommandations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GINA.</a:t>
            </a:r>
            <a:endParaRPr sz="2400" dirty="0">
              <a:latin typeface="Arial"/>
              <a:cs typeface="Arial"/>
            </a:endParaRPr>
          </a:p>
          <a:p>
            <a:pPr marL="695960" marR="568960" indent="-226695">
              <a:lnSpc>
                <a:spcPts val="3100"/>
              </a:lnSpc>
              <a:buChar char="•"/>
              <a:tabLst>
                <a:tab pos="695960" algn="l"/>
              </a:tabLst>
            </a:pPr>
            <a:r>
              <a:rPr sz="2400" dirty="0">
                <a:latin typeface="Arial"/>
                <a:cs typeface="Arial"/>
              </a:rPr>
              <a:t>Vérifiez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Malcolm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l’aise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avec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inhalateur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proposez-</a:t>
            </a:r>
            <a:r>
              <a:rPr sz="2400" dirty="0">
                <a:latin typeface="Arial"/>
                <a:cs typeface="Arial"/>
              </a:rPr>
              <a:t>lui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plusieurs </a:t>
            </a:r>
            <a:r>
              <a:rPr sz="2400" dirty="0">
                <a:latin typeface="Arial"/>
                <a:cs typeface="Arial"/>
              </a:rPr>
              <a:t>dispositifs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contenant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ICS/formotérol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afin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qu’il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puisse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choisir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celui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convient.</a:t>
            </a:r>
            <a:endParaRPr sz="2400" dirty="0">
              <a:latin typeface="Arial"/>
              <a:cs typeface="Arial"/>
            </a:endParaRPr>
          </a:p>
          <a:p>
            <a:pPr marL="695960" marR="64769" indent="-226695">
              <a:lnSpc>
                <a:spcPts val="3100"/>
              </a:lnSpc>
              <a:buChar char="•"/>
              <a:tabLst>
                <a:tab pos="695960" algn="l"/>
              </a:tabLst>
            </a:pPr>
            <a:r>
              <a:rPr sz="2400" dirty="0">
                <a:latin typeface="Arial"/>
                <a:cs typeface="Arial"/>
              </a:rPr>
              <a:t>Montrez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contrôlez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technique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d’inhalation,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ou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orientez-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vers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infirmière</a:t>
            </a:r>
            <a:r>
              <a:rPr sz="2400" spc="-20" dirty="0">
                <a:latin typeface="Arial"/>
                <a:cs typeface="Arial"/>
              </a:rPr>
              <a:t> pour </a:t>
            </a:r>
            <a:r>
              <a:rPr sz="2400" dirty="0" err="1">
                <a:latin typeface="Arial"/>
                <a:cs typeface="Arial"/>
              </a:rPr>
              <a:t>une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fr-FR" sz="2400" spc="-10" dirty="0">
                <a:latin typeface="Arial"/>
                <a:cs typeface="Arial"/>
              </a:rPr>
              <a:t>apprentissage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697230" indent="-227329">
              <a:lnSpc>
                <a:spcPts val="3100"/>
              </a:lnSpc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Remettez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d’action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écrit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pour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l’asthme,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incluant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l’ACT.</a:t>
            </a:r>
            <a:endParaRPr sz="2400" dirty="0">
              <a:latin typeface="Arial"/>
              <a:cs typeface="Arial"/>
            </a:endParaRPr>
          </a:p>
          <a:p>
            <a:pPr marL="697230" indent="-227329">
              <a:lnSpc>
                <a:spcPts val="3100"/>
              </a:lnSpc>
              <a:buChar char="•"/>
              <a:tabLst>
                <a:tab pos="697230" algn="l"/>
              </a:tabLst>
            </a:pPr>
            <a:r>
              <a:rPr sz="2400" dirty="0">
                <a:latin typeface="Arial"/>
                <a:cs typeface="Arial"/>
              </a:rPr>
              <a:t>Prévoyez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consultation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suivi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dans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12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semaines.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309" y="6511871"/>
            <a:ext cx="7447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ptos"/>
                <a:cs typeface="Aptos"/>
              </a:rPr>
              <a:t>ALK-</a:t>
            </a:r>
            <a:r>
              <a:rPr sz="1000" spc="-10" dirty="0">
                <a:latin typeface="Aptos"/>
                <a:cs typeface="Aptos"/>
              </a:rPr>
              <a:t>Abelló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a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apporté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un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soutien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éducatif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restriction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pour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le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développement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cette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étude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cas,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intervenir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contenu</a:t>
            </a:r>
            <a:endParaRPr sz="1000">
              <a:latin typeface="Aptos"/>
              <a:cs typeface="Aptos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6404D0B1-AFC5-2BD0-B44A-0848BAE323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595823-1F6F-9D36-CEE1-9A50BBCA8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3551"/>
            <a:ext cx="12344400" cy="70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8"/>
    </mc:Choice>
    <mc:Fallback xmlns="">
      <p:transition spd="slow" advTm="2781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3427" y="368743"/>
            <a:ext cx="10967720" cy="64171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20"/>
              </a:spcBef>
            </a:pPr>
            <a:r>
              <a:rPr sz="2800" b="1" dirty="0">
                <a:solidFill>
                  <a:srgbClr val="017973"/>
                </a:solidFill>
                <a:latin typeface="Arial"/>
                <a:cs typeface="Arial"/>
              </a:rPr>
              <a:t>Bilan</a:t>
            </a:r>
            <a:r>
              <a:rPr sz="2800" b="1" spc="4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17973"/>
                </a:solidFill>
                <a:latin typeface="Arial"/>
                <a:cs typeface="Arial"/>
              </a:rPr>
              <a:t>–</a:t>
            </a:r>
            <a:r>
              <a:rPr sz="2800" b="1" spc="3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17973"/>
                </a:solidFill>
                <a:latin typeface="Arial"/>
                <a:cs typeface="Arial"/>
              </a:rPr>
              <a:t>12</a:t>
            </a:r>
            <a:r>
              <a:rPr sz="2800" b="1" spc="4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17973"/>
                </a:solidFill>
                <a:latin typeface="Arial"/>
                <a:cs typeface="Arial"/>
              </a:rPr>
              <a:t>semaines</a:t>
            </a:r>
            <a:r>
              <a:rPr sz="2800" b="1" spc="3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17973"/>
                </a:solidFill>
                <a:latin typeface="Arial"/>
                <a:cs typeface="Arial"/>
              </a:rPr>
              <a:t>plus</a:t>
            </a:r>
            <a:r>
              <a:rPr sz="2800" b="1" spc="4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017973"/>
                </a:solidFill>
                <a:latin typeface="Arial"/>
                <a:cs typeface="Arial"/>
              </a:rPr>
              <a:t>tard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20"/>
              </a:spcBef>
            </a:pPr>
            <a:endParaRPr sz="2800" dirty="0">
              <a:latin typeface="Arial"/>
              <a:cs typeface="Arial"/>
            </a:endParaRPr>
          </a:p>
          <a:p>
            <a:pPr marL="311785" indent="-286385">
              <a:lnSpc>
                <a:spcPts val="3580"/>
              </a:lnSpc>
              <a:buClr>
                <a:srgbClr val="017973"/>
              </a:buClr>
              <a:buSzPct val="156000"/>
              <a:buChar char="•"/>
              <a:tabLst>
                <a:tab pos="311785" algn="l"/>
              </a:tabLst>
            </a:pPr>
            <a:r>
              <a:rPr sz="2400" dirty="0">
                <a:latin typeface="Arial"/>
                <a:cs typeface="Arial"/>
              </a:rPr>
              <a:t>Symptômes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après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traitement</a:t>
            </a:r>
            <a:endParaRPr sz="2400" dirty="0">
              <a:latin typeface="Arial"/>
              <a:cs typeface="Arial"/>
            </a:endParaRPr>
          </a:p>
          <a:p>
            <a:pPr marL="755650" marR="17780" lvl="1" indent="-273685">
              <a:lnSpc>
                <a:spcPts val="3580"/>
              </a:lnSpc>
              <a:spcBef>
                <a:spcPts val="560"/>
              </a:spcBef>
              <a:buChar char="•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Malcolm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sent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nettement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mieux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;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présente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plus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sifflements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ni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jour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ni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nuit,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n’éprouve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plus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d’essoufflement,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toux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sèche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ou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de </a:t>
            </a:r>
            <a:r>
              <a:rPr sz="2400" dirty="0">
                <a:latin typeface="Arial"/>
                <a:cs typeface="Arial"/>
              </a:rPr>
              <a:t>sensation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d’oppression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thoracique.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explique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qu’il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utilise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inhalateur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DPI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lang="fr-FR" sz="2400" spc="65" dirty="0">
                <a:latin typeface="Arial"/>
                <a:cs typeface="Arial"/>
              </a:rPr>
              <a:t>CSI</a:t>
            </a:r>
            <a:r>
              <a:rPr sz="2400" dirty="0">
                <a:latin typeface="Arial"/>
                <a:cs typeface="Arial"/>
              </a:rPr>
              <a:t>/formotérol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manière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régulière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seulement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quelques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fois 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tant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traitement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d’appoint,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sentait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fatigué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marchant </a:t>
            </a:r>
            <a:r>
              <a:rPr sz="2400" dirty="0">
                <a:latin typeface="Arial"/>
                <a:cs typeface="Arial"/>
              </a:rPr>
              <a:t>vite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craignait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état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n’empire.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Selon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lui,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asthme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est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bien </a:t>
            </a:r>
            <a:r>
              <a:rPr sz="2400" spc="-10" dirty="0" err="1">
                <a:latin typeface="Arial"/>
                <a:cs typeface="Arial"/>
              </a:rPr>
              <a:t>maîtrisé</a:t>
            </a:r>
            <a:r>
              <a:rPr sz="2400" spc="-10" dirty="0">
                <a:latin typeface="Arial"/>
                <a:cs typeface="Arial"/>
              </a:rPr>
              <a:t>.</a:t>
            </a:r>
            <a:br>
              <a:rPr lang="fr-FR" sz="2400" spc="-10" dirty="0">
                <a:latin typeface="Arial"/>
                <a:cs typeface="Arial"/>
              </a:rPr>
            </a:br>
            <a:endParaRPr sz="2400" dirty="0">
              <a:latin typeface="Arial"/>
              <a:cs typeface="Arial"/>
            </a:endParaRPr>
          </a:p>
          <a:p>
            <a:pPr marL="311785" indent="-286385">
              <a:lnSpc>
                <a:spcPts val="3580"/>
              </a:lnSpc>
              <a:spcBef>
                <a:spcPts val="280"/>
              </a:spcBef>
              <a:buClr>
                <a:srgbClr val="017973"/>
              </a:buClr>
              <a:buSzPct val="130000"/>
              <a:buFontTx/>
              <a:buChar char="•"/>
              <a:tabLst>
                <a:tab pos="311785" algn="l"/>
              </a:tabLst>
            </a:pPr>
            <a:r>
              <a:rPr sz="2400" dirty="0">
                <a:latin typeface="Arial"/>
                <a:cs typeface="Arial"/>
              </a:rPr>
              <a:t>Il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n’a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pas 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nouvelles craintes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ou attentes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concernant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son</a:t>
            </a:r>
            <a:r>
              <a:rPr lang="fr-FR" sz="2400" spc="-2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état</a:t>
            </a:r>
            <a:r>
              <a:rPr lang="fr-FR" sz="2400" spc="-2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ou</a:t>
            </a:r>
            <a:r>
              <a:rPr lang="fr-FR" sz="2400" spc="-1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son</a:t>
            </a:r>
            <a:r>
              <a:rPr lang="fr-FR" sz="2400" spc="-20" dirty="0">
                <a:latin typeface="Arial"/>
                <a:cs typeface="Arial"/>
              </a:rPr>
              <a:t> </a:t>
            </a:r>
            <a:r>
              <a:rPr lang="fr-FR" sz="2400" spc="-10" dirty="0">
                <a:latin typeface="Arial"/>
                <a:cs typeface="Arial"/>
              </a:rPr>
              <a:t>traitement.</a:t>
            </a:r>
            <a:endParaRPr lang="fr-FR" sz="2400" dirty="0">
              <a:latin typeface="Arial"/>
              <a:cs typeface="Arial"/>
            </a:endParaRPr>
          </a:p>
          <a:p>
            <a:pPr marL="311785" indent="-286385">
              <a:lnSpc>
                <a:spcPct val="100000"/>
              </a:lnSpc>
              <a:spcBef>
                <a:spcPts val="280"/>
              </a:spcBef>
              <a:buClr>
                <a:srgbClr val="017973"/>
              </a:buClr>
              <a:buSzPct val="130000"/>
              <a:buChar char="•"/>
              <a:tabLst>
                <a:tab pos="311785" algn="l"/>
              </a:tabLst>
            </a:pPr>
            <a:endParaRPr sz="30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6B85ADC-8350-5171-1D52-C27CB7E0E2ED}"/>
              </a:ext>
            </a:extLst>
          </p:cNvPr>
          <p:cNvSpPr txBox="1"/>
          <p:nvPr/>
        </p:nvSpPr>
        <p:spPr>
          <a:xfrm>
            <a:off x="2511685" y="6514580"/>
            <a:ext cx="719963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10" dirty="0">
                <a:latin typeface="Aptos"/>
                <a:cs typeface="Aptos"/>
              </a:rPr>
              <a:t>ALK-</a:t>
            </a:r>
            <a:r>
              <a:rPr sz="850" dirty="0">
                <a:latin typeface="Aptos"/>
                <a:cs typeface="Aptos"/>
              </a:rPr>
              <a:t>Abelló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apporté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un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soutien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éducatif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sans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restriction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pour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la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réalisation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cette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étude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cas,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mais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n’a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pas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participé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à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l’élaboration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de</a:t>
            </a:r>
            <a:r>
              <a:rPr sz="850" spc="20" dirty="0">
                <a:latin typeface="Aptos"/>
                <a:cs typeface="Aptos"/>
              </a:rPr>
              <a:t> </a:t>
            </a:r>
            <a:r>
              <a:rPr sz="850" dirty="0">
                <a:latin typeface="Aptos"/>
                <a:cs typeface="Aptos"/>
              </a:rPr>
              <a:t>son</a:t>
            </a:r>
            <a:r>
              <a:rPr sz="850" spc="15" dirty="0">
                <a:latin typeface="Aptos"/>
                <a:cs typeface="Aptos"/>
              </a:rPr>
              <a:t> </a:t>
            </a:r>
            <a:r>
              <a:rPr sz="850" spc="-10" dirty="0">
                <a:latin typeface="Aptos"/>
                <a:cs typeface="Aptos"/>
              </a:rPr>
              <a:t>contenu</a:t>
            </a:r>
            <a:endParaRPr sz="850" dirty="0">
              <a:latin typeface="Aptos"/>
              <a:cs typeface="Aptos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FF0ACDB2-88B9-D94F-41ED-31F505EE5A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0727" y="232422"/>
            <a:ext cx="11065510" cy="462947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610"/>
              </a:spcBef>
            </a:pPr>
            <a:r>
              <a:rPr sz="2500" b="1" dirty="0">
                <a:solidFill>
                  <a:srgbClr val="017973"/>
                </a:solidFill>
                <a:latin typeface="Arial"/>
                <a:cs typeface="Arial"/>
              </a:rPr>
              <a:t>Bilan</a:t>
            </a:r>
            <a:r>
              <a:rPr sz="2500" b="1" spc="6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017973"/>
                </a:solidFill>
                <a:latin typeface="Arial"/>
                <a:cs typeface="Arial"/>
              </a:rPr>
              <a:t>–</a:t>
            </a:r>
            <a:r>
              <a:rPr sz="2500" b="1" spc="6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017973"/>
                </a:solidFill>
                <a:latin typeface="Arial"/>
                <a:cs typeface="Arial"/>
              </a:rPr>
              <a:t>12</a:t>
            </a:r>
            <a:r>
              <a:rPr sz="2500" b="1" spc="6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500" b="1" dirty="0" err="1">
                <a:solidFill>
                  <a:srgbClr val="017973"/>
                </a:solidFill>
                <a:latin typeface="Arial"/>
                <a:cs typeface="Arial"/>
              </a:rPr>
              <a:t>semaines</a:t>
            </a:r>
            <a:r>
              <a:rPr sz="2500" b="1" spc="6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017973"/>
                </a:solidFill>
                <a:latin typeface="Arial"/>
                <a:cs typeface="Arial"/>
              </a:rPr>
              <a:t>après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2551" y="6513225"/>
            <a:ext cx="7618095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octroyé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subvention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pédagogique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pour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soutenir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l’élaboration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>
              <a:latin typeface="Aptos"/>
              <a:cs typeface="Apto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0A9ADE0-01BE-BBA8-27C8-BB51593C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63681"/>
            <a:ext cx="12219994" cy="37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11785" marR="0" lvl="0" indent="-286385" algn="l" defTabSz="914400" rtl="0" eaLnBrk="0" fontAlgn="base" latinLnBrk="0" hangingPunct="0">
              <a:lnSpc>
                <a:spcPts val="3880"/>
              </a:lnSpc>
              <a:spcBef>
                <a:spcPts val="280"/>
              </a:spcBef>
              <a:spcAft>
                <a:spcPct val="0"/>
              </a:spcAft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  <a:tabLst>
                <a:tab pos="311785" algn="l"/>
              </a:tabLst>
            </a:pPr>
            <a:r>
              <a:rPr lang="en-US" altLang="en-US" sz="2400" dirty="0">
                <a:latin typeface="Arial"/>
                <a:cs typeface="Arial"/>
              </a:rPr>
              <a:t>Observance - </a:t>
            </a:r>
            <a:r>
              <a:rPr lang="en-US" altLang="en-US" sz="2400" dirty="0" err="1">
                <a:latin typeface="Arial"/>
                <a:cs typeface="Arial"/>
              </a:rPr>
              <a:t>comprend</a:t>
            </a:r>
            <a:r>
              <a:rPr lang="en-US" altLang="en-US" sz="2400" dirty="0">
                <a:latin typeface="Arial"/>
                <a:cs typeface="Arial"/>
              </a:rPr>
              <a:t> les </a:t>
            </a:r>
            <a:r>
              <a:rPr lang="en-US" altLang="en-US" sz="2400" dirty="0" err="1">
                <a:latin typeface="Arial"/>
                <a:cs typeface="Arial"/>
              </a:rPr>
              <a:t>traitements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pharmacologiques</a:t>
            </a:r>
            <a:r>
              <a:rPr lang="en-US" altLang="en-US" sz="2400" dirty="0">
                <a:latin typeface="Arial"/>
                <a:cs typeface="Arial"/>
              </a:rPr>
              <a:t> et non </a:t>
            </a:r>
            <a:r>
              <a:rPr lang="en-US" altLang="en-US" sz="2400" dirty="0" err="1">
                <a:latin typeface="Arial"/>
                <a:cs typeface="Arial"/>
              </a:rPr>
              <a:t>pharmacologiques</a:t>
            </a:r>
            <a:endParaRPr lang="en-US" altLang="en-US" sz="2400" dirty="0">
              <a:latin typeface="Arial"/>
              <a:cs typeface="Arial"/>
            </a:endParaRPr>
          </a:p>
          <a:p>
            <a:pPr marL="311785" lvl="2" indent="-286385" algn="l" rtl="0" eaLnBrk="0" fontAlgn="base" hangingPunct="0">
              <a:lnSpc>
                <a:spcPts val="3880"/>
              </a:lnSpc>
              <a:spcBef>
                <a:spcPts val="280"/>
              </a:spcBef>
              <a:spcAft>
                <a:spcPct val="0"/>
              </a:spcAft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  <a:tabLst>
                <a:tab pos="311785" algn="l"/>
              </a:tabLst>
            </a:pPr>
            <a:r>
              <a:rPr lang="en-US" altLang="en-US" sz="2400" dirty="0">
                <a:latin typeface="Arial"/>
                <a:cs typeface="Arial"/>
              </a:rPr>
              <a:t>Il </a:t>
            </a:r>
            <a:r>
              <a:rPr lang="en-US" altLang="en-US" sz="2400" dirty="0" err="1">
                <a:latin typeface="Arial"/>
                <a:cs typeface="Arial"/>
              </a:rPr>
              <a:t>dit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qu'il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utilise</a:t>
            </a:r>
            <a:r>
              <a:rPr lang="en-US" altLang="en-US" sz="2400" dirty="0">
                <a:latin typeface="Arial"/>
                <a:cs typeface="Arial"/>
              </a:rPr>
              <a:t> le </a:t>
            </a:r>
            <a:r>
              <a:rPr lang="en-US" altLang="en-US" sz="2400" dirty="0" err="1">
                <a:latin typeface="Arial"/>
                <a:cs typeface="Arial"/>
              </a:rPr>
              <a:t>médicament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tous</a:t>
            </a:r>
            <a:r>
              <a:rPr lang="en-US" altLang="en-US" sz="2400" dirty="0">
                <a:latin typeface="Arial"/>
                <a:cs typeface="Arial"/>
              </a:rPr>
              <a:t> les </a:t>
            </a:r>
            <a:r>
              <a:rPr lang="en-US" altLang="en-US" sz="2400" dirty="0" err="1">
                <a:latin typeface="Arial"/>
                <a:cs typeface="Arial"/>
              </a:rPr>
              <a:t>jours</a:t>
            </a:r>
            <a:r>
              <a:rPr lang="en-US" altLang="en-US" sz="2400" dirty="0">
                <a:latin typeface="Arial"/>
                <a:cs typeface="Arial"/>
              </a:rPr>
              <a:t> et </a:t>
            </a:r>
            <a:r>
              <a:rPr lang="en-US" altLang="en-US" sz="2400" dirty="0" err="1">
                <a:latin typeface="Arial"/>
                <a:cs typeface="Arial"/>
              </a:rPr>
              <a:t>qu'il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l'oublie</a:t>
            </a:r>
            <a:r>
              <a:rPr lang="en-US" altLang="en-US" sz="2400" dirty="0">
                <a:latin typeface="Arial"/>
                <a:cs typeface="Arial"/>
              </a:rPr>
              <a:t> très </a:t>
            </a:r>
            <a:r>
              <a:rPr lang="en-US" altLang="en-US" sz="2400" dirty="0" err="1">
                <a:latin typeface="Arial"/>
                <a:cs typeface="Arial"/>
              </a:rPr>
              <a:t>rarement</a:t>
            </a:r>
            <a:r>
              <a:rPr lang="en-US" altLang="en-US" sz="2400" dirty="0">
                <a:latin typeface="Arial"/>
                <a:cs typeface="Arial"/>
              </a:rPr>
              <a:t> ; il </a:t>
            </a:r>
            <a:r>
              <a:rPr lang="en-US" altLang="en-US" sz="2400" dirty="0" err="1">
                <a:latin typeface="Arial"/>
                <a:cs typeface="Arial"/>
              </a:rPr>
              <a:t>sait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que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s'il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saute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une</a:t>
            </a:r>
            <a:r>
              <a:rPr lang="en-US" altLang="en-US" sz="2400" dirty="0">
                <a:latin typeface="Arial"/>
                <a:cs typeface="Arial"/>
              </a:rPr>
              <a:t> dose, il se </a:t>
            </a:r>
            <a:r>
              <a:rPr lang="en-US" altLang="en-US" sz="2400" dirty="0" err="1">
                <a:latin typeface="Arial"/>
                <a:cs typeface="Arial"/>
              </a:rPr>
              <a:t>sentira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moins</a:t>
            </a:r>
            <a:r>
              <a:rPr lang="en-US" altLang="en-US" sz="2400" dirty="0">
                <a:latin typeface="Arial"/>
                <a:cs typeface="Arial"/>
              </a:rPr>
              <a:t> bien.</a:t>
            </a:r>
          </a:p>
          <a:p>
            <a:pPr marL="311785" marR="0" lvl="0" indent="-286385" algn="l" defTabSz="914400" rtl="0" eaLnBrk="0" fontAlgn="base" latinLnBrk="0" hangingPunct="0">
              <a:lnSpc>
                <a:spcPts val="3880"/>
              </a:lnSpc>
              <a:spcBef>
                <a:spcPts val="280"/>
              </a:spcBef>
              <a:spcAft>
                <a:spcPct val="0"/>
              </a:spcAft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  <a:tabLst>
                <a:tab pos="311785" algn="l"/>
              </a:tabLst>
            </a:pPr>
            <a:r>
              <a:rPr lang="en-US" altLang="en-US" sz="2400" dirty="0">
                <a:latin typeface="Arial"/>
                <a:cs typeface="Arial"/>
              </a:rPr>
              <a:t>Le </a:t>
            </a:r>
            <a:r>
              <a:rPr lang="en-US" altLang="en-US" sz="2400" dirty="0" err="1">
                <a:latin typeface="Arial"/>
                <a:cs typeface="Arial"/>
              </a:rPr>
              <a:t>traitement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n'a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entraîné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aucun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effet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secondaire</a:t>
            </a:r>
            <a:r>
              <a:rPr lang="en-US" altLang="en-US" sz="2400" dirty="0">
                <a:latin typeface="Arial"/>
                <a:cs typeface="Arial"/>
              </a:rPr>
              <a:t>.</a:t>
            </a:r>
          </a:p>
          <a:p>
            <a:pPr marL="311785" marR="0" lvl="0" indent="-286385" algn="l" defTabSz="914400" rtl="0" eaLnBrk="0" fontAlgn="base" latinLnBrk="0" hangingPunct="0">
              <a:lnSpc>
                <a:spcPts val="3880"/>
              </a:lnSpc>
              <a:spcBef>
                <a:spcPts val="280"/>
              </a:spcBef>
              <a:spcAft>
                <a:spcPct val="0"/>
              </a:spcAft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  <a:tabLst>
                <a:tab pos="311785" algn="l"/>
              </a:tabLst>
            </a:pPr>
            <a:r>
              <a:rPr lang="en-US" altLang="en-US" sz="2400" dirty="0">
                <a:latin typeface="Arial"/>
                <a:cs typeface="Arial"/>
              </a:rPr>
              <a:t>La technique </a:t>
            </a:r>
            <a:r>
              <a:rPr lang="en-US" altLang="en-US" sz="2400" dirty="0" err="1">
                <a:latin typeface="Arial"/>
                <a:cs typeface="Arial"/>
              </a:rPr>
              <a:t>d'inhalation</a:t>
            </a:r>
            <a:r>
              <a:rPr lang="en-US" altLang="en-US" sz="2400" dirty="0">
                <a:latin typeface="Arial"/>
                <a:cs typeface="Arial"/>
              </a:rPr>
              <a:t> a </a:t>
            </a:r>
            <a:r>
              <a:rPr lang="en-US" altLang="en-US" sz="2400" dirty="0" err="1">
                <a:latin typeface="Arial"/>
                <a:cs typeface="Arial"/>
              </a:rPr>
              <a:t>été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vérifiée</a:t>
            </a:r>
            <a:r>
              <a:rPr lang="en-US" altLang="en-US" sz="2400" dirty="0">
                <a:latin typeface="Arial"/>
                <a:cs typeface="Arial"/>
              </a:rPr>
              <a:t> et </a:t>
            </a:r>
            <a:r>
              <a:rPr lang="en-US" altLang="en-US" sz="2400" dirty="0" err="1">
                <a:latin typeface="Arial"/>
                <a:cs typeface="Arial"/>
              </a:rPr>
              <a:t>aucune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erreur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n'a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été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signalée</a:t>
            </a:r>
            <a:r>
              <a:rPr lang="en-US" altLang="en-US" sz="2400" dirty="0">
                <a:latin typeface="Arial"/>
                <a:cs typeface="Arial"/>
              </a:rPr>
              <a:t>.</a:t>
            </a:r>
          </a:p>
          <a:p>
            <a:pPr marL="311785" marR="0" lvl="0" indent="-286385" algn="l" defTabSz="914400" rtl="0" eaLnBrk="0" fontAlgn="base" latinLnBrk="0" hangingPunct="0">
              <a:lnSpc>
                <a:spcPts val="3880"/>
              </a:lnSpc>
              <a:spcBef>
                <a:spcPts val="280"/>
              </a:spcBef>
              <a:spcAft>
                <a:spcPct val="0"/>
              </a:spcAft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  <a:tabLst>
                <a:tab pos="311785" algn="l"/>
              </a:tabLst>
            </a:pPr>
            <a:r>
              <a:rPr lang="en-US" altLang="en-US" sz="2400" dirty="0">
                <a:latin typeface="Arial"/>
                <a:cs typeface="Arial"/>
              </a:rPr>
              <a:t>Le DEP après le </a:t>
            </a:r>
            <a:r>
              <a:rPr lang="en-US" altLang="en-US" sz="2400" dirty="0" err="1">
                <a:latin typeface="Arial"/>
                <a:cs typeface="Arial"/>
              </a:rPr>
              <a:t>traitement</a:t>
            </a:r>
            <a:r>
              <a:rPr lang="en-US" altLang="en-US" sz="2400" dirty="0">
                <a:latin typeface="Arial"/>
                <a:cs typeface="Arial"/>
              </a:rPr>
              <a:t> au cabinet a </a:t>
            </a:r>
            <a:r>
              <a:rPr lang="en-US" altLang="en-US" sz="2400" dirty="0" err="1">
                <a:latin typeface="Arial"/>
                <a:cs typeface="Arial"/>
              </a:rPr>
              <a:t>augmenté</a:t>
            </a:r>
            <a:r>
              <a:rPr lang="en-US" altLang="en-US" sz="2400" dirty="0">
                <a:latin typeface="Arial"/>
                <a:cs typeface="Arial"/>
              </a:rPr>
              <a:t> pour </a:t>
            </a:r>
            <a:r>
              <a:rPr lang="en-US" altLang="en-US" sz="2400" dirty="0" err="1">
                <a:latin typeface="Arial"/>
                <a:cs typeface="Arial"/>
              </a:rPr>
              <a:t>atteindre</a:t>
            </a:r>
            <a:r>
              <a:rPr lang="en-US" altLang="en-US" sz="2400" dirty="0">
                <a:latin typeface="Arial"/>
                <a:cs typeface="Arial"/>
              </a:rPr>
              <a:t> 550 L/min.</a:t>
            </a:r>
          </a:p>
          <a:p>
            <a:pPr marL="311785" marR="0" lvl="0" indent="-286385" algn="l" defTabSz="914400" rtl="0" eaLnBrk="0" fontAlgn="base" latinLnBrk="0" hangingPunct="0">
              <a:lnSpc>
                <a:spcPts val="3880"/>
              </a:lnSpc>
              <a:spcBef>
                <a:spcPts val="280"/>
              </a:spcBef>
              <a:spcAft>
                <a:spcPct val="0"/>
              </a:spcAft>
              <a:buClr>
                <a:srgbClr val="017973"/>
              </a:buClr>
              <a:buSzPct val="130000"/>
              <a:buFont typeface="Arial" panose="020B0604020202020204" pitchFamily="34" charset="0"/>
              <a:buChar char="•"/>
              <a:tabLst>
                <a:tab pos="311785" algn="l"/>
              </a:tabLst>
            </a:pPr>
            <a:r>
              <a:rPr lang="en-US" altLang="en-US" sz="2400" dirty="0">
                <a:latin typeface="Arial"/>
                <a:cs typeface="Arial"/>
              </a:rPr>
              <a:t>ACT après le </a:t>
            </a:r>
            <a:r>
              <a:rPr lang="en-US" altLang="en-US" sz="2400" dirty="0" err="1">
                <a:latin typeface="Arial"/>
                <a:cs typeface="Arial"/>
              </a:rPr>
              <a:t>traitement</a:t>
            </a:r>
            <a:r>
              <a:rPr lang="en-US" altLang="en-US" sz="2400" dirty="0">
                <a:latin typeface="Arial"/>
                <a:cs typeface="Arial"/>
              </a:rPr>
              <a:t> : 23 points (</a:t>
            </a:r>
            <a:r>
              <a:rPr lang="en-US" altLang="en-US" sz="2400" dirty="0" err="1">
                <a:latin typeface="Arial"/>
                <a:cs typeface="Arial"/>
              </a:rPr>
              <a:t>asthme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partiellement</a:t>
            </a:r>
            <a:r>
              <a:rPr lang="en-US" altLang="en-US" sz="2400" dirty="0">
                <a:latin typeface="Arial"/>
                <a:cs typeface="Arial"/>
              </a:rPr>
              <a:t> </a:t>
            </a:r>
            <a:r>
              <a:rPr lang="en-US" altLang="en-US" sz="2400" dirty="0" err="1">
                <a:latin typeface="Arial"/>
                <a:cs typeface="Arial"/>
              </a:rPr>
              <a:t>contrôlé</a:t>
            </a:r>
            <a:r>
              <a:rPr lang="en-US" altLang="en-US" sz="2400" dirty="0">
                <a:latin typeface="Arial"/>
                <a:cs typeface="Arial"/>
              </a:rPr>
              <a:t>).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04E746B-9EBA-4714-B783-BF0826CE6F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583039" y="6456362"/>
            <a:ext cx="147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0000"/>
                </a:solidFill>
                <a:latin typeface="Aptos"/>
                <a:cs typeface="Aptos"/>
              </a:rPr>
              <a:t>9</a:t>
            </a:r>
            <a:endParaRPr sz="1800">
              <a:latin typeface="Aptos"/>
              <a:cs typeface="Apto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1507" y="6332301"/>
            <a:ext cx="339852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u="dbl" dirty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latin typeface="Arial"/>
                <a:cs typeface="Arial"/>
                <a:hlinkClick r:id="rId2"/>
              </a:rPr>
              <a:t>https://www.asthmacontroltest.com/en</a:t>
            </a:r>
            <a:r>
              <a:rPr sz="1100" u="dbl" dirty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latin typeface="Arial"/>
                <a:cs typeface="Arial"/>
                <a:hlinkClick r:id="rId3"/>
              </a:rPr>
              <a:t>-</a:t>
            </a:r>
            <a:r>
              <a:rPr sz="1100" u="dbl" spc="-10" dirty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latin typeface="Arial"/>
                <a:cs typeface="Arial"/>
                <a:hlinkClick r:id="rId2"/>
              </a:rPr>
              <a:t>gb/bienvenue/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24C2BF-7B0D-4087-3546-96E4C3833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994" y="0"/>
            <a:ext cx="4833000" cy="6858000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47EA64E2-9BE0-ACF0-26DA-76A86450B59E}"/>
              </a:ext>
            </a:extLst>
          </p:cNvPr>
          <p:cNvSpPr txBox="1"/>
          <p:nvPr/>
        </p:nvSpPr>
        <p:spPr>
          <a:xfrm>
            <a:off x="7583039" y="2040047"/>
            <a:ext cx="4247531" cy="20794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-10" dirty="0">
                <a:latin typeface="Arial"/>
                <a:cs typeface="Arial"/>
              </a:rPr>
              <a:t>Résultat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20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25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asthme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bien</a:t>
            </a:r>
            <a:r>
              <a:rPr sz="1400" spc="-10" dirty="0">
                <a:latin typeface="Arial"/>
                <a:cs typeface="Arial"/>
              </a:rPr>
              <a:t> contrôlé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400" dirty="0">
                <a:latin typeface="Arial"/>
                <a:cs typeface="Arial"/>
              </a:rPr>
              <a:t>19 ou moins – asthme insuffisamment contrôlé</a:t>
            </a: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fr-FR" sz="1400" dirty="0">
                <a:latin typeface="Arial"/>
                <a:cs typeface="Arial"/>
              </a:rPr>
              <a:t>M</a:t>
            </a:r>
            <a:r>
              <a:rPr sz="1400" dirty="0" err="1">
                <a:latin typeface="Arial"/>
                <a:cs typeface="Arial"/>
              </a:rPr>
              <a:t>oins</a:t>
            </a:r>
            <a:r>
              <a:rPr sz="1400" dirty="0">
                <a:latin typeface="Arial"/>
                <a:cs typeface="Arial"/>
              </a:rPr>
              <a:t> de 16 – asthme très mal </a:t>
            </a:r>
            <a:r>
              <a:rPr lang="fr-FR" sz="1400" dirty="0">
                <a:latin typeface="Arial"/>
                <a:cs typeface="Arial"/>
              </a:rPr>
              <a:t>contrôlé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Différence clinique </a:t>
            </a:r>
            <a:r>
              <a:rPr sz="1400" dirty="0" err="1">
                <a:latin typeface="Arial"/>
                <a:cs typeface="Arial"/>
              </a:rPr>
              <a:t>minimale</a:t>
            </a:r>
            <a:r>
              <a:rPr sz="1400" dirty="0">
                <a:latin typeface="Arial"/>
                <a:cs typeface="Arial"/>
              </a:rPr>
              <a:t> significative</a:t>
            </a:r>
            <a:r>
              <a:rPr lang="fr-FR" sz="14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 3 points.</a:t>
            </a:r>
          </a:p>
        </p:txBody>
      </p:sp>
      <p:pic>
        <p:nvPicPr>
          <p:cNvPr id="2" name="Picture 1" descr="A green and black logo&#10;&#10;AI-generated content may be incorrect.">
            <a:extLst>
              <a:ext uri="{FF2B5EF4-FFF2-40B4-BE49-F238E27FC236}">
                <a16:creationId xmlns:a16="http://schemas.microsoft.com/office/drawing/2014/main" id="{A3C478D5-6D01-53BF-FC4A-544FADBD9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28600"/>
            <a:ext cx="2342630" cy="6418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276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05"/>
              </a:spcBef>
            </a:pPr>
            <a:r>
              <a:rPr sz="2700" dirty="0"/>
              <a:t>Décision</a:t>
            </a:r>
            <a:r>
              <a:rPr sz="2700" spc="5" dirty="0"/>
              <a:t> </a:t>
            </a:r>
            <a:r>
              <a:rPr sz="2700" spc="-10" dirty="0"/>
              <a:t>clinique</a:t>
            </a:r>
            <a:endParaRPr sz="27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609600" y="1524000"/>
            <a:ext cx="10611485" cy="40949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marR="5080" indent="-300355">
              <a:lnSpc>
                <a:spcPts val="3960"/>
              </a:lnSpc>
              <a:spcBef>
                <a:spcPts val="95"/>
              </a:spcBef>
              <a:buChar char="•"/>
              <a:tabLst>
                <a:tab pos="314325" algn="l"/>
              </a:tabLst>
            </a:pPr>
            <a:r>
              <a:rPr dirty="0"/>
              <a:t>En</a:t>
            </a:r>
            <a:r>
              <a:rPr spc="-75" dirty="0"/>
              <a:t> </a:t>
            </a:r>
            <a:r>
              <a:rPr dirty="0"/>
              <a:t>accord</a:t>
            </a:r>
            <a:r>
              <a:rPr spc="-75" dirty="0"/>
              <a:t> </a:t>
            </a:r>
            <a:r>
              <a:rPr dirty="0"/>
              <a:t>avec</a:t>
            </a:r>
            <a:r>
              <a:rPr spc="-70" dirty="0"/>
              <a:t> </a:t>
            </a:r>
            <a:r>
              <a:rPr dirty="0"/>
              <a:t>Malcolm,</a:t>
            </a:r>
            <a:r>
              <a:rPr spc="-65" dirty="0"/>
              <a:t> </a:t>
            </a:r>
            <a:r>
              <a:rPr dirty="0"/>
              <a:t>vous</a:t>
            </a:r>
            <a:r>
              <a:rPr spc="-70" dirty="0"/>
              <a:t> </a:t>
            </a:r>
            <a:r>
              <a:rPr dirty="0"/>
              <a:t>choisissez</a:t>
            </a:r>
            <a:r>
              <a:rPr spc="-70" dirty="0"/>
              <a:t> </a:t>
            </a:r>
            <a:r>
              <a:rPr dirty="0"/>
              <a:t>de</a:t>
            </a:r>
            <a:r>
              <a:rPr spc="-75" dirty="0"/>
              <a:t> </a:t>
            </a:r>
            <a:r>
              <a:rPr dirty="0"/>
              <a:t>poursuivre</a:t>
            </a:r>
            <a:r>
              <a:rPr spc="-70" dirty="0"/>
              <a:t> </a:t>
            </a:r>
            <a:r>
              <a:rPr dirty="0"/>
              <a:t>le</a:t>
            </a:r>
            <a:r>
              <a:rPr spc="-75" dirty="0"/>
              <a:t> </a:t>
            </a:r>
            <a:r>
              <a:rPr spc="-20" dirty="0"/>
              <a:t>même 	</a:t>
            </a:r>
            <a:r>
              <a:rPr dirty="0"/>
              <a:t>traitement</a:t>
            </a:r>
            <a:r>
              <a:rPr spc="-70" dirty="0"/>
              <a:t> </a:t>
            </a:r>
            <a:r>
              <a:rPr dirty="0"/>
              <a:t>pour</a:t>
            </a:r>
            <a:r>
              <a:rPr spc="-70" dirty="0"/>
              <a:t> </a:t>
            </a:r>
            <a:r>
              <a:rPr dirty="0"/>
              <a:t>la</a:t>
            </a:r>
            <a:r>
              <a:rPr spc="-70" dirty="0"/>
              <a:t> </a:t>
            </a:r>
            <a:r>
              <a:rPr dirty="0"/>
              <a:t>rhinite</a:t>
            </a:r>
            <a:r>
              <a:rPr spc="-70" dirty="0"/>
              <a:t> </a:t>
            </a:r>
            <a:r>
              <a:rPr dirty="0"/>
              <a:t>allergique</a:t>
            </a:r>
            <a:r>
              <a:rPr spc="-70" dirty="0"/>
              <a:t> </a:t>
            </a:r>
            <a:r>
              <a:rPr dirty="0"/>
              <a:t>et</a:t>
            </a:r>
            <a:r>
              <a:rPr spc="-65" dirty="0"/>
              <a:t> </a:t>
            </a:r>
            <a:r>
              <a:rPr spc="-10" dirty="0"/>
              <a:t>l’asthme.</a:t>
            </a:r>
          </a:p>
          <a:p>
            <a:pPr marL="312420" marR="158115" indent="-300355">
              <a:lnSpc>
                <a:spcPts val="3960"/>
              </a:lnSpc>
              <a:spcBef>
                <a:spcPts val="100"/>
              </a:spcBef>
              <a:buChar char="•"/>
              <a:tabLst>
                <a:tab pos="314325" algn="l"/>
              </a:tabLst>
            </a:pPr>
            <a:r>
              <a:rPr spc="-10" dirty="0"/>
              <a:t>Vous</a:t>
            </a:r>
            <a:r>
              <a:rPr spc="-80" dirty="0"/>
              <a:t> </a:t>
            </a:r>
            <a:r>
              <a:rPr dirty="0"/>
              <a:t>passez</a:t>
            </a:r>
            <a:r>
              <a:rPr spc="-80" dirty="0"/>
              <a:t> </a:t>
            </a:r>
            <a:r>
              <a:rPr dirty="0"/>
              <a:t>en</a:t>
            </a:r>
            <a:r>
              <a:rPr spc="-80" dirty="0"/>
              <a:t> </a:t>
            </a:r>
            <a:r>
              <a:rPr dirty="0"/>
              <a:t>revue</a:t>
            </a:r>
            <a:r>
              <a:rPr spc="-85" dirty="0"/>
              <a:t> </a:t>
            </a:r>
            <a:r>
              <a:rPr dirty="0"/>
              <a:t>d'autres</a:t>
            </a:r>
            <a:r>
              <a:rPr spc="-75" dirty="0"/>
              <a:t> </a:t>
            </a:r>
            <a:r>
              <a:rPr dirty="0"/>
              <a:t>points</a:t>
            </a:r>
            <a:r>
              <a:rPr spc="-80" dirty="0"/>
              <a:t> </a:t>
            </a:r>
            <a:r>
              <a:rPr dirty="0"/>
              <a:t>concernant</a:t>
            </a:r>
            <a:r>
              <a:rPr spc="-80" dirty="0"/>
              <a:t> </a:t>
            </a:r>
            <a:r>
              <a:rPr dirty="0"/>
              <a:t>la</a:t>
            </a:r>
            <a:r>
              <a:rPr spc="-80" dirty="0"/>
              <a:t> </a:t>
            </a:r>
            <a:r>
              <a:rPr dirty="0"/>
              <a:t>prise</a:t>
            </a:r>
            <a:r>
              <a:rPr spc="-85" dirty="0"/>
              <a:t> </a:t>
            </a:r>
            <a:r>
              <a:rPr spc="-25" dirty="0"/>
              <a:t>en 	</a:t>
            </a:r>
            <a:r>
              <a:rPr dirty="0"/>
              <a:t>charge,</a:t>
            </a:r>
            <a:r>
              <a:rPr spc="-75" dirty="0"/>
              <a:t> </a:t>
            </a:r>
            <a:r>
              <a:rPr dirty="0"/>
              <a:t>la</a:t>
            </a:r>
            <a:r>
              <a:rPr spc="-80" dirty="0"/>
              <a:t> </a:t>
            </a:r>
            <a:r>
              <a:rPr dirty="0"/>
              <a:t>technique</a:t>
            </a:r>
            <a:r>
              <a:rPr spc="-75" dirty="0"/>
              <a:t> </a:t>
            </a:r>
            <a:r>
              <a:rPr dirty="0"/>
              <a:t>d’utilisation</a:t>
            </a:r>
            <a:r>
              <a:rPr spc="-80" dirty="0"/>
              <a:t> </a:t>
            </a:r>
            <a:r>
              <a:rPr dirty="0"/>
              <a:t>de</a:t>
            </a:r>
            <a:r>
              <a:rPr spc="-80" dirty="0"/>
              <a:t> </a:t>
            </a:r>
            <a:r>
              <a:rPr dirty="0"/>
              <a:t>l’inhalateur</a:t>
            </a:r>
            <a:r>
              <a:rPr spc="-75" dirty="0"/>
              <a:t> </a:t>
            </a:r>
            <a:r>
              <a:rPr dirty="0"/>
              <a:t>et</a:t>
            </a:r>
            <a:r>
              <a:rPr spc="-75" dirty="0"/>
              <a:t> </a:t>
            </a:r>
            <a:r>
              <a:rPr dirty="0"/>
              <a:t>vous</a:t>
            </a:r>
            <a:r>
              <a:rPr spc="-75" dirty="0"/>
              <a:t> </a:t>
            </a:r>
            <a:r>
              <a:rPr spc="-10" dirty="0"/>
              <a:t>reprenez 	</a:t>
            </a:r>
            <a:r>
              <a:rPr dirty="0"/>
              <a:t>ensemble</a:t>
            </a:r>
            <a:r>
              <a:rPr spc="-70" dirty="0"/>
              <a:t> </a:t>
            </a:r>
            <a:r>
              <a:rPr dirty="0"/>
              <a:t>le</a:t>
            </a:r>
            <a:r>
              <a:rPr spc="-70" dirty="0"/>
              <a:t> </a:t>
            </a:r>
            <a:r>
              <a:rPr dirty="0"/>
              <a:t>plan</a:t>
            </a:r>
            <a:r>
              <a:rPr spc="-70" dirty="0"/>
              <a:t> </a:t>
            </a:r>
            <a:r>
              <a:rPr dirty="0"/>
              <a:t>d’action</a:t>
            </a:r>
            <a:r>
              <a:rPr spc="-70" dirty="0"/>
              <a:t> </a:t>
            </a:r>
            <a:r>
              <a:rPr dirty="0"/>
              <a:t>pour</a:t>
            </a:r>
            <a:r>
              <a:rPr spc="-70" dirty="0"/>
              <a:t> </a:t>
            </a:r>
            <a:r>
              <a:rPr spc="-10" dirty="0"/>
              <a:t>l’asthme.</a:t>
            </a:r>
          </a:p>
          <a:p>
            <a:pPr marL="313055" indent="-300355">
              <a:lnSpc>
                <a:spcPts val="3960"/>
              </a:lnSpc>
              <a:buChar char="•"/>
              <a:tabLst>
                <a:tab pos="313055" algn="l"/>
              </a:tabLst>
            </a:pPr>
            <a:r>
              <a:rPr spc="-10" dirty="0"/>
              <a:t>Vous</a:t>
            </a:r>
            <a:r>
              <a:rPr spc="-90" dirty="0"/>
              <a:t> </a:t>
            </a:r>
            <a:r>
              <a:rPr dirty="0"/>
              <a:t>convenez</a:t>
            </a:r>
            <a:r>
              <a:rPr spc="-90" dirty="0"/>
              <a:t> </a:t>
            </a:r>
            <a:r>
              <a:rPr dirty="0"/>
              <a:t>qu’il</a:t>
            </a:r>
            <a:r>
              <a:rPr spc="-90" dirty="0"/>
              <a:t> </a:t>
            </a:r>
            <a:r>
              <a:rPr dirty="0"/>
              <a:t>reviendra</a:t>
            </a:r>
            <a:r>
              <a:rPr spc="-95" dirty="0"/>
              <a:t> </a:t>
            </a:r>
            <a:r>
              <a:rPr dirty="0"/>
              <a:t>en</a:t>
            </a:r>
            <a:r>
              <a:rPr spc="-90" dirty="0"/>
              <a:t> </a:t>
            </a:r>
            <a:r>
              <a:rPr dirty="0"/>
              <a:t>consultation</a:t>
            </a:r>
            <a:r>
              <a:rPr spc="-95" dirty="0"/>
              <a:t> </a:t>
            </a:r>
            <a:r>
              <a:rPr dirty="0"/>
              <a:t>dans</a:t>
            </a:r>
            <a:r>
              <a:rPr spc="-85" dirty="0"/>
              <a:t> </a:t>
            </a:r>
            <a:r>
              <a:rPr dirty="0"/>
              <a:t>trois</a:t>
            </a:r>
            <a:r>
              <a:rPr spc="-90" dirty="0"/>
              <a:t> </a:t>
            </a:r>
            <a:r>
              <a:rPr spc="-10" dirty="0"/>
              <a:t>mois.</a:t>
            </a:r>
          </a:p>
          <a:p>
            <a:pPr marL="312420" marR="810895" indent="-300355">
              <a:lnSpc>
                <a:spcPts val="3960"/>
              </a:lnSpc>
              <a:spcBef>
                <a:spcPts val="95"/>
              </a:spcBef>
              <a:buChar char="•"/>
              <a:tabLst>
                <a:tab pos="314325" algn="l"/>
              </a:tabLst>
            </a:pPr>
            <a:r>
              <a:rPr dirty="0"/>
              <a:t>Il</a:t>
            </a:r>
            <a:r>
              <a:rPr spc="-55" dirty="0"/>
              <a:t> </a:t>
            </a:r>
            <a:r>
              <a:rPr dirty="0"/>
              <a:t>doit</a:t>
            </a:r>
            <a:r>
              <a:rPr spc="-45" dirty="0"/>
              <a:t> </a:t>
            </a:r>
            <a:r>
              <a:rPr dirty="0"/>
              <a:t>contacter</a:t>
            </a:r>
            <a:r>
              <a:rPr spc="-50" dirty="0"/>
              <a:t> </a:t>
            </a:r>
            <a:r>
              <a:rPr dirty="0"/>
              <a:t>le</a:t>
            </a:r>
            <a:r>
              <a:rPr spc="-50" dirty="0"/>
              <a:t> </a:t>
            </a:r>
            <a:r>
              <a:rPr dirty="0"/>
              <a:t>cabinet</a:t>
            </a:r>
            <a:r>
              <a:rPr spc="-45" dirty="0"/>
              <a:t> </a:t>
            </a:r>
            <a:r>
              <a:rPr dirty="0"/>
              <a:t>en</a:t>
            </a:r>
            <a:r>
              <a:rPr spc="-50" dirty="0"/>
              <a:t> </a:t>
            </a:r>
            <a:r>
              <a:rPr dirty="0"/>
              <a:t>cas</a:t>
            </a:r>
            <a:r>
              <a:rPr spc="-45" dirty="0"/>
              <a:t> </a:t>
            </a:r>
            <a:r>
              <a:rPr dirty="0"/>
              <a:t>de</a:t>
            </a:r>
            <a:r>
              <a:rPr spc="-50" dirty="0"/>
              <a:t> </a:t>
            </a:r>
            <a:r>
              <a:rPr dirty="0"/>
              <a:t>problème</a:t>
            </a:r>
            <a:r>
              <a:rPr spc="-55" dirty="0"/>
              <a:t> </a:t>
            </a:r>
            <a:r>
              <a:rPr dirty="0"/>
              <a:t>ou</a:t>
            </a:r>
            <a:r>
              <a:rPr spc="-50" dirty="0"/>
              <a:t> </a:t>
            </a:r>
            <a:r>
              <a:rPr dirty="0"/>
              <a:t>si</a:t>
            </a:r>
            <a:r>
              <a:rPr spc="-50" dirty="0"/>
              <a:t> </a:t>
            </a:r>
            <a:r>
              <a:rPr dirty="0"/>
              <a:t>son</a:t>
            </a:r>
            <a:r>
              <a:rPr spc="-50" dirty="0"/>
              <a:t> </a:t>
            </a:r>
            <a:r>
              <a:rPr spc="-20" dirty="0"/>
              <a:t>état 	</a:t>
            </a:r>
            <a:r>
              <a:rPr spc="-10" dirty="0"/>
              <a:t>s’aggrave.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34807" y="6511871"/>
            <a:ext cx="735393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ptos"/>
                <a:cs typeface="Aptos"/>
              </a:rPr>
              <a:t>ALK-</a:t>
            </a:r>
            <a:r>
              <a:rPr sz="1000" spc="-10" dirty="0">
                <a:latin typeface="Aptos"/>
                <a:cs typeface="Aptos"/>
              </a:rPr>
              <a:t>Abelló</a:t>
            </a:r>
            <a:r>
              <a:rPr sz="1000" spc="-3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a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apporté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un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soutien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éducatif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restriction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pour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la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réalisation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cette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étude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cas,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mais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40" dirty="0">
                <a:latin typeface="Aptos"/>
                <a:cs typeface="Aptos"/>
              </a:rPr>
              <a:t>n’a</a:t>
            </a:r>
            <a:r>
              <a:rPr sz="1000" spc="-1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pas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participé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à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contenu</a:t>
            </a:r>
            <a:endParaRPr sz="1000">
              <a:latin typeface="Aptos"/>
              <a:cs typeface="Apto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4CA2B852-D62A-7E44-7C95-8CC772EB47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695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2100" dirty="0"/>
              <a:t>Prévalence</a:t>
            </a:r>
            <a:r>
              <a:rPr sz="2100" spc="-65" dirty="0"/>
              <a:t> </a:t>
            </a:r>
            <a:r>
              <a:rPr sz="2100" dirty="0"/>
              <a:t>mondiale</a:t>
            </a:r>
            <a:r>
              <a:rPr sz="2100" spc="-60" dirty="0"/>
              <a:t> </a:t>
            </a:r>
            <a:r>
              <a:rPr sz="2100" dirty="0"/>
              <a:t>de</a:t>
            </a:r>
            <a:r>
              <a:rPr sz="2100" spc="-60" dirty="0"/>
              <a:t> </a:t>
            </a:r>
            <a:r>
              <a:rPr sz="2100" dirty="0"/>
              <a:t>la</a:t>
            </a:r>
            <a:r>
              <a:rPr sz="2100" spc="-65" dirty="0"/>
              <a:t> </a:t>
            </a:r>
            <a:r>
              <a:rPr sz="2100" dirty="0"/>
              <a:t>rhinite</a:t>
            </a:r>
            <a:r>
              <a:rPr sz="2100" spc="-60" dirty="0"/>
              <a:t> </a:t>
            </a:r>
            <a:r>
              <a:rPr sz="2100" spc="-10" dirty="0"/>
              <a:t>allergique</a:t>
            </a:r>
            <a:r>
              <a:rPr sz="2100" spc="-60" dirty="0"/>
              <a:t> </a:t>
            </a:r>
            <a:r>
              <a:rPr sz="2100" dirty="0"/>
              <a:t>selon</a:t>
            </a:r>
            <a:r>
              <a:rPr sz="2100" spc="-65" dirty="0"/>
              <a:t> </a:t>
            </a:r>
            <a:r>
              <a:rPr sz="2100" spc="-10" dirty="0"/>
              <a:t>l’âge</a:t>
            </a:r>
            <a:endParaRPr sz="21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056" y="1062964"/>
            <a:ext cx="7368792" cy="33588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78328" y="1186246"/>
            <a:ext cx="4849495" cy="289115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94945" marR="75565" indent="-182880">
              <a:lnSpc>
                <a:spcPts val="2030"/>
              </a:lnSpc>
              <a:spcBef>
                <a:spcPts val="165"/>
              </a:spcBef>
              <a:buChar char="•"/>
              <a:tabLst>
                <a:tab pos="194945" algn="l"/>
              </a:tabLst>
            </a:pPr>
            <a:r>
              <a:rPr sz="1700" dirty="0">
                <a:latin typeface="Arial"/>
                <a:cs typeface="Arial"/>
              </a:rPr>
              <a:t>La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prévalence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de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la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rhinite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allergique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atteint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son </a:t>
            </a:r>
            <a:r>
              <a:rPr sz="1700" dirty="0">
                <a:latin typeface="Arial"/>
                <a:cs typeface="Arial"/>
              </a:rPr>
              <a:t>maximum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pendant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l’adolescence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et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le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début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de </a:t>
            </a:r>
            <a:r>
              <a:rPr sz="1700" dirty="0">
                <a:latin typeface="Arial"/>
                <a:cs typeface="Arial"/>
              </a:rPr>
              <a:t>l’âge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adulte,</a:t>
            </a:r>
            <a:endParaRPr sz="1700">
              <a:latin typeface="Arial"/>
              <a:cs typeface="Arial"/>
            </a:endParaRPr>
          </a:p>
          <a:p>
            <a:pPr marL="195580" indent="-182880">
              <a:lnSpc>
                <a:spcPts val="1955"/>
              </a:lnSpc>
              <a:buChar char="•"/>
              <a:tabLst>
                <a:tab pos="195580" algn="l"/>
              </a:tabLst>
            </a:pPr>
            <a:r>
              <a:rPr sz="1700" dirty="0">
                <a:latin typeface="Arial"/>
                <a:cs typeface="Arial"/>
              </a:rPr>
              <a:t>puis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diminue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progressivement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avec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l’avancée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en</a:t>
            </a:r>
            <a:endParaRPr sz="1700">
              <a:latin typeface="Arial"/>
              <a:cs typeface="Arial"/>
            </a:endParaRPr>
          </a:p>
          <a:p>
            <a:pPr marL="194945">
              <a:lnSpc>
                <a:spcPts val="2030"/>
              </a:lnSpc>
            </a:pPr>
            <a:r>
              <a:rPr sz="1700" spc="-20" dirty="0">
                <a:latin typeface="Arial"/>
                <a:cs typeface="Arial"/>
              </a:rPr>
              <a:t>âge.</a:t>
            </a:r>
            <a:endParaRPr sz="1700">
              <a:latin typeface="Arial"/>
              <a:cs typeface="Arial"/>
            </a:endParaRPr>
          </a:p>
          <a:p>
            <a:pPr marL="194945" marR="459105" indent="-182880">
              <a:lnSpc>
                <a:spcPts val="2030"/>
              </a:lnSpc>
              <a:spcBef>
                <a:spcPts val="70"/>
              </a:spcBef>
              <a:buChar char="•"/>
              <a:tabLst>
                <a:tab pos="194945" algn="l"/>
              </a:tabLst>
            </a:pPr>
            <a:r>
              <a:rPr sz="1700" dirty="0">
                <a:latin typeface="Arial"/>
                <a:cs typeface="Arial"/>
              </a:rPr>
              <a:t>Près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de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80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%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des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personnes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concernées </a:t>
            </a:r>
            <a:r>
              <a:rPr sz="1700" dirty="0">
                <a:latin typeface="Arial"/>
                <a:cs typeface="Arial"/>
              </a:rPr>
              <a:t>présentent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leurs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premiers</a:t>
            </a:r>
            <a:r>
              <a:rPr sz="1700" spc="-6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symptômes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avant </a:t>
            </a:r>
            <a:r>
              <a:rPr sz="1700" dirty="0">
                <a:latin typeface="Arial"/>
                <a:cs typeface="Arial"/>
              </a:rPr>
              <a:t>l’âge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de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20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spc="-20" dirty="0">
                <a:latin typeface="Arial"/>
                <a:cs typeface="Arial"/>
              </a:rPr>
              <a:t>ans.</a:t>
            </a:r>
            <a:endParaRPr sz="1700">
              <a:latin typeface="Arial"/>
              <a:cs typeface="Arial"/>
            </a:endParaRPr>
          </a:p>
          <a:p>
            <a:pPr marL="664845" marR="245110">
              <a:lnSpc>
                <a:spcPct val="100000"/>
              </a:lnSpc>
              <a:spcBef>
                <a:spcPts val="1595"/>
              </a:spcBef>
            </a:pP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Nur</a:t>
            </a:r>
            <a:r>
              <a:rPr sz="13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Husna, Siti Muhamad, et al. « Rhinite allergique </a:t>
            </a:r>
            <a:r>
              <a:rPr sz="1300" spc="-50" dirty="0">
                <a:solidFill>
                  <a:srgbClr val="222222"/>
                </a:solidFill>
                <a:latin typeface="Arial"/>
                <a:cs typeface="Arial"/>
              </a:rPr>
              <a:t>: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aperçu</a:t>
            </a:r>
            <a:r>
              <a:rPr sz="13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clinique</a:t>
            </a:r>
            <a:r>
              <a:rPr sz="13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3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physiopathologique.</a:t>
            </a:r>
            <a:r>
              <a:rPr sz="13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»</a:t>
            </a:r>
            <a:r>
              <a:rPr sz="13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222222"/>
                </a:solidFill>
                <a:latin typeface="Arial"/>
                <a:cs typeface="Arial"/>
              </a:rPr>
              <a:t>Frontiers</a:t>
            </a:r>
            <a:r>
              <a:rPr sz="1300" i="1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i="1" spc="-25" dirty="0">
                <a:solidFill>
                  <a:srgbClr val="222222"/>
                </a:solidFill>
                <a:latin typeface="Arial"/>
                <a:cs typeface="Arial"/>
              </a:rPr>
              <a:t>in </a:t>
            </a:r>
            <a:r>
              <a:rPr sz="1300" i="1" dirty="0">
                <a:solidFill>
                  <a:srgbClr val="222222"/>
                </a:solidFill>
                <a:latin typeface="Arial"/>
                <a:cs typeface="Arial"/>
              </a:rPr>
              <a:t>Medicine</a:t>
            </a:r>
            <a:r>
              <a:rPr sz="1300" i="1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9 (2022)</a:t>
            </a:r>
            <a:r>
              <a:rPr sz="13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22222"/>
                </a:solidFill>
                <a:latin typeface="Arial"/>
                <a:cs typeface="Arial"/>
              </a:rPr>
              <a:t>: </a:t>
            </a:r>
            <a:r>
              <a:rPr sz="1300" spc="-10" dirty="0">
                <a:solidFill>
                  <a:srgbClr val="222222"/>
                </a:solidFill>
                <a:latin typeface="Arial"/>
                <a:cs typeface="Arial"/>
              </a:rPr>
              <a:t>874114.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4818FA-4FE6-D98C-ED7B-B1E0A9C88CD0}"/>
              </a:ext>
            </a:extLst>
          </p:cNvPr>
          <p:cNvGrpSpPr/>
          <p:nvPr/>
        </p:nvGrpSpPr>
        <p:grpSpPr>
          <a:xfrm>
            <a:off x="312282" y="4976032"/>
            <a:ext cx="11514212" cy="1739629"/>
            <a:chOff x="312282" y="4976032"/>
            <a:chExt cx="11259958" cy="17396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B0FA66-35EB-04E7-5F2C-C5737DFACE5B}"/>
                </a:ext>
              </a:extLst>
            </p:cNvPr>
            <p:cNvSpPr txBox="1"/>
            <p:nvPr/>
          </p:nvSpPr>
          <p:spPr>
            <a:xfrm>
              <a:off x="325120" y="5243175"/>
              <a:ext cx="1123696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Yan, Xiaobo, and </a:t>
              </a:r>
              <a:r>
                <a:rPr lang="en-GB" sz="120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Limin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 Li. "Epidemiological investigation of allergic rhinitis in children aged 6–12 years in </a:t>
              </a:r>
              <a:r>
                <a:rPr lang="en-GB" sz="120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Bayannur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 City, China." </a:t>
              </a:r>
              <a:r>
                <a:rPr lang="en-GB" sz="120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Frontiers in </a:t>
              </a:r>
              <a:r>
                <a:rPr lang="en-GB" sz="1200" b="0" i="1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Pediatrics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 12 (2024)</a:t>
              </a:r>
              <a:endParaRPr lang="en-US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034F0-2772-9751-E7D0-38C41162C160}"/>
                </a:ext>
              </a:extLst>
            </p:cNvPr>
            <p:cNvSpPr txBox="1"/>
            <p:nvPr/>
          </p:nvSpPr>
          <p:spPr>
            <a:xfrm>
              <a:off x="335280" y="4976032"/>
              <a:ext cx="1123696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Hardjojo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Shek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LP, van Bever HP, Lee BW. Rhinitis in children less than 6 years of age: current knowledge and challenges. Asia Pac Allergy. 2011 Oct;1(3):115-22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A13768-F731-73BA-30DC-F2EBD602EF80}"/>
                </a:ext>
              </a:extLst>
            </p:cNvPr>
            <p:cNvSpPr txBox="1"/>
            <p:nvPr/>
          </p:nvSpPr>
          <p:spPr>
            <a:xfrm>
              <a:off x="325120" y="5449054"/>
              <a:ext cx="112369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Barne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, Monica, et al. "Global Asthma Network Phase I, India: Results for allergic rhinitis and eczema in 127,309 children and adults." </a:t>
              </a:r>
              <a:r>
                <a:rPr lang="en-GB" sz="120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Journal of Allergy and Clinical Immunology: Global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 1.2 (2022): 51-60.</a:t>
              </a:r>
              <a:endParaRPr lang="en-US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9A5EB0-D2A7-DD9C-038E-969A6B378DDF}"/>
                </a:ext>
              </a:extLst>
            </p:cNvPr>
            <p:cNvSpPr txBox="1"/>
            <p:nvPr/>
          </p:nvSpPr>
          <p:spPr>
            <a:xfrm>
              <a:off x="322442" y="5841623"/>
              <a:ext cx="112369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Jones, G.; House, R.; </a:t>
              </a:r>
              <a:r>
                <a:rPr lang="en-GB" sz="120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Bosnic-Anticevich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S.; Cheong, L.; </a:t>
              </a:r>
              <a:r>
                <a:rPr lang="en-GB" sz="1200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Cvetkovski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B. Young Adults and Allergic Rhinitis: A Population Often Overlooked but in Need of Targeted Help. </a:t>
              </a:r>
              <a:r>
                <a:rPr lang="en-GB" sz="120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Allergies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GB" sz="1200" b="1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 </a:t>
              </a:r>
              <a:r>
                <a:rPr lang="en-GB" sz="1200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12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145-161.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15C8BC-D40B-B8A3-06BA-4433DA65F120}"/>
                </a:ext>
              </a:extLst>
            </p:cNvPr>
            <p:cNvSpPr txBox="1"/>
            <p:nvPr/>
          </p:nvSpPr>
          <p:spPr>
            <a:xfrm>
              <a:off x="312282" y="6253996"/>
              <a:ext cx="110364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Savouré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M, Bousquet J, </a:t>
              </a:r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Jaakkola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JJK, </a:t>
              </a:r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Jaakkola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MS, </a:t>
              </a:r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Jacquemin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B, </a:t>
              </a:r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Nadif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R. Worldwide prevalence of rhinitis in adults: A review of definitions and temporal evolution. Clin </a:t>
              </a:r>
              <a:r>
                <a:rPr lang="en-GB" sz="1200" b="0" i="0" dirty="0" err="1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Transl</a:t>
              </a:r>
              <a:r>
                <a:rPr lang="en-GB" sz="1200" b="0" i="0" dirty="0">
                  <a:solidFill>
                    <a:srgbClr val="1B1B1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Allergy. 2022 Mar;12(3):e12130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object 3">
            <a:extLst>
              <a:ext uri="{FF2B5EF4-FFF2-40B4-BE49-F238E27FC236}">
                <a16:creationId xmlns:a16="http://schemas.microsoft.com/office/drawing/2014/main" id="{ACC38013-F259-E562-3F6F-84E684F0B5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9145" y="5072570"/>
            <a:ext cx="10146665" cy="1662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89"/>
              </a:lnSpc>
              <a:spcBef>
                <a:spcPts val="95"/>
              </a:spcBef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Di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Cara,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Giuseppe,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al.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«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Sévérité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rhinite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allergique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développement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l’asthme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chez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l’enfant.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»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889"/>
              </a:lnSpc>
            </a:pPr>
            <a:r>
              <a:rPr sz="1600" i="1" spc="-10" dirty="0">
                <a:solidFill>
                  <a:srgbClr val="222222"/>
                </a:solidFill>
                <a:latin typeface="Arial"/>
                <a:cs typeface="Arial"/>
              </a:rPr>
              <a:t>World</a:t>
            </a:r>
            <a:r>
              <a:rPr sz="1600" i="1" spc="-9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Allergy</a:t>
            </a:r>
            <a:r>
              <a:rPr sz="1600" i="1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222222"/>
                </a:solidFill>
                <a:latin typeface="Arial"/>
                <a:cs typeface="Arial"/>
              </a:rPr>
              <a:t>Organization</a:t>
            </a:r>
            <a:r>
              <a:rPr sz="1600" i="1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Journal</a:t>
            </a:r>
            <a:r>
              <a:rPr sz="1600" i="1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8.1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(2015)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: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1-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3.</a:t>
            </a:r>
            <a:endParaRPr sz="1600" dirty="0">
              <a:latin typeface="Arial"/>
              <a:cs typeface="Arial"/>
            </a:endParaRPr>
          </a:p>
          <a:p>
            <a:pPr marL="12700" marR="16510">
              <a:lnSpc>
                <a:spcPct val="100000"/>
              </a:lnSpc>
              <a:spcBef>
                <a:spcPts val="720"/>
              </a:spcBef>
            </a:pPr>
            <a:r>
              <a:rPr sz="1600" spc="-20" dirty="0">
                <a:solidFill>
                  <a:srgbClr val="1B1B1B"/>
                </a:solidFill>
                <a:latin typeface="Arial"/>
                <a:cs typeface="Arial"/>
              </a:rPr>
              <a:t>Acevedo-Prado</a:t>
            </a:r>
            <a:r>
              <a:rPr sz="1600" spc="-9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A,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B1B1B"/>
                </a:solidFill>
                <a:latin typeface="Arial"/>
                <a:cs typeface="Arial"/>
              </a:rPr>
              <a:t>Seoane-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Pillado</a:t>
            </a:r>
            <a:r>
              <a:rPr sz="1600" spc="-4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1B1B1B"/>
                </a:solidFill>
                <a:latin typeface="Arial"/>
                <a:cs typeface="Arial"/>
              </a:rPr>
              <a:t>T,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B1B1B"/>
                </a:solidFill>
                <a:latin typeface="Arial"/>
                <a:cs typeface="Arial"/>
              </a:rPr>
              <a:t>López-Silvarrey-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Varela</a:t>
            </a:r>
            <a:r>
              <a:rPr sz="1600" spc="-9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A,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Salgado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FJ,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et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al.</a:t>
            </a:r>
            <a:r>
              <a:rPr sz="1600" spc="-10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B1B1B"/>
                </a:solidFill>
                <a:latin typeface="Arial"/>
                <a:cs typeface="Arial"/>
              </a:rPr>
              <a:t>Association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entre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la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rhinite</a:t>
            </a:r>
            <a:r>
              <a:rPr sz="16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et</a:t>
            </a:r>
            <a:r>
              <a:rPr sz="16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1B1B1B"/>
                </a:solidFill>
                <a:latin typeface="Arial"/>
                <a:cs typeface="Arial"/>
              </a:rPr>
              <a:t>la </a:t>
            </a:r>
            <a:r>
              <a:rPr sz="1600" spc="-10" dirty="0">
                <a:solidFill>
                  <a:srgbClr val="1B1B1B"/>
                </a:solidFill>
                <a:latin typeface="Arial"/>
                <a:cs typeface="Arial"/>
              </a:rPr>
              <a:t>prévalence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ainsi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que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la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sévérité</a:t>
            </a:r>
            <a:r>
              <a:rPr sz="1600" spc="-2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de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l’asthme.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Sci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Rep.</a:t>
            </a:r>
            <a:r>
              <a:rPr sz="1600" spc="-2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16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avril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2022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;</a:t>
            </a:r>
            <a:r>
              <a:rPr sz="1600" spc="-2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12(1)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B1B1B"/>
                </a:solidFill>
                <a:latin typeface="Arial"/>
                <a:cs typeface="Arial"/>
              </a:rPr>
              <a:t>:</a:t>
            </a:r>
            <a:r>
              <a:rPr sz="1600" spc="-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B1B1B"/>
                </a:solidFill>
                <a:latin typeface="Arial"/>
                <a:cs typeface="Arial"/>
              </a:rPr>
              <a:t>6389.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ts val="1860"/>
              </a:lnSpc>
              <a:spcBef>
                <a:spcPts val="885"/>
              </a:spcBef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Shen,</a:t>
            </a:r>
            <a:r>
              <a:rPr sz="1600" spc="-6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Yang,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al.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«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Prévalence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comorbidité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entre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rhinite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allergique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l’asthme,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ainsi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que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l’asthme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associé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à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la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rhinite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allergique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en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Chine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: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une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méta-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analyse.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»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Asian</a:t>
            </a:r>
            <a:r>
              <a:rPr sz="1600" i="1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Pac</a:t>
            </a:r>
            <a:r>
              <a:rPr sz="1600" i="1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J</a:t>
            </a:r>
            <a:r>
              <a:rPr sz="1600" i="1" spc="-8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Allergy</a:t>
            </a:r>
            <a:r>
              <a:rPr sz="1600" i="1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Immunol</a:t>
            </a:r>
            <a:r>
              <a:rPr sz="1600" i="1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37.4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(2019)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: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220-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225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734" y="2209800"/>
            <a:ext cx="11210666" cy="1633118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94963" y="906462"/>
            <a:ext cx="113322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884" marR="5080" indent="-46482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La</a:t>
            </a:r>
            <a:r>
              <a:rPr sz="2400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spc="-10" dirty="0" err="1">
                <a:solidFill>
                  <a:srgbClr val="000000"/>
                </a:solidFill>
                <a:latin typeface="Arial"/>
                <a:cs typeface="Arial"/>
              </a:rPr>
              <a:t>prévalence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fr-FR" sz="2400" b="0" dirty="0">
                <a:solidFill>
                  <a:srgbClr val="000000"/>
                </a:solidFill>
                <a:latin typeface="Arial"/>
                <a:cs typeface="Arial"/>
              </a:rPr>
              <a:t>e l’association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entre</a:t>
            </a:r>
            <a:r>
              <a:rPr sz="2400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 err="1">
                <a:solidFill>
                  <a:srgbClr val="000000"/>
                </a:solidFill>
                <a:latin typeface="Arial"/>
                <a:cs typeface="Arial"/>
              </a:rPr>
              <a:t>rhinite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allergique</a:t>
            </a:r>
            <a:r>
              <a:rPr sz="2400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et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 err="1">
                <a:solidFill>
                  <a:srgbClr val="000000"/>
                </a:solidFill>
                <a:latin typeface="Arial"/>
                <a:cs typeface="Arial"/>
              </a:rPr>
              <a:t>asthme</a:t>
            </a:r>
            <a:r>
              <a:rPr sz="2400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varie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selon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les</a:t>
            </a:r>
            <a:r>
              <a:rPr sz="2400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régions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spc="-25" dirty="0">
                <a:solidFill>
                  <a:srgbClr val="000000"/>
                </a:solidFill>
                <a:latin typeface="Arial"/>
                <a:cs typeface="Arial"/>
              </a:rPr>
              <a:t>et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les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tranches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d’âge.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l’échelle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mondiale,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elle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estimée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entre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%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et</a:t>
            </a:r>
            <a:r>
              <a:rPr sz="24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40</a:t>
            </a:r>
            <a:r>
              <a:rPr sz="24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spc="-25" dirty="0">
                <a:solidFill>
                  <a:srgbClr val="000000"/>
                </a:solidFill>
                <a:latin typeface="Arial"/>
                <a:cs typeface="Arial"/>
              </a:rPr>
              <a:t>%.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5228" y="243222"/>
            <a:ext cx="72313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À</a:t>
            </a:r>
            <a:r>
              <a:rPr sz="1400" b="1" spc="-3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quelle</a:t>
            </a:r>
            <a:r>
              <a:rPr sz="1400" b="1" spc="-2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fréquence</a:t>
            </a:r>
            <a:r>
              <a:rPr sz="1400" b="1" spc="-3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l’asthme</a:t>
            </a:r>
            <a:r>
              <a:rPr sz="1400" b="1" spc="-2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17973"/>
                </a:solidFill>
                <a:latin typeface="Arial"/>
                <a:cs typeface="Arial"/>
              </a:rPr>
              <a:t>touche-t-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il</a:t>
            </a:r>
            <a:r>
              <a:rPr sz="1400" b="1" spc="-2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les</a:t>
            </a:r>
            <a:r>
              <a:rPr sz="1400" b="1" spc="-3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personnes</a:t>
            </a:r>
            <a:r>
              <a:rPr sz="1400" b="1" spc="-2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souffrant</a:t>
            </a:r>
            <a:r>
              <a:rPr sz="1400" b="1" spc="-2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de</a:t>
            </a:r>
            <a:r>
              <a:rPr sz="1400" b="1" spc="-3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rhinite</a:t>
            </a:r>
            <a:r>
              <a:rPr sz="1400" b="1" spc="-2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17973"/>
                </a:solidFill>
                <a:latin typeface="Arial"/>
                <a:cs typeface="Arial"/>
              </a:rPr>
              <a:t>allergique</a:t>
            </a:r>
            <a:r>
              <a:rPr sz="1400" b="1" spc="-30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017973"/>
                </a:solidFill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630" y="4079284"/>
            <a:ext cx="87147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030" marR="5080" indent="-48196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De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base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rhinite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allergique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est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largement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reconnue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comme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facteur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risque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majeur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dans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l’apparition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l’asthme.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4A0CFEE8-AB09-049E-B94A-C9B2092BF6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218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10"/>
              </a:spcBef>
            </a:pPr>
            <a:r>
              <a:rPr sz="2350" dirty="0"/>
              <a:t>Objectifs</a:t>
            </a:r>
            <a:r>
              <a:rPr sz="2350" spc="5" dirty="0"/>
              <a:t> </a:t>
            </a:r>
            <a:r>
              <a:rPr sz="2350" spc="-10" dirty="0"/>
              <a:t>pédagogiques</a:t>
            </a:r>
            <a:endParaRPr sz="2350"/>
          </a:p>
        </p:txBody>
      </p:sp>
      <p:sp>
        <p:nvSpPr>
          <p:cNvPr id="4" name="object 4"/>
          <p:cNvSpPr txBox="1"/>
          <p:nvPr/>
        </p:nvSpPr>
        <p:spPr>
          <a:xfrm>
            <a:off x="566127" y="1072954"/>
            <a:ext cx="10834370" cy="489679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ts val="3320"/>
              </a:lnSpc>
              <a:spcBef>
                <a:spcPts val="1075"/>
              </a:spcBef>
            </a:pPr>
            <a:r>
              <a:rPr sz="2200" dirty="0">
                <a:latin typeface="Arial"/>
                <a:cs typeface="Arial"/>
              </a:rPr>
              <a:t>À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l’issue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cette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étude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cas,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les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participants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seront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en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mesure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:</a:t>
            </a:r>
            <a:endParaRPr sz="2200" dirty="0">
              <a:latin typeface="Arial"/>
              <a:cs typeface="Arial"/>
            </a:endParaRPr>
          </a:p>
          <a:p>
            <a:pPr marL="722630" marR="234315" indent="-253365">
              <a:lnSpc>
                <a:spcPts val="3320"/>
              </a:lnSpc>
              <a:spcBef>
                <a:spcPts val="1050"/>
              </a:spcBef>
              <a:buChar char="•"/>
              <a:tabLst>
                <a:tab pos="724535" algn="l"/>
              </a:tabLst>
            </a:pPr>
            <a:r>
              <a:rPr sz="2350" dirty="0">
                <a:latin typeface="Arial"/>
                <a:cs typeface="Arial"/>
              </a:rPr>
              <a:t>Identifier</a:t>
            </a:r>
            <a:r>
              <a:rPr sz="2350" spc="-10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comprendre certains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défis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dans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la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prise en charge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de la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spc="-10" dirty="0">
                <a:latin typeface="Arial"/>
                <a:cs typeface="Arial"/>
              </a:rPr>
              <a:t>rhinite 	</a:t>
            </a:r>
            <a:r>
              <a:rPr sz="2350" dirty="0">
                <a:latin typeface="Arial"/>
                <a:cs typeface="Arial"/>
              </a:rPr>
              <a:t>allergique</a:t>
            </a:r>
            <a:r>
              <a:rPr sz="2350" spc="-50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(RA)</a:t>
            </a:r>
            <a:r>
              <a:rPr sz="2350" spc="-45" dirty="0">
                <a:latin typeface="Arial"/>
                <a:cs typeface="Arial"/>
              </a:rPr>
              <a:t> </a:t>
            </a:r>
            <a:r>
              <a:rPr sz="2350" spc="-50" dirty="0">
                <a:latin typeface="Arial"/>
                <a:cs typeface="Arial"/>
              </a:rPr>
              <a:t>;</a:t>
            </a:r>
            <a:endParaRPr sz="2350" dirty="0">
              <a:latin typeface="Arial"/>
              <a:cs typeface="Arial"/>
            </a:endParaRPr>
          </a:p>
          <a:p>
            <a:pPr marL="722630" marR="204470" indent="-253365">
              <a:lnSpc>
                <a:spcPts val="3320"/>
              </a:lnSpc>
              <a:buChar char="•"/>
              <a:tabLst>
                <a:tab pos="724535" algn="l"/>
              </a:tabLst>
            </a:pPr>
            <a:r>
              <a:rPr sz="2350" dirty="0">
                <a:latin typeface="Arial"/>
                <a:cs typeface="Arial"/>
              </a:rPr>
              <a:t>Reconnaître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l’asthme </a:t>
            </a:r>
            <a:r>
              <a:rPr sz="2350" dirty="0" err="1">
                <a:latin typeface="Arial"/>
                <a:cs typeface="Arial"/>
              </a:rPr>
              <a:t>comme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lang="fr-FR" sz="2350" spc="5" dirty="0">
                <a:latin typeface="Arial"/>
                <a:cs typeface="Arial"/>
              </a:rPr>
              <a:t>étant </a:t>
            </a:r>
            <a:r>
              <a:rPr sz="2350" dirty="0">
                <a:latin typeface="Arial"/>
                <a:cs typeface="Arial"/>
              </a:rPr>
              <a:t>la principale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comorbidité chez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les </a:t>
            </a:r>
            <a:r>
              <a:rPr sz="2350" spc="-10" dirty="0" err="1">
                <a:latin typeface="Arial"/>
                <a:cs typeface="Arial"/>
              </a:rPr>
              <a:t>personnes</a:t>
            </a:r>
            <a:r>
              <a:rPr sz="2350" spc="-10" dirty="0">
                <a:latin typeface="Arial"/>
                <a:cs typeface="Arial"/>
              </a:rPr>
              <a:t> </a:t>
            </a:r>
            <a:r>
              <a:rPr sz="2350" dirty="0" err="1">
                <a:latin typeface="Arial"/>
                <a:cs typeface="Arial"/>
              </a:rPr>
              <a:t>atteintes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RA</a:t>
            </a:r>
            <a:r>
              <a:rPr sz="2350" spc="-125" dirty="0">
                <a:latin typeface="Arial"/>
                <a:cs typeface="Arial"/>
              </a:rPr>
              <a:t> </a:t>
            </a:r>
            <a:r>
              <a:rPr sz="2350" spc="-50" dirty="0">
                <a:latin typeface="Arial"/>
                <a:cs typeface="Arial"/>
              </a:rPr>
              <a:t>;</a:t>
            </a:r>
            <a:endParaRPr sz="2350" dirty="0">
              <a:latin typeface="Arial"/>
              <a:cs typeface="Arial"/>
            </a:endParaRPr>
          </a:p>
          <a:p>
            <a:pPr marL="722630" marR="5080" indent="-253365">
              <a:lnSpc>
                <a:spcPts val="3320"/>
              </a:lnSpc>
              <a:spcBef>
                <a:spcPts val="5"/>
              </a:spcBef>
              <a:buChar char="•"/>
              <a:tabLst>
                <a:tab pos="724535" algn="l"/>
              </a:tabLst>
            </a:pPr>
            <a:r>
              <a:rPr sz="2350" dirty="0">
                <a:latin typeface="Arial"/>
                <a:cs typeface="Arial"/>
              </a:rPr>
              <a:t>Analyser et évaluer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les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avantages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et les limites des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différentes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stratégies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spc="-25" dirty="0">
                <a:latin typeface="Arial"/>
                <a:cs typeface="Arial"/>
              </a:rPr>
              <a:t>de 	</a:t>
            </a:r>
            <a:r>
              <a:rPr sz="2350" dirty="0">
                <a:latin typeface="Arial"/>
                <a:cs typeface="Arial"/>
              </a:rPr>
              <a:t>prise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en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charge chez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patients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présentant à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la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fois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une RA</a:t>
            </a:r>
            <a:r>
              <a:rPr sz="2350" spc="-12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un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asthme </a:t>
            </a:r>
            <a:r>
              <a:rPr sz="2350" spc="-50" dirty="0">
                <a:latin typeface="Arial"/>
                <a:cs typeface="Arial"/>
              </a:rPr>
              <a:t>;</a:t>
            </a:r>
            <a:endParaRPr sz="2350" dirty="0">
              <a:latin typeface="Arial"/>
              <a:cs typeface="Arial"/>
            </a:endParaRPr>
          </a:p>
          <a:p>
            <a:pPr marL="722630" marR="48260" indent="-253365">
              <a:lnSpc>
                <a:spcPts val="3320"/>
              </a:lnSpc>
              <a:buChar char="•"/>
              <a:tabLst>
                <a:tab pos="724535" algn="l"/>
              </a:tabLst>
            </a:pPr>
            <a:r>
              <a:rPr sz="2350" dirty="0">
                <a:latin typeface="Arial"/>
                <a:cs typeface="Arial"/>
              </a:rPr>
              <a:t>Favoriser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la décision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partagée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en prenant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en compte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les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craintes, </a:t>
            </a:r>
            <a:r>
              <a:rPr sz="2350" spc="-10" dirty="0">
                <a:latin typeface="Arial"/>
                <a:cs typeface="Arial"/>
              </a:rPr>
              <a:t>attentes 	</a:t>
            </a:r>
            <a:r>
              <a:rPr sz="2350" dirty="0">
                <a:latin typeface="Arial"/>
                <a:cs typeface="Arial"/>
              </a:rPr>
              <a:t>et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préférences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patients,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tout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en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discutant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risques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bénéfices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spc="-50" dirty="0">
                <a:latin typeface="Arial"/>
                <a:cs typeface="Arial"/>
              </a:rPr>
              <a:t>;</a:t>
            </a:r>
            <a:endParaRPr sz="2350" dirty="0">
              <a:latin typeface="Arial"/>
              <a:cs typeface="Arial"/>
            </a:endParaRPr>
          </a:p>
          <a:p>
            <a:pPr marL="722630" marR="368300" indent="-253365">
              <a:lnSpc>
                <a:spcPts val="3320"/>
              </a:lnSpc>
              <a:buChar char="•"/>
              <a:tabLst>
                <a:tab pos="724535" algn="l"/>
              </a:tabLst>
            </a:pPr>
            <a:r>
              <a:rPr sz="2350" dirty="0">
                <a:latin typeface="Arial"/>
                <a:cs typeface="Arial"/>
              </a:rPr>
              <a:t>Élaborer un plan de prise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en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charge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personnalisé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incluant</a:t>
            </a:r>
            <a:r>
              <a:rPr sz="2350" spc="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des </a:t>
            </a:r>
            <a:r>
              <a:rPr sz="2350" spc="-10" dirty="0">
                <a:latin typeface="Arial"/>
                <a:cs typeface="Arial"/>
              </a:rPr>
              <a:t>approches 	</a:t>
            </a:r>
            <a:r>
              <a:rPr sz="2350" dirty="0">
                <a:latin typeface="Arial"/>
                <a:cs typeface="Arial"/>
              </a:rPr>
              <a:t>non</a:t>
            </a:r>
            <a:r>
              <a:rPr sz="2350" spc="-20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médicamenteuses</a:t>
            </a:r>
            <a:r>
              <a:rPr sz="2350" spc="-5" dirty="0">
                <a:latin typeface="Arial"/>
                <a:cs typeface="Arial"/>
              </a:rPr>
              <a:t> </a:t>
            </a:r>
            <a:r>
              <a:rPr sz="2350" dirty="0">
                <a:latin typeface="Arial"/>
                <a:cs typeface="Arial"/>
              </a:rPr>
              <a:t>et</a:t>
            </a:r>
            <a:r>
              <a:rPr sz="2350" spc="-10" dirty="0">
                <a:latin typeface="Arial"/>
                <a:cs typeface="Arial"/>
              </a:rPr>
              <a:t> médicamenteuses.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25482" y="6521491"/>
            <a:ext cx="7375525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rial"/>
                <a:cs typeface="Arial"/>
              </a:rPr>
              <a:t>ALK-Abelló</a:t>
            </a:r>
            <a:r>
              <a:rPr sz="900" spc="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apporté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un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soutien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éducatif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sans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restriction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pour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le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développement</a:t>
            </a:r>
            <a:r>
              <a:rPr sz="900" spc="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de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cette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étude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de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cas,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mais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n’a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pas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participé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à</a:t>
            </a:r>
            <a:r>
              <a:rPr sz="900" spc="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son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contenu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B284B76C-8EE8-C981-8A2F-57CBB14D87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726558" y="121257"/>
            <a:ext cx="4392295" cy="2787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50" dirty="0">
                <a:solidFill>
                  <a:srgbClr val="000000"/>
                </a:solidFill>
              </a:rPr>
              <a:t>Passage</a:t>
            </a:r>
            <a:r>
              <a:rPr sz="1650" spc="-15" dirty="0">
                <a:solidFill>
                  <a:srgbClr val="000000"/>
                </a:solidFill>
              </a:rPr>
              <a:t> </a:t>
            </a:r>
            <a:r>
              <a:rPr sz="1650" dirty="0">
                <a:solidFill>
                  <a:srgbClr val="000000"/>
                </a:solidFill>
              </a:rPr>
              <a:t>de</a:t>
            </a:r>
            <a:r>
              <a:rPr sz="1650" spc="-10" dirty="0">
                <a:solidFill>
                  <a:srgbClr val="000000"/>
                </a:solidFill>
              </a:rPr>
              <a:t> </a:t>
            </a:r>
            <a:r>
              <a:rPr sz="1650" dirty="0">
                <a:solidFill>
                  <a:srgbClr val="000000"/>
                </a:solidFill>
              </a:rPr>
              <a:t>la</a:t>
            </a:r>
            <a:r>
              <a:rPr sz="1650" spc="-10" dirty="0">
                <a:solidFill>
                  <a:srgbClr val="000000"/>
                </a:solidFill>
              </a:rPr>
              <a:t> </a:t>
            </a:r>
            <a:r>
              <a:rPr sz="1650" dirty="0">
                <a:solidFill>
                  <a:srgbClr val="000000"/>
                </a:solidFill>
              </a:rPr>
              <a:t>rhinite</a:t>
            </a:r>
            <a:r>
              <a:rPr sz="1650" spc="-10" dirty="0">
                <a:solidFill>
                  <a:srgbClr val="000000"/>
                </a:solidFill>
              </a:rPr>
              <a:t> </a:t>
            </a:r>
            <a:r>
              <a:rPr sz="1650" dirty="0">
                <a:solidFill>
                  <a:srgbClr val="000000"/>
                </a:solidFill>
              </a:rPr>
              <a:t>allergique</a:t>
            </a:r>
            <a:r>
              <a:rPr sz="1650" spc="-10" dirty="0">
                <a:solidFill>
                  <a:srgbClr val="000000"/>
                </a:solidFill>
              </a:rPr>
              <a:t> </a:t>
            </a:r>
            <a:r>
              <a:rPr sz="1650" dirty="0">
                <a:solidFill>
                  <a:srgbClr val="000000"/>
                </a:solidFill>
              </a:rPr>
              <a:t>à</a:t>
            </a:r>
            <a:r>
              <a:rPr sz="1650" spc="-10" dirty="0">
                <a:solidFill>
                  <a:srgbClr val="000000"/>
                </a:solidFill>
              </a:rPr>
              <a:t> </a:t>
            </a:r>
            <a:r>
              <a:rPr sz="1650" dirty="0">
                <a:solidFill>
                  <a:srgbClr val="000000"/>
                </a:solidFill>
              </a:rPr>
              <a:t>l’asthme</a:t>
            </a:r>
            <a:r>
              <a:rPr sz="1650" spc="-10" dirty="0">
                <a:solidFill>
                  <a:srgbClr val="000000"/>
                </a:solidFill>
              </a:rPr>
              <a:t> </a:t>
            </a:r>
            <a:r>
              <a:rPr sz="1650" spc="-50" dirty="0">
                <a:solidFill>
                  <a:srgbClr val="000000"/>
                </a:solidFill>
              </a:rPr>
              <a:t>:</a:t>
            </a:r>
            <a:endParaRPr sz="16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689030"/>
              </p:ext>
            </p:extLst>
          </p:nvPr>
        </p:nvGraphicFramePr>
        <p:xfrm>
          <a:off x="341242" y="819877"/>
          <a:ext cx="11351259" cy="2840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2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Facteurs</a:t>
                      </a:r>
                      <a:r>
                        <a:rPr sz="16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6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risque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Facteurs</a:t>
                      </a:r>
                      <a:r>
                        <a:rPr sz="16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protection</a:t>
                      </a:r>
                      <a:endParaRPr sz="1600" b="1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5480">
                <a:tc>
                  <a:txBody>
                    <a:bodyPr/>
                    <a:lstStyle/>
                    <a:p>
                      <a:pPr marL="201295" indent="-110489">
                        <a:lnSpc>
                          <a:spcPct val="100000"/>
                        </a:lnSpc>
                        <a:spcBef>
                          <a:spcPts val="345"/>
                        </a:spcBef>
                        <a:buChar char="•"/>
                        <a:tabLst>
                          <a:tab pos="201295" algn="l"/>
                        </a:tabLs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Charge de sensibilisation / polysensibilisation</a:t>
                      </a:r>
                    </a:p>
                    <a:p>
                      <a:pPr marL="178435" indent="-87630">
                        <a:lnSpc>
                          <a:spcPct val="100000"/>
                        </a:lnSpc>
                        <a:spcBef>
                          <a:spcPts val="305"/>
                        </a:spcBef>
                        <a:buChar char="•"/>
                        <a:tabLst>
                          <a:tab pos="178435" algn="l"/>
                        </a:tabLs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Rhinite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allergique persistante ou plus sévère</a:t>
                      </a:r>
                    </a:p>
                    <a:p>
                      <a:pPr marL="177800" indent="-8699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77800" algn="l"/>
                        </a:tabLs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Apparition précoce / jeune âge lors de la sensibilisation</a:t>
                      </a:r>
                    </a:p>
                    <a:p>
                      <a:pPr marL="217804" indent="-127000">
                        <a:lnSpc>
                          <a:spcPct val="100000"/>
                        </a:lnSpc>
                        <a:spcBef>
                          <a:spcPts val="430"/>
                        </a:spcBef>
                        <a:buChar char="•"/>
                        <a:tabLst>
                          <a:tab pos="217804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Hyperréactivité bronchique déjà présente</a:t>
                      </a:r>
                    </a:p>
                    <a:p>
                      <a:pPr marL="209550" indent="-118110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20955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Prédisposition génétique ou immunologique</a:t>
                      </a:r>
                    </a:p>
                    <a:p>
                      <a:pPr marL="209550" indent="-118110">
                        <a:lnSpc>
                          <a:spcPct val="100000"/>
                        </a:lnSpc>
                        <a:spcBef>
                          <a:spcPts val="125"/>
                        </a:spcBef>
                        <a:buChar char="•"/>
                        <a:tabLst>
                          <a:tab pos="20955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Interaction entre le nez et les poumons</a:t>
                      </a: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930" indent="-110489">
                        <a:lnSpc>
                          <a:spcPct val="100000"/>
                        </a:lnSpc>
                        <a:spcBef>
                          <a:spcPts val="345"/>
                        </a:spcBef>
                        <a:buChar char="•"/>
                        <a:tabLst>
                          <a:tab pos="20193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Rhinite allergique moins sévère, plus épisodique que persistante</a:t>
                      </a:r>
                    </a:p>
                    <a:p>
                      <a:pPr marL="186690" indent="-95250">
                        <a:lnSpc>
                          <a:spcPct val="100000"/>
                        </a:lnSpc>
                        <a:spcBef>
                          <a:spcPts val="275"/>
                        </a:spcBef>
                        <a:buChar char="•"/>
                        <a:tabLst>
                          <a:tab pos="18669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Moins de sensibilisations aux allergènes</a:t>
                      </a:r>
                    </a:p>
                    <a:p>
                      <a:pPr marL="218440" indent="-127000">
                        <a:lnSpc>
                          <a:spcPct val="100000"/>
                        </a:lnSpc>
                        <a:spcBef>
                          <a:spcPts val="415"/>
                        </a:spcBef>
                        <a:buChar char="•"/>
                        <a:tabLst>
                          <a:tab pos="21844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Réactivité bronchique de base faible.</a:t>
                      </a:r>
                    </a:p>
                    <a:p>
                      <a:pPr marL="171450" indent="-80010">
                        <a:lnSpc>
                          <a:spcPct val="100000"/>
                        </a:lnSpc>
                        <a:spcBef>
                          <a:spcPts val="105"/>
                        </a:spcBef>
                        <a:buChar char="•"/>
                        <a:tabLst>
                          <a:tab pos="171450" algn="l"/>
                        </a:tabLs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Bonne gestion de la qualité de l’air.</a:t>
                      </a:r>
                    </a:p>
                    <a:p>
                      <a:pPr marL="209550" indent="-118110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•"/>
                        <a:tabLst>
                          <a:tab pos="20955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Phénotypes non atopiques</a:t>
                      </a:r>
                    </a:p>
                    <a:p>
                      <a:pPr marL="186690" indent="-95250">
                        <a:lnSpc>
                          <a:spcPct val="100000"/>
                        </a:lnSpc>
                        <a:spcBef>
                          <a:spcPts val="170"/>
                        </a:spcBef>
                        <a:buChar char="•"/>
                        <a:tabLst>
                          <a:tab pos="18669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Facteurs génétiques ou liés au développement.</a:t>
                      </a:r>
                    </a:p>
                    <a:p>
                      <a:pPr marL="186690" indent="-95250">
                        <a:lnSpc>
                          <a:spcPct val="100000"/>
                        </a:lnSpc>
                        <a:spcBef>
                          <a:spcPts val="470"/>
                        </a:spcBef>
                        <a:buChar char="•"/>
                        <a:tabLst>
                          <a:tab pos="186690" algn="l"/>
                        </a:tabLst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Moins d’agressions environnementales.</a:t>
                      </a: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8600" y="3744953"/>
            <a:ext cx="11634094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1" indent="223520" algn="l" rtl="0">
              <a:spcBef>
                <a:spcPts val="95"/>
              </a:spcBef>
            </a:pPr>
            <a:r>
              <a:rPr sz="1400" dirty="0">
                <a:latin typeface="Arial"/>
                <a:cs typeface="Arial"/>
              </a:rPr>
              <a:t>La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probabilité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qu’une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personne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développe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l’asthme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partir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d’une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rhinite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allergique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peut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être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évaluée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partir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critères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cliniques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personnels </a:t>
            </a:r>
            <a:r>
              <a:rPr sz="1400" dirty="0">
                <a:latin typeface="Arial"/>
                <a:cs typeface="Arial"/>
              </a:rPr>
              <a:t>spécifiques.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est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recommandé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aux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professionnels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santé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d’identifier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risque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rapidement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afin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mettre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mesures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préventives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adaptées.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306" y="4484783"/>
            <a:ext cx="11186795" cy="23806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Cas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Malcolm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50" dirty="0"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  <a:p>
            <a:pPr marL="831850" indent="-172720">
              <a:lnSpc>
                <a:spcPts val="1920"/>
              </a:lnSpc>
              <a:spcBef>
                <a:spcPts val="5"/>
              </a:spcBef>
              <a:buChar char="•"/>
              <a:tabLst>
                <a:tab pos="831850" algn="l"/>
              </a:tabLst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présenté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rhinite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allergique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à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l’adolescence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—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période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typique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du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prévalence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rhinite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allergique.</a:t>
            </a:r>
            <a:endParaRPr sz="1600" dirty="0">
              <a:latin typeface="Arial"/>
              <a:cs typeface="Arial"/>
            </a:endParaRPr>
          </a:p>
          <a:p>
            <a:pPr marL="831850" indent="-172720">
              <a:lnSpc>
                <a:spcPts val="1914"/>
              </a:lnSpc>
              <a:buChar char="•"/>
              <a:tabLst>
                <a:tab pos="831850" algn="l"/>
              </a:tabLst>
            </a:pPr>
            <a:r>
              <a:rPr sz="1600" dirty="0">
                <a:latin typeface="Arial"/>
                <a:cs typeface="Arial"/>
              </a:rPr>
              <a:t>Par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suite,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asthme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s’est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déclaré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vers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30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ans,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soit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environ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15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à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16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ans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après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l’apparition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rhinite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allergique</a:t>
            </a:r>
            <a:endParaRPr sz="1600" dirty="0">
              <a:latin typeface="Arial"/>
              <a:cs typeface="Arial"/>
            </a:endParaRPr>
          </a:p>
          <a:p>
            <a:pPr marL="831215">
              <a:lnSpc>
                <a:spcPts val="1914"/>
              </a:lnSpc>
            </a:pPr>
            <a:r>
              <a:rPr sz="1600" dirty="0">
                <a:latin typeface="Arial"/>
                <a:cs typeface="Arial"/>
              </a:rPr>
              <a:t>—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l’intervalle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plus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fréquemment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observé*.</a:t>
            </a:r>
            <a:endParaRPr sz="1600" dirty="0">
              <a:latin typeface="Arial"/>
              <a:cs typeface="Arial"/>
            </a:endParaRPr>
          </a:p>
          <a:p>
            <a:pPr marL="831850" indent="-172720">
              <a:lnSpc>
                <a:spcPts val="1920"/>
              </a:lnSpc>
              <a:buChar char="•"/>
              <a:tabLst>
                <a:tab pos="831850" algn="l"/>
              </a:tabLst>
            </a:pPr>
            <a:r>
              <a:rPr sz="1600" dirty="0">
                <a:latin typeface="Arial"/>
                <a:cs typeface="Arial"/>
              </a:rPr>
              <a:t>Présentait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prédisposition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à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l’asthme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dès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l’enfance</a:t>
            </a:r>
            <a:r>
              <a:rPr sz="1600" spc="-10" dirty="0">
                <a:latin typeface="Arial"/>
                <a:cs typeface="Arial"/>
              </a:rPr>
              <a:t>,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témoignant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d’une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hyperréactivité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bronchique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de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base</a:t>
            </a:r>
            <a:r>
              <a:rPr sz="1600" spc="-10" dirty="0">
                <a:latin typeface="Arial"/>
                <a:cs typeface="Arial"/>
              </a:rPr>
              <a:t>.</a:t>
            </a:r>
            <a:br>
              <a:rPr lang="fr-FR" sz="1600" spc="-10" dirty="0">
                <a:latin typeface="Arial"/>
                <a:cs typeface="Arial"/>
              </a:rPr>
            </a:br>
            <a:endParaRPr sz="1600" dirty="0">
              <a:latin typeface="Arial"/>
              <a:cs typeface="Arial"/>
            </a:endParaRPr>
          </a:p>
          <a:p>
            <a:pPr marL="12700" marR="446405">
              <a:lnSpc>
                <a:spcPts val="1390"/>
              </a:lnSpc>
            </a:pP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*Makris, M., et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al. «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Temporal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relationship of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allergic rhinitis with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asthma and other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co-morbidities in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a Mediterranean country: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a retrospective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study in a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tertiary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reference allergy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clinic.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»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22222"/>
                </a:solidFill>
                <a:latin typeface="Arial"/>
                <a:cs typeface="Arial"/>
              </a:rPr>
              <a:t>Allergologia</a:t>
            </a:r>
            <a:r>
              <a:rPr sz="1200" i="1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200" i="1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22222"/>
                </a:solidFill>
                <a:latin typeface="Arial"/>
                <a:cs typeface="Arial"/>
              </a:rPr>
              <a:t>immunopathologia</a:t>
            </a:r>
            <a:r>
              <a:rPr sz="1200" i="1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38.5 (2010)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:</a:t>
            </a:r>
            <a:r>
              <a:rPr sz="12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246-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253.</a:t>
            </a:r>
            <a:endParaRPr sz="1200" dirty="0">
              <a:latin typeface="Arial"/>
              <a:cs typeface="Arial"/>
            </a:endParaRPr>
          </a:p>
          <a:p>
            <a:pPr marL="12700" marR="305435">
              <a:lnSpc>
                <a:spcPct val="129900"/>
              </a:lnSpc>
              <a:spcBef>
                <a:spcPts val="690"/>
              </a:spcBef>
            </a:pP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Luo G,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Nkoy FL,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Stone BL,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Schmick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D, Johnson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MD.</a:t>
            </a:r>
            <a:r>
              <a:rPr sz="1200" spc="-6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A</a:t>
            </a:r>
            <a:r>
              <a:rPr sz="1200" spc="-6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systematic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review of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predictive models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for asthma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development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in children.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BMC Med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Inform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Decis </a:t>
            </a:r>
            <a:r>
              <a:rPr sz="1200" spc="-20" dirty="0">
                <a:solidFill>
                  <a:srgbClr val="1B1B1B"/>
                </a:solidFill>
                <a:latin typeface="Arial"/>
                <a:cs typeface="Arial"/>
              </a:rPr>
              <a:t>Mak.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2015 Nov 28;15:99.</a:t>
            </a:r>
            <a:r>
              <a:rPr sz="1200" spc="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ALK-Abelló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 apporté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une subvention éducative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sans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restriction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pour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soutenir l’élaboration 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cette étude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 cas, sans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intervenir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dans son </a:t>
            </a:r>
            <a:r>
              <a:rPr sz="1000" spc="-10" dirty="0">
                <a:latin typeface="Arial"/>
                <a:cs typeface="Arial"/>
              </a:rPr>
              <a:t>contenu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242FC92A-D4FF-74F5-F658-BAF8F6CFFC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44625" y="1813534"/>
            <a:ext cx="224154" cy="1904364"/>
            <a:chOff x="7644625" y="1813534"/>
            <a:chExt cx="224154" cy="1904364"/>
          </a:xfrm>
        </p:grpSpPr>
        <p:sp>
          <p:nvSpPr>
            <p:cNvPr id="3" name="object 3"/>
            <p:cNvSpPr/>
            <p:nvPr/>
          </p:nvSpPr>
          <p:spPr>
            <a:xfrm>
              <a:off x="7654150" y="1823059"/>
              <a:ext cx="205104" cy="1885314"/>
            </a:xfrm>
            <a:custGeom>
              <a:avLst/>
              <a:gdLst/>
              <a:ahLst/>
              <a:cxnLst/>
              <a:rect l="l" t="t" r="r" b="b"/>
              <a:pathLst>
                <a:path w="205104" h="1885314">
                  <a:moveTo>
                    <a:pt x="153670" y="0"/>
                  </a:moveTo>
                  <a:lnTo>
                    <a:pt x="51181" y="0"/>
                  </a:lnTo>
                  <a:lnTo>
                    <a:pt x="51181" y="1798065"/>
                  </a:lnTo>
                  <a:lnTo>
                    <a:pt x="0" y="1798065"/>
                  </a:lnTo>
                  <a:lnTo>
                    <a:pt x="102489" y="1884807"/>
                  </a:lnTo>
                  <a:lnTo>
                    <a:pt x="204978" y="1798065"/>
                  </a:lnTo>
                  <a:lnTo>
                    <a:pt x="153670" y="1798065"/>
                  </a:lnTo>
                  <a:lnTo>
                    <a:pt x="153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54150" y="1823059"/>
              <a:ext cx="205104" cy="1885314"/>
            </a:xfrm>
            <a:custGeom>
              <a:avLst/>
              <a:gdLst/>
              <a:ahLst/>
              <a:cxnLst/>
              <a:rect l="l" t="t" r="r" b="b"/>
              <a:pathLst>
                <a:path w="205104" h="1885314">
                  <a:moveTo>
                    <a:pt x="0" y="1798065"/>
                  </a:moveTo>
                  <a:lnTo>
                    <a:pt x="51181" y="1798065"/>
                  </a:lnTo>
                  <a:lnTo>
                    <a:pt x="51181" y="0"/>
                  </a:lnTo>
                  <a:lnTo>
                    <a:pt x="153670" y="0"/>
                  </a:lnTo>
                  <a:lnTo>
                    <a:pt x="153670" y="1798065"/>
                  </a:lnTo>
                  <a:lnTo>
                    <a:pt x="204978" y="1798065"/>
                  </a:lnTo>
                  <a:lnTo>
                    <a:pt x="102489" y="1884807"/>
                  </a:lnTo>
                  <a:lnTo>
                    <a:pt x="0" y="1798065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84" y="39420"/>
            <a:ext cx="3600323" cy="6794959"/>
          </a:xfrm>
          <a:prstGeom prst="rect">
            <a:avLst/>
          </a:prstGeom>
        </p:spPr>
      </p:pic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3764785" y="108403"/>
            <a:ext cx="821182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b="0" dirty="0">
                <a:latin typeface="Arial"/>
                <a:cs typeface="Arial"/>
              </a:rPr>
              <a:t>Mécanisme</a:t>
            </a:r>
            <a:r>
              <a:rPr sz="2450" b="0" spc="-6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de</a:t>
            </a:r>
            <a:r>
              <a:rPr sz="2450" b="0" spc="-5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transition</a:t>
            </a:r>
            <a:r>
              <a:rPr sz="2450" b="0" spc="-5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:</a:t>
            </a:r>
            <a:r>
              <a:rPr sz="2450" b="0" spc="-5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de</a:t>
            </a:r>
            <a:r>
              <a:rPr sz="2450" b="0" spc="-50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la</a:t>
            </a:r>
            <a:r>
              <a:rPr sz="2450" b="0" spc="-5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rhinite</a:t>
            </a:r>
            <a:r>
              <a:rPr sz="2450" b="0" spc="-5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allergique</a:t>
            </a:r>
            <a:r>
              <a:rPr sz="2450" b="0" spc="-55" dirty="0">
                <a:latin typeface="Arial"/>
                <a:cs typeface="Arial"/>
              </a:rPr>
              <a:t> </a:t>
            </a:r>
            <a:r>
              <a:rPr sz="2450" b="0" dirty="0">
                <a:latin typeface="Arial"/>
                <a:cs typeface="Arial"/>
              </a:rPr>
              <a:t>à</a:t>
            </a:r>
            <a:r>
              <a:rPr sz="2450" b="0" spc="-50" dirty="0">
                <a:latin typeface="Arial"/>
                <a:cs typeface="Arial"/>
              </a:rPr>
              <a:t> </a:t>
            </a:r>
            <a:r>
              <a:rPr sz="2450" b="0" spc="-10" dirty="0">
                <a:latin typeface="Arial"/>
                <a:cs typeface="Arial"/>
              </a:rPr>
              <a:t>l’asthme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81903" y="660273"/>
            <a:ext cx="4295140" cy="689932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1440" marR="156845" algn="ctr">
              <a:lnSpc>
                <a:spcPct val="100000"/>
              </a:lnSpc>
              <a:spcBef>
                <a:spcPts val="340"/>
              </a:spcBef>
            </a:pPr>
            <a:r>
              <a:rPr sz="2100" dirty="0">
                <a:latin typeface="Arial"/>
                <a:cs typeface="Arial"/>
              </a:rPr>
              <a:t>Inflammation</a:t>
            </a:r>
            <a:r>
              <a:rPr sz="2100" spc="-4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: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libération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de </a:t>
            </a:r>
            <a:r>
              <a:rPr sz="2100" dirty="0">
                <a:latin typeface="Arial"/>
                <a:cs typeface="Arial"/>
              </a:rPr>
              <a:t>médiateurs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cytokines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type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2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55336" y="1872614"/>
            <a:ext cx="5974715" cy="831215"/>
          </a:xfrm>
          <a:custGeom>
            <a:avLst/>
            <a:gdLst/>
            <a:ahLst/>
            <a:cxnLst/>
            <a:rect l="l" t="t" r="r" b="b"/>
            <a:pathLst>
              <a:path w="5974715" h="831214">
                <a:moveTo>
                  <a:pt x="5974207" y="0"/>
                </a:moveTo>
                <a:lnTo>
                  <a:pt x="0" y="0"/>
                </a:lnTo>
                <a:lnTo>
                  <a:pt x="0" y="830961"/>
                </a:lnTo>
                <a:lnTo>
                  <a:pt x="5974207" y="830961"/>
                </a:lnTo>
                <a:lnTo>
                  <a:pt x="5974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22902" y="2026760"/>
            <a:ext cx="7467600" cy="566822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90805" marR="262890" algn="ctr">
              <a:lnSpc>
                <a:spcPts val="2160"/>
              </a:lnSpc>
              <a:spcBef>
                <a:spcPts val="20"/>
              </a:spcBef>
            </a:pPr>
            <a:r>
              <a:rPr sz="2250" dirty="0">
                <a:latin typeface="Arial"/>
                <a:cs typeface="Arial"/>
              </a:rPr>
              <a:t>Diffusion</a:t>
            </a:r>
            <a:r>
              <a:rPr sz="2250" spc="-40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des</a:t>
            </a:r>
            <a:r>
              <a:rPr sz="2250" spc="-40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médiateurs</a:t>
            </a:r>
            <a:r>
              <a:rPr sz="2250" spc="-3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et</a:t>
            </a:r>
            <a:r>
              <a:rPr sz="2250" spc="-40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du</a:t>
            </a:r>
            <a:r>
              <a:rPr sz="2250" spc="-3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processus</a:t>
            </a:r>
            <a:r>
              <a:rPr sz="2250" spc="-40" dirty="0">
                <a:latin typeface="Arial"/>
                <a:cs typeface="Arial"/>
              </a:rPr>
              <a:t> </a:t>
            </a:r>
            <a:r>
              <a:rPr sz="2250" spc="-10" dirty="0">
                <a:latin typeface="Arial"/>
                <a:cs typeface="Arial"/>
              </a:rPr>
              <a:t>inflammatoire </a:t>
            </a:r>
            <a:r>
              <a:rPr sz="2250" dirty="0">
                <a:latin typeface="Arial"/>
                <a:cs typeface="Arial"/>
              </a:rPr>
              <a:t>du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nez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vers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les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voies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respiratoires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spc="-10" dirty="0">
                <a:latin typeface="Arial"/>
                <a:cs typeface="Arial"/>
              </a:rPr>
              <a:t>basses.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5136" y="4532757"/>
            <a:ext cx="6635115" cy="831215"/>
          </a:xfrm>
          <a:prstGeom prst="rect">
            <a:avLst/>
          </a:prstGeom>
          <a:solidFill>
            <a:srgbClr val="EBEA96"/>
          </a:solidFill>
        </p:spPr>
        <p:txBody>
          <a:bodyPr vert="horz" wrap="square" lIns="0" tIns="48260" rIns="0" bIns="0" rtlCol="0">
            <a:spAutoFit/>
          </a:bodyPr>
          <a:lstStyle/>
          <a:p>
            <a:pPr marL="284480" marR="148590" indent="-44450">
              <a:lnSpc>
                <a:spcPct val="100000"/>
              </a:lnSpc>
              <a:spcBef>
                <a:spcPts val="380"/>
              </a:spcBef>
            </a:pPr>
            <a:r>
              <a:rPr sz="1800" dirty="0">
                <a:latin typeface="Arial"/>
                <a:cs typeface="Arial"/>
              </a:rPr>
              <a:t>Facteurs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risque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exposition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aux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allergènes,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fumées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issues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biomasse,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poussière,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tabagisme,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pollution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infections.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85434" y="3005327"/>
            <a:ext cx="3806825" cy="461645"/>
          </a:xfrm>
          <a:custGeom>
            <a:avLst/>
            <a:gdLst/>
            <a:ahLst/>
            <a:cxnLst/>
            <a:rect l="l" t="t" r="r" b="b"/>
            <a:pathLst>
              <a:path w="3806825" h="461645">
                <a:moveTo>
                  <a:pt x="3806444" y="0"/>
                </a:moveTo>
                <a:lnTo>
                  <a:pt x="0" y="0"/>
                </a:lnTo>
                <a:lnTo>
                  <a:pt x="0" y="461645"/>
                </a:lnTo>
                <a:lnTo>
                  <a:pt x="3806444" y="461645"/>
                </a:lnTo>
                <a:lnTo>
                  <a:pt x="3806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85434" y="3005327"/>
            <a:ext cx="3806825" cy="387286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37795" algn="ctr">
              <a:lnSpc>
                <a:spcPct val="100000"/>
              </a:lnSpc>
              <a:spcBef>
                <a:spcPts val="320"/>
              </a:spcBef>
            </a:pPr>
            <a:r>
              <a:rPr sz="2250" dirty="0">
                <a:latin typeface="Arial"/>
                <a:cs typeface="Arial"/>
              </a:rPr>
              <a:t>Barrière</a:t>
            </a:r>
            <a:r>
              <a:rPr sz="2250" spc="-50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épithéliale</a:t>
            </a:r>
            <a:r>
              <a:rPr sz="2250" spc="-45" dirty="0">
                <a:latin typeface="Arial"/>
                <a:cs typeface="Arial"/>
              </a:rPr>
              <a:t> </a:t>
            </a:r>
            <a:r>
              <a:rPr sz="2250" spc="-10" dirty="0">
                <a:latin typeface="Arial"/>
                <a:cs typeface="Arial"/>
              </a:rPr>
              <a:t>affaiblie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27494" y="3723640"/>
            <a:ext cx="2430145" cy="461645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350"/>
              </a:spcBef>
            </a:pPr>
            <a:r>
              <a:rPr sz="2150" dirty="0">
                <a:latin typeface="Arial"/>
                <a:cs typeface="Arial"/>
              </a:rPr>
              <a:t>RA</a:t>
            </a:r>
            <a:r>
              <a:rPr sz="2150" spc="-105" dirty="0">
                <a:latin typeface="Arial"/>
                <a:cs typeface="Arial"/>
              </a:rPr>
              <a:t> </a:t>
            </a:r>
            <a:r>
              <a:rPr sz="2150" i="1" dirty="0">
                <a:latin typeface="Arial"/>
                <a:cs typeface="Arial"/>
              </a:rPr>
              <a:t>vers</a:t>
            </a:r>
            <a:r>
              <a:rPr sz="2150" i="1" spc="2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asthme</a:t>
            </a:r>
            <a:endParaRPr sz="21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978992" y="1500822"/>
            <a:ext cx="1654810" cy="341630"/>
            <a:chOff x="6978992" y="1500822"/>
            <a:chExt cx="1654810" cy="341630"/>
          </a:xfrm>
        </p:grpSpPr>
        <p:sp>
          <p:nvSpPr>
            <p:cNvPr id="15" name="object 15"/>
            <p:cNvSpPr/>
            <p:nvPr/>
          </p:nvSpPr>
          <p:spPr>
            <a:xfrm>
              <a:off x="6988517" y="1510347"/>
              <a:ext cx="1635760" cy="322580"/>
            </a:xfrm>
            <a:custGeom>
              <a:avLst/>
              <a:gdLst/>
              <a:ahLst/>
              <a:cxnLst/>
              <a:rect l="l" t="t" r="r" b="b"/>
              <a:pathLst>
                <a:path w="1635759" h="322580">
                  <a:moveTo>
                    <a:pt x="1635252" y="0"/>
                  </a:moveTo>
                  <a:lnTo>
                    <a:pt x="0" y="0"/>
                  </a:lnTo>
                  <a:lnTo>
                    <a:pt x="770255" y="322072"/>
                  </a:lnTo>
                  <a:lnTo>
                    <a:pt x="16352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88517" y="1510347"/>
              <a:ext cx="1635760" cy="322580"/>
            </a:xfrm>
            <a:custGeom>
              <a:avLst/>
              <a:gdLst/>
              <a:ahLst/>
              <a:cxnLst/>
              <a:rect l="l" t="t" r="r" b="b"/>
              <a:pathLst>
                <a:path w="1635759" h="322580">
                  <a:moveTo>
                    <a:pt x="0" y="0"/>
                  </a:moveTo>
                  <a:lnTo>
                    <a:pt x="770255" y="322072"/>
                  </a:lnTo>
                  <a:lnTo>
                    <a:pt x="1635252" y="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819753" y="5486349"/>
            <a:ext cx="7801609" cy="124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Egan, M.,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Bunyavanich, S.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La rhinite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allergique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: le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« diagnostic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fantôme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» chez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les patients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asthmatiques.</a:t>
            </a:r>
            <a:r>
              <a:rPr sz="1200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333333"/>
                </a:solidFill>
                <a:latin typeface="Arial"/>
                <a:cs typeface="Arial"/>
              </a:rPr>
              <a:t>asthma </a:t>
            </a:r>
            <a:r>
              <a:rPr sz="1200" i="1" dirty="0">
                <a:solidFill>
                  <a:srgbClr val="333333"/>
                </a:solidFill>
                <a:latin typeface="Arial"/>
                <a:cs typeface="Arial"/>
              </a:rPr>
              <a:t>res</a:t>
            </a:r>
            <a:r>
              <a:rPr sz="1200" i="1" spc="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sz="1200" i="1" spc="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333333"/>
                </a:solidFill>
                <a:latin typeface="Arial"/>
                <a:cs typeface="Arial"/>
              </a:rPr>
              <a:t>pract</a:t>
            </a:r>
            <a:r>
              <a:rPr sz="1200" i="1" spc="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333333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,</a:t>
            </a:r>
            <a:r>
              <a:rPr sz="1200" spc="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8</a:t>
            </a:r>
            <a:r>
              <a:rPr sz="1200" spc="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</a:rPr>
              <a:t>(2015).</a:t>
            </a:r>
            <a:r>
              <a:rPr sz="1200" spc="4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rial"/>
                <a:cs typeface="Arial"/>
                <a:hlinkClick r:id="rId3"/>
              </a:rPr>
              <a:t>https://doi.org/10.1186/s40733-</a:t>
            </a:r>
            <a:r>
              <a:rPr sz="1200" dirty="0">
                <a:solidFill>
                  <a:srgbClr val="333333"/>
                </a:solidFill>
                <a:latin typeface="Arial"/>
                <a:cs typeface="Arial"/>
                <a:hlinkClick r:id="rId3"/>
              </a:rPr>
              <a:t>015-0008-</a:t>
            </a:r>
            <a:r>
              <a:rPr sz="1200" spc="-50" dirty="0">
                <a:solidFill>
                  <a:srgbClr val="333333"/>
                </a:solidFill>
                <a:latin typeface="Arial"/>
                <a:cs typeface="Arial"/>
                <a:hlinkClick r:id="rId3"/>
              </a:rPr>
              <a:t>0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70"/>
              </a:spcBef>
            </a:pP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Kim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H,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Bouchard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J,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Renzi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PM.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Le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lien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entre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la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rhinite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allergique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et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l’asthme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: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un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rôle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pour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les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antileucotriènes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?</a:t>
            </a:r>
            <a:r>
              <a:rPr sz="12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B1B1B"/>
                </a:solidFill>
                <a:latin typeface="Arial"/>
                <a:cs typeface="Arial"/>
              </a:rPr>
              <a:t>Can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Respir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J.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2008 Mars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; 15(2)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: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91-8. doi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: 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10.1155/2008/416095.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PMID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: 18354749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; PMCID</a:t>
            </a:r>
            <a:r>
              <a:rPr sz="1200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B1B1B"/>
                </a:solidFill>
                <a:latin typeface="Arial"/>
                <a:cs typeface="Arial"/>
              </a:rPr>
              <a:t>: </a:t>
            </a:r>
            <a:r>
              <a:rPr sz="1200" spc="-10" dirty="0">
                <a:solidFill>
                  <a:srgbClr val="1B1B1B"/>
                </a:solidFill>
                <a:latin typeface="Arial"/>
                <a:cs typeface="Arial"/>
              </a:rPr>
              <a:t>PMC2677841.</a:t>
            </a:r>
            <a:endParaRPr sz="1200">
              <a:latin typeface="Arial"/>
              <a:cs typeface="Arial"/>
            </a:endParaRPr>
          </a:p>
          <a:p>
            <a:pPr marL="12700" marR="295910">
              <a:lnSpc>
                <a:spcPct val="100000"/>
              </a:lnSpc>
              <a:spcBef>
                <a:spcPts val="455"/>
              </a:spcBef>
            </a:pPr>
            <a:r>
              <a:rPr sz="1200" dirty="0">
                <a:latin typeface="Arial"/>
                <a:cs typeface="Arial"/>
              </a:rPr>
              <a:t>Feinstein, E.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(2013).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Le mécanisme allergique commun de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la rhinite et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 l’asthme.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 Science Journal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Lander College of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Arts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Sciences,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7(1). Consulté sur </a:t>
            </a:r>
            <a:r>
              <a:rPr sz="1200" spc="-10" dirty="0">
                <a:latin typeface="Arial"/>
                <a:cs typeface="Arial"/>
                <a:hlinkClick r:id="rId4"/>
              </a:rPr>
              <a:t>https://touroscholar.touro.edu/sjlcas/vol7/iss1/5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0488" y="1885518"/>
            <a:ext cx="1658442" cy="16584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2941" y="1907552"/>
            <a:ext cx="1686224" cy="16584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6280" y="321793"/>
            <a:ext cx="93726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La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rhinite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allergique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seule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diffère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de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la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rhinite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allergique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associée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17973"/>
                </a:solidFill>
                <a:latin typeface="Arial"/>
                <a:cs typeface="Arial"/>
              </a:rPr>
              <a:t>à</a:t>
            </a:r>
            <a:r>
              <a:rPr sz="2000" b="1" spc="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17973"/>
                </a:solidFill>
                <a:latin typeface="Arial"/>
                <a:cs typeface="Arial"/>
              </a:rPr>
              <a:t>l’asthme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8428" y="3520759"/>
            <a:ext cx="4570095" cy="321883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643255">
              <a:lnSpc>
                <a:spcPct val="100000"/>
              </a:lnSpc>
              <a:spcBef>
                <a:spcPts val="350"/>
              </a:spcBef>
            </a:pPr>
            <a:r>
              <a:rPr sz="1800" b="1" dirty="0">
                <a:latin typeface="Arial"/>
                <a:cs typeface="Arial"/>
              </a:rPr>
              <a:t>Rhinite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allergique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isolée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(</a:t>
            </a:r>
            <a:r>
              <a:rPr sz="1800" spc="-10" dirty="0">
                <a:latin typeface="Arial"/>
                <a:cs typeface="Arial"/>
              </a:rPr>
              <a:t>70–</a:t>
            </a:r>
            <a:r>
              <a:rPr sz="1800" dirty="0">
                <a:latin typeface="Arial"/>
                <a:cs typeface="Arial"/>
              </a:rPr>
              <a:t>80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%)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4600" y="3556258"/>
            <a:ext cx="4648200" cy="2949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b="1" dirty="0">
                <a:latin typeface="Arial"/>
                <a:cs typeface="Arial"/>
              </a:rPr>
              <a:t>Rhinite allergique avec asthme (20–30</a:t>
            </a:r>
            <a:r>
              <a:rPr lang="fr-FR" b="1" dirty="0">
                <a:latin typeface="Arial"/>
                <a:cs typeface="Arial"/>
              </a:rPr>
              <a:t>%)</a:t>
            </a:r>
            <a:r>
              <a:rPr b="1" dirty="0">
                <a:latin typeface="Arial"/>
                <a:cs typeface="Arial"/>
              </a:rPr>
              <a:t>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324600" y="3994967"/>
            <a:ext cx="5248910" cy="15049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19710" marR="5080" indent="-207645">
              <a:lnSpc>
                <a:spcPts val="2330"/>
              </a:lnSpc>
              <a:spcBef>
                <a:spcPts val="175"/>
              </a:spcBef>
              <a:buChar char="•"/>
              <a:tabLst>
                <a:tab pos="222250" algn="l"/>
              </a:tabLst>
            </a:pPr>
            <a:r>
              <a:rPr sz="1900" dirty="0">
                <a:latin typeface="Arial"/>
                <a:cs typeface="Arial"/>
              </a:rPr>
              <a:t>Atteinte</a:t>
            </a:r>
            <a:r>
              <a:rPr sz="1900" spc="-7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voies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respiratoires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supérieures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et 	</a:t>
            </a:r>
            <a:r>
              <a:rPr sz="1900" dirty="0">
                <a:latin typeface="Arial"/>
                <a:cs typeface="Arial"/>
              </a:rPr>
              <a:t>inférieures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(nez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&amp;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arbre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bronchique)</a:t>
            </a:r>
            <a:endParaRPr sz="1900" dirty="0">
              <a:latin typeface="Arial"/>
              <a:cs typeface="Arial"/>
            </a:endParaRPr>
          </a:p>
          <a:p>
            <a:pPr marL="220345" indent="-207645">
              <a:lnSpc>
                <a:spcPts val="2250"/>
              </a:lnSpc>
              <a:buChar char="•"/>
              <a:tabLst>
                <a:tab pos="220345" algn="l"/>
              </a:tabLst>
            </a:pPr>
            <a:r>
              <a:rPr sz="1900" dirty="0">
                <a:latin typeface="Arial"/>
                <a:cs typeface="Arial"/>
              </a:rPr>
              <a:t>Symptômes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typiques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l’asthme</a:t>
            </a:r>
            <a:endParaRPr sz="1900" dirty="0">
              <a:latin typeface="Arial"/>
              <a:cs typeface="Arial"/>
            </a:endParaRPr>
          </a:p>
          <a:p>
            <a:pPr marL="220345" indent="-207645">
              <a:lnSpc>
                <a:spcPts val="2330"/>
              </a:lnSpc>
              <a:buChar char="•"/>
              <a:tabLst>
                <a:tab pos="220345" algn="l"/>
              </a:tabLst>
            </a:pPr>
            <a:r>
              <a:rPr sz="1900" dirty="0">
                <a:latin typeface="Arial"/>
                <a:cs typeface="Arial"/>
              </a:rPr>
              <a:t>Inflammation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généralisée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type</a:t>
            </a:r>
            <a:r>
              <a:rPr sz="1900" spc="-10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Th2</a:t>
            </a:r>
            <a:endParaRPr sz="1900" dirty="0">
              <a:latin typeface="Arial"/>
              <a:cs typeface="Arial"/>
            </a:endParaRPr>
          </a:p>
          <a:p>
            <a:pPr marL="220345" indent="-207645">
              <a:lnSpc>
                <a:spcPts val="2335"/>
              </a:lnSpc>
              <a:buChar char="•"/>
              <a:tabLst>
                <a:tab pos="220345" algn="l"/>
              </a:tabLst>
            </a:pPr>
            <a:r>
              <a:rPr sz="1900" dirty="0">
                <a:latin typeface="Arial"/>
                <a:cs typeface="Arial"/>
              </a:rPr>
              <a:t>Hyperréactivité</a:t>
            </a:r>
            <a:r>
              <a:rPr sz="1900" spc="-114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bronchique</a:t>
            </a:r>
            <a:r>
              <a:rPr sz="1900" spc="-114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installée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7919" y="6022827"/>
            <a:ext cx="11630025" cy="57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700"/>
              </a:lnSpc>
              <a:spcBef>
                <a:spcPts val="100"/>
              </a:spcBef>
            </a:pP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Bousquet,</a:t>
            </a:r>
            <a:r>
              <a:rPr sz="1200" spc="-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Jean,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et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al.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«&amp;nbsp;La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rhinite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associée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à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l’asthme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se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distingue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la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rhinite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seule&amp;nbsp;: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hypothèse</a:t>
            </a:r>
            <a:r>
              <a:rPr sz="1200" spc="-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ARIA</a:t>
            </a:r>
            <a:r>
              <a:rPr sz="1200" spc="-20" dirty="0">
                <a:solidFill>
                  <a:srgbClr val="222222"/>
                </a:solidFill>
                <a:latin typeface="Noto Sans Arabic"/>
                <a:cs typeface="Noto Sans Arabic"/>
              </a:rPr>
              <a:t>-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MeDALL.&amp;nbsp;»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222222"/>
                </a:solidFill>
                <a:latin typeface="Arial"/>
                <a:cs typeface="Arial"/>
              </a:rPr>
              <a:t>Allergy</a:t>
            </a:r>
            <a:r>
              <a:rPr sz="1200" i="1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22222"/>
                </a:solidFill>
                <a:latin typeface="Arial"/>
                <a:cs typeface="Arial"/>
              </a:rPr>
              <a:t>78.5</a:t>
            </a:r>
            <a:r>
              <a:rPr sz="12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(2023)&amp;nbsp;:</a:t>
            </a:r>
            <a:r>
              <a:rPr sz="12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22222"/>
                </a:solidFill>
                <a:latin typeface="Arial"/>
                <a:cs typeface="Arial"/>
              </a:rPr>
              <a:t>1169-</a:t>
            </a:r>
            <a:r>
              <a:rPr sz="1200" spc="-10" dirty="0">
                <a:solidFill>
                  <a:srgbClr val="222222"/>
                </a:solidFill>
                <a:latin typeface="Arial"/>
                <a:cs typeface="Arial"/>
              </a:rPr>
              <a:t>1203. </a:t>
            </a:r>
            <a:r>
              <a:rPr sz="1200" dirty="0">
                <a:latin typeface="Arial"/>
                <a:cs typeface="Arial"/>
              </a:rPr>
              <a:t>Nur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Husna,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Siti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Muhamad,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al.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«&amp;nbsp;Rhinite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allergique&amp;nbsp;: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aperçu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clinique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physiopathologique.&amp;nbsp;»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Frontiers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medicine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9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(2022)&amp;nbsp;: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874114.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972225" y="1075108"/>
            <a:ext cx="7526655" cy="5543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6520" marR="5080" indent="-84455" algn="ctr">
              <a:lnSpc>
                <a:spcPct val="100899"/>
              </a:lnSpc>
              <a:spcBef>
                <a:spcPts val="95"/>
              </a:spcBef>
            </a:pP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D’un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point de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vue clinique, deux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phénotypes distincts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rhinite 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allergique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(RA)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sont observés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: (i)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la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rhinite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seule, et (ii)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la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RA</a:t>
            </a:r>
            <a:r>
              <a:rPr sz="1800" b="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associée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l’asthme.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F9CC1F-EE72-181F-D684-403832D7FCA8}"/>
              </a:ext>
            </a:extLst>
          </p:cNvPr>
          <p:cNvSpPr txBox="1"/>
          <p:nvPr/>
        </p:nvSpPr>
        <p:spPr>
          <a:xfrm>
            <a:off x="990600" y="3917697"/>
            <a:ext cx="4343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240"/>
              </a:spcBef>
              <a:buChar char="•"/>
              <a:tabLst>
                <a:tab pos="201295" algn="l"/>
              </a:tabLst>
            </a:pPr>
            <a:r>
              <a:rPr lang="fr-FR" sz="1800" dirty="0">
                <a:latin typeface="Arial"/>
                <a:cs typeface="Arial"/>
              </a:rPr>
              <a:t>Limitée aux symptômes </a:t>
            </a:r>
            <a:r>
              <a:rPr lang="fr-FR" sz="1800" spc="-10" dirty="0">
                <a:latin typeface="Arial"/>
                <a:cs typeface="Arial"/>
              </a:rPr>
              <a:t>nasaux</a:t>
            </a:r>
            <a:endParaRPr lang="fr-FR" sz="1800" dirty="0">
              <a:latin typeface="Arial"/>
              <a:cs typeface="Arial"/>
            </a:endParaRPr>
          </a:p>
          <a:p>
            <a:pPr marL="200660" marR="240665" indent="-188595">
              <a:lnSpc>
                <a:spcPct val="100000"/>
              </a:lnSpc>
              <a:spcBef>
                <a:spcPts val="5"/>
              </a:spcBef>
              <a:buChar char="•"/>
              <a:tabLst>
                <a:tab pos="201930" algn="l"/>
              </a:tabLst>
            </a:pPr>
            <a:r>
              <a:rPr lang="fr-FR" sz="1800" dirty="0">
                <a:latin typeface="Arial"/>
                <a:cs typeface="Arial"/>
              </a:rPr>
              <a:t>Éternuements,</a:t>
            </a:r>
            <a:r>
              <a:rPr lang="fr-FR" sz="1800" spc="5" dirty="0">
                <a:latin typeface="Arial"/>
                <a:cs typeface="Arial"/>
              </a:rPr>
              <a:t> </a:t>
            </a:r>
            <a:r>
              <a:rPr lang="fr-FR" sz="1800" spc="-10" dirty="0">
                <a:latin typeface="Arial"/>
                <a:cs typeface="Arial"/>
              </a:rPr>
              <a:t>congestion, </a:t>
            </a:r>
            <a:r>
              <a:rPr lang="fr-FR" sz="1800" dirty="0">
                <a:latin typeface="Arial"/>
                <a:cs typeface="Arial"/>
              </a:rPr>
              <a:t>démangeaisons,</a:t>
            </a:r>
            <a:r>
              <a:rPr lang="fr-FR" sz="1800" spc="-5" dirty="0">
                <a:latin typeface="Arial"/>
                <a:cs typeface="Arial"/>
              </a:rPr>
              <a:t> </a:t>
            </a:r>
            <a:r>
              <a:rPr lang="fr-FR" sz="1800" dirty="0">
                <a:latin typeface="Arial"/>
                <a:cs typeface="Arial"/>
              </a:rPr>
              <a:t>nez qui coule ou </a:t>
            </a:r>
            <a:r>
              <a:rPr lang="fr-FR" sz="1800" spc="-10" dirty="0">
                <a:latin typeface="Arial"/>
                <a:cs typeface="Arial"/>
              </a:rPr>
              <a:t>bouché</a:t>
            </a:r>
            <a:endParaRPr lang="fr-FR" sz="1800" dirty="0">
              <a:latin typeface="Arial"/>
              <a:cs typeface="Arial"/>
            </a:endParaRPr>
          </a:p>
          <a:p>
            <a:pPr marL="201295" indent="-188595">
              <a:lnSpc>
                <a:spcPct val="100000"/>
              </a:lnSpc>
              <a:spcBef>
                <a:spcPts val="5"/>
              </a:spcBef>
              <a:buChar char="•"/>
              <a:tabLst>
                <a:tab pos="201295" algn="l"/>
              </a:tabLst>
            </a:pPr>
            <a:r>
              <a:rPr lang="fr-FR" sz="1800" dirty="0">
                <a:latin typeface="Arial"/>
                <a:cs typeface="Arial"/>
              </a:rPr>
              <a:t>Inflammation éosinophilique </a:t>
            </a:r>
            <a:r>
              <a:rPr lang="fr-FR" sz="1800" spc="-10" dirty="0">
                <a:latin typeface="Arial"/>
                <a:cs typeface="Arial"/>
              </a:rPr>
              <a:t>localisée</a:t>
            </a:r>
            <a:endParaRPr lang="fr-FR" sz="1800" dirty="0">
              <a:latin typeface="Arial"/>
              <a:cs typeface="Arial"/>
            </a:endParaRPr>
          </a:p>
          <a:p>
            <a:pPr marL="201295" indent="-188595">
              <a:lnSpc>
                <a:spcPct val="100000"/>
              </a:lnSpc>
              <a:spcBef>
                <a:spcPts val="5"/>
              </a:spcBef>
              <a:buChar char="•"/>
              <a:tabLst>
                <a:tab pos="201295" algn="l"/>
              </a:tabLst>
            </a:pPr>
            <a:r>
              <a:rPr lang="fr-FR" sz="1800" dirty="0">
                <a:latin typeface="Arial"/>
                <a:cs typeface="Arial"/>
              </a:rPr>
              <a:t>Peut</a:t>
            </a:r>
            <a:r>
              <a:rPr lang="fr-FR" sz="1800" spc="5" dirty="0">
                <a:latin typeface="Arial"/>
                <a:cs typeface="Arial"/>
              </a:rPr>
              <a:t> </a:t>
            </a:r>
            <a:r>
              <a:rPr lang="fr-FR" sz="1800" dirty="0">
                <a:latin typeface="Arial"/>
                <a:cs typeface="Arial"/>
              </a:rPr>
              <a:t>évoluer vers </a:t>
            </a:r>
            <a:r>
              <a:rPr lang="fr-FR" sz="1800" spc="-10" dirty="0">
                <a:latin typeface="Arial"/>
                <a:cs typeface="Arial"/>
              </a:rPr>
              <a:t>l’asthme</a:t>
            </a:r>
            <a:endParaRPr lang="fr-FR" sz="1800" dirty="0">
              <a:latin typeface="Arial"/>
              <a:cs typeface="Arial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797A389B-9B0A-2F0E-2292-A035F92E27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446" y="134556"/>
            <a:ext cx="3050505" cy="6303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3097" y="288785"/>
            <a:ext cx="3929360" cy="26195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9404" y="2088441"/>
            <a:ext cx="11299190" cy="39717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6370" marR="3616960">
              <a:lnSpc>
                <a:spcPct val="101200"/>
              </a:lnSpc>
              <a:spcBef>
                <a:spcPts val="95"/>
              </a:spcBef>
            </a:pPr>
            <a:r>
              <a:rPr sz="2150" spc="-10" dirty="0">
                <a:latin typeface="Arial"/>
                <a:cs typeface="Arial"/>
              </a:rPr>
              <a:t>L’Organisation</a:t>
            </a:r>
            <a:r>
              <a:rPr sz="2150" spc="-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</a:t>
            </a:r>
            <a:r>
              <a:rPr sz="2150" spc="-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coopération</a:t>
            </a:r>
            <a:r>
              <a:rPr sz="2150" spc="-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et</a:t>
            </a:r>
            <a:r>
              <a:rPr sz="2150" spc="-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</a:t>
            </a:r>
            <a:r>
              <a:rPr sz="2150" spc="-1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développement </a:t>
            </a:r>
            <a:r>
              <a:rPr sz="2150" dirty="0">
                <a:latin typeface="Arial"/>
                <a:cs typeface="Arial"/>
              </a:rPr>
              <a:t>économiques</a:t>
            </a:r>
            <a:r>
              <a:rPr sz="2150" spc="4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(OCDE)</a:t>
            </a:r>
            <a:r>
              <a:rPr sz="2150" spc="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</a:t>
            </a:r>
            <a:r>
              <a:rPr sz="2150" spc="4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reconnu</a:t>
            </a:r>
            <a:r>
              <a:rPr sz="2150" spc="4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l’application</a:t>
            </a:r>
            <a:r>
              <a:rPr sz="2150" spc="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MASK-</a:t>
            </a:r>
            <a:r>
              <a:rPr sz="2150" spc="-25" dirty="0">
                <a:latin typeface="Arial"/>
                <a:cs typeface="Arial"/>
              </a:rPr>
              <a:t>air </a:t>
            </a:r>
            <a:r>
              <a:rPr sz="2150" dirty="0">
                <a:latin typeface="Arial"/>
                <a:cs typeface="Arial"/>
              </a:rPr>
              <a:t>comme une</a:t>
            </a:r>
            <a:r>
              <a:rPr sz="2150" spc="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référence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en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matière</a:t>
            </a:r>
            <a:r>
              <a:rPr sz="2150" spc="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prise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en</a:t>
            </a:r>
            <a:r>
              <a:rPr sz="2150" spc="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charge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intégrée </a:t>
            </a:r>
            <a:r>
              <a:rPr sz="2150" dirty="0">
                <a:latin typeface="Arial"/>
                <a:cs typeface="Arial"/>
              </a:rPr>
              <a:t>des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maladies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respiratoires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chroniques,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grâce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à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son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efficacité </a:t>
            </a:r>
            <a:r>
              <a:rPr sz="2150" dirty="0">
                <a:latin typeface="Arial"/>
                <a:cs typeface="Arial"/>
              </a:rPr>
              <a:t>dans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l’utilisation</a:t>
            </a:r>
            <a:r>
              <a:rPr sz="2150" spc="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la</a:t>
            </a:r>
            <a:r>
              <a:rPr sz="2150" spc="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santé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numérique</a:t>
            </a:r>
            <a:r>
              <a:rPr sz="2150" spc="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au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service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du</a:t>
            </a:r>
            <a:r>
              <a:rPr sz="2150" spc="1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patient </a:t>
            </a:r>
            <a:r>
              <a:rPr sz="2150" dirty="0">
                <a:latin typeface="Arial"/>
                <a:cs typeface="Arial"/>
              </a:rPr>
              <a:t>et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à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la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production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données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issues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la</a:t>
            </a:r>
            <a:r>
              <a:rPr sz="2150" spc="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vie</a:t>
            </a:r>
            <a:r>
              <a:rPr sz="2150" spc="1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réelle.</a:t>
            </a:r>
            <a:endParaRPr sz="2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65"/>
              </a:spcBef>
            </a:pPr>
            <a:r>
              <a:rPr sz="2000" b="1" dirty="0">
                <a:latin typeface="Arial"/>
                <a:cs typeface="Arial"/>
              </a:rPr>
              <a:t>Les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messages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clés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mettent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avant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rôle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l’application</a:t>
            </a:r>
            <a:endParaRPr sz="2000" b="1" dirty="0">
              <a:latin typeface="Arial"/>
              <a:cs typeface="Arial"/>
            </a:endParaRPr>
          </a:p>
          <a:p>
            <a:pPr marL="696595" indent="-227329">
              <a:lnSpc>
                <a:spcPct val="100000"/>
              </a:lnSpc>
              <a:spcBef>
                <a:spcPts val="930"/>
              </a:spcBef>
              <a:buChar char="•"/>
              <a:tabLst>
                <a:tab pos="696595" algn="l"/>
              </a:tabLst>
            </a:pPr>
            <a:r>
              <a:rPr sz="2100" dirty="0">
                <a:latin typeface="Arial"/>
                <a:cs typeface="Arial"/>
              </a:rPr>
              <a:t>Donner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aux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patients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les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moyens,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grâce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au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numérique,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comprendre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et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gérer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leur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santé.</a:t>
            </a:r>
            <a:endParaRPr sz="2100" dirty="0">
              <a:latin typeface="Arial"/>
              <a:cs typeface="Arial"/>
            </a:endParaRPr>
          </a:p>
          <a:p>
            <a:pPr marL="696595" indent="-227329">
              <a:lnSpc>
                <a:spcPct val="100000"/>
              </a:lnSpc>
              <a:buChar char="•"/>
              <a:tabLst>
                <a:tab pos="696595" algn="l"/>
              </a:tabLst>
            </a:pPr>
            <a:r>
              <a:rPr sz="2100" dirty="0">
                <a:latin typeface="Arial"/>
                <a:cs typeface="Arial"/>
              </a:rPr>
              <a:t>Recueillir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données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concrètes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sur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symptômes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et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traitements,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et</a:t>
            </a:r>
            <a:endParaRPr sz="2100" dirty="0">
              <a:latin typeface="Arial"/>
              <a:cs typeface="Arial"/>
            </a:endParaRPr>
          </a:p>
          <a:p>
            <a:pPr marL="695960" marR="5080" indent="-226695">
              <a:lnSpc>
                <a:spcPct val="100000"/>
              </a:lnSpc>
              <a:buChar char="•"/>
              <a:tabLst>
                <a:tab pos="695960" algn="l"/>
              </a:tabLst>
            </a:pPr>
            <a:r>
              <a:rPr sz="2100" dirty="0">
                <a:latin typeface="Arial"/>
                <a:cs typeface="Arial"/>
              </a:rPr>
              <a:t>Favoriser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une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meilleure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coordination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entre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les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professionnels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santé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de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premier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recours </a:t>
            </a:r>
            <a:r>
              <a:rPr sz="2100" dirty="0">
                <a:latin typeface="Arial"/>
                <a:cs typeface="Arial"/>
              </a:rPr>
              <a:t>et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les</a:t>
            </a:r>
            <a:r>
              <a:rPr sz="2100" spc="-10" dirty="0">
                <a:latin typeface="Arial"/>
                <a:cs typeface="Arial"/>
              </a:rPr>
              <a:t> spécialistes.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415" y="1104914"/>
            <a:ext cx="7755255" cy="440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marR="5080" indent="-100965">
              <a:lnSpc>
                <a:spcPct val="100699"/>
              </a:lnSpc>
              <a:spcBef>
                <a:spcPts val="95"/>
              </a:spcBef>
            </a:pPr>
            <a:r>
              <a:rPr sz="1350" i="1" spc="-10" dirty="0">
                <a:latin typeface="Arial"/>
                <a:cs typeface="Arial"/>
              </a:rPr>
              <a:t>MASK-</a:t>
            </a:r>
            <a:r>
              <a:rPr sz="1350" i="1" dirty="0">
                <a:latin typeface="Arial"/>
                <a:cs typeface="Arial"/>
              </a:rPr>
              <a:t>air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fait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partie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des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13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initiatives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reconnues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par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l’OCDE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(2023)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comme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meilleures</a:t>
            </a:r>
            <a:r>
              <a:rPr sz="1350" i="1" spc="-25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pratiques</a:t>
            </a:r>
            <a:r>
              <a:rPr sz="1350" i="1" spc="-20" dirty="0">
                <a:latin typeface="Arial"/>
                <a:cs typeface="Arial"/>
              </a:rPr>
              <a:t> pour </a:t>
            </a:r>
            <a:r>
              <a:rPr sz="1350" i="1" dirty="0">
                <a:latin typeface="Arial"/>
                <a:cs typeface="Arial"/>
              </a:rPr>
              <a:t>intégrer</a:t>
            </a:r>
            <a:r>
              <a:rPr sz="1350" i="1" spc="-3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le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numérique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et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placer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le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patient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au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centre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des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soins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contre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la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rhinite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allergique</a:t>
            </a:r>
            <a:r>
              <a:rPr sz="1350" i="1" spc="-20" dirty="0">
                <a:latin typeface="Arial"/>
                <a:cs typeface="Arial"/>
              </a:rPr>
              <a:t> </a:t>
            </a:r>
            <a:r>
              <a:rPr sz="1350" i="1" dirty="0">
                <a:latin typeface="Arial"/>
                <a:cs typeface="Arial"/>
              </a:rPr>
              <a:t>et</a:t>
            </a:r>
            <a:r>
              <a:rPr sz="1350" i="1" spc="-15" dirty="0">
                <a:latin typeface="Arial"/>
                <a:cs typeface="Arial"/>
              </a:rPr>
              <a:t> </a:t>
            </a:r>
            <a:r>
              <a:rPr sz="1350" i="1" spc="-10" dirty="0">
                <a:latin typeface="Arial"/>
                <a:cs typeface="Arial"/>
              </a:rPr>
              <a:t>l’asthme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0139" y="6513225"/>
            <a:ext cx="7462520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apporté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soutien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éducatif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pour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développement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toutefois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 dirty="0">
              <a:latin typeface="Aptos"/>
              <a:cs typeface="Apto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64798" y="6513225"/>
            <a:ext cx="7493000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accordé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subvention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éducative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pour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soutenir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l’élaboration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>
              <a:latin typeface="Aptos"/>
              <a:cs typeface="Apto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481" y="685800"/>
            <a:ext cx="11569361" cy="55751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5580" indent="-182880">
              <a:lnSpc>
                <a:spcPts val="2860"/>
              </a:lnSpc>
              <a:spcBef>
                <a:spcPts val="90"/>
              </a:spcBef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La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rhinite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allergique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(RA)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touche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près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15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à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25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%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la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population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mondiale.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Pourtant,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seulement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45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%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des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personnes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concernées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consultent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suivent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traitement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médical.</a:t>
            </a:r>
            <a:endParaRPr dirty="0">
              <a:latin typeface="Arial"/>
              <a:cs typeface="Arial"/>
            </a:endParaRPr>
          </a:p>
          <a:p>
            <a:pPr marL="194945" marR="5080" indent="-182880">
              <a:lnSpc>
                <a:spcPts val="2860"/>
              </a:lnSpc>
              <a:spcBef>
                <a:spcPts val="70"/>
              </a:spcBef>
              <a:buChar char="•"/>
              <a:tabLst>
                <a:tab pos="194945" algn="l"/>
              </a:tabLst>
            </a:pPr>
            <a:r>
              <a:rPr dirty="0">
                <a:latin typeface="Arial"/>
                <a:cs typeface="Arial"/>
              </a:rPr>
              <a:t>La</a:t>
            </a:r>
            <a:r>
              <a:rPr spc="-8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RA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étroitement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liée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à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l’asthme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: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20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à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30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%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patients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souffrant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rhinite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allergique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présentent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également </a:t>
            </a:r>
            <a:r>
              <a:rPr dirty="0">
                <a:latin typeface="Arial"/>
                <a:cs typeface="Arial"/>
              </a:rPr>
              <a:t>de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l’asthme.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Une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prise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charge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précoce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la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RA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peut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aider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à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éviter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évolution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vers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l’asthme.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La</a:t>
            </a:r>
            <a:r>
              <a:rPr spc="-7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rhinite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allergique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souvent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perçue</a:t>
            </a:r>
            <a:r>
              <a:rPr spc="-7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comme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simple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rhume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persistant</a:t>
            </a:r>
            <a:r>
              <a:rPr spc="-7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non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comme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véritable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maladie.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Les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patients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s’attendent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rarement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à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recevoir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diagnostic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structuré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plan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traitement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adapté.</a:t>
            </a:r>
            <a:endParaRPr dirty="0">
              <a:latin typeface="Arial"/>
              <a:cs typeface="Arial"/>
            </a:endParaRPr>
          </a:p>
          <a:p>
            <a:pPr marL="194945" marR="282575" indent="-182880">
              <a:lnSpc>
                <a:spcPts val="2860"/>
              </a:lnSpc>
              <a:spcBef>
                <a:spcPts val="70"/>
              </a:spcBef>
              <a:buChar char="•"/>
              <a:tabLst>
                <a:tab pos="194945" algn="l"/>
              </a:tabLst>
            </a:pPr>
            <a:r>
              <a:rPr spc="-20" dirty="0">
                <a:latin typeface="Arial"/>
                <a:cs typeface="Arial"/>
              </a:rPr>
              <a:t>L’échelle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visuelle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analogique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(EVA)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(0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aucun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symptôme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;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10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symptômes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très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sévères)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est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outil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simple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et </a:t>
            </a:r>
            <a:r>
              <a:rPr spc="-10" dirty="0">
                <a:latin typeface="Arial"/>
                <a:cs typeface="Arial"/>
              </a:rPr>
              <a:t>efficace.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Il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essentiel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considérer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la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rhinite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comme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affection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sérieuse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mais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maîtrisable.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Le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traitement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doit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être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personnalisé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selon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profil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symptômes.</a:t>
            </a:r>
            <a:endParaRPr dirty="0">
              <a:latin typeface="Arial"/>
              <a:cs typeface="Arial"/>
            </a:endParaRPr>
          </a:p>
          <a:p>
            <a:pPr marL="377825" lvl="1" indent="-182880">
              <a:lnSpc>
                <a:spcPts val="2860"/>
              </a:lnSpc>
              <a:buChar char="•"/>
              <a:tabLst>
                <a:tab pos="377825" algn="l"/>
              </a:tabLst>
            </a:pPr>
            <a:r>
              <a:rPr dirty="0">
                <a:latin typeface="Arial"/>
                <a:cs typeface="Arial"/>
              </a:rPr>
              <a:t>Une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prise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charge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quotidienne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conseillée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pour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les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symptômes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fréquents,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sévères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saisonniers.</a:t>
            </a:r>
            <a:endParaRPr dirty="0">
              <a:latin typeface="Arial"/>
              <a:cs typeface="Arial"/>
            </a:endParaRPr>
          </a:p>
          <a:p>
            <a:pPr marL="377825" lvl="1" indent="-182880">
              <a:lnSpc>
                <a:spcPts val="2860"/>
              </a:lnSpc>
              <a:buChar char="•"/>
              <a:tabLst>
                <a:tab pos="377825" algn="l"/>
              </a:tabLst>
            </a:pPr>
            <a:r>
              <a:rPr dirty="0">
                <a:latin typeface="Arial"/>
                <a:cs typeface="Arial"/>
              </a:rPr>
              <a:t>Un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traitement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ponctuel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suffit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dans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les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cas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légers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occasionnels.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dirty="0">
                <a:latin typeface="Arial"/>
                <a:cs typeface="Arial"/>
              </a:rPr>
              <a:t>Le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lavage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au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sérum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physiologique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peut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atténuer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l’intensité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symptômes.</a:t>
            </a:r>
            <a:endParaRPr dirty="0">
              <a:latin typeface="Arial"/>
              <a:cs typeface="Arial"/>
            </a:endParaRPr>
          </a:p>
          <a:p>
            <a:pPr marL="195580" indent="-182880">
              <a:lnSpc>
                <a:spcPts val="2860"/>
              </a:lnSpc>
              <a:buChar char="•"/>
              <a:tabLst>
                <a:tab pos="195580" algn="l"/>
              </a:tabLst>
            </a:pPr>
            <a:r>
              <a:rPr spc="-20" dirty="0">
                <a:latin typeface="Arial"/>
                <a:cs typeface="Arial"/>
              </a:rPr>
              <a:t>L’immunothérapie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allergénique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(AIT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/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SLIT)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peut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être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envisagée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pour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les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cas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persistants.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220" y="6324600"/>
            <a:ext cx="10660380" cy="50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6695">
              <a:lnSpc>
                <a:spcPct val="101000"/>
              </a:lnSpc>
              <a:spcBef>
                <a:spcPts val="95"/>
              </a:spcBef>
            </a:pPr>
            <a:r>
              <a:rPr sz="1550" i="1" dirty="0">
                <a:latin typeface="Arial"/>
                <a:cs typeface="Arial"/>
              </a:rPr>
              <a:t>La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rhinite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n’est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ni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bénigne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ni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sans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importance.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Grâce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à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un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diagnostic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précis,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à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une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information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adaptée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et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à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un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suivi </a:t>
            </a:r>
            <a:r>
              <a:rPr sz="1550" i="1" dirty="0">
                <a:latin typeface="Arial"/>
                <a:cs typeface="Arial"/>
              </a:rPr>
              <a:t>personnalisé,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les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patients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peuvent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retrouver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confort,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efficacité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au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quotidien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et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une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meilleure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gestion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de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leurs</a:t>
            </a:r>
            <a:r>
              <a:rPr sz="1550" i="1" spc="2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symptômes</a:t>
            </a:r>
            <a:r>
              <a:rPr sz="1550" spc="-10" dirty="0"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97687" y="227520"/>
            <a:ext cx="3407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Points</a:t>
            </a:r>
            <a:r>
              <a:rPr sz="2800" spc="-55" dirty="0"/>
              <a:t> </a:t>
            </a:r>
            <a:r>
              <a:rPr sz="2800" dirty="0"/>
              <a:t>clés</a:t>
            </a:r>
            <a:r>
              <a:rPr sz="2800" spc="-50" dirty="0"/>
              <a:t> </a:t>
            </a:r>
            <a:r>
              <a:rPr sz="2800" dirty="0"/>
              <a:t>à</a:t>
            </a:r>
            <a:r>
              <a:rPr sz="2800" spc="-55" dirty="0"/>
              <a:t> </a:t>
            </a:r>
            <a:r>
              <a:rPr sz="2800" spc="-10" dirty="0"/>
              <a:t>retenir</a:t>
            </a:r>
            <a:endParaRPr sz="280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0501802B-9E0F-9910-4F05-DECF6C4082D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8959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20"/>
              </a:spcBef>
            </a:pPr>
            <a:r>
              <a:rPr dirty="0"/>
              <a:t>Guide</a:t>
            </a:r>
            <a:r>
              <a:rPr spc="20" dirty="0"/>
              <a:t> </a:t>
            </a:r>
            <a:r>
              <a:rPr dirty="0"/>
              <a:t>pratique</a:t>
            </a:r>
            <a:r>
              <a:rPr spc="25" dirty="0"/>
              <a:t> </a:t>
            </a:r>
            <a:r>
              <a:rPr dirty="0"/>
              <a:t>pour</a:t>
            </a:r>
            <a:r>
              <a:rPr spc="25" dirty="0"/>
              <a:t> </a:t>
            </a:r>
            <a:r>
              <a:rPr dirty="0"/>
              <a:t>optimiser</a:t>
            </a:r>
            <a:r>
              <a:rPr spc="25" dirty="0"/>
              <a:t> </a:t>
            </a:r>
            <a:r>
              <a:rPr dirty="0"/>
              <a:t>la</a:t>
            </a:r>
            <a:r>
              <a:rPr spc="25" dirty="0"/>
              <a:t> </a:t>
            </a:r>
            <a:r>
              <a:rPr dirty="0"/>
              <a:t>prise</a:t>
            </a:r>
            <a:r>
              <a:rPr spc="25" dirty="0"/>
              <a:t> </a:t>
            </a:r>
            <a:r>
              <a:rPr dirty="0"/>
              <a:t>en</a:t>
            </a:r>
            <a:r>
              <a:rPr spc="25" dirty="0"/>
              <a:t> </a:t>
            </a:r>
            <a:r>
              <a:rPr dirty="0"/>
              <a:t>charge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la</a:t>
            </a:r>
            <a:r>
              <a:rPr spc="25" dirty="0"/>
              <a:t> </a:t>
            </a:r>
            <a:r>
              <a:rPr dirty="0"/>
              <a:t>rhinite</a:t>
            </a:r>
            <a:r>
              <a:rPr spc="25" dirty="0"/>
              <a:t> </a:t>
            </a:r>
            <a:r>
              <a:rPr dirty="0"/>
              <a:t>en</a:t>
            </a:r>
            <a:r>
              <a:rPr spc="25" dirty="0"/>
              <a:t> </a:t>
            </a:r>
            <a:r>
              <a:rPr dirty="0"/>
              <a:t>soins</a:t>
            </a:r>
            <a:r>
              <a:rPr spc="25" dirty="0"/>
              <a:t> </a:t>
            </a:r>
            <a:r>
              <a:rPr spc="-10" dirty="0"/>
              <a:t>primaires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04918" y="6520370"/>
            <a:ext cx="74161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ALK-</a:t>
            </a:r>
            <a:r>
              <a:rPr sz="1000" dirty="0">
                <a:latin typeface="Arial"/>
                <a:cs typeface="Arial"/>
              </a:rPr>
              <a:t>Abelló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apporté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soutien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financier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sans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restriction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pour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la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réalisation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cette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étude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cas,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sans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intervenir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dans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contenu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6251" y="1823845"/>
            <a:ext cx="3948038" cy="394803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49560" y="5012816"/>
            <a:ext cx="1947545" cy="777875"/>
          </a:xfrm>
          <a:prstGeom prst="rect">
            <a:avLst/>
          </a:prstGeom>
          <a:solidFill>
            <a:srgbClr val="017973"/>
          </a:solidFill>
        </p:spPr>
        <p:txBody>
          <a:bodyPr vert="horz" wrap="square" lIns="0" tIns="69215" rIns="0" bIns="0" rtlCol="0">
            <a:spAutoFit/>
          </a:bodyPr>
          <a:lstStyle/>
          <a:p>
            <a:pPr marL="322580" marR="236220" indent="256540">
              <a:lnSpc>
                <a:spcPts val="1860"/>
              </a:lnSpc>
              <a:spcBef>
                <a:spcPts val="545"/>
              </a:spcBef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scannez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7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accéder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49612" y="1977148"/>
            <a:ext cx="1948611" cy="30359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94309A-643F-455B-3C03-C6A18151D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816" y="1132928"/>
            <a:ext cx="3356533" cy="4724400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2708CB13-B9CF-674F-6E22-F31292F53E5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27" y="756158"/>
            <a:ext cx="16992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Le</a:t>
            </a:r>
            <a:r>
              <a:rPr sz="2800" spc="-50" dirty="0"/>
              <a:t> </a:t>
            </a:r>
            <a:r>
              <a:rPr sz="2800" spc="-10" dirty="0"/>
              <a:t>patient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916920" y="1767368"/>
            <a:ext cx="5334635" cy="4432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5910" indent="-283210">
              <a:lnSpc>
                <a:spcPts val="3820"/>
              </a:lnSpc>
              <a:spcBef>
                <a:spcPts val="120"/>
              </a:spcBef>
              <a:buChar char="•"/>
              <a:tabLst>
                <a:tab pos="295910" algn="l"/>
              </a:tabLst>
            </a:pPr>
            <a:r>
              <a:rPr sz="2600" dirty="0">
                <a:latin typeface="Arial"/>
                <a:cs typeface="Arial"/>
              </a:rPr>
              <a:t>Malcolm a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32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ans.</a:t>
            </a:r>
            <a:endParaRPr sz="2600" dirty="0">
              <a:latin typeface="Arial"/>
              <a:cs typeface="Arial"/>
            </a:endParaRPr>
          </a:p>
          <a:p>
            <a:pPr marL="295275" marR="228600" indent="-283210">
              <a:lnSpc>
                <a:spcPts val="3820"/>
              </a:lnSpc>
              <a:spcBef>
                <a:spcPts val="254"/>
              </a:spcBef>
              <a:buChar char="•"/>
              <a:tabLst>
                <a:tab pos="295275" algn="l"/>
              </a:tabLst>
            </a:pPr>
            <a:r>
              <a:rPr sz="2600" dirty="0">
                <a:latin typeface="Arial"/>
                <a:cs typeface="Arial"/>
              </a:rPr>
              <a:t>Il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travaille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comme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conducteur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de </a:t>
            </a:r>
            <a:r>
              <a:rPr sz="2600" dirty="0">
                <a:latin typeface="Arial"/>
                <a:cs typeface="Arial"/>
              </a:rPr>
              <a:t>bus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à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Londres.</a:t>
            </a:r>
            <a:endParaRPr sz="2600" dirty="0">
              <a:latin typeface="Arial"/>
              <a:cs typeface="Arial"/>
            </a:endParaRPr>
          </a:p>
          <a:p>
            <a:pPr marL="295275" marR="78105" indent="-283210">
              <a:lnSpc>
                <a:spcPts val="3820"/>
              </a:lnSpc>
              <a:buChar char="•"/>
              <a:tabLst>
                <a:tab pos="295275" algn="l"/>
              </a:tabLst>
            </a:pPr>
            <a:r>
              <a:rPr sz="2600" dirty="0">
                <a:latin typeface="Arial"/>
                <a:cs typeface="Arial"/>
              </a:rPr>
              <a:t>Nous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sommes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à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la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fin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du </a:t>
            </a:r>
            <a:r>
              <a:rPr sz="2600" dirty="0">
                <a:latin typeface="Arial"/>
                <a:cs typeface="Arial"/>
              </a:rPr>
              <a:t>printemps,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sous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un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soleil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radieux.</a:t>
            </a:r>
            <a:endParaRPr sz="2600" dirty="0">
              <a:latin typeface="Arial"/>
              <a:cs typeface="Arial"/>
            </a:endParaRPr>
          </a:p>
          <a:p>
            <a:pPr marL="295910" indent="-283210">
              <a:lnSpc>
                <a:spcPts val="3820"/>
              </a:lnSpc>
              <a:buChar char="•"/>
              <a:tabLst>
                <a:tab pos="295910" algn="l"/>
              </a:tabLst>
            </a:pPr>
            <a:r>
              <a:rPr sz="2600" dirty="0">
                <a:latin typeface="Arial"/>
                <a:cs typeface="Arial"/>
              </a:rPr>
              <a:t>Il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consulte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pour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sa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rhinite.</a:t>
            </a:r>
            <a:endParaRPr sz="2600" dirty="0">
              <a:latin typeface="Arial"/>
              <a:cs typeface="Arial"/>
            </a:endParaRPr>
          </a:p>
          <a:p>
            <a:pPr marL="295275" marR="5080" indent="-283210">
              <a:lnSpc>
                <a:spcPts val="3820"/>
              </a:lnSpc>
              <a:spcBef>
                <a:spcPts val="254"/>
              </a:spcBef>
              <a:buChar char="•"/>
              <a:tabLst>
                <a:tab pos="295275" algn="l"/>
              </a:tabLst>
            </a:pPr>
            <a:r>
              <a:rPr sz="2600" dirty="0">
                <a:latin typeface="Arial"/>
                <a:cs typeface="Arial"/>
              </a:rPr>
              <a:t>Vous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lui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avez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déjà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prescrit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une </a:t>
            </a:r>
            <a:r>
              <a:rPr sz="2600" dirty="0">
                <a:latin typeface="Arial"/>
                <a:cs typeface="Arial"/>
              </a:rPr>
              <a:t>association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fixe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corticoïde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et </a:t>
            </a:r>
            <a:r>
              <a:rPr sz="2600" dirty="0">
                <a:latin typeface="Arial"/>
                <a:cs typeface="Arial"/>
              </a:rPr>
              <a:t>d’antihistaminique en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spray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nasal.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309" y="6511871"/>
            <a:ext cx="7447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ptos"/>
                <a:cs typeface="Aptos"/>
              </a:rPr>
              <a:t>ALK-</a:t>
            </a:r>
            <a:r>
              <a:rPr sz="1000" spc="-10" dirty="0">
                <a:latin typeface="Aptos"/>
                <a:cs typeface="Aptos"/>
              </a:rPr>
              <a:t>Abelló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a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apporté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un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soutien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éducatif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restriction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pour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le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développement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cette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étude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cas,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intervenir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contenu</a:t>
            </a:r>
            <a:endParaRPr sz="1000">
              <a:latin typeface="Aptos"/>
              <a:cs typeface="Apto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1325" y="1615160"/>
            <a:ext cx="4389234" cy="4389234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8BC20FD3-411B-CD0A-F22F-7F72DAFDE3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886" y="1187874"/>
            <a:ext cx="6398273" cy="49418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l">
              <a:lnSpc>
                <a:spcPts val="3580"/>
              </a:lnSpc>
              <a:spcBef>
                <a:spcPts val="1850"/>
              </a:spcBef>
            </a:pPr>
            <a:endParaRPr sz="2400" dirty="0">
              <a:latin typeface="Arial"/>
              <a:cs typeface="Arial"/>
            </a:endParaRPr>
          </a:p>
          <a:p>
            <a:pPr marL="297815" marR="322580" indent="-285750" algn="l">
              <a:lnSpc>
                <a:spcPts val="3580"/>
              </a:lnSpc>
              <a:buClr>
                <a:srgbClr val="017973"/>
              </a:buClr>
              <a:buSzPct val="128571"/>
              <a:buChar char="•"/>
              <a:tabLst>
                <a:tab pos="299085" algn="l"/>
              </a:tabLst>
            </a:pPr>
            <a:r>
              <a:rPr sz="2400" dirty="0">
                <a:latin typeface="Arial"/>
                <a:cs typeface="Arial"/>
              </a:rPr>
              <a:t>Malcolm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souffre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troubles </a:t>
            </a:r>
            <a:r>
              <a:rPr sz="2400" dirty="0" err="1">
                <a:latin typeface="Arial"/>
                <a:cs typeface="Arial"/>
              </a:rPr>
              <a:t>nasaux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intermittence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 err="1">
                <a:latin typeface="Arial"/>
                <a:cs typeface="Arial"/>
              </a:rPr>
              <a:t>depuis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0" dirty="0" err="1">
                <a:latin typeface="Arial"/>
                <a:cs typeface="Arial"/>
              </a:rPr>
              <a:t>l’adolescence</a:t>
            </a:r>
            <a:r>
              <a:rPr sz="2400" spc="-10" dirty="0">
                <a:latin typeface="Arial"/>
                <a:cs typeface="Arial"/>
              </a:rPr>
              <a:t>.</a:t>
            </a:r>
            <a:endParaRPr lang="fr-FR" sz="2400" spc="-10" dirty="0">
              <a:latin typeface="Arial"/>
              <a:cs typeface="Arial"/>
            </a:endParaRPr>
          </a:p>
          <a:p>
            <a:pPr marL="12065" marR="322580" algn="l">
              <a:lnSpc>
                <a:spcPts val="3580"/>
              </a:lnSpc>
              <a:buClr>
                <a:srgbClr val="017973"/>
              </a:buClr>
              <a:buSzPct val="128571"/>
              <a:tabLst>
                <a:tab pos="299085" algn="l"/>
              </a:tabLst>
            </a:pPr>
            <a:endParaRPr sz="2400" dirty="0">
              <a:latin typeface="Arial"/>
              <a:cs typeface="Arial"/>
            </a:endParaRPr>
          </a:p>
          <a:p>
            <a:pPr marL="297815" marR="224154" indent="-285750" algn="l">
              <a:lnSpc>
                <a:spcPts val="3580"/>
              </a:lnSpc>
              <a:spcBef>
                <a:spcPts val="640"/>
              </a:spcBef>
              <a:buClr>
                <a:srgbClr val="017973"/>
              </a:buClr>
              <a:buSzPct val="146938"/>
              <a:buChar char="•"/>
              <a:tabLst>
                <a:tab pos="299085" algn="l"/>
              </a:tabLst>
            </a:pPr>
            <a:r>
              <a:rPr sz="2400" dirty="0">
                <a:latin typeface="Arial"/>
                <a:cs typeface="Arial"/>
              </a:rPr>
              <a:t>Chaque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année,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printemps, </a:t>
            </a:r>
            <a:r>
              <a:rPr sz="2400" dirty="0" err="1">
                <a:latin typeface="Arial"/>
                <a:cs typeface="Arial"/>
              </a:rPr>
              <a:t>lorsqu’il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passe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près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jardins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25" dirty="0" err="1">
                <a:latin typeface="Arial"/>
                <a:cs typeface="Arial"/>
              </a:rPr>
              <a:t>ou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parcs,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 err="1">
                <a:latin typeface="Arial"/>
                <a:cs typeface="Arial"/>
              </a:rPr>
              <a:t>symptômes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s’aggravent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nez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qui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coule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et 	</a:t>
            </a:r>
            <a:r>
              <a:rPr sz="2400" dirty="0">
                <a:latin typeface="Arial"/>
                <a:cs typeface="Arial"/>
              </a:rPr>
              <a:t>démange,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éternuements,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yeux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irrités.</a:t>
            </a:r>
            <a:endParaRPr sz="2400" dirty="0">
              <a:latin typeface="Arial"/>
              <a:cs typeface="Arial"/>
            </a:endParaRPr>
          </a:p>
          <a:p>
            <a:pPr marL="297815" marR="5080" indent="-285750" algn="l">
              <a:lnSpc>
                <a:spcPts val="3580"/>
              </a:lnSpc>
              <a:spcBef>
                <a:spcPts val="2220"/>
              </a:spcBef>
              <a:buClr>
                <a:srgbClr val="017973"/>
              </a:buClr>
              <a:buSzPct val="128571"/>
              <a:buChar char="•"/>
              <a:tabLst>
                <a:tab pos="299085" algn="l"/>
              </a:tabLst>
            </a:pPr>
            <a:r>
              <a:rPr sz="2400" dirty="0">
                <a:latin typeface="Arial"/>
                <a:cs typeface="Arial"/>
              </a:rPr>
              <a:t>Il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utilisé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régulièrement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le </a:t>
            </a:r>
            <a:r>
              <a:rPr sz="2400" dirty="0" err="1">
                <a:latin typeface="Arial"/>
                <a:cs typeface="Arial"/>
              </a:rPr>
              <a:t>traitement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nasal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constaté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25" dirty="0" err="1">
                <a:latin typeface="Arial"/>
                <a:cs typeface="Arial"/>
              </a:rPr>
              <a:t>une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nette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amélioration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début.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8349" y="6513225"/>
            <a:ext cx="7506970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apporté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soutien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éducatif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pour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réalisation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mais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n’a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pas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participé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à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rédaction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du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contenu.</a:t>
            </a:r>
            <a:endParaRPr sz="900">
              <a:latin typeface="Aptos"/>
              <a:cs typeface="Apto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2515" y="1578940"/>
            <a:ext cx="4389233" cy="43892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45609A-0C99-38B5-208A-DC535B1F8F6E}"/>
              </a:ext>
            </a:extLst>
          </p:cNvPr>
          <p:cNvSpPr txBox="1"/>
          <p:nvPr/>
        </p:nvSpPr>
        <p:spPr>
          <a:xfrm>
            <a:off x="704669" y="642217"/>
            <a:ext cx="6098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FR" sz="2800" b="1" dirty="0">
                <a:solidFill>
                  <a:srgbClr val="017973"/>
                </a:solidFill>
                <a:latin typeface="Arial"/>
                <a:cs typeface="Arial"/>
              </a:rPr>
              <a:t>Antécédents</a:t>
            </a:r>
            <a:r>
              <a:rPr lang="fr-FR" sz="2800" b="1" spc="-114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lang="fr-FR" sz="2800" b="1" spc="-10" dirty="0">
                <a:solidFill>
                  <a:srgbClr val="017973"/>
                </a:solidFill>
                <a:latin typeface="Arial"/>
                <a:cs typeface="Arial"/>
              </a:rPr>
              <a:t>médicaux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01F9ADC1-836A-DE56-F461-C7592728EE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058912"/>
            <a:ext cx="7239000" cy="5510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endParaRPr sz="2400" dirty="0">
              <a:latin typeface="Arial"/>
              <a:cs typeface="Arial"/>
            </a:endParaRPr>
          </a:p>
          <a:p>
            <a:pPr marL="337185" marR="546735" indent="-287020">
              <a:lnSpc>
                <a:spcPts val="2480"/>
              </a:lnSpc>
              <a:buClr>
                <a:srgbClr val="017973"/>
              </a:buClr>
              <a:buSzPct val="128260"/>
              <a:buChar char="•"/>
              <a:tabLst>
                <a:tab pos="337185" algn="l"/>
              </a:tabLst>
            </a:pPr>
            <a:r>
              <a:rPr sz="2400" dirty="0">
                <a:latin typeface="Arial"/>
                <a:cs typeface="Arial"/>
              </a:rPr>
              <a:t>Dernièrement, il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indique être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réveillé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 </a:t>
            </a:r>
            <a:r>
              <a:rPr sz="2400" spc="-25" dirty="0">
                <a:latin typeface="Arial"/>
                <a:cs typeface="Arial"/>
              </a:rPr>
              <a:t>ou </a:t>
            </a:r>
            <a:r>
              <a:rPr sz="2400" dirty="0">
                <a:latin typeface="Arial"/>
                <a:cs typeface="Arial"/>
              </a:rPr>
              <a:t>deux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fois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semaine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respiration </a:t>
            </a:r>
            <a:r>
              <a:rPr sz="2400" dirty="0">
                <a:latin typeface="Arial"/>
                <a:cs typeface="Arial"/>
              </a:rPr>
              <a:t>sifflante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nocturne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difficultés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respirer.</a:t>
            </a:r>
            <a:endParaRPr sz="2400" dirty="0">
              <a:latin typeface="Arial"/>
              <a:cs typeface="Arial"/>
            </a:endParaRPr>
          </a:p>
          <a:p>
            <a:pPr marL="337185" marR="195580" indent="-287020">
              <a:lnSpc>
                <a:spcPts val="2480"/>
              </a:lnSpc>
              <a:spcBef>
                <a:spcPts val="1025"/>
              </a:spcBef>
              <a:buClr>
                <a:srgbClr val="017973"/>
              </a:buClr>
              <a:buSzPct val="128260"/>
              <a:buChar char="•"/>
              <a:tabLst>
                <a:tab pos="337185" algn="l"/>
              </a:tabLst>
            </a:pPr>
            <a:r>
              <a:rPr sz="2400" dirty="0">
                <a:latin typeface="Arial"/>
                <a:cs typeface="Arial"/>
              </a:rPr>
              <a:t>Ces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trois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derniers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mois,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symptômes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sont </a:t>
            </a:r>
            <a:r>
              <a:rPr sz="2400" spc="-10" dirty="0">
                <a:latin typeface="Arial"/>
                <a:cs typeface="Arial"/>
              </a:rPr>
              <a:t>intensifiés.</a:t>
            </a:r>
            <a:endParaRPr sz="2400" dirty="0">
              <a:latin typeface="Arial"/>
              <a:cs typeface="Arial"/>
            </a:endParaRPr>
          </a:p>
          <a:p>
            <a:pPr marL="337185" marR="43180" indent="-287020">
              <a:lnSpc>
                <a:spcPts val="2330"/>
              </a:lnSpc>
              <a:spcBef>
                <a:spcPts val="1000"/>
              </a:spcBef>
              <a:buClr>
                <a:srgbClr val="017973"/>
              </a:buClr>
              <a:buSzPct val="137209"/>
              <a:buChar char="•"/>
              <a:tabLst>
                <a:tab pos="337185" algn="l"/>
              </a:tabLst>
            </a:pPr>
            <a:r>
              <a:rPr sz="2400" dirty="0">
                <a:latin typeface="Arial"/>
                <a:cs typeface="Arial"/>
              </a:rPr>
              <a:t>Il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lui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arrive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d’avoir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toux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sèche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plus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rarement,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sensation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d’oppression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dans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poitrine.</a:t>
            </a:r>
            <a:endParaRPr sz="2400" dirty="0">
              <a:latin typeface="Arial"/>
              <a:cs typeface="Arial"/>
            </a:endParaRPr>
          </a:p>
          <a:p>
            <a:pPr marL="337185" marR="534670" indent="-287020">
              <a:lnSpc>
                <a:spcPts val="2100"/>
              </a:lnSpc>
              <a:spcBef>
                <a:spcPts val="1300"/>
              </a:spcBef>
              <a:buClr>
                <a:srgbClr val="017973"/>
              </a:buClr>
              <a:buSzPct val="151282"/>
              <a:buChar char="•"/>
              <a:tabLst>
                <a:tab pos="337185" algn="l"/>
              </a:tabLst>
            </a:pPr>
            <a:r>
              <a:rPr sz="2400" dirty="0">
                <a:latin typeface="Arial"/>
                <a:cs typeface="Arial"/>
              </a:rPr>
              <a:t>Il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souvient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avoir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présenté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symptômes </a:t>
            </a:r>
            <a:r>
              <a:rPr sz="2400" dirty="0">
                <a:latin typeface="Arial"/>
                <a:cs typeface="Arial"/>
              </a:rPr>
              <a:t>similaires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lorsqu’il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était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enfant,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entre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cinq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neuf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ans.</a:t>
            </a:r>
            <a:endParaRPr sz="2400" dirty="0">
              <a:latin typeface="Arial"/>
              <a:cs typeface="Arial"/>
            </a:endParaRPr>
          </a:p>
          <a:p>
            <a:pPr marL="337185" marR="104139" indent="-287020">
              <a:lnSpc>
                <a:spcPts val="2250"/>
              </a:lnSpc>
              <a:spcBef>
                <a:spcPts val="1780"/>
              </a:spcBef>
              <a:buClr>
                <a:srgbClr val="017973"/>
              </a:buClr>
              <a:buSzPct val="143902"/>
              <a:buChar char="•"/>
              <a:tabLst>
                <a:tab pos="337185" algn="l"/>
              </a:tabLst>
            </a:pPr>
            <a:r>
              <a:rPr sz="2400" dirty="0">
                <a:latin typeface="Arial"/>
                <a:cs typeface="Arial"/>
              </a:rPr>
              <a:t>Les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médecins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ont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diagnostiqué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bronchite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lui </a:t>
            </a:r>
            <a:r>
              <a:rPr sz="2400" dirty="0">
                <a:latin typeface="Arial"/>
                <a:cs typeface="Arial"/>
              </a:rPr>
              <a:t>ont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prescrit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inhalateur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bleu,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qui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l’a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soulagé,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même </a:t>
            </a:r>
            <a:r>
              <a:rPr sz="2400" dirty="0">
                <a:latin typeface="Arial"/>
                <a:cs typeface="Arial"/>
              </a:rPr>
              <a:t>s’il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fallu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quelques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jours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pour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qu’il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sente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mieux.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3556" y="6511871"/>
            <a:ext cx="75152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ptos"/>
                <a:cs typeface="Aptos"/>
              </a:rPr>
              <a:t>ALK-</a:t>
            </a:r>
            <a:r>
              <a:rPr sz="1000" spc="-10" dirty="0">
                <a:latin typeface="Aptos"/>
                <a:cs typeface="Aptos"/>
              </a:rPr>
              <a:t>Abelló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a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apporté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un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soutien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financier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restriction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pour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le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développement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cette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étude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de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cas,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sans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intervenir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dans</a:t>
            </a:r>
            <a:r>
              <a:rPr sz="1000" spc="-20" dirty="0">
                <a:latin typeface="Aptos"/>
                <a:cs typeface="Aptos"/>
              </a:rPr>
              <a:t> </a:t>
            </a:r>
            <a:r>
              <a:rPr sz="1000" dirty="0">
                <a:latin typeface="Aptos"/>
                <a:cs typeface="Aptos"/>
              </a:rPr>
              <a:t>son</a:t>
            </a:r>
            <a:r>
              <a:rPr sz="1000" spc="-15" dirty="0">
                <a:latin typeface="Aptos"/>
                <a:cs typeface="Aptos"/>
              </a:rPr>
              <a:t> </a:t>
            </a:r>
            <a:r>
              <a:rPr sz="1000" spc="-10" dirty="0">
                <a:latin typeface="Aptos"/>
                <a:cs typeface="Aptos"/>
              </a:rPr>
              <a:t>contenu.</a:t>
            </a:r>
            <a:endParaRPr sz="1000">
              <a:latin typeface="Aptos"/>
              <a:cs typeface="Apto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4147" y="1825625"/>
            <a:ext cx="3951287" cy="39512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D89258-12AF-DA37-3E99-E96871905096}"/>
              </a:ext>
            </a:extLst>
          </p:cNvPr>
          <p:cNvSpPr txBox="1"/>
          <p:nvPr/>
        </p:nvSpPr>
        <p:spPr>
          <a:xfrm>
            <a:off x="704669" y="642217"/>
            <a:ext cx="6098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FR" sz="2800" b="1" dirty="0">
                <a:solidFill>
                  <a:srgbClr val="017973"/>
                </a:solidFill>
                <a:latin typeface="Arial"/>
                <a:cs typeface="Arial"/>
              </a:rPr>
              <a:t>Antécédents</a:t>
            </a:r>
            <a:r>
              <a:rPr lang="fr-FR" sz="2800" b="1" spc="-114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lang="fr-FR" sz="2800" b="1" spc="-10" dirty="0">
                <a:solidFill>
                  <a:srgbClr val="017973"/>
                </a:solidFill>
                <a:latin typeface="Arial"/>
                <a:cs typeface="Arial"/>
              </a:rPr>
              <a:t>médicaux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8B44DD4B-CEB8-6A36-F3CF-F98D6FF3F6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9757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20"/>
              </a:spcBef>
            </a:pPr>
            <a:r>
              <a:rPr sz="2800" dirty="0"/>
              <a:t>Résumé</a:t>
            </a:r>
            <a:r>
              <a:rPr sz="2800" spc="10" dirty="0"/>
              <a:t> </a:t>
            </a:r>
            <a:r>
              <a:rPr sz="2800" dirty="0"/>
              <a:t>de</a:t>
            </a:r>
            <a:r>
              <a:rPr sz="2800" spc="10" dirty="0"/>
              <a:t> </a:t>
            </a:r>
            <a:r>
              <a:rPr sz="2800" dirty="0"/>
              <a:t>la</a:t>
            </a:r>
            <a:r>
              <a:rPr sz="2800" spc="10" dirty="0"/>
              <a:t> </a:t>
            </a:r>
            <a:r>
              <a:rPr sz="2800" dirty="0"/>
              <a:t>présentation</a:t>
            </a:r>
            <a:r>
              <a:rPr sz="2800" spc="10" dirty="0"/>
              <a:t> </a:t>
            </a:r>
            <a:r>
              <a:rPr sz="2800" spc="-10" dirty="0"/>
              <a:t>actuelle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609600" y="1295400"/>
            <a:ext cx="10598150" cy="482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 indent="-324485">
              <a:lnSpc>
                <a:spcPts val="4180"/>
              </a:lnSpc>
              <a:spcBef>
                <a:spcPts val="100"/>
              </a:spcBef>
              <a:buChar char="•"/>
              <a:tabLst>
                <a:tab pos="337185" algn="l"/>
              </a:tabLst>
            </a:pPr>
            <a:r>
              <a:rPr sz="2400" b="1" dirty="0">
                <a:latin typeface="Arial"/>
                <a:cs typeface="Arial"/>
              </a:rPr>
              <a:t>Antécédents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614045" lvl="1" indent="-277495">
              <a:lnSpc>
                <a:spcPts val="4180"/>
              </a:lnSpc>
              <a:buChar char="-"/>
              <a:tabLst>
                <a:tab pos="614045" algn="l"/>
              </a:tabLst>
            </a:pPr>
            <a:r>
              <a:rPr sz="2400" dirty="0">
                <a:latin typeface="Arial"/>
                <a:cs typeface="Arial"/>
              </a:rPr>
              <a:t>Rhinite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allergique</a:t>
            </a:r>
            <a:endParaRPr sz="2400" dirty="0">
              <a:latin typeface="Arial"/>
              <a:cs typeface="Arial"/>
            </a:endParaRPr>
          </a:p>
          <a:p>
            <a:pPr marL="614045" marR="204470" lvl="1" indent="-277495">
              <a:lnSpc>
                <a:spcPts val="4180"/>
              </a:lnSpc>
              <a:spcBef>
                <a:spcPts val="5"/>
              </a:spcBef>
              <a:buChar char="-"/>
              <a:tabLst>
                <a:tab pos="614045" algn="l"/>
              </a:tabLst>
            </a:pPr>
            <a:r>
              <a:rPr sz="2400" dirty="0">
                <a:latin typeface="Arial"/>
                <a:cs typeface="Arial"/>
              </a:rPr>
              <a:t>Traitement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antérieur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association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fixe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d’un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corticostéroïde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nasal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et </a:t>
            </a:r>
            <a:r>
              <a:rPr sz="2400" dirty="0">
                <a:latin typeface="Arial"/>
                <a:cs typeface="Arial"/>
              </a:rPr>
              <a:t>d’un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antihistaminique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nasal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amélioration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ressentie</a:t>
            </a:r>
            <a:endParaRPr sz="2400" dirty="0">
              <a:latin typeface="Arial"/>
              <a:cs typeface="Arial"/>
            </a:endParaRPr>
          </a:p>
          <a:p>
            <a:pPr marL="337185" indent="-324485">
              <a:lnSpc>
                <a:spcPts val="4180"/>
              </a:lnSpc>
              <a:spcBef>
                <a:spcPts val="80"/>
              </a:spcBef>
              <a:buChar char="•"/>
              <a:tabLst>
                <a:tab pos="337185" algn="l"/>
              </a:tabLst>
            </a:pPr>
            <a:r>
              <a:rPr sz="2400" b="1" dirty="0">
                <a:latin typeface="Arial"/>
                <a:cs typeface="Arial"/>
              </a:rPr>
              <a:t>Motif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la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consultation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actuelle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614045" marR="347980" lvl="1" indent="-277495">
              <a:lnSpc>
                <a:spcPts val="4180"/>
              </a:lnSpc>
              <a:spcBef>
                <a:spcPts val="55"/>
              </a:spcBef>
              <a:buChar char="-"/>
              <a:tabLst>
                <a:tab pos="614045" algn="l"/>
              </a:tabLst>
            </a:pPr>
            <a:r>
              <a:rPr sz="2400" dirty="0">
                <a:latin typeface="Arial"/>
                <a:cs typeface="Arial"/>
              </a:rPr>
              <a:t>Dernièrement,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sifflements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nocturnes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essoufflement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réveillant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deux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fois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semaine,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aggravation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depuis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trois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mois.</a:t>
            </a:r>
            <a:endParaRPr sz="2400" dirty="0">
              <a:latin typeface="Arial"/>
              <a:cs typeface="Arial"/>
            </a:endParaRPr>
          </a:p>
          <a:p>
            <a:pPr marL="614045" lvl="1" indent="-277495">
              <a:lnSpc>
                <a:spcPts val="4180"/>
              </a:lnSpc>
              <a:buChar char="-"/>
              <a:tabLst>
                <a:tab pos="614045" algn="l"/>
              </a:tabLst>
            </a:pPr>
            <a:r>
              <a:rPr sz="2400" spc="-50" dirty="0">
                <a:latin typeface="Arial"/>
                <a:cs typeface="Arial"/>
              </a:rPr>
              <a:t>Toux </a:t>
            </a:r>
            <a:r>
              <a:rPr sz="2400" dirty="0">
                <a:latin typeface="Arial"/>
                <a:cs typeface="Arial"/>
              </a:rPr>
              <a:t>sèche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occasionnelle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sensation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d’oppression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thoracique</a:t>
            </a:r>
            <a:endParaRPr sz="2400" dirty="0">
              <a:latin typeface="Arial"/>
              <a:cs typeface="Arial"/>
            </a:endParaRPr>
          </a:p>
          <a:p>
            <a:pPr marL="614045" lvl="1" indent="-277495">
              <a:lnSpc>
                <a:spcPts val="4180"/>
              </a:lnSpc>
              <a:spcBef>
                <a:spcPts val="25"/>
              </a:spcBef>
              <a:buChar char="-"/>
              <a:tabLst>
                <a:tab pos="614045" algn="l"/>
              </a:tabLst>
            </a:pPr>
            <a:r>
              <a:rPr sz="2400" dirty="0">
                <a:latin typeface="Arial"/>
                <a:cs typeface="Arial"/>
              </a:rPr>
              <a:t>Symptômes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similaires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dans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l’enfance,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soulagés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l’inhalateur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bleu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0810" y="6513225"/>
            <a:ext cx="7262495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soutenu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développement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par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une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subvention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éducative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restriction,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6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>
              <a:latin typeface="Aptos"/>
              <a:cs typeface="Apto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DD51D456-75CF-9FB0-92D3-1083D050A6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3429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Examen</a:t>
            </a:r>
            <a:r>
              <a:rPr sz="2800" spc="-105" dirty="0"/>
              <a:t> </a:t>
            </a:r>
            <a:r>
              <a:rPr sz="2800" spc="-10" dirty="0"/>
              <a:t>clinique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549541" y="1673055"/>
            <a:ext cx="6693534" cy="4453463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ts val="4200"/>
              </a:lnSpc>
              <a:spcBef>
                <a:spcPts val="695"/>
              </a:spcBef>
            </a:pPr>
            <a:r>
              <a:rPr sz="2800" b="1" dirty="0">
                <a:latin typeface="Arial"/>
                <a:cs typeface="Arial"/>
              </a:rPr>
              <a:t>Caractéristiques générales et </a:t>
            </a:r>
            <a:r>
              <a:rPr sz="2800" b="1" spc="-10" dirty="0">
                <a:latin typeface="Arial"/>
                <a:cs typeface="Arial"/>
              </a:rPr>
              <a:t>faciales</a:t>
            </a:r>
            <a:endParaRPr sz="2800" b="1" dirty="0">
              <a:latin typeface="Arial"/>
              <a:cs typeface="Arial"/>
            </a:endParaRPr>
          </a:p>
          <a:p>
            <a:pPr marL="793750" marR="5080" indent="-323850">
              <a:lnSpc>
                <a:spcPts val="4200"/>
              </a:lnSpc>
              <a:spcBef>
                <a:spcPts val="790"/>
              </a:spcBef>
              <a:buChar char="•"/>
              <a:tabLst>
                <a:tab pos="793750" algn="l"/>
              </a:tabLst>
            </a:pPr>
            <a:r>
              <a:rPr sz="3000" dirty="0">
                <a:latin typeface="Arial"/>
                <a:cs typeface="Arial"/>
              </a:rPr>
              <a:t>Salut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atopique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-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pli</a:t>
            </a:r>
            <a:r>
              <a:rPr sz="3000" spc="-10" dirty="0">
                <a:latin typeface="Arial"/>
                <a:cs typeface="Arial"/>
              </a:rPr>
              <a:t> transversal </a:t>
            </a:r>
            <a:r>
              <a:rPr sz="3000" dirty="0">
                <a:latin typeface="Arial"/>
                <a:cs typeface="Arial"/>
              </a:rPr>
              <a:t>marqué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sur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le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tiers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inférieur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du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nez</a:t>
            </a:r>
            <a:endParaRPr sz="3000" dirty="0">
              <a:latin typeface="Arial"/>
              <a:cs typeface="Arial"/>
            </a:endParaRPr>
          </a:p>
          <a:p>
            <a:pPr marL="793750" marR="259079" indent="-323850">
              <a:lnSpc>
                <a:spcPts val="4200"/>
              </a:lnSpc>
              <a:buChar char="•"/>
              <a:tabLst>
                <a:tab pos="793750" algn="l"/>
              </a:tabLst>
            </a:pPr>
            <a:r>
              <a:rPr sz="3000" dirty="0">
                <a:latin typeface="Arial"/>
                <a:cs typeface="Arial"/>
              </a:rPr>
              <a:t>Cernes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allergiques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- </a:t>
            </a:r>
            <a:r>
              <a:rPr sz="3000" spc="-10" dirty="0">
                <a:latin typeface="Arial"/>
                <a:cs typeface="Arial"/>
              </a:rPr>
              <a:t>coloration </a:t>
            </a:r>
            <a:r>
              <a:rPr sz="3000" dirty="0">
                <a:latin typeface="Arial"/>
                <a:cs typeface="Arial"/>
              </a:rPr>
              <a:t>sombre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ou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œdème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sous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les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20" dirty="0" err="1">
                <a:latin typeface="Arial"/>
                <a:cs typeface="Arial"/>
              </a:rPr>
              <a:t>yeux</a:t>
            </a:r>
            <a:endParaRPr lang="fr-FR" sz="3000" dirty="0">
              <a:latin typeface="Arial"/>
              <a:cs typeface="Arial"/>
            </a:endParaRPr>
          </a:p>
          <a:p>
            <a:pPr marL="12700">
              <a:lnSpc>
                <a:spcPts val="4200"/>
              </a:lnSpc>
              <a:tabLst>
                <a:tab pos="337185" algn="l"/>
              </a:tabLst>
            </a:pPr>
            <a:r>
              <a:rPr lang="fr-TN" sz="3000" dirty="0">
                <a:latin typeface="Arial"/>
                <a:cs typeface="Arial"/>
              </a:rPr>
              <a:t>		</a:t>
            </a:r>
            <a:r>
              <a:rPr lang="fr-FR" sz="3000" dirty="0">
                <a:latin typeface="Arial"/>
                <a:cs typeface="Arial"/>
              </a:rPr>
              <a:t>(signes</a:t>
            </a:r>
            <a:r>
              <a:rPr lang="fr-FR" sz="3000" spc="-90" dirty="0">
                <a:latin typeface="Arial"/>
                <a:cs typeface="Arial"/>
              </a:rPr>
              <a:t> </a:t>
            </a:r>
            <a:r>
              <a:rPr lang="fr-FR" sz="3000" spc="-10" dirty="0">
                <a:latin typeface="Arial"/>
                <a:cs typeface="Arial"/>
              </a:rPr>
              <a:t>oculaires)</a:t>
            </a:r>
            <a:endParaRPr lang="fr-FR" sz="3000" dirty="0">
              <a:latin typeface="Arial"/>
              <a:cs typeface="Arial"/>
            </a:endParaRPr>
          </a:p>
          <a:p>
            <a:pPr marL="660400" marR="265430" lvl="1" indent="-323850">
              <a:lnSpc>
                <a:spcPts val="4200"/>
              </a:lnSpc>
              <a:buChar char="•"/>
              <a:tabLst>
                <a:tab pos="660400" algn="l"/>
              </a:tabLst>
            </a:pPr>
            <a:r>
              <a:rPr sz="3000" dirty="0" err="1">
                <a:latin typeface="Arial"/>
                <a:cs typeface="Arial"/>
              </a:rPr>
              <a:t>Conjonctives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rouges </a:t>
            </a:r>
            <a:r>
              <a:rPr sz="3000" spc="-10" dirty="0">
                <a:latin typeface="Arial"/>
                <a:cs typeface="Arial"/>
              </a:rPr>
              <a:t>(inflammées) </a:t>
            </a:r>
            <a:r>
              <a:rPr sz="3000" dirty="0">
                <a:latin typeface="Arial"/>
                <a:cs typeface="Arial"/>
              </a:rPr>
              <a:t>et </a:t>
            </a:r>
            <a:r>
              <a:rPr sz="3000" spc="-10" dirty="0">
                <a:latin typeface="Arial"/>
                <a:cs typeface="Arial"/>
              </a:rPr>
              <a:t>larmoiement.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5005" y="6513225"/>
            <a:ext cx="7452995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apporté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soutien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éducatif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pour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accompagner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la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réalisation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>
              <a:latin typeface="Aptos"/>
              <a:cs typeface="Apto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6710" y="1712429"/>
            <a:ext cx="3967949" cy="3967949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8021F1FA-90E5-2E20-6359-27717EB04F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9861" y="288164"/>
            <a:ext cx="2833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17973"/>
                </a:solidFill>
                <a:latin typeface="Arial"/>
                <a:cs typeface="Arial"/>
              </a:rPr>
              <a:t>Examen</a:t>
            </a:r>
            <a:r>
              <a:rPr sz="2800" b="1" spc="-105" dirty="0">
                <a:solidFill>
                  <a:srgbClr val="01797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17973"/>
                </a:solidFill>
                <a:latin typeface="Arial"/>
                <a:cs typeface="Arial"/>
              </a:rPr>
              <a:t>clinique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36519" y="1143000"/>
            <a:ext cx="11049000" cy="45887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00"/>
              </a:lnSpc>
              <a:spcBef>
                <a:spcPts val="100"/>
              </a:spcBef>
            </a:pPr>
            <a:r>
              <a:rPr lang="fr-FR" sz="3000" dirty="0">
                <a:solidFill>
                  <a:srgbClr val="000000"/>
                </a:solidFill>
                <a:latin typeface="Arial"/>
                <a:cs typeface="Arial"/>
              </a:rPr>
              <a:t>Examen nasal</a:t>
            </a:r>
            <a:b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  <a:t>• </a:t>
            </a:r>
            <a:r>
              <a:rPr lang="fr-FR" sz="3000" b="0" dirty="0">
                <a:solidFill>
                  <a:srgbClr val="000000"/>
                </a:solidFill>
              </a:rPr>
              <a:t>Cornets nasaux : l'examen à l'aide d'un spéculum révèle des signes d'inflammation chronique et de congestion, une hypertrophie (augmentation du volume) et une pâleur.</a:t>
            </a:r>
            <a:br>
              <a:rPr lang="fr-FR" sz="3000" b="0" dirty="0">
                <a:solidFill>
                  <a:srgbClr val="000000"/>
                </a:solidFill>
              </a:rPr>
            </a:br>
            <a:r>
              <a:rPr lang="fr-FR" sz="3000" b="0" dirty="0">
                <a:solidFill>
                  <a:srgbClr val="000000"/>
                </a:solidFill>
              </a:rPr>
              <a:t>• La muqueuse nasale est enflée et humide.</a:t>
            </a:r>
            <a:br>
              <a:rPr lang="fr-FR" sz="3000" b="0" dirty="0">
                <a:solidFill>
                  <a:srgbClr val="000000"/>
                </a:solidFill>
              </a:rPr>
            </a:br>
            <a:b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fr-FR" sz="3000" dirty="0">
                <a:solidFill>
                  <a:srgbClr val="000000"/>
                </a:solidFill>
                <a:latin typeface="Arial"/>
                <a:cs typeface="Arial"/>
              </a:rPr>
              <a:t>Examen pharyngé</a:t>
            </a:r>
            <a:b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  <a:t>• Écoulement postérieur nasal (EPN)</a:t>
            </a:r>
            <a:b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fr-FR" sz="3000" b="0" dirty="0">
                <a:solidFill>
                  <a:srgbClr val="000000"/>
                </a:solidFill>
                <a:latin typeface="Arial"/>
                <a:cs typeface="Arial"/>
              </a:rPr>
              <a:t>• Aspect pavé de la paroi postérieure du pharynx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4798" y="6513225"/>
            <a:ext cx="7493000" cy="168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latin typeface="Aptos"/>
                <a:cs typeface="Aptos"/>
              </a:rPr>
              <a:t>ALK-Abelló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accordé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une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subvention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éducative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restriction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pour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soutenir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l’élaboration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cette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étude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de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cas,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intervenir</a:t>
            </a:r>
            <a:r>
              <a:rPr sz="900" spc="60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dans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dirty="0">
                <a:latin typeface="Aptos"/>
                <a:cs typeface="Aptos"/>
              </a:rPr>
              <a:t>son</a:t>
            </a:r>
            <a:r>
              <a:rPr sz="900" spc="55" dirty="0">
                <a:latin typeface="Aptos"/>
                <a:cs typeface="Aptos"/>
              </a:rPr>
              <a:t> </a:t>
            </a:r>
            <a:r>
              <a:rPr sz="900" spc="-10" dirty="0">
                <a:latin typeface="Aptos"/>
                <a:cs typeface="Aptos"/>
              </a:rPr>
              <a:t>contenu</a:t>
            </a:r>
            <a:endParaRPr sz="900">
              <a:latin typeface="Aptos"/>
              <a:cs typeface="Aptos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08816827-C94B-63FB-2A1D-9376148950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910" y="228600"/>
            <a:ext cx="1948610" cy="5870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3782</Words>
  <Application>Microsoft Office PowerPoint</Application>
  <PresentationFormat>Widescreen</PresentationFormat>
  <Paragraphs>255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Aptos</vt:lpstr>
      <vt:lpstr>Arial</vt:lpstr>
      <vt:lpstr>Calibri</vt:lpstr>
      <vt:lpstr>Noto Sans Arabic</vt:lpstr>
      <vt:lpstr>Office Theme</vt:lpstr>
      <vt:lpstr>PowerPoint Presentation</vt:lpstr>
      <vt:lpstr>Guide pratique pour optimiser la prise en charge de la rhinite en médecine générale</vt:lpstr>
      <vt:lpstr>Objectifs pédagogiques</vt:lpstr>
      <vt:lpstr>Le patient</vt:lpstr>
      <vt:lpstr>PowerPoint Presentation</vt:lpstr>
      <vt:lpstr>PowerPoint Presentation</vt:lpstr>
      <vt:lpstr>Résumé de la présentation actuelle</vt:lpstr>
      <vt:lpstr>Examen clinique</vt:lpstr>
      <vt:lpstr>Examen nasal • Cornets nasaux : l'examen à l'aide d'un spéculum révèle des signes d'inflammation chronique et de congestion, une hypertrophie (augmentation du volume) et une pâleur. • La muqueuse nasale est enflée et humide.  Examen pharyngé • Écoulement postérieur nasal (EPN) • Aspect pavé de la paroi postérieure du pharynx</vt:lpstr>
      <vt:lpstr>Examen clinique</vt:lpstr>
      <vt:lpstr>Évaluer l’impact : Échelle Visuelle Analogique</vt:lpstr>
      <vt:lpstr>Examen clinique</vt:lpstr>
      <vt:lpstr>Quelles investigations recommanderiez-vous ?</vt:lpstr>
      <vt:lpstr>En savoir plus sur le débit expiratoire de pointe pour l’asthme</vt:lpstr>
      <vt:lpstr>Décision clinique</vt:lpstr>
      <vt:lpstr>PowerPoint Presentation</vt:lpstr>
      <vt:lpstr>En savoir plus sur le diagnostic de l’asthme</vt:lpstr>
      <vt:lpstr>Deuxième consultation</vt:lpstr>
      <vt:lpstr>Diagnostic</vt:lpstr>
      <vt:lpstr>Gestion de la rhinite allergique</vt:lpstr>
      <vt:lpstr>Arbre thérapeutique de la rhinite allergique (RA) chez l’adulte lorsque l’autogestion ne suffit pas </vt:lpstr>
      <vt:lpstr>Prise en charge de l’asthme</vt:lpstr>
      <vt:lpstr>PowerPoint Presentation</vt:lpstr>
      <vt:lpstr>PowerPoint Presentation</vt:lpstr>
      <vt:lpstr>PowerPoint Presentation</vt:lpstr>
      <vt:lpstr>PowerPoint Presentation</vt:lpstr>
      <vt:lpstr>Décision clinique</vt:lpstr>
      <vt:lpstr>Prévalence mondiale de la rhinite allergique selon l’âge</vt:lpstr>
      <vt:lpstr>La prévalence de l’association entre rhinite allergique et asthme varie selon les régions et les tranches d’âge. À l’échelle mondiale, elle est estimée entre 10 % et 40 %.</vt:lpstr>
      <vt:lpstr>Passage de la rhinite allergique à l’asthme :</vt:lpstr>
      <vt:lpstr>Mécanisme de transition : de la rhinite allergique à l’asthme</vt:lpstr>
      <vt:lpstr>D’un point de vue clinique, deux phénotypes distincts de rhinite allergique (RA) sont observés : (i) la rhinite seule, et (ii) la RA associée à l’asthme.</vt:lpstr>
      <vt:lpstr>PowerPoint Presentation</vt:lpstr>
      <vt:lpstr>Points clés à retenir</vt:lpstr>
      <vt:lpstr>Guide pratique pour optimiser la prise en charge de la rhinite en soins primaires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Rhinitis Case study - A person with rhinitis and lower respiratory symptoms - Adobe</dc:title>
  <cp:lastModifiedBy>Nicola Connor</cp:lastModifiedBy>
  <cp:revision>11</cp:revision>
  <dcterms:created xsi:type="dcterms:W3CDTF">2025-11-26T11:16:31Z</dcterms:created>
  <dcterms:modified xsi:type="dcterms:W3CDTF">2026-02-20T10:37:26Z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2025-11-26T00:00:00Z</vt:filetime>
  </property>
  <property fmtid="{D5CDD505-2E9C-101B-9397-08002B2CF9AE}" pid="3" name="CreationClient">
    <vt:lpwstr>hz-json-import</vt:lpwstr>
  </property>
  <property fmtid="{D5CDD505-2E9C-101B-9397-08002B2CF9AE}" pid="4" name="Creator">
    <vt:lpwstr>Adobe Express</vt:lpwstr>
  </property>
  <property fmtid="{D5CDD505-2E9C-101B-9397-08002B2CF9AE}" pid="5" name="LastSaved">
    <vt:filetime>2025-11-26T00:00:00Z</vt:filetime>
  </property>
  <property fmtid="{D5CDD505-2E9C-101B-9397-08002B2CF9AE}" pid="6" name="Producer">
    <vt:lpwstr>Adobe Express</vt:lpwstr>
  </property>
</Properties>
</file>