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267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5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73825-1D67-4C18-843D-CF121447613F}" type="datetimeFigureOut">
              <a:rPr lang="en-GB" smtClean="0"/>
              <a:t>20/02/2026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07500-F45E-4480-BDFD-D0C0F932C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575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E7CD0-D342-4853-9B24-2629CAF6F16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492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220133" y="6653214"/>
            <a:ext cx="1176020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3200"/>
          </a:p>
        </p:txBody>
      </p:sp>
      <p:sp>
        <p:nvSpPr>
          <p:cNvPr id="9" name="Rectangle 23"/>
          <p:cNvSpPr>
            <a:spLocks/>
          </p:cNvSpPr>
          <p:nvPr userDrawn="1"/>
        </p:nvSpPr>
        <p:spPr bwMode="auto">
          <a:xfrm>
            <a:off x="8263928" y="6664067"/>
            <a:ext cx="3408690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Asthma, www.ginasthma.org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1D931C-F9DA-4B9E-6E47-9B056A1D96ED}"/>
              </a:ext>
            </a:extLst>
          </p:cNvPr>
          <p:cNvGrpSpPr/>
          <p:nvPr userDrawn="1"/>
        </p:nvGrpSpPr>
        <p:grpSpPr>
          <a:xfrm>
            <a:off x="11425170" y="-2513"/>
            <a:ext cx="722760" cy="761929"/>
            <a:chOff x="11425170" y="-2513"/>
            <a:chExt cx="722760" cy="76192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9D580D7-81FA-3397-D757-22727FAC8149}"/>
                </a:ext>
              </a:extLst>
            </p:cNvPr>
            <p:cNvSpPr/>
            <p:nvPr/>
          </p:nvSpPr>
          <p:spPr>
            <a:xfrm>
              <a:off x="11533658" y="82726"/>
              <a:ext cx="614272" cy="6766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4A6C171-A03E-D4D2-4B41-3762188945F9}"/>
                </a:ext>
              </a:extLst>
            </p:cNvPr>
            <p:cNvSpPr/>
            <p:nvPr/>
          </p:nvSpPr>
          <p:spPr>
            <a:xfrm>
              <a:off x="11533658" y="-2513"/>
              <a:ext cx="614272" cy="6766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9446DEE9-33EB-41A6-18DF-041594BA9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5170" y="80213"/>
              <a:ext cx="658342" cy="676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2136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7802" y="102107"/>
            <a:ext cx="11680957" cy="709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9732" y="1062213"/>
            <a:ext cx="11072535" cy="4528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thmacontroltest.com/en-gb/welcome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hyperlink" Target="https://www.asthmacontroltest.com/es-gb/bienvenida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thmacontroltest.com/en-gb/welcome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6/s40733-015-0008-0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uroscholar.touro.edu/sjlcas/vol7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709160" cy="6858000"/>
            <a:chOff x="0" y="0"/>
            <a:chExt cx="470916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709160" cy="6858000"/>
            </a:xfrm>
            <a:custGeom>
              <a:avLst/>
              <a:gdLst/>
              <a:ahLst/>
              <a:cxnLst/>
              <a:rect l="l" t="t" r="r" b="b"/>
              <a:pathLst>
                <a:path w="4709160" h="6858000">
                  <a:moveTo>
                    <a:pt x="235967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665394" y="6858000"/>
                  </a:lnTo>
                  <a:lnTo>
                    <a:pt x="1706671" y="6848718"/>
                  </a:lnTo>
                  <a:lnTo>
                    <a:pt x="1754854" y="6837382"/>
                  </a:lnTo>
                  <a:lnTo>
                    <a:pt x="1802757" y="6825611"/>
                  </a:lnTo>
                  <a:lnTo>
                    <a:pt x="1850376" y="6813407"/>
                  </a:lnTo>
                  <a:lnTo>
                    <a:pt x="1897710" y="6800773"/>
                  </a:lnTo>
                  <a:lnTo>
                    <a:pt x="1944755" y="6787712"/>
                  </a:lnTo>
                  <a:lnTo>
                    <a:pt x="1991508" y="6774226"/>
                  </a:lnTo>
                  <a:lnTo>
                    <a:pt x="2037967" y="6760317"/>
                  </a:lnTo>
                  <a:lnTo>
                    <a:pt x="2084128" y="6745990"/>
                  </a:lnTo>
                  <a:lnTo>
                    <a:pt x="2129989" y="6731245"/>
                  </a:lnTo>
                  <a:lnTo>
                    <a:pt x="2175546" y="6716087"/>
                  </a:lnTo>
                  <a:lnTo>
                    <a:pt x="2220798" y="6700517"/>
                  </a:lnTo>
                  <a:lnTo>
                    <a:pt x="2265741" y="6684538"/>
                  </a:lnTo>
                  <a:lnTo>
                    <a:pt x="2310372" y="6668154"/>
                  </a:lnTo>
                  <a:lnTo>
                    <a:pt x="2354688" y="6651366"/>
                  </a:lnTo>
                  <a:lnTo>
                    <a:pt x="2398687" y="6634178"/>
                  </a:lnTo>
                  <a:lnTo>
                    <a:pt x="2442365" y="6616592"/>
                  </a:lnTo>
                  <a:lnTo>
                    <a:pt x="2485721" y="6598610"/>
                  </a:lnTo>
                  <a:lnTo>
                    <a:pt x="2528750" y="6580236"/>
                  </a:lnTo>
                  <a:lnTo>
                    <a:pt x="2571450" y="6561472"/>
                  </a:lnTo>
                  <a:lnTo>
                    <a:pt x="2613819" y="6542321"/>
                  </a:lnTo>
                  <a:lnTo>
                    <a:pt x="2655853" y="6522785"/>
                  </a:lnTo>
                  <a:lnTo>
                    <a:pt x="2697549" y="6502868"/>
                  </a:lnTo>
                  <a:lnTo>
                    <a:pt x="2738905" y="6482571"/>
                  </a:lnTo>
                  <a:lnTo>
                    <a:pt x="2779918" y="6461898"/>
                  </a:lnTo>
                  <a:lnTo>
                    <a:pt x="2820585" y="6440851"/>
                  </a:lnTo>
                  <a:lnTo>
                    <a:pt x="2860903" y="6419433"/>
                  </a:lnTo>
                  <a:lnTo>
                    <a:pt x="2900869" y="6397647"/>
                  </a:lnTo>
                  <a:lnTo>
                    <a:pt x="2940480" y="6375495"/>
                  </a:lnTo>
                  <a:lnTo>
                    <a:pt x="2979734" y="6352980"/>
                  </a:lnTo>
                  <a:lnTo>
                    <a:pt x="3018627" y="6330104"/>
                  </a:lnTo>
                  <a:lnTo>
                    <a:pt x="3057157" y="6306871"/>
                  </a:lnTo>
                  <a:lnTo>
                    <a:pt x="3095321" y="6283283"/>
                  </a:lnTo>
                  <a:lnTo>
                    <a:pt x="3133116" y="6259343"/>
                  </a:lnTo>
                  <a:lnTo>
                    <a:pt x="3170539" y="6235053"/>
                  </a:lnTo>
                  <a:lnTo>
                    <a:pt x="3207587" y="6210417"/>
                  </a:lnTo>
                  <a:lnTo>
                    <a:pt x="3244258" y="6185435"/>
                  </a:lnTo>
                  <a:lnTo>
                    <a:pt x="3280548" y="6160113"/>
                  </a:lnTo>
                  <a:lnTo>
                    <a:pt x="3316455" y="6134452"/>
                  </a:lnTo>
                  <a:lnTo>
                    <a:pt x="3351976" y="6108454"/>
                  </a:lnTo>
                  <a:lnTo>
                    <a:pt x="3387108" y="6082123"/>
                  </a:lnTo>
                  <a:lnTo>
                    <a:pt x="3421848" y="6055461"/>
                  </a:lnTo>
                  <a:lnTo>
                    <a:pt x="3456194" y="6028471"/>
                  </a:lnTo>
                  <a:lnTo>
                    <a:pt x="3490141" y="6001155"/>
                  </a:lnTo>
                  <a:lnTo>
                    <a:pt x="3523688" y="5973517"/>
                  </a:lnTo>
                  <a:lnTo>
                    <a:pt x="3556832" y="5945559"/>
                  </a:lnTo>
                  <a:lnTo>
                    <a:pt x="3589570" y="5917283"/>
                  </a:lnTo>
                  <a:lnTo>
                    <a:pt x="3621899" y="5888693"/>
                  </a:lnTo>
                  <a:lnTo>
                    <a:pt x="3653815" y="5859791"/>
                  </a:lnTo>
                  <a:lnTo>
                    <a:pt x="3685317" y="5830579"/>
                  </a:lnTo>
                  <a:lnTo>
                    <a:pt x="3716402" y="5801061"/>
                  </a:lnTo>
                  <a:lnTo>
                    <a:pt x="3747065" y="5771238"/>
                  </a:lnTo>
                  <a:lnTo>
                    <a:pt x="3777306" y="5741115"/>
                  </a:lnTo>
                  <a:lnTo>
                    <a:pt x="3807120" y="5710693"/>
                  </a:lnTo>
                  <a:lnTo>
                    <a:pt x="3836505" y="5679975"/>
                  </a:lnTo>
                  <a:lnTo>
                    <a:pt x="3865458" y="5648963"/>
                  </a:lnTo>
                  <a:lnTo>
                    <a:pt x="3893977" y="5617662"/>
                  </a:lnTo>
                  <a:lnTo>
                    <a:pt x="3922057" y="5586072"/>
                  </a:lnTo>
                  <a:lnTo>
                    <a:pt x="3949698" y="5554197"/>
                  </a:lnTo>
                  <a:lnTo>
                    <a:pt x="3976894" y="5522040"/>
                  </a:lnTo>
                  <a:lnTo>
                    <a:pt x="4003645" y="5489603"/>
                  </a:lnTo>
                  <a:lnTo>
                    <a:pt x="4029946" y="5456889"/>
                  </a:lnTo>
                  <a:lnTo>
                    <a:pt x="4055796" y="5423900"/>
                  </a:lnTo>
                  <a:lnTo>
                    <a:pt x="4081190" y="5390640"/>
                  </a:lnTo>
                  <a:lnTo>
                    <a:pt x="4106127" y="5357111"/>
                  </a:lnTo>
                  <a:lnTo>
                    <a:pt x="4130604" y="5323315"/>
                  </a:lnTo>
                  <a:lnTo>
                    <a:pt x="4154616" y="5289255"/>
                  </a:lnTo>
                  <a:lnTo>
                    <a:pt x="4178163" y="5254935"/>
                  </a:lnTo>
                  <a:lnTo>
                    <a:pt x="4201241" y="5220356"/>
                  </a:lnTo>
                  <a:lnTo>
                    <a:pt x="4223846" y="5185522"/>
                  </a:lnTo>
                  <a:lnTo>
                    <a:pt x="4245977" y="5150434"/>
                  </a:lnTo>
                  <a:lnTo>
                    <a:pt x="4267629" y="5115097"/>
                  </a:lnTo>
                  <a:lnTo>
                    <a:pt x="4288802" y="5079512"/>
                  </a:lnTo>
                  <a:lnTo>
                    <a:pt x="4309490" y="5043682"/>
                  </a:lnTo>
                  <a:lnTo>
                    <a:pt x="4329693" y="5007609"/>
                  </a:lnTo>
                  <a:lnTo>
                    <a:pt x="4349406" y="4971298"/>
                  </a:lnTo>
                  <a:lnTo>
                    <a:pt x="4368628" y="4934749"/>
                  </a:lnTo>
                  <a:lnTo>
                    <a:pt x="4387354" y="4897966"/>
                  </a:lnTo>
                  <a:lnTo>
                    <a:pt x="4405582" y="4860952"/>
                  </a:lnTo>
                  <a:lnTo>
                    <a:pt x="4423310" y="4823709"/>
                  </a:lnTo>
                  <a:lnTo>
                    <a:pt x="4440535" y="4786240"/>
                  </a:lnTo>
                  <a:lnTo>
                    <a:pt x="4457253" y="4748548"/>
                  </a:lnTo>
                  <a:lnTo>
                    <a:pt x="4473462" y="4710634"/>
                  </a:lnTo>
                  <a:lnTo>
                    <a:pt x="4489159" y="4672503"/>
                  </a:lnTo>
                  <a:lnTo>
                    <a:pt x="4504341" y="4634157"/>
                  </a:lnTo>
                  <a:lnTo>
                    <a:pt x="4519005" y="4595597"/>
                  </a:lnTo>
                  <a:lnTo>
                    <a:pt x="4533148" y="4556828"/>
                  </a:lnTo>
                  <a:lnTo>
                    <a:pt x="4546768" y="4517851"/>
                  </a:lnTo>
                  <a:lnTo>
                    <a:pt x="4559862" y="4478670"/>
                  </a:lnTo>
                  <a:lnTo>
                    <a:pt x="4572426" y="4439287"/>
                  </a:lnTo>
                  <a:lnTo>
                    <a:pt x="4584458" y="4399705"/>
                  </a:lnTo>
                  <a:lnTo>
                    <a:pt x="4595955" y="4359926"/>
                  </a:lnTo>
                  <a:lnTo>
                    <a:pt x="4606915" y="4319953"/>
                  </a:lnTo>
                  <a:lnTo>
                    <a:pt x="4617333" y="4279789"/>
                  </a:lnTo>
                  <a:lnTo>
                    <a:pt x="4627209" y="4239437"/>
                  </a:lnTo>
                  <a:lnTo>
                    <a:pt x="4636537" y="4198898"/>
                  </a:lnTo>
                  <a:lnTo>
                    <a:pt x="4645317" y="4158177"/>
                  </a:lnTo>
                  <a:lnTo>
                    <a:pt x="4653544" y="4117275"/>
                  </a:lnTo>
                  <a:lnTo>
                    <a:pt x="4661216" y="4076195"/>
                  </a:lnTo>
                  <a:lnTo>
                    <a:pt x="4668331" y="4034941"/>
                  </a:lnTo>
                  <a:lnTo>
                    <a:pt x="4674885" y="3993513"/>
                  </a:lnTo>
                  <a:lnTo>
                    <a:pt x="4680875" y="3951917"/>
                  </a:lnTo>
                  <a:lnTo>
                    <a:pt x="4686298" y="3910153"/>
                  </a:lnTo>
                  <a:lnTo>
                    <a:pt x="4691153" y="3868224"/>
                  </a:lnTo>
                  <a:lnTo>
                    <a:pt x="4695435" y="3826134"/>
                  </a:lnTo>
                  <a:lnTo>
                    <a:pt x="4699142" y="3783886"/>
                  </a:lnTo>
                  <a:lnTo>
                    <a:pt x="4702271" y="3741480"/>
                  </a:lnTo>
                  <a:lnTo>
                    <a:pt x="4704820" y="3698922"/>
                  </a:lnTo>
                  <a:lnTo>
                    <a:pt x="4706785" y="3656212"/>
                  </a:lnTo>
                  <a:lnTo>
                    <a:pt x="4708163" y="3613354"/>
                  </a:lnTo>
                  <a:lnTo>
                    <a:pt x="4708952" y="3570351"/>
                  </a:lnTo>
                  <a:lnTo>
                    <a:pt x="4709149" y="3527204"/>
                  </a:lnTo>
                  <a:lnTo>
                    <a:pt x="4708751" y="3483918"/>
                  </a:lnTo>
                  <a:lnTo>
                    <a:pt x="4707755" y="3440494"/>
                  </a:lnTo>
                  <a:lnTo>
                    <a:pt x="4706158" y="3396935"/>
                  </a:lnTo>
                  <a:lnTo>
                    <a:pt x="4703958" y="3353244"/>
                  </a:lnTo>
                  <a:lnTo>
                    <a:pt x="4701151" y="3309424"/>
                  </a:lnTo>
                  <a:lnTo>
                    <a:pt x="4697734" y="3265477"/>
                  </a:lnTo>
                  <a:lnTo>
                    <a:pt x="4693705" y="3221406"/>
                  </a:lnTo>
                  <a:lnTo>
                    <a:pt x="4689062" y="3177213"/>
                  </a:lnTo>
                  <a:lnTo>
                    <a:pt x="4683800" y="3132902"/>
                  </a:lnTo>
                  <a:lnTo>
                    <a:pt x="4677918" y="3088474"/>
                  </a:lnTo>
                  <a:lnTo>
                    <a:pt x="4671742" y="3046110"/>
                  </a:lnTo>
                  <a:lnTo>
                    <a:pt x="4665033" y="3003858"/>
                  </a:lnTo>
                  <a:lnTo>
                    <a:pt x="4657792" y="2961719"/>
                  </a:lnTo>
                  <a:lnTo>
                    <a:pt x="4650023" y="2919698"/>
                  </a:lnTo>
                  <a:lnTo>
                    <a:pt x="4641729" y="2877795"/>
                  </a:lnTo>
                  <a:lnTo>
                    <a:pt x="4632913" y="2836014"/>
                  </a:lnTo>
                  <a:lnTo>
                    <a:pt x="4623578" y="2794356"/>
                  </a:lnTo>
                  <a:lnTo>
                    <a:pt x="4613727" y="2752824"/>
                  </a:lnTo>
                  <a:lnTo>
                    <a:pt x="4603364" y="2711420"/>
                  </a:lnTo>
                  <a:lnTo>
                    <a:pt x="4592492" y="2670146"/>
                  </a:lnTo>
                  <a:lnTo>
                    <a:pt x="4581113" y="2629005"/>
                  </a:lnTo>
                  <a:lnTo>
                    <a:pt x="4569230" y="2587999"/>
                  </a:lnTo>
                  <a:lnTo>
                    <a:pt x="4556848" y="2547130"/>
                  </a:lnTo>
                  <a:lnTo>
                    <a:pt x="4543969" y="2506401"/>
                  </a:lnTo>
                  <a:lnTo>
                    <a:pt x="4530596" y="2465813"/>
                  </a:lnTo>
                  <a:lnTo>
                    <a:pt x="4516732" y="2425370"/>
                  </a:lnTo>
                  <a:lnTo>
                    <a:pt x="4502381" y="2385073"/>
                  </a:lnTo>
                  <a:lnTo>
                    <a:pt x="4487545" y="2344925"/>
                  </a:lnTo>
                  <a:lnTo>
                    <a:pt x="4472228" y="2304928"/>
                  </a:lnTo>
                  <a:lnTo>
                    <a:pt x="4456433" y="2265084"/>
                  </a:lnTo>
                  <a:lnTo>
                    <a:pt x="4440162" y="2225396"/>
                  </a:lnTo>
                  <a:lnTo>
                    <a:pt x="4423420" y="2185866"/>
                  </a:lnTo>
                  <a:lnTo>
                    <a:pt x="4406209" y="2146496"/>
                  </a:lnTo>
                  <a:lnTo>
                    <a:pt x="4388532" y="2107288"/>
                  </a:lnTo>
                  <a:lnTo>
                    <a:pt x="4370393" y="2068246"/>
                  </a:lnTo>
                  <a:lnTo>
                    <a:pt x="4351794" y="2029370"/>
                  </a:lnTo>
                  <a:lnTo>
                    <a:pt x="4332739" y="1990664"/>
                  </a:lnTo>
                  <a:lnTo>
                    <a:pt x="4313231" y="1952129"/>
                  </a:lnTo>
                  <a:lnTo>
                    <a:pt x="4293272" y="1913769"/>
                  </a:lnTo>
                  <a:lnTo>
                    <a:pt x="4272867" y="1875584"/>
                  </a:lnTo>
                  <a:lnTo>
                    <a:pt x="4252018" y="1837579"/>
                  </a:lnTo>
                  <a:lnTo>
                    <a:pt x="4230728" y="1799754"/>
                  </a:lnTo>
                  <a:lnTo>
                    <a:pt x="4209001" y="1762112"/>
                  </a:lnTo>
                  <a:lnTo>
                    <a:pt x="4186839" y="1724656"/>
                  </a:lnTo>
                  <a:lnTo>
                    <a:pt x="4164246" y="1687387"/>
                  </a:lnTo>
                  <a:lnTo>
                    <a:pt x="4141225" y="1650309"/>
                  </a:lnTo>
                  <a:lnTo>
                    <a:pt x="4117778" y="1613423"/>
                  </a:lnTo>
                  <a:lnTo>
                    <a:pt x="4093910" y="1576731"/>
                  </a:lnTo>
                  <a:lnTo>
                    <a:pt x="4069623" y="1540237"/>
                  </a:lnTo>
                  <a:lnTo>
                    <a:pt x="4044921" y="1503941"/>
                  </a:lnTo>
                  <a:lnTo>
                    <a:pt x="4019805" y="1467848"/>
                  </a:lnTo>
                  <a:lnTo>
                    <a:pt x="3994281" y="1431958"/>
                  </a:lnTo>
                  <a:lnTo>
                    <a:pt x="3968350" y="1396274"/>
                  </a:lnTo>
                  <a:lnTo>
                    <a:pt x="3942015" y="1360798"/>
                  </a:lnTo>
                  <a:lnTo>
                    <a:pt x="3915281" y="1325534"/>
                  </a:lnTo>
                  <a:lnTo>
                    <a:pt x="3888150" y="1290482"/>
                  </a:lnTo>
                  <a:lnTo>
                    <a:pt x="3860625" y="1255645"/>
                  </a:lnTo>
                  <a:lnTo>
                    <a:pt x="3832710" y="1221026"/>
                  </a:lnTo>
                  <a:lnTo>
                    <a:pt x="3804407" y="1186627"/>
                  </a:lnTo>
                  <a:lnTo>
                    <a:pt x="3775719" y="1152451"/>
                  </a:lnTo>
                  <a:lnTo>
                    <a:pt x="3746650" y="1118498"/>
                  </a:lnTo>
                  <a:lnTo>
                    <a:pt x="3717203" y="1084773"/>
                  </a:lnTo>
                  <a:lnTo>
                    <a:pt x="3687381" y="1051276"/>
                  </a:lnTo>
                  <a:lnTo>
                    <a:pt x="3657187" y="1018011"/>
                  </a:lnTo>
                  <a:lnTo>
                    <a:pt x="3626625" y="984979"/>
                  </a:lnTo>
                  <a:lnTo>
                    <a:pt x="3595696" y="952184"/>
                  </a:lnTo>
                  <a:lnTo>
                    <a:pt x="3564405" y="919627"/>
                  </a:lnTo>
                  <a:lnTo>
                    <a:pt x="3532755" y="887310"/>
                  </a:lnTo>
                  <a:lnTo>
                    <a:pt x="3500748" y="855236"/>
                  </a:lnTo>
                  <a:lnTo>
                    <a:pt x="3468389" y="823407"/>
                  </a:lnTo>
                  <a:lnTo>
                    <a:pt x="3435679" y="791826"/>
                  </a:lnTo>
                  <a:lnTo>
                    <a:pt x="3402622" y="760494"/>
                  </a:lnTo>
                  <a:lnTo>
                    <a:pt x="3369222" y="729414"/>
                  </a:lnTo>
                  <a:lnTo>
                    <a:pt x="3335480" y="698589"/>
                  </a:lnTo>
                  <a:lnTo>
                    <a:pt x="3301402" y="668020"/>
                  </a:lnTo>
                  <a:lnTo>
                    <a:pt x="3266989" y="637710"/>
                  </a:lnTo>
                  <a:lnTo>
                    <a:pt x="3232244" y="607662"/>
                  </a:lnTo>
                  <a:lnTo>
                    <a:pt x="3197172" y="577876"/>
                  </a:lnTo>
                  <a:lnTo>
                    <a:pt x="3161774" y="548357"/>
                  </a:lnTo>
                  <a:lnTo>
                    <a:pt x="3126055" y="519106"/>
                  </a:lnTo>
                  <a:lnTo>
                    <a:pt x="3090017" y="490125"/>
                  </a:lnTo>
                  <a:lnTo>
                    <a:pt x="3053663" y="461416"/>
                  </a:lnTo>
                  <a:lnTo>
                    <a:pt x="3016997" y="432983"/>
                  </a:lnTo>
                  <a:lnTo>
                    <a:pt x="2980021" y="404827"/>
                  </a:lnTo>
                  <a:lnTo>
                    <a:pt x="2942739" y="376951"/>
                  </a:lnTo>
                  <a:lnTo>
                    <a:pt x="2905154" y="349356"/>
                  </a:lnTo>
                  <a:lnTo>
                    <a:pt x="2867269" y="322045"/>
                  </a:lnTo>
                  <a:lnTo>
                    <a:pt x="2829087" y="295021"/>
                  </a:lnTo>
                  <a:lnTo>
                    <a:pt x="2790611" y="268286"/>
                  </a:lnTo>
                  <a:lnTo>
                    <a:pt x="2751844" y="241842"/>
                  </a:lnTo>
                  <a:lnTo>
                    <a:pt x="2712790" y="215691"/>
                  </a:lnTo>
                  <a:lnTo>
                    <a:pt x="2673452" y="189835"/>
                  </a:lnTo>
                  <a:lnTo>
                    <a:pt x="2633832" y="164278"/>
                  </a:lnTo>
                  <a:lnTo>
                    <a:pt x="2593935" y="139021"/>
                  </a:lnTo>
                  <a:lnTo>
                    <a:pt x="2553762" y="114066"/>
                  </a:lnTo>
                  <a:lnTo>
                    <a:pt x="2513317" y="89416"/>
                  </a:lnTo>
                  <a:lnTo>
                    <a:pt x="2472604" y="65073"/>
                  </a:lnTo>
                  <a:lnTo>
                    <a:pt x="2431625" y="41040"/>
                  </a:lnTo>
                  <a:lnTo>
                    <a:pt x="2390383" y="17318"/>
                  </a:lnTo>
                  <a:lnTo>
                    <a:pt x="2359678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2880" y="2886738"/>
              <a:ext cx="3987221" cy="10845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solidFill>
              <a:srgbClr val="1011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4283" y="6101511"/>
              <a:ext cx="1441555" cy="50454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462079" y="2540507"/>
            <a:ext cx="4583430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017973"/>
                </a:solidFill>
                <a:latin typeface="Arial"/>
                <a:cs typeface="Arial"/>
              </a:rPr>
              <a:t>Una</a:t>
            </a:r>
            <a:r>
              <a:rPr sz="4000" b="1" spc="-15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17973"/>
                </a:solidFill>
                <a:latin typeface="Arial"/>
                <a:cs typeface="Arial"/>
              </a:rPr>
              <a:t>persona</a:t>
            </a:r>
            <a:r>
              <a:rPr sz="4000" b="1" spc="-14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17973"/>
                </a:solidFill>
                <a:latin typeface="Arial"/>
                <a:cs typeface="Arial"/>
              </a:rPr>
              <a:t>con </a:t>
            </a:r>
            <a:r>
              <a:rPr sz="4000" b="1" dirty="0">
                <a:solidFill>
                  <a:srgbClr val="017973"/>
                </a:solidFill>
                <a:latin typeface="Arial"/>
                <a:cs typeface="Arial"/>
              </a:rPr>
              <a:t>rinitis</a:t>
            </a:r>
            <a:r>
              <a:rPr sz="4000" b="1" spc="-9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17973"/>
                </a:solidFill>
                <a:latin typeface="Arial"/>
                <a:cs typeface="Arial"/>
              </a:rPr>
              <a:t>y</a:t>
            </a:r>
            <a:r>
              <a:rPr sz="4000" b="1" spc="-9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017973"/>
                </a:solidFill>
                <a:latin typeface="Arial"/>
                <a:cs typeface="Arial"/>
              </a:rPr>
              <a:t>síntomas </a:t>
            </a:r>
            <a:r>
              <a:rPr sz="4000" b="1" spc="-10" dirty="0" err="1">
                <a:solidFill>
                  <a:srgbClr val="017973"/>
                </a:solidFill>
                <a:latin typeface="Arial"/>
                <a:cs typeface="Arial"/>
              </a:rPr>
              <a:t>respiratorios</a:t>
            </a:r>
            <a:r>
              <a:rPr sz="4000" b="1" spc="-18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lang="es-ES" sz="4000" b="1" spc="-20" dirty="0">
                <a:solidFill>
                  <a:srgbClr val="017973"/>
                </a:solidFill>
                <a:latin typeface="Arial"/>
                <a:cs typeface="Arial"/>
              </a:rPr>
              <a:t>inferiores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36514" y="5575300"/>
            <a:ext cx="2462530" cy="94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Monsur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Habib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Jaime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Correia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Sousa</a:t>
            </a:r>
            <a:endParaRPr sz="18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1395"/>
              </a:spcBef>
            </a:pPr>
            <a:r>
              <a:rPr sz="1300" i="1" spc="-10" dirty="0">
                <a:solidFill>
                  <a:srgbClr val="017973"/>
                </a:solidFill>
                <a:latin typeface="Arial"/>
                <a:cs typeface="Arial"/>
              </a:rPr>
              <a:t>noviembre</a:t>
            </a:r>
            <a:r>
              <a:rPr sz="1300" i="1" spc="-2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017973"/>
                </a:solidFill>
                <a:latin typeface="Arial"/>
                <a:cs typeface="Arial"/>
              </a:rPr>
              <a:t>de</a:t>
            </a:r>
            <a:r>
              <a:rPr sz="1300" i="1" spc="-20" dirty="0">
                <a:solidFill>
                  <a:srgbClr val="017973"/>
                </a:solidFill>
                <a:latin typeface="Arial"/>
                <a:cs typeface="Arial"/>
              </a:rPr>
              <a:t> 2025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3615" y="5548731"/>
            <a:ext cx="2217239" cy="10473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8121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Exploración</a:t>
            </a:r>
            <a:r>
              <a:rPr sz="2800" spc="-160" dirty="0"/>
              <a:t> </a:t>
            </a:r>
            <a:r>
              <a:rPr sz="2800" spc="-10" dirty="0"/>
              <a:t>clínica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49541" y="1724813"/>
            <a:ext cx="4264025" cy="375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1460" indent="-238760">
              <a:lnSpc>
                <a:spcPct val="100000"/>
              </a:lnSpc>
              <a:spcBef>
                <a:spcPts val="95"/>
              </a:spcBef>
              <a:buClr>
                <a:srgbClr val="017973"/>
              </a:buClr>
              <a:buSzPct val="128260"/>
              <a:buChar char="•"/>
              <a:tabLst>
                <a:tab pos="251460" algn="l"/>
              </a:tabLst>
            </a:pPr>
            <a:r>
              <a:rPr sz="2300" dirty="0">
                <a:latin typeface="Arial"/>
                <a:cs typeface="Arial"/>
              </a:rPr>
              <a:t>Puntuación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spc="-40" dirty="0">
                <a:latin typeface="Arial"/>
                <a:cs typeface="Arial"/>
              </a:rPr>
              <a:t>VAS</a:t>
            </a:r>
            <a:r>
              <a:rPr sz="2300" spc="-5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de</a:t>
            </a:r>
            <a:r>
              <a:rPr sz="2300" spc="-5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rinitis: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spc="-20" dirty="0">
                <a:latin typeface="Arial"/>
                <a:cs typeface="Arial"/>
              </a:rPr>
              <a:t>8/10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8990" y="6511871"/>
            <a:ext cx="718565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Aptos"/>
                <a:cs typeface="Aptos"/>
              </a:rPr>
              <a:t>ALK-</a:t>
            </a:r>
            <a:r>
              <a:rPr sz="1000" spc="-10" dirty="0">
                <a:latin typeface="Aptos"/>
                <a:cs typeface="Aptos"/>
              </a:rPr>
              <a:t>Abelló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aportó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una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ayuda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educativa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sin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restricciones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para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facilitar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la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elaboración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de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este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spc="-20" dirty="0">
                <a:latin typeface="Aptos"/>
                <a:cs typeface="Aptos"/>
              </a:rPr>
              <a:t>caso, </a:t>
            </a:r>
            <a:r>
              <a:rPr sz="1000" dirty="0">
                <a:latin typeface="Aptos"/>
                <a:cs typeface="Aptos"/>
              </a:rPr>
              <a:t>pero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no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participó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en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su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contenido</a:t>
            </a:r>
            <a:endParaRPr sz="1000">
              <a:latin typeface="Aptos"/>
              <a:cs typeface="Apto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13522" y="2773800"/>
            <a:ext cx="8237855" cy="3128645"/>
            <a:chOff x="1713522" y="2773800"/>
            <a:chExt cx="8237855" cy="31286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3522" y="2773800"/>
              <a:ext cx="8237561" cy="312825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47698" y="4487100"/>
              <a:ext cx="520065" cy="547370"/>
            </a:xfrm>
            <a:custGeom>
              <a:avLst/>
              <a:gdLst/>
              <a:ahLst/>
              <a:cxnLst/>
              <a:rect l="l" t="t" r="r" b="b"/>
              <a:pathLst>
                <a:path w="520065" h="547370">
                  <a:moveTo>
                    <a:pt x="0" y="273685"/>
                  </a:moveTo>
                  <a:lnTo>
                    <a:pt x="4186" y="224495"/>
                  </a:lnTo>
                  <a:lnTo>
                    <a:pt x="16254" y="178196"/>
                  </a:lnTo>
                  <a:lnTo>
                    <a:pt x="35470" y="135560"/>
                  </a:lnTo>
                  <a:lnTo>
                    <a:pt x="61099" y="97362"/>
                  </a:lnTo>
                  <a:lnTo>
                    <a:pt x="92406" y="64374"/>
                  </a:lnTo>
                  <a:lnTo>
                    <a:pt x="128655" y="37370"/>
                  </a:lnTo>
                  <a:lnTo>
                    <a:pt x="169113" y="17124"/>
                  </a:lnTo>
                  <a:lnTo>
                    <a:pt x="213045" y="4410"/>
                  </a:lnTo>
                  <a:lnTo>
                    <a:pt x="259715" y="0"/>
                  </a:lnTo>
                  <a:lnTo>
                    <a:pt x="306422" y="4410"/>
                  </a:lnTo>
                  <a:lnTo>
                    <a:pt x="350383" y="17124"/>
                  </a:lnTo>
                  <a:lnTo>
                    <a:pt x="390863" y="37370"/>
                  </a:lnTo>
                  <a:lnTo>
                    <a:pt x="427129" y="64374"/>
                  </a:lnTo>
                  <a:lnTo>
                    <a:pt x="458446" y="97362"/>
                  </a:lnTo>
                  <a:lnTo>
                    <a:pt x="484081" y="135560"/>
                  </a:lnTo>
                  <a:lnTo>
                    <a:pt x="503300" y="178196"/>
                  </a:lnTo>
                  <a:lnTo>
                    <a:pt x="515370" y="224495"/>
                  </a:lnTo>
                  <a:lnTo>
                    <a:pt x="519556" y="273685"/>
                  </a:lnTo>
                  <a:lnTo>
                    <a:pt x="515370" y="322874"/>
                  </a:lnTo>
                  <a:lnTo>
                    <a:pt x="503300" y="369173"/>
                  </a:lnTo>
                  <a:lnTo>
                    <a:pt x="484081" y="411809"/>
                  </a:lnTo>
                  <a:lnTo>
                    <a:pt x="458446" y="450007"/>
                  </a:lnTo>
                  <a:lnTo>
                    <a:pt x="427129" y="482995"/>
                  </a:lnTo>
                  <a:lnTo>
                    <a:pt x="390863" y="509999"/>
                  </a:lnTo>
                  <a:lnTo>
                    <a:pt x="350383" y="530245"/>
                  </a:lnTo>
                  <a:lnTo>
                    <a:pt x="306422" y="542959"/>
                  </a:lnTo>
                  <a:lnTo>
                    <a:pt x="259715" y="547370"/>
                  </a:lnTo>
                  <a:lnTo>
                    <a:pt x="213045" y="542959"/>
                  </a:lnTo>
                  <a:lnTo>
                    <a:pt x="169113" y="530245"/>
                  </a:lnTo>
                  <a:lnTo>
                    <a:pt x="128655" y="509999"/>
                  </a:lnTo>
                  <a:lnTo>
                    <a:pt x="92406" y="482995"/>
                  </a:lnTo>
                  <a:lnTo>
                    <a:pt x="61099" y="450007"/>
                  </a:lnTo>
                  <a:lnTo>
                    <a:pt x="35470" y="411809"/>
                  </a:lnTo>
                  <a:lnTo>
                    <a:pt x="16254" y="369173"/>
                  </a:lnTo>
                  <a:lnTo>
                    <a:pt x="4186" y="322874"/>
                  </a:lnTo>
                  <a:lnTo>
                    <a:pt x="0" y="273685"/>
                  </a:lnTo>
                  <a:close/>
                </a:path>
              </a:pathLst>
            </a:custGeom>
            <a:ln w="412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Picture 8" descr="A black and blue logo&#10;&#10;AI-generated content may be incorrect.">
            <a:extLst>
              <a:ext uri="{FF2B5EF4-FFF2-40B4-BE49-F238E27FC236}">
                <a16:creationId xmlns:a16="http://schemas.microsoft.com/office/drawing/2014/main" id="{E244F75E-EBD1-ACBC-42F4-1C86C5901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48" y="304800"/>
            <a:ext cx="2136514" cy="5811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5546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95"/>
              </a:spcBef>
            </a:pPr>
            <a:r>
              <a:rPr sz="2450" dirty="0"/>
              <a:t>Cuantificación</a:t>
            </a:r>
            <a:r>
              <a:rPr sz="2450" spc="-114" dirty="0"/>
              <a:t> </a:t>
            </a:r>
            <a:r>
              <a:rPr sz="2450" dirty="0"/>
              <a:t>del</a:t>
            </a:r>
            <a:r>
              <a:rPr sz="2450" spc="-105" dirty="0"/>
              <a:t> </a:t>
            </a:r>
            <a:r>
              <a:rPr sz="2450" dirty="0"/>
              <a:t>impacto:</a:t>
            </a:r>
            <a:r>
              <a:rPr sz="2450" spc="-100" dirty="0"/>
              <a:t> </a:t>
            </a:r>
            <a:r>
              <a:rPr sz="2450" dirty="0"/>
              <a:t>Escala</a:t>
            </a:r>
            <a:r>
              <a:rPr sz="2450" spc="-170" dirty="0"/>
              <a:t> </a:t>
            </a:r>
            <a:r>
              <a:rPr sz="2450" dirty="0"/>
              <a:t>Analógica</a:t>
            </a:r>
            <a:r>
              <a:rPr sz="2450" spc="-105" dirty="0"/>
              <a:t> </a:t>
            </a:r>
            <a:r>
              <a:rPr sz="2450" spc="-10" dirty="0"/>
              <a:t>Visual</a:t>
            </a:r>
            <a:endParaRPr sz="2450"/>
          </a:p>
        </p:txBody>
      </p:sp>
      <p:sp>
        <p:nvSpPr>
          <p:cNvPr id="4" name="object 4"/>
          <p:cNvSpPr txBox="1"/>
          <p:nvPr/>
        </p:nvSpPr>
        <p:spPr>
          <a:xfrm>
            <a:off x="2505133" y="6522613"/>
            <a:ext cx="721550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ALK-Abelló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ha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otorgado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una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beca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educativa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sin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restricciones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apoyar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el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desarrollo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este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clínico,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pero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ha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intervenido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en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su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contenido</a:t>
            </a:r>
            <a:endParaRPr sz="8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66951" y="3745451"/>
            <a:ext cx="8448675" cy="449580"/>
          </a:xfrm>
          <a:custGeom>
            <a:avLst/>
            <a:gdLst/>
            <a:ahLst/>
            <a:cxnLst/>
            <a:rect l="l" t="t" r="r" b="b"/>
            <a:pathLst>
              <a:path w="8448675" h="449579">
                <a:moveTo>
                  <a:pt x="8373745" y="0"/>
                </a:moveTo>
                <a:lnTo>
                  <a:pt x="74930" y="0"/>
                </a:lnTo>
                <a:lnTo>
                  <a:pt x="45755" y="5885"/>
                </a:lnTo>
                <a:lnTo>
                  <a:pt x="21939" y="21939"/>
                </a:lnTo>
                <a:lnTo>
                  <a:pt x="5885" y="45755"/>
                </a:lnTo>
                <a:lnTo>
                  <a:pt x="0" y="74930"/>
                </a:lnTo>
                <a:lnTo>
                  <a:pt x="0" y="374396"/>
                </a:lnTo>
                <a:lnTo>
                  <a:pt x="5885" y="403570"/>
                </a:lnTo>
                <a:lnTo>
                  <a:pt x="21939" y="427386"/>
                </a:lnTo>
                <a:lnTo>
                  <a:pt x="45755" y="443440"/>
                </a:lnTo>
                <a:lnTo>
                  <a:pt x="74930" y="449326"/>
                </a:lnTo>
                <a:lnTo>
                  <a:pt x="8373745" y="449326"/>
                </a:lnTo>
                <a:lnTo>
                  <a:pt x="8402919" y="443440"/>
                </a:lnTo>
                <a:lnTo>
                  <a:pt x="8426735" y="427386"/>
                </a:lnTo>
                <a:lnTo>
                  <a:pt x="8442789" y="403570"/>
                </a:lnTo>
                <a:lnTo>
                  <a:pt x="8448675" y="374396"/>
                </a:lnTo>
                <a:lnTo>
                  <a:pt x="8448675" y="74930"/>
                </a:lnTo>
                <a:lnTo>
                  <a:pt x="8442789" y="45755"/>
                </a:lnTo>
                <a:lnTo>
                  <a:pt x="8426735" y="21939"/>
                </a:lnTo>
                <a:lnTo>
                  <a:pt x="8402919" y="5885"/>
                </a:lnTo>
                <a:lnTo>
                  <a:pt x="8373745" y="0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66951" y="4272178"/>
            <a:ext cx="8448675" cy="449580"/>
          </a:xfrm>
          <a:custGeom>
            <a:avLst/>
            <a:gdLst/>
            <a:ahLst/>
            <a:cxnLst/>
            <a:rect l="l" t="t" r="r" b="b"/>
            <a:pathLst>
              <a:path w="8448675" h="449579">
                <a:moveTo>
                  <a:pt x="8373745" y="0"/>
                </a:moveTo>
                <a:lnTo>
                  <a:pt x="74930" y="0"/>
                </a:lnTo>
                <a:lnTo>
                  <a:pt x="45755" y="5885"/>
                </a:lnTo>
                <a:lnTo>
                  <a:pt x="21939" y="21939"/>
                </a:lnTo>
                <a:lnTo>
                  <a:pt x="5885" y="45755"/>
                </a:lnTo>
                <a:lnTo>
                  <a:pt x="0" y="74930"/>
                </a:lnTo>
                <a:lnTo>
                  <a:pt x="0" y="374396"/>
                </a:lnTo>
                <a:lnTo>
                  <a:pt x="5885" y="403570"/>
                </a:lnTo>
                <a:lnTo>
                  <a:pt x="21939" y="427386"/>
                </a:lnTo>
                <a:lnTo>
                  <a:pt x="45755" y="443440"/>
                </a:lnTo>
                <a:lnTo>
                  <a:pt x="74930" y="449326"/>
                </a:lnTo>
                <a:lnTo>
                  <a:pt x="8373745" y="449326"/>
                </a:lnTo>
                <a:lnTo>
                  <a:pt x="8402919" y="443440"/>
                </a:lnTo>
                <a:lnTo>
                  <a:pt x="8426735" y="427386"/>
                </a:lnTo>
                <a:lnTo>
                  <a:pt x="8442789" y="403570"/>
                </a:lnTo>
                <a:lnTo>
                  <a:pt x="8448675" y="374396"/>
                </a:lnTo>
                <a:lnTo>
                  <a:pt x="8448675" y="74930"/>
                </a:lnTo>
                <a:lnTo>
                  <a:pt x="8442789" y="45755"/>
                </a:lnTo>
                <a:lnTo>
                  <a:pt x="8426735" y="21939"/>
                </a:lnTo>
                <a:lnTo>
                  <a:pt x="8402919" y="5885"/>
                </a:lnTo>
                <a:lnTo>
                  <a:pt x="8373745" y="0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66951" y="4790579"/>
            <a:ext cx="8448675" cy="449580"/>
          </a:xfrm>
          <a:custGeom>
            <a:avLst/>
            <a:gdLst/>
            <a:ahLst/>
            <a:cxnLst/>
            <a:rect l="l" t="t" r="r" b="b"/>
            <a:pathLst>
              <a:path w="8448675" h="449579">
                <a:moveTo>
                  <a:pt x="8373745" y="0"/>
                </a:moveTo>
                <a:lnTo>
                  <a:pt x="74930" y="0"/>
                </a:lnTo>
                <a:lnTo>
                  <a:pt x="45755" y="5885"/>
                </a:lnTo>
                <a:lnTo>
                  <a:pt x="21939" y="21939"/>
                </a:lnTo>
                <a:lnTo>
                  <a:pt x="5885" y="45755"/>
                </a:lnTo>
                <a:lnTo>
                  <a:pt x="0" y="74929"/>
                </a:lnTo>
                <a:lnTo>
                  <a:pt x="0" y="374395"/>
                </a:lnTo>
                <a:lnTo>
                  <a:pt x="5885" y="403570"/>
                </a:lnTo>
                <a:lnTo>
                  <a:pt x="21939" y="427386"/>
                </a:lnTo>
                <a:lnTo>
                  <a:pt x="45755" y="443440"/>
                </a:lnTo>
                <a:lnTo>
                  <a:pt x="74930" y="449325"/>
                </a:lnTo>
                <a:lnTo>
                  <a:pt x="8373745" y="449325"/>
                </a:lnTo>
                <a:lnTo>
                  <a:pt x="8402919" y="443440"/>
                </a:lnTo>
                <a:lnTo>
                  <a:pt x="8426735" y="427386"/>
                </a:lnTo>
                <a:lnTo>
                  <a:pt x="8442789" y="403570"/>
                </a:lnTo>
                <a:lnTo>
                  <a:pt x="8448675" y="374395"/>
                </a:lnTo>
                <a:lnTo>
                  <a:pt x="8448675" y="74929"/>
                </a:lnTo>
                <a:lnTo>
                  <a:pt x="8442789" y="45755"/>
                </a:lnTo>
                <a:lnTo>
                  <a:pt x="8426735" y="21939"/>
                </a:lnTo>
                <a:lnTo>
                  <a:pt x="8402919" y="5885"/>
                </a:lnTo>
                <a:lnTo>
                  <a:pt x="8373745" y="0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66951" y="5308968"/>
            <a:ext cx="8448675" cy="449580"/>
          </a:xfrm>
          <a:custGeom>
            <a:avLst/>
            <a:gdLst/>
            <a:ahLst/>
            <a:cxnLst/>
            <a:rect l="l" t="t" r="r" b="b"/>
            <a:pathLst>
              <a:path w="8448675" h="449579">
                <a:moveTo>
                  <a:pt x="8373745" y="0"/>
                </a:moveTo>
                <a:lnTo>
                  <a:pt x="74930" y="0"/>
                </a:lnTo>
                <a:lnTo>
                  <a:pt x="45755" y="5885"/>
                </a:lnTo>
                <a:lnTo>
                  <a:pt x="21939" y="21939"/>
                </a:lnTo>
                <a:lnTo>
                  <a:pt x="5885" y="45755"/>
                </a:lnTo>
                <a:lnTo>
                  <a:pt x="0" y="74930"/>
                </a:lnTo>
                <a:lnTo>
                  <a:pt x="0" y="374396"/>
                </a:lnTo>
                <a:lnTo>
                  <a:pt x="5885" y="403570"/>
                </a:lnTo>
                <a:lnTo>
                  <a:pt x="21939" y="427386"/>
                </a:lnTo>
                <a:lnTo>
                  <a:pt x="45755" y="443440"/>
                </a:lnTo>
                <a:lnTo>
                  <a:pt x="74930" y="449326"/>
                </a:lnTo>
                <a:lnTo>
                  <a:pt x="8373745" y="449326"/>
                </a:lnTo>
                <a:lnTo>
                  <a:pt x="8402919" y="443440"/>
                </a:lnTo>
                <a:lnTo>
                  <a:pt x="8426735" y="427386"/>
                </a:lnTo>
                <a:lnTo>
                  <a:pt x="8442789" y="403570"/>
                </a:lnTo>
                <a:lnTo>
                  <a:pt x="8448675" y="374396"/>
                </a:lnTo>
                <a:lnTo>
                  <a:pt x="8448675" y="74930"/>
                </a:lnTo>
                <a:lnTo>
                  <a:pt x="8442789" y="45755"/>
                </a:lnTo>
                <a:lnTo>
                  <a:pt x="8426735" y="21939"/>
                </a:lnTo>
                <a:lnTo>
                  <a:pt x="8402919" y="5885"/>
                </a:lnTo>
                <a:lnTo>
                  <a:pt x="8373745" y="0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766951" y="5827369"/>
            <a:ext cx="8448675" cy="449580"/>
          </a:xfrm>
          <a:custGeom>
            <a:avLst/>
            <a:gdLst/>
            <a:ahLst/>
            <a:cxnLst/>
            <a:rect l="l" t="t" r="r" b="b"/>
            <a:pathLst>
              <a:path w="8448675" h="449579">
                <a:moveTo>
                  <a:pt x="8373745" y="0"/>
                </a:moveTo>
                <a:lnTo>
                  <a:pt x="74930" y="0"/>
                </a:lnTo>
                <a:lnTo>
                  <a:pt x="45755" y="5885"/>
                </a:lnTo>
                <a:lnTo>
                  <a:pt x="21939" y="21939"/>
                </a:lnTo>
                <a:lnTo>
                  <a:pt x="5885" y="45755"/>
                </a:lnTo>
                <a:lnTo>
                  <a:pt x="0" y="74929"/>
                </a:lnTo>
                <a:lnTo>
                  <a:pt x="0" y="374395"/>
                </a:lnTo>
                <a:lnTo>
                  <a:pt x="5885" y="403570"/>
                </a:lnTo>
                <a:lnTo>
                  <a:pt x="21939" y="427386"/>
                </a:lnTo>
                <a:lnTo>
                  <a:pt x="45755" y="443440"/>
                </a:lnTo>
                <a:lnTo>
                  <a:pt x="74930" y="449325"/>
                </a:lnTo>
                <a:lnTo>
                  <a:pt x="8373745" y="449325"/>
                </a:lnTo>
                <a:lnTo>
                  <a:pt x="8402919" y="443440"/>
                </a:lnTo>
                <a:lnTo>
                  <a:pt x="8426735" y="427386"/>
                </a:lnTo>
                <a:lnTo>
                  <a:pt x="8442789" y="403570"/>
                </a:lnTo>
                <a:lnTo>
                  <a:pt x="8448675" y="374395"/>
                </a:lnTo>
                <a:lnTo>
                  <a:pt x="8448675" y="74929"/>
                </a:lnTo>
                <a:lnTo>
                  <a:pt x="8442789" y="45755"/>
                </a:lnTo>
                <a:lnTo>
                  <a:pt x="8426735" y="21939"/>
                </a:lnTo>
                <a:lnTo>
                  <a:pt x="8402919" y="5885"/>
                </a:lnTo>
                <a:lnTo>
                  <a:pt x="8373745" y="0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37143" y="3835942"/>
            <a:ext cx="7743825" cy="24000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Puntuación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inicial</a:t>
            </a:r>
            <a:r>
              <a:rPr sz="10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0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0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EAV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Arial"/>
                <a:cs typeface="Arial"/>
              </a:rPr>
              <a:t>8/10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Señala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carga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intensa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síntomas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75"/>
              </a:spcBef>
            </a:pP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2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85" dirty="0">
                <a:solidFill>
                  <a:srgbClr val="FFFFFF"/>
                </a:solidFill>
                <a:latin typeface="Arial"/>
                <a:cs typeface="Arial"/>
              </a:rPr>
              <a:t>EVA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sz="1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herramienta</a:t>
            </a:r>
            <a:r>
              <a:rPr sz="1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reconocida</a:t>
            </a:r>
            <a:r>
              <a:rPr sz="1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evaluar</a:t>
            </a:r>
            <a:r>
              <a:rPr sz="1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gravedad</a:t>
            </a:r>
            <a:r>
              <a:rPr sz="1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rinitis</a:t>
            </a:r>
            <a:r>
              <a:rPr sz="1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alérgica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90"/>
              </a:spcBef>
            </a:pP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Puntuaciones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superiores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 err="1">
                <a:solidFill>
                  <a:srgbClr val="FFFFFF"/>
                </a:solidFill>
                <a:latin typeface="Arial"/>
                <a:cs typeface="Arial"/>
              </a:rPr>
              <a:t>suel</a:t>
            </a:r>
            <a:r>
              <a:rPr lang="es-ES" sz="12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indicar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enfermedad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 err="1">
                <a:solidFill>
                  <a:srgbClr val="FFFFFF"/>
                </a:solidFill>
                <a:latin typeface="Arial"/>
                <a:cs typeface="Arial"/>
              </a:rPr>
              <a:t>moderada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1200" spc="-2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grave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requiere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tratamiento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intensivo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5"/>
              </a:spcBef>
            </a:pP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medición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inicial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clave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evaluar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evolución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tratamiento</a:t>
            </a:r>
            <a:endParaRPr sz="15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590800" y="976452"/>
            <a:ext cx="6539865" cy="2483485"/>
            <a:chOff x="2634856" y="1180548"/>
            <a:chExt cx="6539865" cy="248348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4856" y="1180548"/>
              <a:ext cx="6539600" cy="248345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287933" y="2478417"/>
              <a:ext cx="520065" cy="547370"/>
            </a:xfrm>
            <a:custGeom>
              <a:avLst/>
              <a:gdLst/>
              <a:ahLst/>
              <a:cxnLst/>
              <a:rect l="l" t="t" r="r" b="b"/>
              <a:pathLst>
                <a:path w="520065" h="547369">
                  <a:moveTo>
                    <a:pt x="0" y="273685"/>
                  </a:moveTo>
                  <a:lnTo>
                    <a:pt x="4186" y="224495"/>
                  </a:lnTo>
                  <a:lnTo>
                    <a:pt x="16254" y="178196"/>
                  </a:lnTo>
                  <a:lnTo>
                    <a:pt x="35470" y="135560"/>
                  </a:lnTo>
                  <a:lnTo>
                    <a:pt x="61099" y="97362"/>
                  </a:lnTo>
                  <a:lnTo>
                    <a:pt x="92406" y="64374"/>
                  </a:lnTo>
                  <a:lnTo>
                    <a:pt x="128655" y="37370"/>
                  </a:lnTo>
                  <a:lnTo>
                    <a:pt x="169113" y="17124"/>
                  </a:lnTo>
                  <a:lnTo>
                    <a:pt x="213045" y="4410"/>
                  </a:lnTo>
                  <a:lnTo>
                    <a:pt x="259715" y="0"/>
                  </a:lnTo>
                  <a:lnTo>
                    <a:pt x="306422" y="4410"/>
                  </a:lnTo>
                  <a:lnTo>
                    <a:pt x="350383" y="17124"/>
                  </a:lnTo>
                  <a:lnTo>
                    <a:pt x="390863" y="37370"/>
                  </a:lnTo>
                  <a:lnTo>
                    <a:pt x="427129" y="64374"/>
                  </a:lnTo>
                  <a:lnTo>
                    <a:pt x="458446" y="97362"/>
                  </a:lnTo>
                  <a:lnTo>
                    <a:pt x="484081" y="135560"/>
                  </a:lnTo>
                  <a:lnTo>
                    <a:pt x="503300" y="178196"/>
                  </a:lnTo>
                  <a:lnTo>
                    <a:pt x="515370" y="224495"/>
                  </a:lnTo>
                  <a:lnTo>
                    <a:pt x="519556" y="273685"/>
                  </a:lnTo>
                  <a:lnTo>
                    <a:pt x="515370" y="322874"/>
                  </a:lnTo>
                  <a:lnTo>
                    <a:pt x="503300" y="369173"/>
                  </a:lnTo>
                  <a:lnTo>
                    <a:pt x="484081" y="411809"/>
                  </a:lnTo>
                  <a:lnTo>
                    <a:pt x="458446" y="450007"/>
                  </a:lnTo>
                  <a:lnTo>
                    <a:pt x="427129" y="482995"/>
                  </a:lnTo>
                  <a:lnTo>
                    <a:pt x="390863" y="509999"/>
                  </a:lnTo>
                  <a:lnTo>
                    <a:pt x="350383" y="530245"/>
                  </a:lnTo>
                  <a:lnTo>
                    <a:pt x="306422" y="542959"/>
                  </a:lnTo>
                  <a:lnTo>
                    <a:pt x="259715" y="547370"/>
                  </a:lnTo>
                  <a:lnTo>
                    <a:pt x="213045" y="542959"/>
                  </a:lnTo>
                  <a:lnTo>
                    <a:pt x="169113" y="530245"/>
                  </a:lnTo>
                  <a:lnTo>
                    <a:pt x="128655" y="509999"/>
                  </a:lnTo>
                  <a:lnTo>
                    <a:pt x="92406" y="482995"/>
                  </a:lnTo>
                  <a:lnTo>
                    <a:pt x="61099" y="450007"/>
                  </a:lnTo>
                  <a:lnTo>
                    <a:pt x="35470" y="411809"/>
                  </a:lnTo>
                  <a:lnTo>
                    <a:pt x="16254" y="369173"/>
                  </a:lnTo>
                  <a:lnTo>
                    <a:pt x="4186" y="322874"/>
                  </a:lnTo>
                  <a:lnTo>
                    <a:pt x="0" y="273685"/>
                  </a:lnTo>
                  <a:close/>
                </a:path>
              </a:pathLst>
            </a:custGeom>
            <a:ln w="412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Picture 13" descr="A black and blue logo&#10;&#10;AI-generated content may be incorrect.">
            <a:extLst>
              <a:ext uri="{FF2B5EF4-FFF2-40B4-BE49-F238E27FC236}">
                <a16:creationId xmlns:a16="http://schemas.microsoft.com/office/drawing/2014/main" id="{BD02A4F6-3B1D-0436-B751-C87770BCF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48" y="304800"/>
            <a:ext cx="2136514" cy="5811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240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Exploración</a:t>
            </a:r>
            <a:r>
              <a:rPr sz="2800" spc="-160" dirty="0"/>
              <a:t> </a:t>
            </a:r>
            <a:r>
              <a:rPr sz="2800" spc="-10" dirty="0"/>
              <a:t>clínica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49541" y="1735137"/>
            <a:ext cx="10583545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0" indent="-323850">
              <a:lnSpc>
                <a:spcPct val="100000"/>
              </a:lnSpc>
              <a:spcBef>
                <a:spcPts val="100"/>
              </a:spcBef>
              <a:buFont typeface="Cambria"/>
              <a:buChar char="•"/>
              <a:tabLst>
                <a:tab pos="336550" algn="l"/>
              </a:tabLst>
            </a:pPr>
            <a:r>
              <a:rPr sz="3000" dirty="0">
                <a:latin typeface="Arial"/>
                <a:cs typeface="Arial"/>
              </a:rPr>
              <a:t>Auscultación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pulmonar:</a:t>
            </a:r>
            <a:endParaRPr sz="3000" dirty="0">
              <a:latin typeface="Arial"/>
              <a:cs typeface="Arial"/>
            </a:endParaRPr>
          </a:p>
          <a:p>
            <a:pPr marL="660400" lvl="1" indent="-323850">
              <a:lnSpc>
                <a:spcPct val="100000"/>
              </a:lnSpc>
              <a:buFont typeface="Cambria"/>
              <a:buChar char="•"/>
              <a:tabLst>
                <a:tab pos="660400" algn="l"/>
              </a:tabLst>
            </a:pPr>
            <a:r>
              <a:rPr sz="3000" dirty="0">
                <a:latin typeface="Arial"/>
                <a:cs typeface="Arial"/>
              </a:rPr>
              <a:t>sonidos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respiratorios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de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intensidad</a:t>
            </a:r>
            <a:r>
              <a:rPr sz="3000" spc="-10" dirty="0">
                <a:latin typeface="Arial"/>
                <a:cs typeface="Arial"/>
              </a:rPr>
              <a:t> normal</a:t>
            </a:r>
            <a:endParaRPr sz="3000" dirty="0">
              <a:latin typeface="Arial"/>
              <a:cs typeface="Arial"/>
            </a:endParaRPr>
          </a:p>
          <a:p>
            <a:pPr marL="660400" marR="5080" lvl="1" indent="-323850">
              <a:lnSpc>
                <a:spcPct val="100000"/>
              </a:lnSpc>
              <a:buFont typeface="Cambria"/>
              <a:buChar char="•"/>
              <a:tabLst>
                <a:tab pos="660400" algn="l"/>
              </a:tabLst>
            </a:pPr>
            <a:r>
              <a:rPr sz="3000" dirty="0">
                <a:latin typeface="Arial"/>
                <a:cs typeface="Arial"/>
              </a:rPr>
              <a:t>sibilancia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leve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y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difusa,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más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evidente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durante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la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espiración forzada</a:t>
            </a:r>
            <a:endParaRPr sz="3000" dirty="0">
              <a:latin typeface="Arial"/>
              <a:cs typeface="Arial"/>
            </a:endParaRPr>
          </a:p>
          <a:p>
            <a:pPr marL="336550" indent="-323850">
              <a:lnSpc>
                <a:spcPct val="100000"/>
              </a:lnSpc>
              <a:buFont typeface="Cambria"/>
              <a:buChar char="•"/>
              <a:tabLst>
                <a:tab pos="336550" algn="l"/>
              </a:tabLst>
            </a:pPr>
            <a:r>
              <a:rPr lang="es-ES" sz="3000" dirty="0">
                <a:latin typeface="Arial"/>
                <a:cs typeface="Arial"/>
              </a:rPr>
              <a:t>FEM</a:t>
            </a:r>
            <a:r>
              <a:rPr sz="3000" dirty="0">
                <a:latin typeface="Arial"/>
                <a:cs typeface="Arial"/>
              </a:rPr>
              <a:t>: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400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L/min*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(</a:t>
            </a:r>
            <a:r>
              <a:rPr sz="3000" i="1" dirty="0">
                <a:latin typeface="Arial"/>
                <a:cs typeface="Arial"/>
              </a:rPr>
              <a:t>altura</a:t>
            </a:r>
            <a:r>
              <a:rPr sz="3000" i="1" spc="-30" dirty="0">
                <a:latin typeface="Arial"/>
                <a:cs typeface="Arial"/>
              </a:rPr>
              <a:t> </a:t>
            </a:r>
            <a:r>
              <a:rPr sz="3000" i="1" dirty="0">
                <a:latin typeface="Arial"/>
                <a:cs typeface="Arial"/>
              </a:rPr>
              <a:t>178</a:t>
            </a:r>
            <a:r>
              <a:rPr sz="3000" i="1" spc="-30" dirty="0">
                <a:latin typeface="Arial"/>
                <a:cs typeface="Arial"/>
              </a:rPr>
              <a:t> </a:t>
            </a:r>
            <a:r>
              <a:rPr sz="3000" i="1" dirty="0">
                <a:latin typeface="Arial"/>
                <a:cs typeface="Arial"/>
              </a:rPr>
              <a:t>cm,</a:t>
            </a:r>
            <a:r>
              <a:rPr sz="3000" i="1" spc="-30" dirty="0">
                <a:latin typeface="Arial"/>
                <a:cs typeface="Arial"/>
              </a:rPr>
              <a:t> </a:t>
            </a:r>
            <a:r>
              <a:rPr sz="3000" i="1" dirty="0">
                <a:latin typeface="Arial"/>
                <a:cs typeface="Arial"/>
              </a:rPr>
              <a:t>edad</a:t>
            </a:r>
            <a:r>
              <a:rPr sz="3000" i="1" spc="-30" dirty="0">
                <a:latin typeface="Arial"/>
                <a:cs typeface="Arial"/>
              </a:rPr>
              <a:t> </a:t>
            </a:r>
            <a:r>
              <a:rPr sz="3000" i="1" spc="-25" dirty="0">
                <a:latin typeface="Arial"/>
                <a:cs typeface="Arial"/>
              </a:rPr>
              <a:t>32</a:t>
            </a:r>
            <a:r>
              <a:rPr sz="3000" spc="-25" dirty="0">
                <a:latin typeface="Arial"/>
                <a:cs typeface="Arial"/>
              </a:rPr>
              <a:t>)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9861" y="5791200"/>
            <a:ext cx="9413240" cy="897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ptos"/>
                <a:cs typeface="Aptos"/>
              </a:rPr>
              <a:t>*El</a:t>
            </a:r>
            <a:r>
              <a:rPr sz="1800" spc="-40" dirty="0">
                <a:latin typeface="Aptos"/>
                <a:cs typeface="Aptos"/>
              </a:rPr>
              <a:t> </a:t>
            </a:r>
            <a:r>
              <a:rPr sz="1800" dirty="0">
                <a:latin typeface="Aptos"/>
                <a:cs typeface="Aptos"/>
              </a:rPr>
              <a:t>valor</a:t>
            </a:r>
            <a:r>
              <a:rPr sz="1800" spc="-35" dirty="0">
                <a:latin typeface="Aptos"/>
                <a:cs typeface="Aptos"/>
              </a:rPr>
              <a:t> </a:t>
            </a:r>
            <a:r>
              <a:rPr sz="1800" spc="-10" dirty="0">
                <a:latin typeface="Aptos"/>
                <a:cs typeface="Aptos"/>
              </a:rPr>
              <a:t>estimado</a:t>
            </a:r>
            <a:r>
              <a:rPr sz="1800" spc="-30" dirty="0">
                <a:latin typeface="Aptos"/>
                <a:cs typeface="Aptos"/>
              </a:rPr>
              <a:t> </a:t>
            </a:r>
            <a:r>
              <a:rPr sz="1800" dirty="0">
                <a:latin typeface="Aptos"/>
                <a:cs typeface="Aptos"/>
              </a:rPr>
              <a:t>normal</a:t>
            </a:r>
            <a:r>
              <a:rPr sz="1800" spc="-35" dirty="0">
                <a:latin typeface="Aptos"/>
                <a:cs typeface="Aptos"/>
              </a:rPr>
              <a:t> </a:t>
            </a:r>
            <a:r>
              <a:rPr sz="1800" dirty="0">
                <a:latin typeface="Aptos"/>
                <a:cs typeface="Aptos"/>
              </a:rPr>
              <a:t>de</a:t>
            </a:r>
            <a:r>
              <a:rPr sz="1800" spc="-30" dirty="0">
                <a:latin typeface="Aptos"/>
                <a:cs typeface="Aptos"/>
              </a:rPr>
              <a:t> </a:t>
            </a:r>
            <a:r>
              <a:rPr lang="es-ES" spc="-30" dirty="0">
                <a:latin typeface="Aptos"/>
                <a:cs typeface="Aptos"/>
              </a:rPr>
              <a:t>FEM</a:t>
            </a:r>
            <a:r>
              <a:rPr sz="1800" spc="-35" dirty="0">
                <a:latin typeface="Aptos"/>
                <a:cs typeface="Aptos"/>
              </a:rPr>
              <a:t> </a:t>
            </a:r>
            <a:r>
              <a:rPr sz="1800" spc="-10" dirty="0">
                <a:latin typeface="Aptos"/>
                <a:cs typeface="Aptos"/>
              </a:rPr>
              <a:t>para</a:t>
            </a:r>
            <a:r>
              <a:rPr sz="1800" spc="-40" dirty="0">
                <a:latin typeface="Aptos"/>
                <a:cs typeface="Aptos"/>
              </a:rPr>
              <a:t> </a:t>
            </a:r>
            <a:r>
              <a:rPr sz="1800" dirty="0">
                <a:latin typeface="Aptos"/>
                <a:cs typeface="Aptos"/>
              </a:rPr>
              <a:t>un</a:t>
            </a:r>
            <a:r>
              <a:rPr sz="1800" spc="-35" dirty="0">
                <a:latin typeface="Aptos"/>
                <a:cs typeface="Aptos"/>
              </a:rPr>
              <a:t> </a:t>
            </a:r>
            <a:r>
              <a:rPr sz="1800" dirty="0">
                <a:latin typeface="Aptos"/>
                <a:cs typeface="Aptos"/>
              </a:rPr>
              <a:t>varón</a:t>
            </a:r>
            <a:r>
              <a:rPr sz="1800" spc="-35" dirty="0">
                <a:latin typeface="Aptos"/>
                <a:cs typeface="Aptos"/>
              </a:rPr>
              <a:t> </a:t>
            </a:r>
            <a:r>
              <a:rPr sz="1800" dirty="0">
                <a:latin typeface="Aptos"/>
                <a:cs typeface="Aptos"/>
              </a:rPr>
              <a:t>de</a:t>
            </a:r>
            <a:r>
              <a:rPr sz="1800" spc="-30" dirty="0">
                <a:latin typeface="Aptos"/>
                <a:cs typeface="Aptos"/>
              </a:rPr>
              <a:t> </a:t>
            </a:r>
            <a:r>
              <a:rPr sz="1800" dirty="0">
                <a:latin typeface="Aptos"/>
                <a:cs typeface="Aptos"/>
              </a:rPr>
              <a:t>32</a:t>
            </a:r>
            <a:r>
              <a:rPr sz="1800" spc="-35" dirty="0">
                <a:latin typeface="Aptos"/>
                <a:cs typeface="Aptos"/>
              </a:rPr>
              <a:t> </a:t>
            </a:r>
            <a:r>
              <a:rPr sz="1800" dirty="0">
                <a:latin typeface="Aptos"/>
                <a:cs typeface="Aptos"/>
              </a:rPr>
              <a:t>años</a:t>
            </a:r>
            <a:r>
              <a:rPr sz="1800" spc="-30" dirty="0">
                <a:latin typeface="Aptos"/>
                <a:cs typeface="Aptos"/>
              </a:rPr>
              <a:t> </a:t>
            </a:r>
            <a:r>
              <a:rPr sz="1800" dirty="0">
                <a:latin typeface="Aptos"/>
                <a:cs typeface="Aptos"/>
              </a:rPr>
              <a:t>y</a:t>
            </a:r>
            <a:r>
              <a:rPr sz="1800" spc="-40" dirty="0">
                <a:latin typeface="Aptos"/>
                <a:cs typeface="Aptos"/>
              </a:rPr>
              <a:t> </a:t>
            </a:r>
            <a:r>
              <a:rPr sz="1800" dirty="0">
                <a:latin typeface="Aptos"/>
                <a:cs typeface="Aptos"/>
              </a:rPr>
              <a:t>178</a:t>
            </a:r>
            <a:r>
              <a:rPr sz="1800" spc="-35" dirty="0">
                <a:latin typeface="Aptos"/>
                <a:cs typeface="Aptos"/>
              </a:rPr>
              <a:t> </a:t>
            </a:r>
            <a:r>
              <a:rPr sz="1800" dirty="0">
                <a:latin typeface="Aptos"/>
                <a:cs typeface="Aptos"/>
              </a:rPr>
              <a:t>cm</a:t>
            </a:r>
            <a:r>
              <a:rPr sz="1800" spc="-35" dirty="0">
                <a:latin typeface="Aptos"/>
                <a:cs typeface="Aptos"/>
              </a:rPr>
              <a:t> </a:t>
            </a:r>
            <a:r>
              <a:rPr sz="1800" dirty="0">
                <a:latin typeface="Aptos"/>
                <a:cs typeface="Aptos"/>
              </a:rPr>
              <a:t>de</a:t>
            </a:r>
            <a:r>
              <a:rPr sz="1800" spc="-30" dirty="0">
                <a:latin typeface="Aptos"/>
                <a:cs typeface="Aptos"/>
              </a:rPr>
              <a:t> </a:t>
            </a:r>
            <a:r>
              <a:rPr sz="1800" spc="-10" dirty="0">
                <a:latin typeface="Aptos"/>
                <a:cs typeface="Aptos"/>
              </a:rPr>
              <a:t>altura</a:t>
            </a:r>
            <a:r>
              <a:rPr sz="1800" spc="-35" dirty="0">
                <a:latin typeface="Aptos"/>
                <a:cs typeface="Aptos"/>
              </a:rPr>
              <a:t> </a:t>
            </a:r>
            <a:r>
              <a:rPr sz="1800" dirty="0">
                <a:latin typeface="Aptos"/>
                <a:cs typeface="Aptos"/>
              </a:rPr>
              <a:t>se</a:t>
            </a:r>
            <a:r>
              <a:rPr sz="1800" spc="-35" dirty="0">
                <a:latin typeface="Aptos"/>
                <a:cs typeface="Aptos"/>
              </a:rPr>
              <a:t> </a:t>
            </a:r>
            <a:r>
              <a:rPr sz="1800" dirty="0">
                <a:latin typeface="Aptos"/>
                <a:cs typeface="Aptos"/>
              </a:rPr>
              <a:t>sitúa</a:t>
            </a:r>
            <a:r>
              <a:rPr sz="1800" spc="-35" dirty="0">
                <a:latin typeface="Aptos"/>
                <a:cs typeface="Aptos"/>
              </a:rPr>
              <a:t> </a:t>
            </a:r>
            <a:r>
              <a:rPr sz="1800" dirty="0">
                <a:latin typeface="Aptos"/>
                <a:cs typeface="Aptos"/>
              </a:rPr>
              <a:t>entre</a:t>
            </a:r>
            <a:r>
              <a:rPr sz="1800" spc="-30" dirty="0">
                <a:latin typeface="Aptos"/>
                <a:cs typeface="Aptos"/>
              </a:rPr>
              <a:t> </a:t>
            </a:r>
            <a:r>
              <a:rPr sz="1800" b="1" spc="-25" dirty="0">
                <a:latin typeface="Aptos"/>
                <a:cs typeface="Aptos"/>
              </a:rPr>
              <a:t>580 </a:t>
            </a:r>
            <a:r>
              <a:rPr sz="1800" b="1" dirty="0">
                <a:latin typeface="Aptos"/>
                <a:cs typeface="Aptos"/>
              </a:rPr>
              <a:t>y</a:t>
            </a:r>
            <a:r>
              <a:rPr sz="1800" b="1" spc="-35" dirty="0">
                <a:latin typeface="Aptos"/>
                <a:cs typeface="Aptos"/>
              </a:rPr>
              <a:t> </a:t>
            </a:r>
            <a:r>
              <a:rPr sz="1800" b="1" dirty="0">
                <a:latin typeface="Aptos"/>
                <a:cs typeface="Aptos"/>
              </a:rPr>
              <a:t>600</a:t>
            </a:r>
            <a:r>
              <a:rPr sz="1800" b="1" spc="-40" dirty="0">
                <a:latin typeface="Aptos"/>
                <a:cs typeface="Aptos"/>
              </a:rPr>
              <a:t> </a:t>
            </a:r>
            <a:r>
              <a:rPr sz="1800" b="1" dirty="0">
                <a:latin typeface="Aptos"/>
                <a:cs typeface="Aptos"/>
              </a:rPr>
              <a:t>litros</a:t>
            </a:r>
            <a:r>
              <a:rPr sz="1800" b="1" spc="-35" dirty="0">
                <a:latin typeface="Aptos"/>
                <a:cs typeface="Aptos"/>
              </a:rPr>
              <a:t> </a:t>
            </a:r>
            <a:r>
              <a:rPr sz="1800" b="1" dirty="0">
                <a:latin typeface="Aptos"/>
                <a:cs typeface="Aptos"/>
              </a:rPr>
              <a:t>por</a:t>
            </a:r>
            <a:r>
              <a:rPr sz="1800" b="1" spc="-40" dirty="0">
                <a:latin typeface="Aptos"/>
                <a:cs typeface="Aptos"/>
              </a:rPr>
              <a:t> </a:t>
            </a:r>
            <a:r>
              <a:rPr sz="1800" b="1" dirty="0">
                <a:latin typeface="Aptos"/>
                <a:cs typeface="Aptos"/>
              </a:rPr>
              <a:t>minuto</a:t>
            </a:r>
            <a:r>
              <a:rPr sz="1800" b="1" spc="-40" dirty="0">
                <a:latin typeface="Aptos"/>
                <a:cs typeface="Aptos"/>
              </a:rPr>
              <a:t> </a:t>
            </a:r>
            <a:r>
              <a:rPr sz="1800" b="1" spc="-10" dirty="0">
                <a:latin typeface="Aptos"/>
                <a:cs typeface="Aptos"/>
              </a:rPr>
              <a:t>(L/min)</a:t>
            </a:r>
            <a:r>
              <a:rPr sz="1800" spc="-10" dirty="0">
                <a:latin typeface="Aptos"/>
                <a:cs typeface="Aptos"/>
              </a:rPr>
              <a:t>.</a:t>
            </a:r>
            <a:endParaRPr sz="1800" dirty="0">
              <a:latin typeface="Aptos"/>
              <a:cs typeface="Aptos"/>
            </a:endParaRPr>
          </a:p>
          <a:p>
            <a:pPr marL="2063114">
              <a:lnSpc>
                <a:spcPct val="100000"/>
              </a:lnSpc>
              <a:spcBef>
                <a:spcPts val="1350"/>
              </a:spcBef>
            </a:pPr>
            <a:r>
              <a:rPr sz="1000" spc="-20" dirty="0">
                <a:latin typeface="Aptos"/>
                <a:cs typeface="Aptos"/>
              </a:rPr>
              <a:t>ALK-</a:t>
            </a:r>
            <a:r>
              <a:rPr sz="1000" spc="-10" dirty="0">
                <a:latin typeface="Aptos"/>
                <a:cs typeface="Aptos"/>
              </a:rPr>
              <a:t>Abelló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aportó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una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ayuda</a:t>
            </a:r>
            <a:r>
              <a:rPr sz="1000" spc="-10" dirty="0">
                <a:latin typeface="Aptos"/>
                <a:cs typeface="Aptos"/>
              </a:rPr>
              <a:t> educativa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sin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restricciones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para </a:t>
            </a:r>
            <a:r>
              <a:rPr sz="1000" dirty="0">
                <a:latin typeface="Aptos"/>
                <a:cs typeface="Aptos"/>
              </a:rPr>
              <a:t>el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desarrollo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de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este</a:t>
            </a:r>
            <a:r>
              <a:rPr sz="1000" spc="-10" dirty="0">
                <a:latin typeface="Aptos"/>
                <a:cs typeface="Aptos"/>
              </a:rPr>
              <a:t> caso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clínico,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sin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intervenir </a:t>
            </a:r>
            <a:r>
              <a:rPr sz="1000" dirty="0">
                <a:latin typeface="Aptos"/>
                <a:cs typeface="Aptos"/>
              </a:rPr>
              <a:t>en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el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contenido</a:t>
            </a:r>
            <a:endParaRPr sz="1000" dirty="0">
              <a:latin typeface="Aptos"/>
              <a:cs typeface="Aptos"/>
            </a:endParaRPr>
          </a:p>
        </p:txBody>
      </p:sp>
      <p:pic>
        <p:nvPicPr>
          <p:cNvPr id="6" name="Picture 5" descr="A black and blue logo&#10;&#10;AI-generated content may be incorrect.">
            <a:extLst>
              <a:ext uri="{FF2B5EF4-FFF2-40B4-BE49-F238E27FC236}">
                <a16:creationId xmlns:a16="http://schemas.microsoft.com/office/drawing/2014/main" id="{9A82A346-CEB9-C719-ADD6-E5BF9E27A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48" y="304800"/>
            <a:ext cx="2136514" cy="5811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9861" y="376464"/>
            <a:ext cx="2450465" cy="306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b="1" dirty="0">
                <a:solidFill>
                  <a:srgbClr val="017973"/>
                </a:solidFill>
                <a:latin typeface="Arial"/>
                <a:cs typeface="Arial"/>
              </a:rPr>
              <a:t>Pruebas</a:t>
            </a:r>
            <a:r>
              <a:rPr sz="1850" b="1" spc="-7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017973"/>
                </a:solidFill>
                <a:latin typeface="Arial"/>
                <a:cs typeface="Arial"/>
              </a:rPr>
              <a:t>diagnósticas</a:t>
            </a:r>
            <a:endParaRPr sz="18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9982" y="2129242"/>
            <a:ext cx="9968865" cy="40863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5910" indent="-283210">
              <a:lnSpc>
                <a:spcPct val="100000"/>
              </a:lnSpc>
              <a:spcBef>
                <a:spcPts val="125"/>
              </a:spcBef>
              <a:buFont typeface="Cambria"/>
              <a:buChar char="•"/>
              <a:tabLst>
                <a:tab pos="295910" algn="l"/>
              </a:tabLst>
            </a:pPr>
            <a:r>
              <a:rPr sz="2600" dirty="0">
                <a:latin typeface="Arial"/>
                <a:cs typeface="Arial"/>
              </a:rPr>
              <a:t>Espirometría,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 los centros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donde esté </a:t>
            </a:r>
            <a:r>
              <a:rPr sz="2600" spc="-10" dirty="0">
                <a:latin typeface="Arial"/>
                <a:cs typeface="Arial"/>
              </a:rPr>
              <a:t>disponible.</a:t>
            </a:r>
            <a:endParaRPr sz="2600" dirty="0">
              <a:latin typeface="Arial"/>
              <a:cs typeface="Arial"/>
            </a:endParaRPr>
          </a:p>
          <a:p>
            <a:pPr marL="295910" indent="-283210">
              <a:lnSpc>
                <a:spcPct val="100000"/>
              </a:lnSpc>
              <a:spcBef>
                <a:spcPts val="30"/>
              </a:spcBef>
              <a:buFont typeface="Cambria"/>
              <a:buChar char="•"/>
              <a:tabLst>
                <a:tab pos="295910" algn="l"/>
              </a:tabLst>
            </a:pPr>
            <a:r>
              <a:rPr sz="2600" dirty="0">
                <a:latin typeface="Arial"/>
                <a:cs typeface="Arial"/>
              </a:rPr>
              <a:t>Si no es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posible,</a:t>
            </a:r>
            <a:endParaRPr sz="2600" dirty="0">
              <a:latin typeface="Arial"/>
              <a:cs typeface="Arial"/>
            </a:endParaRPr>
          </a:p>
          <a:p>
            <a:pPr marL="579120" marR="5080" lvl="1" indent="-283845">
              <a:lnSpc>
                <a:spcPts val="3150"/>
              </a:lnSpc>
              <a:spcBef>
                <a:spcPts val="110"/>
              </a:spcBef>
              <a:buFont typeface="Cambria"/>
              <a:buChar char="•"/>
              <a:tabLst>
                <a:tab pos="579120" algn="l"/>
              </a:tabLst>
            </a:pPr>
            <a:r>
              <a:rPr lang="es-ES" sz="2600" spc="-5" dirty="0">
                <a:latin typeface="Arial"/>
                <a:cs typeface="Arial"/>
              </a:rPr>
              <a:t>FEM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antes y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después de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administrar 200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mcg de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salbutamol </a:t>
            </a:r>
            <a:r>
              <a:rPr sz="2600" spc="-25" dirty="0">
                <a:latin typeface="Arial"/>
                <a:cs typeface="Arial"/>
              </a:rPr>
              <a:t>en </a:t>
            </a:r>
            <a:r>
              <a:rPr sz="2600" dirty="0">
                <a:latin typeface="Arial"/>
                <a:cs typeface="Arial"/>
              </a:rPr>
              <a:t>consulta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</a:t>
            </a:r>
            <a:r>
              <a:rPr sz="2600" i="1" dirty="0">
                <a:latin typeface="Arial"/>
                <a:cs typeface="Arial"/>
              </a:rPr>
              <a:t>incremento</a:t>
            </a:r>
            <a:r>
              <a:rPr sz="2600" i="1" spc="-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del</a:t>
            </a:r>
            <a:r>
              <a:rPr sz="2600" i="1" spc="-10" dirty="0">
                <a:latin typeface="Arial"/>
                <a:cs typeface="Arial"/>
              </a:rPr>
              <a:t> </a:t>
            </a:r>
            <a:r>
              <a:rPr lang="es-ES" sz="2600" i="1" spc="-10" dirty="0">
                <a:latin typeface="Arial"/>
                <a:cs typeface="Arial"/>
              </a:rPr>
              <a:t>FEM</a:t>
            </a:r>
            <a:r>
              <a:rPr sz="2600" i="1" spc="-5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≥</a:t>
            </a:r>
            <a:r>
              <a:rPr sz="2600" i="1" spc="-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20%</a:t>
            </a:r>
            <a:r>
              <a:rPr sz="2600" i="1" spc="-1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en</a:t>
            </a:r>
            <a:r>
              <a:rPr sz="2600" i="1" spc="-5" dirty="0">
                <a:latin typeface="Arial"/>
                <a:cs typeface="Arial"/>
              </a:rPr>
              <a:t> </a:t>
            </a:r>
            <a:r>
              <a:rPr sz="2600" i="1" spc="-10" dirty="0">
                <a:latin typeface="Arial"/>
                <a:cs typeface="Arial"/>
              </a:rPr>
              <a:t>adultos</a:t>
            </a:r>
            <a:r>
              <a:rPr sz="2600" spc="-10" dirty="0">
                <a:latin typeface="Arial"/>
                <a:cs typeface="Arial"/>
              </a:rPr>
              <a:t>).</a:t>
            </a:r>
            <a:endParaRPr sz="2600" dirty="0">
              <a:latin typeface="Arial"/>
              <a:cs typeface="Arial"/>
            </a:endParaRPr>
          </a:p>
          <a:p>
            <a:pPr marL="579120" marR="41275" lvl="1" indent="-283845">
              <a:lnSpc>
                <a:spcPts val="3150"/>
              </a:lnSpc>
              <a:buFont typeface="Cambria"/>
              <a:buChar char="•"/>
              <a:tabLst>
                <a:tab pos="579120" algn="l"/>
              </a:tabLst>
            </a:pPr>
            <a:r>
              <a:rPr sz="2600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bien, </a:t>
            </a:r>
            <a:r>
              <a:rPr lang="es-ES" sz="2600" dirty="0">
                <a:latin typeface="Arial"/>
                <a:cs typeface="Arial"/>
              </a:rPr>
              <a:t>FEM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antes y después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 un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tratamiento con </a:t>
            </a:r>
            <a:r>
              <a:rPr sz="2600" spc="-10" dirty="0">
                <a:latin typeface="Arial"/>
                <a:cs typeface="Arial"/>
              </a:rPr>
              <a:t>corticoides </a:t>
            </a:r>
            <a:r>
              <a:rPr sz="2600" dirty="0">
                <a:latin typeface="Arial"/>
                <a:cs typeface="Arial"/>
              </a:rPr>
              <a:t>inhalados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durante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4 semanas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</a:t>
            </a:r>
            <a:r>
              <a:rPr sz="2600" i="1" dirty="0">
                <a:latin typeface="Arial"/>
                <a:cs typeface="Arial"/>
              </a:rPr>
              <a:t>incremento</a:t>
            </a:r>
            <a:r>
              <a:rPr sz="2600" i="1" spc="-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del </a:t>
            </a:r>
            <a:r>
              <a:rPr lang="es-ES" sz="2600" i="1" dirty="0">
                <a:latin typeface="Arial"/>
                <a:cs typeface="Arial"/>
              </a:rPr>
              <a:t>FEM</a:t>
            </a:r>
            <a:r>
              <a:rPr sz="2600" i="1" spc="-5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≥ 20%</a:t>
            </a:r>
            <a:r>
              <a:rPr sz="2600" i="1" spc="-5" dirty="0">
                <a:latin typeface="Arial"/>
                <a:cs typeface="Arial"/>
              </a:rPr>
              <a:t> </a:t>
            </a:r>
            <a:r>
              <a:rPr sz="2600" i="1" spc="-25" dirty="0">
                <a:latin typeface="Arial"/>
                <a:cs typeface="Arial"/>
              </a:rPr>
              <a:t>en </a:t>
            </a:r>
            <a:r>
              <a:rPr sz="2600" i="1" spc="-10" dirty="0">
                <a:latin typeface="Arial"/>
                <a:cs typeface="Arial"/>
              </a:rPr>
              <a:t>adultos</a:t>
            </a:r>
            <a:r>
              <a:rPr sz="2600" spc="-10" dirty="0">
                <a:latin typeface="Arial"/>
                <a:cs typeface="Arial"/>
              </a:rPr>
              <a:t>).</a:t>
            </a:r>
            <a:endParaRPr sz="2600" dirty="0">
              <a:latin typeface="Arial"/>
              <a:cs typeface="Arial"/>
            </a:endParaRPr>
          </a:p>
          <a:p>
            <a:pPr marL="579120" marR="450215" lvl="1" indent="-283845">
              <a:lnSpc>
                <a:spcPts val="3150"/>
              </a:lnSpc>
              <a:buFont typeface="Cambria"/>
              <a:buChar char="•"/>
              <a:tabLst>
                <a:tab pos="579120" algn="l"/>
              </a:tabLst>
            </a:pPr>
            <a:r>
              <a:rPr sz="2600" dirty="0">
                <a:latin typeface="Arial"/>
                <a:cs typeface="Arial"/>
              </a:rPr>
              <a:t>Otra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opción,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registro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domiciliario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lang="es-ES" sz="2600" spc="-15" dirty="0">
                <a:latin typeface="Arial"/>
                <a:cs typeface="Arial"/>
              </a:rPr>
              <a:t>FEM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durante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2</a:t>
            </a:r>
            <a:r>
              <a:rPr sz="2600" spc="-10" dirty="0">
                <a:latin typeface="Arial"/>
                <a:cs typeface="Arial"/>
              </a:rPr>
              <a:t> semanas </a:t>
            </a:r>
            <a:r>
              <a:rPr sz="2600" dirty="0">
                <a:latin typeface="Arial"/>
                <a:cs typeface="Arial"/>
              </a:rPr>
              <a:t>(</a:t>
            </a:r>
            <a:r>
              <a:rPr sz="2600" i="1" dirty="0">
                <a:latin typeface="Arial"/>
                <a:cs typeface="Arial"/>
              </a:rPr>
              <a:t>variabilidad</a:t>
            </a:r>
            <a:r>
              <a:rPr sz="2600" i="1" spc="-2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diurna</a:t>
            </a:r>
            <a:r>
              <a:rPr sz="2600" i="1" spc="-2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promedio</a:t>
            </a:r>
            <a:r>
              <a:rPr sz="2600" i="1" spc="-1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&gt;</a:t>
            </a:r>
            <a:r>
              <a:rPr sz="2600" i="1" spc="-20" dirty="0">
                <a:latin typeface="Arial"/>
                <a:cs typeface="Arial"/>
              </a:rPr>
              <a:t> </a:t>
            </a:r>
            <a:r>
              <a:rPr sz="2600" i="1" spc="-10" dirty="0">
                <a:latin typeface="Arial"/>
                <a:cs typeface="Arial"/>
              </a:rPr>
              <a:t>10%</a:t>
            </a:r>
            <a:r>
              <a:rPr sz="2600" spc="-10" dirty="0">
                <a:latin typeface="Arial"/>
                <a:cs typeface="Arial"/>
              </a:rPr>
              <a:t>).</a:t>
            </a:r>
            <a:endParaRPr sz="2600" dirty="0">
              <a:latin typeface="Arial"/>
              <a:cs typeface="Arial"/>
            </a:endParaRPr>
          </a:p>
          <a:p>
            <a:pPr marL="295910" indent="-283210">
              <a:lnSpc>
                <a:spcPts val="3040"/>
              </a:lnSpc>
              <a:buFont typeface="Cambria"/>
              <a:buChar char="•"/>
              <a:tabLst>
                <a:tab pos="295910" algn="l"/>
              </a:tabLst>
            </a:pPr>
            <a:r>
              <a:rPr sz="2600" dirty="0">
                <a:latin typeface="Arial"/>
                <a:cs typeface="Arial"/>
              </a:rPr>
              <a:t>Pruebas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laboratorio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(hemograma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completo)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–</a:t>
            </a:r>
            <a:r>
              <a:rPr sz="2600" spc="-10" dirty="0">
                <a:latin typeface="Arial"/>
                <a:cs typeface="Arial"/>
              </a:rPr>
              <a:t> eosinófilos.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59218" y="6513225"/>
            <a:ext cx="7505065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Aptos"/>
                <a:cs typeface="Aptos"/>
              </a:rPr>
              <a:t>ALK-Abelló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aportó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una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ayuda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educativa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sin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restricciones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para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el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desarrollo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de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este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caso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clínico,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pero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no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participó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en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la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elaboración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de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su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spc="-10" dirty="0">
                <a:latin typeface="Aptos"/>
                <a:cs typeface="Aptos"/>
              </a:rPr>
              <a:t>contenido</a:t>
            </a:r>
            <a:endParaRPr sz="900">
              <a:latin typeface="Aptos"/>
              <a:cs typeface="Aptos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579983" y="1152525"/>
            <a:ext cx="65582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00000"/>
                </a:solidFill>
              </a:rPr>
              <a:t>¿Qué</a:t>
            </a:r>
            <a:r>
              <a:rPr sz="3000" spc="-25" dirty="0">
                <a:solidFill>
                  <a:srgbClr val="000000"/>
                </a:solidFill>
              </a:rPr>
              <a:t> </a:t>
            </a:r>
            <a:r>
              <a:rPr sz="3000" dirty="0">
                <a:solidFill>
                  <a:srgbClr val="000000"/>
                </a:solidFill>
              </a:rPr>
              <a:t>pruebas</a:t>
            </a:r>
            <a:r>
              <a:rPr sz="3000" spc="-20" dirty="0">
                <a:solidFill>
                  <a:srgbClr val="000000"/>
                </a:solidFill>
              </a:rPr>
              <a:t> </a:t>
            </a:r>
            <a:r>
              <a:rPr sz="3000" dirty="0">
                <a:solidFill>
                  <a:srgbClr val="000000"/>
                </a:solidFill>
              </a:rPr>
              <a:t>recomendaría</a:t>
            </a:r>
            <a:r>
              <a:rPr sz="3000" spc="-20" dirty="0">
                <a:solidFill>
                  <a:srgbClr val="000000"/>
                </a:solidFill>
              </a:rPr>
              <a:t> </a:t>
            </a:r>
            <a:r>
              <a:rPr sz="3000" spc="-10" dirty="0">
                <a:solidFill>
                  <a:srgbClr val="000000"/>
                </a:solidFill>
              </a:rPr>
              <a:t>usted?</a:t>
            </a:r>
            <a:endParaRPr sz="3000"/>
          </a:p>
        </p:txBody>
      </p:sp>
      <p:pic>
        <p:nvPicPr>
          <p:cNvPr id="7" name="Picture 6" descr="A black and blue logo&#10;&#10;AI-generated content may be incorrect.">
            <a:extLst>
              <a:ext uri="{FF2B5EF4-FFF2-40B4-BE49-F238E27FC236}">
                <a16:creationId xmlns:a16="http://schemas.microsoft.com/office/drawing/2014/main" id="{3F753DE0-BD49-3EB4-AC88-D1E3A456C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48" y="304800"/>
            <a:ext cx="2136514" cy="58113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50" dirty="0"/>
              <a:t>Descubre</a:t>
            </a:r>
            <a:r>
              <a:rPr sz="2350" spc="-25" dirty="0"/>
              <a:t> </a:t>
            </a:r>
            <a:r>
              <a:rPr sz="2350" dirty="0"/>
              <a:t>más</a:t>
            </a:r>
            <a:r>
              <a:rPr sz="2350" spc="-25" dirty="0"/>
              <a:t> </a:t>
            </a:r>
            <a:r>
              <a:rPr sz="2350" dirty="0"/>
              <a:t>sobre</a:t>
            </a:r>
            <a:r>
              <a:rPr sz="2350" spc="-25" dirty="0"/>
              <a:t> </a:t>
            </a:r>
            <a:r>
              <a:rPr sz="2350" dirty="0"/>
              <a:t>el</a:t>
            </a:r>
            <a:r>
              <a:rPr sz="2350" spc="-25" dirty="0"/>
              <a:t> </a:t>
            </a:r>
            <a:r>
              <a:rPr sz="2350" dirty="0"/>
              <a:t>flujo</a:t>
            </a:r>
            <a:r>
              <a:rPr sz="2350" spc="-25" dirty="0"/>
              <a:t> </a:t>
            </a:r>
            <a:r>
              <a:rPr sz="2350" dirty="0"/>
              <a:t>espiratorio</a:t>
            </a:r>
            <a:r>
              <a:rPr sz="2350" spc="-25" dirty="0"/>
              <a:t> </a:t>
            </a:r>
            <a:r>
              <a:rPr sz="2350" dirty="0"/>
              <a:t>máximo</a:t>
            </a:r>
            <a:r>
              <a:rPr sz="2350" spc="-25" dirty="0"/>
              <a:t> </a:t>
            </a:r>
            <a:r>
              <a:rPr sz="2350" dirty="0"/>
              <a:t>en</a:t>
            </a:r>
            <a:r>
              <a:rPr sz="2350" spc="-25" dirty="0"/>
              <a:t> </a:t>
            </a:r>
            <a:r>
              <a:rPr sz="2350" dirty="0"/>
              <a:t>el</a:t>
            </a:r>
            <a:r>
              <a:rPr sz="2350" spc="-20" dirty="0"/>
              <a:t> asma</a:t>
            </a:r>
            <a:endParaRPr sz="2350"/>
          </a:p>
        </p:txBody>
      </p:sp>
      <p:grpSp>
        <p:nvGrpSpPr>
          <p:cNvPr id="3" name="object 3"/>
          <p:cNvGrpSpPr/>
          <p:nvPr/>
        </p:nvGrpSpPr>
        <p:grpSpPr>
          <a:xfrm>
            <a:off x="597395" y="618744"/>
            <a:ext cx="4642090" cy="6239255"/>
            <a:chOff x="597395" y="618744"/>
            <a:chExt cx="4642090" cy="62392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7395" y="618744"/>
              <a:ext cx="4642090" cy="62392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530" y="833345"/>
              <a:ext cx="4053928" cy="572223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869423" y="4192778"/>
            <a:ext cx="1947545" cy="777875"/>
          </a:xfrm>
          <a:prstGeom prst="rect">
            <a:avLst/>
          </a:prstGeom>
          <a:solidFill>
            <a:srgbClr val="017973"/>
          </a:solidFill>
        </p:spPr>
        <p:txBody>
          <a:bodyPr vert="horz" wrap="square" lIns="0" tIns="68580" rIns="0" bIns="0" rtlCol="0">
            <a:spAutoFit/>
          </a:bodyPr>
          <a:lstStyle/>
          <a:p>
            <a:pPr marL="596900" marR="229870" indent="-281305">
              <a:lnSpc>
                <a:spcPts val="1860"/>
              </a:lnSpc>
              <a:spcBef>
                <a:spcPts val="54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escanea</a:t>
            </a:r>
            <a:r>
              <a:rPr sz="17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acceder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69360" y="1157046"/>
            <a:ext cx="1948612" cy="30359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09820" y="1432867"/>
            <a:ext cx="3460178" cy="34601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240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Decisión</a:t>
            </a:r>
            <a:r>
              <a:rPr sz="2800" spc="-114" dirty="0"/>
              <a:t> </a:t>
            </a:r>
            <a:r>
              <a:rPr sz="2800" spc="-10" dirty="0"/>
              <a:t>clínica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66127" y="1199946"/>
            <a:ext cx="10596245" cy="4127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4955" marR="67945" indent="-262890">
              <a:lnSpc>
                <a:spcPct val="100000"/>
              </a:lnSpc>
              <a:spcBef>
                <a:spcPts val="95"/>
              </a:spcBef>
              <a:buFont typeface="Cambria"/>
              <a:buChar char="•"/>
              <a:tabLst>
                <a:tab pos="276225" algn="l"/>
              </a:tabLst>
            </a:pPr>
            <a:r>
              <a:rPr sz="2450" dirty="0">
                <a:latin typeface="Arial"/>
                <a:cs typeface="Arial"/>
              </a:rPr>
              <a:t>Decide</a:t>
            </a:r>
            <a:r>
              <a:rPr sz="2450" spc="-70" dirty="0">
                <a:latin typeface="Arial"/>
                <a:cs typeface="Arial"/>
              </a:rPr>
              <a:t> </a:t>
            </a:r>
            <a:r>
              <a:rPr sz="2450" dirty="0" err="1">
                <a:latin typeface="Arial"/>
                <a:cs typeface="Arial"/>
              </a:rPr>
              <a:t>realizar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un</a:t>
            </a:r>
            <a:r>
              <a:rPr lang="es-ES" sz="2450" spc="-65" dirty="0">
                <a:latin typeface="Arial"/>
                <a:cs typeface="Arial"/>
              </a:rPr>
              <a:t> FEM</a:t>
            </a:r>
            <a:r>
              <a:rPr sz="2450" spc="-65" dirty="0">
                <a:latin typeface="Arial"/>
                <a:cs typeface="Arial"/>
              </a:rPr>
              <a:t>  </a:t>
            </a:r>
            <a:r>
              <a:rPr sz="2450" dirty="0">
                <a:latin typeface="Arial"/>
                <a:cs typeface="Arial"/>
              </a:rPr>
              <a:t>antes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y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después</a:t>
            </a:r>
            <a:r>
              <a:rPr sz="2450" spc="-7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(15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min)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spc="-25" dirty="0">
                <a:latin typeface="Arial"/>
                <a:cs typeface="Arial"/>
              </a:rPr>
              <a:t>de 	</a:t>
            </a:r>
            <a:r>
              <a:rPr sz="2450" dirty="0">
                <a:latin typeface="Arial"/>
                <a:cs typeface="Arial"/>
              </a:rPr>
              <a:t>administrar</a:t>
            </a:r>
            <a:r>
              <a:rPr sz="2450" spc="-7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200</a:t>
            </a:r>
            <a:r>
              <a:rPr sz="2450" spc="-7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mcg</a:t>
            </a:r>
            <a:r>
              <a:rPr sz="2450" spc="-7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de</a:t>
            </a:r>
            <a:r>
              <a:rPr sz="2450" spc="-7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salbutamol</a:t>
            </a:r>
            <a:r>
              <a:rPr sz="2450" spc="-7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en</a:t>
            </a:r>
            <a:r>
              <a:rPr sz="2450" spc="-7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la</a:t>
            </a:r>
            <a:r>
              <a:rPr sz="2450" spc="-7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consulta,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y</a:t>
            </a:r>
            <a:r>
              <a:rPr sz="2450" spc="-70" dirty="0">
                <a:latin typeface="Arial"/>
                <a:cs typeface="Arial"/>
              </a:rPr>
              <a:t> </a:t>
            </a:r>
            <a:r>
              <a:rPr sz="2450" dirty="0" err="1">
                <a:latin typeface="Arial"/>
                <a:cs typeface="Arial"/>
              </a:rPr>
              <a:t>observa</a:t>
            </a:r>
            <a:r>
              <a:rPr sz="2450" spc="-7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un</a:t>
            </a:r>
            <a:r>
              <a:rPr sz="2450" spc="-70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aumento 	</a:t>
            </a:r>
            <a:r>
              <a:rPr sz="2450" dirty="0">
                <a:latin typeface="Arial"/>
                <a:cs typeface="Arial"/>
              </a:rPr>
              <a:t>de</a:t>
            </a:r>
            <a:r>
              <a:rPr sz="2450" spc="-5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400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L/min</a:t>
            </a:r>
            <a:r>
              <a:rPr sz="2450" spc="-5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500</a:t>
            </a:r>
            <a:r>
              <a:rPr sz="2450" spc="-5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L/min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(incremento</a:t>
            </a:r>
            <a:r>
              <a:rPr sz="2450" spc="-5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del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PEF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≥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20%).</a:t>
            </a:r>
            <a:endParaRPr sz="2450" dirty="0">
              <a:latin typeface="Arial"/>
              <a:cs typeface="Arial"/>
            </a:endParaRPr>
          </a:p>
          <a:p>
            <a:pPr marL="274955" marR="5080" indent="-262890">
              <a:lnSpc>
                <a:spcPts val="2940"/>
              </a:lnSpc>
              <a:spcBef>
                <a:spcPts val="85"/>
              </a:spcBef>
              <a:buFont typeface="Cambria"/>
              <a:buChar char="•"/>
              <a:tabLst>
                <a:tab pos="276225" algn="l"/>
              </a:tabLst>
            </a:pPr>
            <a:r>
              <a:rPr sz="2450" dirty="0">
                <a:latin typeface="Arial"/>
                <a:cs typeface="Arial"/>
              </a:rPr>
              <a:t>El</a:t>
            </a:r>
            <a:r>
              <a:rPr sz="2450" spc="-17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ACT</a:t>
            </a:r>
            <a:r>
              <a:rPr sz="2450" spc="-9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muestra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una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puntuación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de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9/25,</a:t>
            </a:r>
            <a:r>
              <a:rPr sz="2450" spc="-4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lo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que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indica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que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el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asma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no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spc="-20" dirty="0">
                <a:latin typeface="Arial"/>
                <a:cs typeface="Arial"/>
              </a:rPr>
              <a:t>está 	</a:t>
            </a:r>
            <a:r>
              <a:rPr sz="2450" spc="-10" dirty="0">
                <a:latin typeface="Arial"/>
                <a:cs typeface="Arial"/>
              </a:rPr>
              <a:t>controlada.</a:t>
            </a:r>
            <a:endParaRPr sz="2450" dirty="0">
              <a:latin typeface="Arial"/>
              <a:cs typeface="Arial"/>
            </a:endParaRPr>
          </a:p>
          <a:p>
            <a:pPr marL="275590" indent="-262890">
              <a:lnSpc>
                <a:spcPts val="2835"/>
              </a:lnSpc>
              <a:buFont typeface="Cambria"/>
              <a:buChar char="•"/>
              <a:tabLst>
                <a:tab pos="275590" algn="l"/>
              </a:tabLst>
            </a:pPr>
            <a:r>
              <a:rPr sz="2450" dirty="0">
                <a:latin typeface="Arial"/>
                <a:cs typeface="Arial"/>
              </a:rPr>
              <a:t>Le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 err="1">
                <a:latin typeface="Arial"/>
                <a:cs typeface="Arial"/>
              </a:rPr>
              <a:t>explica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Malcolm</a:t>
            </a:r>
            <a:r>
              <a:rPr sz="2450" spc="-5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que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tiene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asma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y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rinitis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alérgica.</a:t>
            </a:r>
            <a:endParaRPr sz="2450" dirty="0">
              <a:latin typeface="Arial"/>
              <a:cs typeface="Arial"/>
            </a:endParaRPr>
          </a:p>
          <a:p>
            <a:pPr marL="274955" marR="758825" indent="-262890">
              <a:lnSpc>
                <a:spcPts val="2940"/>
              </a:lnSpc>
              <a:spcBef>
                <a:spcPts val="100"/>
              </a:spcBef>
              <a:buFont typeface="Cambria"/>
              <a:buChar char="•"/>
              <a:tabLst>
                <a:tab pos="276225" algn="l"/>
              </a:tabLst>
            </a:pPr>
            <a:r>
              <a:rPr sz="2450" dirty="0">
                <a:latin typeface="Arial"/>
                <a:cs typeface="Arial"/>
              </a:rPr>
              <a:t>Le</a:t>
            </a:r>
            <a:r>
              <a:rPr sz="2450" spc="-9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prescribe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un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inhalador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de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polvo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seco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con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corticoide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inhalado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spc="-50" dirty="0">
                <a:latin typeface="Arial"/>
                <a:cs typeface="Arial"/>
              </a:rPr>
              <a:t>y 	</a:t>
            </a:r>
            <a:r>
              <a:rPr sz="2450" dirty="0">
                <a:latin typeface="Arial"/>
                <a:cs typeface="Arial"/>
              </a:rPr>
              <a:t>formoterol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para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usar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cuando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lo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necesite,</a:t>
            </a:r>
            <a:r>
              <a:rPr sz="2450" spc="-5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y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le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dirty="0" err="1">
                <a:latin typeface="Arial"/>
                <a:cs typeface="Arial"/>
              </a:rPr>
              <a:t>enseña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cómo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utilizarlo.</a:t>
            </a:r>
            <a:endParaRPr sz="2450" dirty="0">
              <a:latin typeface="Arial"/>
              <a:cs typeface="Arial"/>
            </a:endParaRPr>
          </a:p>
          <a:p>
            <a:pPr marL="275590" indent="-262890">
              <a:lnSpc>
                <a:spcPts val="2835"/>
              </a:lnSpc>
              <a:buFont typeface="Cambria"/>
              <a:buChar char="•"/>
              <a:tabLst>
                <a:tab pos="275590" algn="l"/>
              </a:tabLst>
            </a:pPr>
            <a:r>
              <a:rPr sz="2450" dirty="0">
                <a:latin typeface="Arial"/>
                <a:cs typeface="Arial"/>
              </a:rPr>
              <a:t>Ac</a:t>
            </a:r>
            <a:r>
              <a:rPr lang="es-ES" sz="2450" dirty="0" err="1">
                <a:latin typeface="Arial"/>
                <a:cs typeface="Arial"/>
              </a:rPr>
              <a:t>uerdan</a:t>
            </a:r>
            <a:r>
              <a:rPr sz="2450" spc="-7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que</a:t>
            </a:r>
            <a:r>
              <a:rPr sz="2450" spc="-7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realizará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las</a:t>
            </a:r>
            <a:r>
              <a:rPr sz="2450" spc="-7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pruebas</a:t>
            </a:r>
            <a:r>
              <a:rPr sz="2450" spc="-7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y</a:t>
            </a:r>
            <a:r>
              <a:rPr sz="2450" spc="-7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tomará</a:t>
            </a:r>
            <a:r>
              <a:rPr sz="2450" spc="-7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la</a:t>
            </a:r>
            <a:r>
              <a:rPr sz="2450" spc="-70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medicación</a:t>
            </a:r>
            <a:r>
              <a:rPr sz="2450" spc="-7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diariamente,</a:t>
            </a:r>
            <a:r>
              <a:rPr sz="2450" spc="-70" dirty="0">
                <a:latin typeface="Arial"/>
                <a:cs typeface="Arial"/>
              </a:rPr>
              <a:t> </a:t>
            </a:r>
            <a:r>
              <a:rPr sz="2450" spc="-50" dirty="0">
                <a:latin typeface="Arial"/>
                <a:cs typeface="Arial"/>
              </a:rPr>
              <a:t>y</a:t>
            </a:r>
            <a:endParaRPr sz="2450" dirty="0">
              <a:latin typeface="Arial"/>
              <a:cs typeface="Arial"/>
            </a:endParaRPr>
          </a:p>
          <a:p>
            <a:pPr marL="276225">
              <a:lnSpc>
                <a:spcPts val="2935"/>
              </a:lnSpc>
            </a:pPr>
            <a:r>
              <a:rPr sz="2450" dirty="0">
                <a:latin typeface="Arial"/>
                <a:cs typeface="Arial"/>
              </a:rPr>
              <a:t>que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debe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volver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en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cuatro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semanas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con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los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resultados.</a:t>
            </a:r>
            <a:endParaRPr sz="2450" dirty="0">
              <a:latin typeface="Arial"/>
              <a:cs typeface="Arial"/>
            </a:endParaRPr>
          </a:p>
          <a:p>
            <a:pPr marL="275590" indent="-262890">
              <a:lnSpc>
                <a:spcPts val="2940"/>
              </a:lnSpc>
              <a:buFont typeface="Cambria"/>
              <a:buChar char="•"/>
              <a:tabLst>
                <a:tab pos="275590" algn="l"/>
              </a:tabLst>
            </a:pPr>
            <a:r>
              <a:rPr sz="2450" dirty="0">
                <a:latin typeface="Arial"/>
                <a:cs typeface="Arial"/>
              </a:rPr>
              <a:t>Mientras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tanto,</a:t>
            </a:r>
            <a:r>
              <a:rPr sz="2450" spc="-5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debe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continuar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con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el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mismo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tratamiento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para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la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rinitis.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48555" y="6511871"/>
            <a:ext cx="75266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Aptos"/>
                <a:cs typeface="Aptos"/>
              </a:rPr>
              <a:t>ALK-</a:t>
            </a:r>
            <a:r>
              <a:rPr sz="1000" spc="-10" dirty="0">
                <a:latin typeface="Aptos"/>
                <a:cs typeface="Aptos"/>
              </a:rPr>
              <a:t>Abelló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aportó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una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ayuda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educativa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sin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restricciones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para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apoyar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la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elaboración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de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este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caso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clínico,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pero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no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intervino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en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su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contenido</a:t>
            </a:r>
            <a:endParaRPr sz="1000">
              <a:latin typeface="Aptos"/>
              <a:cs typeface="Aptos"/>
            </a:endParaRPr>
          </a:p>
        </p:txBody>
      </p:sp>
      <p:pic>
        <p:nvPicPr>
          <p:cNvPr id="6" name="Picture 5" descr="A black and blue logo&#10;&#10;AI-generated content may be incorrect.">
            <a:extLst>
              <a:ext uri="{FF2B5EF4-FFF2-40B4-BE49-F238E27FC236}">
                <a16:creationId xmlns:a16="http://schemas.microsoft.com/office/drawing/2014/main" id="{BDDF6F8B-B66A-6B1E-EDE4-6038B0440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48" y="304800"/>
            <a:ext cx="2136514" cy="5811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47490" y="63627"/>
            <a:ext cx="4377055" cy="6738620"/>
            <a:chOff x="3547490" y="63627"/>
            <a:chExt cx="4377055" cy="67386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7490" y="63627"/>
              <a:ext cx="4376547" cy="67386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83937" y="1672564"/>
              <a:ext cx="360680" cy="335280"/>
            </a:xfrm>
            <a:custGeom>
              <a:avLst/>
              <a:gdLst/>
              <a:ahLst/>
              <a:cxnLst/>
              <a:rect l="l" t="t" r="r" b="b"/>
              <a:pathLst>
                <a:path w="360679" h="335280">
                  <a:moveTo>
                    <a:pt x="0" y="167512"/>
                  </a:moveTo>
                  <a:lnTo>
                    <a:pt x="6434" y="122957"/>
                  </a:lnTo>
                  <a:lnTo>
                    <a:pt x="24595" y="82935"/>
                  </a:lnTo>
                  <a:lnTo>
                    <a:pt x="52768" y="49037"/>
                  </a:lnTo>
                  <a:lnTo>
                    <a:pt x="89238" y="22855"/>
                  </a:lnTo>
                  <a:lnTo>
                    <a:pt x="132291" y="5978"/>
                  </a:lnTo>
                  <a:lnTo>
                    <a:pt x="180213" y="0"/>
                  </a:lnTo>
                  <a:lnTo>
                    <a:pt x="228080" y="5978"/>
                  </a:lnTo>
                  <a:lnTo>
                    <a:pt x="271097" y="22855"/>
                  </a:lnTo>
                  <a:lnTo>
                    <a:pt x="307546" y="49037"/>
                  </a:lnTo>
                  <a:lnTo>
                    <a:pt x="335708" y="82935"/>
                  </a:lnTo>
                  <a:lnTo>
                    <a:pt x="353864" y="122957"/>
                  </a:lnTo>
                  <a:lnTo>
                    <a:pt x="360299" y="167512"/>
                  </a:lnTo>
                  <a:lnTo>
                    <a:pt x="353864" y="212068"/>
                  </a:lnTo>
                  <a:lnTo>
                    <a:pt x="335708" y="252090"/>
                  </a:lnTo>
                  <a:lnTo>
                    <a:pt x="307546" y="285988"/>
                  </a:lnTo>
                  <a:lnTo>
                    <a:pt x="271097" y="312170"/>
                  </a:lnTo>
                  <a:lnTo>
                    <a:pt x="228080" y="329047"/>
                  </a:lnTo>
                  <a:lnTo>
                    <a:pt x="180213" y="335025"/>
                  </a:lnTo>
                  <a:lnTo>
                    <a:pt x="132291" y="329047"/>
                  </a:lnTo>
                  <a:lnTo>
                    <a:pt x="89238" y="312170"/>
                  </a:lnTo>
                  <a:lnTo>
                    <a:pt x="52768" y="285988"/>
                  </a:lnTo>
                  <a:lnTo>
                    <a:pt x="24595" y="252090"/>
                  </a:lnTo>
                  <a:lnTo>
                    <a:pt x="6434" y="212068"/>
                  </a:lnTo>
                  <a:lnTo>
                    <a:pt x="0" y="167512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83937" y="2673756"/>
              <a:ext cx="360680" cy="335280"/>
            </a:xfrm>
            <a:custGeom>
              <a:avLst/>
              <a:gdLst/>
              <a:ahLst/>
              <a:cxnLst/>
              <a:rect l="l" t="t" r="r" b="b"/>
              <a:pathLst>
                <a:path w="360679" h="335280">
                  <a:moveTo>
                    <a:pt x="0" y="167512"/>
                  </a:moveTo>
                  <a:lnTo>
                    <a:pt x="6434" y="122957"/>
                  </a:lnTo>
                  <a:lnTo>
                    <a:pt x="24595" y="82935"/>
                  </a:lnTo>
                  <a:lnTo>
                    <a:pt x="52768" y="49037"/>
                  </a:lnTo>
                  <a:lnTo>
                    <a:pt x="89238" y="22855"/>
                  </a:lnTo>
                  <a:lnTo>
                    <a:pt x="132291" y="5978"/>
                  </a:lnTo>
                  <a:lnTo>
                    <a:pt x="180213" y="0"/>
                  </a:lnTo>
                  <a:lnTo>
                    <a:pt x="228080" y="5978"/>
                  </a:lnTo>
                  <a:lnTo>
                    <a:pt x="271097" y="22855"/>
                  </a:lnTo>
                  <a:lnTo>
                    <a:pt x="307546" y="49037"/>
                  </a:lnTo>
                  <a:lnTo>
                    <a:pt x="335708" y="82935"/>
                  </a:lnTo>
                  <a:lnTo>
                    <a:pt x="353864" y="122957"/>
                  </a:lnTo>
                  <a:lnTo>
                    <a:pt x="360299" y="167512"/>
                  </a:lnTo>
                  <a:lnTo>
                    <a:pt x="353864" y="212068"/>
                  </a:lnTo>
                  <a:lnTo>
                    <a:pt x="335708" y="252090"/>
                  </a:lnTo>
                  <a:lnTo>
                    <a:pt x="307546" y="285988"/>
                  </a:lnTo>
                  <a:lnTo>
                    <a:pt x="271097" y="312170"/>
                  </a:lnTo>
                  <a:lnTo>
                    <a:pt x="228080" y="329047"/>
                  </a:lnTo>
                  <a:lnTo>
                    <a:pt x="180213" y="335025"/>
                  </a:lnTo>
                  <a:lnTo>
                    <a:pt x="132291" y="329047"/>
                  </a:lnTo>
                  <a:lnTo>
                    <a:pt x="89238" y="312170"/>
                  </a:lnTo>
                  <a:lnTo>
                    <a:pt x="52768" y="285988"/>
                  </a:lnTo>
                  <a:lnTo>
                    <a:pt x="24595" y="252090"/>
                  </a:lnTo>
                  <a:lnTo>
                    <a:pt x="6434" y="212068"/>
                  </a:lnTo>
                  <a:lnTo>
                    <a:pt x="0" y="167512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66182" y="3715423"/>
              <a:ext cx="360680" cy="335280"/>
            </a:xfrm>
            <a:custGeom>
              <a:avLst/>
              <a:gdLst/>
              <a:ahLst/>
              <a:cxnLst/>
              <a:rect l="l" t="t" r="r" b="b"/>
              <a:pathLst>
                <a:path w="360679" h="335279">
                  <a:moveTo>
                    <a:pt x="0" y="167512"/>
                  </a:moveTo>
                  <a:lnTo>
                    <a:pt x="6434" y="122957"/>
                  </a:lnTo>
                  <a:lnTo>
                    <a:pt x="24595" y="82935"/>
                  </a:lnTo>
                  <a:lnTo>
                    <a:pt x="52768" y="49037"/>
                  </a:lnTo>
                  <a:lnTo>
                    <a:pt x="89238" y="22855"/>
                  </a:lnTo>
                  <a:lnTo>
                    <a:pt x="132291" y="5978"/>
                  </a:lnTo>
                  <a:lnTo>
                    <a:pt x="180213" y="0"/>
                  </a:lnTo>
                  <a:lnTo>
                    <a:pt x="228080" y="5978"/>
                  </a:lnTo>
                  <a:lnTo>
                    <a:pt x="271097" y="22855"/>
                  </a:lnTo>
                  <a:lnTo>
                    <a:pt x="307546" y="49037"/>
                  </a:lnTo>
                  <a:lnTo>
                    <a:pt x="335708" y="82935"/>
                  </a:lnTo>
                  <a:lnTo>
                    <a:pt x="353864" y="122957"/>
                  </a:lnTo>
                  <a:lnTo>
                    <a:pt x="360299" y="167512"/>
                  </a:lnTo>
                  <a:lnTo>
                    <a:pt x="353864" y="212068"/>
                  </a:lnTo>
                  <a:lnTo>
                    <a:pt x="335708" y="252090"/>
                  </a:lnTo>
                  <a:lnTo>
                    <a:pt x="307546" y="285988"/>
                  </a:lnTo>
                  <a:lnTo>
                    <a:pt x="271097" y="312170"/>
                  </a:lnTo>
                  <a:lnTo>
                    <a:pt x="228080" y="329047"/>
                  </a:lnTo>
                  <a:lnTo>
                    <a:pt x="180213" y="335025"/>
                  </a:lnTo>
                  <a:lnTo>
                    <a:pt x="132291" y="329047"/>
                  </a:lnTo>
                  <a:lnTo>
                    <a:pt x="89238" y="312170"/>
                  </a:lnTo>
                  <a:lnTo>
                    <a:pt x="52768" y="285988"/>
                  </a:lnTo>
                  <a:lnTo>
                    <a:pt x="24595" y="252090"/>
                  </a:lnTo>
                  <a:lnTo>
                    <a:pt x="6434" y="212068"/>
                  </a:lnTo>
                  <a:lnTo>
                    <a:pt x="0" y="167512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03990" y="4759426"/>
              <a:ext cx="360680" cy="335280"/>
            </a:xfrm>
            <a:custGeom>
              <a:avLst/>
              <a:gdLst/>
              <a:ahLst/>
              <a:cxnLst/>
              <a:rect l="l" t="t" r="r" b="b"/>
              <a:pathLst>
                <a:path w="360679" h="335279">
                  <a:moveTo>
                    <a:pt x="0" y="167512"/>
                  </a:moveTo>
                  <a:lnTo>
                    <a:pt x="6434" y="122957"/>
                  </a:lnTo>
                  <a:lnTo>
                    <a:pt x="24595" y="82935"/>
                  </a:lnTo>
                  <a:lnTo>
                    <a:pt x="52768" y="49037"/>
                  </a:lnTo>
                  <a:lnTo>
                    <a:pt x="89238" y="22855"/>
                  </a:lnTo>
                  <a:lnTo>
                    <a:pt x="132291" y="5978"/>
                  </a:lnTo>
                  <a:lnTo>
                    <a:pt x="180213" y="0"/>
                  </a:lnTo>
                  <a:lnTo>
                    <a:pt x="228080" y="5978"/>
                  </a:lnTo>
                  <a:lnTo>
                    <a:pt x="271097" y="22855"/>
                  </a:lnTo>
                  <a:lnTo>
                    <a:pt x="307546" y="49037"/>
                  </a:lnTo>
                  <a:lnTo>
                    <a:pt x="335708" y="82935"/>
                  </a:lnTo>
                  <a:lnTo>
                    <a:pt x="353864" y="122957"/>
                  </a:lnTo>
                  <a:lnTo>
                    <a:pt x="360299" y="167512"/>
                  </a:lnTo>
                  <a:lnTo>
                    <a:pt x="353864" y="212068"/>
                  </a:lnTo>
                  <a:lnTo>
                    <a:pt x="335708" y="252090"/>
                  </a:lnTo>
                  <a:lnTo>
                    <a:pt x="307546" y="285988"/>
                  </a:lnTo>
                  <a:lnTo>
                    <a:pt x="271097" y="312170"/>
                  </a:lnTo>
                  <a:lnTo>
                    <a:pt x="228080" y="329047"/>
                  </a:lnTo>
                  <a:lnTo>
                    <a:pt x="180213" y="335025"/>
                  </a:lnTo>
                  <a:lnTo>
                    <a:pt x="132291" y="329047"/>
                  </a:lnTo>
                  <a:lnTo>
                    <a:pt x="89238" y="312170"/>
                  </a:lnTo>
                  <a:lnTo>
                    <a:pt x="52768" y="285988"/>
                  </a:lnTo>
                  <a:lnTo>
                    <a:pt x="24595" y="252090"/>
                  </a:lnTo>
                  <a:lnTo>
                    <a:pt x="6434" y="212068"/>
                  </a:lnTo>
                  <a:lnTo>
                    <a:pt x="0" y="167512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52836" y="5805449"/>
              <a:ext cx="360680" cy="335280"/>
            </a:xfrm>
            <a:custGeom>
              <a:avLst/>
              <a:gdLst/>
              <a:ahLst/>
              <a:cxnLst/>
              <a:rect l="l" t="t" r="r" b="b"/>
              <a:pathLst>
                <a:path w="360679" h="335279">
                  <a:moveTo>
                    <a:pt x="0" y="167512"/>
                  </a:moveTo>
                  <a:lnTo>
                    <a:pt x="6434" y="122957"/>
                  </a:lnTo>
                  <a:lnTo>
                    <a:pt x="24595" y="82935"/>
                  </a:lnTo>
                  <a:lnTo>
                    <a:pt x="52768" y="49037"/>
                  </a:lnTo>
                  <a:lnTo>
                    <a:pt x="89238" y="22855"/>
                  </a:lnTo>
                  <a:lnTo>
                    <a:pt x="132291" y="5978"/>
                  </a:lnTo>
                  <a:lnTo>
                    <a:pt x="180213" y="0"/>
                  </a:lnTo>
                  <a:lnTo>
                    <a:pt x="228080" y="5978"/>
                  </a:lnTo>
                  <a:lnTo>
                    <a:pt x="271097" y="22855"/>
                  </a:lnTo>
                  <a:lnTo>
                    <a:pt x="307546" y="49037"/>
                  </a:lnTo>
                  <a:lnTo>
                    <a:pt x="335708" y="82935"/>
                  </a:lnTo>
                  <a:lnTo>
                    <a:pt x="353864" y="122957"/>
                  </a:lnTo>
                  <a:lnTo>
                    <a:pt x="360299" y="167512"/>
                  </a:lnTo>
                  <a:lnTo>
                    <a:pt x="353864" y="212068"/>
                  </a:lnTo>
                  <a:lnTo>
                    <a:pt x="335708" y="252090"/>
                  </a:lnTo>
                  <a:lnTo>
                    <a:pt x="307546" y="285988"/>
                  </a:lnTo>
                  <a:lnTo>
                    <a:pt x="271097" y="312170"/>
                  </a:lnTo>
                  <a:lnTo>
                    <a:pt x="228080" y="329047"/>
                  </a:lnTo>
                  <a:lnTo>
                    <a:pt x="180213" y="335025"/>
                  </a:lnTo>
                  <a:lnTo>
                    <a:pt x="132291" y="329047"/>
                  </a:lnTo>
                  <a:lnTo>
                    <a:pt x="89238" y="312170"/>
                  </a:lnTo>
                  <a:lnTo>
                    <a:pt x="52768" y="285988"/>
                  </a:lnTo>
                  <a:lnTo>
                    <a:pt x="24595" y="252090"/>
                  </a:lnTo>
                  <a:lnTo>
                    <a:pt x="6434" y="212068"/>
                  </a:lnTo>
                  <a:lnTo>
                    <a:pt x="0" y="167512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583039" y="6456362"/>
            <a:ext cx="147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0000"/>
                </a:solidFill>
                <a:latin typeface="Aptos"/>
                <a:cs typeface="Aptos"/>
              </a:rPr>
              <a:t>9</a:t>
            </a:r>
            <a:endParaRPr sz="1800">
              <a:latin typeface="Aptos"/>
              <a:cs typeface="Apto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1507" y="6332301"/>
            <a:ext cx="342265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u="dbl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Arial"/>
                <a:cs typeface="Arial"/>
                <a:hlinkClick r:id="rId3"/>
              </a:rPr>
              <a:t>https://www.asthmacontroltest.com/es</a:t>
            </a:r>
            <a:r>
              <a:rPr sz="1100" u="dbl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Arial"/>
                <a:cs typeface="Arial"/>
                <a:hlinkClick r:id="rId4"/>
              </a:rPr>
              <a:t>-</a:t>
            </a:r>
            <a:r>
              <a:rPr sz="1100" u="dbl" spc="-10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Arial"/>
                <a:cs typeface="Arial"/>
                <a:hlinkClick r:id="rId3"/>
              </a:rPr>
              <a:t>gb/bienvenida/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51405" y="2044510"/>
            <a:ext cx="55626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b="1" spc="-10" dirty="0">
                <a:latin typeface="Arial"/>
                <a:cs typeface="Arial"/>
              </a:rPr>
              <a:t>Puntuación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51405" y="2248648"/>
            <a:ext cx="3256279" cy="190055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400" dirty="0">
                <a:latin typeface="Arial"/>
                <a:cs typeface="Arial"/>
              </a:rPr>
              <a:t>20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25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asma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bien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controlada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2600"/>
              </a:lnSpc>
              <a:spcBef>
                <a:spcPts val="225"/>
              </a:spcBef>
            </a:pPr>
            <a:r>
              <a:rPr sz="1400" dirty="0">
                <a:latin typeface="Arial"/>
                <a:cs typeface="Arial"/>
              </a:rPr>
              <a:t>19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menos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asma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bien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controlada; </a:t>
            </a:r>
            <a:r>
              <a:rPr sz="1400" dirty="0">
                <a:latin typeface="Arial"/>
                <a:cs typeface="Arial"/>
              </a:rPr>
              <a:t>menos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16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asma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muy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mal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controlada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2700" marR="777875">
              <a:lnSpc>
                <a:spcPct val="106400"/>
              </a:lnSpc>
            </a:pPr>
            <a:r>
              <a:rPr sz="1400" dirty="0">
                <a:latin typeface="Arial"/>
                <a:cs typeface="Arial"/>
              </a:rPr>
              <a:t>diferencia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clínica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mínimamente </a:t>
            </a:r>
            <a:r>
              <a:rPr sz="1400" dirty="0">
                <a:latin typeface="Arial"/>
                <a:cs typeface="Arial"/>
              </a:rPr>
              <a:t>importante: 3 </a:t>
            </a:r>
            <a:r>
              <a:rPr sz="1400" spc="-10" dirty="0">
                <a:latin typeface="Arial"/>
                <a:cs typeface="Arial"/>
              </a:rPr>
              <a:t>puntos.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3" name="object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9550" y="328849"/>
            <a:ext cx="2026257" cy="55519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493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35"/>
              </a:spcBef>
            </a:pPr>
            <a:r>
              <a:rPr sz="2150" dirty="0"/>
              <a:t>Descubre</a:t>
            </a:r>
            <a:r>
              <a:rPr sz="2150" spc="35" dirty="0"/>
              <a:t> </a:t>
            </a:r>
            <a:r>
              <a:rPr sz="2150" dirty="0"/>
              <a:t>más</a:t>
            </a:r>
            <a:r>
              <a:rPr sz="2150" spc="45" dirty="0"/>
              <a:t> </a:t>
            </a:r>
            <a:r>
              <a:rPr sz="2150" dirty="0"/>
              <a:t>sobre</a:t>
            </a:r>
            <a:r>
              <a:rPr sz="2150" spc="45" dirty="0"/>
              <a:t> </a:t>
            </a:r>
            <a:r>
              <a:rPr sz="2150" dirty="0"/>
              <a:t>el</a:t>
            </a:r>
            <a:r>
              <a:rPr sz="2150" spc="45" dirty="0"/>
              <a:t> </a:t>
            </a:r>
            <a:r>
              <a:rPr sz="2150" dirty="0"/>
              <a:t>diagnóstico</a:t>
            </a:r>
            <a:r>
              <a:rPr sz="2150" spc="45" dirty="0"/>
              <a:t> </a:t>
            </a:r>
            <a:r>
              <a:rPr sz="2150" dirty="0"/>
              <a:t>del</a:t>
            </a:r>
            <a:r>
              <a:rPr sz="2150" spc="45" dirty="0"/>
              <a:t> </a:t>
            </a:r>
            <a:r>
              <a:rPr sz="2150" spc="-20" dirty="0"/>
              <a:t>asma</a:t>
            </a:r>
            <a:endParaRPr sz="2150"/>
          </a:p>
        </p:txBody>
      </p:sp>
      <p:grpSp>
        <p:nvGrpSpPr>
          <p:cNvPr id="3" name="object 3"/>
          <p:cNvGrpSpPr/>
          <p:nvPr/>
        </p:nvGrpSpPr>
        <p:grpSpPr>
          <a:xfrm>
            <a:off x="987539" y="786371"/>
            <a:ext cx="8710993" cy="6071628"/>
            <a:chOff x="987539" y="786371"/>
            <a:chExt cx="8710993" cy="607162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539" y="786371"/>
              <a:ext cx="4625327" cy="60716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83563" y="993001"/>
              <a:ext cx="4036192" cy="56957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28919" y="1109662"/>
              <a:ext cx="4169613" cy="416962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818243" y="4145407"/>
            <a:ext cx="1947545" cy="777875"/>
          </a:xfrm>
          <a:prstGeom prst="rect">
            <a:avLst/>
          </a:prstGeom>
          <a:solidFill>
            <a:srgbClr val="017973"/>
          </a:solidFill>
        </p:spPr>
        <p:txBody>
          <a:bodyPr vert="horz" wrap="square" lIns="0" tIns="69850" rIns="0" bIns="0" rtlCol="0">
            <a:spAutoFit/>
          </a:bodyPr>
          <a:lstStyle/>
          <a:p>
            <a:pPr marL="596900" marR="229870" indent="-281305">
              <a:lnSpc>
                <a:spcPts val="1860"/>
              </a:lnSpc>
              <a:spcBef>
                <a:spcPts val="55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escanea</a:t>
            </a:r>
            <a:r>
              <a:rPr sz="17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acceder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18281" y="1109662"/>
            <a:ext cx="1948612" cy="30359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240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Segunda</a:t>
            </a:r>
            <a:r>
              <a:rPr sz="2800" spc="-160" dirty="0"/>
              <a:t> </a:t>
            </a:r>
            <a:r>
              <a:rPr sz="2800" spc="-10" dirty="0"/>
              <a:t>consulta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559732" y="1062213"/>
            <a:ext cx="11072535" cy="4528804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265"/>
              </a:spcBef>
            </a:pPr>
            <a:r>
              <a:rPr dirty="0"/>
              <a:t>Malcolm</a:t>
            </a:r>
            <a:r>
              <a:rPr spc="-5" dirty="0"/>
              <a:t> </a:t>
            </a:r>
            <a:r>
              <a:rPr dirty="0"/>
              <a:t>regresa</a:t>
            </a:r>
            <a:r>
              <a:rPr spc="5" dirty="0"/>
              <a:t> </a:t>
            </a:r>
            <a:r>
              <a:rPr dirty="0"/>
              <a:t>tras</a:t>
            </a:r>
            <a:r>
              <a:rPr spc="5" dirty="0"/>
              <a:t> </a:t>
            </a:r>
            <a:r>
              <a:rPr dirty="0"/>
              <a:t>cuatro</a:t>
            </a:r>
            <a:r>
              <a:rPr spc="5" dirty="0"/>
              <a:t> </a:t>
            </a:r>
            <a:r>
              <a:rPr dirty="0"/>
              <a:t>semanas</a:t>
            </a:r>
            <a:r>
              <a:rPr spc="5" dirty="0"/>
              <a:t> </a:t>
            </a:r>
            <a:r>
              <a:rPr dirty="0"/>
              <a:t>con</a:t>
            </a:r>
            <a:r>
              <a:rPr spc="5" dirty="0"/>
              <a:t> </a:t>
            </a:r>
            <a:r>
              <a:rPr dirty="0"/>
              <a:t>los</a:t>
            </a:r>
            <a:r>
              <a:rPr spc="5" dirty="0"/>
              <a:t> </a:t>
            </a:r>
            <a:r>
              <a:rPr dirty="0"/>
              <a:t>resultados</a:t>
            </a:r>
            <a:r>
              <a:rPr spc="5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dirty="0"/>
              <a:t>las</a:t>
            </a:r>
            <a:r>
              <a:rPr spc="5" dirty="0"/>
              <a:t> </a:t>
            </a:r>
            <a:r>
              <a:rPr spc="-10" dirty="0"/>
              <a:t>pruebas.</a:t>
            </a:r>
          </a:p>
          <a:p>
            <a:pPr marL="292100" marR="16510" indent="-273685">
              <a:lnSpc>
                <a:spcPct val="101400"/>
              </a:lnSpc>
              <a:spcBef>
                <a:spcPts val="1420"/>
              </a:spcBef>
              <a:buFont typeface="Cambria"/>
              <a:buChar char="•"/>
              <a:tabLst>
                <a:tab pos="292100" algn="l"/>
              </a:tabLst>
            </a:pPr>
            <a:r>
              <a:rPr sz="2500" dirty="0"/>
              <a:t>Se</a:t>
            </a:r>
            <a:r>
              <a:rPr sz="2500" spc="70" dirty="0"/>
              <a:t> </a:t>
            </a:r>
            <a:r>
              <a:rPr sz="2500" dirty="0"/>
              <a:t>encuentra</a:t>
            </a:r>
            <a:r>
              <a:rPr sz="2500" spc="70" dirty="0"/>
              <a:t> </a:t>
            </a:r>
            <a:r>
              <a:rPr sz="2500" dirty="0"/>
              <a:t>algo</a:t>
            </a:r>
            <a:r>
              <a:rPr sz="2500" spc="70" dirty="0"/>
              <a:t> </a:t>
            </a:r>
            <a:r>
              <a:rPr sz="2500" dirty="0"/>
              <a:t>mejor,</a:t>
            </a:r>
            <a:r>
              <a:rPr sz="2500" spc="75" dirty="0"/>
              <a:t> </a:t>
            </a:r>
            <a:r>
              <a:rPr sz="2500" dirty="0"/>
              <a:t>aunque</a:t>
            </a:r>
            <a:r>
              <a:rPr sz="2500" spc="70" dirty="0"/>
              <a:t> </a:t>
            </a:r>
            <a:r>
              <a:rPr sz="2500" dirty="0"/>
              <a:t>sigue</a:t>
            </a:r>
            <a:r>
              <a:rPr sz="2500" spc="70" dirty="0"/>
              <a:t> </a:t>
            </a:r>
            <a:r>
              <a:rPr sz="2500" dirty="0"/>
              <a:t>presentando</a:t>
            </a:r>
            <a:r>
              <a:rPr sz="2500" spc="75" dirty="0"/>
              <a:t> </a:t>
            </a:r>
            <a:r>
              <a:rPr sz="2500" dirty="0"/>
              <a:t>síntomas</a:t>
            </a:r>
            <a:r>
              <a:rPr sz="2500" spc="70" dirty="0"/>
              <a:t> </a:t>
            </a:r>
            <a:r>
              <a:rPr sz="2500" spc="-10" dirty="0" err="1"/>
              <a:t>respiratorios</a:t>
            </a:r>
            <a:r>
              <a:rPr sz="2500" spc="-10" dirty="0"/>
              <a:t> </a:t>
            </a:r>
            <a:r>
              <a:rPr lang="es-ES" sz="2500" spc="-10" dirty="0"/>
              <a:t>inferiores</a:t>
            </a:r>
            <a:r>
              <a:rPr sz="2500" dirty="0"/>
              <a:t>,</a:t>
            </a:r>
            <a:r>
              <a:rPr sz="2500" spc="75" dirty="0"/>
              <a:t> </a:t>
            </a:r>
            <a:r>
              <a:rPr sz="2500" dirty="0"/>
              <a:t>como</a:t>
            </a:r>
            <a:r>
              <a:rPr sz="2500" spc="70" dirty="0"/>
              <a:t> </a:t>
            </a:r>
            <a:r>
              <a:rPr sz="2500" dirty="0"/>
              <a:t>silbidos</a:t>
            </a:r>
            <a:r>
              <a:rPr sz="2500" spc="70" dirty="0"/>
              <a:t> </a:t>
            </a:r>
            <a:r>
              <a:rPr sz="2500" dirty="0"/>
              <a:t>al</a:t>
            </a:r>
            <a:r>
              <a:rPr sz="2500" spc="70" dirty="0"/>
              <a:t> </a:t>
            </a:r>
            <a:r>
              <a:rPr sz="2500" dirty="0"/>
              <a:t>respirar</a:t>
            </a:r>
            <a:r>
              <a:rPr sz="2500" spc="65" dirty="0"/>
              <a:t> </a:t>
            </a:r>
            <a:r>
              <a:rPr sz="2500" dirty="0"/>
              <a:t>y</a:t>
            </a:r>
            <a:r>
              <a:rPr sz="2500" spc="70" dirty="0"/>
              <a:t> </a:t>
            </a:r>
            <a:r>
              <a:rPr sz="2500" dirty="0"/>
              <a:t>tos</a:t>
            </a:r>
            <a:r>
              <a:rPr sz="2500" spc="70" dirty="0"/>
              <a:t> </a:t>
            </a:r>
            <a:r>
              <a:rPr sz="2500" dirty="0"/>
              <a:t>seca</a:t>
            </a:r>
            <a:r>
              <a:rPr sz="2500" spc="70" dirty="0"/>
              <a:t> </a:t>
            </a:r>
            <a:r>
              <a:rPr sz="2500" dirty="0"/>
              <a:t>nocturna.</a:t>
            </a:r>
            <a:r>
              <a:rPr sz="2500" spc="75" dirty="0"/>
              <a:t> </a:t>
            </a:r>
            <a:r>
              <a:rPr sz="2500" dirty="0"/>
              <a:t>Los</a:t>
            </a:r>
            <a:r>
              <a:rPr sz="2500" spc="70" dirty="0"/>
              <a:t> </a:t>
            </a:r>
            <a:r>
              <a:rPr sz="2500" dirty="0"/>
              <a:t>síntomas</a:t>
            </a:r>
            <a:r>
              <a:rPr sz="2500" spc="70" dirty="0"/>
              <a:t> </a:t>
            </a:r>
            <a:r>
              <a:rPr sz="2500" spc="-10" dirty="0"/>
              <a:t>nasales </a:t>
            </a:r>
            <a:r>
              <a:rPr sz="2500" dirty="0"/>
              <a:t>permanecen</a:t>
            </a:r>
            <a:r>
              <a:rPr sz="2500" spc="145" dirty="0"/>
              <a:t> </a:t>
            </a:r>
            <a:r>
              <a:rPr sz="2500" spc="-10" dirty="0"/>
              <a:t>igual.</a:t>
            </a:r>
            <a:endParaRPr sz="2500" dirty="0"/>
          </a:p>
          <a:p>
            <a:pPr marL="292100" marR="123189" indent="-273685">
              <a:lnSpc>
                <a:spcPts val="3040"/>
              </a:lnSpc>
              <a:spcBef>
                <a:spcPts val="105"/>
              </a:spcBef>
              <a:buFont typeface="Cambria"/>
              <a:buChar char="•"/>
              <a:tabLst>
                <a:tab pos="292100" algn="l"/>
              </a:tabLst>
            </a:pPr>
            <a:r>
              <a:rPr sz="2500" dirty="0"/>
              <a:t>La</a:t>
            </a:r>
            <a:r>
              <a:rPr sz="2500" spc="80" dirty="0"/>
              <a:t> </a:t>
            </a:r>
            <a:r>
              <a:rPr sz="2500" dirty="0"/>
              <a:t>espirometría</a:t>
            </a:r>
            <a:r>
              <a:rPr sz="2500" spc="85" dirty="0"/>
              <a:t> </a:t>
            </a:r>
            <a:r>
              <a:rPr sz="2500" dirty="0"/>
              <a:t>revela</a:t>
            </a:r>
            <a:r>
              <a:rPr sz="2500" spc="85" dirty="0"/>
              <a:t> </a:t>
            </a:r>
            <a:r>
              <a:rPr sz="2500" dirty="0"/>
              <a:t>un</a:t>
            </a:r>
            <a:r>
              <a:rPr sz="2500" spc="85" dirty="0"/>
              <a:t> </a:t>
            </a:r>
            <a:r>
              <a:rPr sz="2500" dirty="0"/>
              <a:t>patrón</a:t>
            </a:r>
            <a:r>
              <a:rPr sz="2500" spc="80" dirty="0"/>
              <a:t> </a:t>
            </a:r>
            <a:r>
              <a:rPr sz="2500" dirty="0"/>
              <a:t>obstructivo</a:t>
            </a:r>
            <a:r>
              <a:rPr sz="2500" spc="85" dirty="0"/>
              <a:t> </a:t>
            </a:r>
            <a:r>
              <a:rPr sz="2500" dirty="0"/>
              <a:t>con</a:t>
            </a:r>
            <a:r>
              <a:rPr sz="2500" spc="85" dirty="0"/>
              <a:t> </a:t>
            </a:r>
            <a:r>
              <a:rPr sz="2500" dirty="0"/>
              <a:t>disminución</a:t>
            </a:r>
            <a:r>
              <a:rPr sz="2500" spc="85" dirty="0"/>
              <a:t> </a:t>
            </a:r>
            <a:r>
              <a:rPr sz="2500" dirty="0"/>
              <a:t>del</a:t>
            </a:r>
            <a:r>
              <a:rPr sz="2500" spc="85" dirty="0"/>
              <a:t> </a:t>
            </a:r>
            <a:r>
              <a:rPr sz="2500" spc="-10" dirty="0" err="1"/>
              <a:t>flujo</a:t>
            </a:r>
            <a:r>
              <a:rPr sz="2500" spc="-10" dirty="0"/>
              <a:t> </a:t>
            </a:r>
            <a:r>
              <a:rPr sz="2500" dirty="0" err="1"/>
              <a:t>espiratorio</a:t>
            </a:r>
            <a:r>
              <a:rPr sz="2500" spc="70" dirty="0"/>
              <a:t> </a:t>
            </a:r>
            <a:r>
              <a:rPr sz="2500" dirty="0"/>
              <a:t>y</a:t>
            </a:r>
            <a:r>
              <a:rPr sz="2500" spc="75" dirty="0"/>
              <a:t> </a:t>
            </a:r>
            <a:r>
              <a:rPr sz="2500" dirty="0"/>
              <a:t>una</a:t>
            </a:r>
            <a:r>
              <a:rPr sz="2500" spc="75" dirty="0"/>
              <a:t> </a:t>
            </a:r>
            <a:r>
              <a:rPr sz="2500" dirty="0"/>
              <a:t>reversibilidad</a:t>
            </a:r>
            <a:r>
              <a:rPr sz="2500" spc="75" dirty="0"/>
              <a:t> </a:t>
            </a:r>
            <a:r>
              <a:rPr sz="2500" dirty="0"/>
              <a:t>significativa</a:t>
            </a:r>
            <a:r>
              <a:rPr sz="2500" spc="75" dirty="0"/>
              <a:t> </a:t>
            </a:r>
            <a:r>
              <a:rPr sz="2500" dirty="0"/>
              <a:t>tras</a:t>
            </a:r>
            <a:r>
              <a:rPr sz="2500" spc="75" dirty="0"/>
              <a:t> </a:t>
            </a:r>
            <a:r>
              <a:rPr sz="2500" dirty="0"/>
              <a:t>el</a:t>
            </a:r>
            <a:r>
              <a:rPr sz="2500" spc="75" dirty="0"/>
              <a:t> </a:t>
            </a:r>
            <a:r>
              <a:rPr sz="2500" dirty="0"/>
              <a:t>uso</a:t>
            </a:r>
            <a:r>
              <a:rPr sz="2500" spc="75" dirty="0"/>
              <a:t> </a:t>
            </a:r>
            <a:r>
              <a:rPr sz="2500" dirty="0"/>
              <a:t>de</a:t>
            </a:r>
            <a:r>
              <a:rPr sz="2500" spc="75" dirty="0"/>
              <a:t> </a:t>
            </a:r>
            <a:r>
              <a:rPr sz="2500" spc="-10" dirty="0"/>
              <a:t>broncodilatador.</a:t>
            </a:r>
            <a:endParaRPr sz="2500" dirty="0"/>
          </a:p>
          <a:p>
            <a:pPr marL="292100" indent="-273050">
              <a:lnSpc>
                <a:spcPts val="2935"/>
              </a:lnSpc>
              <a:buFont typeface="Cambria"/>
              <a:buChar char="•"/>
              <a:tabLst>
                <a:tab pos="292100" algn="l"/>
              </a:tabLst>
            </a:pPr>
            <a:r>
              <a:rPr sz="2500" dirty="0"/>
              <a:t>Análisis</a:t>
            </a:r>
            <a:r>
              <a:rPr sz="2500" spc="80" dirty="0"/>
              <a:t> </a:t>
            </a:r>
            <a:r>
              <a:rPr sz="2500" dirty="0"/>
              <a:t>de</a:t>
            </a:r>
            <a:r>
              <a:rPr sz="2500" spc="80" dirty="0"/>
              <a:t> </a:t>
            </a:r>
            <a:r>
              <a:rPr sz="2500" dirty="0"/>
              <a:t>sangre</a:t>
            </a:r>
            <a:r>
              <a:rPr sz="2500" spc="80" dirty="0"/>
              <a:t> </a:t>
            </a:r>
            <a:r>
              <a:rPr sz="2500" dirty="0"/>
              <a:t>(hemograma)</a:t>
            </a:r>
            <a:r>
              <a:rPr sz="2500" spc="80" dirty="0"/>
              <a:t> </a:t>
            </a:r>
            <a:r>
              <a:rPr sz="2500" dirty="0"/>
              <a:t>–</a:t>
            </a:r>
            <a:r>
              <a:rPr sz="2500" spc="80" dirty="0"/>
              <a:t> </a:t>
            </a:r>
            <a:r>
              <a:rPr sz="2500" spc="-10" dirty="0"/>
              <a:t>eosinofilia.</a:t>
            </a:r>
            <a:endParaRPr sz="2500" dirty="0"/>
          </a:p>
          <a:p>
            <a:pPr marL="292100" indent="-273050">
              <a:lnSpc>
                <a:spcPct val="100000"/>
              </a:lnSpc>
              <a:spcBef>
                <a:spcPts val="40"/>
              </a:spcBef>
              <a:buFont typeface="Cambria"/>
              <a:buChar char="•"/>
              <a:tabLst>
                <a:tab pos="292100" algn="l"/>
              </a:tabLst>
            </a:pPr>
            <a:r>
              <a:rPr lang="es-ES" sz="2500" dirty="0"/>
              <a:t>EVA</a:t>
            </a:r>
            <a:r>
              <a:rPr sz="2500" dirty="0"/>
              <a:t>–</a:t>
            </a:r>
            <a:r>
              <a:rPr sz="2500" spc="-55" dirty="0"/>
              <a:t> </a:t>
            </a:r>
            <a:r>
              <a:rPr sz="2500" spc="-20" dirty="0"/>
              <a:t>5/10</a:t>
            </a:r>
            <a:endParaRPr sz="2500" dirty="0"/>
          </a:p>
          <a:p>
            <a:pPr marL="292100" indent="-273050">
              <a:lnSpc>
                <a:spcPct val="100000"/>
              </a:lnSpc>
              <a:spcBef>
                <a:spcPts val="45"/>
              </a:spcBef>
              <a:buFont typeface="Cambria"/>
              <a:buChar char="•"/>
              <a:tabLst>
                <a:tab pos="292100" algn="l"/>
              </a:tabLst>
            </a:pPr>
            <a:r>
              <a:rPr lang="es-ES" sz="2500" spc="60" dirty="0"/>
              <a:t>FEM</a:t>
            </a:r>
            <a:r>
              <a:rPr sz="2500" spc="60" dirty="0"/>
              <a:t> </a:t>
            </a:r>
            <a:r>
              <a:rPr sz="2500" dirty="0"/>
              <a:t>en</a:t>
            </a:r>
            <a:r>
              <a:rPr sz="2500" spc="55" dirty="0"/>
              <a:t> </a:t>
            </a:r>
            <a:r>
              <a:rPr sz="2500" dirty="0"/>
              <a:t>consulta</a:t>
            </a:r>
            <a:r>
              <a:rPr sz="2500" spc="55" dirty="0"/>
              <a:t> </a:t>
            </a:r>
            <a:r>
              <a:rPr sz="2500" dirty="0"/>
              <a:t>–</a:t>
            </a:r>
            <a:r>
              <a:rPr sz="2500" spc="50" dirty="0"/>
              <a:t> </a:t>
            </a:r>
            <a:r>
              <a:rPr sz="2500" dirty="0"/>
              <a:t>550</a:t>
            </a:r>
            <a:r>
              <a:rPr sz="2500" spc="55" dirty="0"/>
              <a:t> </a:t>
            </a:r>
            <a:r>
              <a:rPr sz="2500" spc="-10" dirty="0"/>
              <a:t>L/min.</a:t>
            </a:r>
            <a:endParaRPr sz="2500" dirty="0"/>
          </a:p>
          <a:p>
            <a:pPr marL="292100" marR="5080" indent="-273685">
              <a:lnSpc>
                <a:spcPts val="3040"/>
              </a:lnSpc>
              <a:spcBef>
                <a:spcPts val="105"/>
              </a:spcBef>
              <a:buFont typeface="Cambria"/>
              <a:buChar char="•"/>
              <a:tabLst>
                <a:tab pos="292100" algn="l"/>
              </a:tabLst>
            </a:pPr>
            <a:r>
              <a:rPr sz="2500" dirty="0"/>
              <a:t>Puntuación</a:t>
            </a:r>
            <a:r>
              <a:rPr sz="2500" spc="-85" dirty="0"/>
              <a:t> </a:t>
            </a:r>
            <a:r>
              <a:rPr sz="2500" dirty="0"/>
              <a:t>ACT</a:t>
            </a:r>
            <a:r>
              <a:rPr sz="2500" spc="25" dirty="0"/>
              <a:t> </a:t>
            </a:r>
            <a:r>
              <a:rPr sz="2500" dirty="0"/>
              <a:t>–</a:t>
            </a:r>
            <a:r>
              <a:rPr sz="2500" spc="70" dirty="0"/>
              <a:t> </a:t>
            </a:r>
            <a:r>
              <a:rPr sz="2500" dirty="0"/>
              <a:t>20</a:t>
            </a:r>
            <a:r>
              <a:rPr sz="2500" spc="75" dirty="0"/>
              <a:t> </a:t>
            </a:r>
            <a:r>
              <a:rPr sz="2500" dirty="0"/>
              <a:t>(</a:t>
            </a:r>
            <a:r>
              <a:rPr sz="2500" i="1" dirty="0">
                <a:latin typeface="Arial"/>
                <a:cs typeface="Arial"/>
              </a:rPr>
              <a:t>presenta</a:t>
            </a:r>
            <a:r>
              <a:rPr sz="2500" i="1" spc="70" dirty="0">
                <a:latin typeface="Arial"/>
                <a:cs typeface="Arial"/>
              </a:rPr>
              <a:t> </a:t>
            </a:r>
            <a:r>
              <a:rPr sz="2500" i="1" dirty="0">
                <a:latin typeface="Arial"/>
                <a:cs typeface="Arial"/>
              </a:rPr>
              <a:t>una</a:t>
            </a:r>
            <a:r>
              <a:rPr sz="2500" i="1" spc="70" dirty="0">
                <a:latin typeface="Arial"/>
                <a:cs typeface="Arial"/>
              </a:rPr>
              <a:t> </a:t>
            </a:r>
            <a:r>
              <a:rPr sz="2500" i="1" dirty="0">
                <a:latin typeface="Arial"/>
                <a:cs typeface="Arial"/>
              </a:rPr>
              <a:t>mejora,</a:t>
            </a:r>
            <a:r>
              <a:rPr sz="2500" i="1" spc="80" dirty="0">
                <a:latin typeface="Arial"/>
                <a:cs typeface="Arial"/>
              </a:rPr>
              <a:t> </a:t>
            </a:r>
            <a:r>
              <a:rPr sz="2500" i="1" dirty="0">
                <a:latin typeface="Arial"/>
                <a:cs typeface="Arial"/>
              </a:rPr>
              <a:t>aunque</a:t>
            </a:r>
            <a:r>
              <a:rPr sz="2500" i="1" spc="70" dirty="0">
                <a:latin typeface="Arial"/>
                <a:cs typeface="Arial"/>
              </a:rPr>
              <a:t> </a:t>
            </a:r>
            <a:r>
              <a:rPr sz="2500" i="1" dirty="0">
                <a:latin typeface="Arial"/>
                <a:cs typeface="Arial"/>
              </a:rPr>
              <a:t>el</a:t>
            </a:r>
            <a:r>
              <a:rPr sz="2500" i="1" spc="70" dirty="0">
                <a:latin typeface="Arial"/>
                <a:cs typeface="Arial"/>
              </a:rPr>
              <a:t> </a:t>
            </a:r>
            <a:r>
              <a:rPr sz="2500" i="1" dirty="0">
                <a:latin typeface="Arial"/>
                <a:cs typeface="Arial"/>
              </a:rPr>
              <a:t>asma</a:t>
            </a:r>
            <a:r>
              <a:rPr sz="2500" i="1" spc="75" dirty="0">
                <a:latin typeface="Arial"/>
                <a:cs typeface="Arial"/>
              </a:rPr>
              <a:t> </a:t>
            </a:r>
            <a:r>
              <a:rPr sz="2500" i="1" dirty="0">
                <a:latin typeface="Arial"/>
                <a:cs typeface="Arial"/>
              </a:rPr>
              <a:t>sigue</a:t>
            </a:r>
            <a:r>
              <a:rPr sz="2500" i="1" spc="70" dirty="0">
                <a:latin typeface="Arial"/>
                <a:cs typeface="Arial"/>
              </a:rPr>
              <a:t> </a:t>
            </a:r>
            <a:r>
              <a:rPr sz="2500" i="1" spc="-10" dirty="0">
                <a:latin typeface="Arial"/>
                <a:cs typeface="Arial"/>
              </a:rPr>
              <a:t>estando </a:t>
            </a:r>
            <a:r>
              <a:rPr sz="2500" i="1" dirty="0">
                <a:latin typeface="Arial"/>
                <a:cs typeface="Arial"/>
              </a:rPr>
              <a:t>parcialmente</a:t>
            </a:r>
            <a:r>
              <a:rPr sz="2500" i="1" spc="150" dirty="0">
                <a:latin typeface="Arial"/>
                <a:cs typeface="Arial"/>
              </a:rPr>
              <a:t> </a:t>
            </a:r>
            <a:r>
              <a:rPr sz="2500" i="1" spc="-10" dirty="0">
                <a:latin typeface="Arial"/>
                <a:cs typeface="Arial"/>
              </a:rPr>
              <a:t>controlada</a:t>
            </a:r>
            <a:r>
              <a:rPr sz="2500" spc="-10" dirty="0"/>
              <a:t>).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65992" y="6514580"/>
            <a:ext cx="729170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" dirty="0">
                <a:latin typeface="Aptos"/>
                <a:cs typeface="Aptos"/>
              </a:rPr>
              <a:t>ALK-</a:t>
            </a:r>
            <a:r>
              <a:rPr sz="850" dirty="0">
                <a:latin typeface="Aptos"/>
                <a:cs typeface="Aptos"/>
              </a:rPr>
              <a:t>Abelló</a:t>
            </a:r>
            <a:r>
              <a:rPr sz="850" spc="15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otorgó</a:t>
            </a:r>
            <a:r>
              <a:rPr sz="850" spc="20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una</a:t>
            </a:r>
            <a:r>
              <a:rPr sz="850" spc="20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beca</a:t>
            </a:r>
            <a:r>
              <a:rPr sz="850" spc="15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educativa</a:t>
            </a:r>
            <a:r>
              <a:rPr sz="850" spc="20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sin</a:t>
            </a:r>
            <a:r>
              <a:rPr sz="850" spc="20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restricciones</a:t>
            </a:r>
            <a:r>
              <a:rPr sz="850" spc="15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para</a:t>
            </a:r>
            <a:r>
              <a:rPr sz="850" spc="20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apoyar</a:t>
            </a:r>
            <a:r>
              <a:rPr sz="850" spc="20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el</a:t>
            </a:r>
            <a:r>
              <a:rPr sz="850" spc="15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desarrollo</a:t>
            </a:r>
            <a:r>
              <a:rPr sz="850" spc="20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de</a:t>
            </a:r>
            <a:r>
              <a:rPr sz="850" spc="20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este</a:t>
            </a:r>
            <a:r>
              <a:rPr sz="850" spc="20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caso</a:t>
            </a:r>
            <a:r>
              <a:rPr sz="850" spc="15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clínico,</a:t>
            </a:r>
            <a:r>
              <a:rPr sz="850" spc="20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pero</a:t>
            </a:r>
            <a:r>
              <a:rPr sz="850" spc="20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no</a:t>
            </a:r>
            <a:r>
              <a:rPr sz="850" spc="15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participó</a:t>
            </a:r>
            <a:r>
              <a:rPr sz="850" spc="20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en</a:t>
            </a:r>
            <a:r>
              <a:rPr sz="850" spc="20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la</a:t>
            </a:r>
            <a:r>
              <a:rPr sz="850" spc="15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elaboración</a:t>
            </a:r>
            <a:r>
              <a:rPr sz="850" spc="20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de</a:t>
            </a:r>
            <a:r>
              <a:rPr sz="850" spc="20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su</a:t>
            </a:r>
            <a:r>
              <a:rPr sz="850" spc="20" dirty="0">
                <a:latin typeface="Aptos"/>
                <a:cs typeface="Aptos"/>
              </a:rPr>
              <a:t> </a:t>
            </a:r>
            <a:r>
              <a:rPr sz="850" spc="-10" dirty="0">
                <a:latin typeface="Aptos"/>
                <a:cs typeface="Aptos"/>
              </a:rPr>
              <a:t>contenido</a:t>
            </a:r>
            <a:endParaRPr sz="850">
              <a:latin typeface="Aptos"/>
              <a:cs typeface="Aptos"/>
            </a:endParaRPr>
          </a:p>
        </p:txBody>
      </p:sp>
      <p:pic>
        <p:nvPicPr>
          <p:cNvPr id="6" name="Picture 5" descr="A black and blue logo&#10;&#10;AI-generated content may be incorrect.">
            <a:extLst>
              <a:ext uri="{FF2B5EF4-FFF2-40B4-BE49-F238E27FC236}">
                <a16:creationId xmlns:a16="http://schemas.microsoft.com/office/drawing/2014/main" id="{F55CCBB7-7357-B681-16C8-D6038D2EA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48" y="304800"/>
            <a:ext cx="2136514" cy="58113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5546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95"/>
              </a:spcBef>
            </a:pPr>
            <a:r>
              <a:rPr sz="2450" spc="-10" dirty="0"/>
              <a:t>Diagnóstico</a:t>
            </a:r>
            <a:endParaRPr sz="2450"/>
          </a:p>
        </p:txBody>
      </p:sp>
      <p:sp>
        <p:nvSpPr>
          <p:cNvPr id="4" name="object 4"/>
          <p:cNvSpPr txBox="1"/>
          <p:nvPr/>
        </p:nvSpPr>
        <p:spPr>
          <a:xfrm>
            <a:off x="549541" y="1735137"/>
            <a:ext cx="949706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0" marR="366395" indent="-323850">
              <a:lnSpc>
                <a:spcPct val="100000"/>
              </a:lnSpc>
              <a:spcBef>
                <a:spcPts val="100"/>
              </a:spcBef>
              <a:buFont typeface="Cambria"/>
              <a:buChar char="•"/>
              <a:tabLst>
                <a:tab pos="336550" algn="l"/>
              </a:tabLst>
            </a:pPr>
            <a:r>
              <a:rPr sz="3000" dirty="0">
                <a:latin typeface="Arial"/>
                <a:cs typeface="Arial"/>
              </a:rPr>
              <a:t>Rinitis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alérgica: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probablemente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controlada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con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spc="-25" dirty="0">
                <a:latin typeface="Arial"/>
                <a:cs typeface="Arial"/>
              </a:rPr>
              <a:t>una </a:t>
            </a:r>
            <a:r>
              <a:rPr sz="3000" dirty="0">
                <a:latin typeface="Arial"/>
                <a:cs typeface="Arial"/>
              </a:rPr>
              <a:t>combinación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fija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de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corticosteroide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y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antihistamínico intranasales.</a:t>
            </a:r>
            <a:endParaRPr sz="3000">
              <a:latin typeface="Arial"/>
              <a:cs typeface="Arial"/>
            </a:endParaRPr>
          </a:p>
          <a:p>
            <a:pPr marL="336550" marR="5080" indent="-323850">
              <a:lnSpc>
                <a:spcPct val="100000"/>
              </a:lnSpc>
              <a:buFont typeface="Cambria"/>
              <a:buChar char="•"/>
              <a:tabLst>
                <a:tab pos="336550" algn="l"/>
              </a:tabLst>
            </a:pPr>
            <a:r>
              <a:rPr sz="3000" dirty="0">
                <a:latin typeface="Arial"/>
                <a:cs typeface="Arial"/>
              </a:rPr>
              <a:t>Asma: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control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parcial,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se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requiere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revisión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o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ajuste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-25" dirty="0">
                <a:latin typeface="Arial"/>
                <a:cs typeface="Arial"/>
              </a:rPr>
              <a:t>del </a:t>
            </a:r>
            <a:r>
              <a:rPr sz="3000" spc="-10" dirty="0">
                <a:latin typeface="Arial"/>
                <a:cs typeface="Arial"/>
              </a:rPr>
              <a:t>tratamiento.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25136" y="6513225"/>
            <a:ext cx="7373620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Aptos"/>
                <a:cs typeface="Aptos"/>
              </a:rPr>
              <a:t>ALK-Abelló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concedió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una</a:t>
            </a:r>
            <a:r>
              <a:rPr sz="900" spc="6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ayuda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educativa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sin</a:t>
            </a:r>
            <a:r>
              <a:rPr sz="900" spc="6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restricciones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para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apoyar</a:t>
            </a:r>
            <a:r>
              <a:rPr sz="900" spc="6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la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elaboración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de</a:t>
            </a:r>
            <a:r>
              <a:rPr sz="900" spc="6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este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caso,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pero</a:t>
            </a:r>
            <a:r>
              <a:rPr sz="900" spc="6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no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participó</a:t>
            </a:r>
            <a:r>
              <a:rPr sz="900" spc="6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en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el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contenido</a:t>
            </a:r>
            <a:r>
              <a:rPr sz="900" spc="6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del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spc="-10" dirty="0">
                <a:latin typeface="Aptos"/>
                <a:cs typeface="Aptos"/>
              </a:rPr>
              <a:t>mismo</a:t>
            </a:r>
            <a:endParaRPr sz="900">
              <a:latin typeface="Aptos"/>
              <a:cs typeface="Aptos"/>
            </a:endParaRPr>
          </a:p>
        </p:txBody>
      </p:sp>
      <p:pic>
        <p:nvPicPr>
          <p:cNvPr id="6" name="Picture 5" descr="A black and blue logo&#10;&#10;AI-generated content may be incorrect.">
            <a:extLst>
              <a:ext uri="{FF2B5EF4-FFF2-40B4-BE49-F238E27FC236}">
                <a16:creationId xmlns:a16="http://schemas.microsoft.com/office/drawing/2014/main" id="{210D6A4C-0CEA-98F9-2059-464EA8BB2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48" y="304800"/>
            <a:ext cx="2136514" cy="5811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9661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90"/>
              </a:spcBef>
            </a:pPr>
            <a:r>
              <a:rPr sz="1950" dirty="0"/>
              <a:t>Guía</a:t>
            </a:r>
            <a:r>
              <a:rPr sz="1950" spc="-65" dirty="0"/>
              <a:t> </a:t>
            </a:r>
            <a:r>
              <a:rPr sz="1950" dirty="0"/>
              <a:t>práctica</a:t>
            </a:r>
            <a:r>
              <a:rPr sz="1950" spc="-65" dirty="0"/>
              <a:t> </a:t>
            </a:r>
            <a:r>
              <a:rPr sz="1950" dirty="0"/>
              <a:t>para</a:t>
            </a:r>
            <a:r>
              <a:rPr sz="1950" spc="-65" dirty="0"/>
              <a:t> </a:t>
            </a:r>
            <a:r>
              <a:rPr sz="1950" spc="-10" dirty="0"/>
              <a:t>optimizar</a:t>
            </a:r>
            <a:r>
              <a:rPr sz="1950" spc="-65" dirty="0"/>
              <a:t> </a:t>
            </a:r>
            <a:r>
              <a:rPr sz="1950" dirty="0"/>
              <a:t>el</a:t>
            </a:r>
            <a:r>
              <a:rPr sz="1950" spc="-60" dirty="0"/>
              <a:t> </a:t>
            </a:r>
            <a:r>
              <a:rPr sz="1950" spc="-10" dirty="0"/>
              <a:t>tratamiento</a:t>
            </a:r>
            <a:r>
              <a:rPr sz="1950" spc="-60" dirty="0"/>
              <a:t> </a:t>
            </a:r>
            <a:r>
              <a:rPr sz="1950" dirty="0"/>
              <a:t>de</a:t>
            </a:r>
            <a:r>
              <a:rPr sz="1950" spc="-65" dirty="0"/>
              <a:t> </a:t>
            </a:r>
            <a:r>
              <a:rPr sz="1950" dirty="0"/>
              <a:t>la</a:t>
            </a:r>
            <a:r>
              <a:rPr sz="1950" spc="-65" dirty="0"/>
              <a:t> </a:t>
            </a:r>
            <a:r>
              <a:rPr sz="1950" dirty="0"/>
              <a:t>rinitis</a:t>
            </a:r>
            <a:r>
              <a:rPr sz="1950" spc="-65" dirty="0"/>
              <a:t> </a:t>
            </a:r>
            <a:r>
              <a:rPr sz="1950" dirty="0"/>
              <a:t>en</a:t>
            </a:r>
            <a:r>
              <a:rPr sz="1950" spc="-60" dirty="0"/>
              <a:t> </a:t>
            </a:r>
            <a:r>
              <a:rPr sz="1950" dirty="0"/>
              <a:t>atención</a:t>
            </a:r>
            <a:r>
              <a:rPr sz="1950" spc="-60" dirty="0"/>
              <a:t> </a:t>
            </a:r>
            <a:r>
              <a:rPr sz="1950" spc="-10" dirty="0"/>
              <a:t>primaria</a:t>
            </a:r>
            <a:endParaRPr sz="1950"/>
          </a:p>
        </p:txBody>
      </p:sp>
      <p:sp>
        <p:nvSpPr>
          <p:cNvPr id="4" name="object 4"/>
          <p:cNvSpPr txBox="1"/>
          <p:nvPr/>
        </p:nvSpPr>
        <p:spPr>
          <a:xfrm>
            <a:off x="2468605" y="6522613"/>
            <a:ext cx="728853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ALK-Abelló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facilitado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una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beca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educativa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sin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restricciones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apoyar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el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desarrollo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práctico,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pero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ha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intervenido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su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contenido</a:t>
            </a:r>
            <a:endParaRPr sz="8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4914" y="1456400"/>
            <a:ext cx="3655820" cy="365582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896093" y="4372102"/>
            <a:ext cx="1947545" cy="777875"/>
          </a:xfrm>
          <a:prstGeom prst="rect">
            <a:avLst/>
          </a:prstGeom>
          <a:solidFill>
            <a:srgbClr val="017973"/>
          </a:solidFill>
        </p:spPr>
        <p:txBody>
          <a:bodyPr vert="horz" wrap="square" lIns="0" tIns="70485" rIns="0" bIns="0" rtlCol="0">
            <a:spAutoFit/>
          </a:bodyPr>
          <a:lstStyle/>
          <a:p>
            <a:pPr marL="596900" marR="229870" indent="-281305">
              <a:lnSpc>
                <a:spcPts val="1860"/>
              </a:lnSpc>
              <a:spcBef>
                <a:spcPts val="555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escanea</a:t>
            </a:r>
            <a:r>
              <a:rPr sz="17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acceder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96017" y="1336433"/>
            <a:ext cx="1948611" cy="3035960"/>
          </a:xfrm>
          <a:prstGeom prst="rect">
            <a:avLst/>
          </a:prstGeom>
        </p:spPr>
      </p:pic>
      <p:pic>
        <p:nvPicPr>
          <p:cNvPr id="12" name="Picture 11" descr="A close-up of a newspaper&#10;&#10;AI-generated content may be incorrect.">
            <a:extLst>
              <a:ext uri="{FF2B5EF4-FFF2-40B4-BE49-F238E27FC236}">
                <a16:creationId xmlns:a16="http://schemas.microsoft.com/office/drawing/2014/main" id="{FE626145-4EC6-E2F1-E79F-85F56028A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05" y="811402"/>
            <a:ext cx="4038600" cy="56367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A black and blue logo&#10;&#10;AI-generated content may be incorrect.">
            <a:extLst>
              <a:ext uri="{FF2B5EF4-FFF2-40B4-BE49-F238E27FC236}">
                <a16:creationId xmlns:a16="http://schemas.microsoft.com/office/drawing/2014/main" id="{AAA420D6-BF1A-0BBF-E4BF-855D3C8D79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48" y="304800"/>
            <a:ext cx="2136514" cy="58113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240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Manejo</a:t>
            </a:r>
            <a:r>
              <a:rPr sz="2800" spc="-85" dirty="0"/>
              <a:t> </a:t>
            </a:r>
            <a:r>
              <a:rPr sz="2800" dirty="0"/>
              <a:t>de</a:t>
            </a:r>
            <a:r>
              <a:rPr sz="2800" spc="-85" dirty="0"/>
              <a:t> </a:t>
            </a:r>
            <a:r>
              <a:rPr sz="2800" dirty="0"/>
              <a:t>la</a:t>
            </a:r>
            <a:r>
              <a:rPr sz="2800" spc="-85" dirty="0"/>
              <a:t> </a:t>
            </a:r>
            <a:r>
              <a:rPr sz="2800" dirty="0"/>
              <a:t>rinitis</a:t>
            </a:r>
            <a:r>
              <a:rPr sz="2800" spc="-80" dirty="0"/>
              <a:t> </a:t>
            </a:r>
            <a:r>
              <a:rPr sz="2800" spc="-10" dirty="0"/>
              <a:t>alérgica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49541" y="1740381"/>
            <a:ext cx="10705465" cy="385317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600" dirty="0">
                <a:latin typeface="Arial"/>
                <a:cs typeface="Arial"/>
              </a:rPr>
              <a:t>Principios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generales: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abordaje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farmacológico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farmacológico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2600" dirty="0">
              <a:latin typeface="Arial"/>
              <a:cs typeface="Arial"/>
            </a:endParaRPr>
          </a:p>
          <a:p>
            <a:pPr marL="755015" marR="53975" indent="-285750">
              <a:lnSpc>
                <a:spcPct val="100000"/>
              </a:lnSpc>
              <a:spcBef>
                <a:spcPts val="5"/>
              </a:spcBef>
              <a:buClr>
                <a:srgbClr val="017973"/>
              </a:buClr>
              <a:buSzPct val="128571"/>
              <a:buChar char="•"/>
              <a:tabLst>
                <a:tab pos="756285" algn="l"/>
              </a:tabLst>
            </a:pPr>
            <a:r>
              <a:rPr sz="2800" dirty="0">
                <a:latin typeface="Arial"/>
                <a:cs typeface="Arial"/>
              </a:rPr>
              <a:t>Comenta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Malcolm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valora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mantener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el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mismo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tratamiento 	</a:t>
            </a:r>
            <a:r>
              <a:rPr sz="2800" dirty="0">
                <a:latin typeface="Arial"/>
                <a:cs typeface="Arial"/>
              </a:rPr>
              <a:t>para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la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rinitis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alérgica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</a:t>
            </a:r>
            <a:r>
              <a:rPr sz="2800" i="1" dirty="0">
                <a:latin typeface="Arial"/>
                <a:cs typeface="Arial"/>
              </a:rPr>
              <a:t>combinación</a:t>
            </a:r>
            <a:r>
              <a:rPr sz="2800" i="1" spc="-6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fija</a:t>
            </a:r>
            <a:r>
              <a:rPr sz="2800" i="1" spc="-6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de</a:t>
            </a:r>
            <a:r>
              <a:rPr sz="2800" i="1" spc="-6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un</a:t>
            </a:r>
            <a:r>
              <a:rPr sz="2800" i="1" spc="-65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corticosteroide 	</a:t>
            </a:r>
            <a:r>
              <a:rPr sz="2800" i="1" dirty="0">
                <a:latin typeface="Arial"/>
                <a:cs typeface="Arial"/>
              </a:rPr>
              <a:t>intranasal</a:t>
            </a:r>
            <a:r>
              <a:rPr sz="2800" i="1" spc="-7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y</a:t>
            </a:r>
            <a:r>
              <a:rPr sz="2800" i="1" spc="-70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antihistamínicos</a:t>
            </a:r>
            <a:r>
              <a:rPr sz="2800" i="1" spc="-6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intranasales</a:t>
            </a:r>
            <a:r>
              <a:rPr sz="2800" dirty="0">
                <a:latin typeface="Arial"/>
                <a:cs typeface="Arial"/>
              </a:rPr>
              <a:t>),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ya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que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parece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que 	</a:t>
            </a:r>
            <a:r>
              <a:rPr sz="2800" dirty="0">
                <a:latin typeface="Arial"/>
                <a:cs typeface="Arial"/>
              </a:rPr>
              <a:t>la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causa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principal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los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síntomas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es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el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asma.</a:t>
            </a:r>
            <a:endParaRPr sz="2800" dirty="0">
              <a:latin typeface="Arial"/>
              <a:cs typeface="Arial"/>
            </a:endParaRPr>
          </a:p>
          <a:p>
            <a:pPr marL="755015" marR="5080" indent="-285750">
              <a:lnSpc>
                <a:spcPct val="95800"/>
              </a:lnSpc>
              <a:spcBef>
                <a:spcPts val="170"/>
              </a:spcBef>
              <a:buClr>
                <a:srgbClr val="017973"/>
              </a:buClr>
              <a:buSzPct val="146938"/>
              <a:buChar char="•"/>
              <a:tabLst>
                <a:tab pos="756285" algn="l"/>
              </a:tabLst>
            </a:pPr>
            <a:r>
              <a:rPr sz="2450" spc="-10" dirty="0">
                <a:latin typeface="Arial"/>
                <a:cs typeface="Arial"/>
              </a:rPr>
              <a:t>Verifique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junto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al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paciente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la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técnica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de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uso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de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los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inhaladores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nasales, 	</a:t>
            </a:r>
            <a:r>
              <a:rPr sz="2450" dirty="0">
                <a:latin typeface="Arial"/>
                <a:cs typeface="Arial"/>
              </a:rPr>
              <a:t>la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higiene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nasal,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cómo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evitar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alérgenos,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etc.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(consulte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el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recuadro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verde 	</a:t>
            </a:r>
            <a:r>
              <a:rPr sz="2450" dirty="0">
                <a:latin typeface="Arial"/>
                <a:cs typeface="Arial"/>
              </a:rPr>
              <a:t>en</a:t>
            </a:r>
            <a:r>
              <a:rPr sz="2450" spc="-1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la</a:t>
            </a:r>
            <a:r>
              <a:rPr sz="2450" spc="-1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parte</a:t>
            </a:r>
            <a:r>
              <a:rPr sz="2450" spc="-1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superior</a:t>
            </a:r>
            <a:r>
              <a:rPr sz="2450" spc="-1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derecha</a:t>
            </a:r>
            <a:r>
              <a:rPr sz="2450" spc="-1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de</a:t>
            </a:r>
            <a:r>
              <a:rPr sz="2450" spc="-1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la</a:t>
            </a:r>
            <a:r>
              <a:rPr sz="2450" spc="-1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siguiente</a:t>
            </a:r>
            <a:r>
              <a:rPr sz="2450" spc="-15" dirty="0">
                <a:latin typeface="Arial"/>
                <a:cs typeface="Arial"/>
              </a:rPr>
              <a:t> </a:t>
            </a:r>
            <a:r>
              <a:rPr sz="2450" spc="-10" dirty="0" err="1">
                <a:latin typeface="Arial"/>
                <a:cs typeface="Arial"/>
              </a:rPr>
              <a:t>diapositiva</a:t>
            </a:r>
            <a:r>
              <a:rPr sz="2450" spc="-10" dirty="0">
                <a:latin typeface="Arial"/>
                <a:cs typeface="Arial"/>
              </a:rPr>
              <a:t>).</a:t>
            </a:r>
            <a:r>
              <a:rPr sz="850" spc="-10" dirty="0">
                <a:latin typeface="Arial"/>
                <a:cs typeface="Arial"/>
              </a:rPr>
              <a:t> </a:t>
            </a:r>
            <a:r>
              <a:rPr sz="850" spc="500" dirty="0">
                <a:latin typeface="Arial"/>
                <a:cs typeface="Arial"/>
              </a:rPr>
              <a:t>	</a:t>
            </a:r>
            <a:endParaRPr sz="850" dirty="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1FF5F0B-7070-331E-9D2D-30F3B04047C7}"/>
              </a:ext>
            </a:extLst>
          </p:cNvPr>
          <p:cNvSpPr txBox="1"/>
          <p:nvPr/>
        </p:nvSpPr>
        <p:spPr>
          <a:xfrm>
            <a:off x="2425136" y="6513225"/>
            <a:ext cx="7373620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Aptos"/>
                <a:cs typeface="Aptos"/>
              </a:rPr>
              <a:t>ALK-Abelló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concedió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una</a:t>
            </a:r>
            <a:r>
              <a:rPr sz="900" spc="6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ayuda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educativa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sin</a:t>
            </a:r>
            <a:r>
              <a:rPr sz="900" spc="6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restricciones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para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apoyar</a:t>
            </a:r>
            <a:r>
              <a:rPr sz="900" spc="6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la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elaboración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de</a:t>
            </a:r>
            <a:r>
              <a:rPr sz="900" spc="6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este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caso,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pero</a:t>
            </a:r>
            <a:r>
              <a:rPr sz="900" spc="6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no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participó</a:t>
            </a:r>
            <a:r>
              <a:rPr sz="900" spc="6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en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el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contenido</a:t>
            </a:r>
            <a:r>
              <a:rPr sz="900" spc="6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del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spc="-10" dirty="0">
                <a:latin typeface="Aptos"/>
                <a:cs typeface="Aptos"/>
              </a:rPr>
              <a:t>mismo</a:t>
            </a:r>
            <a:endParaRPr sz="900">
              <a:latin typeface="Aptos"/>
              <a:cs typeface="Aptos"/>
            </a:endParaRPr>
          </a:p>
        </p:txBody>
      </p:sp>
      <p:pic>
        <p:nvPicPr>
          <p:cNvPr id="6" name="Picture 5" descr="A black and blue logo&#10;&#10;AI-generated content may be incorrect.">
            <a:extLst>
              <a:ext uri="{FF2B5EF4-FFF2-40B4-BE49-F238E27FC236}">
                <a16:creationId xmlns:a16="http://schemas.microsoft.com/office/drawing/2014/main" id="{BFFDFBAB-DBA1-8140-2773-03D94857B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48" y="304800"/>
            <a:ext cx="2136514" cy="58113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704085" y="693547"/>
            <a:ext cx="5616575" cy="280670"/>
          </a:xfrm>
          <a:custGeom>
            <a:avLst/>
            <a:gdLst/>
            <a:ahLst/>
            <a:cxnLst/>
            <a:rect l="l" t="t" r="r" b="b"/>
            <a:pathLst>
              <a:path w="5616575" h="280669">
                <a:moveTo>
                  <a:pt x="5616067" y="0"/>
                </a:moveTo>
                <a:lnTo>
                  <a:pt x="0" y="0"/>
                </a:lnTo>
                <a:lnTo>
                  <a:pt x="0" y="280288"/>
                </a:lnTo>
                <a:lnTo>
                  <a:pt x="5616067" y="280288"/>
                </a:lnTo>
                <a:lnTo>
                  <a:pt x="5616067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1704085" y="694245"/>
            <a:ext cx="56165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 algn="ctr">
              <a:lnSpc>
                <a:spcPct val="100000"/>
              </a:lnSpc>
              <a:spcBef>
                <a:spcPts val="95"/>
              </a:spcBef>
            </a:pPr>
            <a:r>
              <a:rPr sz="1600" b="0" spc="-10" dirty="0">
                <a:solidFill>
                  <a:srgbClr val="FFFFFF"/>
                </a:solidFill>
                <a:latin typeface="Arial"/>
                <a:cs typeface="Arial"/>
              </a:rPr>
              <a:t>Manifestación</a:t>
            </a:r>
            <a:r>
              <a:rPr sz="1600" b="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0" spc="-10" dirty="0">
                <a:solidFill>
                  <a:srgbClr val="FFFFFF"/>
                </a:solidFill>
                <a:latin typeface="Arial"/>
                <a:cs typeface="Arial"/>
              </a:rPr>
              <a:t>clínica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95830" y="1036066"/>
            <a:ext cx="1856739" cy="575945"/>
          </a:xfrm>
          <a:custGeom>
            <a:avLst/>
            <a:gdLst/>
            <a:ahLst/>
            <a:cxnLst/>
            <a:rect l="l" t="t" r="r" b="b"/>
            <a:pathLst>
              <a:path w="1856739" h="575944">
                <a:moveTo>
                  <a:pt x="1856358" y="0"/>
                </a:moveTo>
                <a:lnTo>
                  <a:pt x="0" y="0"/>
                </a:lnTo>
                <a:lnTo>
                  <a:pt x="0" y="575945"/>
                </a:lnTo>
                <a:lnTo>
                  <a:pt x="1856358" y="575945"/>
                </a:lnTo>
                <a:lnTo>
                  <a:pt x="1856358" y="0"/>
                </a:lnTo>
                <a:close/>
              </a:path>
            </a:pathLst>
          </a:custGeom>
          <a:solidFill>
            <a:srgbClr val="7EC9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42640" y="1141816"/>
            <a:ext cx="1597660" cy="320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340" marR="5080" indent="-41275">
              <a:lnSpc>
                <a:spcPct val="101699"/>
              </a:lnSpc>
              <a:spcBef>
                <a:spcPts val="95"/>
              </a:spcBef>
            </a:pPr>
            <a:r>
              <a:rPr sz="950" dirty="0">
                <a:solidFill>
                  <a:srgbClr val="275317"/>
                </a:solidFill>
                <a:latin typeface="Arial"/>
                <a:cs typeface="Arial"/>
              </a:rPr>
              <a:t>Dos</a:t>
            </a:r>
            <a:r>
              <a:rPr sz="950" spc="20" dirty="0">
                <a:solidFill>
                  <a:srgbClr val="275317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75317"/>
                </a:solidFill>
                <a:latin typeface="Arial"/>
                <a:cs typeface="Arial"/>
              </a:rPr>
              <a:t>o</a:t>
            </a:r>
            <a:r>
              <a:rPr sz="950" spc="20" dirty="0">
                <a:solidFill>
                  <a:srgbClr val="275317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75317"/>
                </a:solidFill>
                <a:latin typeface="Arial"/>
                <a:cs typeface="Arial"/>
              </a:rPr>
              <a:t>más</a:t>
            </a:r>
            <a:r>
              <a:rPr sz="950" spc="20" dirty="0">
                <a:solidFill>
                  <a:srgbClr val="275317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75317"/>
                </a:solidFill>
                <a:latin typeface="Arial"/>
                <a:cs typeface="Arial"/>
              </a:rPr>
              <a:t>síntomas</a:t>
            </a:r>
            <a:r>
              <a:rPr sz="950" spc="20" dirty="0">
                <a:solidFill>
                  <a:srgbClr val="275317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275317"/>
                </a:solidFill>
                <a:latin typeface="Arial"/>
                <a:cs typeface="Arial"/>
              </a:rPr>
              <a:t>nasales </a:t>
            </a:r>
            <a:r>
              <a:rPr sz="950" dirty="0">
                <a:solidFill>
                  <a:srgbClr val="275317"/>
                </a:solidFill>
                <a:latin typeface="Arial"/>
                <a:cs typeface="Arial"/>
              </a:rPr>
              <a:t>que</a:t>
            </a:r>
            <a:r>
              <a:rPr sz="950" spc="15" dirty="0">
                <a:solidFill>
                  <a:srgbClr val="275317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75317"/>
                </a:solidFill>
                <a:latin typeface="Arial"/>
                <a:cs typeface="Arial"/>
              </a:rPr>
              <a:t>sugieren</a:t>
            </a:r>
            <a:r>
              <a:rPr sz="950" spc="15" dirty="0">
                <a:solidFill>
                  <a:srgbClr val="275317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75317"/>
                </a:solidFill>
                <a:latin typeface="Arial"/>
                <a:cs typeface="Arial"/>
              </a:rPr>
              <a:t>rinitis</a:t>
            </a:r>
            <a:r>
              <a:rPr sz="950" spc="20" dirty="0">
                <a:solidFill>
                  <a:srgbClr val="275317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275317"/>
                </a:solidFill>
                <a:latin typeface="Arial"/>
                <a:cs typeface="Arial"/>
              </a:rPr>
              <a:t>alérgica</a:t>
            </a:r>
            <a:endParaRPr sz="9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79876" y="1036066"/>
            <a:ext cx="1856739" cy="575945"/>
          </a:xfrm>
          <a:custGeom>
            <a:avLst/>
            <a:gdLst/>
            <a:ahLst/>
            <a:cxnLst/>
            <a:rect l="l" t="t" r="r" b="b"/>
            <a:pathLst>
              <a:path w="1856739" h="575944">
                <a:moveTo>
                  <a:pt x="1856358" y="0"/>
                </a:moveTo>
                <a:lnTo>
                  <a:pt x="0" y="0"/>
                </a:lnTo>
                <a:lnTo>
                  <a:pt x="0" y="575945"/>
                </a:lnTo>
                <a:lnTo>
                  <a:pt x="1856358" y="575945"/>
                </a:lnTo>
                <a:lnTo>
                  <a:pt x="1856358" y="0"/>
                </a:lnTo>
                <a:close/>
              </a:path>
            </a:pathLst>
          </a:custGeom>
          <a:solidFill>
            <a:srgbClr val="4CB4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04017" y="1044301"/>
            <a:ext cx="161671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080"/>
              </a:lnSpc>
              <a:spcBef>
                <a:spcPts val="95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Rinitis</a:t>
            </a:r>
            <a:r>
              <a:rPr sz="9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alérgica</a:t>
            </a: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controlada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ts val="1075"/>
              </a:lnSpc>
            </a:pPr>
            <a:r>
              <a:rPr lang="es-ES" sz="900" spc="-20" dirty="0">
                <a:solidFill>
                  <a:srgbClr val="FFFFFF"/>
                </a:solidFill>
                <a:latin typeface="Arial"/>
                <a:cs typeface="Arial"/>
              </a:rPr>
              <a:t>EVA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≥5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paso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fue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eficaz</a:t>
            </a:r>
            <a:endParaRPr sz="900" dirty="0">
              <a:latin typeface="Arial"/>
              <a:cs typeface="Arial"/>
            </a:endParaRPr>
          </a:p>
          <a:p>
            <a:pPr marL="33655" marR="25400" algn="ctr">
              <a:lnSpc>
                <a:spcPts val="969"/>
              </a:lnSpc>
              <a:spcBef>
                <a:spcPts val="20"/>
              </a:spcBef>
            </a:pPr>
            <a:r>
              <a:rPr sz="800" spc="-10" dirty="0">
                <a:latin typeface="Arial"/>
                <a:cs typeface="Arial"/>
              </a:rPr>
              <a:t>-</a:t>
            </a:r>
            <a:r>
              <a:rPr sz="800" dirty="0">
                <a:latin typeface="Arial"/>
                <a:cs typeface="Arial"/>
              </a:rPr>
              <a:t>Confirmar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diagnóstico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-Revisar </a:t>
            </a:r>
            <a:r>
              <a:rPr sz="800" dirty="0">
                <a:latin typeface="Arial"/>
                <a:cs typeface="Arial"/>
              </a:rPr>
              <a:t>la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adherencia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-Evaluar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67543" y="1660843"/>
            <a:ext cx="71564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-10" dirty="0">
                <a:latin typeface="Arial"/>
                <a:cs typeface="Arial"/>
              </a:rPr>
              <a:t>comorbilidades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63922" y="899478"/>
            <a:ext cx="1856739" cy="575945"/>
          </a:xfrm>
          <a:custGeom>
            <a:avLst/>
            <a:gdLst/>
            <a:ahLst/>
            <a:cxnLst/>
            <a:rect l="l" t="t" r="r" b="b"/>
            <a:pathLst>
              <a:path w="1856740" h="575944">
                <a:moveTo>
                  <a:pt x="1856358" y="0"/>
                </a:moveTo>
                <a:lnTo>
                  <a:pt x="0" y="0"/>
                </a:lnTo>
                <a:lnTo>
                  <a:pt x="0" y="575945"/>
                </a:lnTo>
                <a:lnTo>
                  <a:pt x="1856358" y="575945"/>
                </a:lnTo>
                <a:lnTo>
                  <a:pt x="1856358" y="0"/>
                </a:lnTo>
                <a:close/>
              </a:path>
            </a:pathLst>
          </a:custGeom>
          <a:solidFill>
            <a:srgbClr val="265C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52600" y="968660"/>
            <a:ext cx="1678939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Rinitis</a:t>
            </a:r>
            <a:r>
              <a:rPr sz="9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alérgica</a:t>
            </a:r>
            <a:r>
              <a:rPr sz="9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grave</a:t>
            </a:r>
            <a:r>
              <a:rPr sz="9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paso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 y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fueron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efectivos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-</a:t>
            </a:r>
            <a:r>
              <a:rPr sz="800" spc="-10" dirty="0">
                <a:latin typeface="Arial"/>
                <a:cs typeface="Arial"/>
              </a:rPr>
              <a:t> Revisar </a:t>
            </a:r>
            <a:r>
              <a:rPr sz="800" dirty="0">
                <a:latin typeface="Arial"/>
                <a:cs typeface="Arial"/>
              </a:rPr>
              <a:t>diagnóstico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-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Considerar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derivación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un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especialista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en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alergias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0" dirty="0">
                <a:latin typeface="Arial"/>
                <a:cs typeface="Arial"/>
              </a:rPr>
              <a:t>o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79876" y="3917188"/>
            <a:ext cx="1856739" cy="718820"/>
          </a:xfrm>
          <a:custGeom>
            <a:avLst/>
            <a:gdLst/>
            <a:ahLst/>
            <a:cxnLst/>
            <a:rect l="l" t="t" r="r" b="b"/>
            <a:pathLst>
              <a:path w="1856739" h="718820">
                <a:moveTo>
                  <a:pt x="1856358" y="0"/>
                </a:moveTo>
                <a:lnTo>
                  <a:pt x="0" y="0"/>
                </a:lnTo>
                <a:lnTo>
                  <a:pt x="0" y="718819"/>
                </a:lnTo>
                <a:lnTo>
                  <a:pt x="1856358" y="718819"/>
                </a:lnTo>
                <a:lnTo>
                  <a:pt x="1856358" y="0"/>
                </a:lnTo>
                <a:close/>
              </a:path>
            </a:pathLst>
          </a:custGeom>
          <a:solidFill>
            <a:srgbClr val="4CB4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579876" y="3954970"/>
            <a:ext cx="1856739" cy="633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2255" marR="220979" indent="-635" algn="ctr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Combinación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fija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Corticoide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intranasal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0" dirty="0">
                <a:solidFill>
                  <a:srgbClr val="FFFFFF"/>
                </a:solidFill>
                <a:latin typeface="Arial"/>
                <a:cs typeface="Arial"/>
              </a:rPr>
              <a:t>+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antihistamínico intranasal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24042" y="5426075"/>
            <a:ext cx="1934210" cy="885825"/>
          </a:xfrm>
          <a:custGeom>
            <a:avLst/>
            <a:gdLst/>
            <a:ahLst/>
            <a:cxnLst/>
            <a:rect l="l" t="t" r="r" b="b"/>
            <a:pathLst>
              <a:path w="1934209" h="885825">
                <a:moveTo>
                  <a:pt x="1934083" y="0"/>
                </a:moveTo>
                <a:lnTo>
                  <a:pt x="0" y="0"/>
                </a:lnTo>
                <a:lnTo>
                  <a:pt x="0" y="885697"/>
                </a:lnTo>
                <a:lnTo>
                  <a:pt x="1934083" y="885697"/>
                </a:lnTo>
                <a:lnTo>
                  <a:pt x="1934083" y="0"/>
                </a:lnTo>
                <a:close/>
              </a:path>
            </a:pathLst>
          </a:custGeom>
          <a:solidFill>
            <a:srgbClr val="265C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582170" y="5423984"/>
            <a:ext cx="1684020" cy="6343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ct val="95400"/>
              </a:lnSpc>
              <a:spcBef>
                <a:spcPts val="195"/>
              </a:spcBef>
            </a:pPr>
            <a:r>
              <a:rPr sz="850" b="1" dirty="0">
                <a:solidFill>
                  <a:srgbClr val="FFFFFF"/>
                </a:solidFill>
                <a:latin typeface="Arial"/>
                <a:cs typeface="Arial"/>
              </a:rPr>
              <a:t>Tratamiento</a:t>
            </a:r>
            <a:r>
              <a:rPr sz="85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FFFFFF"/>
                </a:solidFill>
                <a:latin typeface="Arial"/>
                <a:cs typeface="Arial"/>
              </a:rPr>
              <a:t>complementario</a:t>
            </a:r>
            <a:r>
              <a:rPr sz="85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00"/>
                </a:solidFill>
                <a:latin typeface="Arial"/>
                <a:cs typeface="Arial"/>
              </a:rPr>
              <a:t>*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y/o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FFFFFF"/>
                </a:solidFill>
                <a:latin typeface="Arial"/>
                <a:cs typeface="Arial"/>
              </a:rPr>
              <a:t>Ciclo</a:t>
            </a:r>
            <a:r>
              <a:rPr sz="8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FFFFFF"/>
                </a:solidFill>
                <a:latin typeface="Arial"/>
                <a:cs typeface="Arial"/>
              </a:rPr>
              <a:t>corto</a:t>
            </a:r>
            <a:r>
              <a:rPr sz="8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8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b="1" spc="-10" dirty="0">
                <a:solidFill>
                  <a:srgbClr val="FFFFFF"/>
                </a:solidFill>
                <a:latin typeface="Arial"/>
                <a:cs typeface="Arial"/>
              </a:rPr>
              <a:t>corticoides </a:t>
            </a:r>
            <a:r>
              <a:rPr sz="850" b="1" dirty="0">
                <a:solidFill>
                  <a:srgbClr val="FFFFFF"/>
                </a:solidFill>
                <a:latin typeface="Arial"/>
                <a:cs typeface="Arial"/>
              </a:rPr>
              <a:t>orales</a:t>
            </a:r>
            <a:r>
              <a:rPr sz="8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(rara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vez)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25" dirty="0">
                <a:solidFill>
                  <a:srgbClr val="FFFFFF"/>
                </a:solidFill>
                <a:latin typeface="Arial"/>
                <a:cs typeface="Arial"/>
              </a:rPr>
              <a:t>y/o </a:t>
            </a:r>
            <a:r>
              <a:rPr sz="850" b="1" dirty="0">
                <a:solidFill>
                  <a:srgbClr val="FFFFFF"/>
                </a:solidFill>
                <a:latin typeface="Arial"/>
                <a:cs typeface="Arial"/>
              </a:rPr>
              <a:t>Inmunoterapia con </a:t>
            </a:r>
            <a:r>
              <a:rPr sz="850" b="1" spc="-10" dirty="0">
                <a:solidFill>
                  <a:srgbClr val="FFFFFF"/>
                </a:solidFill>
                <a:latin typeface="Arial"/>
                <a:cs typeface="Arial"/>
              </a:rPr>
              <a:t>alérgenos</a:t>
            </a:r>
            <a:r>
              <a:rPr sz="1200" b="1" spc="-10" dirty="0">
                <a:solidFill>
                  <a:srgbClr val="FFFF00"/>
                </a:solidFill>
                <a:latin typeface="Arial"/>
                <a:cs typeface="Arial"/>
              </a:rPr>
              <a:t>**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04085" y="2499232"/>
            <a:ext cx="1848485" cy="653415"/>
          </a:xfrm>
          <a:custGeom>
            <a:avLst/>
            <a:gdLst/>
            <a:ahLst/>
            <a:cxnLst/>
            <a:rect l="l" t="t" r="r" b="b"/>
            <a:pathLst>
              <a:path w="1848485" h="653414">
                <a:moveTo>
                  <a:pt x="1848104" y="0"/>
                </a:moveTo>
                <a:lnTo>
                  <a:pt x="0" y="0"/>
                </a:lnTo>
                <a:lnTo>
                  <a:pt x="0" y="653414"/>
                </a:lnTo>
                <a:lnTo>
                  <a:pt x="1848104" y="653414"/>
                </a:lnTo>
                <a:lnTo>
                  <a:pt x="1848104" y="0"/>
                </a:lnTo>
                <a:close/>
              </a:path>
            </a:pathLst>
          </a:custGeom>
          <a:solidFill>
            <a:srgbClr val="7EC9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989309" y="2506734"/>
            <a:ext cx="1311910" cy="4527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3800"/>
              </a:lnSpc>
              <a:spcBef>
                <a:spcPts val="9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Corticoide</a:t>
            </a:r>
            <a:r>
              <a:rPr sz="900" b="1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intranasal</a:t>
            </a:r>
            <a:r>
              <a:rPr sz="900" b="1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0" dirty="0">
                <a:latin typeface="Arial"/>
                <a:cs typeface="Arial"/>
              </a:rPr>
              <a:t>o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Antihistamínico</a:t>
            </a:r>
            <a:r>
              <a:rPr sz="900" b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(oral</a:t>
            </a:r>
            <a:r>
              <a:rPr sz="9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 intranasal)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93271" y="2625725"/>
            <a:ext cx="388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765" marR="5080" indent="-139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7EC9BD"/>
                </a:solidFill>
                <a:latin typeface="Arial"/>
                <a:cs typeface="Arial"/>
              </a:rPr>
              <a:t>Paso </a:t>
            </a:r>
            <a:r>
              <a:rPr sz="1200" b="1" spc="-50" dirty="0">
                <a:solidFill>
                  <a:srgbClr val="7EC9BD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79678" y="4076725"/>
            <a:ext cx="387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40335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017973"/>
                </a:solidFill>
                <a:latin typeface="Arial"/>
                <a:cs typeface="Arial"/>
              </a:rPr>
              <a:t>Paso </a:t>
            </a:r>
            <a:r>
              <a:rPr sz="1200" b="1" spc="-50" dirty="0">
                <a:solidFill>
                  <a:srgbClr val="017973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16099" y="5722950"/>
            <a:ext cx="388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765" marR="5080" indent="-139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265C53"/>
                </a:solidFill>
                <a:latin typeface="Arial"/>
                <a:cs typeface="Arial"/>
              </a:rPr>
              <a:t>Paso </a:t>
            </a:r>
            <a:r>
              <a:rPr sz="1200" b="1" spc="-50" dirty="0">
                <a:solidFill>
                  <a:srgbClr val="265C53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614485" y="3522535"/>
            <a:ext cx="929640" cy="792480"/>
            <a:chOff x="2614485" y="3522535"/>
            <a:chExt cx="929640" cy="792480"/>
          </a:xfrm>
        </p:grpSpPr>
        <p:sp>
          <p:nvSpPr>
            <p:cNvPr id="22" name="object 22"/>
            <p:cNvSpPr/>
            <p:nvPr/>
          </p:nvSpPr>
          <p:spPr>
            <a:xfrm>
              <a:off x="2624010" y="3532060"/>
              <a:ext cx="854710" cy="745490"/>
            </a:xfrm>
            <a:custGeom>
              <a:avLst/>
              <a:gdLst/>
              <a:ahLst/>
              <a:cxnLst/>
              <a:rect l="l" t="t" r="r" b="b"/>
              <a:pathLst>
                <a:path w="854710" h="745489">
                  <a:moveTo>
                    <a:pt x="0" y="0"/>
                  </a:moveTo>
                  <a:lnTo>
                    <a:pt x="1830" y="41071"/>
                  </a:lnTo>
                  <a:lnTo>
                    <a:pt x="7231" y="82033"/>
                  </a:lnTo>
                  <a:lnTo>
                    <a:pt x="16066" y="122775"/>
                  </a:lnTo>
                  <a:lnTo>
                    <a:pt x="28201" y="163187"/>
                  </a:lnTo>
                  <a:lnTo>
                    <a:pt x="43498" y="203158"/>
                  </a:lnTo>
                  <a:lnTo>
                    <a:pt x="61821" y="242578"/>
                  </a:lnTo>
                  <a:lnTo>
                    <a:pt x="83036" y="281335"/>
                  </a:lnTo>
                  <a:lnTo>
                    <a:pt x="107006" y="319320"/>
                  </a:lnTo>
                  <a:lnTo>
                    <a:pt x="133596" y="356423"/>
                  </a:lnTo>
                  <a:lnTo>
                    <a:pt x="162669" y="392531"/>
                  </a:lnTo>
                  <a:lnTo>
                    <a:pt x="194089" y="427536"/>
                  </a:lnTo>
                  <a:lnTo>
                    <a:pt x="227721" y="461326"/>
                  </a:lnTo>
                  <a:lnTo>
                    <a:pt x="263429" y="493791"/>
                  </a:lnTo>
                  <a:lnTo>
                    <a:pt x="301077" y="524821"/>
                  </a:lnTo>
                  <a:lnTo>
                    <a:pt x="340529" y="554305"/>
                  </a:lnTo>
                  <a:lnTo>
                    <a:pt x="381649" y="582132"/>
                  </a:lnTo>
                  <a:lnTo>
                    <a:pt x="424302" y="608192"/>
                  </a:lnTo>
                  <a:lnTo>
                    <a:pt x="468351" y="632375"/>
                  </a:lnTo>
                  <a:lnTo>
                    <a:pt x="513660" y="654569"/>
                  </a:lnTo>
                  <a:lnTo>
                    <a:pt x="560094" y="674665"/>
                  </a:lnTo>
                  <a:lnTo>
                    <a:pt x="607517" y="692552"/>
                  </a:lnTo>
                  <a:lnTo>
                    <a:pt x="655793" y="708119"/>
                  </a:lnTo>
                  <a:lnTo>
                    <a:pt x="704786" y="721256"/>
                  </a:lnTo>
                  <a:lnTo>
                    <a:pt x="754361" y="731852"/>
                  </a:lnTo>
                  <a:lnTo>
                    <a:pt x="804380" y="739798"/>
                  </a:lnTo>
                  <a:lnTo>
                    <a:pt x="854710" y="7449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65944" y="4238497"/>
              <a:ext cx="78105" cy="76200"/>
            </a:xfrm>
            <a:custGeom>
              <a:avLst/>
              <a:gdLst/>
              <a:ahLst/>
              <a:cxnLst/>
              <a:rect l="l" t="t" r="r" b="b"/>
              <a:pathLst>
                <a:path w="78104" h="76200">
                  <a:moveTo>
                    <a:pt x="2794" y="0"/>
                  </a:moveTo>
                  <a:lnTo>
                    <a:pt x="0" y="76200"/>
                  </a:lnTo>
                  <a:lnTo>
                    <a:pt x="77597" y="41021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106933" y="1956307"/>
            <a:ext cx="89725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0975" marR="5080" indent="-16891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trata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</a:t>
            </a:r>
            <a:r>
              <a:rPr sz="1000" b="1" dirty="0">
                <a:latin typeface="Arial"/>
                <a:cs typeface="Arial"/>
              </a:rPr>
              <a:t>iento</a:t>
            </a:r>
            <a:r>
              <a:rPr sz="1000" b="1" spc="-60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de </a:t>
            </a:r>
            <a:r>
              <a:rPr sz="1000" b="1" spc="-10" dirty="0">
                <a:latin typeface="Arial"/>
                <a:cs typeface="Arial"/>
              </a:rPr>
              <a:t>escalada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681556" y="1606778"/>
            <a:ext cx="5730875" cy="3776345"/>
            <a:chOff x="1681556" y="1606778"/>
            <a:chExt cx="5730875" cy="3776345"/>
          </a:xfrm>
        </p:grpSpPr>
        <p:sp>
          <p:nvSpPr>
            <p:cNvPr id="26" name="object 26"/>
            <p:cNvSpPr/>
            <p:nvPr/>
          </p:nvSpPr>
          <p:spPr>
            <a:xfrm>
              <a:off x="1782102" y="2386583"/>
              <a:ext cx="5615940" cy="0"/>
            </a:xfrm>
            <a:custGeom>
              <a:avLst/>
              <a:gdLst/>
              <a:ahLst/>
              <a:cxnLst/>
              <a:rect l="l" t="t" r="r" b="b"/>
              <a:pathLst>
                <a:path w="5615940">
                  <a:moveTo>
                    <a:pt x="0" y="0"/>
                  </a:moveTo>
                  <a:lnTo>
                    <a:pt x="5615940" y="0"/>
                  </a:lnTo>
                </a:path>
              </a:pathLst>
            </a:custGeom>
            <a:ln w="28575">
              <a:solidFill>
                <a:srgbClr val="26262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391973" y="2322575"/>
              <a:ext cx="0" cy="2996565"/>
            </a:xfrm>
            <a:custGeom>
              <a:avLst/>
              <a:gdLst/>
              <a:ahLst/>
              <a:cxnLst/>
              <a:rect l="l" t="t" r="r" b="b"/>
              <a:pathLst>
                <a:path h="2996565">
                  <a:moveTo>
                    <a:pt x="0" y="0"/>
                  </a:moveTo>
                  <a:lnTo>
                    <a:pt x="0" y="29965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353873" y="530637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24010" y="1616303"/>
              <a:ext cx="0" cy="836930"/>
            </a:xfrm>
            <a:custGeom>
              <a:avLst/>
              <a:gdLst/>
              <a:ahLst/>
              <a:cxnLst/>
              <a:rect l="l" t="t" r="r" b="b"/>
              <a:pathLst>
                <a:path h="836930">
                  <a:moveTo>
                    <a:pt x="0" y="0"/>
                  </a:moveTo>
                  <a:lnTo>
                    <a:pt x="0" y="8365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85923" y="244010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24010" y="3151644"/>
              <a:ext cx="0" cy="116839"/>
            </a:xfrm>
            <a:custGeom>
              <a:avLst/>
              <a:gdLst/>
              <a:ahLst/>
              <a:cxnLst/>
              <a:rect l="l" t="t" r="r" b="b"/>
              <a:pathLst>
                <a:path h="116839">
                  <a:moveTo>
                    <a:pt x="0" y="0"/>
                  </a:moveTo>
                  <a:lnTo>
                    <a:pt x="0" y="1164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585923" y="325545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95843" y="3722077"/>
              <a:ext cx="5615940" cy="0"/>
            </a:xfrm>
            <a:custGeom>
              <a:avLst/>
              <a:gdLst/>
              <a:ahLst/>
              <a:cxnLst/>
              <a:rect l="l" t="t" r="r" b="b"/>
              <a:pathLst>
                <a:path w="5615940">
                  <a:moveTo>
                    <a:pt x="0" y="0"/>
                  </a:moveTo>
                  <a:lnTo>
                    <a:pt x="5615940" y="0"/>
                  </a:lnTo>
                </a:path>
              </a:pathLst>
            </a:custGeom>
            <a:ln w="28575">
              <a:solidFill>
                <a:srgbClr val="26262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695992" y="4881021"/>
            <a:ext cx="162433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 err="1">
                <a:solidFill>
                  <a:srgbClr val="FF0000"/>
                </a:solidFill>
                <a:latin typeface="Arial"/>
                <a:cs typeface="Arial"/>
              </a:rPr>
              <a:t>si</a:t>
            </a:r>
            <a:r>
              <a:rPr sz="7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700" b="1" spc="-10" dirty="0">
                <a:solidFill>
                  <a:srgbClr val="FF0000"/>
                </a:solidFill>
                <a:latin typeface="Arial"/>
                <a:cs typeface="Arial"/>
              </a:rPr>
              <a:t>EVA</a:t>
            </a:r>
            <a:r>
              <a:rPr sz="700" b="1" spc="-10" dirty="0">
                <a:solidFill>
                  <a:srgbClr val="FF0000"/>
                </a:solidFill>
                <a:latin typeface="Arial"/>
                <a:cs typeface="Arial"/>
              </a:rPr>
              <a:t>≥</a:t>
            </a:r>
            <a:r>
              <a:rPr sz="7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sz="7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7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0000"/>
                </a:solidFill>
                <a:latin typeface="Arial"/>
                <a:cs typeface="Arial"/>
              </a:rPr>
              <a:t>rinitis</a:t>
            </a:r>
            <a:r>
              <a:rPr sz="7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0000"/>
                </a:solidFill>
                <a:latin typeface="Arial"/>
                <a:cs typeface="Arial"/>
              </a:rPr>
              <a:t>alérgica</a:t>
            </a:r>
            <a:r>
              <a:rPr sz="7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7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0000"/>
                </a:solidFill>
                <a:latin typeface="Arial"/>
                <a:cs typeface="Arial"/>
              </a:rPr>
              <a:t>controlada</a:t>
            </a:r>
            <a:endParaRPr sz="700" dirty="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681556" y="4626063"/>
            <a:ext cx="5644515" cy="1335405"/>
            <a:chOff x="1681556" y="4626063"/>
            <a:chExt cx="5644515" cy="1335405"/>
          </a:xfrm>
        </p:grpSpPr>
        <p:sp>
          <p:nvSpPr>
            <p:cNvPr id="36" name="object 36"/>
            <p:cNvSpPr/>
            <p:nvPr/>
          </p:nvSpPr>
          <p:spPr>
            <a:xfrm>
              <a:off x="4504537" y="5104307"/>
              <a:ext cx="854710" cy="819785"/>
            </a:xfrm>
            <a:custGeom>
              <a:avLst/>
              <a:gdLst/>
              <a:ahLst/>
              <a:cxnLst/>
              <a:rect l="l" t="t" r="r" b="b"/>
              <a:pathLst>
                <a:path w="854710" h="819785">
                  <a:moveTo>
                    <a:pt x="0" y="0"/>
                  </a:moveTo>
                  <a:lnTo>
                    <a:pt x="1579" y="41961"/>
                  </a:lnTo>
                  <a:lnTo>
                    <a:pt x="6246" y="83824"/>
                  </a:lnTo>
                  <a:lnTo>
                    <a:pt x="13891" y="125492"/>
                  </a:lnTo>
                  <a:lnTo>
                    <a:pt x="24405" y="166868"/>
                  </a:lnTo>
                  <a:lnTo>
                    <a:pt x="37680" y="207853"/>
                  </a:lnTo>
                  <a:lnTo>
                    <a:pt x="53606" y="248352"/>
                  </a:lnTo>
                  <a:lnTo>
                    <a:pt x="72076" y="288268"/>
                  </a:lnTo>
                  <a:lnTo>
                    <a:pt x="92980" y="327502"/>
                  </a:lnTo>
                  <a:lnTo>
                    <a:pt x="116209" y="365958"/>
                  </a:lnTo>
                  <a:lnTo>
                    <a:pt x="141655" y="403538"/>
                  </a:lnTo>
                  <a:lnTo>
                    <a:pt x="169209" y="440146"/>
                  </a:lnTo>
                  <a:lnTo>
                    <a:pt x="198762" y="475684"/>
                  </a:lnTo>
                  <a:lnTo>
                    <a:pt x="230205" y="510055"/>
                  </a:lnTo>
                  <a:lnTo>
                    <a:pt x="263429" y="543163"/>
                  </a:lnTo>
                  <a:lnTo>
                    <a:pt x="298327" y="574909"/>
                  </a:lnTo>
                  <a:lnTo>
                    <a:pt x="334788" y="605196"/>
                  </a:lnTo>
                  <a:lnTo>
                    <a:pt x="372704" y="633928"/>
                  </a:lnTo>
                  <a:lnTo>
                    <a:pt x="411967" y="661008"/>
                  </a:lnTo>
                  <a:lnTo>
                    <a:pt x="452467" y="686338"/>
                  </a:lnTo>
                  <a:lnTo>
                    <a:pt x="494096" y="709820"/>
                  </a:lnTo>
                  <a:lnTo>
                    <a:pt x="536745" y="731359"/>
                  </a:lnTo>
                  <a:lnTo>
                    <a:pt x="580305" y="750856"/>
                  </a:lnTo>
                  <a:lnTo>
                    <a:pt x="624668" y="768215"/>
                  </a:lnTo>
                  <a:lnTo>
                    <a:pt x="669724" y="783338"/>
                  </a:lnTo>
                  <a:lnTo>
                    <a:pt x="715365" y="796128"/>
                  </a:lnTo>
                  <a:lnTo>
                    <a:pt x="761482" y="806488"/>
                  </a:lnTo>
                  <a:lnTo>
                    <a:pt x="807967" y="814322"/>
                  </a:lnTo>
                  <a:lnTo>
                    <a:pt x="854710" y="8195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46331" y="5885319"/>
              <a:ext cx="78105" cy="76200"/>
            </a:xfrm>
            <a:custGeom>
              <a:avLst/>
              <a:gdLst/>
              <a:ahLst/>
              <a:cxnLst/>
              <a:rect l="l" t="t" r="r" b="b"/>
              <a:pathLst>
                <a:path w="78104" h="76200">
                  <a:moveTo>
                    <a:pt x="3175" y="0"/>
                  </a:moveTo>
                  <a:lnTo>
                    <a:pt x="0" y="76072"/>
                  </a:lnTo>
                  <a:lnTo>
                    <a:pt x="77724" y="41147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504537" y="4635588"/>
              <a:ext cx="0" cy="153035"/>
            </a:xfrm>
            <a:custGeom>
              <a:avLst/>
              <a:gdLst/>
              <a:ahLst/>
              <a:cxnLst/>
              <a:rect l="l" t="t" r="r" b="b"/>
              <a:pathLst>
                <a:path h="153035">
                  <a:moveTo>
                    <a:pt x="0" y="0"/>
                  </a:moveTo>
                  <a:lnTo>
                    <a:pt x="0" y="1525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466437" y="477539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95843" y="5239969"/>
              <a:ext cx="5615940" cy="0"/>
            </a:xfrm>
            <a:custGeom>
              <a:avLst/>
              <a:gdLst/>
              <a:ahLst/>
              <a:cxnLst/>
              <a:rect l="l" t="t" r="r" b="b"/>
              <a:pathLst>
                <a:path w="5615940">
                  <a:moveTo>
                    <a:pt x="0" y="0"/>
                  </a:moveTo>
                  <a:lnTo>
                    <a:pt x="5615940" y="0"/>
                  </a:lnTo>
                </a:path>
              </a:pathLst>
            </a:custGeom>
            <a:ln w="28575">
              <a:solidFill>
                <a:srgbClr val="26262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816163" y="3347497"/>
            <a:ext cx="162433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 err="1">
                <a:solidFill>
                  <a:srgbClr val="FF0000"/>
                </a:solidFill>
                <a:latin typeface="Arial"/>
                <a:cs typeface="Arial"/>
              </a:rPr>
              <a:t>si</a:t>
            </a:r>
            <a:r>
              <a:rPr sz="7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700" b="1" spc="-10" dirty="0">
                <a:solidFill>
                  <a:srgbClr val="FF0000"/>
                </a:solidFill>
                <a:latin typeface="Arial"/>
                <a:cs typeface="Arial"/>
              </a:rPr>
              <a:t>EVA</a:t>
            </a:r>
            <a:r>
              <a:rPr sz="700" b="1" spc="-10" dirty="0">
                <a:solidFill>
                  <a:srgbClr val="FF0000"/>
                </a:solidFill>
                <a:latin typeface="Arial"/>
                <a:cs typeface="Arial"/>
              </a:rPr>
              <a:t>≥</a:t>
            </a:r>
            <a:r>
              <a:rPr sz="7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sz="7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7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0000"/>
                </a:solidFill>
                <a:latin typeface="Arial"/>
                <a:cs typeface="Arial"/>
              </a:rPr>
              <a:t>rinitis</a:t>
            </a:r>
            <a:r>
              <a:rPr sz="7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0000"/>
                </a:solidFill>
                <a:latin typeface="Arial"/>
                <a:cs typeface="Arial"/>
              </a:rPr>
              <a:t>alérgica</a:t>
            </a:r>
            <a:r>
              <a:rPr sz="7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7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0000"/>
                </a:solidFill>
                <a:latin typeface="Arial"/>
                <a:cs typeface="Arial"/>
              </a:rPr>
              <a:t>controlada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946770" y="1855470"/>
            <a:ext cx="4170045" cy="1917064"/>
          </a:xfrm>
          <a:custGeom>
            <a:avLst/>
            <a:gdLst/>
            <a:ahLst/>
            <a:cxnLst/>
            <a:rect l="l" t="t" r="r" b="b"/>
            <a:pathLst>
              <a:path w="4170045" h="1917064">
                <a:moveTo>
                  <a:pt x="4170045" y="0"/>
                </a:moveTo>
                <a:lnTo>
                  <a:pt x="0" y="0"/>
                </a:lnTo>
                <a:lnTo>
                  <a:pt x="0" y="1916811"/>
                </a:lnTo>
                <a:lnTo>
                  <a:pt x="4170045" y="1916811"/>
                </a:lnTo>
                <a:lnTo>
                  <a:pt x="4170045" y="0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946770" y="1855470"/>
            <a:ext cx="4170045" cy="166263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625"/>
              </a:spcBef>
            </a:pP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Información para</a:t>
            </a:r>
            <a:r>
              <a:rPr sz="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</a:rPr>
              <a:t>paciente</a:t>
            </a:r>
            <a:endParaRPr sz="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600" dirty="0">
              <a:latin typeface="Arial"/>
              <a:cs typeface="Arial"/>
            </a:endParaRPr>
          </a:p>
          <a:p>
            <a:pPr marL="196850" indent="-106045">
              <a:lnSpc>
                <a:spcPts val="1200"/>
              </a:lnSpc>
              <a:buFont typeface="Cambria"/>
              <a:buChar char="-"/>
              <a:tabLst>
                <a:tab pos="196850" algn="l"/>
              </a:tabLst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Incluya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pacientes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planificación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tratamiento.</a:t>
            </a:r>
            <a:endParaRPr sz="1000" dirty="0">
              <a:latin typeface="Arial"/>
              <a:cs typeface="Arial"/>
            </a:endParaRPr>
          </a:p>
          <a:p>
            <a:pPr marL="196215" marR="562610" indent="-105410">
              <a:lnSpc>
                <a:spcPts val="1200"/>
              </a:lnSpc>
              <a:spcBef>
                <a:spcPts val="40"/>
              </a:spcBef>
              <a:buFont typeface="Cambria"/>
              <a:buChar char="-"/>
              <a:tabLst>
                <a:tab pos="196215" algn="l"/>
              </a:tabLst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Pregunte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cuáles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síntomas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preocupan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más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(¿todos,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nariz, ojos?)</a:t>
            </a:r>
            <a:endParaRPr sz="1000" dirty="0">
              <a:latin typeface="Arial"/>
              <a:cs typeface="Arial"/>
            </a:endParaRPr>
          </a:p>
          <a:p>
            <a:pPr marL="196850" indent="-106045">
              <a:lnSpc>
                <a:spcPts val="1150"/>
              </a:lnSpc>
              <a:buFont typeface="Cambria"/>
              <a:buChar char="-"/>
              <a:tabLst>
                <a:tab pos="196850" algn="l"/>
              </a:tabLst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Recomiende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evitar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irritantes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alérgenos,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así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como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mantener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una</a:t>
            </a:r>
            <a:endParaRPr sz="1000" dirty="0">
              <a:latin typeface="Arial"/>
              <a:cs typeface="Arial"/>
            </a:endParaRPr>
          </a:p>
          <a:p>
            <a:pPr marL="196215">
              <a:lnSpc>
                <a:spcPts val="1195"/>
              </a:lnSpc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higiene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nasal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1000" spc="-10" dirty="0">
                <a:solidFill>
                  <a:srgbClr val="FFFFFF"/>
                </a:solidFill>
                <a:latin typeface="Arial"/>
                <a:cs typeface="Arial"/>
              </a:rPr>
              <a:t>habitual</a:t>
            </a:r>
            <a:endParaRPr sz="1000" dirty="0">
              <a:latin typeface="Arial"/>
              <a:cs typeface="Arial"/>
            </a:endParaRPr>
          </a:p>
          <a:p>
            <a:pPr marL="196850" indent="-106045">
              <a:lnSpc>
                <a:spcPts val="1195"/>
              </a:lnSpc>
              <a:buFont typeface="Cambria"/>
              <a:buChar char="-"/>
              <a:tabLst>
                <a:tab pos="196850" algn="l"/>
              </a:tabLst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costes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varían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según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país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deben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comentarse</a:t>
            </a:r>
            <a:endParaRPr sz="1000" dirty="0">
              <a:latin typeface="Arial"/>
              <a:cs typeface="Arial"/>
            </a:endParaRPr>
          </a:p>
          <a:p>
            <a:pPr marL="196215" marR="460375" indent="-105410">
              <a:lnSpc>
                <a:spcPts val="1200"/>
              </a:lnSpc>
              <a:spcBef>
                <a:spcPts val="35"/>
              </a:spcBef>
              <a:buFont typeface="Cambria"/>
              <a:buChar char="-"/>
              <a:tabLst>
                <a:tab pos="196215" algn="l"/>
              </a:tabLst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Valore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uso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medicamentos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locales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reducir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impacto ambiental</a:t>
            </a:r>
            <a:endParaRPr sz="1000" dirty="0">
              <a:latin typeface="Arial"/>
              <a:cs typeface="Arial"/>
            </a:endParaRPr>
          </a:p>
          <a:p>
            <a:pPr marL="196850" indent="-106045">
              <a:lnSpc>
                <a:spcPts val="1150"/>
              </a:lnSpc>
              <a:buFont typeface="Cambria"/>
              <a:buChar char="-"/>
              <a:tabLst>
                <a:tab pos="196850" algn="l"/>
              </a:tabLst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utilice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nunca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esteroides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inyectables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038210" y="2067305"/>
            <a:ext cx="974090" cy="9525"/>
          </a:xfrm>
          <a:custGeom>
            <a:avLst/>
            <a:gdLst/>
            <a:ahLst/>
            <a:cxnLst/>
            <a:rect l="l" t="t" r="r" b="b"/>
            <a:pathLst>
              <a:path w="974090" h="9525">
                <a:moveTo>
                  <a:pt x="973835" y="0"/>
                </a:moveTo>
                <a:lnTo>
                  <a:pt x="0" y="0"/>
                </a:lnTo>
                <a:lnTo>
                  <a:pt x="0" y="9144"/>
                </a:lnTo>
                <a:lnTo>
                  <a:pt x="973835" y="9144"/>
                </a:lnTo>
                <a:lnTo>
                  <a:pt x="973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96672" y="175808"/>
            <a:ext cx="583755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0" dirty="0">
                <a:latin typeface="Arial"/>
                <a:cs typeface="Arial"/>
              </a:rPr>
              <a:t>Escalera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tratamiento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para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la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rinitis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alérgica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(RA)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cuando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el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autocuidado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es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insuficiente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(adultos)</a:t>
            </a:r>
            <a:endParaRPr sz="105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946770" y="3866007"/>
            <a:ext cx="4170045" cy="2766695"/>
          </a:xfrm>
          <a:custGeom>
            <a:avLst/>
            <a:gdLst/>
            <a:ahLst/>
            <a:cxnLst/>
            <a:rect l="l" t="t" r="r" b="b"/>
            <a:pathLst>
              <a:path w="4170045" h="2766695">
                <a:moveTo>
                  <a:pt x="4170045" y="0"/>
                </a:moveTo>
                <a:lnTo>
                  <a:pt x="0" y="0"/>
                </a:lnTo>
                <a:lnTo>
                  <a:pt x="0" y="2766695"/>
                </a:lnTo>
                <a:lnTo>
                  <a:pt x="4170045" y="2766695"/>
                </a:lnTo>
                <a:lnTo>
                  <a:pt x="4170045" y="0"/>
                </a:lnTo>
                <a:close/>
              </a:path>
            </a:pathLst>
          </a:custGeom>
          <a:solidFill>
            <a:srgbClr val="265C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999958" y="3897578"/>
            <a:ext cx="3987165" cy="115125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sz="1200" b="1" dirty="0">
                <a:solidFill>
                  <a:srgbClr val="FFFF00"/>
                </a:solidFill>
                <a:latin typeface="Arial"/>
                <a:cs typeface="Arial"/>
              </a:rPr>
              <a:t>*</a:t>
            </a:r>
            <a:r>
              <a:rPr sz="1200" b="1" spc="-9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275" b="1" u="dash" spc="-15" baseline="326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Posibles</a:t>
            </a:r>
            <a:r>
              <a:rPr sz="1275" b="1" u="dash" spc="-37" baseline="326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275" b="1" u="dash" spc="-15" baseline="326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tratamientos adicionales </a:t>
            </a:r>
            <a:r>
              <a:rPr sz="1275" b="1" u="dash" baseline="326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según</a:t>
            </a:r>
            <a:r>
              <a:rPr sz="1275" b="1" u="dash" spc="-15" baseline="326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275" b="1" u="dash" baseline="326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el</a:t>
            </a:r>
            <a:r>
              <a:rPr sz="1275" b="1" u="dash" spc="-15" baseline="326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275" b="1" u="dash" baseline="326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perfil</a:t>
            </a:r>
            <a:r>
              <a:rPr sz="1275" b="1" u="dash" spc="-15" baseline="326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275" b="1" u="dash" baseline="326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</a:t>
            </a:r>
            <a:r>
              <a:rPr sz="1275" b="1" u="dash" spc="-15" baseline="326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síntomas/diagnóstico</a:t>
            </a:r>
            <a:r>
              <a:rPr sz="1275" b="1" spc="-15" baseline="3267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275" baseline="3267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35"/>
              </a:spcBef>
            </a:pP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(el</a:t>
            </a:r>
            <a:r>
              <a:rPr sz="7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tratamiento</a:t>
            </a:r>
            <a:r>
              <a:rPr sz="7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único</a:t>
            </a:r>
            <a:r>
              <a:rPr sz="7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suele</a:t>
            </a:r>
            <a:r>
              <a:rPr sz="7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resultar</a:t>
            </a:r>
            <a:r>
              <a:rPr sz="7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más</a:t>
            </a:r>
            <a:r>
              <a:rPr sz="7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satisfactorio</a:t>
            </a:r>
            <a:r>
              <a:rPr sz="7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7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7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terapia</a:t>
            </a:r>
            <a:r>
              <a:rPr sz="7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Arial"/>
                <a:cs typeface="Arial"/>
              </a:rPr>
              <a:t>combinada)</a:t>
            </a:r>
            <a:endParaRPr sz="750">
              <a:latin typeface="Arial"/>
              <a:cs typeface="Arial"/>
            </a:endParaRPr>
          </a:p>
          <a:p>
            <a:pPr marL="107314" indent="-69215">
              <a:lnSpc>
                <a:spcPct val="100000"/>
              </a:lnSpc>
              <a:spcBef>
                <a:spcPts val="450"/>
              </a:spcBef>
              <a:buSzPct val="120000"/>
              <a:buFont typeface="Arial"/>
              <a:buChar char="-"/>
              <a:tabLst>
                <a:tab pos="107314" algn="l"/>
              </a:tabLst>
            </a:pPr>
            <a:r>
              <a:rPr sz="1125" b="1" baseline="7407" dirty="0">
                <a:solidFill>
                  <a:srgbClr val="FFFFFF"/>
                </a:solidFill>
                <a:latin typeface="Arial"/>
                <a:cs typeface="Arial"/>
              </a:rPr>
              <a:t>Congestión</a:t>
            </a:r>
            <a:r>
              <a:rPr sz="1125" b="1" spc="217" baseline="740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b="1" baseline="7407" dirty="0">
                <a:solidFill>
                  <a:srgbClr val="FFFFFF"/>
                </a:solidFill>
                <a:latin typeface="Arial"/>
                <a:cs typeface="Arial"/>
              </a:rPr>
              <a:t>nasal</a:t>
            </a:r>
            <a:r>
              <a:rPr sz="1125" baseline="7407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125" spc="225" baseline="740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spc="-15" baseline="7407" dirty="0">
                <a:solidFill>
                  <a:srgbClr val="FFFFFF"/>
                </a:solidFill>
                <a:latin typeface="Arial"/>
                <a:cs typeface="Arial"/>
              </a:rPr>
              <a:t>ipratropio</a:t>
            </a:r>
            <a:endParaRPr sz="1125" baseline="7407">
              <a:latin typeface="Arial"/>
              <a:cs typeface="Arial"/>
            </a:endParaRPr>
          </a:p>
          <a:p>
            <a:pPr marL="107314" indent="-69215">
              <a:lnSpc>
                <a:spcPct val="100000"/>
              </a:lnSpc>
              <a:spcBef>
                <a:spcPts val="330"/>
              </a:spcBef>
              <a:buFont typeface="Arial"/>
              <a:buChar char="-"/>
              <a:tabLst>
                <a:tab pos="107314" algn="l"/>
              </a:tabLst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Rinoconjuntivitis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asma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antagonista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leucotrienos</a:t>
            </a:r>
            <a:endParaRPr sz="900">
              <a:latin typeface="Arial"/>
              <a:cs typeface="Arial"/>
            </a:endParaRPr>
          </a:p>
          <a:p>
            <a:pPr marL="107314" indent="-69215">
              <a:lnSpc>
                <a:spcPct val="100000"/>
              </a:lnSpc>
              <a:spcBef>
                <a:spcPts val="165"/>
              </a:spcBef>
              <a:buSzPct val="128571"/>
              <a:buFont typeface="Arial"/>
              <a:buChar char="-"/>
              <a:tabLst>
                <a:tab pos="107314" algn="l"/>
              </a:tabLst>
            </a:pPr>
            <a:r>
              <a:rPr sz="700" b="1" dirty="0">
                <a:solidFill>
                  <a:srgbClr val="FFFFFF"/>
                </a:solidFill>
                <a:latin typeface="Arial"/>
                <a:cs typeface="Arial"/>
              </a:rPr>
              <a:t>Picores</a:t>
            </a:r>
            <a:r>
              <a:rPr sz="700" b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700" b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FFFFFF"/>
                </a:solidFill>
                <a:latin typeface="Arial"/>
                <a:cs typeface="Arial"/>
              </a:rPr>
              <a:t>ojos/piel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7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antihistamínicos</a:t>
            </a:r>
            <a:r>
              <a:rPr sz="7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orales</a:t>
            </a:r>
            <a:r>
              <a:rPr sz="7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7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sedantes</a:t>
            </a:r>
            <a:endParaRPr sz="700">
              <a:latin typeface="Arial"/>
              <a:cs typeface="Arial"/>
            </a:endParaRPr>
          </a:p>
          <a:p>
            <a:pPr marL="38100" marR="504190">
              <a:lnSpc>
                <a:spcPct val="114599"/>
              </a:lnSpc>
              <a:spcBef>
                <a:spcPts val="50"/>
              </a:spcBef>
            </a:pPr>
            <a:r>
              <a:rPr sz="1350" b="1" spc="-450" baseline="-15432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Ojos irritados,</a:t>
            </a:r>
            <a:r>
              <a:rPr sz="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enrojecidos</a:t>
            </a:r>
            <a:r>
              <a:rPr sz="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y llorosos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colirios</a:t>
            </a:r>
            <a:r>
              <a:rPr sz="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</a:rPr>
              <a:t>(antihistamínicos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 o</a:t>
            </a:r>
            <a:r>
              <a:rPr sz="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cromonas)</a:t>
            </a:r>
            <a:r>
              <a:rPr sz="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alivio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</a:rPr>
              <a:t>inmediato;</a:t>
            </a:r>
            <a:r>
              <a:rPr sz="6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uso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prolongado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aporta ventajas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adicionales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respecto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los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</a:rPr>
              <a:t>antihistamínicos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</a:rPr>
              <a:t>orales</a:t>
            </a:r>
            <a:endParaRPr sz="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999958" y="5121516"/>
            <a:ext cx="3854450" cy="856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66675" indent="-635">
              <a:lnSpc>
                <a:spcPct val="129900"/>
              </a:lnSpc>
              <a:spcBef>
                <a:spcPts val="100"/>
              </a:spcBef>
            </a:pPr>
            <a:r>
              <a:rPr sz="900" spc="-3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8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900" b="1" spc="-28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900" spc="-28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b="1" spc="-28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spc="-28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b="1" spc="-28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00" spc="-28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900" b="1" spc="-28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900" spc="-28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b="1" spc="-28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-28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00" b="1" u="dash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900" b="1" u="dash" spc="-4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</a:t>
            </a:r>
            <a:r>
              <a:rPr sz="900" u="dash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g</a:t>
            </a:r>
            <a:r>
              <a:rPr sz="900" b="1" u="dash" spc="-25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</a:t>
            </a:r>
            <a:r>
              <a:rPr sz="900" u="dash" spc="-2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900" b="1" u="dash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</a:t>
            </a:r>
            <a:r>
              <a:rPr sz="900" b="1" u="dash" spc="-5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ó</a:t>
            </a:r>
            <a:r>
              <a:rPr sz="900" u="dash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</a:t>
            </a:r>
            <a:r>
              <a:rPr sz="900" u="dash" spc="-1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</a:t>
            </a:r>
            <a:r>
              <a:rPr sz="900" b="1" u="dash" spc="-4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</a:t>
            </a:r>
            <a:r>
              <a:rPr sz="900" u="dash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</a:t>
            </a:r>
            <a:r>
              <a:rPr sz="900" u="dash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</a:t>
            </a:r>
            <a:r>
              <a:rPr sz="900" b="1" u="dash" spc="-5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</a:t>
            </a:r>
            <a:r>
              <a:rPr sz="900" u="dash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</a:t>
            </a:r>
            <a:r>
              <a:rPr sz="900" u="dash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</a:t>
            </a:r>
            <a:r>
              <a:rPr sz="900" b="1" u="dash" spc="-4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</a:t>
            </a:r>
            <a:r>
              <a:rPr sz="900" u="dash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</a:t>
            </a:r>
            <a:r>
              <a:rPr sz="900" u="dash" spc="-2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</a:t>
            </a:r>
            <a:r>
              <a:rPr sz="900" b="1" u="dash" spc="-25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</a:t>
            </a:r>
            <a:r>
              <a:rPr sz="900" u="dash" spc="-2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tópicos</a:t>
            </a: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durante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máximo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días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(para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evitar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rinitis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medicamentosa)</a:t>
            </a:r>
            <a:endParaRPr sz="900">
              <a:latin typeface="Arial"/>
              <a:cs typeface="Arial"/>
            </a:endParaRPr>
          </a:p>
          <a:p>
            <a:pPr marL="38100" marR="30480">
              <a:lnSpc>
                <a:spcPct val="127000"/>
              </a:lnSpc>
              <a:spcBef>
                <a:spcPts val="35"/>
              </a:spcBef>
            </a:pPr>
            <a:r>
              <a:rPr sz="1125" spc="-757" baseline="7407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9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baseline="7407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25" spc="120" baseline="740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b="1" baseline="7407" dirty="0">
                <a:solidFill>
                  <a:srgbClr val="FFFFFF"/>
                </a:solidFill>
                <a:latin typeface="Arial"/>
                <a:cs typeface="Arial"/>
              </a:rPr>
              <a:t>Paso</a:t>
            </a:r>
            <a:r>
              <a:rPr sz="1125" b="1" spc="127" baseline="740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b="1" baseline="7407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25" baseline="7407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25" spc="127" baseline="740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baseline="7407" dirty="0">
                <a:solidFill>
                  <a:srgbClr val="FFFFFF"/>
                </a:solidFill>
                <a:latin typeface="Arial"/>
                <a:cs typeface="Arial"/>
              </a:rPr>
              <a:t>puede</a:t>
            </a:r>
            <a:r>
              <a:rPr sz="1125" spc="120" baseline="740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baseline="7407" dirty="0">
                <a:solidFill>
                  <a:srgbClr val="FFFFFF"/>
                </a:solidFill>
                <a:latin typeface="Arial"/>
                <a:cs typeface="Arial"/>
              </a:rPr>
              <a:t>considerarse</a:t>
            </a:r>
            <a:r>
              <a:rPr sz="1125" spc="127" baseline="740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baseline="7407" dirty="0">
                <a:solidFill>
                  <a:srgbClr val="FFFFFF"/>
                </a:solidFill>
                <a:latin typeface="Arial"/>
                <a:cs typeface="Arial"/>
              </a:rPr>
              <a:t>(de</a:t>
            </a:r>
            <a:r>
              <a:rPr sz="1125" spc="120" baseline="740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baseline="7407" dirty="0">
                <a:solidFill>
                  <a:srgbClr val="FFFFFF"/>
                </a:solidFill>
                <a:latin typeface="Arial"/>
                <a:cs typeface="Arial"/>
              </a:rPr>
              <a:t>forma</a:t>
            </a:r>
            <a:r>
              <a:rPr sz="1125" spc="127" baseline="740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baseline="7407" dirty="0">
                <a:solidFill>
                  <a:srgbClr val="FFFFFF"/>
                </a:solidFill>
                <a:latin typeface="Arial"/>
                <a:cs typeface="Arial"/>
              </a:rPr>
              <a:t>excepcional)</a:t>
            </a:r>
            <a:r>
              <a:rPr sz="1125" spc="127" baseline="740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baseline="7407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125" spc="120" baseline="740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baseline="7407" dirty="0">
                <a:solidFill>
                  <a:srgbClr val="FFFFFF"/>
                </a:solidFill>
                <a:latin typeface="Arial"/>
                <a:cs typeface="Arial"/>
              </a:rPr>
              <a:t>ciclo</a:t>
            </a:r>
            <a:r>
              <a:rPr sz="1125" spc="127" baseline="740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baseline="7407" dirty="0">
                <a:solidFill>
                  <a:srgbClr val="FFFFFF"/>
                </a:solidFill>
                <a:latin typeface="Arial"/>
                <a:cs typeface="Arial"/>
              </a:rPr>
              <a:t>breve</a:t>
            </a:r>
            <a:r>
              <a:rPr sz="1125" spc="120" baseline="740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baseline="7407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125" spc="127" baseline="740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spc="-15" baseline="7407" dirty="0">
                <a:solidFill>
                  <a:srgbClr val="FFFFFF"/>
                </a:solidFill>
                <a:latin typeface="Arial"/>
                <a:cs typeface="Arial"/>
              </a:rPr>
              <a:t>corticoides 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orales</a:t>
            </a:r>
            <a:r>
              <a:rPr sz="75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(por</a:t>
            </a:r>
            <a:r>
              <a:rPr sz="7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ejemplo,</a:t>
            </a:r>
            <a:r>
              <a:rPr sz="7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prednisolona</a:t>
            </a:r>
            <a:r>
              <a:rPr sz="7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7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mg</a:t>
            </a:r>
            <a:r>
              <a:rPr sz="75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×</a:t>
            </a:r>
            <a:r>
              <a:rPr sz="7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7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durante</a:t>
            </a:r>
            <a:r>
              <a:rPr sz="7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2–3–4</a:t>
            </a:r>
            <a:r>
              <a:rPr sz="7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días).</a:t>
            </a:r>
            <a:r>
              <a:rPr sz="7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75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estos</a:t>
            </a:r>
            <a:r>
              <a:rPr sz="7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casos,</a:t>
            </a:r>
            <a:r>
              <a:rPr sz="7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 esencial</a:t>
            </a:r>
            <a:r>
              <a:rPr sz="7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realizar</a:t>
            </a:r>
            <a:r>
              <a:rPr sz="7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seguimiento</a:t>
            </a:r>
            <a:r>
              <a:rPr sz="7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7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valorar</a:t>
            </a:r>
            <a:r>
              <a:rPr sz="7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7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necesidad</a:t>
            </a:r>
            <a:r>
              <a:rPr sz="7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7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inmunoterapia</a:t>
            </a:r>
            <a:r>
              <a:rPr sz="7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Arial"/>
                <a:cs typeface="Arial"/>
              </a:rPr>
              <a:t>alergénica.</a:t>
            </a:r>
            <a:endParaRPr sz="7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999996" y="6013589"/>
            <a:ext cx="3733800" cy="54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marR="30480" indent="-172720">
              <a:lnSpc>
                <a:spcPct val="128800"/>
              </a:lnSpc>
              <a:spcBef>
                <a:spcPts val="100"/>
              </a:spcBef>
              <a:tabLst>
                <a:tab pos="210185" algn="l"/>
              </a:tabLst>
            </a:pPr>
            <a:r>
              <a:rPr sz="900" spc="-5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	En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niños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adolescentes,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dosis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medicamento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deben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ajustarse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según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edad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peso.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ts val="1315"/>
              </a:lnSpc>
            </a:pPr>
            <a:r>
              <a:rPr sz="1800" b="1" baseline="-9259" dirty="0">
                <a:solidFill>
                  <a:srgbClr val="FFFF00"/>
                </a:solidFill>
                <a:latin typeface="Arial"/>
                <a:cs typeface="Arial"/>
              </a:rPr>
              <a:t>**</a:t>
            </a:r>
            <a:r>
              <a:rPr sz="1800" b="1" spc="-142" baseline="-9259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6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6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6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posible</a:t>
            </a:r>
            <a:r>
              <a:rPr sz="6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proporcionar</a:t>
            </a:r>
            <a:r>
              <a:rPr sz="6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inmunoterapia</a:t>
            </a:r>
            <a:r>
              <a:rPr sz="6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alergénica,</a:t>
            </a:r>
            <a:r>
              <a:rPr sz="6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remita</a:t>
            </a:r>
            <a:r>
              <a:rPr sz="6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6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paciente</a:t>
            </a:r>
            <a:r>
              <a:rPr sz="6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6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FFFFFF"/>
                </a:solidFill>
                <a:latin typeface="Arial"/>
                <a:cs typeface="Arial"/>
              </a:rPr>
              <a:t>especialista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-263910" y="523441"/>
            <a:ext cx="8156854" cy="5036362"/>
            <a:chOff x="-155346" y="479539"/>
            <a:chExt cx="8156854" cy="5036362"/>
          </a:xfrm>
        </p:grpSpPr>
        <p:sp>
          <p:nvSpPr>
            <p:cNvPr id="51" name="object 51"/>
            <p:cNvSpPr/>
            <p:nvPr/>
          </p:nvSpPr>
          <p:spPr>
            <a:xfrm>
              <a:off x="7320153" y="5205386"/>
              <a:ext cx="681355" cy="310515"/>
            </a:xfrm>
            <a:custGeom>
              <a:avLst/>
              <a:gdLst/>
              <a:ahLst/>
              <a:cxnLst/>
              <a:rect l="l" t="t" r="r" b="b"/>
              <a:pathLst>
                <a:path w="681354" h="310514">
                  <a:moveTo>
                    <a:pt x="0" y="310007"/>
                  </a:moveTo>
                  <a:lnTo>
                    <a:pt x="443992" y="310007"/>
                  </a:lnTo>
                  <a:lnTo>
                    <a:pt x="443992" y="0"/>
                  </a:lnTo>
                  <a:lnTo>
                    <a:pt x="680974" y="0"/>
                  </a:lnTo>
                </a:path>
              </a:pathLst>
            </a:custGeom>
            <a:ln w="12700">
              <a:solidFill>
                <a:srgbClr val="265C53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507991" y="2141905"/>
              <a:ext cx="0" cy="1700530"/>
            </a:xfrm>
            <a:custGeom>
              <a:avLst/>
              <a:gdLst/>
              <a:ahLst/>
              <a:cxnLst/>
              <a:rect l="l" t="t" r="r" b="b"/>
              <a:pathLst>
                <a:path h="1700529">
                  <a:moveTo>
                    <a:pt x="0" y="0"/>
                  </a:moveTo>
                  <a:lnTo>
                    <a:pt x="0" y="17005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469904" y="382971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19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55346" y="479539"/>
              <a:ext cx="4485852" cy="3548151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993139" y="4185284"/>
              <a:ext cx="1286510" cy="528955"/>
            </a:xfrm>
            <a:custGeom>
              <a:avLst/>
              <a:gdLst/>
              <a:ahLst/>
              <a:cxnLst/>
              <a:rect l="l" t="t" r="r" b="b"/>
              <a:pathLst>
                <a:path w="1286510" h="528954">
                  <a:moveTo>
                    <a:pt x="1286256" y="0"/>
                  </a:moveTo>
                  <a:lnTo>
                    <a:pt x="0" y="0"/>
                  </a:lnTo>
                  <a:lnTo>
                    <a:pt x="0" y="528574"/>
                  </a:lnTo>
                  <a:lnTo>
                    <a:pt x="1286256" y="528574"/>
                  </a:lnTo>
                  <a:lnTo>
                    <a:pt x="1286256" y="0"/>
                  </a:lnTo>
                  <a:close/>
                </a:path>
              </a:pathLst>
            </a:custGeom>
            <a:solidFill>
              <a:srgbClr val="47D4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5179" y="4177271"/>
              <a:ext cx="975372" cy="29107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6327" y="4329671"/>
              <a:ext cx="963180" cy="29107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7079" y="4482071"/>
              <a:ext cx="1081995" cy="291070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993139" y="4185284"/>
            <a:ext cx="1286510" cy="430887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64135" algn="ctr">
              <a:lnSpc>
                <a:spcPct val="100000"/>
              </a:lnSpc>
              <a:spcBef>
                <a:spcPts val="300"/>
              </a:spcBef>
            </a:pPr>
            <a:r>
              <a:rPr sz="850" b="1" dirty="0" err="1">
                <a:solidFill>
                  <a:srgbClr val="FFFFFF"/>
                </a:solidFill>
                <a:latin typeface="Arial"/>
                <a:cs typeface="Arial"/>
              </a:rPr>
              <a:t>cuando</a:t>
            </a:r>
            <a:r>
              <a:rPr sz="8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850" b="1" spc="-15" dirty="0">
                <a:solidFill>
                  <a:srgbClr val="FFFFFF"/>
                </a:solidFill>
                <a:latin typeface="Arial"/>
                <a:cs typeface="Arial"/>
              </a:rPr>
              <a:t>EVA</a:t>
            </a:r>
            <a:r>
              <a:rPr sz="850" b="1" dirty="0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sz="8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850" dirty="0">
              <a:latin typeface="Arial"/>
              <a:cs typeface="Arial"/>
            </a:endParaRPr>
          </a:p>
          <a:p>
            <a:pPr marL="79375" algn="ctr">
              <a:lnSpc>
                <a:spcPct val="100000"/>
              </a:lnSpc>
              <a:spcBef>
                <a:spcPts val="70"/>
              </a:spcBef>
            </a:pPr>
            <a:r>
              <a:rPr sz="400" dirty="0">
                <a:solidFill>
                  <a:srgbClr val="FFFFFF"/>
                </a:solidFill>
                <a:latin typeface="Arial"/>
                <a:cs typeface="Arial"/>
              </a:rPr>
              <a:t>considere</a:t>
            </a:r>
            <a:r>
              <a:rPr sz="4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" dirty="0">
                <a:solidFill>
                  <a:srgbClr val="FFFFFF"/>
                </a:solidFill>
                <a:latin typeface="Arial"/>
                <a:cs typeface="Arial"/>
              </a:rPr>
              <a:t>reducir</a:t>
            </a:r>
            <a:r>
              <a:rPr sz="4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4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" spc="-10" dirty="0">
                <a:solidFill>
                  <a:srgbClr val="FFFFFF"/>
                </a:solidFill>
                <a:latin typeface="Arial"/>
                <a:cs typeface="Arial"/>
              </a:rPr>
              <a:t>tratamiento</a:t>
            </a:r>
            <a:endParaRPr sz="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400" dirty="0">
              <a:latin typeface="Arial"/>
              <a:cs typeface="Arial"/>
            </a:endParaRPr>
          </a:p>
          <a:p>
            <a:pPr marL="34290" algn="ctr">
              <a:lnSpc>
                <a:spcPct val="100000"/>
              </a:lnSpc>
            </a:pP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descenso</a:t>
            </a:r>
            <a:r>
              <a:rPr sz="6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6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FFFFFF"/>
                </a:solidFill>
                <a:latin typeface="Arial"/>
                <a:cs typeface="Arial"/>
              </a:rPr>
              <a:t>tratamiento</a:t>
            </a:r>
            <a:endParaRPr sz="650" dirty="0">
              <a:latin typeface="Arial"/>
              <a:cs typeface="Arial"/>
            </a:endParaRPr>
          </a:p>
        </p:txBody>
      </p:sp>
      <p:pic>
        <p:nvPicPr>
          <p:cNvPr id="60" name="Picture 59" descr="A black and blue logo&#10;&#10;AI-generated content may be incorrect.">
            <a:extLst>
              <a:ext uri="{FF2B5EF4-FFF2-40B4-BE49-F238E27FC236}">
                <a16:creationId xmlns:a16="http://schemas.microsoft.com/office/drawing/2014/main" id="{D32B77A1-CB95-EACA-979D-05EC0A0806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48" y="304800"/>
            <a:ext cx="2136514" cy="58113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240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Control</a:t>
            </a:r>
            <a:r>
              <a:rPr sz="2800" spc="-105" dirty="0"/>
              <a:t> </a:t>
            </a:r>
            <a:r>
              <a:rPr sz="2800" dirty="0"/>
              <a:t>del</a:t>
            </a:r>
            <a:r>
              <a:rPr sz="2800" spc="-100" dirty="0"/>
              <a:t> </a:t>
            </a:r>
            <a:r>
              <a:rPr sz="2800" spc="-20" dirty="0"/>
              <a:t>asma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49541" y="1337087"/>
            <a:ext cx="11027410" cy="39490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50" dirty="0">
                <a:latin typeface="Arial"/>
                <a:cs typeface="Arial"/>
              </a:rPr>
              <a:t>Principios</a:t>
            </a:r>
            <a:r>
              <a:rPr sz="2150" spc="8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generales:</a:t>
            </a:r>
            <a:r>
              <a:rPr sz="2150" spc="9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tratamientos</a:t>
            </a:r>
            <a:r>
              <a:rPr sz="2150" spc="9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farmacológicos</a:t>
            </a:r>
            <a:r>
              <a:rPr sz="2150" spc="9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y</a:t>
            </a:r>
            <a:r>
              <a:rPr sz="2150" spc="9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medidas</a:t>
            </a:r>
            <a:r>
              <a:rPr sz="2150" spc="9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no</a:t>
            </a:r>
            <a:r>
              <a:rPr sz="2150" spc="95" dirty="0">
                <a:latin typeface="Arial"/>
                <a:cs typeface="Arial"/>
              </a:rPr>
              <a:t> </a:t>
            </a:r>
            <a:r>
              <a:rPr sz="2150" spc="-10" dirty="0">
                <a:latin typeface="Arial"/>
                <a:cs typeface="Arial"/>
              </a:rPr>
              <a:t>farmacológicas.</a:t>
            </a:r>
            <a:endParaRPr sz="2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80"/>
              </a:spcBef>
            </a:pPr>
            <a:endParaRPr sz="2150" dirty="0">
              <a:latin typeface="Arial"/>
              <a:cs typeface="Arial"/>
            </a:endParaRPr>
          </a:p>
          <a:p>
            <a:pPr marL="704215" marR="50165" indent="-234950">
              <a:lnSpc>
                <a:spcPct val="101200"/>
              </a:lnSpc>
              <a:buFont typeface="Cambria"/>
              <a:buChar char="•"/>
              <a:tabLst>
                <a:tab pos="704215" algn="l"/>
              </a:tabLst>
            </a:pPr>
            <a:r>
              <a:rPr sz="2150" dirty="0">
                <a:latin typeface="Arial"/>
                <a:cs typeface="Arial"/>
              </a:rPr>
              <a:t>Abordar</a:t>
            </a:r>
            <a:r>
              <a:rPr sz="2150" spc="1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los</a:t>
            </a:r>
            <a:r>
              <a:rPr sz="2150" spc="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miedos,</a:t>
            </a:r>
            <a:r>
              <a:rPr sz="2150" spc="1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expectativas</a:t>
            </a:r>
            <a:r>
              <a:rPr sz="2150" spc="1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y</a:t>
            </a:r>
            <a:r>
              <a:rPr sz="2150" spc="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preferencias</a:t>
            </a:r>
            <a:r>
              <a:rPr sz="2150" spc="1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del</a:t>
            </a:r>
            <a:r>
              <a:rPr sz="2150" spc="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paciente</a:t>
            </a:r>
            <a:r>
              <a:rPr sz="2150" spc="1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y</a:t>
            </a:r>
            <a:r>
              <a:rPr sz="2150" spc="1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comentar</a:t>
            </a:r>
            <a:r>
              <a:rPr sz="2150" spc="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los</a:t>
            </a:r>
            <a:r>
              <a:rPr sz="2150" spc="10" dirty="0">
                <a:latin typeface="Arial"/>
                <a:cs typeface="Arial"/>
              </a:rPr>
              <a:t> </a:t>
            </a:r>
            <a:r>
              <a:rPr sz="2150" spc="-10" dirty="0">
                <a:latin typeface="Arial"/>
                <a:cs typeface="Arial"/>
              </a:rPr>
              <a:t>riesgos </a:t>
            </a:r>
            <a:r>
              <a:rPr sz="2150" dirty="0">
                <a:latin typeface="Arial"/>
                <a:cs typeface="Arial"/>
              </a:rPr>
              <a:t>y</a:t>
            </a:r>
            <a:r>
              <a:rPr sz="2150" spc="10" dirty="0">
                <a:latin typeface="Arial"/>
                <a:cs typeface="Arial"/>
              </a:rPr>
              <a:t> </a:t>
            </a:r>
            <a:r>
              <a:rPr sz="2150" spc="-10" dirty="0">
                <a:latin typeface="Arial"/>
                <a:cs typeface="Arial"/>
              </a:rPr>
              <a:t>beneficios.</a:t>
            </a:r>
            <a:endParaRPr sz="2150" dirty="0">
              <a:latin typeface="Arial"/>
              <a:cs typeface="Arial"/>
            </a:endParaRPr>
          </a:p>
          <a:p>
            <a:pPr marL="704215" marR="243204" indent="-234950">
              <a:lnSpc>
                <a:spcPct val="101200"/>
              </a:lnSpc>
              <a:buFont typeface="Cambria"/>
              <a:buChar char="•"/>
              <a:tabLst>
                <a:tab pos="704215" algn="l"/>
              </a:tabLst>
            </a:pPr>
            <a:r>
              <a:rPr sz="2150" dirty="0">
                <a:latin typeface="Arial"/>
                <a:cs typeface="Arial"/>
              </a:rPr>
              <a:t>Hablar</a:t>
            </a:r>
            <a:r>
              <a:rPr sz="2150" spc="1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con</a:t>
            </a:r>
            <a:r>
              <a:rPr sz="2150" spc="1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Malcolm</a:t>
            </a:r>
            <a:r>
              <a:rPr sz="2150" spc="2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y</a:t>
            </a:r>
            <a:r>
              <a:rPr sz="2150" spc="1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valorar</a:t>
            </a:r>
            <a:r>
              <a:rPr sz="2150" spc="2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comenzar</a:t>
            </a:r>
            <a:r>
              <a:rPr sz="2150" spc="1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un</a:t>
            </a:r>
            <a:r>
              <a:rPr sz="2150" spc="2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tratamiento</a:t>
            </a:r>
            <a:r>
              <a:rPr sz="2150" spc="1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con</a:t>
            </a:r>
            <a:r>
              <a:rPr sz="2150" spc="20" dirty="0">
                <a:latin typeface="Arial"/>
                <a:cs typeface="Arial"/>
              </a:rPr>
              <a:t> </a:t>
            </a:r>
            <a:r>
              <a:rPr lang="es-ES" sz="2150" spc="20" dirty="0">
                <a:latin typeface="Arial"/>
                <a:cs typeface="Arial"/>
              </a:rPr>
              <a:t>CI</a:t>
            </a:r>
            <a:r>
              <a:rPr sz="2150" dirty="0">
                <a:latin typeface="Arial"/>
                <a:cs typeface="Arial"/>
              </a:rPr>
              <a:t>+formoterol</a:t>
            </a:r>
            <a:r>
              <a:rPr sz="2150" spc="15" dirty="0">
                <a:latin typeface="Arial"/>
                <a:cs typeface="Arial"/>
              </a:rPr>
              <a:t> </a:t>
            </a:r>
            <a:r>
              <a:rPr sz="2150" dirty="0" err="1">
                <a:latin typeface="Arial"/>
                <a:cs typeface="Arial"/>
              </a:rPr>
              <a:t>en</a:t>
            </a:r>
            <a:r>
              <a:rPr sz="2150" spc="20" dirty="0">
                <a:latin typeface="Arial"/>
                <a:cs typeface="Arial"/>
              </a:rPr>
              <a:t> </a:t>
            </a:r>
            <a:r>
              <a:rPr lang="es-ES" sz="2150" spc="-25" dirty="0">
                <a:latin typeface="Arial"/>
                <a:cs typeface="Arial"/>
              </a:rPr>
              <a:t>polvo seco y terapia</a:t>
            </a:r>
            <a:r>
              <a:rPr sz="2150" spc="-20" dirty="0">
                <a:latin typeface="Arial"/>
                <a:cs typeface="Arial"/>
              </a:rPr>
              <a:t> </a:t>
            </a:r>
            <a:r>
              <a:rPr sz="2150" spc="-25" dirty="0">
                <a:latin typeface="Arial"/>
                <a:cs typeface="Arial"/>
              </a:rPr>
              <a:t>MART, </a:t>
            </a:r>
            <a:r>
              <a:rPr sz="2150" dirty="0">
                <a:latin typeface="Arial"/>
                <a:cs typeface="Arial"/>
              </a:rPr>
              <a:t>según</a:t>
            </a:r>
            <a:r>
              <a:rPr sz="2150" spc="-2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las</a:t>
            </a:r>
            <a:r>
              <a:rPr sz="2150" spc="-2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recomendaciones</a:t>
            </a:r>
            <a:r>
              <a:rPr sz="2150" spc="-2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de</a:t>
            </a:r>
            <a:r>
              <a:rPr sz="2150" spc="-25" dirty="0">
                <a:latin typeface="Arial"/>
                <a:cs typeface="Arial"/>
              </a:rPr>
              <a:t> </a:t>
            </a:r>
            <a:r>
              <a:rPr sz="2150" spc="-10" dirty="0">
                <a:latin typeface="Arial"/>
                <a:cs typeface="Arial"/>
              </a:rPr>
              <a:t>GINA.</a:t>
            </a:r>
            <a:endParaRPr sz="2150" dirty="0">
              <a:latin typeface="Arial"/>
              <a:cs typeface="Arial"/>
            </a:endParaRPr>
          </a:p>
          <a:p>
            <a:pPr marL="704215" marR="111760" indent="-234950">
              <a:lnSpc>
                <a:spcPct val="101200"/>
              </a:lnSpc>
              <a:buFont typeface="Cambria"/>
              <a:buChar char="•"/>
              <a:tabLst>
                <a:tab pos="704215" algn="l"/>
              </a:tabLst>
            </a:pPr>
            <a:r>
              <a:rPr sz="2150" dirty="0">
                <a:latin typeface="Arial"/>
                <a:cs typeface="Arial"/>
              </a:rPr>
              <a:t>Comprobar</a:t>
            </a:r>
            <a:r>
              <a:rPr sz="2150" spc="-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si</a:t>
            </a:r>
            <a:r>
              <a:rPr sz="2150" spc="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Malcolm</a:t>
            </a:r>
            <a:r>
              <a:rPr sz="2150" spc="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se</a:t>
            </a:r>
            <a:r>
              <a:rPr sz="2150" spc="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siente</a:t>
            </a:r>
            <a:r>
              <a:rPr sz="2150" spc="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cómodo</a:t>
            </a:r>
            <a:r>
              <a:rPr sz="2150" spc="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usando</a:t>
            </a:r>
            <a:r>
              <a:rPr sz="2150" spc="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su</a:t>
            </a:r>
            <a:r>
              <a:rPr sz="2150" spc="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inhalador</a:t>
            </a:r>
            <a:r>
              <a:rPr sz="2150" spc="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y</a:t>
            </a:r>
            <a:r>
              <a:rPr sz="2150" spc="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ofrecerle</a:t>
            </a:r>
            <a:r>
              <a:rPr sz="2150" spc="10" dirty="0">
                <a:latin typeface="Arial"/>
                <a:cs typeface="Arial"/>
              </a:rPr>
              <a:t> </a:t>
            </a:r>
            <a:r>
              <a:rPr sz="2150" spc="-10" dirty="0">
                <a:latin typeface="Arial"/>
                <a:cs typeface="Arial"/>
              </a:rPr>
              <a:t>diferentes </a:t>
            </a:r>
            <a:r>
              <a:rPr sz="2150" dirty="0">
                <a:latin typeface="Arial"/>
                <a:cs typeface="Arial"/>
              </a:rPr>
              <a:t>dispositivos</a:t>
            </a:r>
            <a:r>
              <a:rPr sz="2150" spc="2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que</a:t>
            </a:r>
            <a:r>
              <a:rPr sz="2150" spc="15" dirty="0">
                <a:latin typeface="Arial"/>
                <a:cs typeface="Arial"/>
              </a:rPr>
              <a:t> </a:t>
            </a:r>
            <a:r>
              <a:rPr sz="2150" dirty="0" err="1">
                <a:latin typeface="Arial"/>
                <a:cs typeface="Arial"/>
              </a:rPr>
              <a:t>incluyan</a:t>
            </a:r>
            <a:r>
              <a:rPr sz="2150" spc="20" dirty="0">
                <a:latin typeface="Arial"/>
                <a:cs typeface="Arial"/>
              </a:rPr>
              <a:t> </a:t>
            </a:r>
            <a:r>
              <a:rPr lang="es-ES" sz="2150" spc="20" dirty="0">
                <a:latin typeface="Arial"/>
                <a:cs typeface="Arial"/>
              </a:rPr>
              <a:t>CI</a:t>
            </a:r>
            <a:r>
              <a:rPr sz="2150" dirty="0">
                <a:latin typeface="Arial"/>
                <a:cs typeface="Arial"/>
              </a:rPr>
              <a:t>/Formoterol</a:t>
            </a:r>
            <a:r>
              <a:rPr sz="2150" spc="2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para</a:t>
            </a:r>
            <a:r>
              <a:rPr sz="2150" spc="1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que</a:t>
            </a:r>
            <a:r>
              <a:rPr sz="2150" spc="2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elija</a:t>
            </a:r>
            <a:r>
              <a:rPr sz="2150" spc="2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el</a:t>
            </a:r>
            <a:r>
              <a:rPr sz="2150" spc="2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que</a:t>
            </a:r>
            <a:r>
              <a:rPr sz="2150" spc="15" dirty="0">
                <a:latin typeface="Arial"/>
                <a:cs typeface="Arial"/>
              </a:rPr>
              <a:t> </a:t>
            </a:r>
            <a:r>
              <a:rPr sz="2150" spc="-10" dirty="0">
                <a:latin typeface="Arial"/>
                <a:cs typeface="Arial"/>
              </a:rPr>
              <a:t>prefiera.</a:t>
            </a:r>
            <a:endParaRPr sz="2150" dirty="0">
              <a:latin typeface="Arial"/>
              <a:cs typeface="Arial"/>
            </a:endParaRPr>
          </a:p>
          <a:p>
            <a:pPr marL="704215" indent="-234950">
              <a:lnSpc>
                <a:spcPct val="100000"/>
              </a:lnSpc>
              <a:spcBef>
                <a:spcPts val="25"/>
              </a:spcBef>
              <a:buFont typeface="Cambria"/>
              <a:buChar char="•"/>
              <a:tabLst>
                <a:tab pos="704215" algn="l"/>
              </a:tabLst>
            </a:pPr>
            <a:r>
              <a:rPr sz="2150" dirty="0">
                <a:latin typeface="Arial"/>
                <a:cs typeface="Arial"/>
              </a:rPr>
              <a:t>Enseñar</a:t>
            </a:r>
            <a:r>
              <a:rPr sz="2150" spc="-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y</a:t>
            </a:r>
            <a:r>
              <a:rPr sz="2150" spc="-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revisar</a:t>
            </a:r>
            <a:r>
              <a:rPr sz="2150" spc="-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la</a:t>
            </a:r>
            <a:r>
              <a:rPr sz="2150" spc="-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técnica</a:t>
            </a:r>
            <a:r>
              <a:rPr sz="2150" spc="-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de</a:t>
            </a:r>
            <a:r>
              <a:rPr sz="2150" spc="-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inhalación,</a:t>
            </a:r>
            <a:r>
              <a:rPr sz="2150" spc="-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o</a:t>
            </a:r>
            <a:r>
              <a:rPr sz="2150" spc="-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derivar</a:t>
            </a:r>
            <a:r>
              <a:rPr sz="2150" spc="-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a</a:t>
            </a:r>
            <a:r>
              <a:rPr sz="2150" spc="-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enfermería</a:t>
            </a:r>
            <a:r>
              <a:rPr sz="2150" spc="-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para</a:t>
            </a:r>
            <a:r>
              <a:rPr sz="2150" spc="-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su</a:t>
            </a:r>
            <a:r>
              <a:rPr sz="2150" spc="-5" dirty="0">
                <a:latin typeface="Arial"/>
                <a:cs typeface="Arial"/>
              </a:rPr>
              <a:t> </a:t>
            </a:r>
            <a:r>
              <a:rPr sz="2150" spc="-10" dirty="0">
                <a:latin typeface="Arial"/>
                <a:cs typeface="Arial"/>
              </a:rPr>
              <a:t>formación.</a:t>
            </a:r>
            <a:endParaRPr sz="2150" dirty="0">
              <a:latin typeface="Arial"/>
              <a:cs typeface="Arial"/>
            </a:endParaRPr>
          </a:p>
          <a:p>
            <a:pPr marL="704215" indent="-234950">
              <a:lnSpc>
                <a:spcPct val="100000"/>
              </a:lnSpc>
              <a:spcBef>
                <a:spcPts val="30"/>
              </a:spcBef>
              <a:buFont typeface="Cambria"/>
              <a:buChar char="•"/>
              <a:tabLst>
                <a:tab pos="704215" algn="l"/>
              </a:tabLst>
            </a:pPr>
            <a:r>
              <a:rPr sz="2150" dirty="0">
                <a:latin typeface="Arial"/>
                <a:cs typeface="Arial"/>
              </a:rPr>
              <a:t>Entregar</a:t>
            </a:r>
            <a:r>
              <a:rPr sz="2150" spc="-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un</a:t>
            </a:r>
            <a:r>
              <a:rPr sz="2150" spc="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plan</a:t>
            </a:r>
            <a:r>
              <a:rPr sz="2150" spc="-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de</a:t>
            </a:r>
            <a:r>
              <a:rPr sz="2150" spc="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acción</a:t>
            </a:r>
            <a:r>
              <a:rPr sz="2150" spc="-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para</a:t>
            </a:r>
            <a:r>
              <a:rPr sz="2150" spc="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el</a:t>
            </a:r>
            <a:r>
              <a:rPr sz="2150" spc="-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asma</a:t>
            </a:r>
            <a:r>
              <a:rPr sz="2150" spc="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por</a:t>
            </a:r>
            <a:r>
              <a:rPr sz="2150" spc="-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escrito</a:t>
            </a:r>
            <a:r>
              <a:rPr sz="2150" spc="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e</a:t>
            </a:r>
            <a:r>
              <a:rPr sz="2150" spc="-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incluir</a:t>
            </a:r>
            <a:r>
              <a:rPr sz="2150" spc="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el</a:t>
            </a:r>
            <a:r>
              <a:rPr sz="2150" spc="-125" dirty="0">
                <a:latin typeface="Arial"/>
                <a:cs typeface="Arial"/>
              </a:rPr>
              <a:t> </a:t>
            </a:r>
            <a:r>
              <a:rPr sz="2150" spc="-20" dirty="0">
                <a:latin typeface="Arial"/>
                <a:cs typeface="Arial"/>
              </a:rPr>
              <a:t>ACT.</a:t>
            </a:r>
            <a:endParaRPr sz="2150" dirty="0">
              <a:latin typeface="Arial"/>
              <a:cs typeface="Arial"/>
            </a:endParaRPr>
          </a:p>
          <a:p>
            <a:pPr marL="704215" indent="-234950">
              <a:lnSpc>
                <a:spcPct val="100000"/>
              </a:lnSpc>
              <a:spcBef>
                <a:spcPts val="30"/>
              </a:spcBef>
              <a:buFont typeface="Cambria"/>
              <a:buChar char="•"/>
              <a:tabLst>
                <a:tab pos="704215" algn="l"/>
              </a:tabLst>
            </a:pPr>
            <a:r>
              <a:rPr sz="2150" dirty="0">
                <a:latin typeface="Arial"/>
                <a:cs typeface="Arial"/>
              </a:rPr>
              <a:t>Agendar</a:t>
            </a:r>
            <a:r>
              <a:rPr sz="2150" spc="-1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una</a:t>
            </a:r>
            <a:r>
              <a:rPr sz="2150" spc="-1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revisión</a:t>
            </a:r>
            <a:r>
              <a:rPr sz="2150" spc="-1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de</a:t>
            </a:r>
            <a:r>
              <a:rPr sz="2150" spc="-1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seguimiento</a:t>
            </a:r>
            <a:r>
              <a:rPr sz="2150" spc="-1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en</a:t>
            </a:r>
            <a:r>
              <a:rPr sz="2150" spc="-1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12</a:t>
            </a:r>
            <a:r>
              <a:rPr sz="2150" spc="-10" dirty="0">
                <a:latin typeface="Arial"/>
                <a:cs typeface="Arial"/>
              </a:rPr>
              <a:t> semanas.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41860" y="6511871"/>
            <a:ext cx="75399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Aptos"/>
                <a:cs typeface="Aptos"/>
              </a:rPr>
              <a:t>ALK-</a:t>
            </a:r>
            <a:r>
              <a:rPr sz="1000" spc="-10" dirty="0">
                <a:latin typeface="Aptos"/>
                <a:cs typeface="Aptos"/>
              </a:rPr>
              <a:t>Abelló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ha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ofrecido </a:t>
            </a:r>
            <a:r>
              <a:rPr sz="1000" dirty="0">
                <a:latin typeface="Aptos"/>
                <a:cs typeface="Aptos"/>
              </a:rPr>
              <a:t>una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beca</a:t>
            </a:r>
            <a:r>
              <a:rPr sz="1000" spc="-10" dirty="0">
                <a:latin typeface="Aptos"/>
                <a:cs typeface="Aptos"/>
              </a:rPr>
              <a:t> educativa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sin</a:t>
            </a:r>
            <a:r>
              <a:rPr sz="1000" spc="-10" dirty="0">
                <a:latin typeface="Aptos"/>
                <a:cs typeface="Aptos"/>
              </a:rPr>
              <a:t> restricciones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para apoyar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el</a:t>
            </a:r>
            <a:r>
              <a:rPr sz="1000" spc="-10" dirty="0">
                <a:latin typeface="Aptos"/>
                <a:cs typeface="Aptos"/>
              </a:rPr>
              <a:t> desarrollo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de</a:t>
            </a:r>
            <a:r>
              <a:rPr sz="1000" spc="-1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este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spc="-20" dirty="0">
                <a:latin typeface="Aptos"/>
                <a:cs typeface="Aptos"/>
              </a:rPr>
              <a:t>caso,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pero</a:t>
            </a:r>
            <a:r>
              <a:rPr sz="1000" spc="-1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no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ha</a:t>
            </a:r>
            <a:r>
              <a:rPr sz="1000" spc="-10" dirty="0">
                <a:latin typeface="Aptos"/>
                <a:cs typeface="Aptos"/>
              </a:rPr>
              <a:t> participado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en</a:t>
            </a:r>
            <a:r>
              <a:rPr sz="1000" spc="-1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el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contenido.</a:t>
            </a:r>
            <a:endParaRPr sz="1000">
              <a:latin typeface="Aptos"/>
              <a:cs typeface="Aptos"/>
            </a:endParaRPr>
          </a:p>
        </p:txBody>
      </p:sp>
      <p:pic>
        <p:nvPicPr>
          <p:cNvPr id="6" name="Picture 5" descr="A black and blue logo&#10;&#10;AI-generated content may be incorrect.">
            <a:extLst>
              <a:ext uri="{FF2B5EF4-FFF2-40B4-BE49-F238E27FC236}">
                <a16:creationId xmlns:a16="http://schemas.microsoft.com/office/drawing/2014/main" id="{88C39157-1C37-C6EA-3F5D-66881BBA5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48" y="304800"/>
            <a:ext cx="2136514" cy="58113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steps to a step&#10;&#10;Description automatically generated with medium confidence">
            <a:extLst>
              <a:ext uri="{FF2B5EF4-FFF2-40B4-BE49-F238E27FC236}">
                <a16:creationId xmlns:a16="http://schemas.microsoft.com/office/drawing/2014/main" id="{318D753B-BADA-F1F8-DFA5-DED5D9E8B1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2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18"/>
    </mc:Choice>
    <mc:Fallback xmlns="">
      <p:transition spd="slow" advTm="2781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66127" y="372026"/>
            <a:ext cx="10993755" cy="525605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140"/>
              </a:spcBef>
            </a:pPr>
            <a:r>
              <a:rPr sz="2050" b="1" dirty="0">
                <a:solidFill>
                  <a:srgbClr val="017973"/>
                </a:solidFill>
                <a:latin typeface="Arial"/>
                <a:cs typeface="Arial"/>
              </a:rPr>
              <a:t>Revisión</a:t>
            </a:r>
            <a:r>
              <a:rPr sz="2050" b="1" spc="11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017973"/>
                </a:solidFill>
                <a:latin typeface="Arial"/>
                <a:cs typeface="Arial"/>
              </a:rPr>
              <a:t>–</a:t>
            </a:r>
            <a:r>
              <a:rPr sz="2050" b="1" spc="114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017973"/>
                </a:solidFill>
                <a:latin typeface="Arial"/>
                <a:cs typeface="Arial"/>
              </a:rPr>
              <a:t>12</a:t>
            </a:r>
            <a:r>
              <a:rPr sz="2050" b="1" spc="12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017973"/>
                </a:solidFill>
                <a:latin typeface="Arial"/>
                <a:cs typeface="Arial"/>
              </a:rPr>
              <a:t>semanas</a:t>
            </a:r>
            <a:r>
              <a:rPr sz="2050" b="1" spc="12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050" b="1" spc="-10" dirty="0">
                <a:solidFill>
                  <a:srgbClr val="017973"/>
                </a:solidFill>
                <a:latin typeface="Arial"/>
                <a:cs typeface="Arial"/>
              </a:rPr>
              <a:t>después</a:t>
            </a:r>
            <a:endParaRPr sz="2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0"/>
              </a:spcBef>
            </a:pPr>
            <a:endParaRPr sz="205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lr>
                <a:srgbClr val="017973"/>
              </a:buClr>
              <a:buSzPct val="139285"/>
              <a:buChar char="•"/>
              <a:tabLst>
                <a:tab pos="299085" algn="l"/>
              </a:tabLst>
            </a:pPr>
            <a:r>
              <a:rPr sz="2800" dirty="0">
                <a:latin typeface="Arial"/>
                <a:cs typeface="Arial"/>
              </a:rPr>
              <a:t>Síntomas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tras el </a:t>
            </a:r>
            <a:r>
              <a:rPr sz="2800" spc="-10" dirty="0">
                <a:latin typeface="Arial"/>
                <a:cs typeface="Arial"/>
              </a:rPr>
              <a:t>tratamiento</a:t>
            </a:r>
            <a:endParaRPr sz="2800" dirty="0">
              <a:latin typeface="Arial"/>
              <a:cs typeface="Arial"/>
            </a:endParaRPr>
          </a:p>
          <a:p>
            <a:pPr marL="753110" marR="5080" lvl="1" indent="-283845">
              <a:lnSpc>
                <a:spcPct val="101000"/>
              </a:lnSpc>
              <a:spcBef>
                <a:spcPts val="250"/>
              </a:spcBef>
              <a:buFont typeface="Cambria"/>
              <a:buChar char="•"/>
              <a:tabLst>
                <a:tab pos="753110" algn="l"/>
              </a:tabLst>
            </a:pPr>
            <a:r>
              <a:rPr sz="2600" dirty="0">
                <a:latin typeface="Arial"/>
                <a:cs typeface="Arial"/>
              </a:rPr>
              <a:t>Malcolm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encuentra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mucho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mejor;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ya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tiene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silbidos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respiratorios </a:t>
            </a:r>
            <a:r>
              <a:rPr sz="2600" dirty="0">
                <a:latin typeface="Arial"/>
                <a:cs typeface="Arial"/>
              </a:rPr>
              <a:t>ni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día ni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noche, ni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falta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 aire,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seca o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sensación </a:t>
            </a:r>
            <a:r>
              <a:rPr sz="2600" spc="-25" dirty="0">
                <a:latin typeface="Arial"/>
                <a:cs typeface="Arial"/>
              </a:rPr>
              <a:t>de </a:t>
            </a:r>
            <a:r>
              <a:rPr sz="2600" dirty="0">
                <a:latin typeface="Arial"/>
                <a:cs typeface="Arial"/>
              </a:rPr>
              <a:t>opresión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el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pecho.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Comenta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que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ha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utilizado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su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 err="1">
                <a:latin typeface="Arial"/>
                <a:cs typeface="Arial"/>
              </a:rPr>
              <a:t>inhalador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lang="es-ES" sz="2600" spc="-25" dirty="0">
                <a:latin typeface="Arial"/>
                <a:cs typeface="Arial"/>
              </a:rPr>
              <a:t>de p</a:t>
            </a:r>
            <a:r>
              <a:rPr lang="es-ES" sz="2600" dirty="0">
                <a:latin typeface="Arial"/>
                <a:cs typeface="Arial"/>
              </a:rPr>
              <a:t>olvo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lang="es-ES" sz="2600" spc="-25" dirty="0">
                <a:latin typeface="Arial"/>
                <a:cs typeface="Arial"/>
              </a:rPr>
              <a:t>CI</a:t>
            </a:r>
            <a:r>
              <a:rPr sz="2600" dirty="0">
                <a:latin typeface="Arial"/>
                <a:cs typeface="Arial"/>
              </a:rPr>
              <a:t>/formoterol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forma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lang="es-ES" sz="2600" spc="-10" dirty="0">
                <a:latin typeface="Arial"/>
                <a:cs typeface="Arial"/>
              </a:rPr>
              <a:t>habitual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solo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contadas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ocasiones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como </a:t>
            </a:r>
            <a:r>
              <a:rPr sz="2600" dirty="0">
                <a:latin typeface="Arial"/>
                <a:cs typeface="Arial"/>
              </a:rPr>
              <a:t>medicación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rescate,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porque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al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caminar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rápido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notaba</a:t>
            </a:r>
            <a:r>
              <a:rPr sz="2600" spc="-10" dirty="0">
                <a:latin typeface="Arial"/>
                <a:cs typeface="Arial"/>
              </a:rPr>
              <a:t> cansado 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temía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empeorar.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Considera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que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su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asma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está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bien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controlada.</a:t>
            </a:r>
            <a:endParaRPr sz="2600" dirty="0">
              <a:latin typeface="Arial"/>
              <a:cs typeface="Arial"/>
            </a:endParaRPr>
          </a:p>
          <a:p>
            <a:pPr marL="299085" marR="145415" indent="-287020">
              <a:lnSpc>
                <a:spcPct val="100499"/>
              </a:lnSpc>
              <a:spcBef>
                <a:spcPts val="2610"/>
              </a:spcBef>
              <a:buClr>
                <a:srgbClr val="017973"/>
              </a:buClr>
              <a:buSzPct val="120000"/>
              <a:buChar char="•"/>
              <a:tabLst>
                <a:tab pos="299085" algn="l"/>
              </a:tabLst>
            </a:pPr>
            <a:r>
              <a:rPr sz="3250" dirty="0">
                <a:latin typeface="Arial"/>
                <a:cs typeface="Arial"/>
              </a:rPr>
              <a:t>No</a:t>
            </a:r>
            <a:r>
              <a:rPr sz="3250" spc="-20" dirty="0">
                <a:latin typeface="Arial"/>
                <a:cs typeface="Arial"/>
              </a:rPr>
              <a:t> </a:t>
            </a:r>
            <a:r>
              <a:rPr sz="3250" dirty="0">
                <a:latin typeface="Arial"/>
                <a:cs typeface="Arial"/>
              </a:rPr>
              <a:t>tiene</a:t>
            </a:r>
            <a:r>
              <a:rPr sz="3250" spc="-5" dirty="0">
                <a:latin typeface="Arial"/>
                <a:cs typeface="Arial"/>
              </a:rPr>
              <a:t> </a:t>
            </a:r>
            <a:r>
              <a:rPr sz="3250" dirty="0">
                <a:latin typeface="Arial"/>
                <a:cs typeface="Arial"/>
              </a:rPr>
              <a:t>nuevos</a:t>
            </a:r>
            <a:r>
              <a:rPr sz="3250" spc="-5" dirty="0">
                <a:latin typeface="Arial"/>
                <a:cs typeface="Arial"/>
              </a:rPr>
              <a:t> </a:t>
            </a:r>
            <a:r>
              <a:rPr sz="3250" dirty="0">
                <a:latin typeface="Arial"/>
                <a:cs typeface="Arial"/>
              </a:rPr>
              <a:t>temores</a:t>
            </a:r>
            <a:r>
              <a:rPr sz="3250" spc="5" dirty="0">
                <a:latin typeface="Arial"/>
                <a:cs typeface="Arial"/>
              </a:rPr>
              <a:t> </a:t>
            </a:r>
            <a:r>
              <a:rPr sz="3250" dirty="0">
                <a:latin typeface="Arial"/>
                <a:cs typeface="Arial"/>
              </a:rPr>
              <a:t>ni</a:t>
            </a:r>
            <a:r>
              <a:rPr sz="3250" spc="-10" dirty="0">
                <a:latin typeface="Arial"/>
                <a:cs typeface="Arial"/>
              </a:rPr>
              <a:t> </a:t>
            </a:r>
            <a:r>
              <a:rPr sz="3250" dirty="0">
                <a:latin typeface="Arial"/>
                <a:cs typeface="Arial"/>
              </a:rPr>
              <a:t>expectativas</a:t>
            </a:r>
            <a:r>
              <a:rPr sz="3250" spc="-5" dirty="0">
                <a:latin typeface="Arial"/>
                <a:cs typeface="Arial"/>
              </a:rPr>
              <a:t> </a:t>
            </a:r>
            <a:r>
              <a:rPr sz="3250" dirty="0">
                <a:latin typeface="Arial"/>
                <a:cs typeface="Arial"/>
              </a:rPr>
              <a:t>sobre</a:t>
            </a:r>
            <a:r>
              <a:rPr sz="3250" spc="-5" dirty="0">
                <a:latin typeface="Arial"/>
                <a:cs typeface="Arial"/>
              </a:rPr>
              <a:t> </a:t>
            </a:r>
            <a:r>
              <a:rPr sz="3250" dirty="0">
                <a:latin typeface="Arial"/>
                <a:cs typeface="Arial"/>
              </a:rPr>
              <a:t>su</a:t>
            </a:r>
            <a:r>
              <a:rPr sz="3250" spc="-5" dirty="0">
                <a:latin typeface="Arial"/>
                <a:cs typeface="Arial"/>
              </a:rPr>
              <a:t> </a:t>
            </a:r>
            <a:r>
              <a:rPr sz="3250" spc="-10" dirty="0">
                <a:latin typeface="Arial"/>
                <a:cs typeface="Arial"/>
              </a:rPr>
              <a:t>estado </a:t>
            </a:r>
            <a:r>
              <a:rPr sz="3250" dirty="0">
                <a:latin typeface="Arial"/>
                <a:cs typeface="Arial"/>
              </a:rPr>
              <a:t>o</a:t>
            </a:r>
            <a:r>
              <a:rPr sz="3250" spc="105" dirty="0">
                <a:latin typeface="Arial"/>
                <a:cs typeface="Arial"/>
              </a:rPr>
              <a:t> </a:t>
            </a:r>
            <a:r>
              <a:rPr sz="3250" dirty="0" err="1">
                <a:latin typeface="Arial"/>
                <a:cs typeface="Arial"/>
              </a:rPr>
              <a:t>tratamiento</a:t>
            </a:r>
            <a:r>
              <a:rPr sz="3250" dirty="0">
                <a:latin typeface="Arial"/>
                <a:cs typeface="Arial"/>
              </a:rPr>
              <a:t>.</a:t>
            </a:r>
            <a:r>
              <a:rPr sz="1050" spc="-10" dirty="0">
                <a:latin typeface="Arial"/>
                <a:cs typeface="Arial"/>
              </a:rPr>
              <a:t>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D2003296-A463-CDE1-FDAD-6C653FFCB1B2}"/>
              </a:ext>
            </a:extLst>
          </p:cNvPr>
          <p:cNvSpPr txBox="1"/>
          <p:nvPr/>
        </p:nvSpPr>
        <p:spPr>
          <a:xfrm>
            <a:off x="2425136" y="6513225"/>
            <a:ext cx="7373620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Aptos"/>
                <a:cs typeface="Aptos"/>
              </a:rPr>
              <a:t>ALK-Abelló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concedió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una</a:t>
            </a:r>
            <a:r>
              <a:rPr sz="900" spc="6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ayuda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educativa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sin</a:t>
            </a:r>
            <a:r>
              <a:rPr sz="900" spc="6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restricciones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para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apoyar</a:t>
            </a:r>
            <a:r>
              <a:rPr sz="900" spc="6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la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elaboración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de</a:t>
            </a:r>
            <a:r>
              <a:rPr sz="900" spc="6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este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caso,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pero</a:t>
            </a:r>
            <a:r>
              <a:rPr sz="900" spc="6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no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participó</a:t>
            </a:r>
            <a:r>
              <a:rPr sz="900" spc="6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en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el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contenido</a:t>
            </a:r>
            <a:r>
              <a:rPr sz="900" spc="6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del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spc="-10" dirty="0">
                <a:latin typeface="Aptos"/>
                <a:cs typeface="Aptos"/>
              </a:rPr>
              <a:t>mismo</a:t>
            </a:r>
            <a:endParaRPr sz="900">
              <a:latin typeface="Aptos"/>
              <a:cs typeface="Aptos"/>
            </a:endParaRPr>
          </a:p>
        </p:txBody>
      </p:sp>
      <p:pic>
        <p:nvPicPr>
          <p:cNvPr id="5" name="Picture 4" descr="A black and blue logo&#10;&#10;AI-generated content may be incorrect.">
            <a:extLst>
              <a:ext uri="{FF2B5EF4-FFF2-40B4-BE49-F238E27FC236}">
                <a16:creationId xmlns:a16="http://schemas.microsoft.com/office/drawing/2014/main" id="{64EC9B3E-09B5-9315-FA2D-65FC8A089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48" y="304800"/>
            <a:ext cx="2136514" cy="58113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66054" y="197197"/>
            <a:ext cx="10931525" cy="5266506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910"/>
              </a:spcBef>
            </a:pPr>
            <a:r>
              <a:rPr sz="2100" b="1" dirty="0">
                <a:solidFill>
                  <a:srgbClr val="017973"/>
                </a:solidFill>
                <a:latin typeface="Arial"/>
                <a:cs typeface="Arial"/>
              </a:rPr>
              <a:t>Revisión</a:t>
            </a:r>
            <a:r>
              <a:rPr sz="2100" b="1" spc="-2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17973"/>
                </a:solidFill>
                <a:latin typeface="Arial"/>
                <a:cs typeface="Arial"/>
              </a:rPr>
              <a:t>–</a:t>
            </a:r>
            <a:r>
              <a:rPr sz="2100" b="1" spc="-2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17973"/>
                </a:solidFill>
                <a:latin typeface="Arial"/>
                <a:cs typeface="Arial"/>
              </a:rPr>
              <a:t>12</a:t>
            </a:r>
            <a:r>
              <a:rPr sz="2100" b="1" spc="-2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17973"/>
                </a:solidFill>
                <a:latin typeface="Arial"/>
                <a:cs typeface="Arial"/>
              </a:rPr>
              <a:t>semanas</a:t>
            </a:r>
            <a:r>
              <a:rPr sz="2100" b="1" spc="-2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017973"/>
                </a:solidFill>
                <a:latin typeface="Arial"/>
                <a:cs typeface="Arial"/>
              </a:rPr>
              <a:t>después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21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lr>
                <a:srgbClr val="017973"/>
              </a:buClr>
              <a:buSzPct val="139285"/>
              <a:buChar char="•"/>
              <a:tabLst>
                <a:tab pos="299085" algn="l"/>
              </a:tabLst>
            </a:pPr>
            <a:r>
              <a:rPr lang="es-ES" sz="2800" spc="-30" dirty="0">
                <a:latin typeface="Arial"/>
                <a:cs typeface="Arial"/>
              </a:rPr>
              <a:t>Cumplimiento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incluye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tratamiento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farmacológico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no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farmacológico</a:t>
            </a:r>
            <a:endParaRPr sz="2800" dirty="0">
              <a:latin typeface="Arial"/>
              <a:cs typeface="Arial"/>
            </a:endParaRPr>
          </a:p>
          <a:p>
            <a:pPr marL="793750" marR="218440" lvl="1" indent="-323850">
              <a:lnSpc>
                <a:spcPct val="100000"/>
              </a:lnSpc>
              <a:spcBef>
                <a:spcPts val="200"/>
              </a:spcBef>
              <a:buFont typeface="Cambria"/>
              <a:buChar char="•"/>
              <a:tabLst>
                <a:tab pos="793750" algn="l"/>
              </a:tabLst>
            </a:pPr>
            <a:r>
              <a:rPr sz="3000" dirty="0">
                <a:latin typeface="Arial"/>
                <a:cs typeface="Arial"/>
              </a:rPr>
              <a:t>Comenta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que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ha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estado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tomando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la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medicación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diario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-50" dirty="0">
                <a:latin typeface="Arial"/>
                <a:cs typeface="Arial"/>
              </a:rPr>
              <a:t>y </a:t>
            </a:r>
            <a:r>
              <a:rPr sz="3000" dirty="0">
                <a:latin typeface="Arial"/>
                <a:cs typeface="Arial"/>
              </a:rPr>
              <a:t>casi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nunca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se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le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olvida;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es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consciente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de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que,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si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omite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spc="-25" dirty="0">
                <a:latin typeface="Arial"/>
                <a:cs typeface="Arial"/>
              </a:rPr>
              <a:t>una </a:t>
            </a:r>
            <a:r>
              <a:rPr sz="3000" dirty="0">
                <a:latin typeface="Arial"/>
                <a:cs typeface="Arial"/>
              </a:rPr>
              <a:t>dosis,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se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siente</a:t>
            </a:r>
            <a:r>
              <a:rPr sz="3000" spc="-10" dirty="0">
                <a:latin typeface="Arial"/>
                <a:cs typeface="Arial"/>
              </a:rPr>
              <a:t> peor.</a:t>
            </a:r>
            <a:endParaRPr sz="30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0"/>
              </a:spcBef>
              <a:buClr>
                <a:srgbClr val="017973"/>
              </a:buClr>
              <a:buSzPct val="150000"/>
              <a:buChar char="•"/>
              <a:tabLst>
                <a:tab pos="299085" algn="l"/>
              </a:tabLst>
            </a:pPr>
            <a:r>
              <a:rPr sz="2600" dirty="0">
                <a:latin typeface="Arial"/>
                <a:cs typeface="Arial"/>
              </a:rPr>
              <a:t>El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tratamiento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ha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provocado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efectos</a:t>
            </a:r>
            <a:r>
              <a:rPr sz="2600" spc="-10" dirty="0">
                <a:latin typeface="Arial"/>
                <a:cs typeface="Arial"/>
              </a:rPr>
              <a:t> secundarios.</a:t>
            </a:r>
            <a:endParaRPr sz="26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400"/>
              </a:spcBef>
              <a:buClr>
                <a:srgbClr val="017973"/>
              </a:buClr>
              <a:buSzPct val="130000"/>
              <a:buChar char="•"/>
              <a:tabLst>
                <a:tab pos="299085" algn="l"/>
              </a:tabLst>
            </a:pPr>
            <a:r>
              <a:rPr sz="3000" dirty="0">
                <a:latin typeface="Arial"/>
                <a:cs typeface="Arial"/>
              </a:rPr>
              <a:t>Se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revisó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la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técnica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del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inhalador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y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no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se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detectaron</a:t>
            </a:r>
            <a:r>
              <a:rPr sz="3000" spc="-10" dirty="0">
                <a:latin typeface="Arial"/>
                <a:cs typeface="Arial"/>
              </a:rPr>
              <a:t> errores.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000" dirty="0">
              <a:latin typeface="Arial"/>
              <a:cs typeface="Arial"/>
            </a:endParaRPr>
          </a:p>
          <a:p>
            <a:pPr marL="12700" marR="341630">
              <a:lnSpc>
                <a:spcPct val="78100"/>
              </a:lnSpc>
            </a:pPr>
            <a:r>
              <a:rPr sz="5850" spc="-2054" baseline="-4273" dirty="0">
                <a:solidFill>
                  <a:srgbClr val="017973"/>
                </a:solidFill>
                <a:latin typeface="Arial"/>
                <a:cs typeface="Arial"/>
              </a:rPr>
              <a:t>•</a:t>
            </a:r>
            <a:r>
              <a:rPr sz="2700" spc="-5" dirty="0">
                <a:latin typeface="Arial"/>
                <a:cs typeface="Arial"/>
              </a:rPr>
              <a:t>E</a:t>
            </a:r>
            <a:r>
              <a:rPr sz="2700" dirty="0">
                <a:latin typeface="Arial"/>
                <a:cs typeface="Arial"/>
              </a:rPr>
              <a:t>l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lang="es-ES" sz="2700" spc="5" dirty="0">
                <a:latin typeface="Arial"/>
                <a:cs typeface="Arial"/>
              </a:rPr>
              <a:t>FEM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tras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el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tratamiento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en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la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consulta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aumentó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a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550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L/min.</a:t>
            </a:r>
            <a:r>
              <a:rPr sz="3500" dirty="0">
                <a:solidFill>
                  <a:srgbClr val="017973"/>
                </a:solidFill>
                <a:latin typeface="Arial"/>
                <a:cs typeface="Arial"/>
              </a:rPr>
              <a:t>•</a:t>
            </a:r>
            <a:r>
              <a:rPr sz="3500" spc="-1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700" spc="-25" dirty="0">
                <a:latin typeface="Arial"/>
                <a:cs typeface="Arial"/>
              </a:rPr>
              <a:t>ACT </a:t>
            </a:r>
            <a:r>
              <a:rPr sz="2700" dirty="0">
                <a:latin typeface="Arial"/>
                <a:cs typeface="Arial"/>
              </a:rPr>
              <a:t>después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del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tratamiento: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23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puntos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(</a:t>
            </a:r>
            <a:r>
              <a:rPr sz="2700" i="1" dirty="0">
                <a:latin typeface="Arial"/>
                <a:cs typeface="Arial"/>
              </a:rPr>
              <a:t>asma</a:t>
            </a:r>
            <a:r>
              <a:rPr sz="2700" i="1" spc="-10" dirty="0">
                <a:latin typeface="Arial"/>
                <a:cs typeface="Arial"/>
              </a:rPr>
              <a:t> </a:t>
            </a:r>
            <a:r>
              <a:rPr sz="2700" i="1" dirty="0">
                <a:latin typeface="Arial"/>
                <a:cs typeface="Arial"/>
              </a:rPr>
              <a:t>parcialmente</a:t>
            </a:r>
            <a:r>
              <a:rPr sz="2700" i="1" spc="-5" dirty="0">
                <a:latin typeface="Arial"/>
                <a:cs typeface="Arial"/>
              </a:rPr>
              <a:t> </a:t>
            </a:r>
            <a:r>
              <a:rPr sz="2700" i="1" spc="-10" dirty="0">
                <a:latin typeface="Arial"/>
                <a:cs typeface="Arial"/>
              </a:rPr>
              <a:t>controlada</a:t>
            </a:r>
            <a:r>
              <a:rPr sz="2700" spc="-10" dirty="0">
                <a:latin typeface="Arial"/>
                <a:cs typeface="Arial"/>
              </a:rPr>
              <a:t>).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97525" y="6511871"/>
            <a:ext cx="70288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Aptos"/>
                <a:cs typeface="Aptos"/>
              </a:rPr>
              <a:t>ALK-</a:t>
            </a:r>
            <a:r>
              <a:rPr sz="1000" spc="-10" dirty="0">
                <a:latin typeface="Aptos"/>
                <a:cs typeface="Aptos"/>
              </a:rPr>
              <a:t>Abelló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aportó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una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ayuda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educativa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sin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restricciones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para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el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desarrollo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de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este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caso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clínico,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pero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no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intervino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en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su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contenido</a:t>
            </a:r>
            <a:endParaRPr sz="1000">
              <a:latin typeface="Aptos"/>
              <a:cs typeface="Aptos"/>
            </a:endParaRPr>
          </a:p>
        </p:txBody>
      </p:sp>
      <p:pic>
        <p:nvPicPr>
          <p:cNvPr id="5" name="Picture 4" descr="A black and blue logo&#10;&#10;AI-generated content may be incorrect.">
            <a:extLst>
              <a:ext uri="{FF2B5EF4-FFF2-40B4-BE49-F238E27FC236}">
                <a16:creationId xmlns:a16="http://schemas.microsoft.com/office/drawing/2014/main" id="{4F361A06-58B9-9A54-8891-B4A7C1D22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48" y="304800"/>
            <a:ext cx="2136514" cy="58113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47490" y="63627"/>
            <a:ext cx="4377055" cy="6738620"/>
            <a:chOff x="3547490" y="63627"/>
            <a:chExt cx="4377055" cy="67386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7490" y="63627"/>
              <a:ext cx="4376547" cy="67386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782637" y="1672564"/>
              <a:ext cx="360680" cy="335280"/>
            </a:xfrm>
            <a:custGeom>
              <a:avLst/>
              <a:gdLst/>
              <a:ahLst/>
              <a:cxnLst/>
              <a:rect l="l" t="t" r="r" b="b"/>
              <a:pathLst>
                <a:path w="360679" h="335280">
                  <a:moveTo>
                    <a:pt x="0" y="167512"/>
                  </a:moveTo>
                  <a:lnTo>
                    <a:pt x="6434" y="122957"/>
                  </a:lnTo>
                  <a:lnTo>
                    <a:pt x="24595" y="82935"/>
                  </a:lnTo>
                  <a:lnTo>
                    <a:pt x="52768" y="49037"/>
                  </a:lnTo>
                  <a:lnTo>
                    <a:pt x="89238" y="22855"/>
                  </a:lnTo>
                  <a:lnTo>
                    <a:pt x="132291" y="5978"/>
                  </a:lnTo>
                  <a:lnTo>
                    <a:pt x="180213" y="0"/>
                  </a:lnTo>
                  <a:lnTo>
                    <a:pt x="228080" y="5978"/>
                  </a:lnTo>
                  <a:lnTo>
                    <a:pt x="271097" y="22855"/>
                  </a:lnTo>
                  <a:lnTo>
                    <a:pt x="307546" y="49037"/>
                  </a:lnTo>
                  <a:lnTo>
                    <a:pt x="335708" y="82935"/>
                  </a:lnTo>
                  <a:lnTo>
                    <a:pt x="353864" y="122957"/>
                  </a:lnTo>
                  <a:lnTo>
                    <a:pt x="360299" y="167512"/>
                  </a:lnTo>
                  <a:lnTo>
                    <a:pt x="353864" y="212068"/>
                  </a:lnTo>
                  <a:lnTo>
                    <a:pt x="335708" y="252090"/>
                  </a:lnTo>
                  <a:lnTo>
                    <a:pt x="307546" y="285988"/>
                  </a:lnTo>
                  <a:lnTo>
                    <a:pt x="271097" y="312170"/>
                  </a:lnTo>
                  <a:lnTo>
                    <a:pt x="228080" y="329047"/>
                  </a:lnTo>
                  <a:lnTo>
                    <a:pt x="180213" y="335025"/>
                  </a:lnTo>
                  <a:lnTo>
                    <a:pt x="132291" y="329047"/>
                  </a:lnTo>
                  <a:lnTo>
                    <a:pt x="89238" y="312170"/>
                  </a:lnTo>
                  <a:lnTo>
                    <a:pt x="52768" y="285988"/>
                  </a:lnTo>
                  <a:lnTo>
                    <a:pt x="24595" y="252090"/>
                  </a:lnTo>
                  <a:lnTo>
                    <a:pt x="6434" y="212068"/>
                  </a:lnTo>
                  <a:lnTo>
                    <a:pt x="0" y="167512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82637" y="2666263"/>
              <a:ext cx="360680" cy="335280"/>
            </a:xfrm>
            <a:custGeom>
              <a:avLst/>
              <a:gdLst/>
              <a:ahLst/>
              <a:cxnLst/>
              <a:rect l="l" t="t" r="r" b="b"/>
              <a:pathLst>
                <a:path w="360679" h="335280">
                  <a:moveTo>
                    <a:pt x="0" y="167512"/>
                  </a:moveTo>
                  <a:lnTo>
                    <a:pt x="6434" y="122957"/>
                  </a:lnTo>
                  <a:lnTo>
                    <a:pt x="24595" y="82935"/>
                  </a:lnTo>
                  <a:lnTo>
                    <a:pt x="52768" y="49037"/>
                  </a:lnTo>
                  <a:lnTo>
                    <a:pt x="89238" y="22855"/>
                  </a:lnTo>
                  <a:lnTo>
                    <a:pt x="132291" y="5978"/>
                  </a:lnTo>
                  <a:lnTo>
                    <a:pt x="180213" y="0"/>
                  </a:lnTo>
                  <a:lnTo>
                    <a:pt x="228080" y="5978"/>
                  </a:lnTo>
                  <a:lnTo>
                    <a:pt x="271097" y="22855"/>
                  </a:lnTo>
                  <a:lnTo>
                    <a:pt x="307546" y="49037"/>
                  </a:lnTo>
                  <a:lnTo>
                    <a:pt x="335708" y="82935"/>
                  </a:lnTo>
                  <a:lnTo>
                    <a:pt x="353864" y="122957"/>
                  </a:lnTo>
                  <a:lnTo>
                    <a:pt x="360299" y="167512"/>
                  </a:lnTo>
                  <a:lnTo>
                    <a:pt x="353864" y="212068"/>
                  </a:lnTo>
                  <a:lnTo>
                    <a:pt x="335708" y="252090"/>
                  </a:lnTo>
                  <a:lnTo>
                    <a:pt x="307546" y="285988"/>
                  </a:lnTo>
                  <a:lnTo>
                    <a:pt x="271097" y="312170"/>
                  </a:lnTo>
                  <a:lnTo>
                    <a:pt x="228080" y="329047"/>
                  </a:lnTo>
                  <a:lnTo>
                    <a:pt x="180213" y="335025"/>
                  </a:lnTo>
                  <a:lnTo>
                    <a:pt x="132291" y="329047"/>
                  </a:lnTo>
                  <a:lnTo>
                    <a:pt x="89238" y="312170"/>
                  </a:lnTo>
                  <a:lnTo>
                    <a:pt x="52768" y="285988"/>
                  </a:lnTo>
                  <a:lnTo>
                    <a:pt x="24595" y="252090"/>
                  </a:lnTo>
                  <a:lnTo>
                    <a:pt x="6434" y="212068"/>
                  </a:lnTo>
                  <a:lnTo>
                    <a:pt x="0" y="167512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82637" y="3740581"/>
              <a:ext cx="360680" cy="335280"/>
            </a:xfrm>
            <a:custGeom>
              <a:avLst/>
              <a:gdLst/>
              <a:ahLst/>
              <a:cxnLst/>
              <a:rect l="l" t="t" r="r" b="b"/>
              <a:pathLst>
                <a:path w="360679" h="335279">
                  <a:moveTo>
                    <a:pt x="0" y="167512"/>
                  </a:moveTo>
                  <a:lnTo>
                    <a:pt x="6434" y="122957"/>
                  </a:lnTo>
                  <a:lnTo>
                    <a:pt x="24595" y="82935"/>
                  </a:lnTo>
                  <a:lnTo>
                    <a:pt x="52768" y="49037"/>
                  </a:lnTo>
                  <a:lnTo>
                    <a:pt x="89238" y="22855"/>
                  </a:lnTo>
                  <a:lnTo>
                    <a:pt x="132291" y="5978"/>
                  </a:lnTo>
                  <a:lnTo>
                    <a:pt x="180213" y="0"/>
                  </a:lnTo>
                  <a:lnTo>
                    <a:pt x="228080" y="5978"/>
                  </a:lnTo>
                  <a:lnTo>
                    <a:pt x="271097" y="22855"/>
                  </a:lnTo>
                  <a:lnTo>
                    <a:pt x="307546" y="49037"/>
                  </a:lnTo>
                  <a:lnTo>
                    <a:pt x="335708" y="82935"/>
                  </a:lnTo>
                  <a:lnTo>
                    <a:pt x="353864" y="122957"/>
                  </a:lnTo>
                  <a:lnTo>
                    <a:pt x="360299" y="167512"/>
                  </a:lnTo>
                  <a:lnTo>
                    <a:pt x="353864" y="212068"/>
                  </a:lnTo>
                  <a:lnTo>
                    <a:pt x="335708" y="252090"/>
                  </a:lnTo>
                  <a:lnTo>
                    <a:pt x="307546" y="285988"/>
                  </a:lnTo>
                  <a:lnTo>
                    <a:pt x="271097" y="312170"/>
                  </a:lnTo>
                  <a:lnTo>
                    <a:pt x="228080" y="329047"/>
                  </a:lnTo>
                  <a:lnTo>
                    <a:pt x="180213" y="335025"/>
                  </a:lnTo>
                  <a:lnTo>
                    <a:pt x="132291" y="329047"/>
                  </a:lnTo>
                  <a:lnTo>
                    <a:pt x="89238" y="312170"/>
                  </a:lnTo>
                  <a:lnTo>
                    <a:pt x="52768" y="285988"/>
                  </a:lnTo>
                  <a:lnTo>
                    <a:pt x="24595" y="252090"/>
                  </a:lnTo>
                  <a:lnTo>
                    <a:pt x="6434" y="212068"/>
                  </a:lnTo>
                  <a:lnTo>
                    <a:pt x="0" y="167512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70663" y="4766919"/>
              <a:ext cx="360680" cy="335280"/>
            </a:xfrm>
            <a:custGeom>
              <a:avLst/>
              <a:gdLst/>
              <a:ahLst/>
              <a:cxnLst/>
              <a:rect l="l" t="t" r="r" b="b"/>
              <a:pathLst>
                <a:path w="360679" h="335279">
                  <a:moveTo>
                    <a:pt x="0" y="167512"/>
                  </a:moveTo>
                  <a:lnTo>
                    <a:pt x="6434" y="122957"/>
                  </a:lnTo>
                  <a:lnTo>
                    <a:pt x="24595" y="82935"/>
                  </a:lnTo>
                  <a:lnTo>
                    <a:pt x="52768" y="49037"/>
                  </a:lnTo>
                  <a:lnTo>
                    <a:pt x="89238" y="22855"/>
                  </a:lnTo>
                  <a:lnTo>
                    <a:pt x="132291" y="5978"/>
                  </a:lnTo>
                  <a:lnTo>
                    <a:pt x="180213" y="0"/>
                  </a:lnTo>
                  <a:lnTo>
                    <a:pt x="228080" y="5978"/>
                  </a:lnTo>
                  <a:lnTo>
                    <a:pt x="271097" y="22855"/>
                  </a:lnTo>
                  <a:lnTo>
                    <a:pt x="307546" y="49037"/>
                  </a:lnTo>
                  <a:lnTo>
                    <a:pt x="335708" y="82935"/>
                  </a:lnTo>
                  <a:lnTo>
                    <a:pt x="353864" y="122957"/>
                  </a:lnTo>
                  <a:lnTo>
                    <a:pt x="360299" y="167512"/>
                  </a:lnTo>
                  <a:lnTo>
                    <a:pt x="353864" y="212068"/>
                  </a:lnTo>
                  <a:lnTo>
                    <a:pt x="335708" y="252090"/>
                  </a:lnTo>
                  <a:lnTo>
                    <a:pt x="307546" y="285988"/>
                  </a:lnTo>
                  <a:lnTo>
                    <a:pt x="271097" y="312170"/>
                  </a:lnTo>
                  <a:lnTo>
                    <a:pt x="228080" y="329047"/>
                  </a:lnTo>
                  <a:lnTo>
                    <a:pt x="180213" y="335025"/>
                  </a:lnTo>
                  <a:lnTo>
                    <a:pt x="132291" y="329047"/>
                  </a:lnTo>
                  <a:lnTo>
                    <a:pt x="89238" y="312170"/>
                  </a:lnTo>
                  <a:lnTo>
                    <a:pt x="52768" y="285988"/>
                  </a:lnTo>
                  <a:lnTo>
                    <a:pt x="24595" y="252090"/>
                  </a:lnTo>
                  <a:lnTo>
                    <a:pt x="6434" y="212068"/>
                  </a:lnTo>
                  <a:lnTo>
                    <a:pt x="0" y="167512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63335" y="5842927"/>
              <a:ext cx="360680" cy="335280"/>
            </a:xfrm>
            <a:custGeom>
              <a:avLst/>
              <a:gdLst/>
              <a:ahLst/>
              <a:cxnLst/>
              <a:rect l="l" t="t" r="r" b="b"/>
              <a:pathLst>
                <a:path w="360679" h="335279">
                  <a:moveTo>
                    <a:pt x="0" y="167513"/>
                  </a:moveTo>
                  <a:lnTo>
                    <a:pt x="6434" y="122957"/>
                  </a:lnTo>
                  <a:lnTo>
                    <a:pt x="24595" y="82935"/>
                  </a:lnTo>
                  <a:lnTo>
                    <a:pt x="52768" y="49037"/>
                  </a:lnTo>
                  <a:lnTo>
                    <a:pt x="89238" y="22855"/>
                  </a:lnTo>
                  <a:lnTo>
                    <a:pt x="132291" y="5978"/>
                  </a:lnTo>
                  <a:lnTo>
                    <a:pt x="180213" y="0"/>
                  </a:lnTo>
                  <a:lnTo>
                    <a:pt x="228080" y="5978"/>
                  </a:lnTo>
                  <a:lnTo>
                    <a:pt x="271097" y="22855"/>
                  </a:lnTo>
                  <a:lnTo>
                    <a:pt x="307546" y="49037"/>
                  </a:lnTo>
                  <a:lnTo>
                    <a:pt x="335708" y="82935"/>
                  </a:lnTo>
                  <a:lnTo>
                    <a:pt x="353864" y="122957"/>
                  </a:lnTo>
                  <a:lnTo>
                    <a:pt x="360299" y="167513"/>
                  </a:lnTo>
                  <a:lnTo>
                    <a:pt x="353864" y="212068"/>
                  </a:lnTo>
                  <a:lnTo>
                    <a:pt x="335708" y="252090"/>
                  </a:lnTo>
                  <a:lnTo>
                    <a:pt x="307546" y="285988"/>
                  </a:lnTo>
                  <a:lnTo>
                    <a:pt x="271097" y="312170"/>
                  </a:lnTo>
                  <a:lnTo>
                    <a:pt x="228080" y="329047"/>
                  </a:lnTo>
                  <a:lnTo>
                    <a:pt x="180213" y="335026"/>
                  </a:lnTo>
                  <a:lnTo>
                    <a:pt x="132291" y="329047"/>
                  </a:lnTo>
                  <a:lnTo>
                    <a:pt x="89238" y="312170"/>
                  </a:lnTo>
                  <a:lnTo>
                    <a:pt x="52768" y="285988"/>
                  </a:lnTo>
                  <a:lnTo>
                    <a:pt x="24595" y="252090"/>
                  </a:lnTo>
                  <a:lnTo>
                    <a:pt x="6434" y="212068"/>
                  </a:lnTo>
                  <a:lnTo>
                    <a:pt x="0" y="167513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583039" y="6456362"/>
            <a:ext cx="147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0000"/>
                </a:solidFill>
                <a:latin typeface="Aptos"/>
                <a:cs typeface="Aptos"/>
              </a:rPr>
              <a:t>9</a:t>
            </a:r>
            <a:endParaRPr sz="1800">
              <a:latin typeface="Aptos"/>
              <a:cs typeface="Apto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1507" y="6330950"/>
            <a:ext cx="3520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heavy" spc="-10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Arial"/>
                <a:cs typeface="Arial"/>
                <a:hlinkClick r:id="rId3"/>
              </a:rPr>
              <a:t>https://www.asthmacontroltest.com/en-gb/welcome/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51405" y="2044510"/>
            <a:ext cx="55626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b="1" spc="-10" dirty="0">
                <a:latin typeface="Arial"/>
                <a:cs typeface="Arial"/>
              </a:rPr>
              <a:t>Puntuación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51405" y="2248648"/>
            <a:ext cx="3196590" cy="190055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400" dirty="0">
                <a:latin typeface="Arial"/>
                <a:cs typeface="Arial"/>
              </a:rPr>
              <a:t>20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25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asma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bien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controlada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2600"/>
              </a:lnSpc>
              <a:spcBef>
                <a:spcPts val="225"/>
              </a:spcBef>
            </a:pPr>
            <a:r>
              <a:rPr sz="1400" dirty="0">
                <a:latin typeface="Arial"/>
                <a:cs typeface="Arial"/>
              </a:rPr>
              <a:t>19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menos: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asma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bien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controlada; </a:t>
            </a:r>
            <a:r>
              <a:rPr sz="1400" dirty="0">
                <a:latin typeface="Arial"/>
                <a:cs typeface="Arial"/>
              </a:rPr>
              <a:t>menos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16: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asma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muy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mal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controlada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2700" marR="718820">
              <a:lnSpc>
                <a:spcPct val="106400"/>
              </a:lnSpc>
            </a:pPr>
            <a:r>
              <a:rPr sz="1400" dirty="0">
                <a:latin typeface="Arial"/>
                <a:cs typeface="Arial"/>
              </a:rPr>
              <a:t>diferencia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clínica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mínimamente </a:t>
            </a:r>
            <a:r>
              <a:rPr sz="1400" dirty="0">
                <a:latin typeface="Arial"/>
                <a:cs typeface="Arial"/>
              </a:rPr>
              <a:t>importante: 3 </a:t>
            </a:r>
            <a:r>
              <a:rPr sz="1400" spc="-10" dirty="0">
                <a:latin typeface="Arial"/>
                <a:cs typeface="Arial"/>
              </a:rPr>
              <a:t>puntos.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4" name="object 13">
            <a:extLst>
              <a:ext uri="{FF2B5EF4-FFF2-40B4-BE49-F238E27FC236}">
                <a16:creationId xmlns:a16="http://schemas.microsoft.com/office/drawing/2014/main" id="{AD9E660E-007A-1E67-CE4F-AC337EDE1C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9550" y="328849"/>
            <a:ext cx="2026257" cy="55519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240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Decisión</a:t>
            </a:r>
            <a:r>
              <a:rPr sz="2800" spc="-114" dirty="0"/>
              <a:t> </a:t>
            </a:r>
            <a:r>
              <a:rPr sz="2800" spc="-10" dirty="0"/>
              <a:t>clínica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66125" y="1195895"/>
            <a:ext cx="10731500" cy="3434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1785" marR="203835" indent="-299720">
              <a:lnSpc>
                <a:spcPct val="100000"/>
              </a:lnSpc>
              <a:spcBef>
                <a:spcPts val="95"/>
              </a:spcBef>
              <a:buFont typeface="Cambria"/>
              <a:buChar char="•"/>
              <a:tabLst>
                <a:tab pos="314325" algn="l"/>
              </a:tabLst>
            </a:pPr>
            <a:r>
              <a:rPr sz="2800" dirty="0">
                <a:latin typeface="Arial"/>
                <a:cs typeface="Arial"/>
              </a:rPr>
              <a:t>Junto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Malcolm,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decide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mantener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el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mismo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tratamiento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para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la 	</a:t>
            </a:r>
            <a:r>
              <a:rPr sz="2800" dirty="0">
                <a:latin typeface="Arial"/>
                <a:cs typeface="Arial"/>
              </a:rPr>
              <a:t>rinitis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alérgica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el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asma.</a:t>
            </a:r>
            <a:endParaRPr sz="2800" dirty="0">
              <a:latin typeface="Arial"/>
              <a:cs typeface="Arial"/>
            </a:endParaRPr>
          </a:p>
          <a:p>
            <a:pPr marL="311785" marR="319405" indent="-299720">
              <a:lnSpc>
                <a:spcPts val="3360"/>
              </a:lnSpc>
              <a:spcBef>
                <a:spcPts val="100"/>
              </a:spcBef>
              <a:buFont typeface="Cambria"/>
              <a:buChar char="•"/>
              <a:tabLst>
                <a:tab pos="314325" algn="l"/>
              </a:tabLst>
            </a:pPr>
            <a:r>
              <a:rPr sz="2800" dirty="0">
                <a:latin typeface="Arial"/>
                <a:cs typeface="Arial"/>
              </a:rPr>
              <a:t>Revis</a:t>
            </a:r>
            <a:r>
              <a:rPr lang="es-ES" sz="2800" dirty="0" err="1">
                <a:latin typeface="Arial"/>
                <a:cs typeface="Arial"/>
              </a:rPr>
              <a:t>an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cualquier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otra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inquietud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relacionada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el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manejo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la 	</a:t>
            </a:r>
            <a:r>
              <a:rPr sz="2800" dirty="0">
                <a:latin typeface="Arial"/>
                <a:cs typeface="Arial"/>
              </a:rPr>
              <a:t>técnica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del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inhalador,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 err="1">
                <a:latin typeface="Arial"/>
                <a:cs typeface="Arial"/>
              </a:rPr>
              <a:t>repas</a:t>
            </a:r>
            <a:r>
              <a:rPr lang="es-ES" sz="2800" dirty="0" err="1">
                <a:latin typeface="Arial"/>
                <a:cs typeface="Arial"/>
              </a:rPr>
              <a:t>an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el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plan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acción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para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el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asma.</a:t>
            </a:r>
            <a:endParaRPr sz="2800" dirty="0">
              <a:latin typeface="Arial"/>
              <a:cs typeface="Arial"/>
            </a:endParaRPr>
          </a:p>
          <a:p>
            <a:pPr marL="312420" indent="-299720">
              <a:lnSpc>
                <a:spcPts val="3235"/>
              </a:lnSpc>
              <a:buFont typeface="Cambria"/>
              <a:buChar char="•"/>
              <a:tabLst>
                <a:tab pos="312420" algn="l"/>
              </a:tabLst>
            </a:pPr>
            <a:r>
              <a:rPr sz="2800" dirty="0" err="1">
                <a:latin typeface="Arial"/>
                <a:cs typeface="Arial"/>
              </a:rPr>
              <a:t>Acuerda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él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que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debe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volver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para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una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consulta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dentro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tres</a:t>
            </a:r>
            <a:endParaRPr sz="2800" dirty="0">
              <a:latin typeface="Arial"/>
              <a:cs typeface="Arial"/>
            </a:endParaRPr>
          </a:p>
          <a:p>
            <a:pPr marL="314325">
              <a:lnSpc>
                <a:spcPts val="3354"/>
              </a:lnSpc>
            </a:pPr>
            <a:r>
              <a:rPr sz="2800" spc="-10" dirty="0">
                <a:latin typeface="Arial"/>
                <a:cs typeface="Arial"/>
              </a:rPr>
              <a:t>meses.</a:t>
            </a:r>
            <a:endParaRPr sz="2800" dirty="0">
              <a:latin typeface="Arial"/>
              <a:cs typeface="Arial"/>
            </a:endParaRPr>
          </a:p>
          <a:p>
            <a:pPr marL="311785" marR="1251585" indent="-299720">
              <a:lnSpc>
                <a:spcPts val="3360"/>
              </a:lnSpc>
              <a:spcBef>
                <a:spcPts val="95"/>
              </a:spcBef>
              <a:buFont typeface="Cambria"/>
              <a:buChar char="•"/>
              <a:tabLst>
                <a:tab pos="314325" algn="l"/>
              </a:tabLst>
            </a:pPr>
            <a:r>
              <a:rPr sz="2800" dirty="0">
                <a:latin typeface="Arial"/>
                <a:cs typeface="Arial"/>
              </a:rPr>
              <a:t>Debe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</a:t>
            </a:r>
            <a:r>
              <a:rPr lang="es-ES" sz="2800" dirty="0" err="1">
                <a:latin typeface="Arial"/>
                <a:cs typeface="Arial"/>
              </a:rPr>
              <a:t>edir</a:t>
            </a:r>
            <a:r>
              <a:rPr lang="es-ES" sz="2800" dirty="0">
                <a:latin typeface="Arial"/>
                <a:cs typeface="Arial"/>
              </a:rPr>
              <a:t> cita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si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surge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alguna 	</a:t>
            </a:r>
            <a:r>
              <a:rPr sz="2800" dirty="0">
                <a:latin typeface="Arial"/>
                <a:cs typeface="Arial"/>
              </a:rPr>
              <a:t>preocupación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si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estado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empeora.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9979" y="6513225"/>
            <a:ext cx="7484109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Aptos"/>
                <a:cs typeface="Aptos"/>
              </a:rPr>
              <a:t>ALK-Abelló</a:t>
            </a:r>
            <a:r>
              <a:rPr sz="900" spc="5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ha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ofrecido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una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ayuda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educativa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sin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restricciones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para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apoyar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el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desarrollo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de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este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caso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clínico,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pero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no</a:t>
            </a:r>
            <a:r>
              <a:rPr sz="900" spc="5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ha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intervenido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en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su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spc="-10" dirty="0">
                <a:latin typeface="Aptos"/>
                <a:cs typeface="Aptos"/>
              </a:rPr>
              <a:t>contenido</a:t>
            </a:r>
            <a:endParaRPr sz="900">
              <a:latin typeface="Aptos"/>
              <a:cs typeface="Aptos"/>
            </a:endParaRPr>
          </a:p>
        </p:txBody>
      </p:sp>
      <p:pic>
        <p:nvPicPr>
          <p:cNvPr id="6" name="Picture 5" descr="A black and blue logo&#10;&#10;AI-generated content may be incorrect.">
            <a:extLst>
              <a:ext uri="{FF2B5EF4-FFF2-40B4-BE49-F238E27FC236}">
                <a16:creationId xmlns:a16="http://schemas.microsoft.com/office/drawing/2014/main" id="{ADDE2820-161B-3FF2-5D76-B7F5DFC2A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48" y="304800"/>
            <a:ext cx="2136514" cy="58113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506" rIns="0" bIns="0" rtlCol="0">
            <a:spAutoFit/>
          </a:bodyPr>
          <a:lstStyle/>
          <a:p>
            <a:pPr marL="217170">
              <a:lnSpc>
                <a:spcPct val="100000"/>
              </a:lnSpc>
              <a:spcBef>
                <a:spcPts val="100"/>
              </a:spcBef>
            </a:pPr>
            <a:r>
              <a:rPr sz="2100" dirty="0"/>
              <a:t>Prevalencia</a:t>
            </a:r>
            <a:r>
              <a:rPr sz="2100" spc="-55" dirty="0"/>
              <a:t> </a:t>
            </a:r>
            <a:r>
              <a:rPr sz="2100" dirty="0"/>
              <a:t>mundial</a:t>
            </a:r>
            <a:r>
              <a:rPr sz="2100" spc="-50" dirty="0"/>
              <a:t> </a:t>
            </a:r>
            <a:r>
              <a:rPr sz="2100" dirty="0"/>
              <a:t>de</a:t>
            </a:r>
            <a:r>
              <a:rPr sz="2100" spc="-55" dirty="0"/>
              <a:t> </a:t>
            </a:r>
            <a:r>
              <a:rPr sz="2100" dirty="0"/>
              <a:t>la</a:t>
            </a:r>
            <a:r>
              <a:rPr sz="2100" spc="-50" dirty="0"/>
              <a:t> </a:t>
            </a:r>
            <a:r>
              <a:rPr sz="2100" dirty="0"/>
              <a:t>rinitis</a:t>
            </a:r>
            <a:r>
              <a:rPr sz="2100" spc="-55" dirty="0"/>
              <a:t> </a:t>
            </a:r>
            <a:r>
              <a:rPr sz="2100" dirty="0"/>
              <a:t>alérgica</a:t>
            </a:r>
            <a:r>
              <a:rPr sz="2100" spc="-50" dirty="0"/>
              <a:t> </a:t>
            </a:r>
            <a:r>
              <a:rPr sz="2100" dirty="0"/>
              <a:t>según</a:t>
            </a:r>
            <a:r>
              <a:rPr sz="2100" spc="-55" dirty="0"/>
              <a:t> </a:t>
            </a:r>
            <a:r>
              <a:rPr sz="2100" dirty="0"/>
              <a:t>la</a:t>
            </a:r>
            <a:r>
              <a:rPr sz="2100" spc="-50" dirty="0"/>
              <a:t> </a:t>
            </a:r>
            <a:r>
              <a:rPr sz="2100" spc="-20" dirty="0"/>
              <a:t>edad</a:t>
            </a:r>
            <a:endParaRPr sz="2100"/>
          </a:p>
        </p:txBody>
      </p:sp>
      <p:sp>
        <p:nvSpPr>
          <p:cNvPr id="3" name="object 3"/>
          <p:cNvSpPr txBox="1"/>
          <p:nvPr/>
        </p:nvSpPr>
        <p:spPr>
          <a:xfrm>
            <a:off x="365506" y="4926228"/>
            <a:ext cx="11802745" cy="17487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30480" algn="just">
              <a:lnSpc>
                <a:spcPct val="142400"/>
              </a:lnSpc>
              <a:spcBef>
                <a:spcPts val="100"/>
              </a:spcBef>
            </a:pP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Hardjojo</a:t>
            </a:r>
            <a:r>
              <a:rPr sz="1200" spc="-6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A,</a:t>
            </a:r>
            <a:r>
              <a:rPr sz="1200" spc="-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Shek </a:t>
            </a:r>
            <a:r>
              <a:rPr sz="1200" spc="-40" dirty="0">
                <a:solidFill>
                  <a:srgbClr val="1B1B1B"/>
                </a:solidFill>
                <a:latin typeface="Arial"/>
                <a:cs typeface="Arial"/>
              </a:rPr>
              <a:t>LP,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 van Bever </a:t>
            </a:r>
            <a:r>
              <a:rPr sz="1200" spc="-40" dirty="0">
                <a:solidFill>
                  <a:srgbClr val="1B1B1B"/>
                </a:solidFill>
                <a:latin typeface="Arial"/>
                <a:cs typeface="Arial"/>
              </a:rPr>
              <a:t>HP,</a:t>
            </a:r>
            <a:r>
              <a:rPr sz="1200" spc="-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Lee </a:t>
            </a:r>
            <a:r>
              <a:rPr sz="1200" spc="-10" dirty="0">
                <a:solidFill>
                  <a:srgbClr val="1B1B1B"/>
                </a:solidFill>
                <a:latin typeface="Arial"/>
                <a:cs typeface="Arial"/>
              </a:rPr>
              <a:t>BW.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 Rinitis en menores de</a:t>
            </a:r>
            <a:r>
              <a:rPr sz="1200" spc="-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6 años: conocimientos actuales y</a:t>
            </a:r>
            <a:r>
              <a:rPr sz="1200" spc="-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retos pendientes.</a:t>
            </a:r>
            <a:r>
              <a:rPr sz="1200" spc="-6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Asia Pac</a:t>
            </a:r>
            <a:r>
              <a:rPr sz="1200" spc="-6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B1B1B"/>
                </a:solidFill>
                <a:latin typeface="Arial"/>
                <a:cs typeface="Arial"/>
              </a:rPr>
              <a:t>Allergy.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B1B1B"/>
                </a:solidFill>
                <a:latin typeface="Arial"/>
                <a:cs typeface="Arial"/>
              </a:rPr>
              <a:t>2011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B1B1B"/>
                </a:solidFill>
                <a:latin typeface="Arial"/>
                <a:cs typeface="Arial"/>
              </a:rPr>
              <a:t>Oct;1(3):115-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22</a:t>
            </a:r>
            <a:r>
              <a:rPr sz="1200" spc="-2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22222"/>
                </a:solidFill>
                <a:latin typeface="Arial"/>
                <a:cs typeface="Arial"/>
              </a:rPr>
              <a:t>Yan,</a:t>
            </a:r>
            <a:r>
              <a:rPr sz="1200" spc="-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Xiaobo </a:t>
            </a:r>
            <a:r>
              <a:rPr sz="1200" spc="-50" dirty="0">
                <a:solidFill>
                  <a:srgbClr val="222222"/>
                </a:solidFill>
                <a:latin typeface="Arial"/>
                <a:cs typeface="Arial"/>
              </a:rPr>
              <a:t>y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Limin Li. "Investigación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epidemiológica sobre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la rinitis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alérgica en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niños de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6 a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12 años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en la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ciudad de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Bayannur, China."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222222"/>
                </a:solidFill>
                <a:latin typeface="Arial"/>
                <a:cs typeface="Arial"/>
              </a:rPr>
              <a:t>Frontiers in</a:t>
            </a:r>
            <a:r>
              <a:rPr sz="1200" i="1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222222"/>
                </a:solidFill>
                <a:latin typeface="Arial"/>
                <a:cs typeface="Arial"/>
              </a:rPr>
              <a:t>Pediatrics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12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(2024) Barne,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Monica, </a:t>
            </a:r>
            <a:r>
              <a:rPr sz="1200" spc="-25" dirty="0">
                <a:solidFill>
                  <a:srgbClr val="222222"/>
                </a:solidFill>
                <a:latin typeface="Arial"/>
                <a:cs typeface="Arial"/>
              </a:rPr>
              <a:t>et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al. "Red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Global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de</a:t>
            </a:r>
            <a:r>
              <a:rPr sz="12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Asma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Fase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I,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India: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Resultados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de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rinitis alérgica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y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eccema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en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127.309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niños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y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adultos."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222222"/>
                </a:solidFill>
                <a:latin typeface="Arial"/>
                <a:cs typeface="Arial"/>
              </a:rPr>
              <a:t>Journal</a:t>
            </a:r>
            <a:r>
              <a:rPr sz="1200" i="1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sz="1200" i="1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222222"/>
                </a:solidFill>
                <a:latin typeface="Arial"/>
                <a:cs typeface="Arial"/>
              </a:rPr>
              <a:t>Allergy</a:t>
            </a:r>
            <a:r>
              <a:rPr sz="1200" i="1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222222"/>
                </a:solidFill>
                <a:latin typeface="Arial"/>
                <a:cs typeface="Arial"/>
              </a:rPr>
              <a:t>and</a:t>
            </a:r>
            <a:r>
              <a:rPr sz="1200" i="1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222222"/>
                </a:solidFill>
                <a:latin typeface="Arial"/>
                <a:cs typeface="Arial"/>
              </a:rPr>
              <a:t>Clinical</a:t>
            </a:r>
            <a:r>
              <a:rPr sz="1200" i="1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222222"/>
                </a:solidFill>
                <a:latin typeface="Arial"/>
                <a:cs typeface="Arial"/>
              </a:rPr>
              <a:t>Immunology:</a:t>
            </a:r>
            <a:r>
              <a:rPr sz="1200" i="1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222222"/>
                </a:solidFill>
                <a:latin typeface="Arial"/>
                <a:cs typeface="Arial"/>
              </a:rPr>
              <a:t>Global</a:t>
            </a:r>
            <a:r>
              <a:rPr sz="1200" i="1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1.2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22222"/>
                </a:solidFill>
                <a:latin typeface="Arial"/>
                <a:cs typeface="Arial"/>
              </a:rPr>
              <a:t>(2022):</a:t>
            </a:r>
            <a:endParaRPr sz="1200">
              <a:latin typeface="Arial"/>
              <a:cs typeface="Arial"/>
            </a:endParaRPr>
          </a:p>
          <a:p>
            <a:pPr marL="48260" marR="1363980">
              <a:lnSpc>
                <a:spcPct val="100000"/>
              </a:lnSpc>
              <a:spcBef>
                <a:spcPts val="1270"/>
              </a:spcBef>
            </a:pPr>
            <a:r>
              <a:rPr sz="1200" spc="-585" dirty="0">
                <a:solidFill>
                  <a:srgbClr val="222222"/>
                </a:solidFill>
                <a:latin typeface="Arial"/>
                <a:cs typeface="Arial"/>
              </a:rPr>
              <a:t>J</a:t>
            </a:r>
            <a:r>
              <a:rPr sz="1800" spc="-142" baseline="30092" dirty="0">
                <a:solidFill>
                  <a:srgbClr val="222222"/>
                </a:solidFill>
                <a:latin typeface="Arial"/>
                <a:cs typeface="Arial"/>
              </a:rPr>
              <a:t>5</a:t>
            </a:r>
            <a:r>
              <a:rPr sz="1200" spc="-585" dirty="0">
                <a:solidFill>
                  <a:srgbClr val="222222"/>
                </a:solidFill>
                <a:latin typeface="Arial"/>
                <a:cs typeface="Arial"/>
              </a:rPr>
              <a:t>o</a:t>
            </a:r>
            <a:r>
              <a:rPr sz="1800" spc="-142" baseline="30092" dirty="0">
                <a:solidFill>
                  <a:srgbClr val="222222"/>
                </a:solidFill>
                <a:latin typeface="Arial"/>
                <a:cs typeface="Arial"/>
              </a:rPr>
              <a:t>1</a:t>
            </a:r>
            <a:r>
              <a:rPr sz="1200" spc="-585" dirty="0">
                <a:solidFill>
                  <a:srgbClr val="222222"/>
                </a:solidFill>
                <a:latin typeface="Arial"/>
                <a:cs typeface="Arial"/>
              </a:rPr>
              <a:t>n</a:t>
            </a:r>
            <a:r>
              <a:rPr sz="1800" spc="-7" baseline="30092" dirty="0">
                <a:solidFill>
                  <a:srgbClr val="222222"/>
                </a:solidFill>
                <a:latin typeface="Arial"/>
                <a:cs typeface="Arial"/>
              </a:rPr>
              <a:t>-</a:t>
            </a:r>
            <a:r>
              <a:rPr sz="1800" spc="-382" baseline="30092" dirty="0">
                <a:solidFill>
                  <a:srgbClr val="222222"/>
                </a:solidFill>
                <a:latin typeface="Arial"/>
                <a:cs typeface="Arial"/>
              </a:rPr>
              <a:t>6</a:t>
            </a:r>
            <a:r>
              <a:rPr sz="1200" spc="-254" dirty="0">
                <a:solidFill>
                  <a:srgbClr val="222222"/>
                </a:solidFill>
                <a:latin typeface="Arial"/>
                <a:cs typeface="Arial"/>
              </a:rPr>
              <a:t>e</a:t>
            </a:r>
            <a:r>
              <a:rPr sz="1800" spc="-382" baseline="30092" dirty="0">
                <a:solidFill>
                  <a:srgbClr val="222222"/>
                </a:solidFill>
                <a:latin typeface="Arial"/>
                <a:cs typeface="Arial"/>
              </a:rPr>
              <a:t>0</a:t>
            </a:r>
            <a:r>
              <a:rPr sz="1200" spc="-254" dirty="0">
                <a:solidFill>
                  <a:srgbClr val="222222"/>
                </a:solidFill>
                <a:latin typeface="Arial"/>
                <a:cs typeface="Arial"/>
              </a:rPr>
              <a:t>s</a:t>
            </a:r>
            <a:r>
              <a:rPr sz="1800" spc="-382" baseline="30092" dirty="0">
                <a:solidFill>
                  <a:srgbClr val="222222"/>
                </a:solidFill>
                <a:latin typeface="Arial"/>
                <a:cs typeface="Arial"/>
              </a:rPr>
              <a:t>.</a:t>
            </a:r>
            <a:r>
              <a:rPr sz="1200" spc="-254" dirty="0">
                <a:solidFill>
                  <a:srgbClr val="222222"/>
                </a:solidFill>
                <a:latin typeface="Arial"/>
                <a:cs typeface="Arial"/>
              </a:rPr>
              <a:t>,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G.; House,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R.; Bosnic-Anticevich,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S.;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Cheong,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L.; Cvetkovski,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B.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Jóvenes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adultos y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rinitis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alérgica: una población a menudo</a:t>
            </a:r>
            <a:r>
              <a:rPr sz="1200" spc="-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ignorada que </a:t>
            </a:r>
            <a:r>
              <a:rPr sz="1200" spc="-10" dirty="0">
                <a:solidFill>
                  <a:srgbClr val="222222"/>
                </a:solidFill>
                <a:latin typeface="Arial"/>
                <a:cs typeface="Arial"/>
              </a:rPr>
              <a:t>requiere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atención</a:t>
            </a:r>
            <a:r>
              <a:rPr sz="1200" spc="-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específica. </a:t>
            </a:r>
            <a:r>
              <a:rPr sz="1200" i="1" dirty="0">
                <a:solidFill>
                  <a:srgbClr val="222222"/>
                </a:solidFill>
                <a:latin typeface="Arial"/>
                <a:cs typeface="Arial"/>
              </a:rPr>
              <a:t>Allergies</a:t>
            </a:r>
            <a:r>
              <a:rPr sz="1200" i="1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22222"/>
                </a:solidFill>
                <a:latin typeface="Arial"/>
                <a:cs typeface="Arial"/>
              </a:rPr>
              <a:t>2024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, </a:t>
            </a:r>
            <a:r>
              <a:rPr sz="1200" i="1" dirty="0">
                <a:solidFill>
                  <a:srgbClr val="222222"/>
                </a:solidFill>
                <a:latin typeface="Arial"/>
                <a:cs typeface="Arial"/>
              </a:rPr>
              <a:t>4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,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145-</a:t>
            </a:r>
            <a:r>
              <a:rPr sz="1200" spc="-20" dirty="0">
                <a:solidFill>
                  <a:srgbClr val="222222"/>
                </a:solidFill>
                <a:latin typeface="Arial"/>
                <a:cs typeface="Arial"/>
              </a:rPr>
              <a:t>161.</a:t>
            </a:r>
            <a:endParaRPr sz="1200">
              <a:latin typeface="Arial"/>
              <a:cs typeface="Arial"/>
            </a:endParaRPr>
          </a:p>
          <a:p>
            <a:pPr marL="38100" marR="1847850">
              <a:lnSpc>
                <a:spcPct val="100000"/>
              </a:lnSpc>
              <a:spcBef>
                <a:spcPts val="380"/>
              </a:spcBef>
            </a:pP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Savouré M, Bousquet J,</a:t>
            </a:r>
            <a:r>
              <a:rPr sz="1200" spc="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Jaakkola JJK, Jaakkola MS,</a:t>
            </a:r>
            <a:r>
              <a:rPr sz="1200" spc="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Jacquemin B, Nadif</a:t>
            </a:r>
            <a:r>
              <a:rPr sz="1200" spc="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R. Prevalencia mundial de</a:t>
            </a:r>
            <a:r>
              <a:rPr sz="1200" spc="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la rinitis en</a:t>
            </a:r>
            <a:r>
              <a:rPr sz="1200" spc="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adultos: revisión de definiciones</a:t>
            </a:r>
            <a:r>
              <a:rPr sz="1200" spc="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1B1B1B"/>
                </a:solidFill>
                <a:latin typeface="Arial"/>
                <a:cs typeface="Arial"/>
              </a:rPr>
              <a:t>y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evolución temporal.</a:t>
            </a:r>
            <a:r>
              <a:rPr sz="1200" spc="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Clin</a:t>
            </a:r>
            <a:r>
              <a:rPr sz="1200" spc="-1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B1B1B"/>
                </a:solidFill>
                <a:latin typeface="Arial"/>
                <a:cs typeface="Arial"/>
              </a:rPr>
              <a:t>Transl</a:t>
            </a:r>
            <a:r>
              <a:rPr sz="1200" spc="-6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B1B1B"/>
                </a:solidFill>
                <a:latin typeface="Arial"/>
                <a:cs typeface="Arial"/>
              </a:rPr>
              <a:t>Allergy.</a:t>
            </a:r>
            <a:r>
              <a:rPr sz="1200" spc="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2022</a:t>
            </a:r>
            <a:r>
              <a:rPr sz="1200" spc="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B1B1B"/>
                </a:solidFill>
                <a:latin typeface="Arial"/>
                <a:cs typeface="Arial"/>
              </a:rPr>
              <a:t>Mar;12(3):e12130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056" y="1062964"/>
            <a:ext cx="7368792" cy="335887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78328" y="1186246"/>
            <a:ext cx="4598035" cy="292925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94945" marR="5080" indent="-182880">
              <a:lnSpc>
                <a:spcPts val="2030"/>
              </a:lnSpc>
              <a:spcBef>
                <a:spcPts val="165"/>
              </a:spcBef>
              <a:buFont typeface="Cambria"/>
              <a:buChar char="•"/>
              <a:tabLst>
                <a:tab pos="194945" algn="l"/>
              </a:tabLst>
            </a:pPr>
            <a:r>
              <a:rPr sz="1700" dirty="0">
                <a:latin typeface="Arial"/>
                <a:cs typeface="Arial"/>
              </a:rPr>
              <a:t>La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prevalencia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la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rinitis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alérgica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alcanza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su </a:t>
            </a:r>
            <a:r>
              <a:rPr sz="1700" dirty="0">
                <a:latin typeface="Arial"/>
                <a:cs typeface="Arial"/>
              </a:rPr>
              <a:t>punto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máximo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durante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la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adolescencia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y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la </a:t>
            </a:r>
            <a:r>
              <a:rPr lang="es-ES" sz="1700" spc="-25" dirty="0">
                <a:latin typeface="Arial"/>
                <a:cs typeface="Arial"/>
              </a:rPr>
              <a:t>edad adulta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temprana,</a:t>
            </a:r>
            <a:endParaRPr sz="1700" dirty="0">
              <a:latin typeface="Arial"/>
              <a:cs typeface="Arial"/>
            </a:endParaRPr>
          </a:p>
          <a:p>
            <a:pPr marL="194945" indent="-182245">
              <a:lnSpc>
                <a:spcPts val="1955"/>
              </a:lnSpc>
              <a:buFont typeface="Cambria"/>
              <a:buChar char="•"/>
              <a:tabLst>
                <a:tab pos="194945" algn="l"/>
              </a:tabLst>
            </a:pPr>
            <a:r>
              <a:rPr sz="1700" dirty="0">
                <a:latin typeface="Arial"/>
                <a:cs typeface="Arial"/>
              </a:rPr>
              <a:t>y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después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disminuye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progresivamente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la</a:t>
            </a:r>
            <a:endParaRPr sz="1700" dirty="0">
              <a:latin typeface="Arial"/>
              <a:cs typeface="Arial"/>
            </a:endParaRPr>
          </a:p>
          <a:p>
            <a:pPr marL="194945">
              <a:lnSpc>
                <a:spcPts val="2030"/>
              </a:lnSpc>
            </a:pPr>
            <a:r>
              <a:rPr sz="1700" spc="-10" dirty="0">
                <a:latin typeface="Arial"/>
                <a:cs typeface="Arial"/>
              </a:rPr>
              <a:t>edad.</a:t>
            </a:r>
            <a:endParaRPr sz="1700" dirty="0">
              <a:latin typeface="Arial"/>
              <a:cs typeface="Arial"/>
            </a:endParaRPr>
          </a:p>
          <a:p>
            <a:pPr marL="194945" marR="387985" indent="-182880">
              <a:lnSpc>
                <a:spcPts val="2030"/>
              </a:lnSpc>
              <a:spcBef>
                <a:spcPts val="70"/>
              </a:spcBef>
              <a:buFont typeface="Cambria"/>
              <a:buChar char="•"/>
              <a:tabLst>
                <a:tab pos="194945" algn="l"/>
              </a:tabLst>
            </a:pPr>
            <a:r>
              <a:rPr sz="1700" dirty="0">
                <a:latin typeface="Arial"/>
                <a:cs typeface="Arial"/>
              </a:rPr>
              <a:t>Casi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el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80%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las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personas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afectadas </a:t>
            </a:r>
            <a:r>
              <a:rPr sz="1700" dirty="0">
                <a:latin typeface="Arial"/>
                <a:cs typeface="Arial"/>
              </a:rPr>
              <a:t>presentan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los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primeros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síntomas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antes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de </a:t>
            </a:r>
            <a:r>
              <a:rPr sz="1700" dirty="0">
                <a:latin typeface="Arial"/>
                <a:cs typeface="Arial"/>
              </a:rPr>
              <a:t>cumplir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los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20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años.</a:t>
            </a:r>
            <a:endParaRPr sz="1700" dirty="0">
              <a:latin typeface="Arial"/>
              <a:cs typeface="Arial"/>
            </a:endParaRPr>
          </a:p>
          <a:p>
            <a:pPr marL="664845" marR="83820">
              <a:lnSpc>
                <a:spcPts val="1660"/>
              </a:lnSpc>
              <a:spcBef>
                <a:spcPts val="1645"/>
              </a:spcBef>
            </a:pP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Nur</a:t>
            </a:r>
            <a:r>
              <a:rPr sz="1400" spc="-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Husna,</a:t>
            </a:r>
            <a:r>
              <a:rPr sz="1400" spc="-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Siti</a:t>
            </a:r>
            <a:r>
              <a:rPr sz="1400" spc="-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Muhamad,</a:t>
            </a:r>
            <a:r>
              <a:rPr sz="1400" spc="-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et</a:t>
            </a:r>
            <a:r>
              <a:rPr sz="1400" spc="-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al.</a:t>
            </a:r>
            <a:r>
              <a:rPr sz="1400" spc="-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"Rinitis</a:t>
            </a:r>
            <a:r>
              <a:rPr sz="14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22222"/>
                </a:solidFill>
                <a:latin typeface="Arial"/>
                <a:cs typeface="Arial"/>
              </a:rPr>
              <a:t>alérgica: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una</a:t>
            </a:r>
            <a:r>
              <a:rPr sz="14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visión</a:t>
            </a:r>
            <a:r>
              <a:rPr sz="1400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clínica</a:t>
            </a:r>
            <a:r>
              <a:rPr sz="1400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y</a:t>
            </a:r>
            <a:r>
              <a:rPr sz="1400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fisiopatológica."</a:t>
            </a:r>
            <a:r>
              <a:rPr sz="1400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22222"/>
                </a:solidFill>
                <a:latin typeface="Arial"/>
                <a:cs typeface="Arial"/>
              </a:rPr>
              <a:t>Frontiers</a:t>
            </a:r>
            <a:r>
              <a:rPr sz="1400" i="1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i="1" spc="-25" dirty="0">
                <a:solidFill>
                  <a:srgbClr val="222222"/>
                </a:solidFill>
                <a:latin typeface="Arial"/>
                <a:cs typeface="Arial"/>
              </a:rPr>
              <a:t>in </a:t>
            </a:r>
            <a:r>
              <a:rPr sz="1400" i="1" dirty="0">
                <a:solidFill>
                  <a:srgbClr val="222222"/>
                </a:solidFill>
                <a:latin typeface="Arial"/>
                <a:cs typeface="Arial"/>
              </a:rPr>
              <a:t>medicine</a:t>
            </a:r>
            <a:r>
              <a:rPr sz="1400" i="1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9</a:t>
            </a:r>
            <a:r>
              <a:rPr sz="1400" spc="-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(2022):</a:t>
            </a:r>
            <a:r>
              <a:rPr sz="1400" spc="-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22222"/>
                </a:solidFill>
                <a:latin typeface="Arial"/>
                <a:cs typeface="Arial"/>
              </a:rPr>
              <a:t>874114.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7" name="Picture 6" descr="A black and blue logo&#10;&#10;AI-generated content may be incorrect.">
            <a:extLst>
              <a:ext uri="{FF2B5EF4-FFF2-40B4-BE49-F238E27FC236}">
                <a16:creationId xmlns:a16="http://schemas.microsoft.com/office/drawing/2014/main" id="{D4EB4464-75F6-8277-2F93-8631B2D7C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48" y="304800"/>
            <a:ext cx="2136514" cy="58113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9145" y="5072570"/>
            <a:ext cx="9876155" cy="166243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649605">
              <a:lnSpc>
                <a:spcPts val="1860"/>
              </a:lnSpc>
              <a:spcBef>
                <a:spcPts val="204"/>
              </a:spcBef>
            </a:pP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Di</a:t>
            </a:r>
            <a:r>
              <a:rPr sz="1600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Cara,</a:t>
            </a:r>
            <a:r>
              <a:rPr sz="16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Giuseppe,</a:t>
            </a:r>
            <a:r>
              <a:rPr sz="16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y</a:t>
            </a:r>
            <a:r>
              <a:rPr sz="16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col.</a:t>
            </a:r>
            <a:r>
              <a:rPr sz="1600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"Gravedad</a:t>
            </a:r>
            <a:r>
              <a:rPr sz="16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de</a:t>
            </a:r>
            <a:r>
              <a:rPr sz="16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la</a:t>
            </a:r>
            <a:r>
              <a:rPr sz="16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rinitis</a:t>
            </a:r>
            <a:r>
              <a:rPr sz="16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alérgica</a:t>
            </a:r>
            <a:r>
              <a:rPr sz="1600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y</a:t>
            </a:r>
            <a:r>
              <a:rPr sz="16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desarrollo</a:t>
            </a:r>
            <a:r>
              <a:rPr sz="16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de</a:t>
            </a:r>
            <a:r>
              <a:rPr sz="16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asma</a:t>
            </a:r>
            <a:r>
              <a:rPr sz="16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en</a:t>
            </a:r>
            <a:r>
              <a:rPr sz="1600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niños."</a:t>
            </a:r>
            <a:r>
              <a:rPr sz="16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222222"/>
                </a:solidFill>
                <a:latin typeface="Arial"/>
                <a:cs typeface="Arial"/>
              </a:rPr>
              <a:t>World</a:t>
            </a:r>
            <a:r>
              <a:rPr sz="1600" i="1" spc="-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222222"/>
                </a:solidFill>
                <a:latin typeface="Arial"/>
                <a:cs typeface="Arial"/>
              </a:rPr>
              <a:t>Allergy Organization</a:t>
            </a:r>
            <a:r>
              <a:rPr sz="1600" i="1" spc="-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222222"/>
                </a:solidFill>
                <a:latin typeface="Arial"/>
                <a:cs typeface="Arial"/>
              </a:rPr>
              <a:t>Journal</a:t>
            </a:r>
            <a:r>
              <a:rPr sz="1600" i="1" spc="-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8.1</a:t>
            </a:r>
            <a:r>
              <a:rPr sz="1600" spc="-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(2015):</a:t>
            </a:r>
            <a:r>
              <a:rPr sz="1600" spc="-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1-</a:t>
            </a:r>
            <a:r>
              <a:rPr sz="1600" spc="-25" dirty="0">
                <a:solidFill>
                  <a:srgbClr val="222222"/>
                </a:solidFill>
                <a:latin typeface="Arial"/>
                <a:cs typeface="Arial"/>
              </a:rPr>
              <a:t>3.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70"/>
              </a:spcBef>
            </a:pPr>
            <a:r>
              <a:rPr sz="1600" spc="-20" dirty="0">
                <a:solidFill>
                  <a:srgbClr val="1B1B1B"/>
                </a:solidFill>
                <a:latin typeface="Arial"/>
                <a:cs typeface="Arial"/>
              </a:rPr>
              <a:t>Acevedo-Prado</a:t>
            </a:r>
            <a:r>
              <a:rPr sz="1600" spc="-9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B1B1B"/>
                </a:solidFill>
                <a:latin typeface="Arial"/>
                <a:cs typeface="Arial"/>
              </a:rPr>
              <a:t>A, </a:t>
            </a:r>
            <a:r>
              <a:rPr sz="1600" spc="-10" dirty="0">
                <a:solidFill>
                  <a:srgbClr val="1B1B1B"/>
                </a:solidFill>
                <a:latin typeface="Arial"/>
                <a:cs typeface="Arial"/>
              </a:rPr>
              <a:t>Seoane-</a:t>
            </a:r>
            <a:r>
              <a:rPr sz="1600" dirty="0">
                <a:solidFill>
                  <a:srgbClr val="1B1B1B"/>
                </a:solidFill>
                <a:latin typeface="Arial"/>
                <a:cs typeface="Arial"/>
              </a:rPr>
              <a:t>Pillado</a:t>
            </a:r>
            <a:r>
              <a:rPr sz="1600" spc="-3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600" spc="-95" dirty="0">
                <a:solidFill>
                  <a:srgbClr val="1B1B1B"/>
                </a:solidFill>
                <a:latin typeface="Arial"/>
                <a:cs typeface="Arial"/>
              </a:rPr>
              <a:t>T,</a:t>
            </a:r>
            <a:r>
              <a:rPr sz="160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B1B1B"/>
                </a:solidFill>
                <a:latin typeface="Arial"/>
                <a:cs typeface="Arial"/>
              </a:rPr>
              <a:t>López-Silvarrey-</a:t>
            </a:r>
            <a:r>
              <a:rPr sz="1600" spc="-30" dirty="0">
                <a:solidFill>
                  <a:srgbClr val="1B1B1B"/>
                </a:solidFill>
                <a:latin typeface="Arial"/>
                <a:cs typeface="Arial"/>
              </a:rPr>
              <a:t>Varela</a:t>
            </a:r>
            <a:r>
              <a:rPr sz="1600" spc="-9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B1B1B"/>
                </a:solidFill>
                <a:latin typeface="Arial"/>
                <a:cs typeface="Arial"/>
              </a:rPr>
              <a:t>A, Salgado FJ, y</a:t>
            </a:r>
            <a:r>
              <a:rPr sz="1600" spc="-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B1B1B"/>
                </a:solidFill>
                <a:latin typeface="Arial"/>
                <a:cs typeface="Arial"/>
              </a:rPr>
              <a:t>colaboradores.</a:t>
            </a:r>
            <a:r>
              <a:rPr sz="1600" spc="-8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B1B1B"/>
                </a:solidFill>
                <a:latin typeface="Arial"/>
                <a:cs typeface="Arial"/>
              </a:rPr>
              <a:t>Asociación </a:t>
            </a:r>
            <a:r>
              <a:rPr sz="1600" spc="-10" dirty="0">
                <a:solidFill>
                  <a:srgbClr val="1B1B1B"/>
                </a:solidFill>
                <a:latin typeface="Arial"/>
                <a:cs typeface="Arial"/>
              </a:rPr>
              <a:t>entre </a:t>
            </a:r>
            <a:r>
              <a:rPr sz="1600" dirty="0">
                <a:solidFill>
                  <a:srgbClr val="1B1B1B"/>
                </a:solidFill>
                <a:latin typeface="Arial"/>
                <a:cs typeface="Arial"/>
              </a:rPr>
              <a:t>rinitis</a:t>
            </a:r>
            <a:r>
              <a:rPr sz="1600" spc="-3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B1B1B"/>
                </a:solidFill>
                <a:latin typeface="Arial"/>
                <a:cs typeface="Arial"/>
              </a:rPr>
              <a:t>y</a:t>
            </a:r>
            <a:r>
              <a:rPr sz="1600" spc="-3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B1B1B"/>
                </a:solidFill>
                <a:latin typeface="Arial"/>
                <a:cs typeface="Arial"/>
              </a:rPr>
              <a:t>la</a:t>
            </a:r>
            <a:r>
              <a:rPr sz="1600" spc="-3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B1B1B"/>
                </a:solidFill>
                <a:latin typeface="Arial"/>
                <a:cs typeface="Arial"/>
              </a:rPr>
              <a:t>prevalencia</a:t>
            </a:r>
            <a:r>
              <a:rPr sz="1600" spc="-3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B1B1B"/>
                </a:solidFill>
                <a:latin typeface="Arial"/>
                <a:cs typeface="Arial"/>
              </a:rPr>
              <a:t>y</a:t>
            </a:r>
            <a:r>
              <a:rPr sz="1600" spc="-3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B1B1B"/>
                </a:solidFill>
                <a:latin typeface="Arial"/>
                <a:cs typeface="Arial"/>
              </a:rPr>
              <a:t>gravedad</a:t>
            </a:r>
            <a:r>
              <a:rPr sz="1600" spc="-3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B1B1B"/>
                </a:solidFill>
                <a:latin typeface="Arial"/>
                <a:cs typeface="Arial"/>
              </a:rPr>
              <a:t>del</a:t>
            </a:r>
            <a:r>
              <a:rPr sz="1600" spc="-3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B1B1B"/>
                </a:solidFill>
                <a:latin typeface="Arial"/>
                <a:cs typeface="Arial"/>
              </a:rPr>
              <a:t>asma.</a:t>
            </a:r>
            <a:r>
              <a:rPr sz="1600" spc="-3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B1B1B"/>
                </a:solidFill>
                <a:latin typeface="Arial"/>
                <a:cs typeface="Arial"/>
              </a:rPr>
              <a:t>Sci</a:t>
            </a:r>
            <a:r>
              <a:rPr sz="1600" spc="-2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B1B1B"/>
                </a:solidFill>
                <a:latin typeface="Arial"/>
                <a:cs typeface="Arial"/>
              </a:rPr>
              <a:t>Rep.</a:t>
            </a:r>
            <a:r>
              <a:rPr sz="1600" spc="-3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B1B1B"/>
                </a:solidFill>
                <a:latin typeface="Arial"/>
                <a:cs typeface="Arial"/>
              </a:rPr>
              <a:t>16</a:t>
            </a:r>
            <a:r>
              <a:rPr sz="1600" spc="-3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B1B1B"/>
                </a:solidFill>
                <a:latin typeface="Arial"/>
                <a:cs typeface="Arial"/>
              </a:rPr>
              <a:t>de</a:t>
            </a:r>
            <a:r>
              <a:rPr sz="1600" spc="-3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B1B1B"/>
                </a:solidFill>
                <a:latin typeface="Arial"/>
                <a:cs typeface="Arial"/>
              </a:rPr>
              <a:t>abril</a:t>
            </a:r>
            <a:r>
              <a:rPr sz="1600" spc="-3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B1B1B"/>
                </a:solidFill>
                <a:latin typeface="Arial"/>
                <a:cs typeface="Arial"/>
              </a:rPr>
              <a:t>de</a:t>
            </a:r>
            <a:r>
              <a:rPr sz="1600" spc="-3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B1B1B"/>
                </a:solidFill>
                <a:latin typeface="Arial"/>
                <a:cs typeface="Arial"/>
              </a:rPr>
              <a:t>2022;12(1):6389.</a:t>
            </a:r>
            <a:endParaRPr sz="1600">
              <a:latin typeface="Arial"/>
              <a:cs typeface="Arial"/>
            </a:endParaRPr>
          </a:p>
          <a:p>
            <a:pPr marL="12700" marR="180975">
              <a:lnSpc>
                <a:spcPts val="1860"/>
              </a:lnSpc>
              <a:spcBef>
                <a:spcPts val="885"/>
              </a:spcBef>
            </a:pP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Shen,</a:t>
            </a:r>
            <a:r>
              <a:rPr sz="1600" spc="-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Yang,</a:t>
            </a:r>
            <a:r>
              <a:rPr sz="16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y</a:t>
            </a:r>
            <a:r>
              <a:rPr sz="16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colaboradores.</a:t>
            </a:r>
            <a:r>
              <a:rPr sz="16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"Prevalencia</a:t>
            </a:r>
            <a:r>
              <a:rPr sz="16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la</a:t>
            </a:r>
            <a:r>
              <a:rPr sz="16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comorbilidad</a:t>
            </a:r>
            <a:r>
              <a:rPr sz="16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de</a:t>
            </a:r>
            <a:r>
              <a:rPr sz="16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rinitis</a:t>
            </a:r>
            <a:r>
              <a:rPr sz="16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alérgica</a:t>
            </a:r>
            <a:r>
              <a:rPr sz="16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con</a:t>
            </a:r>
            <a:r>
              <a:rPr sz="16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asma</a:t>
            </a:r>
            <a:r>
              <a:rPr sz="16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y</a:t>
            </a:r>
            <a:r>
              <a:rPr sz="16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asma</a:t>
            </a:r>
            <a:r>
              <a:rPr sz="16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con</a:t>
            </a:r>
            <a:r>
              <a:rPr sz="16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rinitis 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alérgica</a:t>
            </a:r>
            <a:r>
              <a:rPr sz="16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en</a:t>
            </a:r>
            <a:r>
              <a:rPr sz="16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China:</a:t>
            </a:r>
            <a:r>
              <a:rPr sz="16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un</a:t>
            </a:r>
            <a:r>
              <a:rPr sz="16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22222"/>
                </a:solidFill>
                <a:latin typeface="Arial"/>
                <a:cs typeface="Arial"/>
              </a:rPr>
              <a:t>meta-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análisis."</a:t>
            </a:r>
            <a:r>
              <a:rPr sz="16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222222"/>
                </a:solidFill>
                <a:latin typeface="Arial"/>
                <a:cs typeface="Arial"/>
              </a:rPr>
              <a:t>Asian</a:t>
            </a:r>
            <a:r>
              <a:rPr sz="1600" i="1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222222"/>
                </a:solidFill>
                <a:latin typeface="Arial"/>
                <a:cs typeface="Arial"/>
              </a:rPr>
              <a:t>Pac</a:t>
            </a:r>
            <a:r>
              <a:rPr sz="1600" i="1" spc="-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222222"/>
                </a:solidFill>
                <a:latin typeface="Arial"/>
                <a:cs typeface="Arial"/>
              </a:rPr>
              <a:t>J</a:t>
            </a:r>
            <a:r>
              <a:rPr sz="1600" i="1" spc="-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222222"/>
                </a:solidFill>
                <a:latin typeface="Arial"/>
                <a:cs typeface="Arial"/>
              </a:rPr>
              <a:t>Allergy</a:t>
            </a:r>
            <a:r>
              <a:rPr sz="1600" i="1" spc="-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222222"/>
                </a:solidFill>
                <a:latin typeface="Arial"/>
                <a:cs typeface="Arial"/>
              </a:rPr>
              <a:t>Immunol</a:t>
            </a:r>
            <a:r>
              <a:rPr sz="1600" i="1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37.4</a:t>
            </a:r>
            <a:r>
              <a:rPr sz="16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22222"/>
                </a:solidFill>
                <a:latin typeface="Arial"/>
                <a:cs typeface="Arial"/>
              </a:rPr>
              <a:t>(2019):</a:t>
            </a:r>
            <a:r>
              <a:rPr sz="16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222222"/>
                </a:solidFill>
                <a:latin typeface="Arial"/>
                <a:cs typeface="Arial"/>
              </a:rPr>
              <a:t>220-</a:t>
            </a:r>
            <a:r>
              <a:rPr sz="1600" spc="-25" dirty="0">
                <a:solidFill>
                  <a:srgbClr val="222222"/>
                </a:solidFill>
                <a:latin typeface="Arial"/>
                <a:cs typeface="Arial"/>
              </a:rPr>
              <a:t>225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32863"/>
            <a:ext cx="11210666" cy="1633118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420267" y="906462"/>
            <a:ext cx="112814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 marR="5080" indent="-1651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24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frecuencia</a:t>
            </a:r>
            <a:r>
              <a:rPr sz="24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con</a:t>
            </a:r>
            <a:r>
              <a:rPr sz="24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24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que</a:t>
            </a:r>
            <a:r>
              <a:rPr sz="24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24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rinitis</a:t>
            </a:r>
            <a:r>
              <a:rPr sz="24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alérgica</a:t>
            </a:r>
            <a:r>
              <a:rPr sz="24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4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asocia</a:t>
            </a:r>
            <a:r>
              <a:rPr sz="24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al</a:t>
            </a:r>
            <a:r>
              <a:rPr sz="24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asma</a:t>
            </a:r>
            <a:r>
              <a:rPr sz="24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varía</a:t>
            </a:r>
            <a:r>
              <a:rPr sz="24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según</a:t>
            </a:r>
            <a:r>
              <a:rPr sz="24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24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región</a:t>
            </a:r>
            <a:r>
              <a:rPr sz="24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50" dirty="0">
                <a:solidFill>
                  <a:srgbClr val="000000"/>
                </a:solidFill>
                <a:latin typeface="Arial"/>
                <a:cs typeface="Arial"/>
              </a:rPr>
              <a:t>y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24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edad.</a:t>
            </a:r>
            <a:r>
              <a:rPr sz="24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sz="24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obstante,</a:t>
            </a:r>
            <a:r>
              <a:rPr sz="24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nivel</a:t>
            </a:r>
            <a:r>
              <a:rPr sz="24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mundial,</a:t>
            </a:r>
            <a:r>
              <a:rPr sz="24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4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estima</a:t>
            </a:r>
            <a:r>
              <a:rPr sz="24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que</a:t>
            </a:r>
            <a:r>
              <a:rPr sz="24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oscila</a:t>
            </a:r>
            <a:r>
              <a:rPr sz="24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entre</a:t>
            </a:r>
            <a:r>
              <a:rPr sz="24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el</a:t>
            </a:r>
            <a:r>
              <a:rPr sz="24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10</a:t>
            </a:r>
            <a:r>
              <a:rPr sz="24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  <a:r>
              <a:rPr sz="24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z="24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el</a:t>
            </a:r>
            <a:r>
              <a:rPr sz="24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40</a:t>
            </a:r>
            <a:r>
              <a:rPr sz="24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25" dirty="0">
                <a:solidFill>
                  <a:srgbClr val="000000"/>
                </a:solidFill>
                <a:latin typeface="Arial"/>
                <a:cs typeface="Arial"/>
              </a:rPr>
              <a:t>%.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5228" y="239151"/>
            <a:ext cx="7115809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dirty="0">
                <a:solidFill>
                  <a:srgbClr val="017973"/>
                </a:solidFill>
                <a:latin typeface="Arial"/>
                <a:cs typeface="Arial"/>
              </a:rPr>
              <a:t>¿Con</a:t>
            </a:r>
            <a:r>
              <a:rPr sz="1600" b="1" spc="2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17973"/>
                </a:solidFill>
                <a:latin typeface="Arial"/>
                <a:cs typeface="Arial"/>
              </a:rPr>
              <a:t>qué</a:t>
            </a:r>
            <a:r>
              <a:rPr sz="1600" b="1" spc="2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17973"/>
                </a:solidFill>
                <a:latin typeface="Arial"/>
                <a:cs typeface="Arial"/>
              </a:rPr>
              <a:t>frecuencia</a:t>
            </a:r>
            <a:r>
              <a:rPr sz="1600" b="1" spc="2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17973"/>
                </a:solidFill>
                <a:latin typeface="Arial"/>
                <a:cs typeface="Arial"/>
              </a:rPr>
              <a:t>se</a:t>
            </a:r>
            <a:r>
              <a:rPr sz="1600" b="1" spc="2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17973"/>
                </a:solidFill>
                <a:latin typeface="Arial"/>
                <a:cs typeface="Arial"/>
              </a:rPr>
              <a:t>presenta</a:t>
            </a:r>
            <a:r>
              <a:rPr sz="1600" b="1" spc="2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17973"/>
                </a:solidFill>
                <a:latin typeface="Arial"/>
                <a:cs typeface="Arial"/>
              </a:rPr>
              <a:t>asma</a:t>
            </a:r>
            <a:r>
              <a:rPr sz="1600" b="1" spc="2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17973"/>
                </a:solidFill>
                <a:latin typeface="Arial"/>
                <a:cs typeface="Arial"/>
              </a:rPr>
              <a:t>en</a:t>
            </a:r>
            <a:r>
              <a:rPr sz="1600" b="1" spc="2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17973"/>
                </a:solidFill>
                <a:latin typeface="Arial"/>
                <a:cs typeface="Arial"/>
              </a:rPr>
              <a:t>personas</a:t>
            </a:r>
            <a:r>
              <a:rPr sz="1600" b="1" spc="2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17973"/>
                </a:solidFill>
                <a:latin typeface="Arial"/>
                <a:cs typeface="Arial"/>
              </a:rPr>
              <a:t>con</a:t>
            </a:r>
            <a:r>
              <a:rPr sz="1600" b="1" spc="2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17973"/>
                </a:solidFill>
                <a:latin typeface="Arial"/>
                <a:cs typeface="Arial"/>
              </a:rPr>
              <a:t>rinitis</a:t>
            </a:r>
            <a:r>
              <a:rPr sz="1600" b="1" spc="2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17973"/>
                </a:solidFill>
                <a:latin typeface="Arial"/>
                <a:cs typeface="Arial"/>
              </a:rPr>
              <a:t>alérgica?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1216" y="3981450"/>
            <a:ext cx="85445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5465" marR="5080" indent="-5334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Además,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rinitis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alérgica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es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reconocida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ampliamente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como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un </a:t>
            </a:r>
            <a:r>
              <a:rPr sz="2400" dirty="0">
                <a:latin typeface="Arial"/>
                <a:cs typeface="Arial"/>
              </a:rPr>
              <a:t>factor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riesgo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importante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para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el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desarrollo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del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asma.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8" name="Picture 7" descr="A black and blue logo&#10;&#10;AI-generated content may be incorrect.">
            <a:extLst>
              <a:ext uri="{FF2B5EF4-FFF2-40B4-BE49-F238E27FC236}">
                <a16:creationId xmlns:a16="http://schemas.microsoft.com/office/drawing/2014/main" id="{A2F7FC9D-EE0C-F104-E3FB-2C831877A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48" y="304800"/>
            <a:ext cx="2136514" cy="5811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97802" y="102107"/>
            <a:ext cx="11680957" cy="630876"/>
          </a:xfrm>
          <a:prstGeom prst="rect">
            <a:avLst/>
          </a:prstGeom>
        </p:spPr>
        <p:txBody>
          <a:bodyPr vert="horz" wrap="square" lIns="0" tIns="281875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120"/>
              </a:spcBef>
            </a:pPr>
            <a:r>
              <a:rPr sz="2250" dirty="0" err="1"/>
              <a:t>Objetivos</a:t>
            </a:r>
            <a:r>
              <a:rPr sz="2250" spc="10" dirty="0"/>
              <a:t> </a:t>
            </a:r>
            <a:r>
              <a:rPr sz="2250" dirty="0"/>
              <a:t>d</a:t>
            </a:r>
            <a:r>
              <a:rPr lang="es-ES" sz="2250" dirty="0" err="1"/>
              <a:t>idácticos</a:t>
            </a:r>
            <a:endParaRPr sz="2250" dirty="0"/>
          </a:p>
        </p:txBody>
      </p:sp>
      <p:sp>
        <p:nvSpPr>
          <p:cNvPr id="4" name="object 4"/>
          <p:cNvSpPr txBox="1"/>
          <p:nvPr/>
        </p:nvSpPr>
        <p:spPr>
          <a:xfrm>
            <a:off x="566127" y="1066253"/>
            <a:ext cx="10872470" cy="458152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2000" dirty="0">
                <a:latin typeface="Arial"/>
                <a:cs typeface="Arial"/>
              </a:rPr>
              <a:t>Al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finalizar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este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caso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práctico,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</a:t>
            </a:r>
            <a:r>
              <a:rPr lang="es-ES" sz="2000" dirty="0">
                <a:latin typeface="Arial"/>
                <a:cs typeface="Arial"/>
              </a:rPr>
              <a:t>os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participantes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serán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capaces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de:</a:t>
            </a:r>
            <a:endParaRPr sz="2000" dirty="0">
              <a:latin typeface="Arial"/>
              <a:cs typeface="Arial"/>
            </a:endParaRPr>
          </a:p>
          <a:p>
            <a:pPr marL="721995" marR="5080" indent="-252729">
              <a:lnSpc>
                <a:spcPct val="100400"/>
              </a:lnSpc>
              <a:spcBef>
                <a:spcPts val="1230"/>
              </a:spcBef>
              <a:buFont typeface="Cambria"/>
              <a:buChar char="•"/>
              <a:tabLst>
                <a:tab pos="724535" algn="l"/>
              </a:tabLst>
            </a:pPr>
            <a:r>
              <a:rPr sz="2350" dirty="0">
                <a:latin typeface="Arial"/>
                <a:cs typeface="Arial"/>
              </a:rPr>
              <a:t>Identificar</a:t>
            </a:r>
            <a:r>
              <a:rPr sz="2350" spc="-10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y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enumerar algunos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de los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retos en el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manejo de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la rinitis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spc="-10" dirty="0">
                <a:latin typeface="Arial"/>
                <a:cs typeface="Arial"/>
              </a:rPr>
              <a:t>alérgica 	(RA);</a:t>
            </a:r>
            <a:endParaRPr sz="2350" dirty="0">
              <a:latin typeface="Arial"/>
              <a:cs typeface="Arial"/>
            </a:endParaRPr>
          </a:p>
          <a:p>
            <a:pPr marL="721995" marR="730250" indent="-252729">
              <a:lnSpc>
                <a:spcPct val="100400"/>
              </a:lnSpc>
              <a:buFont typeface="Cambria"/>
              <a:buChar char="•"/>
              <a:tabLst>
                <a:tab pos="724535" algn="l"/>
              </a:tabLst>
            </a:pPr>
            <a:r>
              <a:rPr sz="2350" spc="-20" dirty="0">
                <a:latin typeface="Arial"/>
                <a:cs typeface="Arial"/>
              </a:rPr>
              <a:t>Valorar</a:t>
            </a:r>
            <a:r>
              <a:rPr sz="2350" spc="-10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el</a:t>
            </a:r>
            <a:r>
              <a:rPr sz="2350" spc="-10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diagnóstico</a:t>
            </a:r>
            <a:r>
              <a:rPr sz="2350" spc="-10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de</a:t>
            </a:r>
            <a:r>
              <a:rPr sz="2350" spc="-10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asma</a:t>
            </a:r>
            <a:r>
              <a:rPr sz="2350" spc="-10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como</a:t>
            </a:r>
            <a:r>
              <a:rPr sz="2350" spc="-10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la</a:t>
            </a:r>
            <a:r>
              <a:rPr sz="2350" spc="-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comorbilidad</a:t>
            </a:r>
            <a:r>
              <a:rPr sz="2350" spc="-10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más</a:t>
            </a:r>
            <a:r>
              <a:rPr sz="2350" spc="-10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relevante</a:t>
            </a:r>
            <a:r>
              <a:rPr sz="2350" spc="-20" dirty="0">
                <a:latin typeface="Arial"/>
                <a:cs typeface="Arial"/>
              </a:rPr>
              <a:t> </a:t>
            </a:r>
            <a:r>
              <a:rPr sz="2350" spc="-25" dirty="0">
                <a:latin typeface="Arial"/>
                <a:cs typeface="Arial"/>
              </a:rPr>
              <a:t>en 	</a:t>
            </a:r>
            <a:r>
              <a:rPr sz="2350" dirty="0">
                <a:latin typeface="Arial"/>
                <a:cs typeface="Arial"/>
              </a:rPr>
              <a:t>personas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con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spc="-25" dirty="0">
                <a:latin typeface="Arial"/>
                <a:cs typeface="Arial"/>
              </a:rPr>
              <a:t>RA;</a:t>
            </a:r>
            <a:endParaRPr sz="2350" dirty="0">
              <a:latin typeface="Arial"/>
              <a:cs typeface="Arial"/>
            </a:endParaRPr>
          </a:p>
          <a:p>
            <a:pPr marL="721995" marR="872490" indent="-252729">
              <a:lnSpc>
                <a:spcPct val="100400"/>
              </a:lnSpc>
              <a:buFont typeface="Cambria"/>
              <a:buChar char="•"/>
              <a:tabLst>
                <a:tab pos="724535" algn="l"/>
              </a:tabLst>
            </a:pPr>
            <a:r>
              <a:rPr sz="2350" dirty="0">
                <a:latin typeface="Arial"/>
                <a:cs typeface="Arial"/>
              </a:rPr>
              <a:t>Analizar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y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valorar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las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ventajas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y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limitaciones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de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los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distintos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spc="-10" dirty="0">
                <a:latin typeface="Arial"/>
                <a:cs typeface="Arial"/>
              </a:rPr>
              <a:t>enfoques 	</a:t>
            </a:r>
            <a:r>
              <a:rPr sz="2350" dirty="0">
                <a:latin typeface="Arial"/>
                <a:cs typeface="Arial"/>
              </a:rPr>
              <a:t>terapéuticos</a:t>
            </a:r>
            <a:r>
              <a:rPr sz="2350" spc="-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en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pacientes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con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RA</a:t>
            </a:r>
            <a:r>
              <a:rPr sz="2350" spc="-12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y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asma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spc="-10" dirty="0">
                <a:latin typeface="Arial"/>
                <a:cs typeface="Arial"/>
              </a:rPr>
              <a:t>coexistentes;</a:t>
            </a:r>
            <a:endParaRPr sz="2350" dirty="0">
              <a:latin typeface="Arial"/>
              <a:cs typeface="Arial"/>
            </a:endParaRPr>
          </a:p>
          <a:p>
            <a:pPr marL="721995" marR="522605" indent="-252729">
              <a:lnSpc>
                <a:spcPct val="100400"/>
              </a:lnSpc>
              <a:buFont typeface="Cambria"/>
              <a:buChar char="•"/>
              <a:tabLst>
                <a:tab pos="724535" algn="l"/>
              </a:tabLst>
            </a:pPr>
            <a:r>
              <a:rPr sz="2350" dirty="0">
                <a:latin typeface="Arial"/>
                <a:cs typeface="Arial"/>
              </a:rPr>
              <a:t>Favorecer</a:t>
            </a:r>
            <a:r>
              <a:rPr sz="2350" spc="-1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la</a:t>
            </a:r>
            <a:r>
              <a:rPr sz="2350" spc="-10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toma</a:t>
            </a:r>
            <a:r>
              <a:rPr sz="2350" spc="-10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de</a:t>
            </a:r>
            <a:r>
              <a:rPr sz="2350" spc="-1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decisiones</a:t>
            </a:r>
            <a:r>
              <a:rPr sz="2350" spc="-10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compartida,</a:t>
            </a:r>
            <a:r>
              <a:rPr sz="2350" spc="-10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abordando</a:t>
            </a:r>
            <a:r>
              <a:rPr sz="2350" spc="-10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los</a:t>
            </a:r>
            <a:r>
              <a:rPr sz="2350" spc="-15" dirty="0">
                <a:latin typeface="Arial"/>
                <a:cs typeface="Arial"/>
              </a:rPr>
              <a:t> </a:t>
            </a:r>
            <a:r>
              <a:rPr sz="2350" spc="-10" dirty="0">
                <a:latin typeface="Arial"/>
                <a:cs typeface="Arial"/>
              </a:rPr>
              <a:t>miedos, 	</a:t>
            </a:r>
            <a:r>
              <a:rPr sz="2350" dirty="0">
                <a:latin typeface="Arial"/>
                <a:cs typeface="Arial"/>
              </a:rPr>
              <a:t>expectativas</a:t>
            </a:r>
            <a:r>
              <a:rPr sz="2350" spc="-10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y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preferencias</a:t>
            </a:r>
            <a:r>
              <a:rPr sz="2350" spc="-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del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paciente,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así</a:t>
            </a:r>
            <a:r>
              <a:rPr sz="2350" spc="-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como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discutiendo riesgos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spc="-50" dirty="0">
                <a:latin typeface="Arial"/>
                <a:cs typeface="Arial"/>
              </a:rPr>
              <a:t>y 	</a:t>
            </a:r>
            <a:r>
              <a:rPr sz="2350" spc="-10" dirty="0">
                <a:latin typeface="Arial"/>
                <a:cs typeface="Arial"/>
              </a:rPr>
              <a:t>beneficios;</a:t>
            </a:r>
            <a:endParaRPr sz="2350" dirty="0">
              <a:latin typeface="Arial"/>
              <a:cs typeface="Arial"/>
            </a:endParaRPr>
          </a:p>
          <a:p>
            <a:pPr marL="721995" marR="590550" indent="-252729">
              <a:lnSpc>
                <a:spcPct val="100400"/>
              </a:lnSpc>
              <a:buFont typeface="Cambria"/>
              <a:buChar char="•"/>
              <a:tabLst>
                <a:tab pos="724535" algn="l"/>
              </a:tabLst>
            </a:pPr>
            <a:r>
              <a:rPr sz="2350" dirty="0">
                <a:latin typeface="Arial"/>
                <a:cs typeface="Arial"/>
              </a:rPr>
              <a:t>Elaborar un plan de manejo personalizado que incluya estrategias </a:t>
            </a:r>
            <a:r>
              <a:rPr sz="2350" spc="-10" dirty="0">
                <a:latin typeface="Arial"/>
                <a:cs typeface="Arial"/>
              </a:rPr>
              <a:t>tanto 	</a:t>
            </a:r>
            <a:r>
              <a:rPr sz="2350" dirty="0">
                <a:latin typeface="Arial"/>
                <a:cs typeface="Arial"/>
              </a:rPr>
              <a:t>farmacológicas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como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no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spc="-10" dirty="0">
                <a:latin typeface="Arial"/>
                <a:cs typeface="Arial"/>
              </a:rPr>
              <a:t>farmacológicas.</a:t>
            </a:r>
            <a:endParaRPr sz="23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01291" y="6521491"/>
            <a:ext cx="7223759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Arial"/>
                <a:cs typeface="Arial"/>
              </a:rPr>
              <a:t>ALK-Abelló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otorgado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una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beca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educativa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sin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restricciones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para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apoyar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el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desarrollo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este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caso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clínico,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sin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intervenir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en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su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contenido</a:t>
            </a:r>
            <a:endParaRPr sz="900">
              <a:latin typeface="Arial"/>
              <a:cs typeface="Arial"/>
            </a:endParaRPr>
          </a:p>
        </p:txBody>
      </p:sp>
      <p:pic>
        <p:nvPicPr>
          <p:cNvPr id="6" name="Picture 5" descr="A black and blue logo&#10;&#10;AI-generated content may be incorrect.">
            <a:extLst>
              <a:ext uri="{FF2B5EF4-FFF2-40B4-BE49-F238E27FC236}">
                <a16:creationId xmlns:a16="http://schemas.microsoft.com/office/drawing/2014/main" id="{57AC202D-F5B3-466E-0340-CE5B086C8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48" y="304800"/>
            <a:ext cx="2136514" cy="58113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755114" y="118776"/>
            <a:ext cx="4335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0000"/>
                </a:solidFill>
              </a:rPr>
              <a:t>Transición</a:t>
            </a:r>
            <a:r>
              <a:rPr sz="1800" spc="-3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de</a:t>
            </a:r>
            <a:r>
              <a:rPr sz="1800" spc="-3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la</a:t>
            </a:r>
            <a:r>
              <a:rPr sz="1800" spc="-2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rinitis</a:t>
            </a:r>
            <a:r>
              <a:rPr sz="1800" spc="-3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alérgica</a:t>
            </a:r>
            <a:r>
              <a:rPr sz="1800" spc="-2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al</a:t>
            </a:r>
            <a:r>
              <a:rPr sz="1800" spc="-3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asma:</a:t>
            </a:r>
            <a:endParaRPr sz="1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13829" y="673658"/>
          <a:ext cx="11351259" cy="2270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2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Factores</a:t>
                      </a:r>
                      <a:r>
                        <a:rPr sz="10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riesgo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Factores</a:t>
                      </a:r>
                      <a:r>
                        <a:rPr sz="13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protectores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5480">
                <a:tc>
                  <a:txBody>
                    <a:bodyPr/>
                    <a:lstStyle/>
                    <a:p>
                      <a:pPr marL="201295" indent="-110489">
                        <a:lnSpc>
                          <a:spcPct val="100000"/>
                        </a:lnSpc>
                        <a:spcBef>
                          <a:spcPts val="345"/>
                        </a:spcBef>
                        <a:buChar char="•"/>
                        <a:tabLst>
                          <a:tab pos="201295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Carga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sensibilización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polisensibilización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84785" indent="-93980">
                        <a:lnSpc>
                          <a:spcPct val="100000"/>
                        </a:lnSpc>
                        <a:spcBef>
                          <a:spcPts val="260"/>
                        </a:spcBef>
                        <a:buChar char="•"/>
                        <a:tabLst>
                          <a:tab pos="184785" algn="l"/>
                        </a:tabLst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persistente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mayor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gravedad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201295" indent="-110489">
                        <a:lnSpc>
                          <a:spcPct val="100000"/>
                        </a:lnSpc>
                        <a:spcBef>
                          <a:spcPts val="340"/>
                        </a:spcBef>
                        <a:buChar char="•"/>
                        <a:tabLst>
                          <a:tab pos="201295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Inicio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temprano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edad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joven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sensibilización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17804" indent="-127000">
                        <a:lnSpc>
                          <a:spcPts val="1914"/>
                        </a:lnSpc>
                        <a:spcBef>
                          <a:spcPts val="215"/>
                        </a:spcBef>
                        <a:buChar char="•"/>
                        <a:tabLst>
                          <a:tab pos="217804" algn="l"/>
                        </a:tabLst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hiperreactividad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bronquial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ya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está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presente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18440" indent="-127000">
                        <a:lnSpc>
                          <a:spcPts val="1914"/>
                        </a:lnSpc>
                        <a:buChar char="•"/>
                        <a:tabLst>
                          <a:tab pos="218440" algn="l"/>
                        </a:tabLst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Predisposición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genética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inmunológica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01930" indent="-110489">
                        <a:lnSpc>
                          <a:spcPct val="100000"/>
                        </a:lnSpc>
                        <a:spcBef>
                          <a:spcPts val="35"/>
                        </a:spcBef>
                        <a:buChar char="•"/>
                        <a:tabLst>
                          <a:tab pos="20193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Interacción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entre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nariz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los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pulmones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 indent="-118110">
                        <a:lnSpc>
                          <a:spcPct val="100000"/>
                        </a:lnSpc>
                        <a:spcBef>
                          <a:spcPts val="330"/>
                        </a:spcBef>
                        <a:buChar char="•"/>
                        <a:tabLst>
                          <a:tab pos="209550" algn="l"/>
                        </a:tabLst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Rinitis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alérgica</a:t>
                      </a:r>
                      <a:r>
                        <a:rPr sz="15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menos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grave,</a:t>
                      </a:r>
                      <a:r>
                        <a:rPr sz="15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más</a:t>
                      </a:r>
                      <a:r>
                        <a:rPr sz="15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intermitente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que</a:t>
                      </a:r>
                      <a:r>
                        <a:rPr sz="15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persistente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75895" indent="-84455">
                        <a:lnSpc>
                          <a:spcPct val="100000"/>
                        </a:lnSpc>
                        <a:spcBef>
                          <a:spcPts val="215"/>
                        </a:spcBef>
                        <a:buChar char="•"/>
                        <a:tabLst>
                          <a:tab pos="175895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Menor</a:t>
                      </a:r>
                      <a:r>
                        <a:rPr sz="10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número</a:t>
                      </a:r>
                      <a:r>
                        <a:rPr sz="10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sensibilizaciones</a:t>
                      </a:r>
                      <a:r>
                        <a:rPr sz="10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0" dirty="0">
                          <a:latin typeface="Arial"/>
                          <a:cs typeface="Arial"/>
                        </a:rPr>
                        <a:t>alérgenos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18440" indent="-127000">
                        <a:lnSpc>
                          <a:spcPct val="100000"/>
                        </a:lnSpc>
                        <a:spcBef>
                          <a:spcPts val="550"/>
                        </a:spcBef>
                        <a:buChar char="•"/>
                        <a:tabLst>
                          <a:tab pos="218440" algn="l"/>
                        </a:tabLst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Baja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hiperreactividad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bronquial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basal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18440" indent="-127000">
                        <a:lnSpc>
                          <a:spcPts val="1914"/>
                        </a:lnSpc>
                        <a:spcBef>
                          <a:spcPts val="5"/>
                        </a:spcBef>
                        <a:buChar char="•"/>
                        <a:tabLst>
                          <a:tab pos="218440" algn="l"/>
                        </a:tabLst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Buen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control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aire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18440" indent="-127000">
                        <a:lnSpc>
                          <a:spcPts val="1914"/>
                        </a:lnSpc>
                        <a:buChar char="•"/>
                        <a:tabLst>
                          <a:tab pos="218440" algn="l"/>
                        </a:tabLst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Fenotipos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atópicos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74625" indent="-83185">
                        <a:lnSpc>
                          <a:spcPct val="100000"/>
                        </a:lnSpc>
                        <a:spcBef>
                          <a:spcPts val="95"/>
                        </a:spcBef>
                        <a:buChar char="•"/>
                        <a:tabLst>
                          <a:tab pos="174625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Factores</a:t>
                      </a:r>
                      <a:r>
                        <a:rPr sz="10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genéticos</a:t>
                      </a:r>
                      <a:r>
                        <a:rPr sz="10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relacionados</a:t>
                      </a:r>
                      <a:r>
                        <a:rPr sz="10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con el</a:t>
                      </a:r>
                      <a:r>
                        <a:rPr sz="10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0" dirty="0">
                          <a:latin typeface="Arial"/>
                          <a:cs typeface="Arial"/>
                        </a:rPr>
                        <a:t>desarrollo.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172720" indent="-81280">
                        <a:lnSpc>
                          <a:spcPct val="100000"/>
                        </a:lnSpc>
                        <a:spcBef>
                          <a:spcPts val="675"/>
                        </a:spcBef>
                        <a:buChar char="•"/>
                        <a:tabLst>
                          <a:tab pos="172720" algn="l"/>
                        </a:tabLst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Menor</a:t>
                      </a:r>
                      <a:r>
                        <a:rPr sz="10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exposición</a:t>
                      </a:r>
                      <a:r>
                        <a:rPr sz="10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agresiones</a:t>
                      </a:r>
                      <a:r>
                        <a:rPr sz="10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ambientales.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15542" y="3265246"/>
            <a:ext cx="10426700" cy="390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5930" marR="5080" indent="-443865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latin typeface="Arial"/>
                <a:cs typeface="Arial"/>
              </a:rPr>
              <a:t>La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probabilidad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que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una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persona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desarrolle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asma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partir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una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rinitis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alérgica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puede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calcularse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considerando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factores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riesgo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clínicos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personales </a:t>
            </a:r>
            <a:r>
              <a:rPr sz="1200" dirty="0">
                <a:latin typeface="Arial"/>
                <a:cs typeface="Arial"/>
              </a:rPr>
              <a:t>concretos.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aconsejable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que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personal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sanitario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valore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este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riesgo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manera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precoz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poder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aplicar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medidas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preventivas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adecuadas.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9669" y="4121658"/>
            <a:ext cx="11187430" cy="257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Caso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Malcolm:</a:t>
            </a:r>
            <a:endParaRPr sz="1600">
              <a:latin typeface="Arial"/>
              <a:cs typeface="Arial"/>
            </a:endParaRPr>
          </a:p>
          <a:p>
            <a:pPr marL="829944" indent="-170815">
              <a:lnSpc>
                <a:spcPts val="1920"/>
              </a:lnSpc>
              <a:spcBef>
                <a:spcPts val="5"/>
              </a:spcBef>
              <a:buFont typeface="Cambria"/>
              <a:buChar char="•"/>
              <a:tabLst>
                <a:tab pos="829944" algn="l"/>
              </a:tabLst>
            </a:pPr>
            <a:r>
              <a:rPr sz="1600" spc="-10" dirty="0">
                <a:latin typeface="Arial"/>
                <a:cs typeface="Arial"/>
              </a:rPr>
              <a:t>Desarrolló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rinitis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alérgica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durante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adolescencia,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edad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que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esta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patología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alcanza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mayor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prevalencia.</a:t>
            </a:r>
            <a:endParaRPr sz="1600">
              <a:latin typeface="Arial"/>
              <a:cs typeface="Arial"/>
            </a:endParaRPr>
          </a:p>
          <a:p>
            <a:pPr marL="829310" marR="117475" indent="-170815">
              <a:lnSpc>
                <a:spcPts val="1920"/>
              </a:lnSpc>
              <a:spcBef>
                <a:spcPts val="60"/>
              </a:spcBef>
              <a:buFont typeface="Cambria"/>
              <a:buChar char="•"/>
              <a:tabLst>
                <a:tab pos="831215" algn="l"/>
              </a:tabLst>
            </a:pPr>
            <a:r>
              <a:rPr sz="1600" spc="-10" dirty="0">
                <a:latin typeface="Arial"/>
                <a:cs typeface="Arial"/>
              </a:rPr>
              <a:t>Posteriormente,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cerca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30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años,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fue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diagnosticado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asma</a:t>
            </a:r>
            <a:r>
              <a:rPr sz="1600" dirty="0">
                <a:latin typeface="Arial"/>
                <a:cs typeface="Arial"/>
              </a:rPr>
              <a:t>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intervalo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15–</a:t>
            </a:r>
            <a:r>
              <a:rPr sz="1600" b="1" dirty="0">
                <a:latin typeface="Arial"/>
                <a:cs typeface="Arial"/>
              </a:rPr>
              <a:t>16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años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desde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inicio 	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rinitis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alérgica,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que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el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periodo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más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habitual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observado.*</a:t>
            </a:r>
            <a:endParaRPr sz="1600">
              <a:latin typeface="Arial"/>
              <a:cs typeface="Arial"/>
            </a:endParaRPr>
          </a:p>
          <a:p>
            <a:pPr marL="829944" indent="-170815">
              <a:lnSpc>
                <a:spcPts val="1845"/>
              </a:lnSpc>
              <a:buFont typeface="Cambria"/>
              <a:buChar char="•"/>
              <a:tabLst>
                <a:tab pos="829944" algn="l"/>
              </a:tabLst>
            </a:pPr>
            <a:r>
              <a:rPr sz="1600" dirty="0">
                <a:latin typeface="Arial"/>
                <a:cs typeface="Arial"/>
              </a:rPr>
              <a:t>Desde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infancia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presentaba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predisposición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al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asma</a:t>
            </a:r>
            <a:r>
              <a:rPr sz="1600" dirty="0">
                <a:latin typeface="Arial"/>
                <a:cs typeface="Arial"/>
              </a:rPr>
              <a:t>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que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refleja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una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hiperreactividad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bronquial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basal</a:t>
            </a:r>
            <a:r>
              <a:rPr sz="1600" spc="-1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sz="1600">
              <a:latin typeface="Arial"/>
              <a:cs typeface="Arial"/>
            </a:endParaRPr>
          </a:p>
          <a:p>
            <a:pPr marL="12700" marR="220345">
              <a:lnSpc>
                <a:spcPts val="1390"/>
              </a:lnSpc>
            </a:pP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*Makris, M.,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et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al.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"Relación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temporal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de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la rinitis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alérgica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con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el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asma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y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otras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comorbilidades en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un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país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mediterráneo: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un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estudio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retrospectivo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en una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clínica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22222"/>
                </a:solidFill>
                <a:latin typeface="Arial"/>
                <a:cs typeface="Arial"/>
              </a:rPr>
              <a:t>de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referencia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terciaria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en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alergia."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222222"/>
                </a:solidFill>
                <a:latin typeface="Arial"/>
                <a:cs typeface="Arial"/>
              </a:rPr>
              <a:t>Allergologia</a:t>
            </a:r>
            <a:r>
              <a:rPr sz="1200" i="1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222222"/>
                </a:solidFill>
                <a:latin typeface="Arial"/>
                <a:cs typeface="Arial"/>
              </a:rPr>
              <a:t>et</a:t>
            </a:r>
            <a:r>
              <a:rPr sz="1200" i="1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222222"/>
                </a:solidFill>
                <a:latin typeface="Arial"/>
                <a:cs typeface="Arial"/>
              </a:rPr>
              <a:t>immunopathologia</a:t>
            </a:r>
            <a:r>
              <a:rPr sz="1200" i="1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38.5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(2010):</a:t>
            </a:r>
            <a:r>
              <a:rPr sz="12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246-</a:t>
            </a:r>
            <a:r>
              <a:rPr sz="1200" spc="-20" dirty="0">
                <a:solidFill>
                  <a:srgbClr val="222222"/>
                </a:solidFill>
                <a:latin typeface="Arial"/>
                <a:cs typeface="Arial"/>
              </a:rPr>
              <a:t>253.</a:t>
            </a:r>
            <a:endParaRPr sz="1200">
              <a:latin typeface="Arial"/>
              <a:cs typeface="Arial"/>
            </a:endParaRPr>
          </a:p>
          <a:p>
            <a:pPr marL="12700" marR="41910">
              <a:lnSpc>
                <a:spcPct val="129900"/>
              </a:lnSpc>
              <a:spcBef>
                <a:spcPts val="685"/>
              </a:spcBef>
            </a:pP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Luo G,</a:t>
            </a:r>
            <a:r>
              <a:rPr sz="1200" spc="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Nkoy FL,</a:t>
            </a:r>
            <a:r>
              <a:rPr sz="1200" spc="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Stone</a:t>
            </a:r>
            <a:r>
              <a:rPr sz="1200" spc="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BL, Schmick</a:t>
            </a:r>
            <a:r>
              <a:rPr sz="1200" spc="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D, Johnson</a:t>
            </a:r>
            <a:r>
              <a:rPr sz="1200" spc="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MD.</a:t>
            </a:r>
            <a:r>
              <a:rPr sz="1200" spc="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Revisión sistemática</a:t>
            </a:r>
            <a:r>
              <a:rPr sz="1200" spc="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de modelos</a:t>
            </a:r>
            <a:r>
              <a:rPr sz="1200" spc="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predictivos para</a:t>
            </a:r>
            <a:r>
              <a:rPr sz="1200" spc="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el</a:t>
            </a:r>
            <a:r>
              <a:rPr sz="1200" spc="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desarrollo de</a:t>
            </a:r>
            <a:r>
              <a:rPr sz="1200" spc="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asma en</a:t>
            </a:r>
            <a:r>
              <a:rPr sz="1200" spc="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la</a:t>
            </a:r>
            <a:r>
              <a:rPr sz="1200" spc="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infancia. BMC</a:t>
            </a:r>
            <a:r>
              <a:rPr sz="1200" spc="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Med Inform</a:t>
            </a:r>
            <a:r>
              <a:rPr sz="1200" spc="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B1B1B"/>
                </a:solidFill>
                <a:latin typeface="Arial"/>
                <a:cs typeface="Arial"/>
              </a:rPr>
              <a:t>Decis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Mak.</a:t>
            </a:r>
            <a:r>
              <a:rPr sz="1200" spc="-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2015 Nov 28;15:99.</a:t>
            </a:r>
            <a:r>
              <a:rPr sz="1200" spc="-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ALK-Abelló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aportó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una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ayuda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educativa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sin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restricciones para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el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desarrollo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este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caso, pero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intervino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el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contenido.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Picture 6" descr="A black and blue logo&#10;&#10;AI-generated content may be incorrect.">
            <a:extLst>
              <a:ext uri="{FF2B5EF4-FFF2-40B4-BE49-F238E27FC236}">
                <a16:creationId xmlns:a16="http://schemas.microsoft.com/office/drawing/2014/main" id="{B7027E38-E960-6219-AB1D-42BE6ADE5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985" y="92526"/>
            <a:ext cx="2136514" cy="58113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44625" y="1813534"/>
            <a:ext cx="224154" cy="1904364"/>
            <a:chOff x="7644625" y="1813534"/>
            <a:chExt cx="224154" cy="1904364"/>
          </a:xfrm>
        </p:grpSpPr>
        <p:sp>
          <p:nvSpPr>
            <p:cNvPr id="3" name="object 3"/>
            <p:cNvSpPr/>
            <p:nvPr/>
          </p:nvSpPr>
          <p:spPr>
            <a:xfrm>
              <a:off x="7654150" y="1823059"/>
              <a:ext cx="205104" cy="1885314"/>
            </a:xfrm>
            <a:custGeom>
              <a:avLst/>
              <a:gdLst/>
              <a:ahLst/>
              <a:cxnLst/>
              <a:rect l="l" t="t" r="r" b="b"/>
              <a:pathLst>
                <a:path w="205104" h="1885314">
                  <a:moveTo>
                    <a:pt x="153670" y="0"/>
                  </a:moveTo>
                  <a:lnTo>
                    <a:pt x="51181" y="0"/>
                  </a:lnTo>
                  <a:lnTo>
                    <a:pt x="51181" y="1798065"/>
                  </a:lnTo>
                  <a:lnTo>
                    <a:pt x="0" y="1798065"/>
                  </a:lnTo>
                  <a:lnTo>
                    <a:pt x="102489" y="1884807"/>
                  </a:lnTo>
                  <a:lnTo>
                    <a:pt x="204978" y="1798065"/>
                  </a:lnTo>
                  <a:lnTo>
                    <a:pt x="153670" y="1798065"/>
                  </a:lnTo>
                  <a:lnTo>
                    <a:pt x="1536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54150" y="1823059"/>
              <a:ext cx="205104" cy="1885314"/>
            </a:xfrm>
            <a:custGeom>
              <a:avLst/>
              <a:gdLst/>
              <a:ahLst/>
              <a:cxnLst/>
              <a:rect l="l" t="t" r="r" b="b"/>
              <a:pathLst>
                <a:path w="205104" h="1885314">
                  <a:moveTo>
                    <a:pt x="0" y="1798065"/>
                  </a:moveTo>
                  <a:lnTo>
                    <a:pt x="51181" y="1798065"/>
                  </a:lnTo>
                  <a:lnTo>
                    <a:pt x="51181" y="0"/>
                  </a:lnTo>
                  <a:lnTo>
                    <a:pt x="153670" y="0"/>
                  </a:lnTo>
                  <a:lnTo>
                    <a:pt x="153670" y="1798065"/>
                  </a:lnTo>
                  <a:lnTo>
                    <a:pt x="204978" y="1798065"/>
                  </a:lnTo>
                  <a:lnTo>
                    <a:pt x="102489" y="1884807"/>
                  </a:lnTo>
                  <a:lnTo>
                    <a:pt x="0" y="179806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84" y="39420"/>
            <a:ext cx="3600323" cy="6794959"/>
          </a:xfrm>
          <a:prstGeom prst="rect">
            <a:avLst/>
          </a:prstGeom>
        </p:spPr>
      </p:pic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3959714" y="105255"/>
            <a:ext cx="8018145" cy="4254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600" b="0" dirty="0">
                <a:latin typeface="Arial"/>
                <a:cs typeface="Arial"/>
              </a:rPr>
              <a:t>Mecanismo</a:t>
            </a:r>
            <a:r>
              <a:rPr sz="2600" b="0" spc="10" dirty="0">
                <a:latin typeface="Arial"/>
                <a:cs typeface="Arial"/>
              </a:rPr>
              <a:t> </a:t>
            </a:r>
            <a:r>
              <a:rPr sz="2600" b="0" dirty="0">
                <a:latin typeface="Arial"/>
                <a:cs typeface="Arial"/>
              </a:rPr>
              <a:t>de</a:t>
            </a:r>
            <a:r>
              <a:rPr sz="2600" b="0" spc="10" dirty="0">
                <a:latin typeface="Arial"/>
                <a:cs typeface="Arial"/>
              </a:rPr>
              <a:t> </a:t>
            </a:r>
            <a:r>
              <a:rPr sz="2600" b="0" dirty="0">
                <a:latin typeface="Arial"/>
                <a:cs typeface="Arial"/>
              </a:rPr>
              <a:t>transición:</a:t>
            </a:r>
            <a:r>
              <a:rPr sz="2600" b="0" spc="10" dirty="0">
                <a:latin typeface="Arial"/>
                <a:cs typeface="Arial"/>
              </a:rPr>
              <a:t> </a:t>
            </a:r>
            <a:r>
              <a:rPr sz="2600" b="0" dirty="0">
                <a:latin typeface="Arial"/>
                <a:cs typeface="Arial"/>
              </a:rPr>
              <a:t>de</a:t>
            </a:r>
            <a:r>
              <a:rPr sz="2600" b="0" spc="10" dirty="0">
                <a:latin typeface="Arial"/>
                <a:cs typeface="Arial"/>
              </a:rPr>
              <a:t> </a:t>
            </a:r>
            <a:r>
              <a:rPr sz="2600" b="0" dirty="0">
                <a:latin typeface="Arial"/>
                <a:cs typeface="Arial"/>
              </a:rPr>
              <a:t>la</a:t>
            </a:r>
            <a:r>
              <a:rPr sz="2600" b="0" spc="10" dirty="0">
                <a:latin typeface="Arial"/>
                <a:cs typeface="Arial"/>
              </a:rPr>
              <a:t> </a:t>
            </a:r>
            <a:r>
              <a:rPr sz="2600" b="0" dirty="0">
                <a:latin typeface="Arial"/>
                <a:cs typeface="Arial"/>
              </a:rPr>
              <a:t>rinitis</a:t>
            </a:r>
            <a:r>
              <a:rPr sz="2600" b="0" spc="10" dirty="0">
                <a:latin typeface="Arial"/>
                <a:cs typeface="Arial"/>
              </a:rPr>
              <a:t> </a:t>
            </a:r>
            <a:r>
              <a:rPr sz="2600" b="0" dirty="0">
                <a:latin typeface="Arial"/>
                <a:cs typeface="Arial"/>
              </a:rPr>
              <a:t>alérgica</a:t>
            </a:r>
            <a:r>
              <a:rPr sz="2600" b="0" spc="10" dirty="0">
                <a:latin typeface="Arial"/>
                <a:cs typeface="Arial"/>
              </a:rPr>
              <a:t> </a:t>
            </a:r>
            <a:r>
              <a:rPr sz="2600" b="0" dirty="0">
                <a:latin typeface="Arial"/>
                <a:cs typeface="Arial"/>
              </a:rPr>
              <a:t>al</a:t>
            </a:r>
            <a:r>
              <a:rPr sz="2600" b="0" spc="10" dirty="0">
                <a:latin typeface="Arial"/>
                <a:cs typeface="Arial"/>
              </a:rPr>
              <a:t> </a:t>
            </a:r>
            <a:r>
              <a:rPr sz="2600" b="0" spc="-20" dirty="0">
                <a:latin typeface="Arial"/>
                <a:cs typeface="Arial"/>
              </a:rPr>
              <a:t>asma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81903" y="660273"/>
            <a:ext cx="4295140" cy="83121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 marR="215900">
              <a:lnSpc>
                <a:spcPct val="101099"/>
              </a:lnSpc>
              <a:spcBef>
                <a:spcPts val="305"/>
              </a:spcBef>
            </a:pPr>
            <a:r>
              <a:rPr sz="2300" dirty="0">
                <a:latin typeface="Arial"/>
                <a:cs typeface="Arial"/>
              </a:rPr>
              <a:t>Inflamación:</a:t>
            </a:r>
            <a:r>
              <a:rPr sz="2300" spc="6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liberación</a:t>
            </a:r>
            <a:r>
              <a:rPr sz="2300" spc="60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de </a:t>
            </a:r>
            <a:r>
              <a:rPr sz="2300" dirty="0">
                <a:latin typeface="Arial"/>
                <a:cs typeface="Arial"/>
              </a:rPr>
              <a:t>mediadores</a:t>
            </a:r>
            <a:r>
              <a:rPr sz="2300" spc="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de</a:t>
            </a:r>
            <a:r>
              <a:rPr sz="2300" spc="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citocinas</a:t>
            </a:r>
            <a:r>
              <a:rPr sz="2300" spc="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tipo</a:t>
            </a:r>
            <a:r>
              <a:rPr sz="2300" spc="40" dirty="0">
                <a:latin typeface="Arial"/>
                <a:cs typeface="Arial"/>
              </a:rPr>
              <a:t> </a:t>
            </a:r>
            <a:r>
              <a:rPr sz="2300" spc="-50" dirty="0">
                <a:latin typeface="Arial"/>
                <a:cs typeface="Arial"/>
              </a:rPr>
              <a:t>2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55336" y="1872614"/>
            <a:ext cx="5974715" cy="831215"/>
          </a:xfrm>
          <a:custGeom>
            <a:avLst/>
            <a:gdLst/>
            <a:ahLst/>
            <a:cxnLst/>
            <a:rect l="l" t="t" r="r" b="b"/>
            <a:pathLst>
              <a:path w="5974715" h="831214">
                <a:moveTo>
                  <a:pt x="5974207" y="0"/>
                </a:moveTo>
                <a:lnTo>
                  <a:pt x="0" y="0"/>
                </a:lnTo>
                <a:lnTo>
                  <a:pt x="0" y="830961"/>
                </a:lnTo>
                <a:lnTo>
                  <a:pt x="5974207" y="830961"/>
                </a:lnTo>
                <a:lnTo>
                  <a:pt x="5974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55336" y="1872614"/>
            <a:ext cx="5974715" cy="83121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90805" marR="132080">
              <a:lnSpc>
                <a:spcPts val="2160"/>
              </a:lnSpc>
              <a:spcBef>
                <a:spcPts val="20"/>
              </a:spcBef>
            </a:pPr>
            <a:r>
              <a:rPr sz="1800" dirty="0">
                <a:latin typeface="Arial"/>
                <a:cs typeface="Arial"/>
              </a:rPr>
              <a:t>Propagación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mediadores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inflamatorio </a:t>
            </a:r>
            <a:r>
              <a:rPr sz="1800" dirty="0">
                <a:latin typeface="Arial"/>
                <a:cs typeface="Arial"/>
              </a:rPr>
              <a:t>desde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nariz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hasta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vías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respiratorias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inferiores.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25136" y="4532757"/>
            <a:ext cx="6635115" cy="831215"/>
          </a:xfrm>
          <a:prstGeom prst="rect">
            <a:avLst/>
          </a:prstGeom>
          <a:solidFill>
            <a:srgbClr val="EBEA96"/>
          </a:solidFill>
        </p:spPr>
        <p:txBody>
          <a:bodyPr vert="horz" wrap="square" lIns="0" tIns="46355" rIns="0" bIns="0" rtlCol="0">
            <a:spAutoFit/>
          </a:bodyPr>
          <a:lstStyle/>
          <a:p>
            <a:pPr marL="287655" marR="195580" indent="52705">
              <a:lnSpc>
                <a:spcPct val="101400"/>
              </a:lnSpc>
              <a:spcBef>
                <a:spcPts val="365"/>
              </a:spcBef>
            </a:pPr>
            <a:r>
              <a:rPr sz="1850" dirty="0">
                <a:latin typeface="Arial"/>
                <a:cs typeface="Arial"/>
              </a:rPr>
              <a:t>Factores</a:t>
            </a:r>
            <a:r>
              <a:rPr sz="1850" spc="2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de</a:t>
            </a:r>
            <a:r>
              <a:rPr sz="1850" spc="2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riesgo:</a:t>
            </a:r>
            <a:r>
              <a:rPr sz="1850" spc="3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alta</a:t>
            </a:r>
            <a:r>
              <a:rPr sz="1850" spc="2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exposición</a:t>
            </a:r>
            <a:r>
              <a:rPr sz="1850" spc="3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a</a:t>
            </a:r>
            <a:r>
              <a:rPr sz="1850" spc="2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alérgenos,</a:t>
            </a:r>
            <a:r>
              <a:rPr sz="1850" spc="3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humo</a:t>
            </a:r>
            <a:r>
              <a:rPr sz="1850" spc="25" dirty="0">
                <a:latin typeface="Arial"/>
                <a:cs typeface="Arial"/>
              </a:rPr>
              <a:t> </a:t>
            </a:r>
            <a:r>
              <a:rPr sz="1850" spc="-25" dirty="0">
                <a:latin typeface="Arial"/>
                <a:cs typeface="Arial"/>
              </a:rPr>
              <a:t>de </a:t>
            </a:r>
            <a:r>
              <a:rPr sz="1850" dirty="0">
                <a:latin typeface="Arial"/>
                <a:cs typeface="Arial"/>
              </a:rPr>
              <a:t>biomasa,</a:t>
            </a:r>
            <a:r>
              <a:rPr sz="1850" spc="3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polvo,</a:t>
            </a:r>
            <a:r>
              <a:rPr sz="1850" spc="3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tabaquismo,</a:t>
            </a:r>
            <a:r>
              <a:rPr sz="1850" spc="4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contaminación</a:t>
            </a:r>
            <a:r>
              <a:rPr sz="1850" spc="3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e</a:t>
            </a:r>
            <a:r>
              <a:rPr sz="1850" spc="35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infecciones.</a:t>
            </a:r>
            <a:endParaRPr sz="18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85434" y="3005327"/>
            <a:ext cx="3806825" cy="461645"/>
          </a:xfrm>
          <a:custGeom>
            <a:avLst/>
            <a:gdLst/>
            <a:ahLst/>
            <a:cxnLst/>
            <a:rect l="l" t="t" r="r" b="b"/>
            <a:pathLst>
              <a:path w="3806825" h="461645">
                <a:moveTo>
                  <a:pt x="3806444" y="0"/>
                </a:moveTo>
                <a:lnTo>
                  <a:pt x="0" y="0"/>
                </a:lnTo>
                <a:lnTo>
                  <a:pt x="0" y="461645"/>
                </a:lnTo>
                <a:lnTo>
                  <a:pt x="3806444" y="461645"/>
                </a:lnTo>
                <a:lnTo>
                  <a:pt x="3806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885434" y="3005327"/>
            <a:ext cx="3806825" cy="46164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295"/>
              </a:spcBef>
            </a:pPr>
            <a:r>
              <a:rPr sz="2400" dirty="0">
                <a:latin typeface="Arial"/>
                <a:cs typeface="Arial"/>
              </a:rPr>
              <a:t>Barrera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epitelial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debilitada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27494" y="3723640"/>
            <a:ext cx="2430145" cy="46164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309880">
              <a:lnSpc>
                <a:spcPct val="100000"/>
              </a:lnSpc>
              <a:spcBef>
                <a:spcPts val="459"/>
              </a:spcBef>
            </a:pPr>
            <a:r>
              <a:rPr sz="1450" dirty="0">
                <a:latin typeface="Arial"/>
                <a:cs typeface="Arial"/>
              </a:rPr>
              <a:t>Rinitis</a:t>
            </a:r>
            <a:r>
              <a:rPr sz="1450" spc="2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alérgica</a:t>
            </a:r>
            <a:r>
              <a:rPr sz="1450" spc="30" dirty="0">
                <a:latin typeface="Arial"/>
                <a:cs typeface="Arial"/>
              </a:rPr>
              <a:t> </a:t>
            </a:r>
            <a:r>
              <a:rPr sz="1450" i="1" dirty="0">
                <a:latin typeface="Arial"/>
                <a:cs typeface="Arial"/>
              </a:rPr>
              <a:t>a</a:t>
            </a:r>
            <a:r>
              <a:rPr sz="1450" i="1" spc="30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asma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978992" y="1500822"/>
            <a:ext cx="1654810" cy="341630"/>
            <a:chOff x="6978992" y="1500822"/>
            <a:chExt cx="1654810" cy="341630"/>
          </a:xfrm>
        </p:grpSpPr>
        <p:sp>
          <p:nvSpPr>
            <p:cNvPr id="15" name="object 15"/>
            <p:cNvSpPr/>
            <p:nvPr/>
          </p:nvSpPr>
          <p:spPr>
            <a:xfrm>
              <a:off x="6988517" y="1510347"/>
              <a:ext cx="1635760" cy="322580"/>
            </a:xfrm>
            <a:custGeom>
              <a:avLst/>
              <a:gdLst/>
              <a:ahLst/>
              <a:cxnLst/>
              <a:rect l="l" t="t" r="r" b="b"/>
              <a:pathLst>
                <a:path w="1635759" h="322580">
                  <a:moveTo>
                    <a:pt x="1635252" y="0"/>
                  </a:moveTo>
                  <a:lnTo>
                    <a:pt x="0" y="0"/>
                  </a:lnTo>
                  <a:lnTo>
                    <a:pt x="770255" y="322072"/>
                  </a:lnTo>
                  <a:lnTo>
                    <a:pt x="16352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88517" y="1510347"/>
              <a:ext cx="1635760" cy="322580"/>
            </a:xfrm>
            <a:custGeom>
              <a:avLst/>
              <a:gdLst/>
              <a:ahLst/>
              <a:cxnLst/>
              <a:rect l="l" t="t" r="r" b="b"/>
              <a:pathLst>
                <a:path w="1635759" h="322580">
                  <a:moveTo>
                    <a:pt x="0" y="0"/>
                  </a:moveTo>
                  <a:lnTo>
                    <a:pt x="770255" y="322072"/>
                  </a:lnTo>
                  <a:lnTo>
                    <a:pt x="1635252" y="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819753" y="5486349"/>
            <a:ext cx="7820659" cy="1240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Egan, M.,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Bunyavanich, S.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Rinitis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alérgica: el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“diagnóstico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fantasma” en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pacientes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con asma.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333333"/>
                </a:solidFill>
                <a:latin typeface="Arial"/>
                <a:cs typeface="Arial"/>
              </a:rPr>
              <a:t>asthma</a:t>
            </a:r>
            <a:r>
              <a:rPr sz="1200" i="1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333333"/>
                </a:solidFill>
                <a:latin typeface="Arial"/>
                <a:cs typeface="Arial"/>
              </a:rPr>
              <a:t>res and</a:t>
            </a:r>
            <a:r>
              <a:rPr sz="1200" i="1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333333"/>
                </a:solidFill>
                <a:latin typeface="Arial"/>
                <a:cs typeface="Arial"/>
              </a:rPr>
              <a:t>pract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1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1200" spc="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8</a:t>
            </a:r>
            <a:r>
              <a:rPr sz="1200" spc="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(2015).</a:t>
            </a:r>
            <a:r>
              <a:rPr sz="1200" spc="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  <a:hlinkClick r:id="rId3"/>
              </a:rPr>
              <a:t>https://doi.org/10.1186/s40733-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  <a:hlinkClick r:id="rId3"/>
              </a:rPr>
              <a:t>015-0008-</a:t>
            </a:r>
            <a:r>
              <a:rPr sz="1200" spc="-50" dirty="0">
                <a:solidFill>
                  <a:srgbClr val="333333"/>
                </a:solidFill>
                <a:latin typeface="Arial"/>
                <a:cs typeface="Arial"/>
                <a:hlinkClick r:id="rId3"/>
              </a:rPr>
              <a:t>0</a:t>
            </a:r>
            <a:endParaRPr sz="1200">
              <a:latin typeface="Arial"/>
              <a:cs typeface="Arial"/>
            </a:endParaRPr>
          </a:p>
          <a:p>
            <a:pPr marL="12700" marR="24130">
              <a:lnSpc>
                <a:spcPct val="100000"/>
              </a:lnSpc>
              <a:spcBef>
                <a:spcPts val="470"/>
              </a:spcBef>
            </a:pP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Kim</a:t>
            </a:r>
            <a:r>
              <a:rPr sz="1200" spc="-2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H,</a:t>
            </a:r>
            <a:r>
              <a:rPr sz="1200" spc="-1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Bouchard</a:t>
            </a:r>
            <a:r>
              <a:rPr sz="1200" spc="-1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J,</a:t>
            </a:r>
            <a:r>
              <a:rPr sz="1200" spc="-2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Renzi</a:t>
            </a:r>
            <a:r>
              <a:rPr sz="1200" spc="-1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PM.</a:t>
            </a:r>
            <a:r>
              <a:rPr sz="1200" spc="-1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Relación</a:t>
            </a:r>
            <a:r>
              <a:rPr sz="1200" spc="-1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entre</a:t>
            </a:r>
            <a:r>
              <a:rPr sz="1200" spc="-2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la</a:t>
            </a:r>
            <a:r>
              <a:rPr sz="1200" spc="-1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rinitis</a:t>
            </a:r>
            <a:r>
              <a:rPr sz="1200" spc="-1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alérgica</a:t>
            </a:r>
            <a:r>
              <a:rPr sz="1200" spc="-1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y</a:t>
            </a:r>
            <a:r>
              <a:rPr sz="1200" spc="-2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el</a:t>
            </a:r>
            <a:r>
              <a:rPr sz="1200" spc="-1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asma:</a:t>
            </a:r>
            <a:r>
              <a:rPr sz="1200" spc="-1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¿un</a:t>
            </a:r>
            <a:r>
              <a:rPr sz="1200" spc="-2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papel</a:t>
            </a:r>
            <a:r>
              <a:rPr sz="1200" spc="-1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para</a:t>
            </a:r>
            <a:r>
              <a:rPr sz="1200" spc="-1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los</a:t>
            </a:r>
            <a:r>
              <a:rPr sz="1200" spc="-1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antileucotrienos?</a:t>
            </a:r>
            <a:r>
              <a:rPr sz="1200" spc="-2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B1B1B"/>
                </a:solidFill>
                <a:latin typeface="Arial"/>
                <a:cs typeface="Arial"/>
              </a:rPr>
              <a:t>Can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Respir J.</a:t>
            </a:r>
            <a:r>
              <a:rPr sz="1200" spc="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2008</a:t>
            </a:r>
            <a:r>
              <a:rPr sz="1200" spc="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Mar;15(2):91-8.</a:t>
            </a:r>
            <a:r>
              <a:rPr sz="1200" spc="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doi:</a:t>
            </a:r>
            <a:r>
              <a:rPr sz="1200" spc="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B1B1B"/>
                </a:solidFill>
                <a:latin typeface="Arial"/>
                <a:cs typeface="Arial"/>
              </a:rPr>
              <a:t>10.1155/2008/416095.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 PMID:</a:t>
            </a:r>
            <a:r>
              <a:rPr sz="1200" spc="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18354749;</a:t>
            </a:r>
            <a:r>
              <a:rPr sz="1200" spc="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PMCID:</a:t>
            </a:r>
            <a:r>
              <a:rPr sz="1200" spc="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B1B1B"/>
                </a:solidFill>
                <a:latin typeface="Arial"/>
                <a:cs typeface="Arial"/>
              </a:rPr>
              <a:t>PMC2677841.</a:t>
            </a:r>
            <a:endParaRPr sz="1200">
              <a:latin typeface="Arial"/>
              <a:cs typeface="Arial"/>
            </a:endParaRPr>
          </a:p>
          <a:p>
            <a:pPr marL="12700" marR="621030">
              <a:lnSpc>
                <a:spcPct val="100000"/>
              </a:lnSpc>
              <a:spcBef>
                <a:spcPts val="455"/>
              </a:spcBef>
            </a:pPr>
            <a:r>
              <a:rPr sz="1200" dirty="0">
                <a:latin typeface="Arial"/>
                <a:cs typeface="Arial"/>
              </a:rPr>
              <a:t>Feinstein, E.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(2013).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Mecanismo alérgico común de la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rinitis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el asma.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 Science Journal of the </a:t>
            </a:r>
            <a:r>
              <a:rPr sz="1200" spc="-10" dirty="0">
                <a:latin typeface="Arial"/>
                <a:cs typeface="Arial"/>
              </a:rPr>
              <a:t>Lander </a:t>
            </a:r>
            <a:r>
              <a:rPr sz="1200" dirty="0">
                <a:latin typeface="Arial"/>
                <a:cs typeface="Arial"/>
              </a:rPr>
              <a:t>College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Arts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Sciences,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7(1).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Disponible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  <a:hlinkClick r:id="rId4"/>
              </a:rPr>
              <a:t>https://touroscholar.touro.edu/sjlcas/vol7/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iss1/5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0488" y="1885518"/>
            <a:ext cx="1658442" cy="165845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37741" y="1885518"/>
            <a:ext cx="1686224" cy="16584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391882" y="236202"/>
            <a:ext cx="4795520" cy="1689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00" b="1" dirty="0">
                <a:solidFill>
                  <a:srgbClr val="017973"/>
                </a:solidFill>
                <a:latin typeface="Arial"/>
                <a:cs typeface="Arial"/>
              </a:rPr>
              <a:t>La</a:t>
            </a:r>
            <a:r>
              <a:rPr sz="900" b="1" spc="8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17973"/>
                </a:solidFill>
                <a:latin typeface="Arial"/>
                <a:cs typeface="Arial"/>
              </a:rPr>
              <a:t>rinitis</a:t>
            </a:r>
            <a:r>
              <a:rPr sz="900" b="1" spc="9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17973"/>
                </a:solidFill>
                <a:latin typeface="Arial"/>
                <a:cs typeface="Arial"/>
              </a:rPr>
              <a:t>alérgica</a:t>
            </a:r>
            <a:r>
              <a:rPr sz="900" b="1" spc="9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17973"/>
                </a:solidFill>
                <a:latin typeface="Arial"/>
                <a:cs typeface="Arial"/>
              </a:rPr>
              <a:t>por</a:t>
            </a:r>
            <a:r>
              <a:rPr sz="900" b="1" spc="9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17973"/>
                </a:solidFill>
                <a:latin typeface="Arial"/>
                <a:cs typeface="Arial"/>
              </a:rPr>
              <a:t>sí</a:t>
            </a:r>
            <a:r>
              <a:rPr sz="900" b="1" spc="9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17973"/>
                </a:solidFill>
                <a:latin typeface="Arial"/>
                <a:cs typeface="Arial"/>
              </a:rPr>
              <a:t>sola</a:t>
            </a:r>
            <a:r>
              <a:rPr sz="900" b="1" spc="9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17973"/>
                </a:solidFill>
                <a:latin typeface="Arial"/>
                <a:cs typeface="Arial"/>
              </a:rPr>
              <a:t>no</a:t>
            </a:r>
            <a:r>
              <a:rPr sz="900" b="1" spc="9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17973"/>
                </a:solidFill>
                <a:latin typeface="Arial"/>
                <a:cs typeface="Arial"/>
              </a:rPr>
              <a:t>es</a:t>
            </a:r>
            <a:r>
              <a:rPr sz="900" b="1" spc="9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17973"/>
                </a:solidFill>
                <a:latin typeface="Arial"/>
                <a:cs typeface="Arial"/>
              </a:rPr>
              <a:t>igual</a:t>
            </a:r>
            <a:r>
              <a:rPr sz="900" b="1" spc="9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17973"/>
                </a:solidFill>
                <a:latin typeface="Arial"/>
                <a:cs typeface="Arial"/>
              </a:rPr>
              <a:t>que</a:t>
            </a:r>
            <a:r>
              <a:rPr sz="900" b="1" spc="9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17973"/>
                </a:solidFill>
                <a:latin typeface="Arial"/>
                <a:cs typeface="Arial"/>
              </a:rPr>
              <a:t>la</a:t>
            </a:r>
            <a:r>
              <a:rPr sz="900" b="1" spc="9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17973"/>
                </a:solidFill>
                <a:latin typeface="Arial"/>
                <a:cs typeface="Arial"/>
              </a:rPr>
              <a:t>rinitis</a:t>
            </a:r>
            <a:r>
              <a:rPr sz="900" b="1" spc="9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17973"/>
                </a:solidFill>
                <a:latin typeface="Arial"/>
                <a:cs typeface="Arial"/>
              </a:rPr>
              <a:t>alérgica</a:t>
            </a:r>
            <a:r>
              <a:rPr sz="900" b="1" spc="8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17973"/>
                </a:solidFill>
                <a:latin typeface="Arial"/>
                <a:cs typeface="Arial"/>
              </a:rPr>
              <a:t>acompañada</a:t>
            </a:r>
            <a:r>
              <a:rPr sz="900" b="1" spc="9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17973"/>
                </a:solidFill>
                <a:latin typeface="Arial"/>
                <a:cs typeface="Arial"/>
              </a:rPr>
              <a:t>de</a:t>
            </a:r>
            <a:r>
              <a:rPr sz="900" b="1" spc="9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017973"/>
                </a:solidFill>
                <a:latin typeface="Arial"/>
                <a:cs typeface="Arial"/>
              </a:rPr>
              <a:t>asma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4422" y="3544392"/>
            <a:ext cx="4255770" cy="1811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3255">
              <a:lnSpc>
                <a:spcPts val="24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Solo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rinitis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alérgica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(</a:t>
            </a:r>
            <a:r>
              <a:rPr sz="2000" spc="-10" dirty="0">
                <a:latin typeface="Arial"/>
                <a:cs typeface="Arial"/>
              </a:rPr>
              <a:t>70–80%)</a:t>
            </a:r>
            <a:r>
              <a:rPr sz="2000" b="1" spc="-1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220345" indent="-207645">
              <a:lnSpc>
                <a:spcPts val="2335"/>
              </a:lnSpc>
              <a:buFont typeface="Cambria"/>
              <a:buChar char="•"/>
              <a:tabLst>
                <a:tab pos="220345" algn="l"/>
              </a:tabLst>
            </a:pPr>
            <a:r>
              <a:rPr sz="1950" dirty="0">
                <a:latin typeface="Arial"/>
                <a:cs typeface="Arial"/>
              </a:rPr>
              <a:t>Limitada</a:t>
            </a:r>
            <a:r>
              <a:rPr sz="1950" spc="-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</a:t>
            </a:r>
            <a:r>
              <a:rPr sz="1950" spc="-3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la</a:t>
            </a:r>
            <a:r>
              <a:rPr sz="1950" spc="-30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nariz</a:t>
            </a:r>
            <a:endParaRPr sz="1950">
              <a:latin typeface="Arial"/>
              <a:cs typeface="Arial"/>
            </a:endParaRPr>
          </a:p>
          <a:p>
            <a:pPr marL="219710" marR="14604" indent="-207645">
              <a:lnSpc>
                <a:spcPts val="2330"/>
              </a:lnSpc>
              <a:spcBef>
                <a:spcPts val="85"/>
              </a:spcBef>
              <a:buFont typeface="Cambria"/>
              <a:buChar char="•"/>
              <a:tabLst>
                <a:tab pos="222250" algn="l"/>
              </a:tabLst>
            </a:pPr>
            <a:r>
              <a:rPr sz="1950" dirty="0">
                <a:latin typeface="Arial"/>
                <a:cs typeface="Arial"/>
              </a:rPr>
              <a:t>Síntomas:</a:t>
            </a:r>
            <a:r>
              <a:rPr sz="1950" spc="-9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estornudos,</a:t>
            </a:r>
            <a:r>
              <a:rPr sz="1950" spc="-95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congestión, 	picor,</a:t>
            </a:r>
            <a:r>
              <a:rPr sz="1950" spc="-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secreción</a:t>
            </a:r>
            <a:r>
              <a:rPr sz="1950" spc="-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nasal</a:t>
            </a:r>
            <a:r>
              <a:rPr sz="1950" spc="-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o</a:t>
            </a:r>
            <a:r>
              <a:rPr sz="1950" spc="-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nariz</a:t>
            </a:r>
            <a:r>
              <a:rPr sz="1950" spc="-55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tapada</a:t>
            </a:r>
            <a:endParaRPr sz="1950">
              <a:latin typeface="Arial"/>
              <a:cs typeface="Arial"/>
            </a:endParaRPr>
          </a:p>
          <a:p>
            <a:pPr marL="220345" indent="-207645">
              <a:lnSpc>
                <a:spcPts val="2250"/>
              </a:lnSpc>
              <a:buFont typeface="Cambria"/>
              <a:buChar char="•"/>
              <a:tabLst>
                <a:tab pos="220345" algn="l"/>
              </a:tabLst>
            </a:pPr>
            <a:r>
              <a:rPr sz="1950" dirty="0">
                <a:latin typeface="Arial"/>
                <a:cs typeface="Arial"/>
              </a:rPr>
              <a:t>Inflamación</a:t>
            </a:r>
            <a:r>
              <a:rPr sz="1950" spc="-10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eosinofílica</a:t>
            </a:r>
            <a:r>
              <a:rPr sz="1950" spc="-100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localizada</a:t>
            </a:r>
            <a:endParaRPr sz="1950">
              <a:latin typeface="Arial"/>
              <a:cs typeface="Arial"/>
            </a:endParaRPr>
          </a:p>
          <a:p>
            <a:pPr marL="220345" indent="-207645">
              <a:lnSpc>
                <a:spcPts val="2335"/>
              </a:lnSpc>
              <a:buFont typeface="Cambria"/>
              <a:buChar char="•"/>
              <a:tabLst>
                <a:tab pos="220345" algn="l"/>
              </a:tabLst>
            </a:pPr>
            <a:r>
              <a:rPr sz="1950" dirty="0">
                <a:latin typeface="Arial"/>
                <a:cs typeface="Arial"/>
              </a:rPr>
              <a:t>Puede</a:t>
            </a:r>
            <a:r>
              <a:rPr sz="1950" spc="-6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evolucionar</a:t>
            </a:r>
            <a:r>
              <a:rPr sz="1950" spc="-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</a:t>
            </a:r>
            <a:r>
              <a:rPr sz="1950" spc="-55" dirty="0">
                <a:latin typeface="Arial"/>
                <a:cs typeface="Arial"/>
              </a:rPr>
              <a:t> </a:t>
            </a:r>
            <a:r>
              <a:rPr sz="1950" spc="-20" dirty="0">
                <a:latin typeface="Arial"/>
                <a:cs typeface="Arial"/>
              </a:rPr>
              <a:t>asma</a:t>
            </a:r>
            <a:endParaRPr sz="1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80260" y="3491160"/>
            <a:ext cx="5734685" cy="172466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438275">
              <a:lnSpc>
                <a:spcPct val="100000"/>
              </a:lnSpc>
              <a:spcBef>
                <a:spcPts val="625"/>
              </a:spcBef>
            </a:pPr>
            <a:r>
              <a:rPr sz="1450" b="1" dirty="0">
                <a:latin typeface="Arial"/>
                <a:cs typeface="Arial"/>
              </a:rPr>
              <a:t>Rinitis</a:t>
            </a:r>
            <a:r>
              <a:rPr sz="1450" b="1" spc="55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alérgica</a:t>
            </a:r>
            <a:r>
              <a:rPr sz="1450" b="1" spc="60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con</a:t>
            </a:r>
            <a:r>
              <a:rPr sz="1450" b="1" spc="55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asma</a:t>
            </a:r>
            <a:r>
              <a:rPr sz="1450" b="1" spc="60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(</a:t>
            </a:r>
            <a:r>
              <a:rPr sz="1450" dirty="0">
                <a:latin typeface="Arial"/>
                <a:cs typeface="Arial"/>
              </a:rPr>
              <a:t>20–</a:t>
            </a:r>
            <a:r>
              <a:rPr sz="1450" spc="-10" dirty="0">
                <a:latin typeface="Arial"/>
                <a:cs typeface="Arial"/>
              </a:rPr>
              <a:t>30%)</a:t>
            </a:r>
            <a:r>
              <a:rPr sz="1450" b="1" spc="-10" dirty="0">
                <a:latin typeface="Arial"/>
                <a:cs typeface="Arial"/>
              </a:rPr>
              <a:t>:</a:t>
            </a:r>
            <a:endParaRPr sz="1450">
              <a:latin typeface="Arial"/>
              <a:cs typeface="Arial"/>
            </a:endParaRPr>
          </a:p>
          <a:p>
            <a:pPr marL="201930" marR="513080" indent="-189865">
              <a:lnSpc>
                <a:spcPct val="100000"/>
              </a:lnSpc>
              <a:spcBef>
                <a:spcPts val="590"/>
              </a:spcBef>
              <a:buFont typeface="Cambria"/>
              <a:buChar char="•"/>
              <a:tabLst>
                <a:tab pos="201930" algn="l"/>
              </a:tabLst>
            </a:pPr>
            <a:r>
              <a:rPr sz="1750" dirty="0">
                <a:latin typeface="Arial"/>
                <a:cs typeface="Arial"/>
              </a:rPr>
              <a:t>Afecta</a:t>
            </a:r>
            <a:r>
              <a:rPr sz="1750" spc="-30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tanto</a:t>
            </a:r>
            <a:r>
              <a:rPr sz="1750" spc="-30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las</a:t>
            </a:r>
            <a:r>
              <a:rPr sz="1750" spc="-30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vías</a:t>
            </a:r>
            <a:r>
              <a:rPr sz="1750" spc="-30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respiratorias</a:t>
            </a:r>
            <a:r>
              <a:rPr sz="1750" spc="-30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superiores</a:t>
            </a:r>
            <a:r>
              <a:rPr sz="1750" spc="-30" dirty="0">
                <a:latin typeface="Arial"/>
                <a:cs typeface="Arial"/>
              </a:rPr>
              <a:t> </a:t>
            </a:r>
            <a:r>
              <a:rPr sz="1750" spc="-20" dirty="0">
                <a:latin typeface="Arial"/>
                <a:cs typeface="Arial"/>
              </a:rPr>
              <a:t>como </a:t>
            </a:r>
            <a:r>
              <a:rPr sz="1750" dirty="0">
                <a:latin typeface="Arial"/>
                <a:cs typeface="Arial"/>
              </a:rPr>
              <a:t>inferiores</a:t>
            </a:r>
            <a:r>
              <a:rPr sz="1750" spc="-40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(nariz</a:t>
            </a:r>
            <a:r>
              <a:rPr sz="1750" spc="-40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y</a:t>
            </a:r>
            <a:r>
              <a:rPr sz="1750" spc="-40" dirty="0">
                <a:latin typeface="Arial"/>
                <a:cs typeface="Arial"/>
              </a:rPr>
              <a:t> </a:t>
            </a:r>
            <a:r>
              <a:rPr sz="1750" spc="-10" dirty="0">
                <a:latin typeface="Arial"/>
                <a:cs typeface="Arial"/>
              </a:rPr>
              <a:t>bronquios)</a:t>
            </a:r>
            <a:endParaRPr sz="1750">
              <a:latin typeface="Arial"/>
              <a:cs typeface="Arial"/>
            </a:endParaRPr>
          </a:p>
          <a:p>
            <a:pPr marL="201930" indent="-189230">
              <a:lnSpc>
                <a:spcPct val="100000"/>
              </a:lnSpc>
              <a:spcBef>
                <a:spcPts val="10"/>
              </a:spcBef>
              <a:buFont typeface="Cambria"/>
              <a:buChar char="•"/>
              <a:tabLst>
                <a:tab pos="201930" algn="l"/>
              </a:tabLst>
            </a:pPr>
            <a:r>
              <a:rPr sz="1750" dirty="0">
                <a:latin typeface="Arial"/>
                <a:cs typeface="Arial"/>
              </a:rPr>
              <a:t>Síntomas típicos de </a:t>
            </a:r>
            <a:r>
              <a:rPr sz="1750" spc="-20" dirty="0">
                <a:latin typeface="Arial"/>
                <a:cs typeface="Arial"/>
              </a:rPr>
              <a:t>asma</a:t>
            </a:r>
            <a:endParaRPr sz="1750">
              <a:latin typeface="Arial"/>
              <a:cs typeface="Arial"/>
            </a:endParaRPr>
          </a:p>
          <a:p>
            <a:pPr marL="201930" indent="-189230">
              <a:lnSpc>
                <a:spcPct val="100000"/>
              </a:lnSpc>
              <a:spcBef>
                <a:spcPts val="5"/>
              </a:spcBef>
              <a:buFont typeface="Cambria"/>
              <a:buChar char="•"/>
              <a:tabLst>
                <a:tab pos="201930" algn="l"/>
              </a:tabLst>
            </a:pPr>
            <a:r>
              <a:rPr sz="1750" dirty="0">
                <a:latin typeface="Arial"/>
                <a:cs typeface="Arial"/>
              </a:rPr>
              <a:t>Inflamación generalizada tipo</a:t>
            </a:r>
            <a:r>
              <a:rPr sz="1750" spc="-30" dirty="0">
                <a:latin typeface="Arial"/>
                <a:cs typeface="Arial"/>
              </a:rPr>
              <a:t> </a:t>
            </a:r>
            <a:r>
              <a:rPr sz="1750" spc="-25" dirty="0">
                <a:latin typeface="Arial"/>
                <a:cs typeface="Arial"/>
              </a:rPr>
              <a:t>Th2</a:t>
            </a:r>
            <a:endParaRPr sz="1750">
              <a:latin typeface="Arial"/>
              <a:cs typeface="Arial"/>
            </a:endParaRPr>
          </a:p>
          <a:p>
            <a:pPr marL="201930" indent="-189230">
              <a:lnSpc>
                <a:spcPct val="100000"/>
              </a:lnSpc>
              <a:spcBef>
                <a:spcPts val="5"/>
              </a:spcBef>
              <a:buFont typeface="Cambria"/>
              <a:buChar char="•"/>
              <a:tabLst>
                <a:tab pos="201930" algn="l"/>
              </a:tabLst>
            </a:pPr>
            <a:r>
              <a:rPr sz="1750" dirty="0">
                <a:latin typeface="Arial"/>
                <a:cs typeface="Arial"/>
              </a:rPr>
              <a:t>Hiperreactividad</a:t>
            </a:r>
            <a:r>
              <a:rPr sz="1750" spc="-20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de</a:t>
            </a:r>
            <a:r>
              <a:rPr sz="1750" spc="-15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las</a:t>
            </a:r>
            <a:r>
              <a:rPr sz="1750" spc="-15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vías</a:t>
            </a:r>
            <a:r>
              <a:rPr sz="1750" spc="-15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respiratorias</a:t>
            </a:r>
            <a:r>
              <a:rPr sz="1750" spc="-20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ya</a:t>
            </a:r>
            <a:r>
              <a:rPr sz="1750" spc="-15" dirty="0">
                <a:latin typeface="Arial"/>
                <a:cs typeface="Arial"/>
              </a:rPr>
              <a:t> </a:t>
            </a:r>
            <a:r>
              <a:rPr sz="1750" spc="-10" dirty="0">
                <a:latin typeface="Arial"/>
                <a:cs typeface="Arial"/>
              </a:rPr>
              <a:t>establecida</a:t>
            </a:r>
            <a:endParaRPr sz="1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7919" y="6002441"/>
            <a:ext cx="11647170" cy="671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1300"/>
              </a:lnSpc>
              <a:spcBef>
                <a:spcPts val="100"/>
              </a:spcBef>
            </a:pP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Bousquet,</a:t>
            </a:r>
            <a:r>
              <a:rPr sz="1400" spc="-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Jean,</a:t>
            </a:r>
            <a:r>
              <a:rPr sz="14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et</a:t>
            </a:r>
            <a:r>
              <a:rPr sz="14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al.</a:t>
            </a:r>
            <a:r>
              <a:rPr sz="14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"La</a:t>
            </a:r>
            <a:r>
              <a:rPr sz="14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rinitis</a:t>
            </a:r>
            <a:r>
              <a:rPr sz="14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asociada</a:t>
            </a:r>
            <a:r>
              <a:rPr sz="14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al</a:t>
            </a:r>
            <a:r>
              <a:rPr sz="14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asma</a:t>
            </a:r>
            <a:r>
              <a:rPr sz="14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se</a:t>
            </a:r>
            <a:r>
              <a:rPr sz="14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distingue</a:t>
            </a:r>
            <a:r>
              <a:rPr sz="14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de</a:t>
            </a:r>
            <a:r>
              <a:rPr sz="14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la</a:t>
            </a:r>
            <a:r>
              <a:rPr sz="14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rinitis</a:t>
            </a:r>
            <a:r>
              <a:rPr sz="14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aislada:</a:t>
            </a:r>
            <a:r>
              <a:rPr sz="14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la</a:t>
            </a:r>
            <a:r>
              <a:rPr sz="14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22222"/>
                </a:solidFill>
                <a:latin typeface="Arial"/>
                <a:cs typeface="Arial"/>
              </a:rPr>
              <a:t>hipótesis</a:t>
            </a:r>
            <a:r>
              <a:rPr sz="1400" spc="-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22222"/>
                </a:solidFill>
                <a:latin typeface="Arial"/>
                <a:cs typeface="Arial"/>
              </a:rPr>
              <a:t>ARIA</a:t>
            </a:r>
            <a:r>
              <a:rPr sz="1400" spc="-10" dirty="0">
                <a:solidFill>
                  <a:srgbClr val="222222"/>
                </a:solidFill>
                <a:latin typeface="Noto Sans Arabic"/>
                <a:cs typeface="Noto Sans Arabic"/>
              </a:rPr>
              <a:t>-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MeDALL."</a:t>
            </a:r>
            <a:r>
              <a:rPr sz="14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22222"/>
                </a:solidFill>
                <a:latin typeface="Arial"/>
                <a:cs typeface="Arial"/>
              </a:rPr>
              <a:t>Allergy</a:t>
            </a:r>
            <a:r>
              <a:rPr sz="1400" i="1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78.5</a:t>
            </a:r>
            <a:r>
              <a:rPr sz="14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(2023):</a:t>
            </a:r>
            <a:r>
              <a:rPr sz="14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222222"/>
                </a:solidFill>
                <a:latin typeface="Arial"/>
                <a:cs typeface="Arial"/>
              </a:rPr>
              <a:t>1169-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1203.</a:t>
            </a:r>
            <a:r>
              <a:rPr sz="14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Nur </a:t>
            </a:r>
            <a:r>
              <a:rPr sz="1400" dirty="0">
                <a:latin typeface="Arial"/>
                <a:cs typeface="Arial"/>
              </a:rPr>
              <a:t>Husna,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Siti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Muhamad,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al.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"Rinitis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alérgica: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visión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clínica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fisiopatológica."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Frontiers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medicine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9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(2022):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874114.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2617610" y="796429"/>
            <a:ext cx="722566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955" marR="5080" indent="-389890">
              <a:lnSpc>
                <a:spcPct val="100000"/>
              </a:lnSpc>
              <a:spcBef>
                <a:spcPts val="100"/>
              </a:spcBef>
            </a:pP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Desde</a:t>
            </a:r>
            <a:r>
              <a:rPr sz="20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el</a:t>
            </a:r>
            <a:r>
              <a:rPr sz="20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punto</a:t>
            </a:r>
            <a:r>
              <a:rPr sz="20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vista</a:t>
            </a:r>
            <a:r>
              <a:rPr sz="20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clínico,</a:t>
            </a:r>
            <a:r>
              <a:rPr sz="20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distinguen</a:t>
            </a:r>
            <a:r>
              <a:rPr sz="20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dos</a:t>
            </a:r>
            <a:r>
              <a:rPr sz="20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tipos</a:t>
            </a:r>
            <a:r>
              <a:rPr sz="20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Arial"/>
                <a:cs typeface="Arial"/>
              </a:rPr>
              <a:t>rinitis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alérgica</a:t>
            </a:r>
            <a:r>
              <a:rPr sz="20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(RA):</a:t>
            </a:r>
            <a:r>
              <a:rPr sz="20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(i)</a:t>
            </a:r>
            <a:r>
              <a:rPr sz="20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rinitis</a:t>
            </a:r>
            <a:r>
              <a:rPr sz="20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aislada</a:t>
            </a:r>
            <a:r>
              <a:rPr sz="20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z="20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(ii)</a:t>
            </a:r>
            <a:r>
              <a:rPr sz="2000" b="0" spc="-10" dirty="0">
                <a:solidFill>
                  <a:srgbClr val="000000"/>
                </a:solidFill>
                <a:latin typeface="Arial"/>
                <a:cs typeface="Arial"/>
              </a:rPr>
              <a:t> RA</a:t>
            </a:r>
            <a:r>
              <a:rPr sz="2000" b="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asociada</a:t>
            </a:r>
            <a:r>
              <a:rPr sz="20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b="0" spc="-10" dirty="0">
                <a:solidFill>
                  <a:srgbClr val="000000"/>
                </a:solidFill>
                <a:latin typeface="Arial"/>
                <a:cs typeface="Arial"/>
              </a:rPr>
              <a:t> asma.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0" name="Picture 9" descr="A black and blue logo&#10;&#10;AI-generated content may be incorrect.">
            <a:extLst>
              <a:ext uri="{FF2B5EF4-FFF2-40B4-BE49-F238E27FC236}">
                <a16:creationId xmlns:a16="http://schemas.microsoft.com/office/drawing/2014/main" id="{B6DB832C-35D0-C702-AF97-74961F03D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48" y="304800"/>
            <a:ext cx="2136514" cy="58113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70551" y="2469758"/>
            <a:ext cx="9525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85"/>
              </a:lnSpc>
            </a:pPr>
            <a:r>
              <a:rPr sz="2250" spc="-50" dirty="0">
                <a:latin typeface="Arial"/>
                <a:cs typeface="Arial"/>
              </a:rPr>
              <a:t>r</a:t>
            </a:r>
            <a:endParaRPr sz="22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446" y="134556"/>
            <a:ext cx="3050505" cy="6303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23097" y="288785"/>
            <a:ext cx="3929360" cy="261957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6422" y="1100072"/>
            <a:ext cx="11458575" cy="514846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3503929" indent="274320">
              <a:lnSpc>
                <a:spcPct val="101800"/>
              </a:lnSpc>
              <a:spcBef>
                <a:spcPts val="90"/>
              </a:spcBef>
            </a:pPr>
            <a:r>
              <a:rPr sz="1600" i="1" dirty="0">
                <a:latin typeface="Arial"/>
                <a:cs typeface="Arial"/>
              </a:rPr>
              <a:t>MASK-air</a:t>
            </a:r>
            <a:r>
              <a:rPr sz="1600" i="1" spc="2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es</a:t>
            </a:r>
            <a:r>
              <a:rPr sz="1600" i="1" spc="3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una</a:t>
            </a:r>
            <a:r>
              <a:rPr sz="1600" i="1" spc="2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</a:t>
            </a:r>
            <a:r>
              <a:rPr sz="1600" i="1" spc="3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las</a:t>
            </a:r>
            <a:r>
              <a:rPr sz="1600" i="1" spc="2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13</a:t>
            </a:r>
            <a:r>
              <a:rPr sz="1600" i="1" spc="30" dirty="0">
                <a:latin typeface="Arial"/>
                <a:cs typeface="Arial"/>
              </a:rPr>
              <a:t> </a:t>
            </a:r>
            <a:r>
              <a:rPr sz="1600" i="1" dirty="0" err="1">
                <a:latin typeface="Arial"/>
                <a:cs typeface="Arial"/>
              </a:rPr>
              <a:t>mejores</a:t>
            </a:r>
            <a:r>
              <a:rPr sz="1600" i="1" spc="25" dirty="0">
                <a:latin typeface="Arial"/>
                <a:cs typeface="Arial"/>
              </a:rPr>
              <a:t> </a:t>
            </a:r>
            <a:r>
              <a:rPr lang="es-ES" sz="1600" i="1" spc="25" dirty="0">
                <a:latin typeface="Arial"/>
                <a:cs typeface="Arial"/>
              </a:rPr>
              <a:t>estrategias</a:t>
            </a:r>
            <a:r>
              <a:rPr sz="1600" i="1" spc="3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reconocidas</a:t>
            </a:r>
            <a:r>
              <a:rPr sz="1600" i="1" spc="3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por</a:t>
            </a:r>
            <a:r>
              <a:rPr sz="1600" i="1" spc="2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la</a:t>
            </a:r>
            <a:r>
              <a:rPr sz="1600" i="1" spc="3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OCDE</a:t>
            </a:r>
            <a:r>
              <a:rPr sz="1600" i="1" spc="2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en</a:t>
            </a:r>
            <a:r>
              <a:rPr sz="1600" i="1" spc="3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2023, </a:t>
            </a:r>
            <a:r>
              <a:rPr sz="1600" i="1" dirty="0">
                <a:latin typeface="Arial"/>
                <a:cs typeface="Arial"/>
              </a:rPr>
              <a:t>integrando</a:t>
            </a:r>
            <a:r>
              <a:rPr sz="1600" i="1" spc="2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la</a:t>
            </a:r>
            <a:r>
              <a:rPr sz="1600" i="1" spc="2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atención</a:t>
            </a:r>
            <a:r>
              <a:rPr sz="1600" i="1" spc="2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digital</a:t>
            </a:r>
            <a:r>
              <a:rPr sz="1600" i="1" spc="2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y</a:t>
            </a:r>
            <a:r>
              <a:rPr sz="1600" i="1" spc="3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centrada</a:t>
            </a:r>
            <a:r>
              <a:rPr sz="1600" i="1" spc="2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en</a:t>
            </a:r>
            <a:r>
              <a:rPr sz="1600" i="1" spc="2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el</a:t>
            </a:r>
            <a:r>
              <a:rPr sz="1600" i="1" spc="2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paciente</a:t>
            </a:r>
            <a:r>
              <a:rPr sz="1600" i="1" spc="3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para</a:t>
            </a:r>
            <a:r>
              <a:rPr sz="1600" i="1" spc="2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la</a:t>
            </a:r>
            <a:r>
              <a:rPr sz="1600" i="1" spc="2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rinitis</a:t>
            </a:r>
            <a:r>
              <a:rPr sz="1600" i="1" spc="2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alérgica</a:t>
            </a:r>
            <a:r>
              <a:rPr sz="1600" i="1" spc="2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y</a:t>
            </a:r>
            <a:r>
              <a:rPr sz="1600" i="1" spc="3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el</a:t>
            </a:r>
            <a:r>
              <a:rPr sz="1600" i="1" spc="25" dirty="0">
                <a:latin typeface="Arial"/>
                <a:cs typeface="Arial"/>
              </a:rPr>
              <a:t> </a:t>
            </a:r>
            <a:r>
              <a:rPr sz="1600" i="1" spc="-20" dirty="0">
                <a:latin typeface="Arial"/>
                <a:cs typeface="Arial"/>
              </a:rPr>
              <a:t>asma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600" dirty="0">
              <a:latin typeface="Arial"/>
              <a:cs typeface="Arial"/>
            </a:endParaRPr>
          </a:p>
          <a:p>
            <a:pPr marL="539750" marR="3508375">
              <a:lnSpc>
                <a:spcPct val="100000"/>
              </a:lnSpc>
            </a:pPr>
            <a:r>
              <a:rPr sz="2250" dirty="0">
                <a:latin typeface="Arial"/>
                <a:cs typeface="Arial"/>
              </a:rPr>
              <a:t>La</a:t>
            </a:r>
            <a:r>
              <a:rPr sz="2250" spc="-2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Organización</a:t>
            </a:r>
            <a:r>
              <a:rPr sz="2250" spc="-2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para</a:t>
            </a:r>
            <a:r>
              <a:rPr sz="2250" spc="-2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la</a:t>
            </a:r>
            <a:r>
              <a:rPr sz="2250" spc="-2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Cooperación</a:t>
            </a:r>
            <a:r>
              <a:rPr sz="2250" spc="-2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y</a:t>
            </a:r>
            <a:r>
              <a:rPr sz="2250" spc="-2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el</a:t>
            </a:r>
            <a:r>
              <a:rPr sz="2250" spc="-15" dirty="0">
                <a:latin typeface="Arial"/>
                <a:cs typeface="Arial"/>
              </a:rPr>
              <a:t> </a:t>
            </a:r>
            <a:r>
              <a:rPr sz="2250" spc="-10" dirty="0">
                <a:latin typeface="Arial"/>
                <a:cs typeface="Arial"/>
              </a:rPr>
              <a:t>Desarrollo </a:t>
            </a:r>
            <a:r>
              <a:rPr sz="2250" dirty="0">
                <a:latin typeface="Arial"/>
                <a:cs typeface="Arial"/>
              </a:rPr>
              <a:t>Económicos</a:t>
            </a:r>
            <a:r>
              <a:rPr sz="2250" spc="-3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(OCDE)</a:t>
            </a:r>
            <a:r>
              <a:rPr sz="2250" spc="-3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ha</a:t>
            </a:r>
            <a:r>
              <a:rPr sz="2250" spc="-3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reconocido</a:t>
            </a:r>
            <a:r>
              <a:rPr sz="2250" spc="-3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la</a:t>
            </a:r>
            <a:r>
              <a:rPr sz="2250" spc="-3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aplicación</a:t>
            </a:r>
            <a:r>
              <a:rPr sz="2250" spc="-3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MASK-</a:t>
            </a:r>
            <a:r>
              <a:rPr sz="2250" spc="-25" dirty="0">
                <a:latin typeface="Arial"/>
                <a:cs typeface="Arial"/>
              </a:rPr>
              <a:t>ai </a:t>
            </a:r>
            <a:r>
              <a:rPr sz="2250" dirty="0">
                <a:latin typeface="Arial"/>
                <a:cs typeface="Arial"/>
              </a:rPr>
              <a:t>como</a:t>
            </a:r>
            <a:r>
              <a:rPr sz="2250" spc="-3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ejemplo</a:t>
            </a:r>
            <a:r>
              <a:rPr sz="2250" spc="-2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destacado</a:t>
            </a:r>
            <a:r>
              <a:rPr sz="2250" spc="-3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de</a:t>
            </a:r>
            <a:r>
              <a:rPr sz="2250" spc="-2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atención</a:t>
            </a:r>
            <a:r>
              <a:rPr sz="2250" spc="-3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integrada</a:t>
            </a:r>
            <a:r>
              <a:rPr sz="2250" spc="-25" dirty="0">
                <a:latin typeface="Arial"/>
                <a:cs typeface="Arial"/>
              </a:rPr>
              <a:t> </a:t>
            </a:r>
            <a:r>
              <a:rPr sz="2250" spc="-20" dirty="0">
                <a:latin typeface="Arial"/>
                <a:cs typeface="Arial"/>
              </a:rPr>
              <a:t>para </a:t>
            </a:r>
            <a:r>
              <a:rPr sz="2250" dirty="0">
                <a:latin typeface="Arial"/>
                <a:cs typeface="Arial"/>
              </a:rPr>
              <a:t>enfermedades</a:t>
            </a:r>
            <a:r>
              <a:rPr sz="2250" spc="-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respiratorias</a:t>
            </a:r>
            <a:r>
              <a:rPr sz="2250" spc="-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crónicas,</a:t>
            </a:r>
            <a:r>
              <a:rPr sz="2250" spc="-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gracias a</a:t>
            </a:r>
            <a:r>
              <a:rPr sz="2250" spc="-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su</a:t>
            </a:r>
            <a:r>
              <a:rPr sz="2250" spc="-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éxito </a:t>
            </a:r>
            <a:r>
              <a:rPr sz="2250" spc="-25" dirty="0">
                <a:latin typeface="Arial"/>
                <a:cs typeface="Arial"/>
              </a:rPr>
              <a:t>en </a:t>
            </a:r>
            <a:r>
              <a:rPr sz="2250" dirty="0">
                <a:latin typeface="Arial"/>
                <a:cs typeface="Arial"/>
              </a:rPr>
              <a:t>el</a:t>
            </a:r>
            <a:r>
              <a:rPr sz="2250" spc="-1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uso</a:t>
            </a:r>
            <a:r>
              <a:rPr sz="2250" spc="-1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de</a:t>
            </a:r>
            <a:r>
              <a:rPr sz="2250" spc="-1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la</a:t>
            </a:r>
            <a:r>
              <a:rPr sz="2250" spc="-1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salud</a:t>
            </a:r>
            <a:r>
              <a:rPr sz="2250" spc="-1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digital</a:t>
            </a:r>
            <a:r>
              <a:rPr sz="2250" spc="-1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para</a:t>
            </a:r>
            <a:r>
              <a:rPr sz="2250" spc="-1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enfoques</a:t>
            </a:r>
            <a:r>
              <a:rPr sz="2250" spc="-1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centrados</a:t>
            </a:r>
            <a:r>
              <a:rPr sz="2250" spc="-1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en</a:t>
            </a:r>
            <a:r>
              <a:rPr sz="2250" spc="-5" dirty="0">
                <a:latin typeface="Arial"/>
                <a:cs typeface="Arial"/>
              </a:rPr>
              <a:t> </a:t>
            </a:r>
            <a:r>
              <a:rPr sz="2250" spc="-25" dirty="0">
                <a:latin typeface="Arial"/>
                <a:cs typeface="Arial"/>
              </a:rPr>
              <a:t>el </a:t>
            </a:r>
            <a:r>
              <a:rPr sz="2250" dirty="0">
                <a:latin typeface="Arial"/>
                <a:cs typeface="Arial"/>
              </a:rPr>
              <a:t>paciente</a:t>
            </a:r>
            <a:r>
              <a:rPr sz="2250" spc="-1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y</a:t>
            </a:r>
            <a:r>
              <a:rPr sz="2250" spc="-1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la</a:t>
            </a:r>
            <a:r>
              <a:rPr sz="2250" spc="-1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generación</a:t>
            </a:r>
            <a:r>
              <a:rPr sz="2250" spc="-1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de</a:t>
            </a:r>
            <a:r>
              <a:rPr sz="2250" spc="-1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datos</a:t>
            </a:r>
            <a:r>
              <a:rPr sz="2250" spc="-15" dirty="0">
                <a:latin typeface="Arial"/>
                <a:cs typeface="Arial"/>
              </a:rPr>
              <a:t> </a:t>
            </a:r>
            <a:r>
              <a:rPr sz="2250" spc="-10" dirty="0">
                <a:latin typeface="Arial"/>
                <a:cs typeface="Arial"/>
              </a:rPr>
              <a:t>reales.</a:t>
            </a:r>
            <a:endParaRPr sz="2250" dirty="0">
              <a:latin typeface="Arial"/>
              <a:cs typeface="Arial"/>
            </a:endParaRPr>
          </a:p>
          <a:p>
            <a:pPr marL="385445">
              <a:lnSpc>
                <a:spcPct val="100000"/>
              </a:lnSpc>
              <a:spcBef>
                <a:spcPts val="1515"/>
              </a:spcBef>
            </a:pPr>
            <a:r>
              <a:rPr sz="1650" dirty="0">
                <a:latin typeface="Arial"/>
                <a:cs typeface="Arial"/>
              </a:rPr>
              <a:t>Los</a:t>
            </a:r>
            <a:r>
              <a:rPr sz="1650" spc="-3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mensajes</a:t>
            </a:r>
            <a:r>
              <a:rPr sz="1650" spc="-2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clave</a:t>
            </a:r>
            <a:r>
              <a:rPr sz="1650" spc="-2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ponen</a:t>
            </a:r>
            <a:r>
              <a:rPr sz="1650" spc="-2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de</a:t>
            </a:r>
            <a:r>
              <a:rPr sz="1650" spc="-2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relieve</a:t>
            </a:r>
            <a:r>
              <a:rPr sz="1650" spc="-2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el</a:t>
            </a:r>
            <a:r>
              <a:rPr sz="1650" spc="-2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papel</a:t>
            </a:r>
            <a:r>
              <a:rPr sz="1650" spc="-2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de</a:t>
            </a:r>
            <a:r>
              <a:rPr sz="1650" spc="-2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la</a:t>
            </a:r>
            <a:r>
              <a:rPr sz="1650" spc="-20" dirty="0">
                <a:latin typeface="Arial"/>
                <a:cs typeface="Arial"/>
              </a:rPr>
              <a:t> </a:t>
            </a:r>
            <a:r>
              <a:rPr sz="1650" spc="-25" dirty="0">
                <a:latin typeface="Arial"/>
                <a:cs typeface="Arial"/>
              </a:rPr>
              <a:t>app</a:t>
            </a:r>
            <a:endParaRPr sz="1650" dirty="0">
              <a:latin typeface="Arial"/>
              <a:cs typeface="Arial"/>
            </a:endParaRPr>
          </a:p>
          <a:p>
            <a:pPr marL="1100455" marR="306705" indent="-257810">
              <a:lnSpc>
                <a:spcPct val="100000"/>
              </a:lnSpc>
              <a:spcBef>
                <a:spcPts val="785"/>
              </a:spcBef>
              <a:buFont typeface="Cambria"/>
              <a:buChar char="•"/>
              <a:tabLst>
                <a:tab pos="1101725" algn="l"/>
              </a:tabLst>
            </a:pPr>
            <a:r>
              <a:rPr sz="2400" dirty="0">
                <a:latin typeface="Arial"/>
                <a:cs typeface="Arial"/>
              </a:rPr>
              <a:t>Dar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los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pacientes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herramientas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digitales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para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comprender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gestionar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su 	</a:t>
            </a:r>
            <a:r>
              <a:rPr sz="2400" spc="-10" dirty="0">
                <a:latin typeface="Arial"/>
                <a:cs typeface="Arial"/>
              </a:rPr>
              <a:t>salud.</a:t>
            </a:r>
            <a:endParaRPr sz="2400" dirty="0">
              <a:latin typeface="Arial"/>
              <a:cs typeface="Arial"/>
            </a:endParaRPr>
          </a:p>
          <a:p>
            <a:pPr marL="1100455" indent="-257810">
              <a:lnSpc>
                <a:spcPct val="100000"/>
              </a:lnSpc>
              <a:buFont typeface="Cambria"/>
              <a:buChar char="•"/>
              <a:tabLst>
                <a:tab pos="1100455" algn="l"/>
              </a:tabLst>
            </a:pPr>
            <a:r>
              <a:rPr sz="2400" dirty="0">
                <a:latin typeface="Arial"/>
                <a:cs typeface="Arial"/>
              </a:rPr>
              <a:t>Generar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amplia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evidencia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real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sobre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síntomas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tratamiento,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y</a:t>
            </a:r>
            <a:endParaRPr sz="2400" dirty="0">
              <a:latin typeface="Arial"/>
              <a:cs typeface="Arial"/>
            </a:endParaRPr>
          </a:p>
          <a:p>
            <a:pPr marL="1100455" indent="-257810">
              <a:lnSpc>
                <a:spcPct val="100000"/>
              </a:lnSpc>
              <a:buFont typeface="Cambria"/>
              <a:buChar char="•"/>
              <a:tabLst>
                <a:tab pos="1100455" algn="l"/>
              </a:tabLst>
            </a:pPr>
            <a:r>
              <a:rPr sz="2400" dirty="0">
                <a:latin typeface="Arial"/>
                <a:cs typeface="Arial"/>
              </a:rPr>
              <a:t>Favorecer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coordinación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asistencial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entre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atención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primaria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especialistas.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69577" y="6513225"/>
            <a:ext cx="7284084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Aptos"/>
                <a:cs typeface="Aptos"/>
              </a:rPr>
              <a:t>ALK-Abelló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aportó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una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ayuda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educativa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sin</a:t>
            </a:r>
            <a:r>
              <a:rPr sz="900" spc="6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restricciones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para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respaldar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la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elaboración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de</a:t>
            </a:r>
            <a:r>
              <a:rPr sz="900" spc="6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este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caso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práctico,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pero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no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participó</a:t>
            </a:r>
            <a:r>
              <a:rPr sz="900" spc="6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en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su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spc="-10" dirty="0">
                <a:latin typeface="Aptos"/>
                <a:cs typeface="Aptos"/>
              </a:rPr>
              <a:t>contenido</a:t>
            </a:r>
            <a:endParaRPr sz="900">
              <a:latin typeface="Aptos"/>
              <a:cs typeface="Apto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64054" y="6513225"/>
            <a:ext cx="7495540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Aptos"/>
                <a:cs typeface="Aptos"/>
              </a:rPr>
              <a:t>ALK-Abelló</a:t>
            </a:r>
            <a:r>
              <a:rPr sz="900" spc="5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aportó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una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ayuda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educativa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sin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restricciones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para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el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desarrollo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de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este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caso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clínico,</a:t>
            </a:r>
            <a:r>
              <a:rPr sz="900" spc="5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pero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no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intervino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en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la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elaboración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de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su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spc="-10" dirty="0">
                <a:latin typeface="Aptos"/>
                <a:cs typeface="Aptos"/>
              </a:rPr>
              <a:t>contenido</a:t>
            </a:r>
            <a:endParaRPr sz="900">
              <a:latin typeface="Aptos"/>
              <a:cs typeface="Apto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041" y="755364"/>
            <a:ext cx="11156315" cy="51155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09550" indent="-196850">
              <a:lnSpc>
                <a:spcPct val="100000"/>
              </a:lnSpc>
              <a:spcBef>
                <a:spcPts val="114"/>
              </a:spcBef>
              <a:buFont typeface="Cambria"/>
              <a:buChar char="•"/>
              <a:tabLst>
                <a:tab pos="209550" algn="l"/>
              </a:tabLst>
            </a:pPr>
            <a:r>
              <a:rPr sz="1800" dirty="0">
                <a:latin typeface="Arial"/>
                <a:cs typeface="Arial"/>
              </a:rPr>
              <a:t>La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rinitis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alérgica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(RA)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afecta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10" dirty="0">
                <a:latin typeface="Arial"/>
                <a:cs typeface="Arial"/>
              </a:rPr>
              <a:t> 15–</a:t>
            </a:r>
            <a:r>
              <a:rPr sz="1800" dirty="0">
                <a:latin typeface="Arial"/>
                <a:cs typeface="Arial"/>
              </a:rPr>
              <a:t>25%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población</a:t>
            </a:r>
            <a:r>
              <a:rPr sz="1800" spc="-10" dirty="0">
                <a:latin typeface="Arial"/>
                <a:cs typeface="Arial"/>
              </a:rPr>
              <a:t> mundial.</a:t>
            </a:r>
            <a:endParaRPr sz="1800" dirty="0">
              <a:latin typeface="Arial"/>
              <a:cs typeface="Arial"/>
            </a:endParaRPr>
          </a:p>
          <a:p>
            <a:pPr marL="209550" indent="-196850">
              <a:lnSpc>
                <a:spcPct val="100000"/>
              </a:lnSpc>
              <a:spcBef>
                <a:spcPts val="20"/>
              </a:spcBef>
              <a:buFont typeface="Cambria"/>
              <a:buChar char="•"/>
              <a:tabLst>
                <a:tab pos="209550" algn="l"/>
              </a:tabLst>
            </a:pPr>
            <a:r>
              <a:rPr sz="1800" dirty="0">
                <a:latin typeface="Arial"/>
                <a:cs typeface="Arial"/>
              </a:rPr>
              <a:t>Solo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cerca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45%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busca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atención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médica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tratamiento.</a:t>
            </a:r>
            <a:endParaRPr sz="1800" dirty="0">
              <a:latin typeface="Arial"/>
              <a:cs typeface="Arial"/>
            </a:endParaRPr>
          </a:p>
          <a:p>
            <a:pPr marL="208279" marR="5080" indent="-196215">
              <a:lnSpc>
                <a:spcPct val="100899"/>
              </a:lnSpc>
              <a:buFont typeface="Cambria"/>
              <a:buChar char="•"/>
              <a:tabLst>
                <a:tab pos="208279" algn="l"/>
              </a:tabLst>
            </a:pPr>
            <a:r>
              <a:rPr sz="1800" dirty="0">
                <a:latin typeface="Arial"/>
                <a:cs typeface="Arial"/>
              </a:rPr>
              <a:t>La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está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estrechamente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relacionada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asma: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entre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20–</a:t>
            </a:r>
            <a:r>
              <a:rPr sz="1800" dirty="0">
                <a:latin typeface="Arial"/>
                <a:cs typeface="Arial"/>
              </a:rPr>
              <a:t>30%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quienes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sufren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también</a:t>
            </a:r>
            <a:r>
              <a:rPr sz="1800" spc="-10" dirty="0">
                <a:latin typeface="Arial"/>
                <a:cs typeface="Arial"/>
              </a:rPr>
              <a:t> tienen asma.</a:t>
            </a:r>
            <a:endParaRPr sz="1800" dirty="0">
              <a:latin typeface="Arial"/>
              <a:cs typeface="Arial"/>
            </a:endParaRPr>
          </a:p>
          <a:p>
            <a:pPr marL="209550" indent="-196850">
              <a:lnSpc>
                <a:spcPct val="100000"/>
              </a:lnSpc>
              <a:spcBef>
                <a:spcPts val="20"/>
              </a:spcBef>
              <a:buFont typeface="Cambria"/>
              <a:buChar char="•"/>
              <a:tabLst>
                <a:tab pos="209550" algn="l"/>
              </a:tabLst>
            </a:pPr>
            <a:r>
              <a:rPr sz="1800" dirty="0">
                <a:latin typeface="Arial"/>
                <a:cs typeface="Arial"/>
              </a:rPr>
              <a:t>El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manejo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temprano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puede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ayudar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evitar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evolucione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 asma.</a:t>
            </a:r>
            <a:endParaRPr sz="1800" dirty="0">
              <a:latin typeface="Arial"/>
              <a:cs typeface="Arial"/>
            </a:endParaRPr>
          </a:p>
          <a:p>
            <a:pPr marL="209550" indent="-196850">
              <a:lnSpc>
                <a:spcPct val="100000"/>
              </a:lnSpc>
              <a:spcBef>
                <a:spcPts val="15"/>
              </a:spcBef>
              <a:buFont typeface="Cambria"/>
              <a:buChar char="•"/>
              <a:tabLst>
                <a:tab pos="209550" algn="l"/>
              </a:tabLst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menudo,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percibe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resfriado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persistente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una</a:t>
            </a:r>
            <a:r>
              <a:rPr sz="1800" spc="-10" dirty="0">
                <a:latin typeface="Arial"/>
                <a:cs typeface="Arial"/>
              </a:rPr>
              <a:t> enfermedad.</a:t>
            </a:r>
            <a:endParaRPr sz="1800" dirty="0">
              <a:latin typeface="Arial"/>
              <a:cs typeface="Arial"/>
            </a:endParaRPr>
          </a:p>
          <a:p>
            <a:pPr marL="209550" indent="-196850">
              <a:lnSpc>
                <a:spcPct val="100000"/>
              </a:lnSpc>
              <a:spcBef>
                <a:spcPts val="20"/>
              </a:spcBef>
              <a:buFont typeface="Cambria"/>
              <a:buChar char="•"/>
              <a:tabLst>
                <a:tab pos="209550" algn="l"/>
              </a:tabLst>
            </a:pPr>
            <a:r>
              <a:rPr sz="1800" dirty="0">
                <a:latin typeface="Arial"/>
                <a:cs typeface="Arial"/>
              </a:rPr>
              <a:t>Los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pacientes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rara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vez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esperan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diagnóstico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estructurado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tratamiento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definido.</a:t>
            </a:r>
            <a:endParaRPr sz="1800" dirty="0">
              <a:latin typeface="Arial"/>
              <a:cs typeface="Arial"/>
            </a:endParaRPr>
          </a:p>
          <a:p>
            <a:pPr marL="208279" marR="706120" indent="-196215">
              <a:lnSpc>
                <a:spcPct val="100899"/>
              </a:lnSpc>
              <a:buFont typeface="Cambria"/>
              <a:buChar char="•"/>
              <a:tabLst>
                <a:tab pos="208279" algn="l"/>
              </a:tabLst>
            </a:pPr>
            <a:r>
              <a:rPr sz="1800" dirty="0">
                <a:latin typeface="Arial"/>
                <a:cs typeface="Arial"/>
              </a:rPr>
              <a:t>La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Escala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Visual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Analógica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(EVA) </a:t>
            </a:r>
            <a:r>
              <a:rPr sz="1800" dirty="0">
                <a:latin typeface="Arial"/>
                <a:cs typeface="Arial"/>
              </a:rPr>
              <a:t>(0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síntomas;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10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graves)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herramienta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sencilla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y </a:t>
            </a:r>
            <a:r>
              <a:rPr sz="1800" spc="-10" dirty="0">
                <a:latin typeface="Arial"/>
                <a:cs typeface="Arial"/>
              </a:rPr>
              <a:t>eficaz.</a:t>
            </a:r>
            <a:endParaRPr sz="1800" dirty="0">
              <a:latin typeface="Arial"/>
              <a:cs typeface="Arial"/>
            </a:endParaRPr>
          </a:p>
          <a:p>
            <a:pPr marL="209550" indent="-196850">
              <a:lnSpc>
                <a:spcPct val="100000"/>
              </a:lnSpc>
              <a:spcBef>
                <a:spcPts val="20"/>
              </a:spcBef>
              <a:buFont typeface="Cambria"/>
              <a:buChar char="•"/>
              <a:tabLst>
                <a:tab pos="209550" algn="l"/>
              </a:tabLst>
            </a:pPr>
            <a:r>
              <a:rPr sz="1800" dirty="0">
                <a:latin typeface="Arial"/>
                <a:cs typeface="Arial"/>
              </a:rPr>
              <a:t>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importante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considerar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rinitis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afección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manejable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merece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atención.</a:t>
            </a:r>
            <a:endParaRPr sz="1800" dirty="0">
              <a:latin typeface="Arial"/>
              <a:cs typeface="Arial"/>
            </a:endParaRPr>
          </a:p>
          <a:p>
            <a:pPr marL="209550" indent="-196850">
              <a:lnSpc>
                <a:spcPct val="100000"/>
              </a:lnSpc>
              <a:spcBef>
                <a:spcPts val="20"/>
              </a:spcBef>
              <a:buFont typeface="Cambria"/>
              <a:buChar char="•"/>
              <a:tabLst>
                <a:tab pos="209550" algn="l"/>
              </a:tabLst>
            </a:pPr>
            <a:r>
              <a:rPr sz="1800" dirty="0">
                <a:latin typeface="Arial"/>
                <a:cs typeface="Arial"/>
              </a:rPr>
              <a:t>El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tratamiento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debe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adaptarse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según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patrón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síntomas.</a:t>
            </a:r>
            <a:endParaRPr sz="1800" dirty="0">
              <a:latin typeface="Arial"/>
              <a:cs typeface="Arial"/>
            </a:endParaRPr>
          </a:p>
          <a:p>
            <a:pPr marL="405130" lvl="1" indent="-196850">
              <a:lnSpc>
                <a:spcPct val="100000"/>
              </a:lnSpc>
              <a:spcBef>
                <a:spcPts val="20"/>
              </a:spcBef>
              <a:buFont typeface="Cambria"/>
              <a:buChar char="•"/>
              <a:tabLst>
                <a:tab pos="405130" algn="l"/>
              </a:tabLst>
            </a:pPr>
            <a:r>
              <a:rPr sz="1800" dirty="0">
                <a:latin typeface="Arial"/>
                <a:cs typeface="Arial"/>
              </a:rPr>
              <a:t>Tratamiento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diario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síntomas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frecuentes,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intensos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estacionales.</a:t>
            </a:r>
            <a:endParaRPr sz="1800" dirty="0">
              <a:latin typeface="Arial"/>
              <a:cs typeface="Arial"/>
            </a:endParaRPr>
          </a:p>
          <a:p>
            <a:pPr marL="405130" lvl="1" indent="-196850">
              <a:lnSpc>
                <a:spcPct val="100000"/>
              </a:lnSpc>
              <a:spcBef>
                <a:spcPts val="20"/>
              </a:spcBef>
              <a:buFont typeface="Cambria"/>
              <a:buChar char="•"/>
              <a:tabLst>
                <a:tab pos="405130" algn="l"/>
              </a:tabLst>
            </a:pPr>
            <a:r>
              <a:rPr sz="1800" dirty="0">
                <a:latin typeface="Arial"/>
                <a:cs typeface="Arial"/>
              </a:rPr>
              <a:t>Tratamiento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según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necesidad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casos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leves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intermitentes.</a:t>
            </a:r>
            <a:endParaRPr sz="1800" dirty="0">
              <a:latin typeface="Arial"/>
              <a:cs typeface="Arial"/>
            </a:endParaRPr>
          </a:p>
          <a:p>
            <a:pPr marL="209550" indent="-196850">
              <a:lnSpc>
                <a:spcPct val="100000"/>
              </a:lnSpc>
              <a:spcBef>
                <a:spcPts val="15"/>
              </a:spcBef>
              <a:buFont typeface="Cambria"/>
              <a:buChar char="•"/>
              <a:tabLst>
                <a:tab pos="209550" algn="l"/>
              </a:tabLst>
            </a:pPr>
            <a:r>
              <a:rPr sz="1800" dirty="0">
                <a:latin typeface="Arial"/>
                <a:cs typeface="Arial"/>
              </a:rPr>
              <a:t>Los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lavados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nasales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solución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salina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pueden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ayudar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disminuir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intensidad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10" dirty="0">
                <a:latin typeface="Arial"/>
                <a:cs typeface="Arial"/>
              </a:rPr>
              <a:t> síntomas.</a:t>
            </a:r>
            <a:endParaRPr sz="1800" dirty="0">
              <a:latin typeface="Arial"/>
              <a:cs typeface="Arial"/>
            </a:endParaRPr>
          </a:p>
          <a:p>
            <a:pPr marL="209550" indent="-196850">
              <a:lnSpc>
                <a:spcPct val="100000"/>
              </a:lnSpc>
              <a:spcBef>
                <a:spcPts val="20"/>
              </a:spcBef>
              <a:buFont typeface="Cambria"/>
              <a:buChar char="•"/>
              <a:tabLst>
                <a:tab pos="209550" algn="l"/>
              </a:tabLst>
            </a:pPr>
            <a:r>
              <a:rPr sz="1800" dirty="0">
                <a:latin typeface="Arial"/>
                <a:cs typeface="Arial"/>
              </a:rPr>
              <a:t>Para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casos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persistentes,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puede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considerar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inmunoterapia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alérgenos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(AIT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SLIT).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90"/>
              </a:spcBef>
            </a:pPr>
            <a:endParaRPr sz="1800" dirty="0">
              <a:latin typeface="Arial"/>
              <a:cs typeface="Arial"/>
            </a:endParaRPr>
          </a:p>
          <a:p>
            <a:pPr marL="598805" marR="93980" indent="-275590">
              <a:lnSpc>
                <a:spcPts val="2030"/>
              </a:lnSpc>
            </a:pPr>
            <a:r>
              <a:rPr sz="1700" i="1" dirty="0">
                <a:latin typeface="Arial"/>
                <a:cs typeface="Arial"/>
              </a:rPr>
              <a:t>La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rinitis</a:t>
            </a:r>
            <a:r>
              <a:rPr sz="1700" i="1" spc="-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no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es</a:t>
            </a:r>
            <a:r>
              <a:rPr sz="1700" i="1" spc="-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una</a:t>
            </a:r>
            <a:r>
              <a:rPr sz="1700" i="1" spc="-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afección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insignificante</a:t>
            </a:r>
            <a:r>
              <a:rPr sz="1700" i="1" spc="-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ni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inofensiva.</a:t>
            </a:r>
            <a:r>
              <a:rPr sz="1700" i="1" spc="-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Con</a:t>
            </a:r>
            <a:r>
              <a:rPr sz="1700" i="1" spc="-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un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diagnóstico</a:t>
            </a:r>
            <a:r>
              <a:rPr sz="1700" i="1" spc="-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adecuado,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información</a:t>
            </a:r>
            <a:r>
              <a:rPr sz="1700" i="1" spc="-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y</a:t>
            </a:r>
            <a:r>
              <a:rPr sz="1700" i="1" spc="-50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tratamiento </a:t>
            </a:r>
            <a:r>
              <a:rPr sz="1700" i="1" dirty="0">
                <a:latin typeface="Arial"/>
                <a:cs typeface="Arial"/>
              </a:rPr>
              <a:t>personalizado,</a:t>
            </a:r>
            <a:r>
              <a:rPr sz="1700" i="1" spc="-6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los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pacientes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pueden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recuperar</a:t>
            </a:r>
            <a:r>
              <a:rPr sz="1700" i="1" spc="-6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su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bienestar,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productividad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y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el</a:t>
            </a:r>
            <a:r>
              <a:rPr sz="1700" i="1" spc="-6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control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sobre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sus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síntomas</a:t>
            </a:r>
            <a:r>
              <a:rPr sz="1700" spc="-10" dirty="0">
                <a:latin typeface="Arial"/>
                <a:cs typeface="Arial"/>
              </a:rPr>
              <a:t>.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597687" y="227520"/>
            <a:ext cx="33464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Conclusiones</a:t>
            </a:r>
            <a:r>
              <a:rPr sz="2800" spc="-185" dirty="0"/>
              <a:t> </a:t>
            </a:r>
            <a:r>
              <a:rPr sz="2800" spc="-10" dirty="0"/>
              <a:t>clave</a:t>
            </a:r>
            <a:endParaRPr sz="2800"/>
          </a:p>
        </p:txBody>
      </p:sp>
      <p:pic>
        <p:nvPicPr>
          <p:cNvPr id="6" name="Picture 5" descr="A black and blue logo&#10;&#10;AI-generated content may be incorrect.">
            <a:extLst>
              <a:ext uri="{FF2B5EF4-FFF2-40B4-BE49-F238E27FC236}">
                <a16:creationId xmlns:a16="http://schemas.microsoft.com/office/drawing/2014/main" id="{381773F7-0918-883D-28A7-14EF24104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48" y="304800"/>
            <a:ext cx="2136514" cy="58113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2776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135"/>
              </a:spcBef>
            </a:pPr>
            <a:r>
              <a:rPr dirty="0"/>
              <a:t>Guía</a:t>
            </a:r>
            <a:r>
              <a:rPr spc="30" dirty="0"/>
              <a:t> </a:t>
            </a:r>
            <a:r>
              <a:rPr dirty="0"/>
              <a:t>práctica</a:t>
            </a:r>
            <a:r>
              <a:rPr spc="40" dirty="0"/>
              <a:t> </a:t>
            </a:r>
            <a:r>
              <a:rPr dirty="0"/>
              <a:t>para</a:t>
            </a:r>
            <a:r>
              <a:rPr spc="45" dirty="0"/>
              <a:t> </a:t>
            </a:r>
            <a:r>
              <a:rPr dirty="0"/>
              <a:t>optimizar</a:t>
            </a:r>
            <a:r>
              <a:rPr spc="40" dirty="0"/>
              <a:t> </a:t>
            </a:r>
            <a:r>
              <a:rPr dirty="0"/>
              <a:t>el</a:t>
            </a:r>
            <a:r>
              <a:rPr spc="40" dirty="0"/>
              <a:t> </a:t>
            </a:r>
            <a:r>
              <a:rPr dirty="0"/>
              <a:t>manejo</a:t>
            </a:r>
            <a:r>
              <a:rPr spc="40" dirty="0"/>
              <a:t> </a:t>
            </a:r>
            <a:r>
              <a:rPr dirty="0"/>
              <a:t>de</a:t>
            </a:r>
            <a:r>
              <a:rPr spc="45" dirty="0"/>
              <a:t> </a:t>
            </a:r>
            <a:r>
              <a:rPr dirty="0"/>
              <a:t>la</a:t>
            </a:r>
            <a:r>
              <a:rPr spc="40" dirty="0"/>
              <a:t> </a:t>
            </a:r>
            <a:r>
              <a:rPr dirty="0"/>
              <a:t>rinitis</a:t>
            </a:r>
            <a:r>
              <a:rPr spc="40" dirty="0"/>
              <a:t> </a:t>
            </a:r>
            <a:r>
              <a:rPr dirty="0"/>
              <a:t>en</a:t>
            </a:r>
            <a:r>
              <a:rPr spc="40" dirty="0"/>
              <a:t> </a:t>
            </a:r>
            <a:r>
              <a:rPr dirty="0"/>
              <a:t>atención</a:t>
            </a:r>
            <a:r>
              <a:rPr spc="45" dirty="0"/>
              <a:t> </a:t>
            </a:r>
            <a:r>
              <a:rPr spc="-10" dirty="0"/>
              <a:t>primaria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12568" y="6521491"/>
            <a:ext cx="7400925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Arial"/>
                <a:cs typeface="Arial"/>
              </a:rPr>
              <a:t>ALK-Abelló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ofrecido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una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ayuda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educativa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sin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restricciones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para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el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desarrollo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este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caso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práctico,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pero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no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intervenido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el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contenido</a:t>
            </a:r>
            <a:endParaRPr sz="9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6251" y="1823845"/>
            <a:ext cx="3948038" cy="394803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949560" y="5012816"/>
            <a:ext cx="1947545" cy="777875"/>
          </a:xfrm>
          <a:prstGeom prst="rect">
            <a:avLst/>
          </a:prstGeom>
          <a:solidFill>
            <a:srgbClr val="017973"/>
          </a:solidFill>
        </p:spPr>
        <p:txBody>
          <a:bodyPr vert="horz" wrap="square" lIns="0" tIns="69215" rIns="0" bIns="0" rtlCol="0">
            <a:spAutoFit/>
          </a:bodyPr>
          <a:lstStyle/>
          <a:p>
            <a:pPr marL="596900" marR="229870" indent="-281305">
              <a:lnSpc>
                <a:spcPts val="1860"/>
              </a:lnSpc>
              <a:spcBef>
                <a:spcPts val="545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escanea</a:t>
            </a:r>
            <a:r>
              <a:rPr sz="17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acceder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49612" y="1977148"/>
            <a:ext cx="1948611" cy="3035960"/>
          </a:xfrm>
          <a:prstGeom prst="rect">
            <a:avLst/>
          </a:prstGeom>
        </p:spPr>
      </p:pic>
      <p:pic>
        <p:nvPicPr>
          <p:cNvPr id="11" name="Picture 10" descr="A black and blue logo&#10;&#10;AI-generated content may be incorrect.">
            <a:extLst>
              <a:ext uri="{FF2B5EF4-FFF2-40B4-BE49-F238E27FC236}">
                <a16:creationId xmlns:a16="http://schemas.microsoft.com/office/drawing/2014/main" id="{BD99FA6D-BF0F-E6FB-34DE-CC5587A72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48" y="304800"/>
            <a:ext cx="2136514" cy="581132"/>
          </a:xfrm>
          <a:prstGeom prst="rect">
            <a:avLst/>
          </a:prstGeom>
        </p:spPr>
      </p:pic>
      <p:pic>
        <p:nvPicPr>
          <p:cNvPr id="13" name="Picture 12" descr="A close-up of a newspaper&#10;&#10;AI-generated content may be incorrect.">
            <a:extLst>
              <a:ext uri="{FF2B5EF4-FFF2-40B4-BE49-F238E27FC236}">
                <a16:creationId xmlns:a16="http://schemas.microsoft.com/office/drawing/2014/main" id="{278A4802-0808-C6CC-FF52-7CC91AD531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88" y="885932"/>
            <a:ext cx="3930845" cy="5486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27" y="756158"/>
            <a:ext cx="18961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El</a:t>
            </a:r>
            <a:r>
              <a:rPr sz="2800" spc="-15" dirty="0"/>
              <a:t> </a:t>
            </a:r>
            <a:r>
              <a:rPr sz="2800" spc="-10" dirty="0"/>
              <a:t>paciente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16927" y="1764264"/>
            <a:ext cx="5293360" cy="3647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2420" indent="-299720">
              <a:lnSpc>
                <a:spcPts val="3080"/>
              </a:lnSpc>
              <a:spcBef>
                <a:spcPts val="95"/>
              </a:spcBef>
              <a:buFont typeface="Cambria"/>
              <a:buChar char="•"/>
              <a:tabLst>
                <a:tab pos="312420" algn="l"/>
              </a:tabLst>
            </a:pPr>
            <a:r>
              <a:rPr sz="2800" dirty="0">
                <a:latin typeface="Arial"/>
                <a:cs typeface="Arial"/>
              </a:rPr>
              <a:t>Malcolm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tiene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32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años.</a:t>
            </a:r>
            <a:endParaRPr sz="2800" dirty="0">
              <a:latin typeface="Arial"/>
              <a:cs typeface="Arial"/>
            </a:endParaRPr>
          </a:p>
          <a:p>
            <a:pPr marL="311785" marR="652780" indent="-299720">
              <a:lnSpc>
                <a:spcPts val="2800"/>
              </a:lnSpc>
              <a:spcBef>
                <a:spcPts val="275"/>
              </a:spcBef>
              <a:buFont typeface="Cambria"/>
              <a:buChar char="•"/>
              <a:tabLst>
                <a:tab pos="314325" algn="l"/>
              </a:tabLst>
            </a:pPr>
            <a:r>
              <a:rPr sz="2800" spc="-10" dirty="0">
                <a:latin typeface="Arial"/>
                <a:cs typeface="Arial"/>
              </a:rPr>
              <a:t>Trabaja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como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conductor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de 	</a:t>
            </a:r>
            <a:r>
              <a:rPr sz="2800" dirty="0">
                <a:latin typeface="Arial"/>
                <a:cs typeface="Arial"/>
              </a:rPr>
              <a:t>autobús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en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Londres.</a:t>
            </a:r>
            <a:endParaRPr sz="2800" dirty="0">
              <a:latin typeface="Arial"/>
              <a:cs typeface="Arial"/>
            </a:endParaRPr>
          </a:p>
          <a:p>
            <a:pPr marL="312420" indent="-299720">
              <a:lnSpc>
                <a:spcPts val="2510"/>
              </a:lnSpc>
              <a:buFont typeface="Cambria"/>
              <a:buChar char="•"/>
              <a:tabLst>
                <a:tab pos="312420" algn="l"/>
              </a:tabLst>
            </a:pPr>
            <a:r>
              <a:rPr sz="2800" dirty="0">
                <a:latin typeface="Arial"/>
                <a:cs typeface="Arial"/>
              </a:rPr>
              <a:t>Es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día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soleado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finales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de</a:t>
            </a:r>
            <a:endParaRPr sz="2800" dirty="0">
              <a:latin typeface="Arial"/>
              <a:cs typeface="Arial"/>
            </a:endParaRPr>
          </a:p>
          <a:p>
            <a:pPr marL="314325">
              <a:lnSpc>
                <a:spcPts val="2795"/>
              </a:lnSpc>
            </a:pPr>
            <a:r>
              <a:rPr sz="2800" spc="-10" dirty="0">
                <a:latin typeface="Arial"/>
                <a:cs typeface="Arial"/>
              </a:rPr>
              <a:t>primavera.</a:t>
            </a:r>
            <a:endParaRPr sz="2800" dirty="0">
              <a:latin typeface="Arial"/>
              <a:cs typeface="Arial"/>
            </a:endParaRPr>
          </a:p>
          <a:p>
            <a:pPr marL="312420" indent="-299720">
              <a:lnSpc>
                <a:spcPts val="2795"/>
              </a:lnSpc>
              <a:buFont typeface="Cambria"/>
              <a:buChar char="•"/>
              <a:tabLst>
                <a:tab pos="312420" algn="l"/>
              </a:tabLst>
            </a:pPr>
            <a:r>
              <a:rPr sz="2800" dirty="0">
                <a:latin typeface="Arial"/>
                <a:cs typeface="Arial"/>
              </a:rPr>
              <a:t>Acude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consulta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por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rinitis.</a:t>
            </a:r>
            <a:endParaRPr sz="2800" dirty="0">
              <a:latin typeface="Arial"/>
              <a:cs typeface="Arial"/>
            </a:endParaRPr>
          </a:p>
          <a:p>
            <a:pPr marL="311785" marR="204470" indent="-299720">
              <a:lnSpc>
                <a:spcPts val="2800"/>
              </a:lnSpc>
              <a:spcBef>
                <a:spcPts val="280"/>
              </a:spcBef>
              <a:buFont typeface="Cambria"/>
              <a:buChar char="•"/>
              <a:tabLst>
                <a:tab pos="314325" algn="l"/>
              </a:tabLst>
            </a:pPr>
            <a:r>
              <a:rPr sz="2800" dirty="0">
                <a:latin typeface="Arial"/>
                <a:cs typeface="Arial"/>
              </a:rPr>
              <a:t>Anteriormente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le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ha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recetado 	</a:t>
            </a:r>
            <a:r>
              <a:rPr sz="2800" dirty="0">
                <a:latin typeface="Arial"/>
                <a:cs typeface="Arial"/>
              </a:rPr>
              <a:t>una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combinación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fija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de 	</a:t>
            </a:r>
            <a:r>
              <a:rPr sz="2800" dirty="0">
                <a:latin typeface="Arial"/>
                <a:cs typeface="Arial"/>
              </a:rPr>
              <a:t>corticosteroide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intranasal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y 	</a:t>
            </a:r>
            <a:r>
              <a:rPr sz="2800" spc="-10" dirty="0">
                <a:latin typeface="Arial"/>
                <a:cs typeface="Arial"/>
              </a:rPr>
              <a:t>antihistamínicos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intranasales.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5822" y="6514580"/>
            <a:ext cx="749236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" dirty="0">
                <a:latin typeface="Aptos"/>
                <a:cs typeface="Aptos"/>
              </a:rPr>
              <a:t>ALK-</a:t>
            </a:r>
            <a:r>
              <a:rPr sz="850" dirty="0">
                <a:latin typeface="Aptos"/>
                <a:cs typeface="Aptos"/>
              </a:rPr>
              <a:t>Abelló</a:t>
            </a:r>
            <a:r>
              <a:rPr sz="850" spc="20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ha</a:t>
            </a:r>
            <a:r>
              <a:rPr sz="850" spc="20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ofrecido</a:t>
            </a:r>
            <a:r>
              <a:rPr sz="850" spc="20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una</a:t>
            </a:r>
            <a:r>
              <a:rPr sz="850" spc="25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ayuda</a:t>
            </a:r>
            <a:r>
              <a:rPr sz="850" spc="20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educativa</a:t>
            </a:r>
            <a:r>
              <a:rPr sz="850" spc="20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sin</a:t>
            </a:r>
            <a:r>
              <a:rPr sz="850" spc="25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restricciones</a:t>
            </a:r>
            <a:r>
              <a:rPr sz="850" spc="20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para</a:t>
            </a:r>
            <a:r>
              <a:rPr sz="850" spc="20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el</a:t>
            </a:r>
            <a:r>
              <a:rPr sz="850" spc="25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desarrollo</a:t>
            </a:r>
            <a:r>
              <a:rPr sz="850" spc="20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de</a:t>
            </a:r>
            <a:r>
              <a:rPr sz="850" spc="20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este</a:t>
            </a:r>
            <a:r>
              <a:rPr sz="850" spc="25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caso</a:t>
            </a:r>
            <a:r>
              <a:rPr sz="850" spc="20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clínico,</a:t>
            </a:r>
            <a:r>
              <a:rPr sz="850" spc="20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pero</a:t>
            </a:r>
            <a:r>
              <a:rPr sz="850" spc="25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no</a:t>
            </a:r>
            <a:r>
              <a:rPr sz="850" spc="20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ha</a:t>
            </a:r>
            <a:r>
              <a:rPr sz="850" spc="20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participado</a:t>
            </a:r>
            <a:r>
              <a:rPr sz="850" spc="25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en</a:t>
            </a:r>
            <a:r>
              <a:rPr sz="850" spc="20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la</a:t>
            </a:r>
            <a:r>
              <a:rPr sz="850" spc="20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elaboración</a:t>
            </a:r>
            <a:r>
              <a:rPr sz="850" spc="25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de</a:t>
            </a:r>
            <a:r>
              <a:rPr sz="850" spc="20" dirty="0">
                <a:latin typeface="Aptos"/>
                <a:cs typeface="Aptos"/>
              </a:rPr>
              <a:t> </a:t>
            </a:r>
            <a:r>
              <a:rPr sz="850" dirty="0">
                <a:latin typeface="Aptos"/>
                <a:cs typeface="Aptos"/>
              </a:rPr>
              <a:t>su</a:t>
            </a:r>
            <a:r>
              <a:rPr sz="850" spc="20" dirty="0">
                <a:latin typeface="Aptos"/>
                <a:cs typeface="Aptos"/>
              </a:rPr>
              <a:t> </a:t>
            </a:r>
            <a:r>
              <a:rPr sz="850" spc="-10" dirty="0">
                <a:latin typeface="Aptos"/>
                <a:cs typeface="Aptos"/>
              </a:rPr>
              <a:t>contenido</a:t>
            </a:r>
            <a:endParaRPr sz="850">
              <a:latin typeface="Aptos"/>
              <a:cs typeface="Apto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1325" y="1615160"/>
            <a:ext cx="4389234" cy="4389234"/>
          </a:xfrm>
          <a:prstGeom prst="rect">
            <a:avLst/>
          </a:prstGeom>
        </p:spPr>
      </p:pic>
      <p:pic>
        <p:nvPicPr>
          <p:cNvPr id="7" name="Picture 6" descr="A black and blue logo&#10;&#10;AI-generated content may be incorrect.">
            <a:extLst>
              <a:ext uri="{FF2B5EF4-FFF2-40B4-BE49-F238E27FC236}">
                <a16:creationId xmlns:a16="http://schemas.microsoft.com/office/drawing/2014/main" id="{C506CB35-727D-1558-075A-8C7C9D54A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48" y="304800"/>
            <a:ext cx="2136514" cy="5811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27" y="757735"/>
            <a:ext cx="2708275" cy="4387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00" dirty="0"/>
              <a:t>Historial</a:t>
            </a:r>
            <a:r>
              <a:rPr sz="2700" spc="5" dirty="0"/>
              <a:t> </a:t>
            </a:r>
            <a:r>
              <a:rPr sz="2700" spc="-10" dirty="0"/>
              <a:t>médico</a:t>
            </a:r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916927" y="1764220"/>
            <a:ext cx="5781675" cy="408051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97815" marR="233679" indent="-285750">
              <a:lnSpc>
                <a:spcPts val="2800"/>
              </a:lnSpc>
              <a:spcBef>
                <a:spcPts val="655"/>
              </a:spcBef>
              <a:buClr>
                <a:srgbClr val="017973"/>
              </a:buClr>
              <a:buSzPct val="128571"/>
              <a:buChar char="•"/>
              <a:tabLst>
                <a:tab pos="299085" algn="l"/>
              </a:tabLst>
            </a:pPr>
            <a:r>
              <a:rPr sz="2800" dirty="0">
                <a:latin typeface="Arial"/>
                <a:cs typeface="Arial"/>
              </a:rPr>
              <a:t>Malcolm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ha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presentado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síntomas 	</a:t>
            </a:r>
            <a:r>
              <a:rPr sz="2800" dirty="0">
                <a:latin typeface="Arial"/>
                <a:cs typeface="Arial"/>
              </a:rPr>
              <a:t>nasales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forma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intermitente 	</a:t>
            </a:r>
            <a:r>
              <a:rPr sz="2800" dirty="0">
                <a:latin typeface="Arial"/>
                <a:cs typeface="Arial"/>
              </a:rPr>
              <a:t>desde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adolescencia.</a:t>
            </a:r>
            <a:endParaRPr sz="2800" dirty="0">
              <a:latin typeface="Arial"/>
              <a:cs typeface="Arial"/>
            </a:endParaRPr>
          </a:p>
          <a:p>
            <a:pPr marL="297815" marR="356870" indent="-285750">
              <a:lnSpc>
                <a:spcPct val="83000"/>
              </a:lnSpc>
              <a:spcBef>
                <a:spcPts val="755"/>
              </a:spcBef>
              <a:buClr>
                <a:srgbClr val="017973"/>
              </a:buClr>
              <a:buSzPct val="133333"/>
              <a:buChar char="•"/>
              <a:tabLst>
                <a:tab pos="299085" algn="l"/>
              </a:tabLst>
            </a:pPr>
            <a:r>
              <a:rPr sz="4050" baseline="1028" dirty="0">
                <a:latin typeface="Arial"/>
                <a:cs typeface="Arial"/>
              </a:rPr>
              <a:t>Cada</a:t>
            </a:r>
            <a:r>
              <a:rPr sz="4050" spc="7" baseline="1028" dirty="0">
                <a:latin typeface="Arial"/>
                <a:cs typeface="Arial"/>
              </a:rPr>
              <a:t> </a:t>
            </a:r>
            <a:r>
              <a:rPr sz="4050" baseline="1028" dirty="0">
                <a:latin typeface="Arial"/>
                <a:cs typeface="Arial"/>
              </a:rPr>
              <a:t>año,</a:t>
            </a:r>
            <a:r>
              <a:rPr sz="4050" spc="7" baseline="1028" dirty="0">
                <a:latin typeface="Arial"/>
                <a:cs typeface="Arial"/>
              </a:rPr>
              <a:t> </a:t>
            </a:r>
            <a:r>
              <a:rPr sz="4050" baseline="1028" dirty="0">
                <a:latin typeface="Arial"/>
                <a:cs typeface="Arial"/>
              </a:rPr>
              <a:t>al</a:t>
            </a:r>
            <a:r>
              <a:rPr sz="4050" spc="7" baseline="1028" dirty="0">
                <a:latin typeface="Arial"/>
                <a:cs typeface="Arial"/>
              </a:rPr>
              <a:t> </a:t>
            </a:r>
            <a:r>
              <a:rPr sz="4050" baseline="1028" dirty="0">
                <a:latin typeface="Arial"/>
                <a:cs typeface="Arial"/>
              </a:rPr>
              <a:t>llegar</a:t>
            </a:r>
            <a:r>
              <a:rPr sz="4050" spc="7" baseline="1028" dirty="0">
                <a:latin typeface="Arial"/>
                <a:cs typeface="Arial"/>
              </a:rPr>
              <a:t> </a:t>
            </a:r>
            <a:r>
              <a:rPr sz="4050" baseline="1028" dirty="0">
                <a:latin typeface="Arial"/>
                <a:cs typeface="Arial"/>
              </a:rPr>
              <a:t>la</a:t>
            </a:r>
            <a:r>
              <a:rPr sz="4050" spc="7" baseline="1028" dirty="0">
                <a:latin typeface="Arial"/>
                <a:cs typeface="Arial"/>
              </a:rPr>
              <a:t> </a:t>
            </a:r>
            <a:r>
              <a:rPr sz="4050" spc="-15" baseline="1028" dirty="0">
                <a:latin typeface="Arial"/>
                <a:cs typeface="Arial"/>
              </a:rPr>
              <a:t>primavera, 	</a:t>
            </a:r>
            <a:r>
              <a:rPr sz="2700" dirty="0">
                <a:latin typeface="Arial"/>
                <a:cs typeface="Arial"/>
              </a:rPr>
              <a:t>cuando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pasa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cerca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de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jardines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-50" dirty="0">
                <a:latin typeface="Arial"/>
                <a:cs typeface="Arial"/>
              </a:rPr>
              <a:t>o 	</a:t>
            </a:r>
            <a:r>
              <a:rPr sz="2700" dirty="0">
                <a:latin typeface="Arial"/>
                <a:cs typeface="Arial"/>
              </a:rPr>
              <a:t>parques,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los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síntomas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empeoran: 	</a:t>
            </a:r>
            <a:r>
              <a:rPr sz="2700" dirty="0">
                <a:latin typeface="Arial"/>
                <a:cs typeface="Arial"/>
              </a:rPr>
              <a:t>nariz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congestionada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y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con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picor, 	</a:t>
            </a:r>
            <a:r>
              <a:rPr sz="2700" dirty="0">
                <a:latin typeface="Arial"/>
                <a:cs typeface="Arial"/>
              </a:rPr>
              <a:t>estornudos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y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escozor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en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los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ojos.</a:t>
            </a:r>
            <a:endParaRPr sz="2700" dirty="0">
              <a:latin typeface="Arial"/>
              <a:cs typeface="Arial"/>
            </a:endParaRPr>
          </a:p>
          <a:p>
            <a:pPr marL="297815" marR="5080" indent="-285750">
              <a:lnSpc>
                <a:spcPts val="2620"/>
              </a:lnSpc>
              <a:spcBef>
                <a:spcPts val="900"/>
              </a:spcBef>
              <a:buClr>
                <a:srgbClr val="017973"/>
              </a:buClr>
              <a:buSzPct val="138461"/>
              <a:buChar char="•"/>
              <a:tabLst>
                <a:tab pos="299085" algn="l"/>
              </a:tabLst>
            </a:pPr>
            <a:r>
              <a:rPr sz="2600" dirty="0">
                <a:latin typeface="Arial"/>
                <a:cs typeface="Arial"/>
              </a:rPr>
              <a:t>Ha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estado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utilizando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el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medicamento 	</a:t>
            </a:r>
            <a:r>
              <a:rPr sz="2600" dirty="0">
                <a:latin typeface="Arial"/>
                <a:cs typeface="Arial"/>
              </a:rPr>
              <a:t>intranasal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forma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lang="es-ES" sz="2600" spc="10" dirty="0">
                <a:latin typeface="Arial"/>
                <a:cs typeface="Arial"/>
              </a:rPr>
              <a:t>habitual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al 	</a:t>
            </a:r>
            <a:r>
              <a:rPr sz="2600" dirty="0">
                <a:latin typeface="Arial"/>
                <a:cs typeface="Arial"/>
              </a:rPr>
              <a:t>principio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notó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una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gran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mejoría.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6575" y="6511871"/>
            <a:ext cx="66706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Aptos"/>
                <a:cs typeface="Aptos"/>
              </a:rPr>
              <a:t>ALK-</a:t>
            </a:r>
            <a:r>
              <a:rPr sz="1000" spc="-10" dirty="0">
                <a:latin typeface="Aptos"/>
                <a:cs typeface="Aptos"/>
              </a:rPr>
              <a:t>Abelló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aportó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una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ayuda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educativa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sin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restricciones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para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el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desarrollo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de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este</a:t>
            </a:r>
            <a:r>
              <a:rPr sz="1000" spc="-20" dirty="0">
                <a:latin typeface="Aptos"/>
                <a:cs typeface="Aptos"/>
              </a:rPr>
              <a:t> caso, </a:t>
            </a:r>
            <a:r>
              <a:rPr sz="1000" dirty="0">
                <a:latin typeface="Aptos"/>
                <a:cs typeface="Aptos"/>
              </a:rPr>
              <a:t>pero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no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intervino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en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su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contenido.</a:t>
            </a:r>
            <a:endParaRPr sz="1000">
              <a:latin typeface="Aptos"/>
              <a:cs typeface="Apto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72515" y="1578940"/>
            <a:ext cx="4389233" cy="4389234"/>
          </a:xfrm>
          <a:prstGeom prst="rect">
            <a:avLst/>
          </a:prstGeom>
        </p:spPr>
      </p:pic>
      <p:pic>
        <p:nvPicPr>
          <p:cNvPr id="7" name="Picture 6" descr="A black and blue logo&#10;&#10;AI-generated content may be incorrect.">
            <a:extLst>
              <a:ext uri="{FF2B5EF4-FFF2-40B4-BE49-F238E27FC236}">
                <a16:creationId xmlns:a16="http://schemas.microsoft.com/office/drawing/2014/main" id="{B04D3C67-C93F-BB81-FF7B-045236190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48" y="304800"/>
            <a:ext cx="2136514" cy="5811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27" y="688878"/>
            <a:ext cx="2708275" cy="4387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00" dirty="0"/>
              <a:t>Historial</a:t>
            </a:r>
            <a:r>
              <a:rPr sz="2700" spc="5" dirty="0"/>
              <a:t> </a:t>
            </a:r>
            <a:r>
              <a:rPr sz="2700" spc="-10" dirty="0"/>
              <a:t>médico</a:t>
            </a:r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916927" y="1512392"/>
            <a:ext cx="6530975" cy="426783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99085" marR="208279" indent="-287020">
              <a:lnSpc>
                <a:spcPts val="2480"/>
              </a:lnSpc>
              <a:spcBef>
                <a:spcPts val="420"/>
              </a:spcBef>
              <a:buClr>
                <a:srgbClr val="017973"/>
              </a:buClr>
              <a:buSzPct val="128260"/>
              <a:buChar char="•"/>
              <a:tabLst>
                <a:tab pos="299085" algn="l"/>
              </a:tabLst>
            </a:pPr>
            <a:r>
              <a:rPr sz="2300" dirty="0">
                <a:latin typeface="Arial"/>
                <a:cs typeface="Arial"/>
              </a:rPr>
              <a:t>Últimamente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comenta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que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por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las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noches </a:t>
            </a:r>
            <a:r>
              <a:rPr sz="2300" dirty="0">
                <a:latin typeface="Arial"/>
                <a:cs typeface="Arial"/>
              </a:rPr>
              <a:t>siente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silbidos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al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respirar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y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le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falta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el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aire,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lo </a:t>
            </a:r>
            <a:r>
              <a:rPr sz="2300" dirty="0">
                <a:latin typeface="Arial"/>
                <a:cs typeface="Arial"/>
              </a:rPr>
              <a:t>que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le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despierta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una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o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dos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veces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por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semana.</a:t>
            </a:r>
            <a:endParaRPr sz="2300">
              <a:latin typeface="Arial"/>
              <a:cs typeface="Arial"/>
            </a:endParaRPr>
          </a:p>
          <a:p>
            <a:pPr marL="299085" marR="208915" indent="-287020">
              <a:lnSpc>
                <a:spcPts val="2480"/>
              </a:lnSpc>
              <a:spcBef>
                <a:spcPts val="1019"/>
              </a:spcBef>
              <a:buClr>
                <a:srgbClr val="017973"/>
              </a:buClr>
              <a:buSzPct val="128260"/>
              <a:buChar char="•"/>
              <a:tabLst>
                <a:tab pos="299085" algn="l"/>
              </a:tabLst>
            </a:pPr>
            <a:r>
              <a:rPr sz="2300" dirty="0">
                <a:latin typeface="Arial"/>
                <a:cs typeface="Arial"/>
              </a:rPr>
              <a:t>En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los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últimos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tres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meses,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esto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ha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ido </a:t>
            </a:r>
            <a:r>
              <a:rPr sz="2300" dirty="0">
                <a:latin typeface="Arial"/>
                <a:cs typeface="Arial"/>
              </a:rPr>
              <a:t>ocurriendo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con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mayor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frecuencia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intensidad.</a:t>
            </a:r>
            <a:endParaRPr sz="2300">
              <a:latin typeface="Arial"/>
              <a:cs typeface="Arial"/>
            </a:endParaRPr>
          </a:p>
          <a:p>
            <a:pPr marL="299085" marR="231140" indent="-287020">
              <a:lnSpc>
                <a:spcPts val="2480"/>
              </a:lnSpc>
              <a:spcBef>
                <a:spcPts val="1005"/>
              </a:spcBef>
              <a:buClr>
                <a:srgbClr val="017973"/>
              </a:buClr>
              <a:buSzPct val="128260"/>
              <a:buChar char="•"/>
              <a:tabLst>
                <a:tab pos="299085" algn="l"/>
              </a:tabLst>
            </a:pPr>
            <a:r>
              <a:rPr sz="2300" dirty="0">
                <a:latin typeface="Arial"/>
                <a:cs typeface="Arial"/>
              </a:rPr>
              <a:t>A</a:t>
            </a:r>
            <a:r>
              <a:rPr sz="2300" spc="-1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veces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también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presenta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tos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seca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y,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en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raras </a:t>
            </a:r>
            <a:r>
              <a:rPr sz="2300" dirty="0">
                <a:latin typeface="Arial"/>
                <a:cs typeface="Arial"/>
              </a:rPr>
              <a:t>ocasiones,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opresión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en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el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pecho.</a:t>
            </a:r>
            <a:endParaRPr sz="2300">
              <a:latin typeface="Arial"/>
              <a:cs typeface="Arial"/>
            </a:endParaRPr>
          </a:p>
          <a:p>
            <a:pPr marL="299085" marR="742950" indent="-287020">
              <a:lnSpc>
                <a:spcPts val="2480"/>
              </a:lnSpc>
              <a:spcBef>
                <a:spcPts val="1000"/>
              </a:spcBef>
              <a:buClr>
                <a:srgbClr val="017973"/>
              </a:buClr>
              <a:buSzPct val="128260"/>
              <a:buChar char="•"/>
              <a:tabLst>
                <a:tab pos="299085" algn="l"/>
              </a:tabLst>
            </a:pPr>
            <a:r>
              <a:rPr sz="2300" dirty="0">
                <a:latin typeface="Arial"/>
                <a:cs typeface="Arial"/>
              </a:rPr>
              <a:t>Recuerda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haber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tenido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síntomas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similares </a:t>
            </a:r>
            <a:r>
              <a:rPr sz="2300" dirty="0">
                <a:latin typeface="Arial"/>
                <a:cs typeface="Arial"/>
              </a:rPr>
              <a:t>cuando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era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niño,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entre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los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5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y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9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años.</a:t>
            </a:r>
            <a:endParaRPr sz="2300">
              <a:latin typeface="Arial"/>
              <a:cs typeface="Arial"/>
            </a:endParaRPr>
          </a:p>
          <a:p>
            <a:pPr marL="299085" marR="5080" indent="-287020">
              <a:lnSpc>
                <a:spcPts val="2250"/>
              </a:lnSpc>
              <a:spcBef>
                <a:spcPts val="1015"/>
              </a:spcBef>
              <a:buClr>
                <a:srgbClr val="017973"/>
              </a:buClr>
              <a:buSzPct val="143902"/>
              <a:buChar char="•"/>
              <a:tabLst>
                <a:tab pos="299085" algn="l"/>
              </a:tabLst>
            </a:pPr>
            <a:r>
              <a:rPr sz="2050" dirty="0">
                <a:latin typeface="Arial"/>
                <a:cs typeface="Arial"/>
              </a:rPr>
              <a:t>Los</a:t>
            </a:r>
            <a:r>
              <a:rPr sz="2050" spc="10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médicos</a:t>
            </a:r>
            <a:r>
              <a:rPr sz="2050" spc="10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indicaron</a:t>
            </a:r>
            <a:r>
              <a:rPr sz="2050" spc="10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que</a:t>
            </a:r>
            <a:r>
              <a:rPr sz="2050" spc="9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se</a:t>
            </a:r>
            <a:r>
              <a:rPr sz="2050" spc="9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trataba</a:t>
            </a:r>
            <a:r>
              <a:rPr sz="2050" spc="9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de</a:t>
            </a:r>
            <a:r>
              <a:rPr sz="2050" spc="9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bronquitis</a:t>
            </a:r>
            <a:r>
              <a:rPr sz="2050" spc="100" dirty="0">
                <a:latin typeface="Arial"/>
                <a:cs typeface="Arial"/>
              </a:rPr>
              <a:t> </a:t>
            </a:r>
            <a:r>
              <a:rPr sz="2050" spc="-50" dirty="0">
                <a:latin typeface="Arial"/>
                <a:cs typeface="Arial"/>
              </a:rPr>
              <a:t>y </a:t>
            </a:r>
            <a:r>
              <a:rPr sz="2050" dirty="0">
                <a:latin typeface="Arial"/>
                <a:cs typeface="Arial"/>
              </a:rPr>
              <a:t>le</a:t>
            </a:r>
            <a:r>
              <a:rPr sz="2050" spc="7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recetaron</a:t>
            </a:r>
            <a:r>
              <a:rPr sz="2050" spc="8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un</a:t>
            </a:r>
            <a:r>
              <a:rPr sz="2050" spc="8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inhalador</a:t>
            </a:r>
            <a:r>
              <a:rPr sz="2050" spc="9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azul,</a:t>
            </a:r>
            <a:r>
              <a:rPr sz="2050" spc="9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que</a:t>
            </a:r>
            <a:r>
              <a:rPr sz="2050" spc="8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le</a:t>
            </a:r>
            <a:r>
              <a:rPr sz="2050" spc="8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alivió,</a:t>
            </a:r>
            <a:r>
              <a:rPr sz="2050" spc="90" dirty="0">
                <a:latin typeface="Arial"/>
                <a:cs typeface="Arial"/>
              </a:rPr>
              <a:t> </a:t>
            </a:r>
            <a:r>
              <a:rPr sz="2050" spc="-10" dirty="0">
                <a:latin typeface="Arial"/>
                <a:cs typeface="Arial"/>
              </a:rPr>
              <a:t>aunque </a:t>
            </a:r>
            <a:r>
              <a:rPr sz="2050" dirty="0">
                <a:latin typeface="Arial"/>
                <a:cs typeface="Arial"/>
              </a:rPr>
              <a:t>necesitó</a:t>
            </a:r>
            <a:r>
              <a:rPr sz="2050" spc="6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varios</a:t>
            </a:r>
            <a:r>
              <a:rPr sz="2050" spc="7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días</a:t>
            </a:r>
            <a:r>
              <a:rPr sz="2050" spc="7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para</a:t>
            </a:r>
            <a:r>
              <a:rPr sz="2050" spc="7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recuperarse</a:t>
            </a:r>
            <a:r>
              <a:rPr sz="2050" spc="6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por</a:t>
            </a:r>
            <a:r>
              <a:rPr sz="2050" spc="75" dirty="0">
                <a:latin typeface="Arial"/>
                <a:cs typeface="Arial"/>
              </a:rPr>
              <a:t> </a:t>
            </a:r>
            <a:r>
              <a:rPr sz="2050" spc="-10" dirty="0">
                <a:latin typeface="Arial"/>
                <a:cs typeface="Arial"/>
              </a:rPr>
              <a:t>completo.</a:t>
            </a:r>
            <a:endParaRPr sz="2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4347" y="6511871"/>
            <a:ext cx="73552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Aptos"/>
                <a:cs typeface="Aptos"/>
              </a:rPr>
              <a:t>ALK-</a:t>
            </a:r>
            <a:r>
              <a:rPr sz="1000" spc="-10" dirty="0">
                <a:latin typeface="Aptos"/>
                <a:cs typeface="Aptos"/>
              </a:rPr>
              <a:t>Abelló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otorgó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una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beca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educativa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sin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restricciones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para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apoyar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el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desarrollo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de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este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caso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clínico,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pero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no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intervino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en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el</a:t>
            </a:r>
            <a:r>
              <a:rPr sz="1000" spc="-20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contenido.</a:t>
            </a:r>
            <a:endParaRPr sz="1000">
              <a:latin typeface="Aptos"/>
              <a:cs typeface="Apto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4147" y="1825625"/>
            <a:ext cx="3951287" cy="3951287"/>
          </a:xfrm>
          <a:prstGeom prst="rect">
            <a:avLst/>
          </a:prstGeom>
        </p:spPr>
      </p:pic>
      <p:pic>
        <p:nvPicPr>
          <p:cNvPr id="7" name="Picture 6" descr="A black and blue logo&#10;&#10;AI-generated content may be incorrect.">
            <a:extLst>
              <a:ext uri="{FF2B5EF4-FFF2-40B4-BE49-F238E27FC236}">
                <a16:creationId xmlns:a16="http://schemas.microsoft.com/office/drawing/2014/main" id="{CA1FA408-1AED-654F-C33D-393093A8E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48" y="304800"/>
            <a:ext cx="2136514" cy="5811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5568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120"/>
              </a:spcBef>
            </a:pPr>
            <a:r>
              <a:rPr sz="2600" dirty="0"/>
              <a:t>Resumen</a:t>
            </a:r>
            <a:r>
              <a:rPr sz="2600" spc="10" dirty="0"/>
              <a:t> </a:t>
            </a:r>
            <a:r>
              <a:rPr sz="2600" dirty="0"/>
              <a:t>de</a:t>
            </a:r>
            <a:r>
              <a:rPr sz="2600" spc="10" dirty="0"/>
              <a:t> </a:t>
            </a:r>
            <a:r>
              <a:rPr sz="2600" dirty="0"/>
              <a:t>la</a:t>
            </a:r>
            <a:r>
              <a:rPr sz="2600" spc="10" dirty="0"/>
              <a:t> </a:t>
            </a:r>
            <a:r>
              <a:rPr sz="2600" dirty="0"/>
              <a:t>presentación</a:t>
            </a:r>
            <a:r>
              <a:rPr sz="2600" spc="10" dirty="0"/>
              <a:t> </a:t>
            </a:r>
            <a:r>
              <a:rPr sz="2600" spc="-10" dirty="0"/>
              <a:t>actual</a:t>
            </a:r>
            <a:endParaRPr sz="2600"/>
          </a:p>
        </p:txBody>
      </p:sp>
      <p:sp>
        <p:nvSpPr>
          <p:cNvPr id="4" name="object 4"/>
          <p:cNvSpPr txBox="1"/>
          <p:nvPr/>
        </p:nvSpPr>
        <p:spPr>
          <a:xfrm>
            <a:off x="549535" y="1739367"/>
            <a:ext cx="10735310" cy="39754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9405" indent="-306705">
              <a:lnSpc>
                <a:spcPts val="3379"/>
              </a:lnSpc>
              <a:spcBef>
                <a:spcPts val="100"/>
              </a:spcBef>
              <a:buFont typeface="Cambria"/>
              <a:buChar char="•"/>
              <a:tabLst>
                <a:tab pos="319405" algn="l"/>
              </a:tabLst>
            </a:pPr>
            <a:r>
              <a:rPr sz="2850" dirty="0">
                <a:latin typeface="Arial"/>
                <a:cs typeface="Arial"/>
              </a:rPr>
              <a:t>Situación</a:t>
            </a:r>
            <a:r>
              <a:rPr sz="2850" spc="-45" dirty="0">
                <a:latin typeface="Arial"/>
                <a:cs typeface="Arial"/>
              </a:rPr>
              <a:t> </a:t>
            </a:r>
            <a:r>
              <a:rPr sz="2850" spc="-10" dirty="0">
                <a:latin typeface="Arial"/>
                <a:cs typeface="Arial"/>
              </a:rPr>
              <a:t>anterior:</a:t>
            </a:r>
            <a:endParaRPr sz="2850" dirty="0">
              <a:latin typeface="Arial"/>
              <a:cs typeface="Arial"/>
            </a:endParaRPr>
          </a:p>
          <a:p>
            <a:pPr marL="582930" lvl="1" indent="-262255">
              <a:lnSpc>
                <a:spcPts val="2955"/>
              </a:lnSpc>
              <a:buFont typeface="Cambria"/>
              <a:buChar char="-"/>
              <a:tabLst>
                <a:tab pos="582930" algn="l"/>
              </a:tabLst>
            </a:pPr>
            <a:r>
              <a:rPr sz="2500" dirty="0">
                <a:latin typeface="Arial"/>
                <a:cs typeface="Arial"/>
              </a:rPr>
              <a:t>Rinitis</a:t>
            </a:r>
            <a:r>
              <a:rPr sz="2500" spc="-11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alérgica</a:t>
            </a:r>
            <a:endParaRPr sz="2500" dirty="0">
              <a:latin typeface="Arial"/>
              <a:cs typeface="Arial"/>
            </a:endParaRPr>
          </a:p>
          <a:p>
            <a:pPr marL="582930" marR="387350" lvl="1" indent="-262255">
              <a:lnSpc>
                <a:spcPts val="2990"/>
              </a:lnSpc>
              <a:spcBef>
                <a:spcPts val="105"/>
              </a:spcBef>
              <a:buFont typeface="Cambria"/>
              <a:buChar char="-"/>
              <a:tabLst>
                <a:tab pos="584200" algn="l"/>
              </a:tabLst>
            </a:pPr>
            <a:r>
              <a:rPr sz="2500" spc="-20" dirty="0">
                <a:latin typeface="Arial"/>
                <a:cs typeface="Arial"/>
              </a:rPr>
              <a:t>Tratamiento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previo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con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una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combinación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fija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de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corticoide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intranasal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spc="-50" dirty="0">
                <a:latin typeface="Arial"/>
                <a:cs typeface="Arial"/>
              </a:rPr>
              <a:t>y 	</a:t>
            </a:r>
            <a:r>
              <a:rPr sz="2500" spc="-10" dirty="0">
                <a:latin typeface="Arial"/>
                <a:cs typeface="Arial"/>
              </a:rPr>
              <a:t>antihistamínicos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nasales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–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notó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mejoría</a:t>
            </a:r>
            <a:endParaRPr sz="2500" dirty="0">
              <a:latin typeface="Arial"/>
              <a:cs typeface="Arial"/>
            </a:endParaRPr>
          </a:p>
          <a:p>
            <a:pPr marL="319405" indent="-306705">
              <a:lnSpc>
                <a:spcPts val="3354"/>
              </a:lnSpc>
              <a:buFont typeface="Cambria"/>
              <a:buChar char="•"/>
              <a:tabLst>
                <a:tab pos="319405" algn="l"/>
              </a:tabLst>
            </a:pPr>
            <a:r>
              <a:rPr sz="2850" dirty="0">
                <a:latin typeface="Arial"/>
                <a:cs typeface="Arial"/>
              </a:rPr>
              <a:t>Motivo</a:t>
            </a:r>
            <a:r>
              <a:rPr sz="2850" spc="-40" dirty="0"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de</a:t>
            </a:r>
            <a:r>
              <a:rPr sz="2850" spc="-35" dirty="0"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la</a:t>
            </a:r>
            <a:r>
              <a:rPr sz="2850" spc="-35" dirty="0"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consulta</a:t>
            </a:r>
            <a:r>
              <a:rPr sz="2850" spc="-35" dirty="0">
                <a:latin typeface="Arial"/>
                <a:cs typeface="Arial"/>
              </a:rPr>
              <a:t> </a:t>
            </a:r>
            <a:r>
              <a:rPr sz="2850" spc="-10" dirty="0">
                <a:latin typeface="Arial"/>
                <a:cs typeface="Arial"/>
              </a:rPr>
              <a:t>actual:</a:t>
            </a:r>
            <a:endParaRPr sz="2850" dirty="0">
              <a:latin typeface="Arial"/>
              <a:cs typeface="Arial"/>
            </a:endParaRPr>
          </a:p>
          <a:p>
            <a:pPr marL="582930" marR="5080" lvl="1" indent="-262255">
              <a:lnSpc>
                <a:spcPts val="2990"/>
              </a:lnSpc>
              <a:spcBef>
                <a:spcPts val="65"/>
              </a:spcBef>
              <a:buFont typeface="Cambria"/>
              <a:buChar char="-"/>
              <a:tabLst>
                <a:tab pos="584200" algn="l"/>
              </a:tabLst>
            </a:pPr>
            <a:r>
              <a:rPr sz="2500" dirty="0">
                <a:latin typeface="Arial"/>
                <a:cs typeface="Arial"/>
              </a:rPr>
              <a:t>En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los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últimos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meses,</a:t>
            </a:r>
            <a:r>
              <a:rPr sz="2500" spc="-9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episodios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nocturnos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de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sibilancias</a:t>
            </a:r>
            <a:r>
              <a:rPr sz="2500" spc="-9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y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di</a:t>
            </a:r>
            <a:r>
              <a:rPr lang="es-ES" sz="2500" spc="-10" dirty="0" err="1">
                <a:latin typeface="Arial"/>
                <a:cs typeface="Arial"/>
              </a:rPr>
              <a:t>snea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que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lo</a:t>
            </a:r>
            <a:r>
              <a:rPr sz="2500" spc="-7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despiertan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1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o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2</a:t>
            </a:r>
            <a:r>
              <a:rPr sz="2500" spc="-7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veces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la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semana,</a:t>
            </a:r>
            <a:r>
              <a:rPr sz="2500" spc="-7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más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frecuentes 	</a:t>
            </a:r>
            <a:r>
              <a:rPr sz="2500" dirty="0">
                <a:latin typeface="Arial"/>
                <a:cs typeface="Arial"/>
              </a:rPr>
              <a:t>en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los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últimos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3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meses.</a:t>
            </a:r>
            <a:endParaRPr sz="2500" dirty="0">
              <a:latin typeface="Arial"/>
              <a:cs typeface="Arial"/>
            </a:endParaRPr>
          </a:p>
          <a:p>
            <a:pPr marL="582930" lvl="1" indent="-262255">
              <a:lnSpc>
                <a:spcPts val="2880"/>
              </a:lnSpc>
              <a:buFont typeface="Cambria"/>
              <a:buChar char="-"/>
              <a:tabLst>
                <a:tab pos="582930" algn="l"/>
              </a:tabLst>
            </a:pPr>
            <a:r>
              <a:rPr sz="2500" spc="-10" dirty="0">
                <a:latin typeface="Arial"/>
                <a:cs typeface="Arial"/>
              </a:rPr>
              <a:t>Ocasionalmente</a:t>
            </a:r>
            <a:r>
              <a:rPr sz="2500" spc="-7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tos</a:t>
            </a:r>
            <a:r>
              <a:rPr sz="2500" spc="-7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seca</a:t>
            </a:r>
            <a:r>
              <a:rPr sz="2500" spc="-7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y</a:t>
            </a:r>
            <a:r>
              <a:rPr sz="2500" spc="-7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sensación</a:t>
            </a:r>
            <a:r>
              <a:rPr sz="2500" spc="-7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de</a:t>
            </a:r>
            <a:r>
              <a:rPr sz="2500" spc="-7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opresión</a:t>
            </a:r>
            <a:r>
              <a:rPr sz="2500" spc="-7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en</a:t>
            </a:r>
            <a:r>
              <a:rPr sz="2500" spc="-7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el</a:t>
            </a:r>
            <a:r>
              <a:rPr sz="2500" spc="-7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pecho</a:t>
            </a:r>
            <a:endParaRPr sz="2500" dirty="0">
              <a:latin typeface="Arial"/>
              <a:cs typeface="Arial"/>
            </a:endParaRPr>
          </a:p>
          <a:p>
            <a:pPr marL="582930" lvl="1" indent="-262255">
              <a:lnSpc>
                <a:spcPts val="2995"/>
              </a:lnSpc>
              <a:buFont typeface="Cambria"/>
              <a:buChar char="-"/>
              <a:tabLst>
                <a:tab pos="582930" algn="l"/>
              </a:tabLst>
            </a:pPr>
            <a:r>
              <a:rPr sz="2500" dirty="0">
                <a:latin typeface="Arial"/>
                <a:cs typeface="Arial"/>
              </a:rPr>
              <a:t>Síntomas</a:t>
            </a:r>
            <a:r>
              <a:rPr sz="2500" spc="-1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parecidos</a:t>
            </a:r>
            <a:r>
              <a:rPr sz="2500" spc="-10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en</a:t>
            </a:r>
            <a:r>
              <a:rPr sz="2500" spc="-10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la</a:t>
            </a:r>
            <a:r>
              <a:rPr sz="2500" spc="-10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infancia,</a:t>
            </a:r>
            <a:r>
              <a:rPr sz="2500" spc="-10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que</a:t>
            </a:r>
            <a:r>
              <a:rPr sz="2500" spc="-10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mejoraban</a:t>
            </a:r>
            <a:r>
              <a:rPr sz="2500" spc="-1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con</a:t>
            </a:r>
            <a:r>
              <a:rPr sz="2500" spc="-10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inhalador</a:t>
            </a:r>
            <a:r>
              <a:rPr sz="2500" spc="-105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azul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5960" y="6515935"/>
            <a:ext cx="723138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-10" dirty="0">
                <a:latin typeface="Aptos"/>
                <a:cs typeface="Aptos"/>
              </a:rPr>
              <a:t>ALK-</a:t>
            </a:r>
            <a:r>
              <a:rPr sz="800" dirty="0">
                <a:latin typeface="Aptos"/>
                <a:cs typeface="Aptos"/>
              </a:rPr>
              <a:t>Abelló</a:t>
            </a:r>
            <a:r>
              <a:rPr sz="800" spc="-5" dirty="0">
                <a:latin typeface="Aptos"/>
                <a:cs typeface="Aptos"/>
              </a:rPr>
              <a:t> </a:t>
            </a:r>
            <a:r>
              <a:rPr sz="800" dirty="0">
                <a:latin typeface="Aptos"/>
                <a:cs typeface="Aptos"/>
              </a:rPr>
              <a:t>ha</a:t>
            </a:r>
            <a:r>
              <a:rPr sz="800" spc="-5" dirty="0">
                <a:latin typeface="Aptos"/>
                <a:cs typeface="Aptos"/>
              </a:rPr>
              <a:t> </a:t>
            </a:r>
            <a:r>
              <a:rPr sz="800" dirty="0">
                <a:latin typeface="Aptos"/>
                <a:cs typeface="Aptos"/>
              </a:rPr>
              <a:t>ofrecido una</a:t>
            </a:r>
            <a:r>
              <a:rPr sz="800" spc="-5" dirty="0">
                <a:latin typeface="Aptos"/>
                <a:cs typeface="Aptos"/>
              </a:rPr>
              <a:t> </a:t>
            </a:r>
            <a:r>
              <a:rPr sz="800" dirty="0">
                <a:latin typeface="Aptos"/>
                <a:cs typeface="Aptos"/>
              </a:rPr>
              <a:t>beca educativa</a:t>
            </a:r>
            <a:r>
              <a:rPr sz="800" spc="-5" dirty="0">
                <a:latin typeface="Aptos"/>
                <a:cs typeface="Aptos"/>
              </a:rPr>
              <a:t> </a:t>
            </a:r>
            <a:r>
              <a:rPr sz="800" dirty="0">
                <a:latin typeface="Aptos"/>
                <a:cs typeface="Aptos"/>
              </a:rPr>
              <a:t>sin restricciones</a:t>
            </a:r>
            <a:r>
              <a:rPr sz="800" spc="-5" dirty="0">
                <a:latin typeface="Aptos"/>
                <a:cs typeface="Aptos"/>
              </a:rPr>
              <a:t> </a:t>
            </a:r>
            <a:r>
              <a:rPr sz="800" dirty="0">
                <a:latin typeface="Aptos"/>
                <a:cs typeface="Aptos"/>
              </a:rPr>
              <a:t>para</a:t>
            </a:r>
            <a:r>
              <a:rPr sz="800" spc="-5" dirty="0">
                <a:latin typeface="Aptos"/>
                <a:cs typeface="Aptos"/>
              </a:rPr>
              <a:t> </a:t>
            </a:r>
            <a:r>
              <a:rPr sz="800" dirty="0">
                <a:latin typeface="Aptos"/>
                <a:cs typeface="Aptos"/>
              </a:rPr>
              <a:t>apoyar el</a:t>
            </a:r>
            <a:r>
              <a:rPr sz="800" spc="-5" dirty="0">
                <a:latin typeface="Aptos"/>
                <a:cs typeface="Aptos"/>
              </a:rPr>
              <a:t> </a:t>
            </a:r>
            <a:r>
              <a:rPr sz="800" dirty="0">
                <a:latin typeface="Aptos"/>
                <a:cs typeface="Aptos"/>
              </a:rPr>
              <a:t>desarrollo de</a:t>
            </a:r>
            <a:r>
              <a:rPr sz="800" spc="-5" dirty="0">
                <a:latin typeface="Aptos"/>
                <a:cs typeface="Aptos"/>
              </a:rPr>
              <a:t> </a:t>
            </a:r>
            <a:r>
              <a:rPr sz="800" dirty="0">
                <a:latin typeface="Aptos"/>
                <a:cs typeface="Aptos"/>
              </a:rPr>
              <a:t>este caso</a:t>
            </a:r>
            <a:r>
              <a:rPr sz="800" spc="-5" dirty="0">
                <a:latin typeface="Aptos"/>
                <a:cs typeface="Aptos"/>
              </a:rPr>
              <a:t> </a:t>
            </a:r>
            <a:r>
              <a:rPr sz="800" dirty="0">
                <a:latin typeface="Aptos"/>
                <a:cs typeface="Aptos"/>
              </a:rPr>
              <a:t>clínico, pero</a:t>
            </a:r>
            <a:r>
              <a:rPr sz="800" spc="-5" dirty="0">
                <a:latin typeface="Aptos"/>
                <a:cs typeface="Aptos"/>
              </a:rPr>
              <a:t> </a:t>
            </a:r>
            <a:r>
              <a:rPr sz="800" dirty="0">
                <a:latin typeface="Aptos"/>
                <a:cs typeface="Aptos"/>
              </a:rPr>
              <a:t>no</a:t>
            </a:r>
            <a:r>
              <a:rPr sz="800" spc="-5" dirty="0">
                <a:latin typeface="Aptos"/>
                <a:cs typeface="Aptos"/>
              </a:rPr>
              <a:t> </a:t>
            </a:r>
            <a:r>
              <a:rPr sz="800" dirty="0">
                <a:latin typeface="Aptos"/>
                <a:cs typeface="Aptos"/>
              </a:rPr>
              <a:t>ha participado</a:t>
            </a:r>
            <a:r>
              <a:rPr sz="800" spc="-5" dirty="0">
                <a:latin typeface="Aptos"/>
                <a:cs typeface="Aptos"/>
              </a:rPr>
              <a:t> </a:t>
            </a:r>
            <a:r>
              <a:rPr sz="800" dirty="0">
                <a:latin typeface="Aptos"/>
                <a:cs typeface="Aptos"/>
              </a:rPr>
              <a:t>en la</a:t>
            </a:r>
            <a:r>
              <a:rPr sz="800" spc="-5" dirty="0">
                <a:latin typeface="Aptos"/>
                <a:cs typeface="Aptos"/>
              </a:rPr>
              <a:t> </a:t>
            </a:r>
            <a:r>
              <a:rPr sz="800" dirty="0">
                <a:latin typeface="Aptos"/>
                <a:cs typeface="Aptos"/>
              </a:rPr>
              <a:t>elaboración de</a:t>
            </a:r>
            <a:r>
              <a:rPr sz="800" spc="-5" dirty="0">
                <a:latin typeface="Aptos"/>
                <a:cs typeface="Aptos"/>
              </a:rPr>
              <a:t> </a:t>
            </a:r>
            <a:r>
              <a:rPr sz="800" dirty="0">
                <a:latin typeface="Aptos"/>
                <a:cs typeface="Aptos"/>
              </a:rPr>
              <a:t>su </a:t>
            </a:r>
            <a:r>
              <a:rPr sz="800" spc="-10" dirty="0">
                <a:latin typeface="Aptos"/>
                <a:cs typeface="Aptos"/>
              </a:rPr>
              <a:t>contenido</a:t>
            </a:r>
            <a:endParaRPr sz="800">
              <a:latin typeface="Aptos"/>
              <a:cs typeface="Aptos"/>
            </a:endParaRPr>
          </a:p>
        </p:txBody>
      </p:sp>
      <p:pic>
        <p:nvPicPr>
          <p:cNvPr id="6" name="Picture 5" descr="A black and blue logo&#10;&#10;AI-generated content may be incorrect.">
            <a:extLst>
              <a:ext uri="{FF2B5EF4-FFF2-40B4-BE49-F238E27FC236}">
                <a16:creationId xmlns:a16="http://schemas.microsoft.com/office/drawing/2014/main" id="{E748EBED-49DA-C97A-CACC-0AAD5C4FA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48" y="304800"/>
            <a:ext cx="2136514" cy="5811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240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Exploración</a:t>
            </a:r>
            <a:r>
              <a:rPr sz="2800" spc="-160" dirty="0"/>
              <a:t> </a:t>
            </a:r>
            <a:r>
              <a:rPr sz="2800" spc="-10" dirty="0"/>
              <a:t>clínica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49541" y="1683852"/>
            <a:ext cx="6736715" cy="4680769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400" dirty="0">
                <a:latin typeface="Arial"/>
                <a:cs typeface="Arial"/>
              </a:rPr>
              <a:t>Características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generales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faciales</a:t>
            </a:r>
            <a:endParaRPr sz="2400" dirty="0">
              <a:latin typeface="Arial"/>
              <a:cs typeface="Arial"/>
            </a:endParaRPr>
          </a:p>
          <a:p>
            <a:pPr marL="793750" marR="5080" indent="-323850">
              <a:lnSpc>
                <a:spcPct val="100000"/>
              </a:lnSpc>
              <a:spcBef>
                <a:spcPts val="600"/>
              </a:spcBef>
              <a:buFont typeface="Cambria"/>
              <a:buChar char="•"/>
              <a:tabLst>
                <a:tab pos="793750" algn="l"/>
              </a:tabLst>
            </a:pPr>
            <a:r>
              <a:rPr lang="es-ES" sz="3000" spc="-30" dirty="0" err="1">
                <a:latin typeface="Arial"/>
                <a:cs typeface="Arial"/>
              </a:rPr>
              <a:t>Fascies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 err="1">
                <a:latin typeface="Arial"/>
                <a:cs typeface="Arial"/>
              </a:rPr>
              <a:t>atópic</a:t>
            </a:r>
            <a:r>
              <a:rPr lang="es-ES" sz="3000" dirty="0">
                <a:latin typeface="Arial"/>
                <a:cs typeface="Arial"/>
              </a:rPr>
              <a:t>a</a:t>
            </a:r>
            <a:r>
              <a:rPr sz="3000" dirty="0">
                <a:latin typeface="Arial"/>
                <a:cs typeface="Arial"/>
              </a:rPr>
              <a:t>: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pliegue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transversal </a:t>
            </a:r>
            <a:r>
              <a:rPr sz="3000" dirty="0">
                <a:latin typeface="Arial"/>
                <a:cs typeface="Arial"/>
              </a:rPr>
              <a:t>en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el</a:t>
            </a:r>
            <a:r>
              <a:rPr sz="3000" spc="-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tercio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inferior</a:t>
            </a:r>
            <a:r>
              <a:rPr sz="3000" spc="-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de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la</a:t>
            </a:r>
            <a:r>
              <a:rPr sz="3000" spc="-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nariz</a:t>
            </a:r>
            <a:endParaRPr sz="3000" dirty="0">
              <a:latin typeface="Arial"/>
              <a:cs typeface="Arial"/>
            </a:endParaRPr>
          </a:p>
          <a:p>
            <a:pPr marL="793750" marR="216535" indent="-323850">
              <a:lnSpc>
                <a:spcPct val="100000"/>
              </a:lnSpc>
              <a:buFont typeface="Cambria"/>
              <a:buChar char="•"/>
              <a:tabLst>
                <a:tab pos="793750" algn="l"/>
              </a:tabLst>
            </a:pPr>
            <a:r>
              <a:rPr sz="3000" dirty="0">
                <a:latin typeface="Arial"/>
                <a:cs typeface="Arial"/>
              </a:rPr>
              <a:t>Ojeras alérgicas: círculos </a:t>
            </a:r>
            <a:r>
              <a:rPr sz="3000" spc="-10" dirty="0">
                <a:latin typeface="Arial"/>
                <a:cs typeface="Arial"/>
              </a:rPr>
              <a:t>oscuros </a:t>
            </a:r>
            <a:r>
              <a:rPr sz="3000" dirty="0">
                <a:latin typeface="Arial"/>
                <a:cs typeface="Arial"/>
              </a:rPr>
              <a:t>o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hinchazón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infraorbitaria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spc="-50" dirty="0">
                <a:latin typeface="Arial"/>
                <a:cs typeface="Arial"/>
              </a:rPr>
              <a:t>y </a:t>
            </a:r>
            <a:r>
              <a:rPr sz="3000" dirty="0">
                <a:latin typeface="Arial"/>
                <a:cs typeface="Arial"/>
              </a:rPr>
              <a:t>oscurecimiento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bajo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los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ojos</a:t>
            </a:r>
            <a:endParaRPr sz="3000" dirty="0">
              <a:latin typeface="Arial"/>
              <a:cs typeface="Arial"/>
            </a:endParaRPr>
          </a:p>
          <a:p>
            <a:pPr marL="336550" indent="-323850">
              <a:lnSpc>
                <a:spcPct val="100000"/>
              </a:lnSpc>
              <a:buFont typeface="Cambria"/>
              <a:buChar char="•"/>
              <a:tabLst>
                <a:tab pos="336550" algn="l"/>
              </a:tabLst>
            </a:pPr>
            <a:r>
              <a:rPr sz="3000" dirty="0">
                <a:latin typeface="Arial"/>
                <a:cs typeface="Arial"/>
              </a:rPr>
              <a:t>Ojos (hallazgos </a:t>
            </a:r>
            <a:r>
              <a:rPr sz="3000" spc="-10" dirty="0">
                <a:latin typeface="Arial"/>
                <a:cs typeface="Arial"/>
              </a:rPr>
              <a:t>oculares)</a:t>
            </a:r>
            <a:endParaRPr sz="3000" dirty="0">
              <a:latin typeface="Arial"/>
              <a:cs typeface="Arial"/>
            </a:endParaRPr>
          </a:p>
          <a:p>
            <a:pPr marL="660400" marR="117475" lvl="1" indent="-323850">
              <a:lnSpc>
                <a:spcPct val="100000"/>
              </a:lnSpc>
              <a:buFont typeface="Cambria"/>
              <a:buChar char="•"/>
              <a:tabLst>
                <a:tab pos="660400" algn="l"/>
              </a:tabLst>
            </a:pPr>
            <a:r>
              <a:rPr sz="3000" dirty="0">
                <a:latin typeface="Arial"/>
                <a:cs typeface="Arial"/>
              </a:rPr>
              <a:t>Conjuntiva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enrojecida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(inyectada)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spc="-50" dirty="0">
                <a:latin typeface="Arial"/>
                <a:cs typeface="Arial"/>
              </a:rPr>
              <a:t>y </a:t>
            </a:r>
            <a:r>
              <a:rPr sz="3000" dirty="0">
                <a:latin typeface="Arial"/>
                <a:cs typeface="Arial"/>
              </a:rPr>
              <a:t>lagrimeo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abundante.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41537" y="6511871"/>
            <a:ext cx="71405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Aptos"/>
                <a:cs typeface="Aptos"/>
              </a:rPr>
              <a:t>ALK-</a:t>
            </a:r>
            <a:r>
              <a:rPr sz="1000" spc="-10" dirty="0">
                <a:latin typeface="Aptos"/>
                <a:cs typeface="Aptos"/>
              </a:rPr>
              <a:t>Abelló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otorgó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una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beca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educativa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sin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restricciones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para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apoyar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el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desarrollo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de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este</a:t>
            </a:r>
            <a:r>
              <a:rPr sz="1000" spc="-10" dirty="0">
                <a:latin typeface="Aptos"/>
                <a:cs typeface="Aptos"/>
              </a:rPr>
              <a:t> caso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clínico,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sin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intervenir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en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dirty="0">
                <a:latin typeface="Aptos"/>
                <a:cs typeface="Aptos"/>
              </a:rPr>
              <a:t>su</a:t>
            </a:r>
            <a:r>
              <a:rPr sz="1000" spc="-15" dirty="0">
                <a:latin typeface="Aptos"/>
                <a:cs typeface="Aptos"/>
              </a:rPr>
              <a:t> </a:t>
            </a:r>
            <a:r>
              <a:rPr sz="1000" spc="-10" dirty="0">
                <a:latin typeface="Aptos"/>
                <a:cs typeface="Aptos"/>
              </a:rPr>
              <a:t>contenido</a:t>
            </a:r>
            <a:endParaRPr sz="1000">
              <a:latin typeface="Aptos"/>
              <a:cs typeface="Apto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6710" y="1712429"/>
            <a:ext cx="3967949" cy="3967949"/>
          </a:xfrm>
          <a:prstGeom prst="rect">
            <a:avLst/>
          </a:prstGeom>
        </p:spPr>
      </p:pic>
      <p:pic>
        <p:nvPicPr>
          <p:cNvPr id="7" name="Picture 6" descr="A black and blue logo&#10;&#10;AI-generated content may be incorrect.">
            <a:extLst>
              <a:ext uri="{FF2B5EF4-FFF2-40B4-BE49-F238E27FC236}">
                <a16:creationId xmlns:a16="http://schemas.microsoft.com/office/drawing/2014/main" id="{9CD0AE44-7377-8533-0E44-28CF5E765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48" y="304800"/>
            <a:ext cx="2136514" cy="5811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9861" y="288164"/>
            <a:ext cx="32689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17973"/>
                </a:solidFill>
                <a:latin typeface="Arial"/>
                <a:cs typeface="Arial"/>
              </a:rPr>
              <a:t>Exploración</a:t>
            </a:r>
            <a:r>
              <a:rPr sz="2800" b="1" spc="-16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17973"/>
                </a:solidFill>
                <a:latin typeface="Arial"/>
                <a:cs typeface="Arial"/>
              </a:rPr>
              <a:t>clínica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566127" y="1563687"/>
            <a:ext cx="29057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dirty="0">
                <a:solidFill>
                  <a:srgbClr val="000000"/>
                </a:solidFill>
                <a:latin typeface="Arial"/>
                <a:cs typeface="Arial"/>
              </a:rPr>
              <a:t>Evaluación</a:t>
            </a:r>
            <a:r>
              <a:rPr sz="30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b="0" spc="-10" dirty="0">
                <a:solidFill>
                  <a:srgbClr val="000000"/>
                </a:solidFill>
                <a:latin typeface="Arial"/>
                <a:cs typeface="Arial"/>
              </a:rPr>
              <a:t>nasal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127" y="2022576"/>
            <a:ext cx="10706735" cy="3224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82320" marR="5080" indent="-313055" algn="just">
              <a:lnSpc>
                <a:spcPct val="100000"/>
              </a:lnSpc>
              <a:spcBef>
                <a:spcPts val="105"/>
              </a:spcBef>
              <a:buFont typeface="Cambria"/>
              <a:buChar char="•"/>
              <a:tabLst>
                <a:tab pos="783590" algn="l"/>
              </a:tabLst>
            </a:pPr>
            <a:r>
              <a:rPr sz="2900" dirty="0">
                <a:latin typeface="Arial"/>
                <a:cs typeface="Arial"/>
              </a:rPr>
              <a:t>Cornetes</a:t>
            </a:r>
            <a:r>
              <a:rPr sz="2900" spc="-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nasales:</a:t>
            </a:r>
            <a:r>
              <a:rPr sz="2900" spc="-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la</a:t>
            </a:r>
            <a:r>
              <a:rPr sz="2900" spc="-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exploración</a:t>
            </a:r>
            <a:r>
              <a:rPr sz="2900" spc="-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con</a:t>
            </a:r>
            <a:r>
              <a:rPr sz="2900" spc="-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espéculo</a:t>
            </a:r>
            <a:r>
              <a:rPr sz="2900" spc="-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revela</a:t>
            </a:r>
            <a:r>
              <a:rPr sz="2900" spc="-2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signos 	</a:t>
            </a:r>
            <a:r>
              <a:rPr sz="2900" dirty="0">
                <a:latin typeface="Arial"/>
                <a:cs typeface="Arial"/>
              </a:rPr>
              <a:t>de</a:t>
            </a:r>
            <a:r>
              <a:rPr sz="2900" spc="-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inflamación</a:t>
            </a:r>
            <a:r>
              <a:rPr sz="2900" spc="-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crónica</a:t>
            </a:r>
            <a:r>
              <a:rPr sz="2900" spc="-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y</a:t>
            </a:r>
            <a:r>
              <a:rPr sz="2900" spc="-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congestión,</a:t>
            </a:r>
            <a:r>
              <a:rPr sz="2900" spc="-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hipertrofia</a:t>
            </a:r>
            <a:r>
              <a:rPr sz="2900" spc="-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(aumento</a:t>
            </a:r>
            <a:r>
              <a:rPr sz="2900" spc="-25" dirty="0">
                <a:latin typeface="Arial"/>
                <a:cs typeface="Arial"/>
              </a:rPr>
              <a:t> de 	</a:t>
            </a:r>
            <a:r>
              <a:rPr sz="2900" dirty="0">
                <a:latin typeface="Arial"/>
                <a:cs typeface="Arial"/>
              </a:rPr>
              <a:t>tamaño)</a:t>
            </a:r>
            <a:r>
              <a:rPr sz="2900" spc="-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y</a:t>
            </a:r>
            <a:r>
              <a:rPr sz="2900" spc="-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un</a:t>
            </a:r>
            <a:r>
              <a:rPr sz="2900" spc="-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aspecto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pálido.</a:t>
            </a:r>
            <a:endParaRPr sz="2900" dirty="0">
              <a:latin typeface="Arial"/>
              <a:cs typeface="Arial"/>
            </a:endParaRPr>
          </a:p>
          <a:p>
            <a:pPr marL="782320" indent="-313055" algn="just">
              <a:lnSpc>
                <a:spcPct val="100000"/>
              </a:lnSpc>
              <a:spcBef>
                <a:spcPts val="20"/>
              </a:spcBef>
              <a:buFont typeface="Cambria"/>
              <a:buChar char="•"/>
              <a:tabLst>
                <a:tab pos="782320" algn="l"/>
              </a:tabLst>
            </a:pPr>
            <a:r>
              <a:rPr sz="2900" dirty="0">
                <a:latin typeface="Arial"/>
                <a:cs typeface="Arial"/>
              </a:rPr>
              <a:t>La</a:t>
            </a:r>
            <a:r>
              <a:rPr sz="2900" spc="-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mucosa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nasal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se</a:t>
            </a:r>
            <a:r>
              <a:rPr sz="2900" spc="-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observa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edematosa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y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húmeda.</a:t>
            </a:r>
            <a:endParaRPr sz="29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440"/>
              </a:spcBef>
            </a:pPr>
            <a:r>
              <a:rPr sz="3000" dirty="0">
                <a:latin typeface="Arial"/>
                <a:cs typeface="Arial"/>
              </a:rPr>
              <a:t>Exploración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faríngea</a:t>
            </a:r>
            <a:endParaRPr sz="3000" dirty="0">
              <a:latin typeface="Arial"/>
              <a:cs typeface="Arial"/>
            </a:endParaRPr>
          </a:p>
          <a:p>
            <a:pPr marL="793750" indent="-323850" algn="just">
              <a:lnSpc>
                <a:spcPct val="100000"/>
              </a:lnSpc>
              <a:buFont typeface="Cambria"/>
              <a:buChar char="•"/>
              <a:tabLst>
                <a:tab pos="793750" algn="l"/>
              </a:tabLst>
            </a:pPr>
            <a:r>
              <a:rPr sz="3000" dirty="0">
                <a:latin typeface="Arial"/>
                <a:cs typeface="Arial"/>
              </a:rPr>
              <a:t>Goteo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nasal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posterior</a:t>
            </a:r>
            <a:r>
              <a:rPr sz="3000" spc="-10" dirty="0">
                <a:latin typeface="Arial"/>
                <a:cs typeface="Arial"/>
              </a:rPr>
              <a:t> </a:t>
            </a:r>
            <a:endParaRPr sz="3000" dirty="0">
              <a:latin typeface="Arial"/>
              <a:cs typeface="Arial"/>
            </a:endParaRPr>
          </a:p>
          <a:p>
            <a:pPr marL="793750" indent="-323850" algn="just">
              <a:lnSpc>
                <a:spcPct val="100000"/>
              </a:lnSpc>
              <a:buFont typeface="Cambria"/>
              <a:buChar char="•"/>
              <a:tabLst>
                <a:tab pos="793750" algn="l"/>
              </a:tabLst>
            </a:pPr>
            <a:r>
              <a:rPr sz="3000" dirty="0">
                <a:latin typeface="Arial"/>
                <a:cs typeface="Arial"/>
              </a:rPr>
              <a:t>Aspecto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empedrado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de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la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pared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faríngea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posterior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09822" y="6513225"/>
            <a:ext cx="7604125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Aptos"/>
                <a:cs typeface="Aptos"/>
              </a:rPr>
              <a:t>ALK-Abelló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ha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concedido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una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ayuda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educativa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sin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restricciones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para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apoyar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el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desarrollo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de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este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caso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clínico,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pero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no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ha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intervenido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en</a:t>
            </a:r>
            <a:r>
              <a:rPr sz="900" spc="55" dirty="0">
                <a:latin typeface="Aptos"/>
                <a:cs typeface="Aptos"/>
              </a:rPr>
              <a:t> </a:t>
            </a:r>
            <a:r>
              <a:rPr sz="900" dirty="0">
                <a:latin typeface="Aptos"/>
                <a:cs typeface="Aptos"/>
              </a:rPr>
              <a:t>su</a:t>
            </a:r>
            <a:r>
              <a:rPr sz="900" spc="60" dirty="0">
                <a:latin typeface="Aptos"/>
                <a:cs typeface="Aptos"/>
              </a:rPr>
              <a:t> </a:t>
            </a:r>
            <a:r>
              <a:rPr sz="900" spc="-10" dirty="0">
                <a:latin typeface="Aptos"/>
                <a:cs typeface="Aptos"/>
              </a:rPr>
              <a:t>contenido</a:t>
            </a:r>
            <a:endParaRPr sz="900">
              <a:latin typeface="Aptos"/>
              <a:cs typeface="Aptos"/>
            </a:endParaRPr>
          </a:p>
        </p:txBody>
      </p:sp>
      <p:pic>
        <p:nvPicPr>
          <p:cNvPr id="7" name="Picture 6" descr="A black and blue logo&#10;&#10;AI-generated content may be incorrect.">
            <a:extLst>
              <a:ext uri="{FF2B5EF4-FFF2-40B4-BE49-F238E27FC236}">
                <a16:creationId xmlns:a16="http://schemas.microsoft.com/office/drawing/2014/main" id="{5A33D767-C040-8659-8554-D93C0360C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48" y="304800"/>
            <a:ext cx="2136514" cy="5811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4094</Words>
  <Application>Microsoft Office PowerPoint</Application>
  <PresentationFormat>Widescreen</PresentationFormat>
  <Paragraphs>304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Aptos</vt:lpstr>
      <vt:lpstr>Arial</vt:lpstr>
      <vt:lpstr>Calibri</vt:lpstr>
      <vt:lpstr>Cambria</vt:lpstr>
      <vt:lpstr>Noto Sans Arabic</vt:lpstr>
      <vt:lpstr>Office Theme</vt:lpstr>
      <vt:lpstr>PowerPoint Presentation</vt:lpstr>
      <vt:lpstr>Guía práctica para optimizar el tratamiento de la rinitis en atención primaria</vt:lpstr>
      <vt:lpstr>Objetivos didácticos</vt:lpstr>
      <vt:lpstr>El paciente</vt:lpstr>
      <vt:lpstr>Historial médico</vt:lpstr>
      <vt:lpstr>Historial médico</vt:lpstr>
      <vt:lpstr>Resumen de la presentación actual</vt:lpstr>
      <vt:lpstr>Exploración clínica</vt:lpstr>
      <vt:lpstr>Evaluación nasal</vt:lpstr>
      <vt:lpstr>Exploración clínica</vt:lpstr>
      <vt:lpstr>Cuantificación del impacto: Escala Analógica Visual</vt:lpstr>
      <vt:lpstr>Exploración clínica</vt:lpstr>
      <vt:lpstr>¿Qué pruebas recomendaría usted?</vt:lpstr>
      <vt:lpstr>Descubre más sobre el flujo espiratorio máximo en el asma</vt:lpstr>
      <vt:lpstr>Decisión clínica</vt:lpstr>
      <vt:lpstr>PowerPoint Presentation</vt:lpstr>
      <vt:lpstr>Descubre más sobre el diagnóstico del asma</vt:lpstr>
      <vt:lpstr>Segunda consulta</vt:lpstr>
      <vt:lpstr>Diagnóstico</vt:lpstr>
      <vt:lpstr>Manejo de la rinitis alérgica</vt:lpstr>
      <vt:lpstr>Manifestación clínica</vt:lpstr>
      <vt:lpstr>Control del asma</vt:lpstr>
      <vt:lpstr>PowerPoint Presentation</vt:lpstr>
      <vt:lpstr>PowerPoint Presentation</vt:lpstr>
      <vt:lpstr>PowerPoint Presentation</vt:lpstr>
      <vt:lpstr>PowerPoint Presentation</vt:lpstr>
      <vt:lpstr>Decisión clínica</vt:lpstr>
      <vt:lpstr>Prevalencia mundial de la rinitis alérgica según la edad</vt:lpstr>
      <vt:lpstr>La frecuencia con la que la rinitis alérgica se asocia al asma varía según la región y la edad. No obstante, a nivel mundial, se estima que oscila entre el 10 % y el 40 %.</vt:lpstr>
      <vt:lpstr>Transición de la rinitis alérgica al asma:</vt:lpstr>
      <vt:lpstr>Mecanismo de transición: de la rinitis alérgica al asma</vt:lpstr>
      <vt:lpstr>Desde el punto de vista clínico, se distinguen dos tipos de rinitis alérgica (RA): (i) rinitis aislada y (ii) RA asociada a asma.</vt:lpstr>
      <vt:lpstr>PowerPoint Presentation</vt:lpstr>
      <vt:lpstr>Conclusiones clave</vt:lpstr>
      <vt:lpstr>Guía práctica para optimizar el manejo de la rinitis en atención primaria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Rhinitis Case study - A person with rhinitis and lower respiratory symptoms - Adobe</dc:title>
  <dc:creator>marina garcia pardo</dc:creator>
  <cp:lastModifiedBy>Nicola Connor</cp:lastModifiedBy>
  <cp:revision>6</cp:revision>
  <dcterms:created xsi:type="dcterms:W3CDTF">2025-11-26T11:07:40Z</dcterms:created>
  <dcterms:modified xsi:type="dcterms:W3CDTF">2026-02-20T10:52:18Z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2025-11-26T00:00:00Z</vt:filetime>
  </property>
  <property fmtid="{D5CDD505-2E9C-101B-9397-08002B2CF9AE}" pid="3" name="CreationClient">
    <vt:lpwstr>hz-json-import</vt:lpwstr>
  </property>
  <property fmtid="{D5CDD505-2E9C-101B-9397-08002B2CF9AE}" pid="4" name="Creator">
    <vt:lpwstr>Adobe Express</vt:lpwstr>
  </property>
  <property fmtid="{D5CDD505-2E9C-101B-9397-08002B2CF9AE}" pid="5" name="LastSaved">
    <vt:filetime>2025-11-26T00:00:00Z</vt:filetime>
  </property>
  <property fmtid="{D5CDD505-2E9C-101B-9397-08002B2CF9AE}" pid="6" name="Producer">
    <vt:lpwstr>Adobe Express</vt:lpwstr>
  </property>
</Properties>
</file>