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67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5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007E36-9682-3FEF-6B98-3C3022531EFE}" name="Ana Gonçalves" initials="AG" userId="S::an.goncalves@ubi.pt::46a98641-db4f-45ac-a3fe-5d2ea73a9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ED36-723B-4CD3-85FC-8B702DF148C6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2E2F-EC2F-4907-AC75-C5C4079F8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E7CD0-D342-4853-9B24-2629CAF6F16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220133" y="6653214"/>
            <a:ext cx="1176020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3200"/>
          </a:p>
        </p:txBody>
      </p:sp>
      <p:sp>
        <p:nvSpPr>
          <p:cNvPr id="9" name="Rectangle 23"/>
          <p:cNvSpPr>
            <a:spLocks/>
          </p:cNvSpPr>
          <p:nvPr userDrawn="1"/>
        </p:nvSpPr>
        <p:spPr bwMode="auto">
          <a:xfrm>
            <a:off x="8263928" y="6664067"/>
            <a:ext cx="340869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1D931C-F9DA-4B9E-6E47-9B056A1D96ED}"/>
              </a:ext>
            </a:extLst>
          </p:cNvPr>
          <p:cNvGrpSpPr/>
          <p:nvPr userDrawn="1"/>
        </p:nvGrpSpPr>
        <p:grpSpPr>
          <a:xfrm>
            <a:off x="11425170" y="-2513"/>
            <a:ext cx="722760" cy="761929"/>
            <a:chOff x="11425170" y="-2513"/>
            <a:chExt cx="722760" cy="7619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D580D7-81FA-3397-D757-22727FAC8149}"/>
                </a:ext>
              </a:extLst>
            </p:cNvPr>
            <p:cNvSpPr/>
            <p:nvPr/>
          </p:nvSpPr>
          <p:spPr>
            <a:xfrm>
              <a:off x="11533658" y="82726"/>
              <a:ext cx="614272" cy="67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4A6C171-A03E-D4D2-4B41-3762188945F9}"/>
                </a:ext>
              </a:extLst>
            </p:cNvPr>
            <p:cNvSpPr/>
            <p:nvPr/>
          </p:nvSpPr>
          <p:spPr>
            <a:xfrm>
              <a:off x="11533658" y="-2513"/>
              <a:ext cx="614272" cy="676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446DEE9-33EB-41A6-18DF-041594B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170" y="80213"/>
              <a:ext cx="658342" cy="67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91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802" y="102107"/>
            <a:ext cx="11680957" cy="709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34" y="1195895"/>
            <a:ext cx="11119530" cy="343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controltest.com/en-gb/welcom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controltest.com/en-gb/welcom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00" y="2743200"/>
              <a:ext cx="4267369" cy="1160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283" y="6101511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62079" y="2543888"/>
            <a:ext cx="5309870" cy="17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3800" b="1" dirty="0">
                <a:solidFill>
                  <a:srgbClr val="017973"/>
                </a:solidFill>
                <a:latin typeface="Arial"/>
                <a:cs typeface="Arial"/>
              </a:rPr>
              <a:t>Uma</a:t>
            </a:r>
            <a:r>
              <a:rPr sz="3800" b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17973"/>
                </a:solidFill>
                <a:latin typeface="Arial"/>
                <a:cs typeface="Arial"/>
              </a:rPr>
              <a:t>pessoa</a:t>
            </a:r>
            <a:r>
              <a:rPr sz="3800" b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017973"/>
                </a:solidFill>
                <a:latin typeface="Arial"/>
                <a:cs typeface="Arial"/>
              </a:rPr>
              <a:t>com</a:t>
            </a:r>
            <a:r>
              <a:rPr sz="3800" b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017973"/>
                </a:solidFill>
                <a:latin typeface="Arial"/>
                <a:cs typeface="Arial"/>
              </a:rPr>
              <a:t>rinite </a:t>
            </a:r>
            <a:r>
              <a:rPr sz="3800" b="1" dirty="0">
                <a:solidFill>
                  <a:srgbClr val="017973"/>
                </a:solidFill>
                <a:latin typeface="Arial"/>
                <a:cs typeface="Arial"/>
              </a:rPr>
              <a:t>e</a:t>
            </a:r>
            <a:r>
              <a:rPr sz="3800" b="1" spc="-10" dirty="0">
                <a:solidFill>
                  <a:srgbClr val="017973"/>
                </a:solidFill>
                <a:latin typeface="Arial"/>
                <a:cs typeface="Arial"/>
              </a:rPr>
              <a:t> sintomas </a:t>
            </a:r>
            <a:r>
              <a:rPr sz="3800" b="1" dirty="0">
                <a:solidFill>
                  <a:srgbClr val="017973"/>
                </a:solidFill>
                <a:latin typeface="Arial"/>
                <a:cs typeface="Arial"/>
              </a:rPr>
              <a:t>respiratórios</a:t>
            </a:r>
            <a:r>
              <a:rPr sz="3800" b="1" spc="-8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3800" b="1" spc="-10" dirty="0">
                <a:solidFill>
                  <a:srgbClr val="017973"/>
                </a:solidFill>
                <a:latin typeface="Arial"/>
                <a:cs typeface="Arial"/>
              </a:rPr>
              <a:t>inferiores</a:t>
            </a:r>
            <a:endParaRPr sz="3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6514" y="5575300"/>
            <a:ext cx="2462530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Monsur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Habib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Jaime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Sousa</a:t>
            </a:r>
            <a:endParaRPr sz="1800" dirty="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395"/>
              </a:spcBef>
            </a:pPr>
            <a:r>
              <a:rPr lang="pt-PT" sz="1300" i="1" spc="-10" dirty="0">
                <a:solidFill>
                  <a:srgbClr val="017973"/>
                </a:solidFill>
                <a:latin typeface="Arial"/>
                <a:cs typeface="Arial"/>
              </a:rPr>
              <a:t>n</a:t>
            </a:r>
            <a:r>
              <a:rPr sz="1300" i="1" spc="-10" dirty="0" err="1">
                <a:solidFill>
                  <a:srgbClr val="017973"/>
                </a:solidFill>
                <a:latin typeface="Arial"/>
                <a:cs typeface="Arial"/>
              </a:rPr>
              <a:t>ovembro</a:t>
            </a:r>
            <a:r>
              <a:rPr sz="1300" i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 2025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615" y="5548731"/>
            <a:ext cx="2217239" cy="104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121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Exame</a:t>
            </a:r>
            <a:r>
              <a:rPr sz="2800" spc="-95" dirty="0"/>
              <a:t> </a:t>
            </a:r>
            <a:r>
              <a:rPr sz="2800" spc="-10" dirty="0"/>
              <a:t>clínico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723712"/>
            <a:ext cx="4265930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20"/>
              </a:spcBef>
              <a:buClr>
                <a:srgbClr val="017973"/>
              </a:buClr>
              <a:buSzPct val="129545"/>
              <a:buChar char="•"/>
              <a:tabLst>
                <a:tab pos="241935" algn="l"/>
              </a:tabLst>
            </a:pPr>
            <a:r>
              <a:rPr sz="2200" dirty="0" err="1">
                <a:latin typeface="Arial"/>
                <a:cs typeface="Arial"/>
              </a:rPr>
              <a:t>Pontuação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lang="pt-PT" sz="2200" spc="-4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VA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rinite: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8/10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3522" y="2773800"/>
            <a:ext cx="8237855" cy="3128645"/>
            <a:chOff x="1713522" y="2773800"/>
            <a:chExt cx="8237855" cy="31286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522" y="2773800"/>
              <a:ext cx="8237561" cy="31282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47698" y="4487100"/>
              <a:ext cx="520065" cy="547370"/>
            </a:xfrm>
            <a:custGeom>
              <a:avLst/>
              <a:gdLst/>
              <a:ahLst/>
              <a:cxnLst/>
              <a:rect l="l" t="t" r="r" b="b"/>
              <a:pathLst>
                <a:path w="520065" h="547370">
                  <a:moveTo>
                    <a:pt x="0" y="273685"/>
                  </a:moveTo>
                  <a:lnTo>
                    <a:pt x="4186" y="224495"/>
                  </a:lnTo>
                  <a:lnTo>
                    <a:pt x="16254" y="178196"/>
                  </a:lnTo>
                  <a:lnTo>
                    <a:pt x="35470" y="135560"/>
                  </a:lnTo>
                  <a:lnTo>
                    <a:pt x="61099" y="97362"/>
                  </a:lnTo>
                  <a:lnTo>
                    <a:pt x="92406" y="64374"/>
                  </a:lnTo>
                  <a:lnTo>
                    <a:pt x="128655" y="37370"/>
                  </a:lnTo>
                  <a:lnTo>
                    <a:pt x="169113" y="17124"/>
                  </a:lnTo>
                  <a:lnTo>
                    <a:pt x="213045" y="4410"/>
                  </a:lnTo>
                  <a:lnTo>
                    <a:pt x="259715" y="0"/>
                  </a:lnTo>
                  <a:lnTo>
                    <a:pt x="306422" y="4410"/>
                  </a:lnTo>
                  <a:lnTo>
                    <a:pt x="350383" y="17124"/>
                  </a:lnTo>
                  <a:lnTo>
                    <a:pt x="390863" y="37370"/>
                  </a:lnTo>
                  <a:lnTo>
                    <a:pt x="427129" y="64374"/>
                  </a:lnTo>
                  <a:lnTo>
                    <a:pt x="458446" y="97362"/>
                  </a:lnTo>
                  <a:lnTo>
                    <a:pt x="484081" y="135560"/>
                  </a:lnTo>
                  <a:lnTo>
                    <a:pt x="503300" y="178196"/>
                  </a:lnTo>
                  <a:lnTo>
                    <a:pt x="515370" y="224495"/>
                  </a:lnTo>
                  <a:lnTo>
                    <a:pt x="519556" y="273685"/>
                  </a:lnTo>
                  <a:lnTo>
                    <a:pt x="515370" y="322874"/>
                  </a:lnTo>
                  <a:lnTo>
                    <a:pt x="503300" y="369173"/>
                  </a:lnTo>
                  <a:lnTo>
                    <a:pt x="484081" y="411809"/>
                  </a:lnTo>
                  <a:lnTo>
                    <a:pt x="458446" y="450007"/>
                  </a:lnTo>
                  <a:lnTo>
                    <a:pt x="427129" y="482995"/>
                  </a:lnTo>
                  <a:lnTo>
                    <a:pt x="390863" y="509999"/>
                  </a:lnTo>
                  <a:lnTo>
                    <a:pt x="350383" y="530245"/>
                  </a:lnTo>
                  <a:lnTo>
                    <a:pt x="306422" y="542959"/>
                  </a:lnTo>
                  <a:lnTo>
                    <a:pt x="259715" y="547370"/>
                  </a:lnTo>
                  <a:lnTo>
                    <a:pt x="213045" y="542959"/>
                  </a:lnTo>
                  <a:lnTo>
                    <a:pt x="169113" y="530245"/>
                  </a:lnTo>
                  <a:lnTo>
                    <a:pt x="128655" y="509999"/>
                  </a:lnTo>
                  <a:lnTo>
                    <a:pt x="92406" y="482995"/>
                  </a:lnTo>
                  <a:lnTo>
                    <a:pt x="61099" y="450007"/>
                  </a:lnTo>
                  <a:lnTo>
                    <a:pt x="35470" y="411809"/>
                  </a:lnTo>
                  <a:lnTo>
                    <a:pt x="16254" y="369173"/>
                  </a:lnTo>
                  <a:lnTo>
                    <a:pt x="4186" y="322874"/>
                  </a:lnTo>
                  <a:lnTo>
                    <a:pt x="0" y="273685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4">
            <a:extLst>
              <a:ext uri="{FF2B5EF4-FFF2-40B4-BE49-F238E27FC236}">
                <a16:creationId xmlns:a16="http://schemas.microsoft.com/office/drawing/2014/main" id="{2BD73067-E1FF-D1F8-646E-A47E3F333285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33CA6C38-C78C-A6BC-12FB-E0B10B866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68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Quantificando o impacto: Escala Visual</a:t>
            </a:r>
            <a:r>
              <a:rPr sz="2600" spc="-95" dirty="0"/>
              <a:t> </a:t>
            </a:r>
            <a:r>
              <a:rPr sz="2600" spc="-10" dirty="0"/>
              <a:t>Analógica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766951" y="3753777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951" y="427217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51" y="479057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951" y="530896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6951" y="582736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7143" y="3834047"/>
            <a:ext cx="7452995" cy="23299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Pontuação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Arial"/>
                <a:cs typeface="Arial"/>
              </a:rPr>
              <a:t>8/10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Indica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intensa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presença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PT" sz="1300" b="1" spc="-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-8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lang="pt-PT" sz="13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método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reconhecido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avaliar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grau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gravidade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3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rinite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ts val="4079"/>
              </a:lnSpc>
              <a:spcBef>
                <a:spcPts val="26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Pontuações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acima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costumam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indicar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200" spc="-20" dirty="0">
                <a:solidFill>
                  <a:srgbClr val="FFFFFF"/>
                </a:solidFill>
                <a:latin typeface="Arial"/>
                <a:cs typeface="Arial"/>
              </a:rPr>
              <a:t>doença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moderad</a:t>
            </a:r>
            <a:r>
              <a:rPr lang="pt-PT" sz="1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pt-PT" sz="1200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grave,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200" spc="-20" dirty="0">
                <a:solidFill>
                  <a:srgbClr val="FFFFFF"/>
                </a:solidFill>
                <a:latin typeface="Arial"/>
                <a:cs typeface="Arial"/>
              </a:rPr>
              <a:t>requer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Arial"/>
                <a:cs typeface="Arial"/>
              </a:rPr>
              <a:t>intensivo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12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4079"/>
              </a:lnSpc>
              <a:spcBef>
                <a:spcPts val="265"/>
              </a:spcBef>
            </a:pPr>
            <a:r>
              <a:rPr sz="1200" dirty="0" err="1">
                <a:solidFill>
                  <a:srgbClr val="FFFFFF"/>
                </a:solidFill>
                <a:latin typeface="Arial"/>
                <a:cs typeface="Arial"/>
              </a:rPr>
              <a:t>Avaliar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ponto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partida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acompanhar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resposta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34856" y="1180548"/>
            <a:ext cx="6539865" cy="2483485"/>
            <a:chOff x="2634856" y="1180548"/>
            <a:chExt cx="6539865" cy="24834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4856" y="1180548"/>
              <a:ext cx="6539600" cy="24834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87933" y="2478417"/>
              <a:ext cx="520065" cy="547370"/>
            </a:xfrm>
            <a:custGeom>
              <a:avLst/>
              <a:gdLst/>
              <a:ahLst/>
              <a:cxnLst/>
              <a:rect l="l" t="t" r="r" b="b"/>
              <a:pathLst>
                <a:path w="520065" h="547369">
                  <a:moveTo>
                    <a:pt x="0" y="273685"/>
                  </a:moveTo>
                  <a:lnTo>
                    <a:pt x="4186" y="224495"/>
                  </a:lnTo>
                  <a:lnTo>
                    <a:pt x="16254" y="178196"/>
                  </a:lnTo>
                  <a:lnTo>
                    <a:pt x="35470" y="135560"/>
                  </a:lnTo>
                  <a:lnTo>
                    <a:pt x="61099" y="97362"/>
                  </a:lnTo>
                  <a:lnTo>
                    <a:pt x="92406" y="64374"/>
                  </a:lnTo>
                  <a:lnTo>
                    <a:pt x="128655" y="37370"/>
                  </a:lnTo>
                  <a:lnTo>
                    <a:pt x="169113" y="17124"/>
                  </a:lnTo>
                  <a:lnTo>
                    <a:pt x="213045" y="4410"/>
                  </a:lnTo>
                  <a:lnTo>
                    <a:pt x="259715" y="0"/>
                  </a:lnTo>
                  <a:lnTo>
                    <a:pt x="306422" y="4410"/>
                  </a:lnTo>
                  <a:lnTo>
                    <a:pt x="350383" y="17124"/>
                  </a:lnTo>
                  <a:lnTo>
                    <a:pt x="390863" y="37370"/>
                  </a:lnTo>
                  <a:lnTo>
                    <a:pt x="427129" y="64374"/>
                  </a:lnTo>
                  <a:lnTo>
                    <a:pt x="458446" y="97362"/>
                  </a:lnTo>
                  <a:lnTo>
                    <a:pt x="484081" y="135560"/>
                  </a:lnTo>
                  <a:lnTo>
                    <a:pt x="503300" y="178196"/>
                  </a:lnTo>
                  <a:lnTo>
                    <a:pt x="515370" y="224495"/>
                  </a:lnTo>
                  <a:lnTo>
                    <a:pt x="519556" y="273685"/>
                  </a:lnTo>
                  <a:lnTo>
                    <a:pt x="515370" y="322874"/>
                  </a:lnTo>
                  <a:lnTo>
                    <a:pt x="503300" y="369173"/>
                  </a:lnTo>
                  <a:lnTo>
                    <a:pt x="484081" y="411809"/>
                  </a:lnTo>
                  <a:lnTo>
                    <a:pt x="458446" y="450007"/>
                  </a:lnTo>
                  <a:lnTo>
                    <a:pt x="427129" y="482995"/>
                  </a:lnTo>
                  <a:lnTo>
                    <a:pt x="390863" y="509999"/>
                  </a:lnTo>
                  <a:lnTo>
                    <a:pt x="350383" y="530245"/>
                  </a:lnTo>
                  <a:lnTo>
                    <a:pt x="306422" y="542959"/>
                  </a:lnTo>
                  <a:lnTo>
                    <a:pt x="259715" y="547370"/>
                  </a:lnTo>
                  <a:lnTo>
                    <a:pt x="213045" y="542959"/>
                  </a:lnTo>
                  <a:lnTo>
                    <a:pt x="169113" y="530245"/>
                  </a:lnTo>
                  <a:lnTo>
                    <a:pt x="128655" y="509999"/>
                  </a:lnTo>
                  <a:lnTo>
                    <a:pt x="92406" y="482995"/>
                  </a:lnTo>
                  <a:lnTo>
                    <a:pt x="61099" y="450007"/>
                  </a:lnTo>
                  <a:lnTo>
                    <a:pt x="35470" y="411809"/>
                  </a:lnTo>
                  <a:lnTo>
                    <a:pt x="16254" y="369173"/>
                  </a:lnTo>
                  <a:lnTo>
                    <a:pt x="4186" y="322874"/>
                  </a:lnTo>
                  <a:lnTo>
                    <a:pt x="0" y="273685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9702ECDD-8CAE-D8E2-86D5-3877AEE9E092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CC1477AD-BF48-CAD3-72B0-F2255EE2F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Exame</a:t>
            </a:r>
            <a:r>
              <a:rPr sz="2800" spc="-95" dirty="0"/>
              <a:t> </a:t>
            </a:r>
            <a:r>
              <a:rPr sz="2800" spc="-10" dirty="0"/>
              <a:t>clínico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41" y="1732099"/>
            <a:ext cx="10238105" cy="24384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352425" algn="l"/>
              </a:tabLst>
            </a:pPr>
            <a:r>
              <a:rPr sz="3150" dirty="0" err="1">
                <a:latin typeface="Arial"/>
                <a:cs typeface="Arial"/>
              </a:rPr>
              <a:t>Ausculta</a:t>
            </a:r>
            <a:r>
              <a:rPr lang="pt-PT" sz="3150" dirty="0" err="1">
                <a:latin typeface="Arial"/>
                <a:cs typeface="Arial"/>
              </a:rPr>
              <a:t>ção</a:t>
            </a:r>
            <a:r>
              <a:rPr sz="3150" spc="-30" dirty="0">
                <a:latin typeface="Arial"/>
                <a:cs typeface="Arial"/>
              </a:rPr>
              <a:t> </a:t>
            </a:r>
            <a:r>
              <a:rPr sz="3150" spc="-10" dirty="0">
                <a:latin typeface="Arial"/>
                <a:cs typeface="Arial"/>
              </a:rPr>
              <a:t>pulmonar:</a:t>
            </a:r>
            <a:endParaRPr sz="3150" dirty="0">
              <a:latin typeface="Arial"/>
              <a:cs typeface="Arial"/>
            </a:endParaRPr>
          </a:p>
          <a:p>
            <a:pPr marL="694055" lvl="1" indent="-339725">
              <a:lnSpc>
                <a:spcPct val="100000"/>
              </a:lnSpc>
              <a:spcBef>
                <a:spcPts val="25"/>
              </a:spcBef>
              <a:buFont typeface="Cambria"/>
              <a:buChar char="•"/>
              <a:tabLst>
                <a:tab pos="694055" algn="l"/>
              </a:tabLst>
            </a:pPr>
            <a:r>
              <a:rPr sz="3150" dirty="0">
                <a:latin typeface="Arial"/>
                <a:cs typeface="Arial"/>
              </a:rPr>
              <a:t>sons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respiratórios</a:t>
            </a:r>
            <a:r>
              <a:rPr sz="3150" spc="-5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com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intensidade</a:t>
            </a:r>
            <a:r>
              <a:rPr sz="3150" spc="-5" dirty="0">
                <a:latin typeface="Arial"/>
                <a:cs typeface="Arial"/>
              </a:rPr>
              <a:t> </a:t>
            </a:r>
            <a:r>
              <a:rPr sz="3150" spc="-10" dirty="0">
                <a:latin typeface="Arial"/>
                <a:cs typeface="Arial"/>
              </a:rPr>
              <a:t>normal</a:t>
            </a:r>
            <a:endParaRPr sz="3150" dirty="0">
              <a:latin typeface="Arial"/>
              <a:cs typeface="Arial"/>
            </a:endParaRPr>
          </a:p>
          <a:p>
            <a:pPr marL="694055" lvl="1" indent="-339725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694055" algn="l"/>
              </a:tabLst>
            </a:pPr>
            <a:r>
              <a:rPr sz="3150" dirty="0" err="1">
                <a:latin typeface="Arial"/>
                <a:cs typeface="Arial"/>
              </a:rPr>
              <a:t>sibil</a:t>
            </a:r>
            <a:r>
              <a:rPr lang="pt-PT" sz="3150" dirty="0">
                <a:latin typeface="Arial"/>
                <a:cs typeface="Arial"/>
              </a:rPr>
              <a:t>os</a:t>
            </a:r>
            <a:r>
              <a:rPr sz="3150" spc="-25" dirty="0">
                <a:latin typeface="Arial"/>
                <a:cs typeface="Arial"/>
              </a:rPr>
              <a:t> </a:t>
            </a:r>
            <a:r>
              <a:rPr sz="3150" dirty="0" err="1">
                <a:latin typeface="Arial"/>
                <a:cs typeface="Arial"/>
              </a:rPr>
              <a:t>leve</a:t>
            </a:r>
            <a:r>
              <a:rPr lang="pt-PT" sz="3150" dirty="0">
                <a:latin typeface="Arial"/>
                <a:cs typeface="Arial"/>
              </a:rPr>
              <a:t>s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 err="1">
                <a:latin typeface="Arial"/>
                <a:cs typeface="Arial"/>
              </a:rPr>
              <a:t>difuso</a:t>
            </a:r>
            <a:r>
              <a:rPr lang="pt-PT" sz="3150" dirty="0">
                <a:latin typeface="Arial"/>
                <a:cs typeface="Arial"/>
              </a:rPr>
              <a:t>s</a:t>
            </a:r>
            <a:r>
              <a:rPr sz="3150" dirty="0">
                <a:latin typeface="Arial"/>
                <a:cs typeface="Arial"/>
              </a:rPr>
              <a:t>,</a:t>
            </a:r>
            <a:r>
              <a:rPr sz="3150" spc="-15" dirty="0">
                <a:latin typeface="Arial"/>
                <a:cs typeface="Arial"/>
              </a:rPr>
              <a:t> </a:t>
            </a:r>
            <a:r>
              <a:rPr sz="3150" dirty="0" err="1">
                <a:latin typeface="Arial"/>
                <a:cs typeface="Arial"/>
              </a:rPr>
              <a:t>mais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 err="1">
                <a:latin typeface="Arial"/>
                <a:cs typeface="Arial"/>
              </a:rPr>
              <a:t>evidente</a:t>
            </a:r>
            <a:r>
              <a:rPr lang="pt-PT" sz="3150" dirty="0">
                <a:latin typeface="Arial"/>
                <a:cs typeface="Arial"/>
              </a:rPr>
              <a:t>s</a:t>
            </a:r>
            <a:r>
              <a:rPr sz="3150" spc="-15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na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expiração</a:t>
            </a:r>
            <a:r>
              <a:rPr sz="3150" spc="-10" dirty="0">
                <a:latin typeface="Arial"/>
                <a:cs typeface="Arial"/>
              </a:rPr>
              <a:t> forçada</a:t>
            </a:r>
            <a:endParaRPr sz="31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25"/>
              </a:spcBef>
              <a:buFont typeface="Cambria"/>
              <a:buChar char="•"/>
              <a:tabLst>
                <a:tab pos="352425" algn="l"/>
              </a:tabLst>
            </a:pPr>
            <a:r>
              <a:rPr sz="3150" dirty="0">
                <a:latin typeface="Arial"/>
                <a:cs typeface="Arial"/>
              </a:rPr>
              <a:t>PEF:</a:t>
            </a:r>
            <a:r>
              <a:rPr sz="3150" spc="-20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400</a:t>
            </a:r>
            <a:r>
              <a:rPr sz="3150" spc="-10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L/min*</a:t>
            </a:r>
            <a:r>
              <a:rPr sz="3150" spc="-5" dirty="0">
                <a:latin typeface="Arial"/>
                <a:cs typeface="Arial"/>
              </a:rPr>
              <a:t> </a:t>
            </a:r>
            <a:r>
              <a:rPr sz="3150" dirty="0">
                <a:latin typeface="Arial"/>
                <a:cs typeface="Arial"/>
              </a:rPr>
              <a:t>(</a:t>
            </a:r>
            <a:r>
              <a:rPr sz="3150" i="1" dirty="0">
                <a:latin typeface="Arial"/>
                <a:cs typeface="Arial"/>
              </a:rPr>
              <a:t>altura</a:t>
            </a:r>
            <a:r>
              <a:rPr sz="3150" i="1" spc="-10" dirty="0">
                <a:latin typeface="Arial"/>
                <a:cs typeface="Arial"/>
              </a:rPr>
              <a:t> </a:t>
            </a:r>
            <a:r>
              <a:rPr sz="3150" i="1" dirty="0">
                <a:latin typeface="Arial"/>
                <a:cs typeface="Arial"/>
              </a:rPr>
              <a:t>178</a:t>
            </a:r>
            <a:r>
              <a:rPr sz="3150" i="1" spc="-5" dirty="0">
                <a:latin typeface="Arial"/>
                <a:cs typeface="Arial"/>
              </a:rPr>
              <a:t> </a:t>
            </a:r>
            <a:r>
              <a:rPr sz="3150" i="1" dirty="0">
                <a:latin typeface="Arial"/>
                <a:cs typeface="Arial"/>
              </a:rPr>
              <a:t>cm,</a:t>
            </a:r>
            <a:r>
              <a:rPr sz="3150" i="1" spc="-10" dirty="0">
                <a:latin typeface="Arial"/>
                <a:cs typeface="Arial"/>
              </a:rPr>
              <a:t> </a:t>
            </a:r>
            <a:r>
              <a:rPr sz="3150" i="1" dirty="0">
                <a:latin typeface="Arial"/>
                <a:cs typeface="Arial"/>
              </a:rPr>
              <a:t>idade</a:t>
            </a:r>
            <a:r>
              <a:rPr sz="3150" i="1" spc="-5" dirty="0">
                <a:latin typeface="Arial"/>
                <a:cs typeface="Arial"/>
              </a:rPr>
              <a:t> </a:t>
            </a:r>
            <a:r>
              <a:rPr sz="3150" i="1" spc="-25" dirty="0">
                <a:latin typeface="Arial"/>
                <a:cs typeface="Arial"/>
              </a:rPr>
              <a:t>32</a:t>
            </a:r>
            <a:r>
              <a:rPr sz="3150" spc="-25" dirty="0">
                <a:latin typeface="Arial"/>
                <a:cs typeface="Arial"/>
              </a:rPr>
              <a:t>)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861" y="5791200"/>
            <a:ext cx="93687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ptos"/>
                <a:cs typeface="Aptos"/>
              </a:rPr>
              <a:t>*O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valor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previsto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PEF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para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um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homem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32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anos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com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spc="-10" dirty="0">
                <a:latin typeface="Aptos"/>
                <a:cs typeface="Aptos"/>
              </a:rPr>
              <a:t>altura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de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178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cm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está</a:t>
            </a:r>
            <a:r>
              <a:rPr sz="1800" spc="-35" dirty="0">
                <a:latin typeface="Aptos"/>
                <a:cs typeface="Aptos"/>
              </a:rPr>
              <a:t> </a:t>
            </a:r>
            <a:r>
              <a:rPr sz="1800" dirty="0">
                <a:latin typeface="Aptos"/>
                <a:cs typeface="Aptos"/>
              </a:rPr>
              <a:t>entre</a:t>
            </a:r>
            <a:r>
              <a:rPr sz="1800" spc="-30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580</a:t>
            </a:r>
            <a:r>
              <a:rPr sz="1800" b="1" spc="-35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e</a:t>
            </a:r>
            <a:r>
              <a:rPr sz="1800" b="1" spc="-30" dirty="0">
                <a:latin typeface="Aptos"/>
                <a:cs typeface="Aptos"/>
              </a:rPr>
              <a:t> </a:t>
            </a:r>
            <a:r>
              <a:rPr sz="1800" b="1" spc="-25" dirty="0">
                <a:latin typeface="Aptos"/>
                <a:cs typeface="Aptos"/>
              </a:rPr>
              <a:t>600 </a:t>
            </a:r>
            <a:r>
              <a:rPr sz="1800" b="1" dirty="0">
                <a:latin typeface="Aptos"/>
                <a:cs typeface="Aptos"/>
              </a:rPr>
              <a:t>Litros</a:t>
            </a:r>
            <a:r>
              <a:rPr sz="1800" b="1" spc="-50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por</a:t>
            </a:r>
            <a:r>
              <a:rPr sz="1800" b="1" spc="-50" dirty="0">
                <a:latin typeface="Aptos"/>
                <a:cs typeface="Aptos"/>
              </a:rPr>
              <a:t> </a:t>
            </a:r>
            <a:r>
              <a:rPr sz="1800" b="1" dirty="0">
                <a:latin typeface="Aptos"/>
                <a:cs typeface="Aptos"/>
              </a:rPr>
              <a:t>Minuto</a:t>
            </a:r>
            <a:r>
              <a:rPr sz="1800" b="1" spc="-55" dirty="0">
                <a:latin typeface="Aptos"/>
                <a:cs typeface="Aptos"/>
              </a:rPr>
              <a:t> </a:t>
            </a:r>
            <a:r>
              <a:rPr sz="1800" b="1" spc="-10" dirty="0">
                <a:latin typeface="Aptos"/>
                <a:cs typeface="Aptos"/>
              </a:rPr>
              <a:t>(L/min)</a:t>
            </a:r>
            <a:r>
              <a:rPr sz="1800" spc="-10" dirty="0">
                <a:latin typeface="Aptos"/>
                <a:cs typeface="Aptos"/>
              </a:rPr>
              <a:t>.</a:t>
            </a:r>
            <a:endParaRPr sz="1800" dirty="0">
              <a:latin typeface="Aptos"/>
              <a:cs typeface="Apto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5DBDA24-610B-A1A6-F510-BB09B6EA569F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FA045CC6-344A-605E-02B2-61335FD3E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Exames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79982" y="1152525"/>
            <a:ext cx="10358755" cy="4698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rial"/>
                <a:cs typeface="Arial"/>
              </a:rPr>
              <a:t>Qu</a:t>
            </a:r>
            <a:r>
              <a:rPr lang="pt-PT" sz="3000" b="1" dirty="0">
                <a:latin typeface="Arial"/>
                <a:cs typeface="Arial"/>
              </a:rPr>
              <a:t>e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 err="1">
                <a:latin typeface="Arial"/>
                <a:cs typeface="Arial"/>
              </a:rPr>
              <a:t>exames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lang="pt-PT" sz="3000" b="1" spc="-25" dirty="0">
                <a:latin typeface="Arial"/>
                <a:cs typeface="Arial"/>
              </a:rPr>
              <a:t>r</a:t>
            </a:r>
            <a:r>
              <a:rPr sz="3000" b="1" spc="-10" dirty="0" err="1">
                <a:latin typeface="Arial"/>
                <a:cs typeface="Arial"/>
              </a:rPr>
              <a:t>ecomendaria</a:t>
            </a:r>
            <a:r>
              <a:rPr sz="3000" b="1" spc="-10" dirty="0">
                <a:latin typeface="Arial"/>
                <a:cs typeface="Arial"/>
              </a:rPr>
              <a:t>?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30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5"/>
              </a:spcBef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Espirometria,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quando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disponível.</a:t>
            </a:r>
            <a:endParaRPr sz="26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0"/>
              </a:spcBef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Caso</a:t>
            </a:r>
            <a:r>
              <a:rPr sz="2600" spc="-10" dirty="0">
                <a:latin typeface="Arial"/>
                <a:cs typeface="Arial"/>
              </a:rPr>
              <a:t> contrário,</a:t>
            </a:r>
            <a:endParaRPr sz="2600" dirty="0">
              <a:latin typeface="Arial"/>
              <a:cs typeface="Arial"/>
            </a:endParaRPr>
          </a:p>
          <a:p>
            <a:pPr marL="579120" marR="321945" lvl="1" indent="-283845">
              <a:lnSpc>
                <a:spcPts val="3150"/>
              </a:lnSpc>
              <a:spcBef>
                <a:spcPts val="110"/>
              </a:spcBef>
              <a:buFont typeface="Cambria"/>
              <a:buChar char="•"/>
              <a:tabLst>
                <a:tab pos="579120" algn="l"/>
              </a:tabLst>
            </a:pPr>
            <a:r>
              <a:rPr sz="2600" dirty="0">
                <a:latin typeface="Arial"/>
                <a:cs typeface="Arial"/>
              </a:rPr>
              <a:t>medição do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lang="pt-PT" sz="260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 antes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depois (15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min)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 200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mcg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de </a:t>
            </a:r>
            <a:r>
              <a:rPr sz="2600" dirty="0">
                <a:latin typeface="Arial"/>
                <a:cs typeface="Arial"/>
              </a:rPr>
              <a:t>salbutamol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consultório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aumento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do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PE</a:t>
            </a:r>
            <a:r>
              <a:rPr lang="pt-PT" sz="2600" i="1" dirty="0">
                <a:latin typeface="Arial"/>
                <a:cs typeface="Arial"/>
              </a:rPr>
              <a:t>F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≥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20%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em</a:t>
            </a:r>
            <a:r>
              <a:rPr sz="2600" i="1" spc="-10" dirty="0">
                <a:latin typeface="Arial"/>
                <a:cs typeface="Arial"/>
              </a:rPr>
              <a:t> adultos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579120" marR="5080" lvl="1" indent="-283845">
              <a:lnSpc>
                <a:spcPts val="3150"/>
              </a:lnSpc>
              <a:buFont typeface="Cambria"/>
              <a:buChar char="•"/>
              <a:tabLst>
                <a:tab pos="579120" algn="l"/>
              </a:tabLst>
            </a:pPr>
            <a:r>
              <a:rPr sz="2600" dirty="0" err="1">
                <a:latin typeface="Arial"/>
                <a:cs typeface="Arial"/>
              </a:rPr>
              <a:t>ou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lang="pt-PT" sz="260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 antes 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após quatro semanas 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uso de I</a:t>
            </a:r>
            <a:r>
              <a:rPr lang="pt-PT" sz="2600" dirty="0">
                <a:latin typeface="Arial"/>
                <a:cs typeface="Arial"/>
              </a:rPr>
              <a:t>CS</a:t>
            </a:r>
            <a:r>
              <a:rPr sz="2600" dirty="0">
                <a:latin typeface="Arial"/>
                <a:cs typeface="Arial"/>
              </a:rPr>
              <a:t> (</a:t>
            </a:r>
            <a:r>
              <a:rPr sz="2600" i="1" dirty="0">
                <a:latin typeface="Arial"/>
                <a:cs typeface="Arial"/>
              </a:rPr>
              <a:t>aumento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do </a:t>
            </a:r>
            <a:r>
              <a:rPr sz="2600" i="1" dirty="0">
                <a:latin typeface="Arial"/>
                <a:cs typeface="Arial"/>
              </a:rPr>
              <a:t>PE</a:t>
            </a:r>
            <a:r>
              <a:rPr lang="pt-PT" sz="2600" i="1" dirty="0">
                <a:latin typeface="Arial"/>
                <a:cs typeface="Arial"/>
              </a:rPr>
              <a:t>F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≥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20%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em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adultos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579120" marR="52705" lvl="1" indent="-283845">
              <a:lnSpc>
                <a:spcPts val="3150"/>
              </a:lnSpc>
              <a:buFont typeface="Cambria"/>
              <a:buChar char="•"/>
              <a:tabLst>
                <a:tab pos="579120" algn="l"/>
              </a:tabLst>
            </a:pPr>
            <a:r>
              <a:rPr sz="2600" dirty="0" err="1">
                <a:latin typeface="Arial"/>
                <a:cs typeface="Arial"/>
              </a:rPr>
              <a:t>ou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lang="pt-PT" sz="260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seriado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semanas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i="1" dirty="0">
                <a:latin typeface="Arial"/>
                <a:cs typeface="Arial"/>
              </a:rPr>
              <a:t>variação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média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diurna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-50" dirty="0">
                <a:latin typeface="Arial"/>
                <a:cs typeface="Arial"/>
              </a:rPr>
              <a:t>&gt; </a:t>
            </a:r>
            <a:r>
              <a:rPr sz="2600" i="1" spc="-10" dirty="0">
                <a:latin typeface="Arial"/>
                <a:cs typeface="Arial"/>
              </a:rPr>
              <a:t>10%</a:t>
            </a:r>
            <a:r>
              <a:rPr sz="2600" spc="-10" dirty="0">
                <a:latin typeface="Arial"/>
                <a:cs typeface="Arial"/>
              </a:rPr>
              <a:t>).</a:t>
            </a:r>
            <a:endParaRPr sz="2600" dirty="0">
              <a:latin typeface="Arial"/>
              <a:cs typeface="Arial"/>
            </a:endParaRPr>
          </a:p>
          <a:p>
            <a:pPr marL="295910" indent="-283210">
              <a:lnSpc>
                <a:spcPts val="3040"/>
              </a:lnSpc>
              <a:buFont typeface="Cambria"/>
              <a:buChar char="•"/>
              <a:tabLst>
                <a:tab pos="295910" algn="l"/>
              </a:tabLst>
            </a:pPr>
            <a:r>
              <a:rPr sz="2600" dirty="0">
                <a:latin typeface="Arial"/>
                <a:cs typeface="Arial"/>
              </a:rPr>
              <a:t>Exames de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sangue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(hemograma completo,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CBC)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 </a:t>
            </a:r>
            <a:r>
              <a:rPr sz="2600" spc="-10" dirty="0">
                <a:latin typeface="Arial"/>
                <a:cs typeface="Arial"/>
              </a:rPr>
              <a:t>eosinófilos.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D2ABB20-5647-6717-971D-7A7740575B1E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A8490D68-6E62-5DFA-493D-AA312BFDB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7802" y="102107"/>
            <a:ext cx="11680957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Saiba</a:t>
            </a:r>
            <a:r>
              <a:rPr sz="2100" spc="-70" dirty="0"/>
              <a:t> </a:t>
            </a:r>
            <a:r>
              <a:rPr sz="2100" dirty="0"/>
              <a:t>mais</a:t>
            </a:r>
            <a:r>
              <a:rPr sz="2100" spc="-60" dirty="0"/>
              <a:t> </a:t>
            </a:r>
            <a:r>
              <a:rPr sz="2100" dirty="0"/>
              <a:t>sobre</a:t>
            </a:r>
            <a:r>
              <a:rPr sz="2100" spc="-55" dirty="0"/>
              <a:t> </a:t>
            </a:r>
            <a:r>
              <a:rPr sz="2100" dirty="0"/>
              <a:t>o</a:t>
            </a:r>
            <a:r>
              <a:rPr sz="2100" spc="-60" dirty="0"/>
              <a:t> </a:t>
            </a:r>
            <a:r>
              <a:rPr sz="2100" dirty="0"/>
              <a:t>Pico</a:t>
            </a:r>
            <a:r>
              <a:rPr sz="2100" spc="-55" dirty="0"/>
              <a:t> </a:t>
            </a:r>
            <a:r>
              <a:rPr sz="2100" dirty="0"/>
              <a:t>de</a:t>
            </a:r>
            <a:r>
              <a:rPr sz="2100" spc="-60" dirty="0"/>
              <a:t> </a:t>
            </a:r>
            <a:r>
              <a:rPr sz="2100" dirty="0"/>
              <a:t>Fluxo</a:t>
            </a:r>
            <a:r>
              <a:rPr sz="2100" spc="-60" dirty="0"/>
              <a:t> </a:t>
            </a:r>
            <a:r>
              <a:rPr sz="2100" spc="-10" dirty="0"/>
              <a:t>Expiratório</a:t>
            </a:r>
            <a:r>
              <a:rPr sz="2100" spc="-55" dirty="0"/>
              <a:t> </a:t>
            </a:r>
            <a:r>
              <a:rPr sz="2100" dirty="0"/>
              <a:t>no</a:t>
            </a:r>
            <a:r>
              <a:rPr sz="2100" spc="-60" dirty="0"/>
              <a:t> </a:t>
            </a:r>
            <a:r>
              <a:rPr sz="2100" dirty="0"/>
              <a:t>control</a:t>
            </a:r>
            <a:r>
              <a:rPr lang="pt-PT" sz="2100" dirty="0"/>
              <a:t>o</a:t>
            </a:r>
            <a:r>
              <a:rPr sz="2100" spc="-55" dirty="0"/>
              <a:t> </a:t>
            </a:r>
            <a:r>
              <a:rPr sz="2100" dirty="0"/>
              <a:t>da</a:t>
            </a:r>
            <a:r>
              <a:rPr sz="2100" spc="-130" dirty="0"/>
              <a:t> </a:t>
            </a:r>
            <a:r>
              <a:rPr sz="2100" spc="-20" dirty="0"/>
              <a:t>Asma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97395" y="618744"/>
            <a:ext cx="4642090" cy="6239255"/>
            <a:chOff x="597395" y="618744"/>
            <a:chExt cx="4642090" cy="623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95" y="618744"/>
              <a:ext cx="4642090" cy="6239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530" y="824358"/>
              <a:ext cx="4053928" cy="57402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869423" y="4192778"/>
            <a:ext cx="1947545" cy="556563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8580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40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9360" y="1157046"/>
            <a:ext cx="1948612" cy="30359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9820" y="1432867"/>
            <a:ext cx="3460178" cy="3460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Decisão</a:t>
            </a:r>
            <a:r>
              <a:rPr sz="2800" spc="-105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127" y="1198428"/>
            <a:ext cx="10516235" cy="3877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4480" marR="161925" indent="-272415">
              <a:lnSpc>
                <a:spcPct val="101299"/>
              </a:lnSpc>
              <a:spcBef>
                <a:spcPts val="90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Você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opta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por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realizar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lang="pt-PT" sz="2500" spc="35" dirty="0">
                <a:latin typeface="Arial"/>
                <a:cs typeface="Arial"/>
              </a:rPr>
              <a:t>um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PEF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antes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15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minutos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após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10" dirty="0" err="1">
                <a:latin typeface="Arial"/>
                <a:cs typeface="Arial"/>
              </a:rPr>
              <a:t>administração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200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mcg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salbutamol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consultório,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observa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um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aumento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de </a:t>
            </a:r>
            <a:r>
              <a:rPr sz="2500" dirty="0">
                <a:latin typeface="Arial"/>
                <a:cs typeface="Arial"/>
              </a:rPr>
              <a:t>400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L/min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para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500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L/min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</a:t>
            </a:r>
            <a:r>
              <a:rPr sz="2500" dirty="0" err="1">
                <a:latin typeface="Arial"/>
                <a:cs typeface="Arial"/>
              </a:rPr>
              <a:t>elevação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</a:t>
            </a:r>
            <a:r>
              <a:rPr lang="pt-PT" sz="2500" dirty="0">
                <a:latin typeface="Arial"/>
                <a:cs typeface="Arial"/>
              </a:rPr>
              <a:t>o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PEF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≥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20%).</a:t>
            </a:r>
            <a:endParaRPr sz="2500" dirty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40"/>
              </a:spcBef>
              <a:buFont typeface="Cambria"/>
              <a:buChar char="•"/>
              <a:tabLst>
                <a:tab pos="285115" algn="l"/>
              </a:tabLst>
            </a:pPr>
            <a:r>
              <a:rPr sz="2500" dirty="0">
                <a:latin typeface="Arial"/>
                <a:cs typeface="Arial"/>
              </a:rPr>
              <a:t>O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ACT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dele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apresenta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pontuação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9/25,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indicando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asma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não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controlada.</a:t>
            </a:r>
            <a:endParaRPr sz="2500" dirty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5"/>
              </a:spcBef>
              <a:buFont typeface="Cambria"/>
              <a:buChar char="•"/>
              <a:tabLst>
                <a:tab pos="285115" algn="l"/>
              </a:tabLst>
            </a:pPr>
            <a:r>
              <a:rPr sz="2500" dirty="0">
                <a:latin typeface="Arial"/>
                <a:cs typeface="Arial"/>
              </a:rPr>
              <a:t>Você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explica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ao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Malcolm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que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ele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tem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asma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rinite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alérgica.</a:t>
            </a:r>
            <a:endParaRPr sz="2500" dirty="0">
              <a:latin typeface="Arial"/>
              <a:cs typeface="Arial"/>
            </a:endParaRPr>
          </a:p>
          <a:p>
            <a:pPr marL="284480" marR="1047115" indent="-272415">
              <a:lnSpc>
                <a:spcPct val="101200"/>
              </a:lnSpc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Você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prescreve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um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DPI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contendo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ICS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+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formoterol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para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uso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lang="pt-PT" sz="2500" spc="30" dirty="0">
                <a:latin typeface="Arial"/>
                <a:cs typeface="Arial"/>
              </a:rPr>
              <a:t>quando necessário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lang="pt-PT" sz="2500" spc="40" dirty="0">
                <a:latin typeface="Arial"/>
                <a:cs typeface="Arial"/>
              </a:rPr>
              <a:t>explica como usar</a:t>
            </a:r>
            <a:r>
              <a:rPr sz="2500" spc="-20" dirty="0"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284480" marR="1162050" indent="-272415">
              <a:lnSpc>
                <a:spcPts val="3040"/>
              </a:lnSpc>
              <a:spcBef>
                <a:spcPts val="110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Fica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acordado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ele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fará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os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exames,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utilizará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medicação 	</a:t>
            </a:r>
            <a:r>
              <a:rPr sz="2500" dirty="0">
                <a:latin typeface="Arial"/>
                <a:cs typeface="Arial"/>
              </a:rPr>
              <a:t>diariamente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retornará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em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quatro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semanas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os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resultados.</a:t>
            </a:r>
            <a:endParaRPr sz="2500" dirty="0">
              <a:latin typeface="Arial"/>
              <a:cs typeface="Arial"/>
            </a:endParaRPr>
          </a:p>
          <a:p>
            <a:pPr marL="285115" indent="-272415">
              <a:lnSpc>
                <a:spcPts val="2925"/>
              </a:lnSpc>
              <a:buFont typeface="Cambria"/>
              <a:buChar char="•"/>
              <a:tabLst>
                <a:tab pos="285115" algn="l"/>
              </a:tabLst>
            </a:pPr>
            <a:r>
              <a:rPr sz="2500" dirty="0">
                <a:latin typeface="Arial"/>
                <a:cs typeface="Arial"/>
              </a:rPr>
              <a:t>Nesse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período,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deve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continuar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mesmo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tratamento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para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rinite.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7398DB6-2E79-3766-97B9-81868F37A68A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8CEE9B10-3AAF-B7DA-83BC-F6F55181A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7490" y="63627"/>
            <a:ext cx="4377055" cy="6738620"/>
            <a:chOff x="3547490" y="63627"/>
            <a:chExt cx="4377055" cy="673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490" y="63627"/>
              <a:ext cx="4376547" cy="673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83937" y="1672564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83937" y="2673756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6182" y="3715423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03990" y="4759426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2836" y="5805449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83039" y="645636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Aptos"/>
                <a:cs typeface="Aptos"/>
              </a:rPr>
              <a:t>9</a:t>
            </a:r>
            <a:endParaRPr sz="1800">
              <a:latin typeface="Aptos"/>
              <a:cs typeface="Apto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1507" y="6330950"/>
            <a:ext cx="352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heavy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https://www.asthmacontroltest.com/en-gb/welcome/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1405" y="2044033"/>
            <a:ext cx="5410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Pontuação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1405" y="2363292"/>
            <a:ext cx="3312160" cy="79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20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25 -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 bem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582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19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menos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asma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lang="pt-PT" sz="1200" spc="45" dirty="0">
                <a:latin typeface="Arial"/>
                <a:cs typeface="Arial"/>
              </a:rPr>
              <a:t>mal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controlada</a:t>
            </a:r>
            <a:r>
              <a:rPr sz="1200" spc="-10" dirty="0">
                <a:latin typeface="Arial"/>
                <a:cs typeface="Arial"/>
              </a:rPr>
              <a:t> </a:t>
            </a:r>
            <a:endParaRPr lang="pt-PT" sz="1200" spc="-10" dirty="0">
              <a:latin typeface="Arial"/>
              <a:cs typeface="Arial"/>
            </a:endParaRPr>
          </a:p>
          <a:p>
            <a:pPr marL="12700" marR="5080">
              <a:lnSpc>
                <a:spcPct val="158200"/>
              </a:lnSpc>
              <a:spcBef>
                <a:spcPts val="120"/>
              </a:spcBef>
            </a:pPr>
            <a:r>
              <a:rPr sz="1200" dirty="0" err="1">
                <a:latin typeface="Arial"/>
                <a:cs typeface="Arial"/>
              </a:rPr>
              <a:t>menos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16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asma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lang="pt-PT" sz="1200" spc="40" dirty="0">
                <a:latin typeface="Arial"/>
                <a:cs typeface="Arial"/>
              </a:rPr>
              <a:t>m</a:t>
            </a:r>
            <a:r>
              <a:rPr sz="1200" dirty="0" err="1">
                <a:latin typeface="Arial"/>
                <a:cs typeface="Arial"/>
              </a:rPr>
              <a:t>uito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controlada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1583" y="3669489"/>
            <a:ext cx="2433320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diferença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clínica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minimamente </a:t>
            </a:r>
            <a:r>
              <a:rPr sz="1400" dirty="0">
                <a:latin typeface="Arial"/>
                <a:cs typeface="Arial"/>
              </a:rPr>
              <a:t>importante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pontos.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2770" y="318771"/>
            <a:ext cx="2063038" cy="5652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684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Saiba</a:t>
            </a:r>
            <a:r>
              <a:rPr sz="2450" spc="-65" dirty="0"/>
              <a:t> </a:t>
            </a:r>
            <a:r>
              <a:rPr sz="2450" dirty="0"/>
              <a:t>mais</a:t>
            </a:r>
            <a:r>
              <a:rPr sz="2450" spc="-60" dirty="0"/>
              <a:t> </a:t>
            </a:r>
            <a:r>
              <a:rPr sz="2450" dirty="0"/>
              <a:t>sobre</a:t>
            </a:r>
            <a:r>
              <a:rPr sz="2450" spc="-65" dirty="0"/>
              <a:t> </a:t>
            </a:r>
            <a:r>
              <a:rPr sz="2450" dirty="0"/>
              <a:t>o</a:t>
            </a:r>
            <a:r>
              <a:rPr sz="2450" spc="-60" dirty="0"/>
              <a:t> </a:t>
            </a:r>
            <a:r>
              <a:rPr sz="2450" spc="-10" dirty="0"/>
              <a:t>diagnóstico</a:t>
            </a:r>
            <a:r>
              <a:rPr sz="2450" spc="-65" dirty="0"/>
              <a:t> </a:t>
            </a:r>
            <a:r>
              <a:rPr sz="2450" dirty="0"/>
              <a:t>de</a:t>
            </a:r>
            <a:r>
              <a:rPr sz="2450" spc="-60" dirty="0"/>
              <a:t> </a:t>
            </a:r>
            <a:r>
              <a:rPr sz="2450" spc="-20" dirty="0"/>
              <a:t>asma</a:t>
            </a:r>
            <a:endParaRPr sz="2450"/>
          </a:p>
        </p:txBody>
      </p:sp>
      <p:grpSp>
        <p:nvGrpSpPr>
          <p:cNvPr id="3" name="object 3"/>
          <p:cNvGrpSpPr/>
          <p:nvPr/>
        </p:nvGrpSpPr>
        <p:grpSpPr>
          <a:xfrm>
            <a:off x="987539" y="786371"/>
            <a:ext cx="8710993" cy="6071628"/>
            <a:chOff x="987539" y="786371"/>
            <a:chExt cx="8710993" cy="607162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9" y="786371"/>
              <a:ext cx="4625327" cy="6071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3563" y="987883"/>
              <a:ext cx="4036192" cy="57060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8919" y="1109662"/>
              <a:ext cx="4169613" cy="41696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818243" y="4145407"/>
            <a:ext cx="1947545" cy="55784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850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50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8281" y="1109662"/>
            <a:ext cx="1948612" cy="3035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Segunda</a:t>
            </a:r>
            <a:r>
              <a:rPr sz="2800" spc="-160" dirty="0"/>
              <a:t> </a:t>
            </a:r>
            <a:r>
              <a:rPr sz="2800" spc="-10" dirty="0"/>
              <a:t>consulta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126" y="1074832"/>
            <a:ext cx="10991850" cy="477964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100" dirty="0">
                <a:latin typeface="Arial"/>
                <a:cs typeface="Arial"/>
              </a:rPr>
              <a:t>Malcolm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</a:t>
            </a:r>
            <a:r>
              <a:rPr lang="pt-PT" sz="2100" dirty="0" err="1">
                <a:latin typeface="Arial"/>
                <a:cs typeface="Arial"/>
              </a:rPr>
              <a:t>gressa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após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quatro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semanas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resultados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dos </a:t>
            </a:r>
            <a:r>
              <a:rPr sz="2100" spc="-10" dirty="0">
                <a:latin typeface="Arial"/>
                <a:cs typeface="Arial"/>
              </a:rPr>
              <a:t>exames.</a:t>
            </a:r>
            <a:endParaRPr sz="2100" dirty="0">
              <a:latin typeface="Arial"/>
              <a:cs typeface="Arial"/>
            </a:endParaRPr>
          </a:p>
          <a:p>
            <a:pPr marL="304800" marR="5080" indent="-292735">
              <a:lnSpc>
                <a:spcPct val="100299"/>
              </a:lnSpc>
              <a:spcBef>
                <a:spcPts val="1355"/>
              </a:spcBef>
              <a:buFont typeface="Cambria"/>
              <a:buChar char="•"/>
              <a:tabLst>
                <a:tab pos="304800" algn="l"/>
              </a:tabLst>
            </a:pPr>
            <a:r>
              <a:rPr sz="2700" dirty="0">
                <a:latin typeface="Arial"/>
                <a:cs typeface="Arial"/>
              </a:rPr>
              <a:t>Ele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está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lang="pt-PT" sz="2700" spc="-10" dirty="0">
                <a:latin typeface="Arial"/>
                <a:cs typeface="Arial"/>
              </a:rPr>
              <a:t>a </a:t>
            </a:r>
            <a:r>
              <a:rPr sz="2700" dirty="0" err="1">
                <a:latin typeface="Arial"/>
                <a:cs typeface="Arial"/>
              </a:rPr>
              <a:t>senti</a:t>
            </a:r>
            <a:r>
              <a:rPr lang="pt-PT" sz="2700" dirty="0" err="1">
                <a:latin typeface="Arial"/>
                <a:cs typeface="Arial"/>
              </a:rPr>
              <a:t>r-se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um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pouco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melhor,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lang="pt-PT" sz="2700" spc="-10" dirty="0">
                <a:latin typeface="Arial"/>
                <a:cs typeface="Arial"/>
              </a:rPr>
              <a:t>ainda </a:t>
            </a:r>
            <a:r>
              <a:rPr sz="2700" spc="-10" dirty="0" err="1">
                <a:latin typeface="Arial"/>
                <a:cs typeface="Arial"/>
              </a:rPr>
              <a:t>apresenta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sintomas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respiratórios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inferiores,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como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pieira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tosse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seca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à </a:t>
            </a:r>
            <a:r>
              <a:rPr sz="2700" dirty="0">
                <a:latin typeface="Arial"/>
                <a:cs typeface="Arial"/>
              </a:rPr>
              <a:t>noite.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sintomas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nasais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permanecem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inalterados.</a:t>
            </a:r>
            <a:endParaRPr sz="2700" dirty="0">
              <a:latin typeface="Arial"/>
              <a:cs typeface="Arial"/>
            </a:endParaRPr>
          </a:p>
          <a:p>
            <a:pPr marL="304800" marR="177800" indent="-292735">
              <a:lnSpc>
                <a:spcPct val="100299"/>
              </a:lnSpc>
              <a:buFont typeface="Cambria"/>
              <a:buChar char="•"/>
              <a:tabLst>
                <a:tab pos="304800" algn="l"/>
              </a:tabLst>
            </a:pPr>
            <a:r>
              <a:rPr sz="2700" dirty="0">
                <a:latin typeface="Arial"/>
                <a:cs typeface="Arial"/>
              </a:rPr>
              <a:t>A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espirometria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indica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um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padrão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obstrutivo,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redução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fluxo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de </a:t>
            </a:r>
            <a:r>
              <a:rPr sz="2700" dirty="0">
                <a:latin typeface="Arial"/>
                <a:cs typeface="Arial"/>
              </a:rPr>
              <a:t>ar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reversibilidade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significativa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após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uso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broncodilatador.</a:t>
            </a:r>
            <a:endParaRPr sz="2700" dirty="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"/>
              </a:spcBef>
              <a:buFont typeface="Cambria"/>
              <a:buChar char="•"/>
              <a:tabLst>
                <a:tab pos="305435" algn="l"/>
              </a:tabLst>
            </a:pPr>
            <a:r>
              <a:rPr lang="pt-PT" sz="2700" dirty="0">
                <a:latin typeface="Arial"/>
                <a:cs typeface="Arial"/>
              </a:rPr>
              <a:t>Análises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sangue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(hemograma)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-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eosinofilia.</a:t>
            </a:r>
            <a:endParaRPr sz="2700" dirty="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"/>
              </a:spcBef>
              <a:buFont typeface="Cambria"/>
              <a:buChar char="•"/>
              <a:tabLst>
                <a:tab pos="305435" algn="l"/>
              </a:tabLst>
            </a:pPr>
            <a:r>
              <a:rPr lang="pt-PT" sz="2700" spc="-1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VA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–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5/10</a:t>
            </a:r>
            <a:endParaRPr sz="2700" dirty="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"/>
              </a:spcBef>
              <a:buFont typeface="Cambria"/>
              <a:buChar char="•"/>
              <a:tabLst>
                <a:tab pos="305435" algn="l"/>
              </a:tabLst>
            </a:pPr>
            <a:r>
              <a:rPr sz="2700" dirty="0">
                <a:latin typeface="Arial"/>
                <a:cs typeface="Arial"/>
              </a:rPr>
              <a:t>PEF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consultório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-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550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L/min.</a:t>
            </a:r>
            <a:endParaRPr sz="2700" dirty="0">
              <a:latin typeface="Arial"/>
              <a:cs typeface="Arial"/>
            </a:endParaRPr>
          </a:p>
          <a:p>
            <a:pPr marL="304800" marR="1508125" indent="-292735">
              <a:lnSpc>
                <a:spcPct val="100299"/>
              </a:lnSpc>
              <a:spcBef>
                <a:spcPts val="5"/>
              </a:spcBef>
              <a:buFont typeface="Cambria"/>
              <a:buChar char="•"/>
              <a:tabLst>
                <a:tab pos="304800" algn="l"/>
              </a:tabLst>
            </a:pPr>
            <a:r>
              <a:rPr sz="2700" dirty="0">
                <a:latin typeface="Arial"/>
                <a:cs typeface="Arial"/>
              </a:rPr>
              <a:t>Pontuação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ACT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-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20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</a:t>
            </a:r>
            <a:r>
              <a:rPr sz="2700" i="1" dirty="0" err="1">
                <a:latin typeface="Arial"/>
                <a:cs typeface="Arial"/>
              </a:rPr>
              <a:t>mostra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 err="1">
                <a:latin typeface="Arial"/>
                <a:cs typeface="Arial"/>
              </a:rPr>
              <a:t>melhor</a:t>
            </a:r>
            <a:r>
              <a:rPr lang="pt-PT" sz="2700" i="1" dirty="0">
                <a:latin typeface="Arial"/>
                <a:cs typeface="Arial"/>
              </a:rPr>
              <a:t>i</a:t>
            </a:r>
            <a:r>
              <a:rPr sz="2700" i="1" dirty="0">
                <a:latin typeface="Arial"/>
                <a:cs typeface="Arial"/>
              </a:rPr>
              <a:t>a,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mas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a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asma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spc="-10" dirty="0">
                <a:latin typeface="Arial"/>
                <a:cs typeface="Arial"/>
              </a:rPr>
              <a:t>continua </a:t>
            </a:r>
            <a:r>
              <a:rPr sz="2700" i="1" dirty="0">
                <a:latin typeface="Arial"/>
                <a:cs typeface="Arial"/>
              </a:rPr>
              <a:t>parcialmente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spc="-10" dirty="0">
                <a:latin typeface="Arial"/>
                <a:cs typeface="Arial"/>
              </a:rPr>
              <a:t>controlada</a:t>
            </a:r>
            <a:r>
              <a:rPr sz="2700" spc="-10" dirty="0">
                <a:latin typeface="Arial"/>
                <a:cs typeface="Arial"/>
              </a:rPr>
              <a:t>).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D5FAFAE-8AB5-7748-EF74-9A104A521085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5C65D795-B4D7-0EE2-EC24-3786EADFC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546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450" spc="-10" dirty="0"/>
              <a:t>Diagnóstico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549536" y="1736826"/>
            <a:ext cx="11047095" cy="179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105"/>
              </a:spcBef>
              <a:buFont typeface="Cambria"/>
              <a:buChar char="•"/>
              <a:tabLst>
                <a:tab pos="326390" algn="l"/>
              </a:tabLst>
            </a:pPr>
            <a:r>
              <a:rPr sz="2900" dirty="0">
                <a:latin typeface="Arial"/>
                <a:cs typeface="Arial"/>
              </a:rPr>
              <a:t>Rinite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alérgica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–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provavelmente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controlada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uma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combinação 	</a:t>
            </a:r>
            <a:r>
              <a:rPr sz="2900" dirty="0">
                <a:latin typeface="Arial"/>
                <a:cs typeface="Arial"/>
              </a:rPr>
              <a:t>fixa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 err="1">
                <a:latin typeface="Arial"/>
                <a:cs typeface="Arial"/>
              </a:rPr>
              <a:t>corticoster</a:t>
            </a:r>
            <a:r>
              <a:rPr lang="pt-PT" sz="2900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ide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intranasal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anti-</a:t>
            </a:r>
            <a:r>
              <a:rPr sz="2900" dirty="0">
                <a:latin typeface="Arial"/>
                <a:cs typeface="Arial"/>
              </a:rPr>
              <a:t>histamínico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intranasal.</a:t>
            </a:r>
            <a:endParaRPr sz="2900" dirty="0">
              <a:latin typeface="Arial"/>
              <a:cs typeface="Arial"/>
            </a:endParaRPr>
          </a:p>
          <a:p>
            <a:pPr marL="325120" marR="65405" indent="-313055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326390" algn="l"/>
              </a:tabLst>
            </a:pPr>
            <a:r>
              <a:rPr sz="2900" dirty="0">
                <a:latin typeface="Arial"/>
                <a:cs typeface="Arial"/>
              </a:rPr>
              <a:t>Asma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–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control</a:t>
            </a:r>
            <a:r>
              <a:rPr lang="pt-PT" sz="2900" dirty="0">
                <a:latin typeface="Arial"/>
                <a:cs typeface="Arial"/>
              </a:rPr>
              <a:t>o </a:t>
            </a:r>
            <a:r>
              <a:rPr sz="2900" dirty="0" err="1">
                <a:latin typeface="Arial"/>
                <a:cs typeface="Arial"/>
              </a:rPr>
              <a:t>parcial</a:t>
            </a:r>
            <a:r>
              <a:rPr sz="2900" dirty="0">
                <a:latin typeface="Arial"/>
                <a:cs typeface="Arial"/>
              </a:rPr>
              <a:t>,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lang="pt-PT" sz="2900" spc="-15" dirty="0">
                <a:latin typeface="Arial"/>
                <a:cs typeface="Arial"/>
              </a:rPr>
              <a:t>requerendo </a:t>
            </a:r>
            <a:r>
              <a:rPr sz="2900" dirty="0">
                <a:latin typeface="Arial"/>
                <a:cs typeface="Arial"/>
              </a:rPr>
              <a:t>re</a:t>
            </a:r>
            <a:r>
              <a:rPr lang="pt-PT" sz="2900" dirty="0">
                <a:latin typeface="Arial"/>
                <a:cs typeface="Arial"/>
              </a:rPr>
              <a:t>visão/decisão acerca do t</a:t>
            </a:r>
            <a:r>
              <a:rPr sz="2900" spc="-10" dirty="0" err="1">
                <a:latin typeface="Arial"/>
                <a:cs typeface="Arial"/>
              </a:rPr>
              <a:t>ratamento</a:t>
            </a:r>
            <a:r>
              <a:rPr sz="2900" spc="-10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7FBC922-0309-D419-0473-4DB5BA99A40B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9724F1B6-52D3-498E-F91B-B706B9899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7802" y="102107"/>
            <a:ext cx="11680957" cy="671316"/>
          </a:xfrm>
          <a:prstGeom prst="rect">
            <a:avLst/>
          </a:prstGeom>
        </p:spPr>
        <p:txBody>
          <a:bodyPr vert="horz" wrap="square" lIns="0" tIns="329544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30"/>
              </a:spcBef>
            </a:pPr>
            <a:r>
              <a:rPr dirty="0"/>
              <a:t>Guia</a:t>
            </a:r>
            <a:r>
              <a:rPr spc="30" dirty="0"/>
              <a:t> </a:t>
            </a:r>
            <a:r>
              <a:rPr dirty="0"/>
              <a:t>prático</a:t>
            </a:r>
            <a:r>
              <a:rPr spc="40" dirty="0"/>
              <a:t> </a:t>
            </a:r>
            <a:r>
              <a:rPr dirty="0"/>
              <a:t>para</a:t>
            </a:r>
            <a:r>
              <a:rPr spc="35" dirty="0"/>
              <a:t> </a:t>
            </a:r>
            <a:r>
              <a:rPr lang="pt-PT" spc="35" dirty="0"/>
              <a:t>melhorar a gestão</a:t>
            </a:r>
            <a:r>
              <a:rPr spc="40" dirty="0"/>
              <a:t> </a:t>
            </a:r>
            <a:r>
              <a:rPr dirty="0"/>
              <a:t>da</a:t>
            </a:r>
            <a:r>
              <a:rPr spc="35" dirty="0"/>
              <a:t> </a:t>
            </a:r>
            <a:r>
              <a:rPr dirty="0" err="1"/>
              <a:t>rinite</a:t>
            </a:r>
            <a:r>
              <a:rPr spc="35" dirty="0"/>
              <a:t> </a:t>
            </a:r>
            <a:r>
              <a:rPr dirty="0"/>
              <a:t>n</a:t>
            </a:r>
            <a:r>
              <a:rPr lang="pt-PT" dirty="0"/>
              <a:t>os cuidados primários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4914" y="1456400"/>
            <a:ext cx="3655820" cy="36558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96093" y="4372102"/>
            <a:ext cx="1947545" cy="55784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850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50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6017" y="1336433"/>
            <a:ext cx="1948611" cy="3035960"/>
          </a:xfrm>
          <a:prstGeom prst="rect">
            <a:avLst/>
          </a:prstGeom>
        </p:spPr>
      </p:pic>
      <p:pic>
        <p:nvPicPr>
          <p:cNvPr id="12" name="Picture 11" descr="A page of a document&#10;&#10;AI-generated content may be incorrect.">
            <a:extLst>
              <a:ext uri="{FF2B5EF4-FFF2-40B4-BE49-F238E27FC236}">
                <a16:creationId xmlns:a16="http://schemas.microsoft.com/office/drawing/2014/main" id="{8AF238C1-538E-77A9-63A1-5AFBABD3D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0" y="1057778"/>
            <a:ext cx="3686355" cy="518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66D5E978-EDC7-8172-2E8F-CE841FBB0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Gestão</a:t>
            </a:r>
            <a:r>
              <a:rPr sz="2800" spc="-95" dirty="0"/>
              <a:t> </a:t>
            </a:r>
            <a:r>
              <a:rPr sz="2800" dirty="0"/>
              <a:t>da</a:t>
            </a:r>
            <a:r>
              <a:rPr sz="2800" spc="-95" dirty="0"/>
              <a:t> </a:t>
            </a:r>
            <a:r>
              <a:rPr sz="2800" dirty="0"/>
              <a:t>rinite</a:t>
            </a:r>
            <a:r>
              <a:rPr sz="2800" spc="-95" dirty="0"/>
              <a:t> </a:t>
            </a:r>
            <a:r>
              <a:rPr sz="2800" spc="-10" dirty="0"/>
              <a:t>alérgica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11441" y="1741954"/>
            <a:ext cx="10770870" cy="4276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Arial"/>
                <a:cs typeface="Arial"/>
              </a:rPr>
              <a:t>Princípios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gerais: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abordagens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farmacológicas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não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farmacológicas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500" dirty="0">
              <a:latin typeface="Arial"/>
              <a:cs typeface="Arial"/>
            </a:endParaRPr>
          </a:p>
          <a:p>
            <a:pPr marL="793115" marR="43180" indent="-285750">
              <a:lnSpc>
                <a:spcPct val="99500"/>
              </a:lnSpc>
              <a:spcBef>
                <a:spcPts val="5"/>
              </a:spcBef>
              <a:buClr>
                <a:srgbClr val="017973"/>
              </a:buClr>
              <a:buSzPct val="133333"/>
              <a:buChar char="•"/>
              <a:tabLst>
                <a:tab pos="794385" algn="l"/>
              </a:tabLst>
            </a:pPr>
            <a:r>
              <a:rPr lang="pt-PT" sz="4050" baseline="1028" dirty="0">
                <a:latin typeface="Arial"/>
                <a:cs typeface="Arial"/>
              </a:rPr>
              <a:t>Converse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com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 err="1">
                <a:latin typeface="Arial"/>
                <a:cs typeface="Arial"/>
              </a:rPr>
              <a:t>Malcolm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e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avalie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a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possibilidade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de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baseline="1028" dirty="0">
                <a:latin typeface="Arial"/>
                <a:cs typeface="Arial"/>
              </a:rPr>
              <a:t>manter</a:t>
            </a:r>
            <a:r>
              <a:rPr lang="pt-PT" sz="4050" spc="7" baseline="1028" dirty="0">
                <a:latin typeface="Arial"/>
                <a:cs typeface="Arial"/>
              </a:rPr>
              <a:t> </a:t>
            </a:r>
            <a:r>
              <a:rPr lang="pt-PT" sz="4050" spc="-75" baseline="1028" dirty="0">
                <a:latin typeface="Arial"/>
                <a:cs typeface="Arial"/>
              </a:rPr>
              <a:t>o </a:t>
            </a:r>
            <a:r>
              <a:rPr sz="4050" spc="-75" baseline="1028" dirty="0">
                <a:latin typeface="Arial"/>
                <a:cs typeface="Arial"/>
              </a:rPr>
              <a:t>	</a:t>
            </a:r>
            <a:r>
              <a:rPr sz="2700" dirty="0">
                <a:latin typeface="Arial"/>
                <a:cs typeface="Arial"/>
              </a:rPr>
              <a:t>mesmo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tratamento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</a:t>
            </a:r>
            <a:r>
              <a:rPr sz="2700" i="1" dirty="0">
                <a:latin typeface="Arial"/>
                <a:cs typeface="Arial"/>
              </a:rPr>
              <a:t>combinação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fixa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spc="-25" dirty="0">
                <a:latin typeface="Arial"/>
                <a:cs typeface="Arial"/>
              </a:rPr>
              <a:t>de 	</a:t>
            </a:r>
            <a:r>
              <a:rPr sz="2700" i="1" dirty="0" err="1">
                <a:latin typeface="Arial"/>
                <a:cs typeface="Arial"/>
              </a:rPr>
              <a:t>corticoster</a:t>
            </a:r>
            <a:r>
              <a:rPr lang="pt-PT" sz="2700" i="1" dirty="0">
                <a:latin typeface="Arial"/>
                <a:cs typeface="Arial"/>
              </a:rPr>
              <a:t>o</a:t>
            </a:r>
            <a:r>
              <a:rPr sz="2700" i="1" dirty="0">
                <a:latin typeface="Arial"/>
                <a:cs typeface="Arial"/>
              </a:rPr>
              <a:t>ide</a:t>
            </a:r>
            <a:r>
              <a:rPr sz="2700" i="1" spc="-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intranasal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com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anti-histamínico</a:t>
            </a:r>
            <a:r>
              <a:rPr sz="2700" i="1" spc="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intranasal</a:t>
            </a:r>
            <a:r>
              <a:rPr sz="2700" dirty="0">
                <a:latin typeface="Arial"/>
                <a:cs typeface="Arial"/>
              </a:rPr>
              <a:t>),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já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que 	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principal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causa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sintomas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parece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estar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relacionada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com 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asma.</a:t>
            </a:r>
            <a:endParaRPr sz="2700" dirty="0">
              <a:latin typeface="Arial"/>
              <a:cs typeface="Arial"/>
            </a:endParaRPr>
          </a:p>
          <a:p>
            <a:pPr marL="793115" marR="204470" indent="-285750">
              <a:lnSpc>
                <a:spcPct val="100000"/>
              </a:lnSpc>
              <a:spcBef>
                <a:spcPts val="520"/>
              </a:spcBef>
              <a:buClr>
                <a:srgbClr val="017973"/>
              </a:buClr>
              <a:buSzPct val="171428"/>
              <a:buChar char="•"/>
              <a:tabLst>
                <a:tab pos="794385" algn="l"/>
              </a:tabLst>
            </a:pPr>
            <a:r>
              <a:rPr sz="2100" dirty="0">
                <a:latin typeface="Arial"/>
                <a:cs typeface="Arial"/>
              </a:rPr>
              <a:t>Verifique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paciente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técnica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uso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inaladores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nasais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está</a:t>
            </a:r>
            <a:r>
              <a:rPr sz="2100" spc="-10" dirty="0">
                <a:latin typeface="Arial"/>
                <a:cs typeface="Arial"/>
              </a:rPr>
              <a:t> correta, 	</a:t>
            </a:r>
            <a:r>
              <a:rPr sz="2100" dirty="0">
                <a:latin typeface="Arial"/>
                <a:cs typeface="Arial"/>
              </a:rPr>
              <a:t>além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orientar sobre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higiene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nasal 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evitar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contato com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lang="pt-PT" sz="2100" spc="-5" dirty="0">
                <a:latin typeface="Arial"/>
                <a:cs typeface="Arial"/>
              </a:rPr>
              <a:t>alergénios</a:t>
            </a:r>
            <a:r>
              <a:rPr sz="2100" dirty="0">
                <a:latin typeface="Arial"/>
                <a:cs typeface="Arial"/>
              </a:rPr>
              <a:t>,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entre </a:t>
            </a:r>
            <a:r>
              <a:rPr sz="2100" spc="-10" dirty="0">
                <a:latin typeface="Arial"/>
                <a:cs typeface="Arial"/>
              </a:rPr>
              <a:t>outros</a:t>
            </a:r>
            <a:endParaRPr sz="2100" dirty="0">
              <a:latin typeface="Arial"/>
              <a:cs typeface="Arial"/>
            </a:endParaRPr>
          </a:p>
          <a:p>
            <a:pPr marL="794385" marR="204470">
              <a:lnSpc>
                <a:spcPct val="76600"/>
              </a:lnSpc>
              <a:spcBef>
                <a:spcPts val="580"/>
              </a:spcBef>
            </a:pPr>
            <a:r>
              <a:rPr sz="2100" dirty="0">
                <a:latin typeface="Arial"/>
                <a:cs typeface="Arial"/>
              </a:rPr>
              <a:t>cuidados (consulte o quadro verde no canto superior direito do </a:t>
            </a:r>
            <a:r>
              <a:rPr sz="2100" dirty="0" err="1">
                <a:latin typeface="Arial"/>
                <a:cs typeface="Arial"/>
              </a:rPr>
              <a:t>próximo</a:t>
            </a:r>
            <a:r>
              <a:rPr sz="2100" dirty="0">
                <a:latin typeface="Arial"/>
                <a:cs typeface="Arial"/>
              </a:rPr>
              <a:t> </a:t>
            </a:r>
            <a:r>
              <a:rPr lang="pt-PT" sz="2100" dirty="0">
                <a:latin typeface="Arial"/>
                <a:cs typeface="Arial"/>
              </a:rPr>
              <a:t>diapositivo</a:t>
            </a:r>
            <a:r>
              <a:rPr sz="2100" dirty="0">
                <a:latin typeface="Arial"/>
                <a:cs typeface="Arial"/>
              </a:rPr>
              <a:t>).</a:t>
            </a:r>
            <a:r>
              <a:rPr sz="2100" spc="10" dirty="0">
                <a:latin typeface="Arial"/>
                <a:cs typeface="Arial"/>
              </a:rPr>
              <a:t> </a:t>
            </a:r>
            <a:endParaRPr lang="pt-PT" sz="2100" spc="1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43A3A39-A1E2-4590-64F9-D1A0F8AAA871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2E8D7372-5C23-855B-1629-0F01B5B88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object 45"/>
          <p:cNvGrpSpPr/>
          <p:nvPr/>
        </p:nvGrpSpPr>
        <p:grpSpPr>
          <a:xfrm>
            <a:off x="0" y="883551"/>
            <a:ext cx="8001508" cy="4632350"/>
            <a:chOff x="0" y="883551"/>
            <a:chExt cx="8001508" cy="4632350"/>
          </a:xfrm>
        </p:grpSpPr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3551"/>
              <a:ext cx="4485852" cy="354815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20153" y="5205386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7"/>
                  </a:moveTo>
                  <a:lnTo>
                    <a:pt x="443992" y="310007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07991" y="2141905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69904" y="38297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9009" y="4284535"/>
              <a:ext cx="1286510" cy="528955"/>
            </a:xfrm>
            <a:custGeom>
              <a:avLst/>
              <a:gdLst/>
              <a:ahLst/>
              <a:cxnLst/>
              <a:rect l="l" t="t" r="r" b="b"/>
              <a:pathLst>
                <a:path w="1286510" h="528954">
                  <a:moveTo>
                    <a:pt x="12862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1286256" y="52857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3231" y="1667209"/>
            <a:ext cx="1443355" cy="4389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lang="pt-PT"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850" spc="-10" dirty="0">
                <a:latin typeface="Arial"/>
                <a:cs typeface="Arial"/>
              </a:rPr>
              <a:t>-Confirmar o </a:t>
            </a:r>
            <a:r>
              <a:rPr sz="850" dirty="0" err="1">
                <a:latin typeface="Arial"/>
                <a:cs typeface="Arial"/>
              </a:rPr>
              <a:t>diagnóstico</a:t>
            </a:r>
            <a:r>
              <a:rPr sz="850" spc="5" dirty="0">
                <a:latin typeface="Arial"/>
                <a:cs typeface="Arial"/>
              </a:rPr>
              <a:t> </a:t>
            </a:r>
            <a:endParaRPr lang="pt-PT" sz="850" spc="5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Verificar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lang="pt-PT" sz="850" spc="5" dirty="0">
                <a:latin typeface="Arial"/>
                <a:cs typeface="Arial"/>
              </a:rPr>
              <a:t>a </a:t>
            </a:r>
            <a:r>
              <a:rPr sz="850" spc="-10" dirty="0" err="1">
                <a:latin typeface="Arial"/>
                <a:cs typeface="Arial"/>
              </a:rPr>
              <a:t>adesão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Avaliar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-10" dirty="0" err="1">
                <a:latin typeface="Arial"/>
                <a:cs typeface="Arial"/>
              </a:rPr>
              <a:t>comorbi</a:t>
            </a:r>
            <a:r>
              <a:rPr lang="pt-PT" sz="850" spc="-10" dirty="0">
                <a:latin typeface="Arial"/>
                <a:cs typeface="Arial"/>
              </a:rPr>
              <a:t>li</a:t>
            </a:r>
            <a:r>
              <a:rPr sz="850" spc="-10" dirty="0" err="1">
                <a:latin typeface="Arial"/>
                <a:cs typeface="Arial"/>
              </a:rPr>
              <a:t>dades</a:t>
            </a:r>
            <a:endParaRPr sz="85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90928"/>
              </p:ext>
            </p:extLst>
          </p:nvPr>
        </p:nvGraphicFramePr>
        <p:xfrm>
          <a:off x="1704085" y="693547"/>
          <a:ext cx="5615940" cy="91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 gridSpan="3">
                  <a:txBody>
                    <a:bodyPr/>
                    <a:lstStyle/>
                    <a:p>
                      <a:pPr marR="514984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Apresentação</a:t>
                      </a: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</a:t>
                      </a:r>
                      <a:r>
                        <a:rPr lang="pt-PT"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287020" marR="107314" indent="-160020">
                        <a:lnSpc>
                          <a:spcPct val="101699"/>
                        </a:lnSpc>
                      </a:pPr>
                      <a:r>
                        <a:rPr lang="pt-PT"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mais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sintomas</a:t>
                      </a:r>
                      <a:r>
                        <a:rPr sz="950" spc="2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nasais</a:t>
                      </a:r>
                      <a:r>
                        <a:rPr sz="95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suge</a:t>
                      </a:r>
                      <a:r>
                        <a:rPr lang="pt-PT"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stivos</a:t>
                      </a:r>
                      <a:r>
                        <a:rPr lang="pt-PT"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de RA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177165" marR="135890" indent="-635" algn="ctr">
                        <a:lnSpc>
                          <a:spcPct val="101699"/>
                        </a:lnSpc>
                      </a:pPr>
                      <a:r>
                        <a:rPr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 </a:t>
                      </a:r>
                      <a:r>
                        <a:rPr sz="95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sz="9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950" b="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VA≥5 </a:t>
                      </a:r>
                      <a:r>
                        <a:rPr lang="pt-PT"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pt-PT"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foi ineficaz</a:t>
                      </a:r>
                    </a:p>
                  </a:txBody>
                  <a:tcPr marL="0" marR="0" marT="139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CB4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b="1" spc="3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lang="pt-PT"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Degraus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foram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eficazes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spc="2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6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79876" y="3917188"/>
            <a:ext cx="1856739" cy="718820"/>
          </a:xfrm>
          <a:custGeom>
            <a:avLst/>
            <a:gdLst/>
            <a:ahLst/>
            <a:cxnLst/>
            <a:rect l="l" t="t" r="r" b="b"/>
            <a:pathLst>
              <a:path w="1856739" h="718820">
                <a:moveTo>
                  <a:pt x="1856358" y="0"/>
                </a:moveTo>
                <a:lnTo>
                  <a:pt x="0" y="0"/>
                </a:lnTo>
                <a:lnTo>
                  <a:pt x="0" y="718819"/>
                </a:lnTo>
                <a:lnTo>
                  <a:pt x="1856358" y="718819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27882" y="3956091"/>
            <a:ext cx="2387118" cy="5719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Combinação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fixa</a:t>
            </a:r>
            <a:endParaRPr sz="900" dirty="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b="1" spc="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lang="pt-PT" sz="900" b="1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24042" y="5426076"/>
            <a:ext cx="2272158" cy="988072"/>
          </a:xfrm>
          <a:custGeom>
            <a:avLst/>
            <a:gdLst/>
            <a:ahLst/>
            <a:cxnLst/>
            <a:rect l="l" t="t" r="r" b="b"/>
            <a:pathLst>
              <a:path w="1934209" h="885825">
                <a:moveTo>
                  <a:pt x="1934083" y="0"/>
                </a:moveTo>
                <a:lnTo>
                  <a:pt x="0" y="0"/>
                </a:lnTo>
                <a:lnTo>
                  <a:pt x="0" y="885697"/>
                </a:lnTo>
                <a:lnTo>
                  <a:pt x="1934083" y="885697"/>
                </a:lnTo>
                <a:lnTo>
                  <a:pt x="1934083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4085" y="2499232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4" y="0"/>
                </a:moveTo>
                <a:lnTo>
                  <a:pt x="0" y="0"/>
                </a:lnTo>
                <a:lnTo>
                  <a:pt x="0" y="653414"/>
                </a:lnTo>
                <a:lnTo>
                  <a:pt x="1848104" y="653414"/>
                </a:lnTo>
                <a:lnTo>
                  <a:pt x="184810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3230" y="2506707"/>
            <a:ext cx="1504315" cy="6034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lang="pt-PT" sz="9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latin typeface="Arial"/>
                <a:cs typeface="Arial"/>
              </a:rPr>
              <a:t>ou</a:t>
            </a:r>
            <a:r>
              <a:rPr sz="900" spc="135" dirty="0">
                <a:latin typeface="Arial"/>
                <a:cs typeface="Arial"/>
              </a:rPr>
              <a:t> </a:t>
            </a:r>
            <a:endParaRPr lang="pt-PT" sz="900" spc="135" dirty="0"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sz="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(oral</a:t>
            </a:r>
            <a:r>
              <a:rPr lang="pt-PT" sz="9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intranasal)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3910" y="2628431"/>
            <a:ext cx="4839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7EC9BD"/>
                </a:solidFill>
                <a:latin typeface="Arial"/>
                <a:cs typeface="Arial"/>
              </a:rPr>
              <a:t>Degrau</a:t>
            </a:r>
            <a:r>
              <a:rPr sz="1050" b="1" spc="-1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0279" y="4062061"/>
            <a:ext cx="522451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lang="pt-PT" sz="1050" b="1" spc="-10" dirty="0">
                <a:solidFill>
                  <a:srgbClr val="017973"/>
                </a:solidFill>
                <a:latin typeface="Arial"/>
                <a:cs typeface="Arial"/>
              </a:rPr>
              <a:t>Degrau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600" y="6462508"/>
            <a:ext cx="5467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265C53"/>
                </a:solidFill>
                <a:latin typeface="Arial"/>
                <a:cs typeface="Arial"/>
              </a:rPr>
              <a:t>Degrau </a:t>
            </a:r>
            <a:r>
              <a:rPr sz="105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4485" y="3522535"/>
            <a:ext cx="929640" cy="792480"/>
            <a:chOff x="2614485" y="3522535"/>
            <a:chExt cx="929640" cy="792480"/>
          </a:xfrm>
        </p:grpSpPr>
        <p:sp>
          <p:nvSpPr>
            <p:cNvPr id="16" name="object 16"/>
            <p:cNvSpPr/>
            <p:nvPr/>
          </p:nvSpPr>
          <p:spPr>
            <a:xfrm>
              <a:off x="2624010" y="3532060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65944" y="423849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81556" y="1606778"/>
            <a:ext cx="5730875" cy="3776345"/>
            <a:chOff x="1681556" y="1606778"/>
            <a:chExt cx="5730875" cy="3776345"/>
          </a:xfrm>
        </p:grpSpPr>
        <p:sp>
          <p:nvSpPr>
            <p:cNvPr id="21" name="object 21"/>
            <p:cNvSpPr/>
            <p:nvPr/>
          </p:nvSpPr>
          <p:spPr>
            <a:xfrm>
              <a:off x="1782102" y="2386583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91973" y="2322575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3873" y="5306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24010" y="1616303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85923" y="2440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24010" y="315164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5923" y="3255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5843" y="372207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95992" y="4881749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681556" y="4626063"/>
            <a:ext cx="5644515" cy="1335405"/>
            <a:chOff x="1681556" y="4626063"/>
            <a:chExt cx="5644515" cy="1335405"/>
          </a:xfrm>
        </p:grpSpPr>
        <p:sp>
          <p:nvSpPr>
            <p:cNvPr id="31" name="object 31"/>
            <p:cNvSpPr/>
            <p:nvPr/>
          </p:nvSpPr>
          <p:spPr>
            <a:xfrm>
              <a:off x="4504537" y="5104307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6331" y="588531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2"/>
                  </a:lnTo>
                  <a:lnTo>
                    <a:pt x="77724" y="4114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04537" y="4635588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66437" y="4775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5843" y="5239969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16163" y="3348223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46770" y="1855470"/>
            <a:ext cx="4170045" cy="1917064"/>
          </a:xfrm>
          <a:custGeom>
            <a:avLst/>
            <a:gdLst/>
            <a:ahLst/>
            <a:cxnLst/>
            <a:rect l="l" t="t" r="r" b="b"/>
            <a:pathLst>
              <a:path w="4170045" h="1917064">
                <a:moveTo>
                  <a:pt x="4170045" y="0"/>
                </a:moveTo>
                <a:lnTo>
                  <a:pt x="0" y="0"/>
                </a:lnTo>
                <a:lnTo>
                  <a:pt x="0" y="1916811"/>
                </a:lnTo>
                <a:lnTo>
                  <a:pt x="4170045" y="1916811"/>
                </a:lnTo>
                <a:lnTo>
                  <a:pt x="41700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46770" y="1855470"/>
            <a:ext cx="4170045" cy="151131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lang="pt-PT" sz="750" dirty="0">
                <a:solidFill>
                  <a:srgbClr val="FFFFFF"/>
                </a:solidFill>
                <a:latin typeface="Arial"/>
                <a:cs typeface="Arial"/>
              </a:rPr>
              <a:t>Educação d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750" dirty="0">
              <a:latin typeface="Arial"/>
              <a:cs typeface="Arial"/>
            </a:endParaRPr>
          </a:p>
          <a:p>
            <a:pPr marL="196850" indent="-106045">
              <a:lnSpc>
                <a:spcPts val="1200"/>
              </a:lnSpc>
              <a:spcBef>
                <a:spcPts val="665"/>
              </a:spcBef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Envolva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5" dirty="0">
                <a:solidFill>
                  <a:srgbClr val="FFFFFF"/>
                </a:solidFill>
                <a:latin typeface="Arial"/>
                <a:cs typeface="Arial"/>
              </a:rPr>
              <a:t>seu plano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tratamento.</a:t>
            </a:r>
            <a:endParaRPr sz="1000" dirty="0">
              <a:latin typeface="Arial"/>
              <a:cs typeface="Arial"/>
            </a:endParaRPr>
          </a:p>
          <a:p>
            <a:pPr marL="196215" marR="422275" indent="-105410">
              <a:lnSpc>
                <a:spcPts val="1200"/>
              </a:lnSpc>
              <a:spcBef>
                <a:spcPts val="40"/>
              </a:spcBef>
              <a:buFont typeface="Cambria"/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Pergunte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quais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são os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prioritários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(todos,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nariz,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olhos?)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Aconselhe-os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0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15" dirty="0">
                <a:solidFill>
                  <a:srgbClr val="FFFFFF"/>
                </a:solidFill>
                <a:latin typeface="Arial"/>
                <a:cs typeface="Arial"/>
              </a:rPr>
              <a:t>praticar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higiene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endParaRPr sz="1000" dirty="0">
              <a:latin typeface="Arial"/>
              <a:cs typeface="Arial"/>
            </a:endParaRPr>
          </a:p>
          <a:p>
            <a:pPr marL="196215">
              <a:lnSpc>
                <a:spcPts val="1195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95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custos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variam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globalmente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devem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discutidos</a:t>
            </a:r>
            <a:endParaRPr sz="1000" dirty="0">
              <a:latin typeface="Arial"/>
              <a:cs typeface="Arial"/>
            </a:endParaRPr>
          </a:p>
          <a:p>
            <a:pPr marL="196215" marR="471805" indent="-105410">
              <a:lnSpc>
                <a:spcPts val="1200"/>
              </a:lnSpc>
              <a:spcBef>
                <a:spcPts val="35"/>
              </a:spcBef>
              <a:buFont typeface="Cambria"/>
              <a:buChar char="-"/>
              <a:tabLst>
                <a:tab pos="196215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produzidos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40" dirty="0">
                <a:solidFill>
                  <a:srgbClr val="FFFFFF"/>
                </a:solidFill>
                <a:latin typeface="Arial"/>
                <a:cs typeface="Arial"/>
              </a:rPr>
              <a:t>reduzir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cortico</a:t>
            </a:r>
            <a:r>
              <a:rPr lang="pt-PT" sz="1000" spc="-10" dirty="0" err="1">
                <a:solidFill>
                  <a:srgbClr val="FFFFFF"/>
                </a:solidFill>
                <a:latin typeface="Arial"/>
                <a:cs typeface="Arial"/>
              </a:rPr>
              <a:t>stero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injetáveis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46770" y="3866007"/>
            <a:ext cx="4170045" cy="2766695"/>
          </a:xfrm>
          <a:custGeom>
            <a:avLst/>
            <a:gdLst/>
            <a:ahLst/>
            <a:cxnLst/>
            <a:rect l="l" t="t" r="r" b="b"/>
            <a:pathLst>
              <a:path w="4170045" h="2766695">
                <a:moveTo>
                  <a:pt x="4170045" y="0"/>
                </a:moveTo>
                <a:lnTo>
                  <a:pt x="0" y="0"/>
                </a:lnTo>
                <a:lnTo>
                  <a:pt x="0" y="2766695"/>
                </a:lnTo>
                <a:lnTo>
                  <a:pt x="4170045" y="2766695"/>
                </a:lnTo>
                <a:lnTo>
                  <a:pt x="4170045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999958" y="3897398"/>
            <a:ext cx="4116857" cy="201664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25" b="1" u="dash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Possíveis</a:t>
            </a:r>
            <a:r>
              <a:rPr sz="1125" b="1" u="dash" spc="187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tratamentos</a:t>
            </a:r>
            <a:r>
              <a:rPr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adicionais</a:t>
            </a:r>
            <a:r>
              <a:rPr lang="pt-PT"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pt-PT"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dependendo do perfil dos s</a:t>
            </a:r>
            <a:r>
              <a:rPr sz="1125" b="1" u="dash" spc="-15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intomas</a:t>
            </a:r>
            <a:r>
              <a:rPr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/diagnóstico:</a:t>
            </a:r>
            <a:endParaRPr sz="1125" baseline="7407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monoterapia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geralmente leva a uma maior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satisfação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terapia combinada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5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565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Coriza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ipratrópio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0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 err="1">
                <a:solidFill>
                  <a:srgbClr val="FFFFFF"/>
                </a:solidFill>
                <a:latin typeface="Arial"/>
                <a:cs typeface="Arial"/>
              </a:rPr>
              <a:t>leucotrieno</a:t>
            </a:r>
            <a:r>
              <a:rPr lang="pt-PT" sz="9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165"/>
              </a:spcBef>
              <a:buSzPct val="128571"/>
              <a:buFont typeface="Arial"/>
              <a:buChar char="-"/>
              <a:tabLst>
                <a:tab pos="107314" algn="l"/>
              </a:tabLst>
            </a:pP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Comichão nos o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/p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7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700" dirty="0" err="1">
                <a:solidFill>
                  <a:srgbClr val="FFFFFF"/>
                </a:solidFill>
                <a:latin typeface="Arial"/>
                <a:cs typeface="Arial"/>
              </a:rPr>
              <a:t>histamínicos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orais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sedativos</a:t>
            </a:r>
            <a:endParaRPr sz="700" dirty="0"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sz="1350" b="1" spc="-450" baseline="-123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pt-PT" sz="650" b="1" dirty="0">
                <a:solidFill>
                  <a:srgbClr val="FFFFFF"/>
                </a:solidFill>
                <a:latin typeface="Arial"/>
                <a:cs typeface="Arial"/>
              </a:rPr>
              <a:t>- Comichão, vermelhidão e lacrimejo nos o</a:t>
            </a:r>
            <a:r>
              <a:rPr sz="65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colírios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pt-PT" sz="6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alívio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imediato;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traz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benefício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adicionais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650" dirty="0" err="1">
                <a:solidFill>
                  <a:srgbClr val="FFFFFF"/>
                </a:solidFill>
                <a:latin typeface="Arial"/>
                <a:cs typeface="Arial"/>
              </a:rPr>
              <a:t>lé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ora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lang="pt-PT" sz="65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Congestão nasal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: descongestionantes tópicos no máximo por 5 dias (para evitar rinite medicamentosa)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No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Degrau 3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, também pode ser considerado (raramente) um ciclo curto de corticosteroides orais (por exemplo 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 10mg x 1 por 2-3-4 dias). Nesses casos, o acompanhamento é importante para avaliar a necessidade de imunoterapia com alergénios.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endParaRPr sz="65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40144" y="5914040"/>
            <a:ext cx="393128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Para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crianças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medicamento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deve ser ajustada de acordo com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idade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 dirty="0">
              <a:latin typeface="Arial"/>
              <a:cs typeface="Arial"/>
            </a:endParaRPr>
          </a:p>
          <a:p>
            <a:pPr marL="38100">
              <a:lnSpc>
                <a:spcPts val="1225"/>
              </a:lnSpc>
            </a:pPr>
            <a:r>
              <a:rPr sz="1800" b="1" baseline="-13888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800" b="1" spc="-142" baseline="-1388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pt-PT" sz="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possível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fornecer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encaminhe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51350" y="4200244"/>
            <a:ext cx="828675" cy="846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endParaRPr lang="pt-PT" sz="400" dirty="0">
              <a:latin typeface="Arial"/>
              <a:cs typeface="Arial"/>
            </a:endParaRPr>
          </a:p>
        </p:txBody>
      </p:sp>
      <p:sp>
        <p:nvSpPr>
          <p:cNvPr id="56" name="object 19"/>
          <p:cNvSpPr txBox="1"/>
          <p:nvPr/>
        </p:nvSpPr>
        <p:spPr>
          <a:xfrm>
            <a:off x="5541264" y="1675765"/>
            <a:ext cx="1625217" cy="501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75565" indent="-635" algn="ctr">
              <a:lnSpc>
                <a:spcPct val="101000"/>
              </a:lnSpc>
            </a:pPr>
            <a:r>
              <a:rPr lang="pt-PT" sz="800" dirty="0">
                <a:latin typeface="Arial"/>
                <a:cs typeface="Arial"/>
              </a:rPr>
              <a:t>-</a:t>
            </a:r>
            <a:r>
              <a:rPr lang="pt-PT" sz="800" spc="15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Rever o diagnóstico</a:t>
            </a:r>
            <a:r>
              <a:rPr lang="pt-PT" sz="800" spc="-5" dirty="0">
                <a:latin typeface="Arial"/>
                <a:cs typeface="Arial"/>
              </a:rPr>
              <a:t> </a:t>
            </a:r>
            <a:r>
              <a:rPr lang="pt-PT" sz="800" dirty="0">
                <a:latin typeface="Arial"/>
                <a:cs typeface="Arial"/>
              </a:rPr>
              <a:t>–</a:t>
            </a:r>
            <a:r>
              <a:rPr lang="pt-PT" sz="800" spc="-40" dirty="0">
                <a:latin typeface="Arial"/>
                <a:cs typeface="Arial"/>
              </a:rPr>
              <a:t> Considerar o 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b="1" spc="-10" dirty="0">
                <a:latin typeface="Arial"/>
                <a:cs typeface="Arial"/>
              </a:rPr>
              <a:t>encaminhamento </a:t>
            </a:r>
            <a:r>
              <a:rPr lang="pt-PT" sz="800" spc="-10" dirty="0">
                <a:latin typeface="Arial"/>
                <a:cs typeface="Arial"/>
              </a:rPr>
              <a:t>a um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especialista</a:t>
            </a:r>
            <a:r>
              <a:rPr lang="pt-PT" sz="800" dirty="0">
                <a:latin typeface="Arial"/>
                <a:cs typeface="Arial"/>
              </a:rPr>
              <a:t> em alergia</a:t>
            </a:r>
            <a:r>
              <a:rPr lang="pt-PT" sz="800" spc="5" dirty="0">
                <a:latin typeface="Arial"/>
                <a:cs typeface="Arial"/>
              </a:rPr>
              <a:t> </a:t>
            </a:r>
            <a:r>
              <a:rPr lang="pt-PT" sz="800" u="sng" spc="-25" dirty="0">
                <a:latin typeface="Arial"/>
                <a:cs typeface="Arial"/>
              </a:rPr>
              <a:t>ou</a:t>
            </a:r>
            <a:r>
              <a:rPr lang="pt-PT" sz="800" spc="-25" dirty="0">
                <a:latin typeface="Arial"/>
                <a:cs typeface="Arial"/>
              </a:rPr>
              <a:t> </a:t>
            </a:r>
            <a:r>
              <a:rPr lang="pt-PT" sz="800" b="1" spc="-25" dirty="0">
                <a:latin typeface="Arial"/>
                <a:cs typeface="Arial"/>
              </a:rPr>
              <a:t>intensificar o tratamento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7B8173E6-DEFD-5A8F-521E-61FF784A75A8}"/>
              </a:ext>
            </a:extLst>
          </p:cNvPr>
          <p:cNvSpPr txBox="1"/>
          <p:nvPr/>
        </p:nvSpPr>
        <p:spPr>
          <a:xfrm>
            <a:off x="1069214" y="4265771"/>
            <a:ext cx="11857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quando EVA&lt;5</a:t>
            </a:r>
          </a:p>
          <a:p>
            <a:pPr algn="ctr"/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considerar redução do tratamento</a:t>
            </a:r>
          </a:p>
        </p:txBody>
      </p:sp>
      <p:sp>
        <p:nvSpPr>
          <p:cNvPr id="60" name="object 9"/>
          <p:cNvSpPr txBox="1"/>
          <p:nvPr/>
        </p:nvSpPr>
        <p:spPr>
          <a:xfrm>
            <a:off x="5415324" y="5414159"/>
            <a:ext cx="2272158" cy="96840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95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lang="pt-PT" sz="1300" b="1" spc="-5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t-PT" sz="900" b="1" dirty="0" err="1">
                <a:solidFill>
                  <a:srgbClr val="FFFFFF"/>
                </a:solidFill>
                <a:latin typeface="Arial"/>
                <a:cs typeface="Arial"/>
              </a:rPr>
              <a:t>iclo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 de c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orticosteroide</a:t>
            </a:r>
            <a:r>
              <a:rPr sz="9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oral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(raramente)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6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7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9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4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3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A8916-24E2-A286-C627-427DEF540B68}"/>
              </a:ext>
            </a:extLst>
          </p:cNvPr>
          <p:cNvSpPr txBox="1">
            <a:spLocks/>
          </p:cNvSpPr>
          <p:nvPr/>
        </p:nvSpPr>
        <p:spPr>
          <a:xfrm>
            <a:off x="196672" y="183296"/>
            <a:ext cx="10090328" cy="777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dirty="0"/>
              <a:t>Escada</a:t>
            </a:r>
            <a:r>
              <a:rPr lang="pt-PT" sz="2200" spc="-25" dirty="0"/>
              <a:t> </a:t>
            </a:r>
            <a:r>
              <a:rPr lang="pt-PT" sz="2200" dirty="0"/>
              <a:t>de</a:t>
            </a:r>
            <a:r>
              <a:rPr lang="pt-PT" sz="2200" spc="-20" dirty="0"/>
              <a:t> </a:t>
            </a:r>
            <a:r>
              <a:rPr lang="pt-PT" sz="2200" dirty="0"/>
              <a:t>tratamento</a:t>
            </a:r>
            <a:r>
              <a:rPr lang="pt-PT" sz="2200" spc="-20" dirty="0"/>
              <a:t> </a:t>
            </a:r>
            <a:r>
              <a:rPr lang="pt-PT" sz="2200" dirty="0"/>
              <a:t>da</a:t>
            </a:r>
            <a:r>
              <a:rPr lang="pt-PT" sz="2200" spc="-20" dirty="0"/>
              <a:t> R</a:t>
            </a:r>
            <a:r>
              <a:rPr lang="pt-PT" sz="2200" dirty="0"/>
              <a:t>A</a:t>
            </a:r>
            <a:r>
              <a:rPr lang="pt-PT" sz="2200" spc="-20" dirty="0"/>
              <a:t> </a:t>
            </a:r>
            <a:r>
              <a:rPr lang="pt-PT" sz="2200" dirty="0"/>
              <a:t>quando</a:t>
            </a:r>
            <a:r>
              <a:rPr lang="pt-PT" sz="2200" spc="-20" dirty="0"/>
              <a:t> </a:t>
            </a:r>
            <a:r>
              <a:rPr lang="pt-PT" sz="2200" dirty="0"/>
              <a:t>o</a:t>
            </a:r>
            <a:r>
              <a:rPr lang="pt-PT" sz="2200" spc="-20" dirty="0"/>
              <a:t> </a:t>
            </a:r>
            <a:r>
              <a:rPr lang="pt-PT" sz="2200" spc="-10" dirty="0"/>
              <a:t>autocuidado</a:t>
            </a:r>
            <a:r>
              <a:rPr lang="pt-PT" sz="2200" spc="-20" dirty="0"/>
              <a:t> </a:t>
            </a:r>
            <a:r>
              <a:rPr lang="pt-PT" sz="2200" dirty="0"/>
              <a:t>é</a:t>
            </a:r>
            <a:r>
              <a:rPr lang="pt-PT" sz="2200" spc="-20" dirty="0"/>
              <a:t> in</a:t>
            </a:r>
            <a:r>
              <a:rPr lang="pt-PT" sz="2200" spc="-10" dirty="0"/>
              <a:t>suficiente</a:t>
            </a:r>
            <a:r>
              <a:rPr lang="pt-PT" sz="2200" spc="-25" dirty="0"/>
              <a:t> </a:t>
            </a:r>
            <a:r>
              <a:rPr lang="pt-PT" sz="2200" spc="-10" dirty="0"/>
              <a:t>(adultos)</a:t>
            </a:r>
            <a:endParaRPr lang="en-GB" sz="2200" dirty="0">
              <a:solidFill>
                <a:srgbClr val="017973"/>
              </a:solidFill>
            </a:endParaRPr>
          </a:p>
        </p:txBody>
      </p:sp>
      <p:pic>
        <p:nvPicPr>
          <p:cNvPr id="18" name="Picture 17" descr="A black and blue logo&#10;&#10;AI-generated content may be incorrect.">
            <a:extLst>
              <a:ext uri="{FF2B5EF4-FFF2-40B4-BE49-F238E27FC236}">
                <a16:creationId xmlns:a16="http://schemas.microsoft.com/office/drawing/2014/main" id="{4D495D9E-5686-B5AA-81D8-B6B7D02C0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lang="pt-PT" sz="2800" spc="-90" dirty="0"/>
              <a:t>Gestão</a:t>
            </a:r>
            <a:r>
              <a:rPr sz="2800" spc="-90" dirty="0"/>
              <a:t> </a:t>
            </a:r>
            <a:r>
              <a:rPr sz="2800" dirty="0"/>
              <a:t>da</a:t>
            </a:r>
            <a:r>
              <a:rPr sz="2800" spc="-90" dirty="0"/>
              <a:t> </a:t>
            </a:r>
            <a:r>
              <a:rPr sz="2800" spc="-20" dirty="0"/>
              <a:t>asma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49541" y="1330792"/>
            <a:ext cx="11067415" cy="42229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Arial"/>
                <a:cs typeface="Arial"/>
              </a:rPr>
              <a:t>Princípios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gerais: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tratamentos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farmacológicos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não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farmacológicos.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2500" dirty="0">
              <a:latin typeface="Arial"/>
              <a:cs typeface="Arial"/>
            </a:endParaRPr>
          </a:p>
          <a:p>
            <a:pPr marL="695960" marR="36830" indent="-226695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sz="2100" dirty="0">
                <a:latin typeface="Arial"/>
                <a:cs typeface="Arial"/>
              </a:rPr>
              <a:t>Aborde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lang="pt-PT" sz="2100" spc="-35" dirty="0">
                <a:latin typeface="Arial"/>
                <a:cs typeface="Arial"/>
              </a:rPr>
              <a:t>receios</a:t>
            </a:r>
            <a:r>
              <a:rPr sz="2100" dirty="0">
                <a:latin typeface="Arial"/>
                <a:cs typeface="Arial"/>
              </a:rPr>
              <a:t>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expectativas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preferências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paciente,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conversando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sobre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riscos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e </a:t>
            </a:r>
            <a:r>
              <a:rPr sz="2100" spc="-10" dirty="0">
                <a:latin typeface="Arial"/>
                <a:cs typeface="Arial"/>
              </a:rPr>
              <a:t>benefícios.</a:t>
            </a:r>
            <a:endParaRPr sz="2100" dirty="0">
              <a:latin typeface="Arial"/>
              <a:cs typeface="Arial"/>
            </a:endParaRPr>
          </a:p>
          <a:p>
            <a:pPr marL="695960" marR="5080" indent="-226695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sz="2100" dirty="0">
                <a:latin typeface="Arial"/>
                <a:cs typeface="Arial"/>
              </a:rPr>
              <a:t>Converse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Malcolm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avalie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possibilidade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iniciar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lang="pt-PT" sz="2100" dirty="0">
                <a:latin typeface="Arial"/>
                <a:cs typeface="Arial"/>
              </a:rPr>
              <a:t>DPI</a:t>
            </a:r>
            <a:r>
              <a:rPr lang="pt-PT" sz="2100" spc="-25" dirty="0">
                <a:latin typeface="Arial"/>
                <a:cs typeface="Arial"/>
              </a:rPr>
              <a:t> de </a:t>
            </a:r>
            <a:r>
              <a:rPr lang="pt-PT" sz="2100" dirty="0" err="1">
                <a:latin typeface="Arial"/>
                <a:cs typeface="Arial"/>
              </a:rPr>
              <a:t>ICS+formoterol</a:t>
            </a:r>
            <a:r>
              <a:rPr lang="pt-PT" sz="2100" dirty="0">
                <a:latin typeface="Arial"/>
                <a:cs typeface="Arial"/>
              </a:rPr>
              <a:t>  em </a:t>
            </a:r>
            <a:r>
              <a:rPr sz="2100" dirty="0">
                <a:latin typeface="Arial"/>
                <a:cs typeface="Arial"/>
              </a:rPr>
              <a:t>regime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</a:t>
            </a:r>
            <a:r>
              <a:rPr lang="pt-PT" sz="2100" dirty="0">
                <a:latin typeface="Arial"/>
                <a:cs typeface="Arial"/>
              </a:rPr>
              <a:t>ART</a:t>
            </a:r>
            <a:r>
              <a:rPr sz="2100" dirty="0">
                <a:latin typeface="Arial"/>
                <a:cs typeface="Arial"/>
              </a:rPr>
              <a:t>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conforme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orientação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GINA.</a:t>
            </a:r>
            <a:endParaRPr sz="2100" dirty="0">
              <a:latin typeface="Arial"/>
              <a:cs typeface="Arial"/>
            </a:endParaRPr>
          </a:p>
          <a:p>
            <a:pPr marL="695960" marR="852169" indent="-226695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sz="2100" spc="-10" dirty="0">
                <a:latin typeface="Arial"/>
                <a:cs typeface="Arial"/>
              </a:rPr>
              <a:t>Verifique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Malcolm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sente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confortável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inalador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apresente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opções</a:t>
            </a:r>
            <a:r>
              <a:rPr sz="2100" spc="-25" dirty="0">
                <a:latin typeface="Arial"/>
                <a:cs typeface="Arial"/>
              </a:rPr>
              <a:t> de </a:t>
            </a:r>
            <a:r>
              <a:rPr sz="2100" dirty="0">
                <a:latin typeface="Arial"/>
                <a:cs typeface="Arial"/>
              </a:rPr>
              <a:t>dispositivos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inalação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ICS/Formoterol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para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ele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escolher.</a:t>
            </a:r>
            <a:endParaRPr sz="2100" dirty="0">
              <a:latin typeface="Arial"/>
              <a:cs typeface="Arial"/>
            </a:endParaRPr>
          </a:p>
          <a:p>
            <a:pPr marL="695960" marR="1296035" indent="-226695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lang="pt-PT" sz="2100" dirty="0">
                <a:latin typeface="Arial"/>
                <a:cs typeface="Arial"/>
              </a:rPr>
              <a:t>Ensine e verifique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técnica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lang="pt-PT" sz="2100" spc="-25" dirty="0">
                <a:latin typeface="Arial"/>
                <a:cs typeface="Arial"/>
              </a:rPr>
              <a:t>inalatória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ou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encaminhe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trein</a:t>
            </a:r>
            <a:r>
              <a:rPr lang="pt-PT" sz="2100" dirty="0">
                <a:latin typeface="Arial"/>
                <a:cs typeface="Arial"/>
              </a:rPr>
              <a:t>o </a:t>
            </a:r>
            <a:r>
              <a:rPr sz="2100" dirty="0">
                <a:latin typeface="Arial"/>
                <a:cs typeface="Arial"/>
              </a:rPr>
              <a:t>com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a </a:t>
            </a:r>
            <a:r>
              <a:rPr sz="2100" spc="-10" dirty="0">
                <a:latin typeface="Arial"/>
                <a:cs typeface="Arial"/>
              </a:rPr>
              <a:t>enfermagem.</a:t>
            </a:r>
            <a:endParaRPr sz="2100" dirty="0">
              <a:latin typeface="Arial"/>
              <a:cs typeface="Arial"/>
            </a:endParaRPr>
          </a:p>
          <a:p>
            <a:pPr marL="695960" indent="-226060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sz="2100" dirty="0">
                <a:latin typeface="Arial"/>
                <a:cs typeface="Arial"/>
              </a:rPr>
              <a:t>Forneça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um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plano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ação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para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asma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escrito,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incluindo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ACT.</a:t>
            </a:r>
            <a:endParaRPr sz="2100" dirty="0">
              <a:latin typeface="Arial"/>
              <a:cs typeface="Arial"/>
            </a:endParaRPr>
          </a:p>
          <a:p>
            <a:pPr marL="695960" indent="-226060">
              <a:lnSpc>
                <a:spcPct val="100000"/>
              </a:lnSpc>
              <a:buFont typeface="Cambria"/>
              <a:buChar char="•"/>
              <a:tabLst>
                <a:tab pos="695960" algn="l"/>
              </a:tabLst>
            </a:pPr>
            <a:r>
              <a:rPr sz="2100" dirty="0">
                <a:latin typeface="Arial"/>
                <a:cs typeface="Arial"/>
              </a:rPr>
              <a:t>Agende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uma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consulta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lang="pt-PT" sz="2100" spc="-25" dirty="0">
                <a:latin typeface="Arial"/>
                <a:cs typeface="Arial"/>
              </a:rPr>
              <a:t>seguimento </a:t>
            </a:r>
            <a:r>
              <a:rPr sz="2100" dirty="0" err="1">
                <a:latin typeface="Arial"/>
                <a:cs typeface="Arial"/>
              </a:rPr>
              <a:t>em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12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semanas.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C0EA45-48D3-B23E-2C44-B09A778EA0EA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FCBBBDE-0309-8F50-43CC-39B0975F8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steps to a step&#10;&#10;Description automatically generated with medium confidence">
            <a:extLst>
              <a:ext uri="{FF2B5EF4-FFF2-40B4-BE49-F238E27FC236}">
                <a16:creationId xmlns:a16="http://schemas.microsoft.com/office/drawing/2014/main" id="{318D753B-BADA-F1F8-DFA5-DED5D9E8B1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8"/>
    </mc:Choice>
    <mc:Fallback xmlns="">
      <p:transition spd="slow" advTm="278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6127" y="368743"/>
            <a:ext cx="11109960" cy="46858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20"/>
              </a:spcBef>
            </a:pP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Revisão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–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12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semanas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spc="-10" dirty="0">
                <a:solidFill>
                  <a:srgbClr val="017973"/>
                </a:solidFill>
                <a:latin typeface="Arial"/>
                <a:cs typeface="Arial"/>
              </a:rPr>
              <a:t>depois</a:t>
            </a:r>
            <a:endParaRPr sz="2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endParaRPr sz="22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017973"/>
              </a:buClr>
              <a:buSzPct val="139285"/>
              <a:buChar char="•"/>
              <a:tabLst>
                <a:tab pos="299085" algn="l"/>
              </a:tabLst>
            </a:pPr>
            <a:r>
              <a:rPr sz="2800" dirty="0">
                <a:latin typeface="Arial"/>
                <a:cs typeface="Arial"/>
              </a:rPr>
              <a:t>Sintomas após o </a:t>
            </a:r>
            <a:r>
              <a:rPr sz="2800" spc="-10" dirty="0">
                <a:latin typeface="Arial"/>
                <a:cs typeface="Arial"/>
              </a:rPr>
              <a:t>tratamento</a:t>
            </a:r>
            <a:endParaRPr sz="2800" dirty="0">
              <a:latin typeface="Arial"/>
              <a:cs typeface="Arial"/>
            </a:endParaRPr>
          </a:p>
          <a:p>
            <a:pPr marL="770890" marR="5080" lvl="1" indent="-301625">
              <a:lnSpc>
                <a:spcPct val="100400"/>
              </a:lnSpc>
              <a:spcBef>
                <a:spcPts val="225"/>
              </a:spcBef>
              <a:buFont typeface="Cambria"/>
              <a:buChar char="•"/>
              <a:tabLst>
                <a:tab pos="773430" algn="l"/>
              </a:tabLst>
            </a:pPr>
            <a:r>
              <a:rPr sz="2800" dirty="0">
                <a:latin typeface="Arial"/>
                <a:cs typeface="Arial"/>
              </a:rPr>
              <a:t>Malcolm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está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lang="pt-PT" sz="2800" spc="-15" dirty="0">
                <a:latin typeface="Arial"/>
                <a:cs typeface="Arial"/>
              </a:rPr>
              <a:t>a </a:t>
            </a:r>
            <a:r>
              <a:rPr sz="2800" dirty="0" err="1">
                <a:latin typeface="Arial"/>
                <a:cs typeface="Arial"/>
              </a:rPr>
              <a:t>senti</a:t>
            </a:r>
            <a:r>
              <a:rPr lang="pt-PT" sz="2800" dirty="0" err="1">
                <a:latin typeface="Arial"/>
                <a:cs typeface="Arial"/>
              </a:rPr>
              <a:t>r-se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muito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melhor;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apresenta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lang="pt-PT" sz="2800" spc="-15" dirty="0">
                <a:latin typeface="Arial"/>
                <a:cs typeface="Arial"/>
              </a:rPr>
              <a:t>pieira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falta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tosse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aperto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peito,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seja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ou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lang="pt-PT" sz="2800" spc="-50" dirty="0">
                <a:latin typeface="Arial"/>
                <a:cs typeface="Arial"/>
              </a:rPr>
              <a:t>de </a:t>
            </a:r>
            <a:r>
              <a:rPr sz="2800" dirty="0" err="1">
                <a:latin typeface="Arial"/>
                <a:cs typeface="Arial"/>
              </a:rPr>
              <a:t>noite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utilizou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regularmente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inalador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DPI 	</a:t>
            </a:r>
            <a:r>
              <a:rPr sz="2800" dirty="0">
                <a:latin typeface="Arial"/>
                <a:cs typeface="Arial"/>
              </a:rPr>
              <a:t>ICS/formoterol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recorreu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alívio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apenas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algumas 	</a:t>
            </a:r>
            <a:r>
              <a:rPr sz="2800" dirty="0">
                <a:latin typeface="Arial"/>
                <a:cs typeface="Arial"/>
              </a:rPr>
              <a:t>vezes,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pois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sentia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cansaço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andar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rápido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tinha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receio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	</a:t>
            </a:r>
            <a:r>
              <a:rPr sz="2800" dirty="0">
                <a:latin typeface="Arial"/>
                <a:cs typeface="Arial"/>
              </a:rPr>
              <a:t>piorar.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Malcolm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acredita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asma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está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bem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controlada.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25"/>
              </a:spcBef>
              <a:buClr>
                <a:srgbClr val="017973"/>
              </a:buClr>
              <a:buSzPct val="130000"/>
              <a:buChar char="•"/>
              <a:tabLst>
                <a:tab pos="299085" algn="l"/>
              </a:tabLst>
            </a:pPr>
            <a:r>
              <a:rPr sz="3000" dirty="0">
                <a:latin typeface="Arial"/>
                <a:cs typeface="Arial"/>
              </a:rPr>
              <a:t>Ele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não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apresenta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novos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receios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expectativas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em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relação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à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639" y="4986337"/>
            <a:ext cx="105797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sua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condição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tratamento.</a:t>
            </a:r>
            <a:r>
              <a:rPr sz="3000" spc="-15" dirty="0"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C2A77B1-BD02-5A31-F73B-5970D2660FC6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4B0E1755-D88E-DA59-E32D-72F0FD521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762000"/>
            <a:ext cx="10978515" cy="468974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710"/>
              </a:spcBef>
            </a:pP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Revisão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–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12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17973"/>
                </a:solidFill>
                <a:latin typeface="Arial"/>
                <a:cs typeface="Arial"/>
              </a:rPr>
              <a:t>semanas</a:t>
            </a:r>
            <a:r>
              <a:rPr sz="22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250" b="1" spc="-10" dirty="0">
                <a:solidFill>
                  <a:srgbClr val="017973"/>
                </a:solidFill>
                <a:latin typeface="Arial"/>
                <a:cs typeface="Arial"/>
              </a:rPr>
              <a:t>depois</a:t>
            </a:r>
            <a:endParaRPr sz="2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Arial"/>
              <a:cs typeface="Arial"/>
            </a:endParaRPr>
          </a:p>
          <a:p>
            <a:pPr marL="349885" indent="-286385">
              <a:lnSpc>
                <a:spcPct val="100000"/>
              </a:lnSpc>
              <a:buClr>
                <a:srgbClr val="017973"/>
              </a:buClr>
              <a:buSzPct val="162500"/>
              <a:buChar char="•"/>
              <a:tabLst>
                <a:tab pos="349885" algn="l"/>
              </a:tabLst>
            </a:pPr>
            <a:r>
              <a:rPr sz="2400" dirty="0" err="1">
                <a:latin typeface="Arial"/>
                <a:cs typeface="Arial"/>
              </a:rPr>
              <a:t>Adesão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inclui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farmacológic</a:t>
            </a:r>
            <a:r>
              <a:rPr lang="pt-PT"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não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farmacológic</a:t>
            </a:r>
            <a:r>
              <a:rPr lang="pt-PT" sz="2400" spc="-1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844550" marR="533400" lvl="1" indent="-323850">
              <a:lnSpc>
                <a:spcPct val="100000"/>
              </a:lnSpc>
              <a:spcBef>
                <a:spcPts val="600"/>
              </a:spcBef>
              <a:buFont typeface="Cambria"/>
              <a:buChar char="•"/>
              <a:tabLst>
                <a:tab pos="844550" algn="l"/>
              </a:tabLst>
            </a:pPr>
            <a:r>
              <a:rPr sz="3000" dirty="0">
                <a:latin typeface="Arial"/>
                <a:cs typeface="Arial"/>
              </a:rPr>
              <a:t>Ele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relata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que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tem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tomado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medicamento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diariamente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e </a:t>
            </a:r>
            <a:r>
              <a:rPr sz="3000" dirty="0">
                <a:latin typeface="Arial"/>
                <a:cs typeface="Arial"/>
              </a:rPr>
              <a:t>raramente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esquece;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ele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percebe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que,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quando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lang="pt-PT" sz="3000" spc="-20" dirty="0">
                <a:latin typeface="Arial"/>
                <a:cs typeface="Arial"/>
              </a:rPr>
              <a:t>não t</a:t>
            </a:r>
            <a:r>
              <a:rPr sz="3000" dirty="0" err="1">
                <a:latin typeface="Arial"/>
                <a:cs typeface="Arial"/>
              </a:rPr>
              <a:t>oma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uma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dose,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lang="pt-PT" sz="3000" spc="-5" dirty="0">
                <a:latin typeface="Arial"/>
                <a:cs typeface="Arial"/>
              </a:rPr>
              <a:t>sente-se pior</a:t>
            </a:r>
            <a:r>
              <a:rPr sz="3000" spc="-10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349885" indent="-286385">
              <a:lnSpc>
                <a:spcPct val="100000"/>
              </a:lnSpc>
              <a:spcBef>
                <a:spcPts val="100"/>
              </a:spcBef>
              <a:buClr>
                <a:srgbClr val="017973"/>
              </a:buClr>
              <a:buSzPct val="134482"/>
              <a:buChar char="•"/>
              <a:tabLst>
                <a:tab pos="349885" algn="l"/>
              </a:tabLst>
            </a:pPr>
            <a:r>
              <a:rPr sz="4350" baseline="1915" dirty="0">
                <a:latin typeface="Arial"/>
                <a:cs typeface="Arial"/>
              </a:rPr>
              <a:t>O</a:t>
            </a:r>
            <a:r>
              <a:rPr sz="4350" spc="-30" baseline="1915" dirty="0">
                <a:latin typeface="Arial"/>
                <a:cs typeface="Arial"/>
              </a:rPr>
              <a:t> </a:t>
            </a:r>
            <a:r>
              <a:rPr sz="4350" baseline="1915" dirty="0">
                <a:latin typeface="Arial"/>
                <a:cs typeface="Arial"/>
              </a:rPr>
              <a:t>tratamento</a:t>
            </a:r>
            <a:r>
              <a:rPr sz="4350" spc="-30" baseline="1915" dirty="0">
                <a:latin typeface="Arial"/>
                <a:cs typeface="Arial"/>
              </a:rPr>
              <a:t> </a:t>
            </a:r>
            <a:r>
              <a:rPr sz="4350" baseline="1915" dirty="0">
                <a:latin typeface="Arial"/>
                <a:cs typeface="Arial"/>
              </a:rPr>
              <a:t>não</a:t>
            </a:r>
            <a:r>
              <a:rPr sz="4350" spc="-30" baseline="1915" dirty="0">
                <a:latin typeface="Arial"/>
                <a:cs typeface="Arial"/>
              </a:rPr>
              <a:t> </a:t>
            </a:r>
            <a:r>
              <a:rPr sz="4350" baseline="1915" dirty="0">
                <a:latin typeface="Arial"/>
                <a:cs typeface="Arial"/>
              </a:rPr>
              <a:t>apresentou</a:t>
            </a:r>
            <a:r>
              <a:rPr sz="4350" spc="-30" baseline="1915" dirty="0">
                <a:latin typeface="Arial"/>
                <a:cs typeface="Arial"/>
              </a:rPr>
              <a:t> </a:t>
            </a:r>
            <a:r>
              <a:rPr sz="4350" baseline="1915" dirty="0" err="1">
                <a:latin typeface="Arial"/>
                <a:cs typeface="Arial"/>
              </a:rPr>
              <a:t>efeitos</a:t>
            </a:r>
            <a:r>
              <a:rPr sz="4350" spc="-30" baseline="1915" dirty="0">
                <a:latin typeface="Arial"/>
                <a:cs typeface="Arial"/>
              </a:rPr>
              <a:t> </a:t>
            </a:r>
            <a:r>
              <a:rPr lang="pt-PT" sz="4350" spc="-30" baseline="1915" dirty="0">
                <a:latin typeface="Arial"/>
                <a:cs typeface="Arial"/>
              </a:rPr>
              <a:t>secundários</a:t>
            </a:r>
            <a:r>
              <a:rPr sz="4350" spc="-15" baseline="1915" dirty="0">
                <a:latin typeface="Arial"/>
                <a:cs typeface="Arial"/>
              </a:rPr>
              <a:t>.</a:t>
            </a:r>
            <a:endParaRPr sz="4350" baseline="1915" dirty="0">
              <a:latin typeface="Arial"/>
              <a:cs typeface="Arial"/>
            </a:endParaRPr>
          </a:p>
          <a:p>
            <a:pPr marL="349885" marR="899160" indent="-287020">
              <a:lnSpc>
                <a:spcPct val="100000"/>
              </a:lnSpc>
              <a:spcBef>
                <a:spcPts val="20"/>
              </a:spcBef>
              <a:buClr>
                <a:srgbClr val="017973"/>
              </a:buClr>
              <a:buSzPct val="130000"/>
              <a:buChar char="•"/>
              <a:tabLst>
                <a:tab pos="349885" algn="l"/>
              </a:tabLst>
            </a:pPr>
            <a:r>
              <a:rPr sz="3000" dirty="0">
                <a:latin typeface="Arial"/>
                <a:cs typeface="Arial"/>
              </a:rPr>
              <a:t>A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técnica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lang="pt-PT" sz="3000" spc="-10" dirty="0">
                <a:latin typeface="Arial"/>
                <a:cs typeface="Arial"/>
              </a:rPr>
              <a:t>inalatória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foi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revis</a:t>
            </a:r>
            <a:r>
              <a:rPr lang="pt-PT" sz="3000" dirty="0">
                <a:latin typeface="Arial"/>
                <a:cs typeface="Arial"/>
              </a:rPr>
              <a:t>ta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não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há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erros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a </a:t>
            </a:r>
            <a:r>
              <a:rPr lang="pt-PT" sz="3000" dirty="0">
                <a:latin typeface="Arial"/>
                <a:cs typeface="Arial"/>
              </a:rPr>
              <a:t>relatar</a:t>
            </a:r>
            <a:r>
              <a:rPr sz="3000" spc="-10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63500">
              <a:lnSpc>
                <a:spcPts val="3035"/>
              </a:lnSpc>
            </a:pPr>
            <a:r>
              <a:rPr lang="pt-PT" sz="5850" spc="-2062" baseline="-4985" dirty="0">
                <a:solidFill>
                  <a:srgbClr val="017973"/>
                </a:solidFill>
                <a:latin typeface="Arial"/>
                <a:cs typeface="Arial"/>
              </a:rPr>
              <a:t>•     </a:t>
            </a:r>
            <a:r>
              <a:rPr sz="2650" spc="-5" dirty="0" err="1">
                <a:latin typeface="Arial"/>
                <a:cs typeface="Arial"/>
              </a:rPr>
              <a:t>Após</a:t>
            </a:r>
            <a:r>
              <a:rPr sz="2650" spc="-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o tratamento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na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clínica, o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PE</a:t>
            </a:r>
            <a:r>
              <a:rPr lang="pt-PT" sz="2650" dirty="0">
                <a:latin typeface="Arial"/>
                <a:cs typeface="Arial"/>
              </a:rPr>
              <a:t>F</a:t>
            </a:r>
            <a:r>
              <a:rPr sz="2650" dirty="0">
                <a:latin typeface="Arial"/>
                <a:cs typeface="Arial"/>
              </a:rPr>
              <a:t> aumentou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para</a:t>
            </a:r>
            <a:r>
              <a:rPr sz="2650" spc="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550 L/min.</a:t>
            </a:r>
            <a:endParaRPr lang="pt-PT" sz="2650" dirty="0">
              <a:latin typeface="Arial"/>
              <a:cs typeface="Arial"/>
            </a:endParaRPr>
          </a:p>
          <a:p>
            <a:pPr marL="63500">
              <a:lnSpc>
                <a:spcPts val="3035"/>
              </a:lnSpc>
            </a:pPr>
            <a:r>
              <a:rPr sz="3450" dirty="0">
                <a:solidFill>
                  <a:srgbClr val="017973"/>
                </a:solidFill>
                <a:latin typeface="Arial"/>
                <a:cs typeface="Arial"/>
              </a:rPr>
              <a:t>•</a:t>
            </a:r>
            <a:r>
              <a:rPr sz="345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650" spc="-25" dirty="0">
                <a:latin typeface="Arial"/>
                <a:cs typeface="Arial"/>
              </a:rPr>
              <a:t>ACT</a:t>
            </a:r>
            <a:r>
              <a:rPr lang="pt-PT" sz="2650" spc="-25" dirty="0">
                <a:latin typeface="Arial"/>
                <a:cs typeface="Arial"/>
              </a:rPr>
              <a:t> </a:t>
            </a:r>
            <a:r>
              <a:rPr sz="2650" dirty="0" err="1">
                <a:latin typeface="Arial"/>
                <a:cs typeface="Arial"/>
              </a:rPr>
              <a:t>depois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do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tratamento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–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23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pontos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dirty="0">
                <a:latin typeface="Arial"/>
                <a:cs typeface="Arial"/>
              </a:rPr>
              <a:t>(</a:t>
            </a:r>
            <a:r>
              <a:rPr sz="2650" i="1" dirty="0">
                <a:latin typeface="Arial"/>
                <a:cs typeface="Arial"/>
              </a:rPr>
              <a:t>asma</a:t>
            </a:r>
            <a:r>
              <a:rPr sz="2650" i="1" spc="-10" dirty="0">
                <a:latin typeface="Arial"/>
                <a:cs typeface="Arial"/>
              </a:rPr>
              <a:t> </a:t>
            </a:r>
            <a:r>
              <a:rPr sz="2650" i="1" dirty="0">
                <a:latin typeface="Arial"/>
                <a:cs typeface="Arial"/>
              </a:rPr>
              <a:t>parcialmente</a:t>
            </a:r>
            <a:r>
              <a:rPr sz="2650" i="1" spc="-10" dirty="0">
                <a:latin typeface="Arial"/>
                <a:cs typeface="Arial"/>
              </a:rPr>
              <a:t> controlada</a:t>
            </a:r>
            <a:r>
              <a:rPr sz="2650" spc="-10" dirty="0">
                <a:latin typeface="Arial"/>
                <a:cs typeface="Arial"/>
              </a:rPr>
              <a:t>).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5B7C00B-3A6B-F704-F55F-3DA1FFB458BB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E6721933-BB39-71FC-B084-1485D95A5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7490" y="63627"/>
            <a:ext cx="4377055" cy="6738620"/>
            <a:chOff x="3547490" y="63627"/>
            <a:chExt cx="4377055" cy="673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7490" y="63627"/>
              <a:ext cx="4376547" cy="673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82637" y="1672564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82637" y="2666263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80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2637" y="3740581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0663" y="4766919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2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2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5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63335" y="5842927"/>
              <a:ext cx="360680" cy="335280"/>
            </a:xfrm>
            <a:custGeom>
              <a:avLst/>
              <a:gdLst/>
              <a:ahLst/>
              <a:cxnLst/>
              <a:rect l="l" t="t" r="r" b="b"/>
              <a:pathLst>
                <a:path w="360679" h="335279">
                  <a:moveTo>
                    <a:pt x="0" y="167513"/>
                  </a:moveTo>
                  <a:lnTo>
                    <a:pt x="6434" y="122957"/>
                  </a:lnTo>
                  <a:lnTo>
                    <a:pt x="24595" y="82935"/>
                  </a:lnTo>
                  <a:lnTo>
                    <a:pt x="52768" y="49037"/>
                  </a:lnTo>
                  <a:lnTo>
                    <a:pt x="89238" y="22855"/>
                  </a:lnTo>
                  <a:lnTo>
                    <a:pt x="132291" y="5978"/>
                  </a:lnTo>
                  <a:lnTo>
                    <a:pt x="180213" y="0"/>
                  </a:lnTo>
                  <a:lnTo>
                    <a:pt x="228080" y="5978"/>
                  </a:lnTo>
                  <a:lnTo>
                    <a:pt x="271097" y="22855"/>
                  </a:lnTo>
                  <a:lnTo>
                    <a:pt x="307546" y="49037"/>
                  </a:lnTo>
                  <a:lnTo>
                    <a:pt x="335708" y="82935"/>
                  </a:lnTo>
                  <a:lnTo>
                    <a:pt x="353864" y="122957"/>
                  </a:lnTo>
                  <a:lnTo>
                    <a:pt x="360299" y="167513"/>
                  </a:lnTo>
                  <a:lnTo>
                    <a:pt x="353864" y="212068"/>
                  </a:lnTo>
                  <a:lnTo>
                    <a:pt x="335708" y="252090"/>
                  </a:lnTo>
                  <a:lnTo>
                    <a:pt x="307546" y="285988"/>
                  </a:lnTo>
                  <a:lnTo>
                    <a:pt x="271097" y="312170"/>
                  </a:lnTo>
                  <a:lnTo>
                    <a:pt x="228080" y="329047"/>
                  </a:lnTo>
                  <a:lnTo>
                    <a:pt x="180213" y="335026"/>
                  </a:lnTo>
                  <a:lnTo>
                    <a:pt x="132291" y="329047"/>
                  </a:lnTo>
                  <a:lnTo>
                    <a:pt x="89238" y="312170"/>
                  </a:lnTo>
                  <a:lnTo>
                    <a:pt x="52768" y="285988"/>
                  </a:lnTo>
                  <a:lnTo>
                    <a:pt x="24595" y="252090"/>
                  </a:lnTo>
                  <a:lnTo>
                    <a:pt x="6434" y="212068"/>
                  </a:lnTo>
                  <a:lnTo>
                    <a:pt x="0" y="16751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83039" y="6456362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Aptos"/>
                <a:cs typeface="Aptos"/>
              </a:rPr>
              <a:t>9</a:t>
            </a:r>
            <a:endParaRPr sz="1800">
              <a:latin typeface="Aptos"/>
              <a:cs typeface="Apto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1507" y="6330950"/>
            <a:ext cx="352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heavy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Arial"/>
                <a:cs typeface="Arial"/>
                <a:hlinkClick r:id="rId3"/>
              </a:rPr>
              <a:t>https://www.asthmacontroltest.com/en-gb/welcome/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1405" y="2044033"/>
            <a:ext cx="5410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Pontuação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1405" y="2363292"/>
            <a:ext cx="3286760" cy="79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20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25 -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asma bem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controlada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58200"/>
              </a:lnSpc>
              <a:spcBef>
                <a:spcPts val="120"/>
              </a:spcBef>
            </a:pPr>
            <a:r>
              <a:rPr sz="1200" dirty="0">
                <a:latin typeface="Arial"/>
                <a:cs typeface="Arial"/>
              </a:rPr>
              <a:t>19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menos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asma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lang="pt-PT" sz="1200" spc="45" dirty="0">
                <a:latin typeface="Arial"/>
                <a:cs typeface="Arial"/>
              </a:rPr>
              <a:t>mal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 err="1">
                <a:latin typeface="Arial"/>
                <a:cs typeface="Arial"/>
              </a:rPr>
              <a:t>controlada</a:t>
            </a:r>
            <a:endParaRPr lang="pt-PT" sz="1200" spc="-10" dirty="0">
              <a:latin typeface="Arial"/>
              <a:cs typeface="Arial"/>
            </a:endParaRPr>
          </a:p>
          <a:p>
            <a:pPr marL="12700" marR="5080">
              <a:lnSpc>
                <a:spcPct val="158200"/>
              </a:lnSpc>
              <a:spcBef>
                <a:spcPts val="120"/>
              </a:spcBef>
            </a:pP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menos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16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asma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muito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controlada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1583" y="3669489"/>
            <a:ext cx="2433320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diferença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clínica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minimamente </a:t>
            </a:r>
            <a:r>
              <a:rPr sz="1400" dirty="0">
                <a:latin typeface="Arial"/>
                <a:cs typeface="Arial"/>
              </a:rPr>
              <a:t>importante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pontos.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2624F70D-23B9-267B-F298-900C966D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2770" y="318771"/>
            <a:ext cx="2063038" cy="5652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Decisão</a:t>
            </a:r>
            <a:r>
              <a:rPr sz="2800" spc="-105" dirty="0"/>
              <a:t> </a:t>
            </a:r>
            <a:r>
              <a:rPr sz="2800" spc="-10" dirty="0"/>
              <a:t>clínica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66126" y="1197470"/>
            <a:ext cx="1100963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198755" indent="-292735">
              <a:lnSpc>
                <a:spcPct val="100299"/>
              </a:lnSpc>
              <a:spcBef>
                <a:spcPts val="95"/>
              </a:spcBef>
              <a:buFont typeface="Cambria"/>
              <a:buChar char="•"/>
              <a:tabLst>
                <a:tab pos="304800" algn="l"/>
              </a:tabLst>
            </a:pPr>
            <a:r>
              <a:rPr lang="pt-PT" sz="2700" dirty="0">
                <a:latin typeface="Arial"/>
                <a:cs typeface="Arial"/>
              </a:rPr>
              <a:t>Em </a:t>
            </a:r>
            <a:r>
              <a:rPr lang="pt-PT" sz="2700" dirty="0" err="1">
                <a:latin typeface="Arial"/>
                <a:cs typeface="Arial"/>
              </a:rPr>
              <a:t>conj</a:t>
            </a:r>
            <a:r>
              <a:rPr sz="2700" dirty="0">
                <a:latin typeface="Arial"/>
                <a:cs typeface="Arial"/>
              </a:rPr>
              <a:t>unto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Malcolm,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você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decide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manter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mesmo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tratamento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rinite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alérgica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asma.</a:t>
            </a:r>
            <a:endParaRPr sz="2700" dirty="0">
              <a:latin typeface="Arial"/>
              <a:cs typeface="Arial"/>
            </a:endParaRPr>
          </a:p>
          <a:p>
            <a:pPr marL="304800" marR="348615" indent="-292735">
              <a:lnSpc>
                <a:spcPct val="100299"/>
              </a:lnSpc>
              <a:spcBef>
                <a:spcPts val="5"/>
              </a:spcBef>
              <a:buFont typeface="Cambria"/>
              <a:buChar char="•"/>
              <a:tabLst>
                <a:tab pos="304800" algn="l"/>
              </a:tabLst>
            </a:pPr>
            <a:r>
              <a:rPr sz="2700" dirty="0" err="1">
                <a:latin typeface="Arial"/>
                <a:cs typeface="Arial"/>
              </a:rPr>
              <a:t>Vocês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rev</a:t>
            </a:r>
            <a:r>
              <a:rPr lang="pt-PT" sz="2700" dirty="0" err="1">
                <a:latin typeface="Arial"/>
                <a:cs typeface="Arial"/>
              </a:rPr>
              <a:t>êm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outros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pontos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importantes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no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control</a:t>
            </a:r>
            <a:r>
              <a:rPr lang="pt-PT" sz="2700" dirty="0">
                <a:latin typeface="Arial"/>
                <a:cs typeface="Arial"/>
              </a:rPr>
              <a:t>o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da</a:t>
            </a:r>
            <a:r>
              <a:rPr sz="2700" spc="-10" dirty="0">
                <a:latin typeface="Arial"/>
                <a:cs typeface="Arial"/>
              </a:rPr>
              <a:t> doença, </a:t>
            </a:r>
            <a:r>
              <a:rPr sz="2700" dirty="0">
                <a:latin typeface="Arial"/>
                <a:cs typeface="Arial"/>
              </a:rPr>
              <a:t>conversam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sobre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técnica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inalatória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reavaliam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plano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ação </a:t>
            </a:r>
            <a:r>
              <a:rPr sz="2700" dirty="0">
                <a:latin typeface="Arial"/>
                <a:cs typeface="Arial"/>
              </a:rPr>
              <a:t>para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asma.</a:t>
            </a:r>
            <a:endParaRPr sz="2700" dirty="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10"/>
              </a:spcBef>
              <a:buFont typeface="Cambria"/>
              <a:buChar char="•"/>
              <a:tabLst>
                <a:tab pos="305435" algn="l"/>
              </a:tabLst>
            </a:pPr>
            <a:r>
              <a:rPr sz="2700" dirty="0">
                <a:latin typeface="Arial"/>
                <a:cs typeface="Arial"/>
              </a:rPr>
              <a:t>Fica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combinado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que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ele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deve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voltar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consulta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após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três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meses.</a:t>
            </a:r>
            <a:endParaRPr sz="2700" dirty="0">
              <a:latin typeface="Arial"/>
              <a:cs typeface="Arial"/>
            </a:endParaRPr>
          </a:p>
          <a:p>
            <a:pPr marL="304800" marR="750570" indent="-292735">
              <a:lnSpc>
                <a:spcPct val="100299"/>
              </a:lnSpc>
              <a:buFont typeface="Cambria"/>
              <a:buChar char="•"/>
              <a:tabLst>
                <a:tab pos="304800" algn="l"/>
              </a:tabLst>
            </a:pPr>
            <a:r>
              <a:rPr sz="2700" dirty="0">
                <a:latin typeface="Arial"/>
                <a:cs typeface="Arial"/>
              </a:rPr>
              <a:t>Se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houver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qualquer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preocupação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ou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quadro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piorar,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ele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deve </a:t>
            </a:r>
            <a:r>
              <a:rPr sz="2700" dirty="0">
                <a:latin typeface="Arial"/>
                <a:cs typeface="Arial"/>
              </a:rPr>
              <a:t>entrar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contato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clínica.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01F7B23-1C57-278A-DE03-1B4B8DE23010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4AB3D06A-0F86-B3B8-BF70-19F82AA22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327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25"/>
              </a:spcBef>
            </a:pPr>
            <a:r>
              <a:rPr sz="2150" dirty="0"/>
              <a:t>Prevalência global</a:t>
            </a:r>
            <a:r>
              <a:rPr sz="2150" spc="10" dirty="0"/>
              <a:t> </a:t>
            </a:r>
            <a:r>
              <a:rPr sz="2150" dirty="0"/>
              <a:t>da</a:t>
            </a:r>
            <a:r>
              <a:rPr sz="2150" spc="10" dirty="0"/>
              <a:t> </a:t>
            </a:r>
            <a:r>
              <a:rPr sz="2150" dirty="0"/>
              <a:t>rinite</a:t>
            </a:r>
            <a:r>
              <a:rPr sz="2150" spc="5" dirty="0"/>
              <a:t> </a:t>
            </a:r>
            <a:r>
              <a:rPr sz="2150" dirty="0"/>
              <a:t>alérgica</a:t>
            </a:r>
            <a:r>
              <a:rPr sz="2150" spc="10" dirty="0"/>
              <a:t> </a:t>
            </a:r>
            <a:r>
              <a:rPr sz="2150" dirty="0"/>
              <a:t>conforme</a:t>
            </a:r>
            <a:r>
              <a:rPr sz="2150" spc="10" dirty="0"/>
              <a:t> </a:t>
            </a:r>
            <a:r>
              <a:rPr sz="2150" dirty="0"/>
              <a:t>a</a:t>
            </a:r>
            <a:r>
              <a:rPr sz="2150" spc="10" dirty="0"/>
              <a:t> </a:t>
            </a:r>
            <a:r>
              <a:rPr sz="2150" spc="-10" dirty="0"/>
              <a:t>idade</a:t>
            </a:r>
            <a:endParaRPr sz="21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56" y="1062964"/>
            <a:ext cx="7368792" cy="3358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8330" y="1183989"/>
            <a:ext cx="4834890" cy="2977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279" marR="5080" indent="-196215">
              <a:lnSpc>
                <a:spcPct val="100899"/>
              </a:lnSpc>
              <a:spcBef>
                <a:spcPts val="95"/>
              </a:spcBef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prevalência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pt-PT" sz="1800" spc="5" dirty="0">
                <a:latin typeface="Arial"/>
                <a:cs typeface="Arial"/>
              </a:rPr>
              <a:t>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atinge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pt-PT" sz="1800" spc="5" dirty="0">
                <a:latin typeface="Arial"/>
                <a:cs typeface="Arial"/>
              </a:rPr>
              <a:t>o </a:t>
            </a:r>
            <a:r>
              <a:rPr sz="1800" spc="-25" dirty="0" err="1">
                <a:latin typeface="Arial"/>
                <a:cs typeface="Arial"/>
              </a:rPr>
              <a:t>seu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pt-PT" sz="1800" spc="-25" dirty="0">
                <a:latin typeface="Arial"/>
                <a:cs typeface="Arial"/>
              </a:rPr>
              <a:t>pico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adolescência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início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pt-PT" sz="1800" spc="5" dirty="0">
                <a:latin typeface="Arial"/>
                <a:cs typeface="Arial"/>
              </a:rPr>
              <a:t>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adulta,</a:t>
            </a:r>
            <a:endParaRPr sz="1800" dirty="0">
              <a:latin typeface="Arial"/>
              <a:cs typeface="Arial"/>
            </a:endParaRPr>
          </a:p>
          <a:p>
            <a:pPr marL="208279" marR="340360" indent="-196215">
              <a:lnSpc>
                <a:spcPct val="100899"/>
              </a:lnSpc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Depois,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diminui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gradualmente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conforme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avança.</a:t>
            </a:r>
            <a:endParaRPr sz="1800" dirty="0">
              <a:latin typeface="Arial"/>
              <a:cs typeface="Arial"/>
            </a:endParaRPr>
          </a:p>
          <a:p>
            <a:pPr marL="208279" marR="19050" indent="-196215">
              <a:lnSpc>
                <a:spcPct val="100899"/>
              </a:lnSpc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Cerca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80%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pessoas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afetadas </a:t>
            </a:r>
            <a:r>
              <a:rPr sz="1800" dirty="0">
                <a:latin typeface="Arial"/>
                <a:cs typeface="Arial"/>
              </a:rPr>
              <a:t>apresentam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primeiros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sintomas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dos 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idade.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Arial"/>
              <a:cs typeface="Arial"/>
            </a:endParaRPr>
          </a:p>
          <a:p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Nur Husna, Siti Muhamad, et al. "Allergic rhinitis: a clinical and pathophysiological overview."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medicine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9 (2022): 874114.</a:t>
            </a:r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EDC7A4-2FC2-EA6A-5459-2870D3811281}"/>
              </a:ext>
            </a:extLst>
          </p:cNvPr>
          <p:cNvGrpSpPr/>
          <p:nvPr/>
        </p:nvGrpSpPr>
        <p:grpSpPr>
          <a:xfrm>
            <a:off x="312282" y="4976032"/>
            <a:ext cx="11600938" cy="1739629"/>
            <a:chOff x="312282" y="4976032"/>
            <a:chExt cx="11259958" cy="17396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5C4575-17C6-59E6-D33B-34A6D6D02330}"/>
                </a:ext>
              </a:extLst>
            </p:cNvPr>
            <p:cNvSpPr txBox="1"/>
            <p:nvPr/>
          </p:nvSpPr>
          <p:spPr>
            <a:xfrm>
              <a:off x="325120" y="5243175"/>
              <a:ext cx="112369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Yan, Xiaobo, and </a:t>
              </a:r>
              <a:r>
                <a:rPr lang="en-GB" sz="12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Limin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Li. "Epidemiological investigation of allergic rhinitis in children aged 6–12 years in </a:t>
              </a:r>
              <a:r>
                <a:rPr lang="en-GB" sz="12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Bayannur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City, China." </a:t>
              </a:r>
              <a:r>
                <a:rPr lang="en-GB" sz="12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Frontiers in </a:t>
              </a:r>
              <a:r>
                <a:rPr lang="en-GB" sz="1200" b="0" i="1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Pediatrics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12 (2024)</a:t>
              </a:r>
              <a:endParaRPr 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6DD6AA-E55E-6F33-E193-995785D37DCD}"/>
                </a:ext>
              </a:extLst>
            </p:cNvPr>
            <p:cNvSpPr txBox="1"/>
            <p:nvPr/>
          </p:nvSpPr>
          <p:spPr>
            <a:xfrm>
              <a:off x="335280" y="4976032"/>
              <a:ext cx="112369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Hardjojo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Shek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LP, van Bever HP, Lee BW. Rhinitis in children less than 6 years of age: current knowledge and challenges. Asia Pac Allergy. 2011 Oct;1(3):115-22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C15AE0-6721-D1FB-EFCD-B1922330B319}"/>
                </a:ext>
              </a:extLst>
            </p:cNvPr>
            <p:cNvSpPr txBox="1"/>
            <p:nvPr/>
          </p:nvSpPr>
          <p:spPr>
            <a:xfrm>
              <a:off x="325120" y="5449054"/>
              <a:ext cx="11236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Barne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Monica, et al. "Global Asthma Network Phase I, India: Results for allergic rhinitis and eczema in 127,309 children and adults." </a:t>
              </a:r>
              <a:r>
                <a:rPr lang="en-GB" sz="12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Journal of Allergy and Clinical Immunology: Global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1.2 (2022): 51-60.</a:t>
              </a:r>
              <a:endParaRPr 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F51F5B-2C13-2729-5B2A-71E198E81960}"/>
                </a:ext>
              </a:extLst>
            </p:cNvPr>
            <p:cNvSpPr txBox="1"/>
            <p:nvPr/>
          </p:nvSpPr>
          <p:spPr>
            <a:xfrm>
              <a:off x="322442" y="5841623"/>
              <a:ext cx="112369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Jones, G.; House, R.; </a:t>
              </a:r>
              <a:r>
                <a:rPr lang="en-GB" sz="12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Bosnic-Anticevich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S.; Cheong, L.; </a:t>
              </a:r>
              <a:r>
                <a:rPr lang="en-GB" sz="12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Cvetkovski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B. Young Adults and Allergic Rhinitis: A Population Often Overlooked but in Need of Targeted Help. </a:t>
              </a:r>
              <a:r>
                <a:rPr lang="en-GB" sz="12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Allergies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1200" b="1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en-GB" sz="12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GB" sz="12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145-161.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956FC-2D8B-8E66-A810-FAB07C77A15F}"/>
                </a:ext>
              </a:extLst>
            </p:cNvPr>
            <p:cNvSpPr txBox="1"/>
            <p:nvPr/>
          </p:nvSpPr>
          <p:spPr>
            <a:xfrm>
              <a:off x="312282" y="6253996"/>
              <a:ext cx="110364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Savouré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M, Bousquet J,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Jaakkola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JJK,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Jaakkola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MS,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Jacquemin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B,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Nadif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R. Worldwide prevalence of rhinitis in adults: A review of definitions and temporal evolution. Clin </a:t>
              </a:r>
              <a:r>
                <a:rPr lang="en-GB" sz="1200" b="0" i="0" dirty="0" err="1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Transl</a:t>
              </a:r>
              <a:r>
                <a:rPr lang="en-GB" sz="1200" b="0" i="0" dirty="0">
                  <a:solidFill>
                    <a:srgbClr val="1B1B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Allergy. 2022 Mar;12(3):e12130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black and blue logo&#10;&#10;AI-generated content may be incorrect.">
            <a:extLst>
              <a:ext uri="{FF2B5EF4-FFF2-40B4-BE49-F238E27FC236}">
                <a16:creationId xmlns:a16="http://schemas.microsoft.com/office/drawing/2014/main" id="{8B6D8A58-9D86-36A2-78C5-7CCA70F27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32863"/>
            <a:ext cx="11210666" cy="16331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4301" y="906462"/>
            <a:ext cx="10893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marR="5080" indent="-1181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prevalência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relação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rinite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alérgica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asma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varia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conforme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região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faixa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etária.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entanto,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estima-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mundialmente,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fique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10%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40%.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99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5"/>
              </a:spcBef>
            </a:pPr>
            <a:r>
              <a:rPr sz="1750" dirty="0"/>
              <a:t>Com</a:t>
            </a:r>
            <a:r>
              <a:rPr sz="1750" spc="-30" dirty="0"/>
              <a:t> </a:t>
            </a:r>
            <a:r>
              <a:rPr sz="1750" dirty="0"/>
              <a:t>que</a:t>
            </a:r>
            <a:r>
              <a:rPr sz="1750" spc="-25" dirty="0"/>
              <a:t> </a:t>
            </a:r>
            <a:r>
              <a:rPr sz="1750" dirty="0"/>
              <a:t>frequência</a:t>
            </a:r>
            <a:r>
              <a:rPr sz="1750" spc="-25" dirty="0"/>
              <a:t> </a:t>
            </a:r>
            <a:r>
              <a:rPr sz="1750" dirty="0"/>
              <a:t>a</a:t>
            </a:r>
            <a:r>
              <a:rPr sz="1750" spc="-25" dirty="0"/>
              <a:t> </a:t>
            </a:r>
            <a:r>
              <a:rPr sz="1750" dirty="0"/>
              <a:t>asma</a:t>
            </a:r>
            <a:r>
              <a:rPr sz="1750" spc="-25" dirty="0"/>
              <a:t> </a:t>
            </a:r>
            <a:r>
              <a:rPr sz="1750" dirty="0"/>
              <a:t>ocorre</a:t>
            </a:r>
            <a:r>
              <a:rPr sz="1750" spc="-25" dirty="0"/>
              <a:t> </a:t>
            </a:r>
            <a:r>
              <a:rPr sz="1750" dirty="0"/>
              <a:t>em</a:t>
            </a:r>
            <a:r>
              <a:rPr sz="1750" spc="-25" dirty="0"/>
              <a:t> </a:t>
            </a:r>
            <a:r>
              <a:rPr sz="1750" dirty="0"/>
              <a:t>pessoas</a:t>
            </a:r>
            <a:r>
              <a:rPr sz="1750" spc="-25" dirty="0"/>
              <a:t> </a:t>
            </a:r>
            <a:r>
              <a:rPr sz="1750" dirty="0"/>
              <a:t>com</a:t>
            </a:r>
            <a:r>
              <a:rPr sz="1750" spc="-30" dirty="0"/>
              <a:t> </a:t>
            </a:r>
            <a:r>
              <a:rPr sz="1750" dirty="0"/>
              <a:t>rinite</a:t>
            </a:r>
            <a:r>
              <a:rPr sz="1750" spc="-25" dirty="0"/>
              <a:t> </a:t>
            </a:r>
            <a:r>
              <a:rPr sz="1750" spc="-10" dirty="0"/>
              <a:t>alérgica?</a:t>
            </a:r>
            <a:endParaRPr sz="1750"/>
          </a:p>
        </p:txBody>
      </p:sp>
      <p:sp>
        <p:nvSpPr>
          <p:cNvPr id="6" name="object 6"/>
          <p:cNvSpPr txBox="1"/>
          <p:nvPr/>
        </p:nvSpPr>
        <p:spPr>
          <a:xfrm>
            <a:off x="1403301" y="3981450"/>
            <a:ext cx="846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Além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disso,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rinite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alérgica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amplamente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reconhecida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como </a:t>
            </a:r>
            <a:r>
              <a:rPr sz="2400" dirty="0">
                <a:latin typeface="Arial"/>
                <a:cs typeface="Arial"/>
              </a:rPr>
              <a:t>um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importante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risco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desenvolvimento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8A7F7F6-1A6C-6B34-27F7-7D7B99C4B0F8}"/>
              </a:ext>
            </a:extLst>
          </p:cNvPr>
          <p:cNvSpPr txBox="1"/>
          <p:nvPr/>
        </p:nvSpPr>
        <p:spPr>
          <a:xfrm>
            <a:off x="450617" y="6201220"/>
            <a:ext cx="10605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Shen, Yang, et al. "Prevalence of allergic rhinitis comorbidity with asthma and asthma with allergic rhinitis in China: a meta-analysis."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Asian Pac J Allergy Immunol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37.4 (2019): 220-225</a:t>
            </a:r>
            <a:endParaRPr lang="en-US" sz="1600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3D1D1A6-B692-4D7B-8253-445ED6B84638}"/>
              </a:ext>
            </a:extLst>
          </p:cNvPr>
          <p:cNvSpPr txBox="1"/>
          <p:nvPr/>
        </p:nvSpPr>
        <p:spPr>
          <a:xfrm>
            <a:off x="450617" y="5616445"/>
            <a:ext cx="10605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Acevedo-Prado A, </a:t>
            </a:r>
            <a:r>
              <a:rPr lang="en-GB" sz="16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Seoane-Pillado</a:t>
            </a:r>
            <a:r>
              <a:rPr lang="en-GB" sz="16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T, López-</a:t>
            </a:r>
            <a:r>
              <a:rPr lang="en-GB" sz="16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Silvarrey</a:t>
            </a:r>
            <a:r>
              <a:rPr lang="en-GB" sz="16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-Varela A, Salgado </a:t>
            </a:r>
            <a:r>
              <a:rPr lang="en-GB" sz="16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FJ,et</a:t>
            </a:r>
            <a:r>
              <a:rPr lang="en-GB" sz="16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al. Association of rhinitis with asthma prevalence and severity. Sci Rep. 2022 Apr 16;12(1):6389.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6720BCB2-C681-53E6-20B6-76101FF3F0CB}"/>
              </a:ext>
            </a:extLst>
          </p:cNvPr>
          <p:cNvSpPr txBox="1"/>
          <p:nvPr/>
        </p:nvSpPr>
        <p:spPr>
          <a:xfrm>
            <a:off x="450618" y="5043884"/>
            <a:ext cx="10695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 Cara, Giuseppe, et al. "Severity of allergic rhinitis and asthma development in children."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 Allergy Organization Journal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8.1 (2015): 1-3.</a:t>
            </a:r>
            <a:endParaRPr lang="en-US" sz="1600" dirty="0"/>
          </a:p>
        </p:txBody>
      </p:sp>
      <p:pic>
        <p:nvPicPr>
          <p:cNvPr id="2" name="Picture 1" descr="A black and blue logo&#10;&#10;AI-generated content may be incorrect.">
            <a:extLst>
              <a:ext uri="{FF2B5EF4-FFF2-40B4-BE49-F238E27FC236}">
                <a16:creationId xmlns:a16="http://schemas.microsoft.com/office/drawing/2014/main" id="{9CC86651-164C-1BA1-C29A-CA7713C5B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18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35"/>
              </a:spcBef>
            </a:pPr>
            <a:r>
              <a:rPr sz="2000" dirty="0"/>
              <a:t>Objetivos</a:t>
            </a:r>
            <a:r>
              <a:rPr sz="2000" spc="65" dirty="0"/>
              <a:t> </a:t>
            </a:r>
            <a:r>
              <a:rPr sz="2000" dirty="0"/>
              <a:t>de</a:t>
            </a:r>
            <a:r>
              <a:rPr sz="2000" spc="65" dirty="0"/>
              <a:t> </a:t>
            </a:r>
            <a:r>
              <a:rPr sz="2000" spc="-10" dirty="0"/>
              <a:t>aprendizagem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66127" y="1063161"/>
            <a:ext cx="10804525" cy="4604466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900" dirty="0">
                <a:latin typeface="Arial"/>
                <a:cs typeface="Arial"/>
              </a:rPr>
              <a:t>Ao final deste estudo de caso, espera-se que os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participantes sejam capazes </a:t>
            </a:r>
            <a:r>
              <a:rPr sz="1900" spc="-25" dirty="0">
                <a:latin typeface="Arial"/>
                <a:cs typeface="Arial"/>
              </a:rPr>
              <a:t>de:</a:t>
            </a:r>
            <a:endParaRPr sz="1900" dirty="0">
              <a:latin typeface="Arial"/>
              <a:cs typeface="Arial"/>
            </a:endParaRPr>
          </a:p>
          <a:p>
            <a:pPr marL="721995" marR="772160" indent="-252729">
              <a:lnSpc>
                <a:spcPct val="100400"/>
              </a:lnSpc>
              <a:spcBef>
                <a:spcPts val="1360"/>
              </a:spcBef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Identificar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reconhecer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principais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desafios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no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tratamento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da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Rinite 	</a:t>
            </a:r>
            <a:r>
              <a:rPr sz="2350" dirty="0">
                <a:latin typeface="Arial"/>
                <a:cs typeface="Arial"/>
              </a:rPr>
              <a:t>Alérgica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(RA);</a:t>
            </a:r>
            <a:endParaRPr sz="2350" dirty="0">
              <a:latin typeface="Arial"/>
              <a:cs typeface="Arial"/>
            </a:endParaRPr>
          </a:p>
          <a:p>
            <a:pPr marL="721995" marR="90805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Considerar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diagnóstico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asma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comorbi</a:t>
            </a:r>
            <a:r>
              <a:rPr lang="pt-PT" sz="2350" dirty="0">
                <a:latin typeface="Arial"/>
                <a:cs typeface="Arial"/>
              </a:rPr>
              <a:t>li</a:t>
            </a:r>
            <a:r>
              <a:rPr sz="2350" dirty="0" err="1">
                <a:latin typeface="Arial"/>
                <a:cs typeface="Arial"/>
              </a:rPr>
              <a:t>dade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mais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lang="pt-PT" sz="2350" spc="5" dirty="0">
                <a:latin typeface="Arial"/>
                <a:cs typeface="Arial"/>
              </a:rPr>
              <a:t>importante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25" dirty="0" err="1">
                <a:latin typeface="Arial"/>
                <a:cs typeface="Arial"/>
              </a:rPr>
              <a:t>em</a:t>
            </a:r>
            <a:r>
              <a:rPr sz="2350" spc="-2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pessoas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25" dirty="0">
                <a:latin typeface="Arial"/>
                <a:cs typeface="Arial"/>
              </a:rPr>
              <a:t>RA;</a:t>
            </a:r>
            <a:endParaRPr sz="2350" dirty="0">
              <a:latin typeface="Arial"/>
              <a:cs typeface="Arial"/>
            </a:endParaRPr>
          </a:p>
          <a:p>
            <a:pPr marL="721995" marR="453390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Analisar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avaliar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benefícios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limitações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diferentes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lang="pt-PT" sz="2350" spc="5" dirty="0">
                <a:latin typeface="Arial"/>
                <a:cs typeface="Arial"/>
              </a:rPr>
              <a:t>abordagens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25" dirty="0">
                <a:latin typeface="Arial"/>
                <a:cs typeface="Arial"/>
              </a:rPr>
              <a:t>de</a:t>
            </a:r>
            <a:r>
              <a:rPr lang="pt-PT" sz="2350" spc="-25" dirty="0">
                <a:latin typeface="Arial"/>
                <a:cs typeface="Arial"/>
              </a:rPr>
              <a:t> gestão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em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pacientes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que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apresentam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lang="pt-PT" sz="2350" spc="-10" dirty="0">
                <a:latin typeface="Arial"/>
                <a:cs typeface="Arial"/>
              </a:rPr>
              <a:t>simultaneamente </a:t>
            </a:r>
            <a:r>
              <a:rPr sz="2350" dirty="0">
                <a:latin typeface="Arial"/>
                <a:cs typeface="Arial"/>
              </a:rPr>
              <a:t>RA</a:t>
            </a:r>
            <a:r>
              <a:rPr sz="2350" spc="-12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asma</a:t>
            </a:r>
            <a:r>
              <a:rPr sz="2350" spc="-10" dirty="0">
                <a:latin typeface="Arial"/>
                <a:cs typeface="Arial"/>
              </a:rPr>
              <a:t>;</a:t>
            </a:r>
            <a:endParaRPr sz="2350" dirty="0">
              <a:latin typeface="Arial"/>
              <a:cs typeface="Arial"/>
            </a:endParaRPr>
          </a:p>
          <a:p>
            <a:pPr marL="721995" marR="1089025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lang="pt-PT" sz="2350" dirty="0">
                <a:latin typeface="Arial"/>
                <a:cs typeface="Arial"/>
              </a:rPr>
              <a:t>Apoiar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tomada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decisão</a:t>
            </a:r>
            <a:r>
              <a:rPr sz="2350" spc="-1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compartilhada,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abordando</a:t>
            </a:r>
            <a:r>
              <a:rPr lang="pt-PT" sz="2350" dirty="0">
                <a:latin typeface="Arial"/>
                <a:cs typeface="Arial"/>
              </a:rPr>
              <a:t> os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lang="pt-PT" sz="2350" spc="-10" dirty="0">
                <a:latin typeface="Arial"/>
                <a:cs typeface="Arial"/>
              </a:rPr>
              <a:t>receios</a:t>
            </a:r>
            <a:r>
              <a:rPr sz="2350" spc="-10" dirty="0">
                <a:latin typeface="Arial"/>
                <a:cs typeface="Arial"/>
              </a:rPr>
              <a:t>, 	</a:t>
            </a:r>
            <a:r>
              <a:rPr sz="2350" dirty="0">
                <a:latin typeface="Arial"/>
                <a:cs typeface="Arial"/>
              </a:rPr>
              <a:t>expectativas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preferências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do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 err="1">
                <a:latin typeface="Arial"/>
                <a:cs typeface="Arial"/>
              </a:rPr>
              <a:t>paciente</a:t>
            </a:r>
            <a:r>
              <a:rPr sz="2350" dirty="0">
                <a:latin typeface="Arial"/>
                <a:cs typeface="Arial"/>
              </a:rPr>
              <a:t>,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além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discutir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riscos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50" dirty="0">
                <a:latin typeface="Arial"/>
                <a:cs typeface="Arial"/>
              </a:rPr>
              <a:t>e 	</a:t>
            </a:r>
            <a:r>
              <a:rPr sz="2350" spc="-10" dirty="0">
                <a:latin typeface="Arial"/>
                <a:cs typeface="Arial"/>
              </a:rPr>
              <a:t>benefícios;</a:t>
            </a:r>
            <a:endParaRPr sz="2350" dirty="0">
              <a:latin typeface="Arial"/>
              <a:cs typeface="Arial"/>
            </a:endParaRPr>
          </a:p>
          <a:p>
            <a:pPr marL="721995" marR="5080" indent="-252729">
              <a:lnSpc>
                <a:spcPct val="100400"/>
              </a:lnSpc>
              <a:buFont typeface="Cambria"/>
              <a:buChar char="•"/>
              <a:tabLst>
                <a:tab pos="724535" algn="l"/>
              </a:tabLst>
            </a:pPr>
            <a:r>
              <a:rPr sz="2350" dirty="0">
                <a:latin typeface="Arial"/>
                <a:cs typeface="Arial"/>
              </a:rPr>
              <a:t>Elaborar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um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plano de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lang="pt-PT" sz="2350" spc="-5" dirty="0">
                <a:latin typeface="Arial"/>
                <a:cs typeface="Arial"/>
              </a:rPr>
              <a:t>gestão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personalizado, </a:t>
            </a:r>
            <a:r>
              <a:rPr lang="pt-PT" sz="2350" dirty="0">
                <a:latin typeface="Arial"/>
                <a:cs typeface="Arial"/>
              </a:rPr>
              <a:t>incluindo </a:t>
            </a:r>
            <a:r>
              <a:rPr sz="2350" spc="-10" dirty="0" err="1">
                <a:latin typeface="Arial"/>
                <a:cs typeface="Arial"/>
              </a:rPr>
              <a:t>abordagens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lang="pt-PT" sz="2350" spc="-10" dirty="0">
                <a:latin typeface="Arial"/>
                <a:cs typeface="Arial"/>
              </a:rPr>
              <a:t>não </a:t>
            </a:r>
            <a:r>
              <a:rPr sz="2350" spc="-10" dirty="0">
                <a:latin typeface="Arial"/>
                <a:cs typeface="Arial"/>
              </a:rPr>
              <a:t>	</a:t>
            </a:r>
            <a:r>
              <a:rPr sz="2350" dirty="0">
                <a:latin typeface="Arial"/>
                <a:cs typeface="Arial"/>
              </a:rPr>
              <a:t>farmacológicas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5" dirty="0">
                <a:latin typeface="Arial"/>
                <a:cs typeface="Arial"/>
              </a:rPr>
              <a:t> </a:t>
            </a:r>
            <a:r>
              <a:rPr sz="2350" spc="-10" dirty="0" err="1">
                <a:latin typeface="Arial"/>
                <a:cs typeface="Arial"/>
              </a:rPr>
              <a:t>farmacológicas</a:t>
            </a:r>
            <a:r>
              <a:rPr sz="2350" spc="-10" dirty="0">
                <a:latin typeface="Arial"/>
                <a:cs typeface="Arial"/>
              </a:rPr>
              <a:t>.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6A1E06F-A05B-4CF0-0A42-50A80D065BAB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F9F1396D-0556-5297-3CC0-7A487BB93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17808" y="117424"/>
            <a:ext cx="441007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solidFill>
                  <a:srgbClr val="000000"/>
                </a:solidFill>
              </a:rPr>
              <a:t>Transição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da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rinite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alérgica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para</a:t>
            </a:r>
            <a:r>
              <a:rPr sz="1850" spc="10" dirty="0">
                <a:solidFill>
                  <a:srgbClr val="000000"/>
                </a:solidFill>
              </a:rPr>
              <a:t> </a:t>
            </a:r>
            <a:r>
              <a:rPr sz="1850" spc="-10" dirty="0">
                <a:solidFill>
                  <a:srgbClr val="000000"/>
                </a:solidFill>
              </a:rPr>
              <a:t>asma:</a:t>
            </a:r>
            <a:endParaRPr sz="18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07571"/>
              </p:ext>
            </p:extLst>
          </p:nvPr>
        </p:nvGraphicFramePr>
        <p:xfrm>
          <a:off x="413829" y="673658"/>
          <a:ext cx="11351259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Fatores</a:t>
                      </a:r>
                      <a:r>
                        <a:rPr sz="11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risco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 err="1">
                          <a:latin typeface="Arial"/>
                          <a:cs typeface="Arial"/>
                        </a:rPr>
                        <a:t>Fatores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400" spc="-10" dirty="0">
                          <a:latin typeface="Arial"/>
                          <a:cs typeface="Arial"/>
                        </a:rPr>
                        <a:t>protetores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80">
                <a:tc>
                  <a:txBody>
                    <a:bodyPr/>
                    <a:lstStyle/>
                    <a:p>
                      <a:pPr marL="184785" indent="-9398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84785" algn="l"/>
                        </a:tabLst>
                      </a:pPr>
                      <a:r>
                        <a:rPr lang="pt-PT" sz="13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300" dirty="0" err="1">
                          <a:latin typeface="Arial"/>
                          <a:cs typeface="Arial"/>
                        </a:rPr>
                        <a:t>arga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sensibilização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polisensibilização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84150" indent="-93345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184150" algn="l"/>
                        </a:tabLst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1150"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2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 err="1">
                          <a:latin typeface="Arial"/>
                          <a:cs typeface="Arial"/>
                        </a:rPr>
                        <a:t>persistente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150" spc="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 err="1">
                          <a:latin typeface="Arial"/>
                          <a:cs typeface="Arial"/>
                        </a:rPr>
                        <a:t>mais</a:t>
                      </a:r>
                      <a:r>
                        <a:rPr sz="11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150" spc="20" dirty="0">
                          <a:latin typeface="Arial"/>
                          <a:cs typeface="Arial"/>
                        </a:rPr>
                        <a:t>grave</a:t>
                      </a:r>
                    </a:p>
                    <a:p>
                      <a:pPr marL="184150" indent="-93345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184150" algn="l"/>
                        </a:tabLst>
                      </a:pPr>
                      <a:r>
                        <a:rPr sz="1400" dirty="0" err="1">
                          <a:latin typeface="Arial"/>
                          <a:cs typeface="Arial"/>
                        </a:rPr>
                        <a:t>Início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precoce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sensibilização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idade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jovem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17804" indent="-127000">
                        <a:lnSpc>
                          <a:spcPts val="1914"/>
                        </a:lnSpc>
                        <a:spcBef>
                          <a:spcPts val="215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Hiper-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responsividade brônquica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já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presente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ts val="1914"/>
                        </a:lnSpc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Predisposição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 err="1">
                          <a:latin typeface="Arial"/>
                          <a:cs typeface="Arial"/>
                        </a:rPr>
                        <a:t>genética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600" spc="-55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600" spc="-10" dirty="0" err="1">
                          <a:latin typeface="Arial"/>
                          <a:cs typeface="Arial"/>
                        </a:rPr>
                        <a:t>imunológica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Comunicação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entre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nariz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pulmões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indent="-12700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 err="1">
                          <a:latin typeface="Arial"/>
                          <a:cs typeface="Arial"/>
                        </a:rPr>
                        <a:t>mais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lang="pt-PT" sz="1600" dirty="0" err="1">
                          <a:latin typeface="Arial"/>
                          <a:cs typeface="Arial"/>
                        </a:rPr>
                        <a:t>igeira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600" spc="-35" dirty="0">
                          <a:latin typeface="Arial"/>
                          <a:cs typeface="Arial"/>
                        </a:rPr>
                        <a:t>mais intermitente do que persistente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9070" indent="-87630">
                        <a:lnSpc>
                          <a:spcPct val="100000"/>
                        </a:lnSpc>
                        <a:spcBef>
                          <a:spcPts val="95"/>
                        </a:spcBef>
                        <a:buChar char="•"/>
                        <a:tabLst>
                          <a:tab pos="17907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sensibilizações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al</a:t>
                      </a:r>
                      <a:r>
                        <a:rPr lang="pt-PT" sz="1100" spc="-10" dirty="0" err="1">
                          <a:latin typeface="Arial"/>
                          <a:cs typeface="Arial"/>
                        </a:rPr>
                        <a:t>ergénios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09550" indent="-118110">
                        <a:lnSpc>
                          <a:spcPct val="100000"/>
                        </a:lnSpc>
                        <a:spcBef>
                          <a:spcPts val="520"/>
                        </a:spcBef>
                        <a:buChar char="•"/>
                        <a:tabLst>
                          <a:tab pos="209550" algn="l"/>
                        </a:tabLst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Baixa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hiperreatividade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brônquica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base.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175895" indent="-84455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•"/>
                        <a:tabLst>
                          <a:tab pos="175895" algn="l"/>
                        </a:tabLst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Bom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control</a:t>
                      </a:r>
                      <a:r>
                        <a:rPr lang="pt-PT" sz="10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qualidade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ar.</a:t>
                      </a:r>
                      <a:endParaRPr sz="1050" dirty="0">
                        <a:latin typeface="Arial"/>
                        <a:cs typeface="Arial"/>
                      </a:endParaRPr>
                    </a:p>
                    <a:p>
                      <a:pPr marL="218440" indent="-12700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Fenótipos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não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atópicos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84785" indent="-93345">
                        <a:lnSpc>
                          <a:spcPct val="100000"/>
                        </a:lnSpc>
                        <a:spcBef>
                          <a:spcPts val="90"/>
                        </a:spcBef>
                        <a:buChar char="•"/>
                        <a:tabLst>
                          <a:tab pos="184785" algn="l"/>
                        </a:tabLst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Fatores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genéticos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ligados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ao</a:t>
                      </a:r>
                      <a:r>
                        <a:rPr sz="11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desenvolvimento.</a:t>
                      </a:r>
                      <a:endParaRPr sz="1150" dirty="0">
                        <a:latin typeface="Arial"/>
                        <a:cs typeface="Arial"/>
                      </a:endParaRPr>
                    </a:p>
                    <a:p>
                      <a:pPr marL="166370" indent="-74930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•"/>
                        <a:tabLst>
                          <a:tab pos="166370" algn="l"/>
                        </a:tabLst>
                      </a:pPr>
                      <a:r>
                        <a:rPr sz="95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exposição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agentes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ambientais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agressivos.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9669" y="3263449"/>
            <a:ext cx="11187430" cy="3675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895" marR="522605" indent="219075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A</a:t>
            </a:r>
            <a:r>
              <a:rPr sz="1300" spc="-9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probabilidade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uma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pessoa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desenvolver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asma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rinite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alérgica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pode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ser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estimada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base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 err="1">
                <a:latin typeface="Arial"/>
                <a:cs typeface="Arial"/>
              </a:rPr>
              <a:t>em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 err="1">
                <a:latin typeface="Arial"/>
                <a:cs typeface="Arial"/>
              </a:rPr>
              <a:t>fatores</a:t>
            </a:r>
            <a:r>
              <a:rPr lang="pt-PT" sz="1300" dirty="0">
                <a:latin typeface="Arial"/>
                <a:cs typeface="Arial"/>
              </a:rPr>
              <a:t> de risco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clínicos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pessoais </a:t>
            </a:r>
            <a:r>
              <a:rPr sz="1300" dirty="0">
                <a:latin typeface="Arial"/>
                <a:cs typeface="Arial"/>
              </a:rPr>
              <a:t>específicos.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É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importante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que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profissionais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saúde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avaliem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esse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risco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precocemente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implementar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medidas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preventivas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adequadas.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300" dirty="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Caso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Malcolm:</a:t>
            </a:r>
            <a:endParaRPr sz="1600" dirty="0">
              <a:latin typeface="Arial"/>
              <a:cs typeface="Arial"/>
            </a:endParaRPr>
          </a:p>
          <a:p>
            <a:pPr marL="829944" indent="-170815">
              <a:lnSpc>
                <a:spcPts val="1920"/>
              </a:lnSpc>
              <a:spcBef>
                <a:spcPts val="5"/>
              </a:spcBef>
              <a:buFont typeface="Cambria"/>
              <a:buChar char="•"/>
              <a:tabLst>
                <a:tab pos="829944" algn="l"/>
              </a:tabLst>
            </a:pPr>
            <a:r>
              <a:rPr sz="1600" spc="-10" dirty="0">
                <a:latin typeface="Arial"/>
                <a:cs typeface="Arial"/>
              </a:rPr>
              <a:t>Apresentou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rinite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alérgica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adolescência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faixa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etária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comum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pico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prevalência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RA.</a:t>
            </a:r>
            <a:endParaRPr sz="1600" dirty="0">
              <a:latin typeface="Arial"/>
              <a:cs typeface="Arial"/>
            </a:endParaRPr>
          </a:p>
          <a:p>
            <a:pPr marL="829310" marR="5080" indent="-170815">
              <a:lnSpc>
                <a:spcPts val="1920"/>
              </a:lnSpc>
              <a:spcBef>
                <a:spcPts val="65"/>
              </a:spcBef>
              <a:buFont typeface="Cambria"/>
              <a:buChar char="•"/>
              <a:tabLst>
                <a:tab pos="831215" algn="l"/>
              </a:tabLst>
            </a:pPr>
            <a:r>
              <a:rPr sz="1600" spc="-10" dirty="0">
                <a:latin typeface="Arial"/>
                <a:cs typeface="Arial"/>
              </a:rPr>
              <a:t>Posteriormente,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desenvolveu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asma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volta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30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anos,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intervalo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15–</a:t>
            </a:r>
            <a:r>
              <a:rPr sz="1600" b="1" dirty="0">
                <a:latin typeface="Arial"/>
                <a:cs typeface="Arial"/>
              </a:rPr>
              <a:t>16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após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início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— 	</a:t>
            </a:r>
            <a:r>
              <a:rPr sz="1600" dirty="0">
                <a:latin typeface="Arial"/>
                <a:cs typeface="Arial"/>
              </a:rPr>
              <a:t>intervalo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tempo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mais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frequentemente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observado*.</a:t>
            </a:r>
            <a:endParaRPr sz="1600" dirty="0">
              <a:latin typeface="Arial"/>
              <a:cs typeface="Arial"/>
            </a:endParaRPr>
          </a:p>
          <a:p>
            <a:pPr marL="829944" indent="-170815">
              <a:lnSpc>
                <a:spcPts val="1845"/>
              </a:lnSpc>
              <a:buFont typeface="Cambria"/>
              <a:buChar char="•"/>
              <a:tabLst>
                <a:tab pos="829944" algn="l"/>
              </a:tabLst>
            </a:pPr>
            <a:r>
              <a:rPr sz="1600" dirty="0">
                <a:latin typeface="Arial"/>
                <a:cs typeface="Arial"/>
              </a:rPr>
              <a:t>Já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tinha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predisposição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à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asma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infância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indicando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hiperreatividade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brônquica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basal.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1600" dirty="0">
              <a:latin typeface="Arial"/>
              <a:cs typeface="Arial"/>
            </a:endParaRP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*Makris, M., et al. "Temporal relationship of allergic rhinitis with asthma and other co-morbidities in a Mediterranean country: a retrospective study in a tertiary reference allergy clinic." </a:t>
            </a:r>
            <a:r>
              <a:rPr lang="en-GB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Allergologia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GB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immunopathologia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38.5 (2010): 246-253.</a:t>
            </a:r>
            <a:endParaRPr lang="en-US" sz="1200" dirty="0"/>
          </a:p>
          <a:p>
            <a:pPr marL="12700" marR="214629">
              <a:lnSpc>
                <a:spcPct val="129900"/>
              </a:lnSpc>
              <a:spcBef>
                <a:spcPts val="690"/>
              </a:spcBef>
            </a:pPr>
            <a:r>
              <a:rPr lang="en-GB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Luo G, Nkoy FL, Stone BL, Schmick D, Johnson MD. A systematic review of predictive models for asthma development in children. BMC Med Inform </a:t>
            </a:r>
            <a:r>
              <a:rPr lang="en-GB" sz="12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</a:t>
            </a:r>
            <a:r>
              <a:rPr lang="en-GB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Mak. 2015 Nov 28;15:99. </a:t>
            </a:r>
            <a:r>
              <a:rPr sz="1200" dirty="0">
                <a:solidFill>
                  <a:srgbClr val="1B1B1B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ALK-Abelló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concedeu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apoio educacional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irrestrito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desenvolvimento deste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estudo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mas não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contribuiu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 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conteúdo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apresentado.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24C3632A-F7FB-1158-31A2-6B09BF544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15812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4625" y="1813534"/>
            <a:ext cx="224154" cy="1904364"/>
            <a:chOff x="7644625" y="1813534"/>
            <a:chExt cx="224154" cy="1904364"/>
          </a:xfrm>
        </p:grpSpPr>
        <p:sp>
          <p:nvSpPr>
            <p:cNvPr id="3" name="object 3"/>
            <p:cNvSpPr/>
            <p:nvPr/>
          </p:nvSpPr>
          <p:spPr>
            <a:xfrm>
              <a:off x="7654150" y="1823059"/>
              <a:ext cx="205104" cy="1885314"/>
            </a:xfrm>
            <a:custGeom>
              <a:avLst/>
              <a:gdLst/>
              <a:ahLst/>
              <a:cxnLst/>
              <a:rect l="l" t="t" r="r" b="b"/>
              <a:pathLst>
                <a:path w="205104" h="1885314">
                  <a:moveTo>
                    <a:pt x="153670" y="0"/>
                  </a:moveTo>
                  <a:lnTo>
                    <a:pt x="51181" y="0"/>
                  </a:lnTo>
                  <a:lnTo>
                    <a:pt x="51181" y="1798065"/>
                  </a:lnTo>
                  <a:lnTo>
                    <a:pt x="0" y="1798065"/>
                  </a:lnTo>
                  <a:lnTo>
                    <a:pt x="102489" y="1884807"/>
                  </a:lnTo>
                  <a:lnTo>
                    <a:pt x="204978" y="1798065"/>
                  </a:lnTo>
                  <a:lnTo>
                    <a:pt x="153670" y="1798065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54150" y="1823059"/>
              <a:ext cx="205104" cy="1885314"/>
            </a:xfrm>
            <a:custGeom>
              <a:avLst/>
              <a:gdLst/>
              <a:ahLst/>
              <a:cxnLst/>
              <a:rect l="l" t="t" r="r" b="b"/>
              <a:pathLst>
                <a:path w="205104" h="1885314">
                  <a:moveTo>
                    <a:pt x="0" y="1798065"/>
                  </a:moveTo>
                  <a:lnTo>
                    <a:pt x="51181" y="1798065"/>
                  </a:lnTo>
                  <a:lnTo>
                    <a:pt x="51181" y="0"/>
                  </a:lnTo>
                  <a:lnTo>
                    <a:pt x="153670" y="0"/>
                  </a:lnTo>
                  <a:lnTo>
                    <a:pt x="153670" y="1798065"/>
                  </a:lnTo>
                  <a:lnTo>
                    <a:pt x="204978" y="1798065"/>
                  </a:lnTo>
                  <a:lnTo>
                    <a:pt x="102489" y="1884807"/>
                  </a:lnTo>
                  <a:lnTo>
                    <a:pt x="0" y="179806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" y="39420"/>
            <a:ext cx="3600323" cy="679495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724794" y="102107"/>
            <a:ext cx="82524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"/>
                <a:cs typeface="Arial"/>
              </a:rPr>
              <a:t>Mecanismo</a:t>
            </a:r>
            <a:r>
              <a:rPr sz="2800" b="0" spc="-1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da</a:t>
            </a:r>
            <a:r>
              <a:rPr sz="2800" b="0" spc="-12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Transição:</a:t>
            </a:r>
            <a:r>
              <a:rPr sz="2800" b="0" spc="-7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Rinite</a:t>
            </a:r>
            <a:r>
              <a:rPr sz="2800" b="0" spc="-18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Alérgica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para</a:t>
            </a:r>
            <a:r>
              <a:rPr sz="2800" b="0" spc="-185" dirty="0">
                <a:latin typeface="Arial"/>
                <a:cs typeface="Arial"/>
              </a:rPr>
              <a:t> </a:t>
            </a:r>
            <a:r>
              <a:rPr sz="2800" b="0" spc="-20" dirty="0">
                <a:latin typeface="Arial"/>
                <a:cs typeface="Arial"/>
              </a:rPr>
              <a:t>Asma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03" y="660273"/>
            <a:ext cx="4295140" cy="689932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 marR="231140">
              <a:lnSpc>
                <a:spcPct val="100000"/>
              </a:lnSpc>
              <a:spcBef>
                <a:spcPts val="340"/>
              </a:spcBef>
            </a:pPr>
            <a:r>
              <a:rPr sz="2100" dirty="0">
                <a:latin typeface="Arial"/>
                <a:cs typeface="Arial"/>
              </a:rPr>
              <a:t>Inflamação: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Liber</a:t>
            </a:r>
            <a:r>
              <a:rPr lang="pt-PT" sz="2100" dirty="0">
                <a:latin typeface="Arial"/>
                <a:cs typeface="Arial"/>
              </a:rPr>
              <a:t>t</a:t>
            </a:r>
            <a:r>
              <a:rPr sz="2100" dirty="0" err="1">
                <a:latin typeface="Arial"/>
                <a:cs typeface="Arial"/>
              </a:rPr>
              <a:t>ação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de </a:t>
            </a:r>
            <a:r>
              <a:rPr sz="2100" dirty="0">
                <a:latin typeface="Arial"/>
                <a:cs typeface="Arial"/>
              </a:rPr>
              <a:t>mediadores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citocinas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tipo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2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5336" y="1872614"/>
            <a:ext cx="5974715" cy="831215"/>
          </a:xfrm>
          <a:custGeom>
            <a:avLst/>
            <a:gdLst/>
            <a:ahLst/>
            <a:cxnLst/>
            <a:rect l="l" t="t" r="r" b="b"/>
            <a:pathLst>
              <a:path w="5974715" h="831214">
                <a:moveTo>
                  <a:pt x="5974207" y="0"/>
                </a:moveTo>
                <a:lnTo>
                  <a:pt x="0" y="0"/>
                </a:lnTo>
                <a:lnTo>
                  <a:pt x="0" y="830961"/>
                </a:lnTo>
                <a:lnTo>
                  <a:pt x="5974207" y="830961"/>
                </a:lnTo>
                <a:lnTo>
                  <a:pt x="5974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5336" y="1872614"/>
            <a:ext cx="5974715" cy="83121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0805" marR="271780">
              <a:lnSpc>
                <a:spcPts val="2340"/>
              </a:lnSpc>
              <a:spcBef>
                <a:spcPts val="5"/>
              </a:spcBef>
            </a:pPr>
            <a:r>
              <a:rPr sz="1950" spc="-10" dirty="0">
                <a:latin typeface="Arial"/>
                <a:cs typeface="Arial"/>
              </a:rPr>
              <a:t>Propagação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dos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mediadores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do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processo inflamatório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do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nariz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para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vias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aéreas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inferiores.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5136" y="4532757"/>
            <a:ext cx="6635115" cy="688650"/>
          </a:xfrm>
          <a:prstGeom prst="rect">
            <a:avLst/>
          </a:prstGeom>
          <a:solidFill>
            <a:srgbClr val="EBEA96"/>
          </a:solidFill>
        </p:spPr>
        <p:txBody>
          <a:bodyPr vert="horz" wrap="square" lIns="0" tIns="40640" rIns="0" bIns="0" rtlCol="0">
            <a:spAutoFit/>
          </a:bodyPr>
          <a:lstStyle/>
          <a:p>
            <a:pPr marL="233679" marR="103505" indent="-38735">
              <a:lnSpc>
                <a:spcPct val="101200"/>
              </a:lnSpc>
              <a:spcBef>
                <a:spcPts val="320"/>
              </a:spcBef>
            </a:pPr>
            <a:r>
              <a:rPr sz="2150" dirty="0">
                <a:latin typeface="Arial"/>
                <a:cs typeface="Arial"/>
              </a:rPr>
              <a:t>Fatores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risco: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exposição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a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lang="pt-PT" sz="2150" spc="-5" dirty="0">
                <a:latin typeface="Arial"/>
                <a:cs typeface="Arial"/>
              </a:rPr>
              <a:t>alergénios</a:t>
            </a:r>
            <a:r>
              <a:rPr sz="2150" dirty="0">
                <a:latin typeface="Arial"/>
                <a:cs typeface="Arial"/>
              </a:rPr>
              <a:t>,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lang="pt-PT" sz="2150" spc="-5" dirty="0">
                <a:latin typeface="Arial"/>
                <a:cs typeface="Arial"/>
              </a:rPr>
              <a:t>fumo de </a:t>
            </a:r>
            <a:r>
              <a:rPr sz="2150" dirty="0" err="1">
                <a:latin typeface="Arial"/>
                <a:cs typeface="Arial"/>
              </a:rPr>
              <a:t>biomassa</a:t>
            </a:r>
            <a:r>
              <a:rPr sz="2150" dirty="0">
                <a:latin typeface="Arial"/>
                <a:cs typeface="Arial"/>
              </a:rPr>
              <a:t>,</a:t>
            </a:r>
            <a:r>
              <a:rPr sz="2150" spc="-1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</a:t>
            </a:r>
            <a:r>
              <a:rPr lang="pt-PT" sz="2150" dirty="0">
                <a:latin typeface="Arial"/>
                <a:cs typeface="Arial"/>
              </a:rPr>
              <a:t>ó</a:t>
            </a:r>
            <a:r>
              <a:rPr sz="2150" dirty="0">
                <a:latin typeface="Arial"/>
                <a:cs typeface="Arial"/>
              </a:rPr>
              <a:t>,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tabagismo,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poluição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e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spc="-10" dirty="0" err="1">
                <a:latin typeface="Arial"/>
                <a:cs typeface="Arial"/>
              </a:rPr>
              <a:t>infeções</a:t>
            </a:r>
            <a:r>
              <a:rPr sz="2150" spc="-10" dirty="0">
                <a:latin typeface="Arial"/>
                <a:cs typeface="Arial"/>
              </a:rPr>
              <a:t>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85434" y="3005327"/>
            <a:ext cx="3806825" cy="461645"/>
          </a:xfrm>
          <a:custGeom>
            <a:avLst/>
            <a:gdLst/>
            <a:ahLst/>
            <a:cxnLst/>
            <a:rect l="l" t="t" r="r" b="b"/>
            <a:pathLst>
              <a:path w="3806825" h="461645">
                <a:moveTo>
                  <a:pt x="3806444" y="0"/>
                </a:moveTo>
                <a:lnTo>
                  <a:pt x="0" y="0"/>
                </a:lnTo>
                <a:lnTo>
                  <a:pt x="0" y="461645"/>
                </a:lnTo>
                <a:lnTo>
                  <a:pt x="3806444" y="461645"/>
                </a:lnTo>
                <a:lnTo>
                  <a:pt x="3806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85434" y="3005327"/>
            <a:ext cx="3806825" cy="46164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60"/>
              </a:spcBef>
            </a:pPr>
            <a:r>
              <a:rPr sz="1950" dirty="0">
                <a:latin typeface="Arial"/>
                <a:cs typeface="Arial"/>
              </a:rPr>
              <a:t>Barreira</a:t>
            </a:r>
            <a:r>
              <a:rPr sz="1950" spc="-114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epitelial</a:t>
            </a:r>
            <a:r>
              <a:rPr sz="1950" spc="-11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comprometida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7494" y="3723640"/>
            <a:ext cx="2430145" cy="26673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459"/>
              </a:spcBef>
            </a:pPr>
            <a:r>
              <a:rPr sz="1350" dirty="0">
                <a:latin typeface="Arial"/>
                <a:cs typeface="Arial"/>
              </a:rPr>
              <a:t>Rinite</a:t>
            </a:r>
            <a:r>
              <a:rPr sz="1350" spc="-65" dirty="0">
                <a:latin typeface="Arial"/>
                <a:cs typeface="Arial"/>
              </a:rPr>
              <a:t> </a:t>
            </a:r>
            <a:r>
              <a:rPr sz="1350" dirty="0" err="1">
                <a:latin typeface="Arial"/>
                <a:cs typeface="Arial"/>
              </a:rPr>
              <a:t>Alérgica</a:t>
            </a:r>
            <a:r>
              <a:rPr sz="1350" spc="10" dirty="0">
                <a:latin typeface="Arial"/>
                <a:cs typeface="Arial"/>
              </a:rPr>
              <a:t> </a:t>
            </a:r>
            <a:r>
              <a:rPr lang="pt-PT" sz="1350" i="1" spc="10" dirty="0">
                <a:latin typeface="Arial"/>
                <a:cs typeface="Arial"/>
              </a:rPr>
              <a:t>para</a:t>
            </a:r>
            <a:r>
              <a:rPr sz="1350" i="1" spc="15" dirty="0">
                <a:latin typeface="Arial"/>
                <a:cs typeface="Arial"/>
              </a:rPr>
              <a:t> </a:t>
            </a:r>
            <a:r>
              <a:rPr sz="1350" spc="-20" dirty="0">
                <a:latin typeface="Arial"/>
                <a:cs typeface="Arial"/>
              </a:rPr>
              <a:t>Asma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78992" y="1500822"/>
            <a:ext cx="1654810" cy="341630"/>
            <a:chOff x="6978992" y="1500822"/>
            <a:chExt cx="1654810" cy="341630"/>
          </a:xfrm>
        </p:grpSpPr>
        <p:sp>
          <p:nvSpPr>
            <p:cNvPr id="15" name="object 15"/>
            <p:cNvSpPr/>
            <p:nvPr/>
          </p:nvSpPr>
          <p:spPr>
            <a:xfrm>
              <a:off x="6988517" y="1510347"/>
              <a:ext cx="1635760" cy="322580"/>
            </a:xfrm>
            <a:custGeom>
              <a:avLst/>
              <a:gdLst/>
              <a:ahLst/>
              <a:cxnLst/>
              <a:rect l="l" t="t" r="r" b="b"/>
              <a:pathLst>
                <a:path w="1635759" h="322580">
                  <a:moveTo>
                    <a:pt x="1635252" y="0"/>
                  </a:moveTo>
                  <a:lnTo>
                    <a:pt x="0" y="0"/>
                  </a:lnTo>
                  <a:lnTo>
                    <a:pt x="770255" y="322072"/>
                  </a:lnTo>
                  <a:lnTo>
                    <a:pt x="1635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8517" y="1510347"/>
              <a:ext cx="1635760" cy="322580"/>
            </a:xfrm>
            <a:custGeom>
              <a:avLst/>
              <a:gdLst/>
              <a:ahLst/>
              <a:cxnLst/>
              <a:rect l="l" t="t" r="r" b="b"/>
              <a:pathLst>
                <a:path w="1635759" h="322580">
                  <a:moveTo>
                    <a:pt x="0" y="0"/>
                  </a:moveTo>
                  <a:lnTo>
                    <a:pt x="770255" y="322072"/>
                  </a:lnTo>
                  <a:lnTo>
                    <a:pt x="1635252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36839F76-38FA-6517-DBFE-06D378A5C380}"/>
              </a:ext>
            </a:extLst>
          </p:cNvPr>
          <p:cNvSpPr txBox="1"/>
          <p:nvPr/>
        </p:nvSpPr>
        <p:spPr>
          <a:xfrm>
            <a:off x="3741026" y="5883458"/>
            <a:ext cx="838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Kim H, Bouchard J, Renzi PM. The link between allergic rhinitis and asthma: a role for antileukotrienes? Can Respir J. 2008 Mar;15(2):91-8. </a:t>
            </a:r>
            <a:r>
              <a:rPr lang="en-GB" sz="1200" b="0" i="0" dirty="0" err="1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10.1155/2008/416095. PMID: 18354749; PMCID: PMC2677841.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BA17A812-5169-578B-77CA-F778E9B8273C}"/>
              </a:ext>
            </a:extLst>
          </p:cNvPr>
          <p:cNvSpPr txBox="1"/>
          <p:nvPr/>
        </p:nvSpPr>
        <p:spPr>
          <a:xfrm>
            <a:off x="3741026" y="6307198"/>
            <a:ext cx="8123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Feinstein, E. (2013). The Common Allergic Mechanism of Rhinitis and Asthma. The Science Journal of the Lander College of Arts and Sciences, 7(1). Retrieved from https://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touroscholar.touro.edu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sjlcas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/vol7/ iss1/5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83B157D2-4AD7-83CC-B715-39D6F75B0915}"/>
              </a:ext>
            </a:extLst>
          </p:cNvPr>
          <p:cNvSpPr txBox="1"/>
          <p:nvPr/>
        </p:nvSpPr>
        <p:spPr>
          <a:xfrm>
            <a:off x="3741026" y="5459580"/>
            <a:ext cx="8123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Egan, M., </a:t>
            </a:r>
            <a:r>
              <a:rPr lang="en-GB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Bunyavanich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S. Allergic rhinitis: the “Ghost Diagnosis” in patients with asthma. </a:t>
            </a:r>
            <a:r>
              <a:rPr lang="en-GB" sz="1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asthma res and </a:t>
            </a:r>
            <a:r>
              <a:rPr lang="en-GB" sz="1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8 (2015). https://</a:t>
            </a:r>
            <a:r>
              <a:rPr lang="en-GB" sz="1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/10.1186/s40733-015-0008-0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488" y="1885518"/>
            <a:ext cx="1658442" cy="16584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7741" y="1885518"/>
            <a:ext cx="1686224" cy="1658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4520" y="233741"/>
            <a:ext cx="453009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Rinite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alérgica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isolada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é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diferente</a:t>
            </a:r>
            <a:r>
              <a:rPr sz="10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rinite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alérgica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associada</a:t>
            </a:r>
            <a:r>
              <a:rPr sz="105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17973"/>
                </a:solidFill>
                <a:latin typeface="Arial"/>
                <a:cs typeface="Arial"/>
              </a:rPr>
              <a:t>à</a:t>
            </a:r>
            <a:r>
              <a:rPr sz="1050" b="1" spc="6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17973"/>
                </a:solidFill>
                <a:latin typeface="Arial"/>
                <a:cs typeface="Arial"/>
              </a:rPr>
              <a:t>asma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422" y="3523659"/>
            <a:ext cx="4545965" cy="182934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latin typeface="Arial"/>
                <a:cs typeface="Arial"/>
              </a:rPr>
              <a:t>Rinite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alérgica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lang="pt-PT" sz="1800" b="1" spc="-15" dirty="0">
                <a:latin typeface="Arial"/>
                <a:cs typeface="Arial"/>
              </a:rPr>
              <a:t>isolada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70–80%)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20345" indent="-207645">
              <a:lnSpc>
                <a:spcPts val="2335"/>
              </a:lnSpc>
              <a:spcBef>
                <a:spcPts val="195"/>
              </a:spcBef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Limitada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às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vias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nasais</a:t>
            </a:r>
            <a:endParaRPr sz="1950" dirty="0">
              <a:latin typeface="Arial"/>
              <a:cs typeface="Arial"/>
            </a:endParaRPr>
          </a:p>
          <a:p>
            <a:pPr marL="219710" marR="180975" indent="-207645">
              <a:lnSpc>
                <a:spcPts val="2330"/>
              </a:lnSpc>
              <a:spcBef>
                <a:spcPts val="85"/>
              </a:spcBef>
              <a:buFont typeface="Cambria"/>
              <a:buChar char="•"/>
              <a:tabLst>
                <a:tab pos="222250" algn="l"/>
              </a:tabLst>
            </a:pPr>
            <a:r>
              <a:rPr sz="1950" dirty="0">
                <a:latin typeface="Arial"/>
                <a:cs typeface="Arial"/>
              </a:rPr>
              <a:t>Sintomas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–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Espirros,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congestão, 	</a:t>
            </a:r>
            <a:r>
              <a:rPr sz="1950" dirty="0">
                <a:latin typeface="Arial"/>
                <a:cs typeface="Arial"/>
              </a:rPr>
              <a:t>co</a:t>
            </a:r>
            <a:r>
              <a:rPr lang="pt-PT" sz="1950" dirty="0" err="1">
                <a:latin typeface="Arial"/>
                <a:cs typeface="Arial"/>
              </a:rPr>
              <a:t>michão</a:t>
            </a:r>
            <a:r>
              <a:rPr sz="1950" dirty="0">
                <a:latin typeface="Arial"/>
                <a:cs typeface="Arial"/>
              </a:rPr>
              <a:t>,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lang="pt-PT" sz="1950" spc="-60" dirty="0">
                <a:latin typeface="Arial"/>
                <a:cs typeface="Arial"/>
              </a:rPr>
              <a:t>rinorreia ou congestão nasal</a:t>
            </a:r>
            <a:endParaRPr sz="1950" dirty="0">
              <a:latin typeface="Arial"/>
              <a:cs typeface="Arial"/>
            </a:endParaRPr>
          </a:p>
          <a:p>
            <a:pPr marL="220345" indent="-207645">
              <a:lnSpc>
                <a:spcPts val="2250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Inflamação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eosinofílica</a:t>
            </a:r>
            <a:r>
              <a:rPr sz="1950" spc="-9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localizada</a:t>
            </a:r>
            <a:endParaRPr sz="1950" dirty="0">
              <a:latin typeface="Arial"/>
              <a:cs typeface="Arial"/>
            </a:endParaRPr>
          </a:p>
          <a:p>
            <a:pPr marL="220345" indent="-207645">
              <a:lnSpc>
                <a:spcPts val="2335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Pode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evoluir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para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asma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0261" y="3499807"/>
            <a:ext cx="5371465" cy="184601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438275">
              <a:lnSpc>
                <a:spcPct val="100000"/>
              </a:lnSpc>
              <a:spcBef>
                <a:spcPts val="555"/>
              </a:spcBef>
            </a:pPr>
            <a:r>
              <a:rPr sz="1450" b="1" dirty="0">
                <a:latin typeface="Arial"/>
                <a:cs typeface="Arial"/>
              </a:rPr>
              <a:t>Rinite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alérgica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com</a:t>
            </a:r>
            <a:r>
              <a:rPr sz="1450" b="1" spc="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asma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(</a:t>
            </a:r>
            <a:r>
              <a:rPr sz="1450" dirty="0">
                <a:latin typeface="Arial"/>
                <a:cs typeface="Arial"/>
              </a:rPr>
              <a:t>20–</a:t>
            </a:r>
            <a:r>
              <a:rPr sz="1450" spc="-10" dirty="0">
                <a:latin typeface="Arial"/>
                <a:cs typeface="Arial"/>
              </a:rPr>
              <a:t>30%)</a:t>
            </a:r>
            <a:r>
              <a:rPr sz="1450" b="1" spc="-10" dirty="0"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219710" marR="430530" indent="-207645">
              <a:lnSpc>
                <a:spcPts val="2330"/>
              </a:lnSpc>
              <a:spcBef>
                <a:spcPts val="640"/>
              </a:spcBef>
              <a:buFont typeface="Cambria"/>
              <a:buChar char="•"/>
              <a:tabLst>
                <a:tab pos="222250" algn="l"/>
              </a:tabLst>
            </a:pPr>
            <a:r>
              <a:rPr sz="1950" dirty="0">
                <a:latin typeface="Arial"/>
                <a:cs typeface="Arial"/>
              </a:rPr>
              <a:t>Envolvimento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das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vias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aéreas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superiores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e 	</a:t>
            </a:r>
            <a:r>
              <a:rPr sz="1950" dirty="0">
                <a:latin typeface="Arial"/>
                <a:cs typeface="Arial"/>
              </a:rPr>
              <a:t>inferiores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(nariz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brônquios)</a:t>
            </a:r>
            <a:endParaRPr sz="1950" dirty="0">
              <a:latin typeface="Arial"/>
              <a:cs typeface="Arial"/>
            </a:endParaRPr>
          </a:p>
          <a:p>
            <a:pPr marL="220345" indent="-207645">
              <a:lnSpc>
                <a:spcPts val="2250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Sintomas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típicos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asma</a:t>
            </a:r>
            <a:endParaRPr sz="1950" dirty="0">
              <a:latin typeface="Arial"/>
              <a:cs typeface="Arial"/>
            </a:endParaRPr>
          </a:p>
          <a:p>
            <a:pPr marL="220345" indent="-207645">
              <a:lnSpc>
                <a:spcPts val="2330"/>
              </a:lnSpc>
              <a:buFont typeface="Cambria"/>
              <a:buChar char="•"/>
              <a:tabLst>
                <a:tab pos="220345" algn="l"/>
              </a:tabLst>
            </a:pPr>
            <a:r>
              <a:rPr sz="1950" dirty="0">
                <a:latin typeface="Arial"/>
                <a:cs typeface="Arial"/>
              </a:rPr>
              <a:t>Inflamação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generalizada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do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tipo</a:t>
            </a:r>
            <a:r>
              <a:rPr sz="1950" spc="-10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Th2</a:t>
            </a:r>
            <a:endParaRPr sz="1950" dirty="0">
              <a:latin typeface="Arial"/>
              <a:cs typeface="Arial"/>
            </a:endParaRPr>
          </a:p>
          <a:p>
            <a:pPr marL="220345" indent="-207645">
              <a:lnSpc>
                <a:spcPts val="2335"/>
              </a:lnSpc>
              <a:buFont typeface="Cambria"/>
              <a:buChar char="•"/>
              <a:tabLst>
                <a:tab pos="220345" algn="l"/>
              </a:tabLst>
            </a:pPr>
            <a:r>
              <a:rPr sz="1950" spc="-10" dirty="0" err="1">
                <a:latin typeface="Arial"/>
                <a:cs typeface="Arial"/>
              </a:rPr>
              <a:t>Hiper-</a:t>
            </a:r>
            <a:r>
              <a:rPr sz="1950" dirty="0" err="1">
                <a:latin typeface="Arial"/>
                <a:cs typeface="Arial"/>
              </a:rPr>
              <a:t>reatividade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lang="pt-PT" sz="1950" spc="-55" dirty="0">
                <a:latin typeface="Arial"/>
                <a:cs typeface="Arial"/>
              </a:rPr>
              <a:t>estabelecida </a:t>
            </a:r>
            <a:r>
              <a:rPr sz="1950" dirty="0">
                <a:latin typeface="Arial"/>
                <a:cs typeface="Arial"/>
              </a:rPr>
              <a:t>das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vias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 err="1">
                <a:latin typeface="Arial"/>
                <a:cs typeface="Arial"/>
              </a:rPr>
              <a:t>aéreas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406224" y="796429"/>
            <a:ext cx="76498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5740" marR="5080" indent="-1463675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Clinicamente,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existem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 err="1">
                <a:solidFill>
                  <a:srgbClr val="000000"/>
                </a:solidFill>
                <a:latin typeface="Arial"/>
                <a:cs typeface="Arial"/>
              </a:rPr>
              <a:t>dois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PT" sz="2000" b="0" spc="-10" dirty="0">
                <a:solidFill>
                  <a:srgbClr val="000000"/>
                </a:solidFill>
                <a:latin typeface="Arial"/>
                <a:cs typeface="Arial"/>
              </a:rPr>
              <a:t>fenótipos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distintos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rinite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alérgica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(RA):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(i) </a:t>
            </a:r>
            <a:r>
              <a:rPr sz="2000" b="0" dirty="0" err="1">
                <a:solidFill>
                  <a:srgbClr val="000000"/>
                </a:solidFill>
                <a:latin typeface="Arial"/>
                <a:cs typeface="Arial"/>
              </a:rPr>
              <a:t>rinite</a:t>
            </a:r>
            <a:r>
              <a:rPr lang="pt-PT" sz="2000" b="0" dirty="0">
                <a:solidFill>
                  <a:srgbClr val="000000"/>
                </a:solidFill>
                <a:latin typeface="Arial"/>
                <a:cs typeface="Arial"/>
              </a:rPr>
              <a:t> isolada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(ii)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lang="pt-PT" sz="2000" b="0" spc="-1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asma.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7209BFB-CBC6-9602-B880-1ED5B71263F6}"/>
              </a:ext>
            </a:extLst>
          </p:cNvPr>
          <p:cNvSpPr/>
          <p:nvPr/>
        </p:nvSpPr>
        <p:spPr>
          <a:xfrm>
            <a:off x="270371" y="6408465"/>
            <a:ext cx="10915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Husna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Muhamad, et al. "Allergic rhinitis: a clinical and pathophysiological overview." Frontiers in medicine 9 (2022): 874114.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8E69AF9-9BE9-C2D6-A707-E32B44676833}"/>
              </a:ext>
            </a:extLst>
          </p:cNvPr>
          <p:cNvSpPr txBox="1"/>
          <p:nvPr/>
        </p:nvSpPr>
        <p:spPr>
          <a:xfrm>
            <a:off x="189189" y="6090998"/>
            <a:ext cx="11831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Bousquet, Jean, et al. "Rhinitis associated with asthma is distinct from rhinitis alone: the ARIA‐</a:t>
            </a:r>
            <a:r>
              <a:rPr lang="en-GB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MeDALL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hypothesis." 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Allergy</a:t>
            </a:r>
            <a:r>
              <a:rPr lang="en-GB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78.5 (2023): 1169-1203.</a:t>
            </a:r>
            <a:endParaRPr lang="en-US" sz="1400" dirty="0"/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20BC123F-3B56-36A7-CC7B-5589354BC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446" y="134556"/>
            <a:ext cx="3050505" cy="630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3097" y="288785"/>
            <a:ext cx="3929360" cy="26195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6610" y="1097812"/>
            <a:ext cx="11758930" cy="5286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85235" indent="290195">
              <a:lnSpc>
                <a:spcPct val="100000"/>
              </a:lnSpc>
              <a:spcBef>
                <a:spcPts val="100"/>
              </a:spcBef>
            </a:pPr>
            <a:r>
              <a:rPr sz="1750" i="1" spc="-10" dirty="0">
                <a:latin typeface="Arial"/>
                <a:cs typeface="Arial"/>
              </a:rPr>
              <a:t>MASK-</a:t>
            </a:r>
            <a:r>
              <a:rPr sz="1750" i="1" dirty="0">
                <a:latin typeface="Arial"/>
                <a:cs typeface="Arial"/>
              </a:rPr>
              <a:t>air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está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entre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as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13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melhores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práticas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reconhecidas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pela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spc="-10" dirty="0">
                <a:latin typeface="Arial"/>
                <a:cs typeface="Arial"/>
              </a:rPr>
              <a:t>OCDE</a:t>
            </a:r>
            <a:r>
              <a:rPr lang="pt-PT" sz="1750" i="1" spc="-10" dirty="0">
                <a:latin typeface="Arial"/>
                <a:cs typeface="Arial"/>
              </a:rPr>
              <a:t> </a:t>
            </a:r>
            <a:r>
              <a:rPr sz="1750" i="1" spc="-25" dirty="0" err="1">
                <a:latin typeface="Arial"/>
                <a:cs typeface="Arial"/>
              </a:rPr>
              <a:t>em</a:t>
            </a:r>
            <a:r>
              <a:rPr sz="1750" i="1" spc="-2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2023,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spc="-10" dirty="0">
                <a:latin typeface="Arial"/>
                <a:cs typeface="Arial"/>
              </a:rPr>
              <a:t>integrando</a:t>
            </a:r>
            <a:r>
              <a:rPr sz="1750" i="1" spc="-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cuidado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digital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focado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no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paciente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para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rinite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alérgica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e</a:t>
            </a:r>
            <a:r>
              <a:rPr sz="1750" i="1" spc="-30" dirty="0">
                <a:latin typeface="Arial"/>
                <a:cs typeface="Arial"/>
              </a:rPr>
              <a:t> </a:t>
            </a:r>
            <a:r>
              <a:rPr sz="1750" i="1" spc="-20" dirty="0">
                <a:latin typeface="Arial"/>
                <a:cs typeface="Arial"/>
              </a:rPr>
              <a:t>asma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750" dirty="0">
              <a:latin typeface="Arial"/>
              <a:cs typeface="Arial"/>
            </a:endParaRPr>
          </a:p>
          <a:p>
            <a:pPr marL="549275" marR="37630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Organização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Cooperação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Desenvolvimento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Econ</a:t>
            </a:r>
            <a:r>
              <a:rPr lang="pt-PT" sz="2400" dirty="0">
                <a:latin typeface="Arial"/>
                <a:cs typeface="Arial"/>
              </a:rPr>
              <a:t>ó</a:t>
            </a:r>
            <a:r>
              <a:rPr sz="2400" dirty="0" err="1">
                <a:latin typeface="Arial"/>
                <a:cs typeface="Arial"/>
              </a:rPr>
              <a:t>mico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(OCDE)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reconheceu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lang="pt-PT" sz="2400" dirty="0">
                <a:latin typeface="Arial"/>
                <a:cs typeface="Arial"/>
              </a:rPr>
              <a:t>a aplicação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MASK-air </a:t>
            </a:r>
            <a:r>
              <a:rPr sz="2400" dirty="0">
                <a:latin typeface="Arial"/>
                <a:cs typeface="Arial"/>
              </a:rPr>
              <a:t>como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referência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lang="pt-PT" sz="2400" spc="-90" dirty="0">
                <a:latin typeface="Arial"/>
                <a:cs typeface="Arial"/>
              </a:rPr>
              <a:t>nos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cuidados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integrados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doenças </a:t>
            </a:r>
            <a:r>
              <a:rPr sz="2400" dirty="0" err="1">
                <a:latin typeface="Arial"/>
                <a:cs typeface="Arial"/>
              </a:rPr>
              <a:t>respiratórias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cr</a:t>
            </a:r>
            <a:r>
              <a:rPr lang="pt-PT" sz="2400" dirty="0">
                <a:latin typeface="Arial"/>
                <a:cs typeface="Arial"/>
              </a:rPr>
              <a:t>ó</a:t>
            </a:r>
            <a:r>
              <a:rPr sz="2400" dirty="0" err="1">
                <a:latin typeface="Arial"/>
                <a:cs typeface="Arial"/>
              </a:rPr>
              <a:t>nicas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graças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sucesso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 </a:t>
            </a:r>
            <a:r>
              <a:rPr sz="2400" dirty="0">
                <a:latin typeface="Arial"/>
                <a:cs typeface="Arial"/>
              </a:rPr>
              <a:t>saúde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digital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abordagens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centradas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paciente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e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geração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dados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reais.</a:t>
            </a:r>
            <a:endParaRPr sz="24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455"/>
              </a:spcBef>
            </a:pPr>
            <a:r>
              <a:rPr sz="1700" dirty="0" err="1">
                <a:latin typeface="Arial"/>
                <a:cs typeface="Arial"/>
              </a:rPr>
              <a:t>Principais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mensagens</a:t>
            </a:r>
            <a:r>
              <a:rPr lang="pt-PT" sz="1700" dirty="0">
                <a:latin typeface="Arial"/>
                <a:cs typeface="Arial"/>
              </a:rPr>
              <a:t> chave que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destacam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papel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lang="pt-PT" sz="1700" dirty="0">
                <a:latin typeface="Arial"/>
                <a:cs typeface="Arial"/>
              </a:rPr>
              <a:t>a aplicação</a:t>
            </a:r>
            <a:endParaRPr sz="1700" dirty="0">
              <a:latin typeface="Arial"/>
              <a:cs typeface="Arial"/>
            </a:endParaRPr>
          </a:p>
          <a:p>
            <a:pPr marL="1078865" marR="1159510" indent="-226695">
              <a:lnSpc>
                <a:spcPct val="100000"/>
              </a:lnSpc>
              <a:spcBef>
                <a:spcPts val="770"/>
              </a:spcBef>
              <a:buFont typeface="Cambria"/>
              <a:buChar char="•"/>
              <a:tabLst>
                <a:tab pos="1078865" algn="l"/>
              </a:tabLst>
            </a:pPr>
            <a:r>
              <a:rPr sz="2100" dirty="0" err="1">
                <a:latin typeface="Arial"/>
                <a:cs typeface="Arial"/>
              </a:rPr>
              <a:t>Capacita</a:t>
            </a:r>
            <a:r>
              <a:rPr lang="pt-PT" sz="2100" dirty="0">
                <a:latin typeface="Arial"/>
                <a:cs typeface="Arial"/>
              </a:rPr>
              <a:t>r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digitalmente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pacientes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para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que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compreendam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</a:t>
            </a:r>
            <a:r>
              <a:rPr lang="pt-PT" sz="2100" dirty="0">
                <a:latin typeface="Arial"/>
                <a:cs typeface="Arial"/>
              </a:rPr>
              <a:t>iram a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 err="1">
                <a:latin typeface="Arial"/>
                <a:cs typeface="Arial"/>
              </a:rPr>
              <a:t>sua</a:t>
            </a:r>
            <a:r>
              <a:rPr lang="pt-PT" sz="2100" spc="-25" dirty="0">
                <a:latin typeface="Arial"/>
                <a:cs typeface="Arial"/>
              </a:rPr>
              <a:t> doença</a:t>
            </a:r>
            <a:r>
              <a:rPr sz="2100" spc="-1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1078230" indent="-226060">
              <a:lnSpc>
                <a:spcPct val="100000"/>
              </a:lnSpc>
              <a:buFont typeface="Cambria"/>
              <a:buChar char="•"/>
              <a:tabLst>
                <a:tab pos="1078230" algn="l"/>
              </a:tabLst>
            </a:pPr>
            <a:r>
              <a:rPr sz="2100" dirty="0">
                <a:latin typeface="Arial"/>
                <a:cs typeface="Arial"/>
              </a:rPr>
              <a:t>Gera</a:t>
            </a:r>
            <a:r>
              <a:rPr lang="pt-PT" sz="2100" dirty="0">
                <a:latin typeface="Arial"/>
                <a:cs typeface="Arial"/>
              </a:rPr>
              <a:t>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evidências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reais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abrangentes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sobre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sintomas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uso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medicamentos,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além</a:t>
            </a:r>
            <a:r>
              <a:rPr sz="2100" spc="-25" dirty="0">
                <a:latin typeface="Arial"/>
                <a:cs typeface="Arial"/>
              </a:rPr>
              <a:t> de</a:t>
            </a:r>
            <a:endParaRPr sz="2100" dirty="0">
              <a:latin typeface="Arial"/>
              <a:cs typeface="Arial"/>
            </a:endParaRPr>
          </a:p>
          <a:p>
            <a:pPr marL="1078865" marR="480059" indent="-226695">
              <a:lnSpc>
                <a:spcPct val="100000"/>
              </a:lnSpc>
              <a:buFont typeface="Cambria"/>
              <a:buChar char="•"/>
              <a:tabLst>
                <a:tab pos="1078865" algn="l"/>
              </a:tabLst>
            </a:pPr>
            <a:r>
              <a:rPr sz="2100" dirty="0">
                <a:latin typeface="Arial"/>
                <a:cs typeface="Arial"/>
              </a:rPr>
              <a:t>Melhorar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caminhos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integrados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cuidado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entre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profissionais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</a:t>
            </a:r>
            <a:r>
              <a:rPr lang="pt-PT" sz="2100" dirty="0">
                <a:latin typeface="Arial"/>
                <a:cs typeface="Arial"/>
              </a:rPr>
              <a:t>os cuidados primários </a:t>
            </a:r>
            <a:r>
              <a:rPr sz="2100" spc="-50" dirty="0">
                <a:latin typeface="Arial"/>
                <a:cs typeface="Arial"/>
              </a:rPr>
              <a:t>e </a:t>
            </a:r>
            <a:r>
              <a:rPr sz="2100" spc="-10" dirty="0" err="1">
                <a:latin typeface="Arial"/>
                <a:cs typeface="Arial"/>
              </a:rPr>
              <a:t>especiali</a:t>
            </a:r>
            <a:r>
              <a:rPr lang="pt-PT" sz="2100" spc="-10" dirty="0" err="1">
                <a:latin typeface="Arial"/>
                <a:cs typeface="Arial"/>
              </a:rPr>
              <a:t>zados</a:t>
            </a:r>
            <a:r>
              <a:rPr sz="2100" spc="-1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710741E-63A9-C454-AE99-2976576DA8D4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4041" y="248961"/>
            <a:ext cx="10887075" cy="4427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Principais</a:t>
            </a:r>
            <a:r>
              <a:rPr sz="16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pontos</a:t>
            </a:r>
            <a:r>
              <a:rPr sz="16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para</a:t>
            </a:r>
            <a:r>
              <a:rPr sz="16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levar</a:t>
            </a:r>
            <a:r>
              <a:rPr sz="16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17973"/>
                </a:solidFill>
                <a:latin typeface="Arial"/>
                <a:cs typeface="Arial"/>
              </a:rPr>
              <a:t>para</a:t>
            </a:r>
            <a:r>
              <a:rPr sz="16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17973"/>
                </a:solidFill>
                <a:latin typeface="Arial"/>
                <a:cs typeface="Arial"/>
              </a:rPr>
              <a:t>casa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6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Rinite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alérgica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(RA)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afeta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25%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população</a:t>
            </a:r>
            <a:r>
              <a:rPr sz="1800" spc="-10" dirty="0">
                <a:latin typeface="Arial"/>
                <a:cs typeface="Arial"/>
              </a:rPr>
              <a:t> mundial.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Apenas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cerca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45%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procuram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orientação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tratamento.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fortemente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30%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pacientes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também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apresenta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asma.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cuidado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precoce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ajudar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evitar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evolução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10" dirty="0">
                <a:latin typeface="Arial"/>
                <a:cs typeface="Arial"/>
              </a:rPr>
              <a:t> asma.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Frequentemente,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lang="pt-PT" spc="-10" dirty="0">
                <a:latin typeface="Arial"/>
                <a:cs typeface="Arial"/>
              </a:rPr>
              <a:t>a constipação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persistente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doença.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É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pacientes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esperem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diagnóstico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estruturado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tratamento.</a:t>
            </a:r>
            <a:endParaRPr sz="1800" dirty="0">
              <a:latin typeface="Arial"/>
              <a:cs typeface="Arial"/>
            </a:endParaRPr>
          </a:p>
          <a:p>
            <a:pPr marL="208279" marR="39370" indent="-196215">
              <a:lnSpc>
                <a:spcPct val="100899"/>
              </a:lnSpc>
              <a:buFont typeface="Cambria"/>
              <a:buChar char="•"/>
              <a:tabLst>
                <a:tab pos="208279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Escala</a:t>
            </a:r>
            <a:r>
              <a:rPr sz="1800" spc="-10" dirty="0">
                <a:latin typeface="Arial"/>
                <a:cs typeface="Arial"/>
              </a:rPr>
              <a:t> Visual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Analógica</a:t>
            </a:r>
            <a:r>
              <a:rPr sz="1800" spc="-10" dirty="0">
                <a:latin typeface="Arial"/>
                <a:cs typeface="Arial"/>
              </a:rPr>
              <a:t> (EVA) </a:t>
            </a:r>
            <a:r>
              <a:rPr sz="1800" dirty="0">
                <a:latin typeface="Arial"/>
                <a:cs typeface="Arial"/>
              </a:rPr>
              <a:t>(0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nenhum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sintoma;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sintomas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muito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intensos)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ferramenta </a:t>
            </a:r>
            <a:r>
              <a:rPr sz="1800" dirty="0">
                <a:latin typeface="Arial"/>
                <a:cs typeface="Arial"/>
              </a:rPr>
              <a:t>simples e </a:t>
            </a:r>
            <a:r>
              <a:rPr sz="1800" spc="-10" dirty="0">
                <a:latin typeface="Arial"/>
                <a:cs typeface="Arial"/>
              </a:rPr>
              <a:t>eficaz.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Reinterprete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rinite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uma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pt-PT" sz="1800" spc="-20" dirty="0">
                <a:latin typeface="Arial"/>
                <a:cs typeface="Arial"/>
              </a:rPr>
              <a:t>doença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tratável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relevante.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adaptado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padrão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sintomas.</a:t>
            </a:r>
            <a:endParaRPr sz="1800" dirty="0">
              <a:latin typeface="Arial"/>
              <a:cs typeface="Arial"/>
            </a:endParaRPr>
          </a:p>
          <a:p>
            <a:pPr marL="405130" lvl="1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405130" algn="l"/>
              </a:tabLst>
            </a:pPr>
            <a:r>
              <a:rPr sz="1800" spc="-25" dirty="0">
                <a:latin typeface="Arial"/>
                <a:cs typeface="Arial"/>
              </a:rPr>
              <a:t>T</a:t>
            </a:r>
            <a:r>
              <a:rPr lang="pt-PT" sz="1800" spc="-25" dirty="0" err="1">
                <a:latin typeface="Arial"/>
                <a:cs typeface="Arial"/>
              </a:rPr>
              <a:t>ratamento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diár</a:t>
            </a:r>
            <a:r>
              <a:rPr lang="pt-PT" dirty="0" err="1">
                <a:latin typeface="Arial"/>
                <a:cs typeface="Arial"/>
              </a:rPr>
              <a:t>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sintomas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frequentes,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graves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sazonais.</a:t>
            </a:r>
            <a:endParaRPr sz="1800" dirty="0">
              <a:latin typeface="Arial"/>
              <a:cs typeface="Arial"/>
            </a:endParaRPr>
          </a:p>
          <a:p>
            <a:pPr marL="405130" lvl="1" indent="-196850">
              <a:lnSpc>
                <a:spcPct val="100000"/>
              </a:lnSpc>
              <a:spcBef>
                <a:spcPts val="15"/>
              </a:spcBef>
              <a:buFont typeface="Cambria"/>
              <a:buChar char="•"/>
              <a:tabLst>
                <a:tab pos="405130" algn="l"/>
              </a:tabLst>
            </a:pPr>
            <a:r>
              <a:rPr sz="1800" spc="-25" dirty="0">
                <a:latin typeface="Arial"/>
                <a:cs typeface="Arial"/>
              </a:rPr>
              <a:t>T</a:t>
            </a:r>
            <a:r>
              <a:rPr lang="pt-PT" sz="1800" spc="-25" dirty="0" err="1">
                <a:latin typeface="Arial"/>
                <a:cs typeface="Arial"/>
              </a:rPr>
              <a:t>ratamento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conforme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necessidade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casos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lang="pt-PT" sz="1800" dirty="0" err="1">
                <a:latin typeface="Arial"/>
                <a:cs typeface="Arial"/>
              </a:rPr>
              <a:t>igeiros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intermitentes.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lavagem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nasal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solução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diminuir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intensidade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0" dirty="0">
                <a:latin typeface="Arial"/>
                <a:cs typeface="Arial"/>
              </a:rPr>
              <a:t> sintomas.</a:t>
            </a:r>
            <a:endParaRPr sz="1800" dirty="0">
              <a:latin typeface="Arial"/>
              <a:cs typeface="Arial"/>
            </a:endParaRPr>
          </a:p>
          <a:p>
            <a:pPr marL="209550" indent="-196850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209550" algn="l"/>
              </a:tabLst>
            </a:pPr>
            <a:r>
              <a:rPr sz="1800" dirty="0">
                <a:latin typeface="Arial"/>
                <a:cs typeface="Arial"/>
              </a:rPr>
              <a:t>Considere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imunoterapia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pt-PT" sz="1800" spc="-25" dirty="0">
                <a:latin typeface="Arial"/>
                <a:cs typeface="Arial"/>
              </a:rPr>
              <a:t>com alergénios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(AIT/SLIT)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persistentes.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689" y="5328500"/>
            <a:ext cx="106076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820">
              <a:lnSpc>
                <a:spcPct val="100000"/>
              </a:lnSpc>
              <a:spcBef>
                <a:spcPts val="100"/>
              </a:spcBef>
            </a:pPr>
            <a:r>
              <a:rPr sz="1750" i="1" dirty="0">
                <a:latin typeface="Arial"/>
                <a:cs typeface="Arial"/>
              </a:rPr>
              <a:t>Rinite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não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é </a:t>
            </a:r>
            <a:r>
              <a:rPr sz="1750" i="1" dirty="0" err="1">
                <a:latin typeface="Arial"/>
                <a:cs typeface="Arial"/>
              </a:rPr>
              <a:t>uma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lang="pt-PT" sz="1750" i="1" spc="-5" dirty="0">
                <a:latin typeface="Arial"/>
                <a:cs typeface="Arial"/>
              </a:rPr>
              <a:t>doença</a:t>
            </a:r>
            <a:r>
              <a:rPr sz="1750" i="1" dirty="0">
                <a:latin typeface="Arial"/>
                <a:cs typeface="Arial"/>
              </a:rPr>
              <a:t> simples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ou inofensiva. Com diagnóstico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adequado,</a:t>
            </a:r>
            <a:r>
              <a:rPr sz="1750" i="1" spc="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orientação</a:t>
            </a:r>
            <a:r>
              <a:rPr sz="1750" i="1" spc="-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e </a:t>
            </a:r>
            <a:r>
              <a:rPr sz="1750" i="1" spc="-10" dirty="0">
                <a:latin typeface="Arial"/>
                <a:cs typeface="Arial"/>
              </a:rPr>
              <a:t>tratamento </a:t>
            </a:r>
            <a:r>
              <a:rPr sz="1750" i="1" dirty="0">
                <a:latin typeface="Arial"/>
                <a:cs typeface="Arial"/>
              </a:rPr>
              <a:t>personalizado,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os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pacientes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podem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recuperar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spc="-10" dirty="0">
                <a:latin typeface="Arial"/>
                <a:cs typeface="Arial"/>
              </a:rPr>
              <a:t>bem-estar,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a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produtividade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e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control</a:t>
            </a:r>
            <a:r>
              <a:rPr lang="pt-PT" sz="1750" i="1" dirty="0">
                <a:latin typeface="Arial"/>
                <a:cs typeface="Arial"/>
              </a:rPr>
              <a:t>o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sobre</a:t>
            </a:r>
            <a:r>
              <a:rPr sz="1750" i="1" spc="-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os</a:t>
            </a:r>
            <a:r>
              <a:rPr sz="1750" i="1" spc="-20" dirty="0">
                <a:latin typeface="Arial"/>
                <a:cs typeface="Arial"/>
              </a:rPr>
              <a:t> </a:t>
            </a:r>
            <a:r>
              <a:rPr sz="1750" i="1" spc="-10" dirty="0">
                <a:latin typeface="Arial"/>
                <a:cs typeface="Arial"/>
              </a:rPr>
              <a:t>sintomas</a:t>
            </a:r>
            <a:r>
              <a:rPr sz="1750" spc="-10" dirty="0"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BCF800F-8604-8664-D7B2-38FA48D30BE8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" name="Picture 2" descr="A black and blue logo&#10;&#10;AI-generated content may be incorrect.">
            <a:extLst>
              <a:ext uri="{FF2B5EF4-FFF2-40B4-BE49-F238E27FC236}">
                <a16:creationId xmlns:a16="http://schemas.microsoft.com/office/drawing/2014/main" id="{1AC889EC-98EE-8AB2-A86D-FE24887CE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93F34E-5A66-6F41-893E-F5704061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A1ACE72A-C1F9-51B0-5745-6967DB025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802" y="102107"/>
            <a:ext cx="11680957" cy="671316"/>
          </a:xfrm>
          <a:prstGeom prst="rect">
            <a:avLst/>
          </a:prstGeom>
        </p:spPr>
        <p:txBody>
          <a:bodyPr vert="horz" wrap="square" lIns="0" tIns="329544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30"/>
              </a:spcBef>
            </a:pPr>
            <a:r>
              <a:rPr dirty="0"/>
              <a:t>Guia</a:t>
            </a:r>
            <a:r>
              <a:rPr spc="30" dirty="0"/>
              <a:t> </a:t>
            </a:r>
            <a:r>
              <a:rPr dirty="0"/>
              <a:t>prático</a:t>
            </a:r>
            <a:r>
              <a:rPr spc="40" dirty="0"/>
              <a:t> </a:t>
            </a:r>
            <a:r>
              <a:rPr dirty="0"/>
              <a:t>para</a:t>
            </a:r>
            <a:r>
              <a:rPr spc="35" dirty="0"/>
              <a:t> </a:t>
            </a:r>
            <a:r>
              <a:rPr lang="pt-PT" spc="35" dirty="0"/>
              <a:t>melhorar a gestão</a:t>
            </a:r>
            <a:r>
              <a:rPr spc="40" dirty="0"/>
              <a:t> </a:t>
            </a:r>
            <a:r>
              <a:rPr dirty="0"/>
              <a:t>da</a:t>
            </a:r>
            <a:r>
              <a:rPr spc="35" dirty="0"/>
              <a:t> </a:t>
            </a:r>
            <a:r>
              <a:rPr dirty="0" err="1"/>
              <a:t>rinite</a:t>
            </a:r>
            <a:r>
              <a:rPr spc="35" dirty="0"/>
              <a:t> </a:t>
            </a:r>
            <a:r>
              <a:rPr dirty="0"/>
              <a:t>n</a:t>
            </a:r>
            <a:r>
              <a:rPr lang="pt-PT" dirty="0"/>
              <a:t>os cuidados primários</a:t>
            </a:r>
            <a:endParaRPr spc="-10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01629436-56F9-C7EE-B7BB-DDC65E6946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4914" y="1456400"/>
            <a:ext cx="3655820" cy="365582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C3B5B4DD-4A2D-37B7-1252-037F8A259F31}"/>
              </a:ext>
            </a:extLst>
          </p:cNvPr>
          <p:cNvSpPr txBox="1"/>
          <p:nvPr/>
        </p:nvSpPr>
        <p:spPr>
          <a:xfrm>
            <a:off x="9896093" y="4372102"/>
            <a:ext cx="1947545" cy="55784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850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50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16D49CDD-45B5-221F-4284-87AD1C754F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6017" y="1336433"/>
            <a:ext cx="1948611" cy="303596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0EB45B2F-FAD2-24B6-FF38-396D2F41F6FB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9748DF90-670B-4139-75F2-3DBC9787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  <p:pic>
        <p:nvPicPr>
          <p:cNvPr id="13" name="Picture 12" descr="A page of a document&#10;&#10;AI-generated content may be incorrect.">
            <a:extLst>
              <a:ext uri="{FF2B5EF4-FFF2-40B4-BE49-F238E27FC236}">
                <a16:creationId xmlns:a16="http://schemas.microsoft.com/office/drawing/2014/main" id="{71872B5B-DB13-5138-03A4-CA04CC89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7524"/>
            <a:ext cx="4038600" cy="56767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261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27" y="756158"/>
            <a:ext cx="1837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</a:t>
            </a:r>
            <a:r>
              <a:rPr sz="2800" spc="-40" dirty="0"/>
              <a:t> </a:t>
            </a:r>
            <a:r>
              <a:rPr sz="2800" spc="-10" dirty="0"/>
              <a:t>paciente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22" y="1768942"/>
            <a:ext cx="5015230" cy="362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5750" indent="-273050">
              <a:lnSpc>
                <a:spcPts val="2765"/>
              </a:lnSpc>
              <a:spcBef>
                <a:spcPts val="130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Malcolm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tem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32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anos.</a:t>
            </a:r>
            <a:endParaRPr sz="2500" dirty="0">
              <a:latin typeface="Arial"/>
              <a:cs typeface="Arial"/>
            </a:endParaRPr>
          </a:p>
          <a:p>
            <a:pPr marL="285750" marR="258445" indent="-273685">
              <a:lnSpc>
                <a:spcPts val="2530"/>
              </a:lnSpc>
              <a:spcBef>
                <a:spcPts val="245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Ele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trabalha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como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motorista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de </a:t>
            </a:r>
            <a:r>
              <a:rPr lang="pt-PT" sz="2500" spc="-25" dirty="0">
                <a:latin typeface="Arial"/>
                <a:cs typeface="Arial"/>
              </a:rPr>
              <a:t>autocarro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em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Londres.</a:t>
            </a:r>
            <a:endParaRPr sz="2500" dirty="0">
              <a:latin typeface="Arial"/>
              <a:cs typeface="Arial"/>
            </a:endParaRPr>
          </a:p>
          <a:p>
            <a:pPr marL="285750" marR="5080" indent="-273685">
              <a:lnSpc>
                <a:spcPts val="2530"/>
              </a:lnSpc>
              <a:spcBef>
                <a:spcPts val="10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O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dia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está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ensolarado,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já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final </a:t>
            </a:r>
            <a:r>
              <a:rPr sz="2500" dirty="0">
                <a:latin typeface="Arial"/>
                <a:cs typeface="Arial"/>
              </a:rPr>
              <a:t>da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primavera.</a:t>
            </a:r>
            <a:endParaRPr sz="2500" dirty="0">
              <a:latin typeface="Arial"/>
              <a:cs typeface="Arial"/>
            </a:endParaRPr>
          </a:p>
          <a:p>
            <a:pPr marL="285750" marR="78740" indent="-273685">
              <a:lnSpc>
                <a:spcPts val="2530"/>
              </a:lnSpc>
              <a:spcBef>
                <a:spcPts val="5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Ele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veio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procurá-lo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por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causa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da </a:t>
            </a:r>
            <a:r>
              <a:rPr sz="2500" spc="-10" dirty="0">
                <a:latin typeface="Arial"/>
                <a:cs typeface="Arial"/>
              </a:rPr>
              <a:t>rinite.</a:t>
            </a:r>
            <a:endParaRPr sz="2500" dirty="0">
              <a:latin typeface="Arial"/>
              <a:cs typeface="Arial"/>
            </a:endParaRPr>
          </a:p>
          <a:p>
            <a:pPr marL="285750" marR="96520" indent="-273685">
              <a:lnSpc>
                <a:spcPts val="2530"/>
              </a:lnSpc>
              <a:spcBef>
                <a:spcPts val="10"/>
              </a:spcBef>
              <a:buFont typeface="Cambria"/>
              <a:buChar char="•"/>
              <a:tabLst>
                <a:tab pos="285750" algn="l"/>
              </a:tabLst>
            </a:pPr>
            <a:r>
              <a:rPr sz="2500" dirty="0">
                <a:latin typeface="Arial"/>
                <a:cs typeface="Arial"/>
              </a:rPr>
              <a:t>Você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já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lang="pt-PT" sz="2500" spc="10" dirty="0">
                <a:latin typeface="Arial"/>
                <a:cs typeface="Arial"/>
              </a:rPr>
              <a:t>tinha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prescrito </a:t>
            </a:r>
            <a:r>
              <a:rPr sz="2500" dirty="0">
                <a:latin typeface="Arial"/>
                <a:cs typeface="Arial"/>
              </a:rPr>
              <a:t>anteriormente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uma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combinação </a:t>
            </a:r>
            <a:r>
              <a:rPr sz="2500" dirty="0">
                <a:latin typeface="Arial"/>
                <a:cs typeface="Arial"/>
              </a:rPr>
              <a:t>fixa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corticoster</a:t>
            </a:r>
            <a:r>
              <a:rPr lang="pt-PT" sz="2500" dirty="0">
                <a:latin typeface="Arial"/>
                <a:cs typeface="Arial"/>
              </a:rPr>
              <a:t>o</a:t>
            </a:r>
            <a:r>
              <a:rPr sz="2500" dirty="0">
                <a:latin typeface="Arial"/>
                <a:cs typeface="Arial"/>
              </a:rPr>
              <a:t>ide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intranasal </a:t>
            </a:r>
            <a:r>
              <a:rPr sz="2500" dirty="0">
                <a:latin typeface="Arial"/>
                <a:cs typeface="Arial"/>
              </a:rPr>
              <a:t>com</a:t>
            </a:r>
            <a:r>
              <a:rPr sz="2500" spc="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anti-histamínico</a:t>
            </a:r>
            <a:r>
              <a:rPr sz="2500" spc="1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intranasal.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1325" y="1615160"/>
            <a:ext cx="4389234" cy="4389234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640FFD20-1613-D3AB-7B0A-1F2315871EC4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94FFCA0A-9C98-8FC5-A389-94C8FF5BD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27" y="760888"/>
            <a:ext cx="5793105" cy="51810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dirty="0">
                <a:solidFill>
                  <a:srgbClr val="017973"/>
                </a:solidFill>
                <a:latin typeface="Arial"/>
                <a:cs typeface="Arial"/>
              </a:rPr>
              <a:t>Histórico</a:t>
            </a:r>
            <a:r>
              <a:rPr sz="2500" b="1" spc="12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17973"/>
                </a:solidFill>
                <a:latin typeface="Arial"/>
                <a:cs typeface="Arial"/>
              </a:rPr>
              <a:t>médico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30"/>
              </a:spcBef>
            </a:pPr>
            <a:endParaRPr sz="2500" dirty="0">
              <a:latin typeface="Arial"/>
              <a:cs typeface="Arial"/>
            </a:endParaRPr>
          </a:p>
          <a:p>
            <a:pPr marL="297815" marR="957580" indent="-285750" algn="just">
              <a:lnSpc>
                <a:spcPts val="2800"/>
              </a:lnSpc>
              <a:buClr>
                <a:srgbClr val="017973"/>
              </a:buClr>
              <a:buSzPct val="128571"/>
              <a:buChar char="•"/>
              <a:tabLst>
                <a:tab pos="299085" algn="l"/>
              </a:tabLst>
            </a:pPr>
            <a:r>
              <a:rPr sz="2800" dirty="0">
                <a:latin typeface="Arial"/>
                <a:cs typeface="Arial"/>
              </a:rPr>
              <a:t>Malcolm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apresenta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sintomas 	</a:t>
            </a:r>
            <a:r>
              <a:rPr sz="2800" dirty="0">
                <a:latin typeface="Arial"/>
                <a:cs typeface="Arial"/>
              </a:rPr>
              <a:t>nasais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intermitente 	</a:t>
            </a:r>
            <a:r>
              <a:rPr sz="2800" dirty="0">
                <a:latin typeface="Arial"/>
                <a:cs typeface="Arial"/>
              </a:rPr>
              <a:t>desde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adolescência.</a:t>
            </a:r>
            <a:endParaRPr sz="2800" dirty="0">
              <a:latin typeface="Arial"/>
              <a:cs typeface="Arial"/>
            </a:endParaRPr>
          </a:p>
          <a:p>
            <a:pPr marL="297815" marR="321945" indent="-285750">
              <a:lnSpc>
                <a:spcPts val="2800"/>
              </a:lnSpc>
              <a:spcBef>
                <a:spcPts val="665"/>
              </a:spcBef>
              <a:buClr>
                <a:srgbClr val="017973"/>
              </a:buClr>
              <a:buSzPct val="128571"/>
              <a:buChar char="•"/>
              <a:tabLst>
                <a:tab pos="299085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cada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primavera,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quando</a:t>
            </a:r>
            <a:r>
              <a:rPr sz="2800" spc="700" dirty="0">
                <a:latin typeface="Arial"/>
                <a:cs typeface="Arial"/>
              </a:rPr>
              <a:t> 	</a:t>
            </a:r>
            <a:r>
              <a:rPr sz="2800" dirty="0">
                <a:latin typeface="Arial"/>
                <a:cs typeface="Arial"/>
              </a:rPr>
              <a:t>passa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jardins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parques,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os 	</a:t>
            </a:r>
            <a:r>
              <a:rPr sz="2800" dirty="0">
                <a:latin typeface="Arial"/>
                <a:cs typeface="Arial"/>
              </a:rPr>
              <a:t>sintomas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pioram: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lang="pt-PT" sz="2800" spc="-100" dirty="0">
                <a:latin typeface="Arial"/>
                <a:cs typeface="Arial"/>
              </a:rPr>
              <a:t>corrimento e prurido nasal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espirros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lang="pt-PT" sz="2800" dirty="0">
                <a:latin typeface="Arial"/>
                <a:cs typeface="Arial"/>
              </a:rPr>
              <a:t> comichão nos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olhos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297815" marR="5080" indent="-285750">
              <a:lnSpc>
                <a:spcPct val="82400"/>
              </a:lnSpc>
              <a:spcBef>
                <a:spcPts val="560"/>
              </a:spcBef>
              <a:buClr>
                <a:srgbClr val="017973"/>
              </a:buClr>
              <a:buSzPct val="133333"/>
              <a:buChar char="•"/>
              <a:tabLst>
                <a:tab pos="299085" algn="l"/>
              </a:tabLst>
            </a:pPr>
            <a:r>
              <a:rPr sz="4050" baseline="1028" dirty="0">
                <a:latin typeface="Arial"/>
                <a:cs typeface="Arial"/>
              </a:rPr>
              <a:t>Ele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tem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utilizado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baseline="1028" dirty="0">
                <a:latin typeface="Arial"/>
                <a:cs typeface="Arial"/>
              </a:rPr>
              <a:t>o</a:t>
            </a:r>
            <a:r>
              <a:rPr sz="4050" spc="7" baseline="1028" dirty="0">
                <a:latin typeface="Arial"/>
                <a:cs typeface="Arial"/>
              </a:rPr>
              <a:t> </a:t>
            </a:r>
            <a:r>
              <a:rPr sz="4050" spc="-15" baseline="1028" dirty="0">
                <a:latin typeface="Arial"/>
                <a:cs typeface="Arial"/>
              </a:rPr>
              <a:t>medicamento 	</a:t>
            </a:r>
            <a:r>
              <a:rPr sz="2700" dirty="0">
                <a:latin typeface="Arial"/>
                <a:cs typeface="Arial"/>
              </a:rPr>
              <a:t>intranasal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regularmente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e,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início, 	</a:t>
            </a:r>
            <a:r>
              <a:rPr lang="pt-PT" sz="2700" spc="-10" dirty="0">
                <a:latin typeface="Arial"/>
                <a:cs typeface="Arial"/>
              </a:rPr>
              <a:t>sentiu-se muito melhor</a:t>
            </a:r>
            <a:r>
              <a:rPr sz="2700" spc="-10" dirty="0">
                <a:latin typeface="Arial"/>
                <a:cs typeface="Arial"/>
              </a:rPr>
              <a:t>.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2515" y="1578940"/>
            <a:ext cx="4389233" cy="4389234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A6097A27-639F-875C-719E-801732FE7775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" name="Picture 2" descr="A black and blue logo&#10;&#10;AI-generated content may be incorrect.">
            <a:extLst>
              <a:ext uri="{FF2B5EF4-FFF2-40B4-BE49-F238E27FC236}">
                <a16:creationId xmlns:a16="http://schemas.microsoft.com/office/drawing/2014/main" id="{4F1C7DEC-345E-DA07-5F9F-B4A17C69F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27" y="692031"/>
            <a:ext cx="2642235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/>
              <a:t>Histórico</a:t>
            </a:r>
            <a:r>
              <a:rPr sz="2500" spc="120" dirty="0"/>
              <a:t> </a:t>
            </a:r>
            <a:r>
              <a:rPr sz="2500" spc="-10" dirty="0"/>
              <a:t>médico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916927" y="1512392"/>
            <a:ext cx="6650355" cy="43370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9085" marR="393700" indent="-287020">
              <a:lnSpc>
                <a:spcPts val="2480"/>
              </a:lnSpc>
              <a:spcBef>
                <a:spcPts val="420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Ele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relatou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recentemente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episódios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lang="pt-PT" sz="2300" spc="5" dirty="0">
                <a:latin typeface="Arial"/>
                <a:cs typeface="Arial"/>
              </a:rPr>
              <a:t>pieira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falta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durante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noite,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o </a:t>
            </a:r>
            <a:r>
              <a:rPr sz="2300" dirty="0">
                <a:latin typeface="Arial"/>
                <a:cs typeface="Arial"/>
              </a:rPr>
              <a:t>acordam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uma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ou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duas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vezes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semana.</a:t>
            </a:r>
            <a:endParaRPr sz="2300" dirty="0">
              <a:latin typeface="Arial"/>
              <a:cs typeface="Arial"/>
            </a:endParaRPr>
          </a:p>
          <a:p>
            <a:pPr marL="299085" marR="541020" indent="-287020">
              <a:lnSpc>
                <a:spcPts val="2480"/>
              </a:lnSpc>
              <a:spcBef>
                <a:spcPts val="1019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Nos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últimos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três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meses,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isso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tem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acontecido </a:t>
            </a:r>
            <a:r>
              <a:rPr sz="2300" dirty="0">
                <a:latin typeface="Arial"/>
                <a:cs typeface="Arial"/>
              </a:rPr>
              <a:t>com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mai</a:t>
            </a:r>
            <a:r>
              <a:rPr lang="pt-PT" sz="2300" dirty="0" err="1">
                <a:latin typeface="Arial"/>
                <a:cs typeface="Arial"/>
              </a:rPr>
              <a:t>or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 err="1">
                <a:latin typeface="Arial"/>
                <a:cs typeface="Arial"/>
              </a:rPr>
              <a:t>intensidade</a:t>
            </a:r>
            <a:r>
              <a:rPr sz="2300" spc="-10" dirty="0"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299085" marR="263525" indent="-287020">
              <a:lnSpc>
                <a:spcPts val="2480"/>
              </a:lnSpc>
              <a:spcBef>
                <a:spcPts val="1005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Às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vezes,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também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apresenta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tosse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seca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e, </a:t>
            </a:r>
            <a:r>
              <a:rPr sz="2300" dirty="0">
                <a:latin typeface="Arial"/>
                <a:cs typeface="Arial"/>
              </a:rPr>
              <a:t>raramente,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sente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lang="pt-PT" sz="2300" spc="5" dirty="0">
                <a:latin typeface="Arial"/>
                <a:cs typeface="Arial"/>
              </a:rPr>
              <a:t>aperto n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peito</a:t>
            </a:r>
            <a:r>
              <a:rPr sz="2300" spc="-10" dirty="0"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299085" marR="1122680" indent="-287020">
              <a:lnSpc>
                <a:spcPts val="2480"/>
              </a:lnSpc>
              <a:spcBef>
                <a:spcPts val="1000"/>
              </a:spcBef>
              <a:buClr>
                <a:srgbClr val="017973"/>
              </a:buClr>
              <a:buSzPct val="128260"/>
              <a:buChar char="•"/>
              <a:tabLst>
                <a:tab pos="299085" algn="l"/>
              </a:tabLst>
            </a:pPr>
            <a:r>
              <a:rPr sz="2300" dirty="0">
                <a:latin typeface="Arial"/>
                <a:cs typeface="Arial"/>
              </a:rPr>
              <a:t>Ele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 err="1">
                <a:latin typeface="Arial"/>
                <a:cs typeface="Arial"/>
              </a:rPr>
              <a:t>lembra</a:t>
            </a:r>
            <a:r>
              <a:rPr lang="pt-PT" sz="2300" dirty="0">
                <a:latin typeface="Arial"/>
                <a:cs typeface="Arial"/>
              </a:rPr>
              <a:t>-se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ter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sintomas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parecidos </a:t>
            </a:r>
            <a:r>
              <a:rPr sz="2300" dirty="0">
                <a:latin typeface="Arial"/>
                <a:cs typeface="Arial"/>
              </a:rPr>
              <a:t>quando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era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criança,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entre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5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9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anos.</a:t>
            </a:r>
            <a:endParaRPr sz="2300" dirty="0">
              <a:latin typeface="Arial"/>
              <a:cs typeface="Arial"/>
            </a:endParaRPr>
          </a:p>
          <a:p>
            <a:pPr marL="299085" marR="5080" indent="-287020">
              <a:lnSpc>
                <a:spcPts val="2250"/>
              </a:lnSpc>
              <a:spcBef>
                <a:spcPts val="1015"/>
              </a:spcBef>
              <a:buClr>
                <a:srgbClr val="017973"/>
              </a:buClr>
              <a:buSzPct val="143902"/>
              <a:buChar char="•"/>
              <a:tabLst>
                <a:tab pos="299085" algn="l"/>
              </a:tabLst>
            </a:pPr>
            <a:r>
              <a:rPr sz="2050" dirty="0">
                <a:latin typeface="Arial"/>
                <a:cs typeface="Arial"/>
              </a:rPr>
              <a:t>Os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médicos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disseram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que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era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bronquite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</a:t>
            </a:r>
            <a:r>
              <a:rPr sz="2050" spc="65" dirty="0">
                <a:latin typeface="Arial"/>
                <a:cs typeface="Arial"/>
              </a:rPr>
              <a:t> </a:t>
            </a:r>
            <a:r>
              <a:rPr lang="pt-PT" sz="2050" spc="65" dirty="0">
                <a:latin typeface="Arial"/>
                <a:cs typeface="Arial"/>
              </a:rPr>
              <a:t>prescreveram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um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inalador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azul,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 err="1">
                <a:latin typeface="Arial"/>
                <a:cs typeface="Arial"/>
              </a:rPr>
              <a:t>que</a:t>
            </a:r>
            <a:r>
              <a:rPr sz="2050" spc="90" dirty="0">
                <a:latin typeface="Arial"/>
                <a:cs typeface="Arial"/>
              </a:rPr>
              <a:t> </a:t>
            </a:r>
            <a:r>
              <a:rPr sz="2050" dirty="0" err="1">
                <a:latin typeface="Arial"/>
                <a:cs typeface="Arial"/>
              </a:rPr>
              <a:t>ajudou</a:t>
            </a:r>
            <a:r>
              <a:rPr sz="2050" dirty="0">
                <a:latin typeface="Arial"/>
                <a:cs typeface="Arial"/>
              </a:rPr>
              <a:t>,</a:t>
            </a:r>
            <a:r>
              <a:rPr sz="2050" spc="9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embora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ele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-25" dirty="0" err="1">
                <a:latin typeface="Arial"/>
                <a:cs typeface="Arial"/>
              </a:rPr>
              <a:t>só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lang="pt-PT" sz="2050" spc="-25" dirty="0">
                <a:latin typeface="Arial"/>
                <a:cs typeface="Arial"/>
              </a:rPr>
              <a:t>m</a:t>
            </a:r>
            <a:r>
              <a:rPr sz="2050" dirty="0" err="1">
                <a:latin typeface="Arial"/>
                <a:cs typeface="Arial"/>
              </a:rPr>
              <a:t>elhora</a:t>
            </a:r>
            <a:r>
              <a:rPr lang="pt-PT" sz="2050" dirty="0" err="1">
                <a:latin typeface="Arial"/>
                <a:cs typeface="Arial"/>
              </a:rPr>
              <a:t>sse</a:t>
            </a:r>
            <a:r>
              <a:rPr lang="pt-PT" sz="2050" dirty="0">
                <a:latin typeface="Arial"/>
                <a:cs typeface="Arial"/>
              </a:rPr>
              <a:t> </a:t>
            </a:r>
            <a:r>
              <a:rPr sz="2050" dirty="0" err="1">
                <a:latin typeface="Arial"/>
                <a:cs typeface="Arial"/>
              </a:rPr>
              <a:t>completamente</a:t>
            </a:r>
            <a:r>
              <a:rPr sz="2050" spc="10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após</a:t>
            </a:r>
            <a:r>
              <a:rPr sz="2050" spc="114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alguns</a:t>
            </a:r>
            <a:r>
              <a:rPr sz="2050" spc="114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dias.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4147" y="1825625"/>
            <a:ext cx="3951287" cy="3951287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92A639D2-62FD-7F59-FD45-ED768B033E4A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2E446923-3DDE-D068-6466-4EE6FD8DF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Resumo</a:t>
            </a:r>
            <a:r>
              <a:rPr sz="2800" spc="-105" dirty="0"/>
              <a:t> </a:t>
            </a:r>
            <a:r>
              <a:rPr sz="2800" dirty="0"/>
              <a:t>da</a:t>
            </a:r>
            <a:r>
              <a:rPr sz="2800" spc="-110" dirty="0"/>
              <a:t> </a:t>
            </a:r>
            <a:r>
              <a:rPr sz="2800" dirty="0"/>
              <a:t>apresentação</a:t>
            </a:r>
            <a:r>
              <a:rPr sz="2800" spc="-100" dirty="0"/>
              <a:t> </a:t>
            </a:r>
            <a:r>
              <a:rPr sz="2800" spc="-10" dirty="0"/>
              <a:t>atual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9535" y="1739367"/>
            <a:ext cx="10612755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ts val="3379"/>
              </a:lnSpc>
              <a:spcBef>
                <a:spcPts val="100"/>
              </a:spcBef>
              <a:buFont typeface="Cambria"/>
              <a:buChar char="•"/>
              <a:tabLst>
                <a:tab pos="319405" algn="l"/>
              </a:tabLst>
            </a:pPr>
            <a:r>
              <a:rPr sz="2850" spc="-10" dirty="0">
                <a:latin typeface="Arial"/>
                <a:cs typeface="Arial"/>
              </a:rPr>
              <a:t>Antes:</a:t>
            </a:r>
            <a:endParaRPr sz="2850" dirty="0">
              <a:latin typeface="Arial"/>
              <a:cs typeface="Arial"/>
            </a:endParaRPr>
          </a:p>
          <a:p>
            <a:pPr marL="582930" lvl="1" indent="-262255">
              <a:lnSpc>
                <a:spcPts val="2955"/>
              </a:lnSpc>
              <a:buFont typeface="Cambria"/>
              <a:buChar char="-"/>
              <a:tabLst>
                <a:tab pos="582930" algn="l"/>
              </a:tabLst>
            </a:pPr>
            <a:r>
              <a:rPr sz="2500" dirty="0">
                <a:latin typeface="Arial"/>
                <a:cs typeface="Arial"/>
              </a:rPr>
              <a:t>Rinite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alérgica</a:t>
            </a:r>
            <a:endParaRPr sz="2500" dirty="0">
              <a:latin typeface="Arial"/>
              <a:cs typeface="Arial"/>
            </a:endParaRPr>
          </a:p>
          <a:p>
            <a:pPr marL="582930" marR="1964689" lvl="1" indent="-262255">
              <a:lnSpc>
                <a:spcPts val="2990"/>
              </a:lnSpc>
              <a:spcBef>
                <a:spcPts val="105"/>
              </a:spcBef>
              <a:buFont typeface="Cambria"/>
              <a:buChar char="-"/>
              <a:tabLst>
                <a:tab pos="584200" algn="l"/>
              </a:tabLst>
            </a:pPr>
            <a:r>
              <a:rPr sz="2500" spc="-20" dirty="0">
                <a:latin typeface="Arial"/>
                <a:cs typeface="Arial"/>
              </a:rPr>
              <a:t>Tratamento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anterior: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combinação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fixa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 err="1">
                <a:latin typeface="Arial"/>
                <a:cs typeface="Arial"/>
              </a:rPr>
              <a:t>cortic</a:t>
            </a:r>
            <a:r>
              <a:rPr lang="pt-PT" sz="2500" spc="-10" dirty="0">
                <a:latin typeface="Arial"/>
                <a:cs typeface="Arial"/>
              </a:rPr>
              <a:t>o</a:t>
            </a:r>
            <a:r>
              <a:rPr sz="2500" spc="-10" dirty="0" err="1">
                <a:latin typeface="Arial"/>
                <a:cs typeface="Arial"/>
              </a:rPr>
              <a:t>ster</a:t>
            </a:r>
            <a:r>
              <a:rPr lang="pt-PT" sz="2500" spc="-10" dirty="0">
                <a:latin typeface="Arial"/>
                <a:cs typeface="Arial"/>
              </a:rPr>
              <a:t>o</a:t>
            </a:r>
            <a:r>
              <a:rPr sz="2500" spc="-10" dirty="0">
                <a:latin typeface="Arial"/>
                <a:cs typeface="Arial"/>
              </a:rPr>
              <a:t>ide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e 	</a:t>
            </a:r>
            <a:r>
              <a:rPr sz="2500" spc="-20" dirty="0">
                <a:latin typeface="Arial"/>
                <a:cs typeface="Arial"/>
              </a:rPr>
              <a:t>anti-</a:t>
            </a:r>
            <a:r>
              <a:rPr sz="2500" spc="-10" dirty="0">
                <a:latin typeface="Arial"/>
                <a:cs typeface="Arial"/>
              </a:rPr>
              <a:t>histamínico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intranasais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lang="pt-PT" sz="2500" spc="-55" dirty="0">
                <a:latin typeface="Arial"/>
                <a:cs typeface="Arial"/>
              </a:rPr>
              <a:t>sentiu-se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 err="1">
                <a:latin typeface="Arial"/>
                <a:cs typeface="Arial"/>
              </a:rPr>
              <a:t>melhor</a:t>
            </a:r>
            <a:endParaRPr sz="2500" dirty="0">
              <a:latin typeface="Arial"/>
              <a:cs typeface="Arial"/>
            </a:endParaRPr>
          </a:p>
          <a:p>
            <a:pPr marL="319405" indent="-306705">
              <a:lnSpc>
                <a:spcPts val="3354"/>
              </a:lnSpc>
              <a:buFont typeface="Cambria"/>
              <a:buChar char="•"/>
              <a:tabLst>
                <a:tab pos="319405" algn="l"/>
              </a:tabLst>
            </a:pPr>
            <a:r>
              <a:rPr sz="2850" dirty="0">
                <a:latin typeface="Arial"/>
                <a:cs typeface="Arial"/>
              </a:rPr>
              <a:t>Motivo</a:t>
            </a:r>
            <a:r>
              <a:rPr sz="2850" spc="-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da</a:t>
            </a:r>
            <a:r>
              <a:rPr sz="2850" spc="-3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consulta</a:t>
            </a:r>
            <a:r>
              <a:rPr sz="2850" spc="-40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atual:</a:t>
            </a:r>
            <a:endParaRPr sz="2850" dirty="0">
              <a:latin typeface="Arial"/>
              <a:cs typeface="Arial"/>
            </a:endParaRPr>
          </a:p>
          <a:p>
            <a:pPr marL="582930" marR="5080" lvl="1" indent="-262255">
              <a:lnSpc>
                <a:spcPts val="2990"/>
              </a:lnSpc>
              <a:spcBef>
                <a:spcPts val="65"/>
              </a:spcBef>
              <a:buFont typeface="Cambria"/>
              <a:buChar char="-"/>
              <a:tabLst>
                <a:tab pos="584200" algn="l"/>
              </a:tabLst>
            </a:pPr>
            <a:r>
              <a:rPr sz="2500" dirty="0">
                <a:latin typeface="Arial"/>
                <a:cs typeface="Arial"/>
              </a:rPr>
              <a:t>Nos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últimos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tempos,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episódios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noturnos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lang="pt-PT" sz="2500" spc="-85" dirty="0">
                <a:latin typeface="Arial"/>
                <a:cs typeface="Arial"/>
              </a:rPr>
              <a:t>pieira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falta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25" dirty="0" err="1">
                <a:latin typeface="Arial"/>
                <a:cs typeface="Arial"/>
              </a:rPr>
              <a:t>ar</a:t>
            </a:r>
            <a:r>
              <a:rPr lang="pt-PT" sz="2500" spc="-25" dirty="0">
                <a:latin typeface="Arial"/>
                <a:cs typeface="Arial"/>
              </a:rPr>
              <a:t>, </a:t>
            </a:r>
            <a:r>
              <a:rPr sz="2500" dirty="0" err="1">
                <a:latin typeface="Arial"/>
                <a:cs typeface="Arial"/>
              </a:rPr>
              <a:t>que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acordam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uma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ou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duas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vezes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por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semana,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lang="pt-PT" sz="2500" spc="-80" dirty="0">
                <a:latin typeface="Arial"/>
                <a:cs typeface="Arial"/>
              </a:rPr>
              <a:t>tendo </a:t>
            </a:r>
            <a:r>
              <a:rPr sz="2500" dirty="0" err="1">
                <a:latin typeface="Arial"/>
                <a:cs typeface="Arial"/>
              </a:rPr>
              <a:t>piorado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nos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 err="1">
                <a:latin typeface="Arial"/>
                <a:cs typeface="Arial"/>
              </a:rPr>
              <a:t>últimos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três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meses.</a:t>
            </a:r>
            <a:endParaRPr sz="2500" dirty="0">
              <a:latin typeface="Arial"/>
              <a:cs typeface="Arial"/>
            </a:endParaRPr>
          </a:p>
          <a:p>
            <a:pPr marL="582930" lvl="1" indent="-262255">
              <a:lnSpc>
                <a:spcPts val="2880"/>
              </a:lnSpc>
              <a:buFont typeface="Cambria"/>
              <a:buChar char="-"/>
              <a:tabLst>
                <a:tab pos="582930" algn="l"/>
              </a:tabLst>
            </a:pPr>
            <a:r>
              <a:rPr sz="2500" dirty="0">
                <a:latin typeface="Arial"/>
                <a:cs typeface="Arial"/>
              </a:rPr>
              <a:t>Raramente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apresenta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tosse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seca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sensação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aperto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peito</a:t>
            </a:r>
            <a:endParaRPr sz="2500" dirty="0">
              <a:latin typeface="Arial"/>
              <a:cs typeface="Arial"/>
            </a:endParaRPr>
          </a:p>
          <a:p>
            <a:pPr marL="582930" lvl="1" indent="-262255">
              <a:lnSpc>
                <a:spcPts val="2995"/>
              </a:lnSpc>
              <a:buFont typeface="Cambria"/>
              <a:buChar char="-"/>
              <a:tabLst>
                <a:tab pos="582930" algn="l"/>
              </a:tabLst>
            </a:pPr>
            <a:r>
              <a:rPr sz="2500" spc="-65" dirty="0">
                <a:latin typeface="Arial"/>
                <a:cs typeface="Arial"/>
              </a:rPr>
              <a:t>Teve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sintomas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parecidos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na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infância,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aliviados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inalador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azul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8376AD0-835B-4C8E-2F8E-12A98BD5E516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67796E2-E417-EECF-21BB-96DF26615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59283"/>
            <a:ext cx="2399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Exame</a:t>
            </a:r>
            <a:r>
              <a:rPr sz="2800" b="1" spc="-9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17973"/>
                </a:solidFill>
                <a:latin typeface="Arial"/>
                <a:cs typeface="Arial"/>
              </a:rPr>
              <a:t>clínico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49541" y="1738515"/>
            <a:ext cx="48895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Características gerais e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faciais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541" y="2192337"/>
            <a:ext cx="67564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marR="788035" indent="-32385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793115" algn="l"/>
              </a:tabLst>
            </a:pPr>
            <a:r>
              <a:rPr sz="3000" dirty="0">
                <a:latin typeface="Arial"/>
                <a:cs typeface="Arial"/>
              </a:rPr>
              <a:t>Saudação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atópica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prega </a:t>
            </a:r>
            <a:r>
              <a:rPr sz="3000" dirty="0">
                <a:latin typeface="Arial"/>
                <a:cs typeface="Arial"/>
              </a:rPr>
              <a:t>transversal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parte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inferior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do </a:t>
            </a:r>
            <a:r>
              <a:rPr sz="3000" spc="-10" dirty="0">
                <a:latin typeface="Arial"/>
                <a:cs typeface="Arial"/>
              </a:rPr>
              <a:t>nariz</a:t>
            </a:r>
            <a:endParaRPr sz="3000">
              <a:latin typeface="Arial"/>
              <a:cs typeface="Arial"/>
            </a:endParaRPr>
          </a:p>
          <a:p>
            <a:pPr marL="793115" marR="5080" indent="-323850">
              <a:lnSpc>
                <a:spcPct val="100000"/>
              </a:lnSpc>
              <a:buFont typeface="Cambria"/>
              <a:buChar char="•"/>
              <a:tabLst>
                <a:tab pos="793115" algn="l"/>
              </a:tabLst>
            </a:pPr>
            <a:r>
              <a:rPr sz="3000" dirty="0">
                <a:latin typeface="Arial"/>
                <a:cs typeface="Arial"/>
              </a:rPr>
              <a:t>Olheiras alérgicas – </a:t>
            </a:r>
            <a:r>
              <a:rPr sz="3000" spc="-10" dirty="0">
                <a:latin typeface="Arial"/>
                <a:cs typeface="Arial"/>
              </a:rPr>
              <a:t>escurecimento </a:t>
            </a:r>
            <a:r>
              <a:rPr sz="3000" dirty="0">
                <a:latin typeface="Arial"/>
                <a:cs typeface="Arial"/>
              </a:rPr>
              <a:t>ou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inchaço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abaixo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dos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olhos</a:t>
            </a:r>
            <a:endParaRPr sz="3000">
              <a:latin typeface="Arial"/>
              <a:cs typeface="Arial"/>
            </a:endParaRPr>
          </a:p>
          <a:p>
            <a:pPr marL="336550" indent="-323850">
              <a:lnSpc>
                <a:spcPct val="100000"/>
              </a:lnSpc>
              <a:buFont typeface="Cambria"/>
              <a:buChar char="•"/>
              <a:tabLst>
                <a:tab pos="336550" algn="l"/>
              </a:tabLst>
            </a:pPr>
            <a:r>
              <a:rPr sz="3000" dirty="0">
                <a:latin typeface="Arial"/>
                <a:cs typeface="Arial"/>
              </a:rPr>
              <a:t>Olhos (Achados </a:t>
            </a:r>
            <a:r>
              <a:rPr sz="3000" spc="-10" dirty="0">
                <a:latin typeface="Arial"/>
                <a:cs typeface="Arial"/>
              </a:rPr>
              <a:t>Oculares)</a:t>
            </a:r>
            <a:endParaRPr sz="3000">
              <a:latin typeface="Arial"/>
              <a:cs typeface="Arial"/>
            </a:endParaRPr>
          </a:p>
          <a:p>
            <a:pPr marL="660400" marR="645795" lvl="1" indent="-323850">
              <a:lnSpc>
                <a:spcPct val="100000"/>
              </a:lnSpc>
              <a:buFont typeface="Cambria"/>
              <a:buChar char="•"/>
              <a:tabLst>
                <a:tab pos="660400" algn="l"/>
              </a:tabLst>
            </a:pPr>
            <a:r>
              <a:rPr sz="3000" dirty="0">
                <a:latin typeface="Arial"/>
                <a:cs typeface="Arial"/>
              </a:rPr>
              <a:t>Conjuntiva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avermelhada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olhos lacrimejantes.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710" y="1712429"/>
            <a:ext cx="3967949" cy="3967949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50B7A67-2534-E5B1-FE2A-AB06B0A156F6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BF390658-0F98-136A-3684-D25E78CC9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288164"/>
            <a:ext cx="2399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17973"/>
                </a:solidFill>
                <a:latin typeface="Arial"/>
                <a:cs typeface="Arial"/>
              </a:rPr>
              <a:t>Exame</a:t>
            </a:r>
            <a:r>
              <a:rPr sz="2800" b="1" spc="-9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17973"/>
                </a:solidFill>
                <a:latin typeface="Arial"/>
                <a:cs typeface="Arial"/>
              </a:rPr>
              <a:t>clínico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66127" y="1563687"/>
            <a:ext cx="2227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Exame</a:t>
            </a:r>
            <a:r>
              <a:rPr sz="3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Arial"/>
                <a:cs typeface="Arial"/>
              </a:rPr>
              <a:t>nasal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27" y="2022576"/>
            <a:ext cx="10480040" cy="32040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2320" marR="5080" indent="-313055">
              <a:lnSpc>
                <a:spcPct val="100000"/>
              </a:lnSpc>
              <a:spcBef>
                <a:spcPts val="105"/>
              </a:spcBef>
              <a:buFont typeface="Cambria"/>
              <a:buChar char="•"/>
              <a:tabLst>
                <a:tab pos="783590" algn="l"/>
              </a:tabLst>
            </a:pPr>
            <a:r>
              <a:rPr sz="2900" dirty="0">
                <a:latin typeface="Arial"/>
                <a:cs typeface="Arial"/>
              </a:rPr>
              <a:t>Cornetos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nasais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–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avaliação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espéculo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revela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sinais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de 	</a:t>
            </a:r>
            <a:r>
              <a:rPr sz="2900" dirty="0" err="1">
                <a:latin typeface="Arial"/>
                <a:cs typeface="Arial"/>
              </a:rPr>
              <a:t>inflamação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 err="1">
                <a:latin typeface="Arial"/>
                <a:cs typeface="Arial"/>
              </a:rPr>
              <a:t>cr</a:t>
            </a:r>
            <a:r>
              <a:rPr lang="pt-PT" sz="2900" dirty="0">
                <a:latin typeface="Arial"/>
                <a:cs typeface="Arial"/>
              </a:rPr>
              <a:t>ó</a:t>
            </a:r>
            <a:r>
              <a:rPr sz="2900" dirty="0" err="1">
                <a:latin typeface="Arial"/>
                <a:cs typeface="Arial"/>
              </a:rPr>
              <a:t>nica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congestão,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hipertrofia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(aumento)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e 	</a:t>
            </a:r>
            <a:r>
              <a:rPr sz="2900" dirty="0">
                <a:latin typeface="Arial"/>
                <a:cs typeface="Arial"/>
              </a:rPr>
              <a:t>a</a:t>
            </a:r>
            <a:r>
              <a:rPr lang="pt-PT" sz="2900" dirty="0" err="1">
                <a:latin typeface="Arial"/>
                <a:cs typeface="Arial"/>
              </a:rPr>
              <a:t>parência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spc="-10" dirty="0" err="1">
                <a:latin typeface="Arial"/>
                <a:cs typeface="Arial"/>
              </a:rPr>
              <a:t>pálid</a:t>
            </a:r>
            <a:r>
              <a:rPr lang="pt-PT" sz="2900" spc="-10" dirty="0">
                <a:latin typeface="Arial"/>
                <a:cs typeface="Arial"/>
              </a:rPr>
              <a:t>a</a:t>
            </a:r>
            <a:r>
              <a:rPr sz="2900" spc="-10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  <a:p>
            <a:pPr marL="782320" indent="-313055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782320" algn="l"/>
              </a:tabLst>
            </a:pPr>
            <a:r>
              <a:rPr sz="2900" dirty="0">
                <a:latin typeface="Arial"/>
                <a:cs typeface="Arial"/>
              </a:rPr>
              <a:t>A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mucosa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nasal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 err="1">
                <a:latin typeface="Arial"/>
                <a:cs typeface="Arial"/>
              </a:rPr>
              <a:t>está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lang="pt-PT" sz="2900" spc="-15" dirty="0">
                <a:latin typeface="Arial"/>
                <a:cs typeface="Arial"/>
              </a:rPr>
              <a:t>edemaciada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lang="pt-PT" sz="2900" spc="-15" dirty="0">
                <a:latin typeface="Arial"/>
                <a:cs typeface="Arial"/>
              </a:rPr>
              <a:t>h</a:t>
            </a:r>
            <a:r>
              <a:rPr sz="2900" spc="-10" dirty="0" err="1">
                <a:latin typeface="Arial"/>
                <a:cs typeface="Arial"/>
              </a:rPr>
              <a:t>úmida</a:t>
            </a:r>
            <a:r>
              <a:rPr sz="2900" spc="-10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000" dirty="0">
                <a:latin typeface="Arial"/>
                <a:cs typeface="Arial"/>
              </a:rPr>
              <a:t>Exame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</a:t>
            </a:r>
            <a:r>
              <a:rPr sz="3000" spc="-10" dirty="0">
                <a:latin typeface="Arial"/>
                <a:cs typeface="Arial"/>
              </a:rPr>
              <a:t> faringe</a:t>
            </a:r>
            <a:endParaRPr sz="3000" dirty="0">
              <a:latin typeface="Arial"/>
              <a:cs typeface="Arial"/>
            </a:endParaRPr>
          </a:p>
          <a:p>
            <a:pPr marL="782320" indent="-313055">
              <a:lnSpc>
                <a:spcPct val="100000"/>
              </a:lnSpc>
              <a:spcBef>
                <a:spcPts val="20"/>
              </a:spcBef>
              <a:buFont typeface="Cambria"/>
              <a:buChar char="•"/>
              <a:tabLst>
                <a:tab pos="782320" algn="l"/>
              </a:tabLst>
            </a:pPr>
            <a:r>
              <a:rPr sz="2900" dirty="0">
                <a:latin typeface="Arial"/>
                <a:cs typeface="Arial"/>
              </a:rPr>
              <a:t>Gotejamento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Nasal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Posterior</a:t>
            </a:r>
          </a:p>
          <a:p>
            <a:pPr marL="782320" indent="-313055">
              <a:lnSpc>
                <a:spcPct val="100000"/>
              </a:lnSpc>
              <a:spcBef>
                <a:spcPts val="5"/>
              </a:spcBef>
              <a:buFont typeface="Cambria"/>
              <a:buChar char="•"/>
              <a:tabLst>
                <a:tab pos="782320" algn="l"/>
              </a:tabLst>
            </a:pPr>
            <a:r>
              <a:rPr lang="pt-PT" sz="2900" dirty="0">
                <a:latin typeface="Arial"/>
                <a:cs typeface="Arial"/>
              </a:rPr>
              <a:t>Hiperémia d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parede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posterior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</a:t>
            </a:r>
            <a:r>
              <a:rPr sz="2900" spc="-10" dirty="0">
                <a:latin typeface="Arial"/>
                <a:cs typeface="Arial"/>
              </a:rPr>
              <a:t> faringe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52B5F20-7380-E184-E634-E10067121615}"/>
              </a:ext>
            </a:extLst>
          </p:cNvPr>
          <p:cNvSpPr txBox="1"/>
          <p:nvPr/>
        </p:nvSpPr>
        <p:spPr>
          <a:xfrm>
            <a:off x="2514168" y="6523734"/>
            <a:ext cx="719772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concedeu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apoio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educacional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restrições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viabilizar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desenvolvimento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estudo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interferir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conteúdo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apresentado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" name="Picture 5" descr="A black and blue logo&#10;&#10;AI-generated content may be incorrect.">
            <a:extLst>
              <a:ext uri="{FF2B5EF4-FFF2-40B4-BE49-F238E27FC236}">
                <a16:creationId xmlns:a16="http://schemas.microsoft.com/office/drawing/2014/main" id="{582E3A2B-77F0-7EC5-B591-4345FC305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96" y="309679"/>
            <a:ext cx="2050903" cy="557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4024</Words>
  <Application>Microsoft Office PowerPoint</Application>
  <PresentationFormat>Widescreen</PresentationFormat>
  <Paragraphs>312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Cambria</vt:lpstr>
      <vt:lpstr>Office Theme</vt:lpstr>
      <vt:lpstr>PowerPoint Presentation</vt:lpstr>
      <vt:lpstr>Guia prático para melhorar a gestão da rinite nos cuidados primários</vt:lpstr>
      <vt:lpstr>Objetivos de aprendizagem</vt:lpstr>
      <vt:lpstr>O paciente</vt:lpstr>
      <vt:lpstr>PowerPoint Presentation</vt:lpstr>
      <vt:lpstr>Histórico médico</vt:lpstr>
      <vt:lpstr>Resumo da apresentação atual</vt:lpstr>
      <vt:lpstr>Características gerais e faciais</vt:lpstr>
      <vt:lpstr>Exame nasal</vt:lpstr>
      <vt:lpstr>Exame clínico</vt:lpstr>
      <vt:lpstr>Quantificando o impacto: Escala Visual Analógica</vt:lpstr>
      <vt:lpstr>Exame clínico</vt:lpstr>
      <vt:lpstr>Exames</vt:lpstr>
      <vt:lpstr>Saiba mais sobre o Pico de Fluxo Expiratório no controlo da Asma</vt:lpstr>
      <vt:lpstr>Decisão clínica</vt:lpstr>
      <vt:lpstr>PowerPoint Presentation</vt:lpstr>
      <vt:lpstr>Saiba mais sobre o diagnóstico de asma</vt:lpstr>
      <vt:lpstr>Segunda consulta</vt:lpstr>
      <vt:lpstr>Diagnóstico</vt:lpstr>
      <vt:lpstr>Gestão da rinite alérgica</vt:lpstr>
      <vt:lpstr>PowerPoint Presentation</vt:lpstr>
      <vt:lpstr>Gestão da asma</vt:lpstr>
      <vt:lpstr>PowerPoint Presentation</vt:lpstr>
      <vt:lpstr>PowerPoint Presentation</vt:lpstr>
      <vt:lpstr>PowerPoint Presentation</vt:lpstr>
      <vt:lpstr>PowerPoint Presentation</vt:lpstr>
      <vt:lpstr>Decisão clínica</vt:lpstr>
      <vt:lpstr>Prevalência global da rinite alérgica conforme a idade</vt:lpstr>
      <vt:lpstr>Com que frequência a asma ocorre em pessoas com rinite alérgica?</vt:lpstr>
      <vt:lpstr>Transição da rinite alérgica para asma:</vt:lpstr>
      <vt:lpstr>Mecanismo da Transição: Rinite Alérgica para Asma</vt:lpstr>
      <vt:lpstr>Clinicamente, existem dois fenótipos distintos de rinite alérgica (RA): (i) rinite isolada, e (ii) RA + asma.</vt:lpstr>
      <vt:lpstr>PowerPoint Presentation</vt:lpstr>
      <vt:lpstr>PowerPoint Presentation</vt:lpstr>
      <vt:lpstr>Guia prático para melhorar a gestão da rinite nos cuidados primários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A person with rhinitis and lower respiratory symptoms - Adobe</dc:title>
  <cp:lastModifiedBy>Nicola Connor</cp:lastModifiedBy>
  <cp:revision>10</cp:revision>
  <dcterms:created xsi:type="dcterms:W3CDTF">2025-11-26T11:31:48Z</dcterms:created>
  <dcterms:modified xsi:type="dcterms:W3CDTF">2026-02-20T11:06:03Z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