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360860"/>
            <a:ext cx="9239250" cy="43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7380" y="2385227"/>
            <a:ext cx="579945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6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" y="2803692"/>
              <a:ext cx="4267369" cy="11607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59" y="6149009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444794" y="2529395"/>
            <a:ext cx="593725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Rinitis</a:t>
            </a:r>
            <a:r>
              <a:rPr sz="2800" spc="-65" dirty="0"/>
              <a:t> </a:t>
            </a:r>
            <a:r>
              <a:rPr sz="2800" dirty="0"/>
              <a:t>alérgica</a:t>
            </a:r>
            <a:r>
              <a:rPr sz="2800" spc="-60" dirty="0"/>
              <a:t> </a:t>
            </a:r>
            <a:r>
              <a:rPr sz="2800" spc="-25" dirty="0"/>
              <a:t>moderada-</a:t>
            </a:r>
            <a:r>
              <a:rPr sz="2800" dirty="0"/>
              <a:t>grave</a:t>
            </a:r>
            <a:r>
              <a:rPr sz="2800" spc="-60" dirty="0"/>
              <a:t> </a:t>
            </a:r>
            <a:r>
              <a:rPr sz="2800" spc="-25" dirty="0"/>
              <a:t>en </a:t>
            </a:r>
            <a:r>
              <a:rPr sz="2800" dirty="0"/>
              <a:t>un</a:t>
            </a:r>
            <a:r>
              <a:rPr sz="2800" spc="-80" dirty="0"/>
              <a:t> </a:t>
            </a:r>
            <a:r>
              <a:rPr sz="2800" dirty="0"/>
              <a:t>adolescente</a:t>
            </a:r>
            <a:r>
              <a:rPr sz="2800" spc="-80" dirty="0"/>
              <a:t> </a:t>
            </a:r>
            <a:r>
              <a:rPr sz="2800" dirty="0"/>
              <a:t>con</a:t>
            </a:r>
            <a:r>
              <a:rPr sz="2800" spc="-80" dirty="0"/>
              <a:t> </a:t>
            </a:r>
            <a:r>
              <a:rPr sz="2800" spc="-20" dirty="0"/>
              <a:t>asma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444794" y="3384054"/>
            <a:ext cx="5709920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17973"/>
                </a:solidFill>
                <a:latin typeface="Arial"/>
                <a:cs typeface="Arial"/>
              </a:rPr>
              <a:t>Un recorrido desde síntomas inadvertidos hasta </a:t>
            </a:r>
            <a:r>
              <a:rPr sz="2000" spc="-25" dirty="0">
                <a:solidFill>
                  <a:srgbClr val="017973"/>
                </a:solidFill>
                <a:latin typeface="Arial"/>
                <a:cs typeface="Arial"/>
              </a:rPr>
              <a:t>la </a:t>
            </a:r>
            <a:r>
              <a:rPr sz="2000" dirty="0">
                <a:solidFill>
                  <a:srgbClr val="017973"/>
                </a:solidFill>
                <a:latin typeface="Arial"/>
                <a:cs typeface="Arial"/>
              </a:rPr>
              <a:t>inmunoterapia</a:t>
            </a:r>
            <a:r>
              <a:rPr sz="20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17973"/>
                </a:solidFill>
                <a:latin typeface="Arial"/>
                <a:cs typeface="Arial"/>
              </a:rPr>
              <a:t>con</a:t>
            </a:r>
            <a:r>
              <a:rPr sz="20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17973"/>
                </a:solidFill>
                <a:latin typeface="Arial"/>
                <a:cs typeface="Arial"/>
              </a:rPr>
              <a:t>alérgenos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00" dirty="0">
                <a:solidFill>
                  <a:srgbClr val="7EC9BD"/>
                </a:solidFill>
                <a:latin typeface="Arial"/>
                <a:cs typeface="Arial"/>
              </a:rPr>
              <a:t>Estudio</a:t>
            </a:r>
            <a:r>
              <a:rPr sz="1300" spc="-6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7EC9BD"/>
                </a:solidFill>
                <a:latin typeface="Arial"/>
                <a:cs typeface="Arial"/>
              </a:rPr>
              <a:t>de</a:t>
            </a:r>
            <a:r>
              <a:rPr sz="1300" spc="-55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7EC9BD"/>
                </a:solidFill>
                <a:latin typeface="Arial"/>
                <a:cs typeface="Arial"/>
              </a:rPr>
              <a:t>caso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8744" y="5622925"/>
            <a:ext cx="2140585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Dermot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Ryan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Juan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Trujillo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Wurttele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395"/>
              </a:spcBef>
            </a:pP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Octubre</a:t>
            </a:r>
            <a:r>
              <a:rPr sz="1300" i="1" spc="-5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5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2025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402" y="553389"/>
            <a:ext cx="2217239" cy="104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Mejora</a:t>
            </a:r>
            <a:r>
              <a:rPr sz="2800" spc="-114" dirty="0"/>
              <a:t> </a:t>
            </a:r>
            <a:r>
              <a:rPr sz="2800" dirty="0"/>
              <a:t>significativa</a:t>
            </a:r>
            <a:r>
              <a:rPr sz="2800" spc="-114" dirty="0"/>
              <a:t> </a:t>
            </a:r>
            <a:r>
              <a:rPr sz="2800" dirty="0"/>
              <a:t>conseguida</a:t>
            </a:r>
            <a:r>
              <a:rPr sz="2800" spc="-114" dirty="0"/>
              <a:t> </a:t>
            </a:r>
            <a:r>
              <a:rPr sz="2800" dirty="0"/>
              <a:t>(2,5</a:t>
            </a:r>
            <a:r>
              <a:rPr sz="2800" spc="-114" dirty="0"/>
              <a:t> </a:t>
            </a:r>
            <a:r>
              <a:rPr sz="2800" spc="-10" dirty="0"/>
              <a:t>semanas)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93750" y="5635129"/>
            <a:ext cx="942975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8070" indent="11239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Klimek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Bachert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Stjärne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Dollner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Larsen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Haahr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Agache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Scadding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Price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MP-</a:t>
            </a:r>
            <a:r>
              <a:rPr sz="800" dirty="0">
                <a:latin typeface="Arial"/>
                <a:cs typeface="Arial"/>
              </a:rPr>
              <a:t>AzeFlu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ofrece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control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rápido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eficaz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rinitis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alérgica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vida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real: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estudio paneuropeo.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Allergy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and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Asthma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Proceedings,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septiembre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2016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(Vol.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37,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Nº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pp.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376-</a:t>
            </a:r>
            <a:r>
              <a:rPr sz="800" dirty="0">
                <a:latin typeface="Arial"/>
                <a:cs typeface="Arial"/>
              </a:rPr>
              <a:t>386).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OceanSide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Publications,</a:t>
            </a:r>
            <a:r>
              <a:rPr sz="800" spc="-20" dirty="0">
                <a:latin typeface="Arial"/>
                <a:cs typeface="Arial"/>
              </a:rPr>
              <a:t> Inc.</a:t>
            </a:r>
            <a:endParaRPr sz="800">
              <a:latin typeface="Arial"/>
              <a:cs typeface="Arial"/>
            </a:endParaRPr>
          </a:p>
          <a:p>
            <a:pPr marL="12700" marR="1242695" indent="112395"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Klimek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Berger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Bousquet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Keith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PK,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Smith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Scadding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Kuhl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HC,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Nguyen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DT,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Kopietz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F,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Koltun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MP-</a:t>
            </a:r>
            <a:r>
              <a:rPr sz="800" dirty="0">
                <a:latin typeface="Arial"/>
                <a:cs typeface="Arial"/>
              </a:rPr>
              <a:t>AzeFlu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rinitis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alérgica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moderada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grave: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revisión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la</a:t>
            </a:r>
            <a:r>
              <a:rPr sz="800" dirty="0">
                <a:latin typeface="Arial"/>
                <a:cs typeface="Arial"/>
              </a:rPr>
              <a:t> literatura.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International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Archives</a:t>
            </a:r>
            <a:r>
              <a:rPr sz="800" spc="-10" dirty="0">
                <a:latin typeface="Arial"/>
                <a:cs typeface="Arial"/>
              </a:rPr>
              <a:t> of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Allergy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Immunology. 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junio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2021;182(11):1026-</a:t>
            </a:r>
            <a:r>
              <a:rPr sz="800" spc="-25" dirty="0">
                <a:latin typeface="Arial"/>
                <a:cs typeface="Arial"/>
              </a:rPr>
              <a:t>35.</a:t>
            </a:r>
            <a:endParaRPr sz="800">
              <a:latin typeface="Arial"/>
              <a:cs typeface="Arial"/>
            </a:endParaRPr>
          </a:p>
          <a:p>
            <a:pPr marL="12700" marR="1409065" indent="112395">
              <a:lnSpc>
                <a:spcPts val="960"/>
              </a:lnSpc>
              <a:spcBef>
                <a:spcPts val="20"/>
              </a:spcBef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Walker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Khan-</a:t>
            </a:r>
            <a:r>
              <a:rPr sz="800" dirty="0">
                <a:latin typeface="Arial"/>
                <a:cs typeface="Arial"/>
              </a:rPr>
              <a:t>Wasti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Fletcher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Cullinan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Harris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Sheikh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rinitis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alérgica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estacional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está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relacionada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impacto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negativo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rendimiento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exámenes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entre adolescentes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Reino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Unido: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estudio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controles.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Journal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of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Allergy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Clinical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Immunology.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agosto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2007;120(2):381-</a:t>
            </a:r>
            <a:r>
              <a:rPr sz="800" spc="-25" dirty="0">
                <a:latin typeface="Arial"/>
                <a:cs typeface="Arial"/>
              </a:rPr>
              <a:t>7.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800">
              <a:latin typeface="Arial"/>
              <a:cs typeface="Arial"/>
            </a:endParaRPr>
          </a:p>
          <a:p>
            <a:pPr marL="222123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otorgó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apoyar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9263" y="1411490"/>
            <a:ext cx="4377055" cy="1041400"/>
            <a:chOff x="1019263" y="1411490"/>
            <a:chExt cx="4377055" cy="1041400"/>
          </a:xfrm>
        </p:grpSpPr>
        <p:sp>
          <p:nvSpPr>
            <p:cNvPr id="6" name="object 6"/>
            <p:cNvSpPr/>
            <p:nvPr/>
          </p:nvSpPr>
          <p:spPr>
            <a:xfrm>
              <a:off x="1019263" y="1411490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2315" y="0"/>
                  </a:move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8157" y="53086"/>
                  </a:moveTo>
                  <a:lnTo>
                    <a:pt x="242315" y="0"/>
                  </a:ln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224028" y="0"/>
                  </a:move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32766" y="143194"/>
                  </a:ln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17322" y="122554"/>
                  </a:move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5373" y="29971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41086" y="168830"/>
                  </a:lnTo>
                  <a:lnTo>
                    <a:pt x="432766" y="143194"/>
                  </a:lnTo>
                  <a:lnTo>
                    <a:pt x="421386" y="118998"/>
                  </a:lnTo>
                  <a:lnTo>
                    <a:pt x="417322" y="122554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141478" y="0"/>
                  </a:move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66446" y="74803"/>
                  </a:ln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239903" y="101346"/>
                  </a:move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78653" y="106568"/>
                  </a:lnTo>
                  <a:lnTo>
                    <a:pt x="273472" y="90275"/>
                  </a:lnTo>
                  <a:lnTo>
                    <a:pt x="266446" y="74803"/>
                  </a:lnTo>
                  <a:lnTo>
                    <a:pt x="239903" y="10134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9159" y="1726963"/>
            <a:ext cx="284289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dirty="0">
                <a:latin typeface="Arial"/>
                <a:cs typeface="Arial"/>
              </a:rPr>
              <a:t>Mediciones</a:t>
            </a:r>
            <a:r>
              <a:rPr sz="2300" spc="7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objetivas: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19263" y="2713253"/>
            <a:ext cx="4377055" cy="1041400"/>
            <a:chOff x="1019263" y="2713253"/>
            <a:chExt cx="4377055" cy="1041400"/>
          </a:xfrm>
        </p:grpSpPr>
        <p:sp>
          <p:nvSpPr>
            <p:cNvPr id="15" name="object 15"/>
            <p:cNvSpPr/>
            <p:nvPr/>
          </p:nvSpPr>
          <p:spPr>
            <a:xfrm>
              <a:off x="1019263" y="2713253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2590" y="3035414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400812" y="365760"/>
                  </a:moveTo>
                  <a:lnTo>
                    <a:pt x="35306" y="365760"/>
                  </a:lnTo>
                  <a:lnTo>
                    <a:pt x="35306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401320"/>
                  </a:lnTo>
                  <a:lnTo>
                    <a:pt x="400812" y="401320"/>
                  </a:lnTo>
                  <a:lnTo>
                    <a:pt x="400812" y="36576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2654" y="3035934"/>
              <a:ext cx="400685" cy="401320"/>
            </a:xfrm>
            <a:custGeom>
              <a:avLst/>
              <a:gdLst/>
              <a:ahLst/>
              <a:cxnLst/>
              <a:rect l="l" t="t" r="r" b="b"/>
              <a:pathLst>
                <a:path w="400685" h="401320">
                  <a:moveTo>
                    <a:pt x="3530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00685" y="400812"/>
                  </a:lnTo>
                  <a:lnTo>
                    <a:pt x="400685" y="365379"/>
                  </a:lnTo>
                  <a:lnTo>
                    <a:pt x="35306" y="365379"/>
                  </a:lnTo>
                  <a:lnTo>
                    <a:pt x="35306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0934" y="3136099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342392" y="0"/>
                  </a:moveTo>
                  <a:lnTo>
                    <a:pt x="248158" y="0"/>
                  </a:lnTo>
                  <a:lnTo>
                    <a:pt x="282956" y="34797"/>
                  </a:lnTo>
                  <a:lnTo>
                    <a:pt x="236347" y="81406"/>
                  </a:lnTo>
                  <a:lnTo>
                    <a:pt x="201041" y="45973"/>
                  </a:lnTo>
                  <a:lnTo>
                    <a:pt x="141986" y="104901"/>
                  </a:lnTo>
                  <a:lnTo>
                    <a:pt x="106680" y="69595"/>
                  </a:lnTo>
                  <a:lnTo>
                    <a:pt x="0" y="176275"/>
                  </a:lnTo>
                  <a:lnTo>
                    <a:pt x="24765" y="201040"/>
                  </a:lnTo>
                  <a:lnTo>
                    <a:pt x="106680" y="119125"/>
                  </a:lnTo>
                  <a:lnTo>
                    <a:pt x="141986" y="154431"/>
                  </a:lnTo>
                  <a:lnTo>
                    <a:pt x="201041" y="95503"/>
                  </a:lnTo>
                  <a:lnTo>
                    <a:pt x="236347" y="130936"/>
                  </a:lnTo>
                  <a:lnTo>
                    <a:pt x="307721" y="59562"/>
                  </a:lnTo>
                  <a:lnTo>
                    <a:pt x="342392" y="94360"/>
                  </a:lnTo>
                  <a:lnTo>
                    <a:pt x="342392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0908" y="3136137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248157" y="0"/>
                  </a:moveTo>
                  <a:lnTo>
                    <a:pt x="282955" y="34798"/>
                  </a:lnTo>
                  <a:lnTo>
                    <a:pt x="236346" y="81280"/>
                  </a:lnTo>
                  <a:lnTo>
                    <a:pt x="201040" y="45974"/>
                  </a:lnTo>
                  <a:lnTo>
                    <a:pt x="142112" y="104902"/>
                  </a:lnTo>
                  <a:lnTo>
                    <a:pt x="106679" y="69596"/>
                  </a:lnTo>
                  <a:lnTo>
                    <a:pt x="0" y="176276"/>
                  </a:lnTo>
                  <a:lnTo>
                    <a:pt x="24764" y="201041"/>
                  </a:lnTo>
                  <a:lnTo>
                    <a:pt x="106679" y="118998"/>
                  </a:lnTo>
                  <a:lnTo>
                    <a:pt x="142112" y="154432"/>
                  </a:lnTo>
                  <a:lnTo>
                    <a:pt x="201040" y="95504"/>
                  </a:lnTo>
                  <a:lnTo>
                    <a:pt x="236346" y="130810"/>
                  </a:lnTo>
                  <a:lnTo>
                    <a:pt x="307720" y="59562"/>
                  </a:lnTo>
                  <a:lnTo>
                    <a:pt x="342518" y="94361"/>
                  </a:lnTo>
                  <a:lnTo>
                    <a:pt x="342518" y="0"/>
                  </a:lnTo>
                  <a:lnTo>
                    <a:pt x="248157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21738" y="2713227"/>
            <a:ext cx="3174365" cy="1041400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176530" rIns="0" bIns="0" rtlCol="0">
            <a:spAutoFit/>
          </a:bodyPr>
          <a:lstStyle/>
          <a:p>
            <a:pPr marL="109855" marR="695325">
              <a:lnSpc>
                <a:spcPts val="2760"/>
              </a:lnSpc>
              <a:spcBef>
                <a:spcPts val="1390"/>
              </a:spcBef>
            </a:pPr>
            <a:r>
              <a:rPr sz="2400" dirty="0">
                <a:latin typeface="Arial"/>
                <a:cs typeface="Arial"/>
              </a:rPr>
              <a:t>El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EVA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mejoró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de </a:t>
            </a:r>
            <a:r>
              <a:rPr sz="2400" dirty="0">
                <a:latin typeface="Arial"/>
                <a:cs typeface="Arial"/>
              </a:rPr>
              <a:t>8,5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5,5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263" y="4014584"/>
            <a:ext cx="4376547" cy="104114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319159" y="4167430"/>
            <a:ext cx="2470785" cy="5270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930"/>
              </a:lnSpc>
              <a:spcBef>
                <a:spcPts val="235"/>
              </a:spcBef>
            </a:pPr>
            <a:r>
              <a:rPr sz="1650" dirty="0">
                <a:latin typeface="Arial"/>
                <a:cs typeface="Arial"/>
              </a:rPr>
              <a:t>Reducción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del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35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%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en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la </a:t>
            </a:r>
            <a:r>
              <a:rPr sz="1650" dirty="0">
                <a:latin typeface="Arial"/>
                <a:cs typeface="Arial"/>
              </a:rPr>
              <a:t>gravedad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los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síntomas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9723" y="1626855"/>
            <a:ext cx="386143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25"/>
              </a:spcBef>
              <a:buChar char="•"/>
              <a:tabLst>
                <a:tab pos="142240" algn="l"/>
              </a:tabLst>
            </a:pPr>
            <a:r>
              <a:rPr sz="1600" dirty="0">
                <a:latin typeface="Arial"/>
                <a:cs typeface="Arial"/>
              </a:rPr>
              <a:t>Beneficios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informados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pacientes: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9723" y="2081503"/>
            <a:ext cx="420814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125"/>
              </a:spcBef>
              <a:buChar char="•"/>
              <a:tabLst>
                <a:tab pos="146685" algn="l"/>
              </a:tabLst>
            </a:pPr>
            <a:r>
              <a:rPr sz="1650" dirty="0">
                <a:latin typeface="Arial"/>
                <a:cs typeface="Arial"/>
              </a:rPr>
              <a:t>“Me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siento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mucho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menos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somnoliento/a”</a:t>
            </a:r>
            <a:r>
              <a:rPr sz="1100" spc="-10" dirty="0">
                <a:latin typeface="Arial"/>
                <a:cs typeface="Arial"/>
              </a:rPr>
              <a:t>1,2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69863" y="2536591"/>
            <a:ext cx="488442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5"/>
              </a:spcBef>
              <a:buChar char="•"/>
              <a:tabLst>
                <a:tab pos="148590" algn="l"/>
              </a:tabLst>
            </a:pPr>
            <a:r>
              <a:rPr sz="1700" dirty="0">
                <a:latin typeface="Arial"/>
                <a:cs typeface="Arial"/>
              </a:rPr>
              <a:t>Mayor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capacidad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concentración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colegio</a:t>
            </a:r>
            <a:r>
              <a:rPr sz="1100" spc="-1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69863" y="2847739"/>
            <a:ext cx="5453380" cy="92011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170"/>
              </a:spcBef>
              <a:buChar char="•"/>
              <a:tabLst>
                <a:tab pos="191770" algn="l"/>
              </a:tabLst>
            </a:pPr>
            <a:r>
              <a:rPr sz="2250" dirty="0">
                <a:latin typeface="Arial"/>
                <a:cs typeface="Arial"/>
              </a:rPr>
              <a:t>Mejor</a:t>
            </a:r>
            <a:r>
              <a:rPr sz="2250" spc="-2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calidad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-20" dirty="0">
                <a:latin typeface="Arial"/>
                <a:cs typeface="Arial"/>
              </a:rPr>
              <a:t>vida</a:t>
            </a:r>
            <a:endParaRPr sz="225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930"/>
              </a:spcBef>
              <a:buChar char="•"/>
              <a:tabLst>
                <a:tab pos="167640" algn="l"/>
              </a:tabLst>
            </a:pPr>
            <a:r>
              <a:rPr sz="1950" dirty="0">
                <a:latin typeface="Arial"/>
                <a:cs typeface="Arial"/>
              </a:rPr>
              <a:t>Decisión: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Continuar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el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tratamiento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con</a:t>
            </a:r>
            <a:r>
              <a:rPr sz="1950" spc="-1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AZE/FLU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27" name="Picture 26" descr="A black and blue logo&#10;&#10;AI-generated content may be incorrect.">
            <a:extLst>
              <a:ext uri="{FF2B5EF4-FFF2-40B4-BE49-F238E27FC236}">
                <a16:creationId xmlns:a16="http://schemas.microsoft.com/office/drawing/2014/main" id="{0FEBA998-71A1-A1E3-883C-67800018B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5633"/>
            <a:ext cx="7336790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Identificación</a:t>
            </a:r>
            <a:r>
              <a:rPr sz="1850" b="1" spc="14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850" b="1" spc="1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los</a:t>
            </a:r>
            <a:r>
              <a:rPr sz="1850" b="1" spc="1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responsables:</a:t>
            </a:r>
            <a:r>
              <a:rPr sz="1850" b="1" spc="14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resultados</a:t>
            </a:r>
            <a:r>
              <a:rPr sz="1850" b="1" spc="1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850" b="1" spc="1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17973"/>
                </a:solidFill>
                <a:latin typeface="Arial"/>
                <a:cs typeface="Arial"/>
              </a:rPr>
              <a:t>IgE</a:t>
            </a:r>
            <a:r>
              <a:rPr sz="1850" b="1" spc="14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17973"/>
                </a:solidFill>
                <a:latin typeface="Arial"/>
                <a:cs typeface="Arial"/>
              </a:rPr>
              <a:t>específica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6723" y="6522613"/>
            <a:ext cx="717232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413893" y="1425575"/>
            <a:ext cx="273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000000"/>
                </a:solidFill>
                <a:latin typeface="Calibri"/>
                <a:cs typeface="Calibri"/>
              </a:rPr>
              <a:t>Correlación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000000"/>
                </a:solidFill>
                <a:latin typeface="Calibri"/>
                <a:cs typeface="Calibri"/>
              </a:rPr>
              <a:t>clínica</a:t>
            </a:r>
            <a:r>
              <a:rPr sz="2400" b="0" spc="12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3892" y="1888926"/>
            <a:ext cx="4686935" cy="22764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1140" marR="840105" indent="-219075">
              <a:lnSpc>
                <a:spcPts val="2180"/>
              </a:lnSpc>
              <a:spcBef>
                <a:spcPts val="380"/>
              </a:spcBef>
              <a:buFont typeface="Times New Roman"/>
              <a:buChar char="•"/>
              <a:tabLst>
                <a:tab pos="231140" algn="l"/>
              </a:tabLst>
            </a:pPr>
            <a:r>
              <a:rPr sz="2000" spc="10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ácaro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polvo </a:t>
            </a:r>
            <a:r>
              <a:rPr sz="2000" spc="114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un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alérgeno </a:t>
            </a:r>
            <a:r>
              <a:rPr sz="2000" spc="45" dirty="0">
                <a:latin typeface="Calibri"/>
                <a:cs typeface="Calibri"/>
              </a:rPr>
              <a:t>presente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durante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todo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el</a:t>
            </a:r>
            <a:r>
              <a:rPr sz="2000" spc="50" dirty="0">
                <a:latin typeface="Calibri"/>
                <a:cs typeface="Calibri"/>
              </a:rPr>
              <a:t> año</a:t>
            </a:r>
            <a:endParaRPr sz="2000">
              <a:latin typeface="Calibri"/>
              <a:cs typeface="Calibri"/>
            </a:endParaRPr>
          </a:p>
          <a:p>
            <a:pPr marL="231140" marR="14604" indent="-219075">
              <a:lnSpc>
                <a:spcPts val="2180"/>
              </a:lnSpc>
              <a:spcBef>
                <a:spcPts val="10"/>
              </a:spcBef>
              <a:buFont typeface="Times New Roman"/>
              <a:buChar char="•"/>
              <a:tabLst>
                <a:tab pos="231140" algn="l"/>
              </a:tabLst>
            </a:pPr>
            <a:r>
              <a:rPr sz="2000" spc="80" dirty="0">
                <a:latin typeface="Calibri"/>
                <a:cs typeface="Calibri"/>
              </a:rPr>
              <a:t>Esto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explica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persistencia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los </a:t>
            </a:r>
            <a:r>
              <a:rPr sz="2000" spc="80" dirty="0">
                <a:latin typeface="Calibri"/>
                <a:cs typeface="Calibri"/>
              </a:rPr>
              <a:t>síntomas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desencadenante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asma</a:t>
            </a:r>
            <a:endParaRPr sz="2000">
              <a:latin typeface="Calibri"/>
              <a:cs typeface="Calibri"/>
            </a:endParaRPr>
          </a:p>
          <a:p>
            <a:pPr marL="231140" marR="314960" indent="-219075">
              <a:lnSpc>
                <a:spcPts val="2180"/>
              </a:lnSpc>
              <a:spcBef>
                <a:spcPts val="10"/>
              </a:spcBef>
              <a:buFont typeface="Times New Roman"/>
              <a:buChar char="•"/>
              <a:tabLst>
                <a:tab pos="231140" algn="l"/>
              </a:tabLst>
            </a:pPr>
            <a:r>
              <a:rPr sz="2000" spc="100" dirty="0">
                <a:latin typeface="Calibri"/>
                <a:cs typeface="Calibri"/>
              </a:rPr>
              <a:t>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polen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gramíneas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provoca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brotes </a:t>
            </a:r>
            <a:r>
              <a:rPr sz="2000" spc="70" dirty="0">
                <a:latin typeface="Calibri"/>
                <a:cs typeface="Calibri"/>
              </a:rPr>
              <a:t>estacionales</a:t>
            </a:r>
            <a:endParaRPr sz="2000">
              <a:latin typeface="Calibri"/>
              <a:cs typeface="Calibri"/>
            </a:endParaRPr>
          </a:p>
          <a:p>
            <a:pPr marL="231140" marR="5080" indent="-219075">
              <a:lnSpc>
                <a:spcPts val="2180"/>
              </a:lnSpc>
              <a:spcBef>
                <a:spcPts val="10"/>
              </a:spcBef>
              <a:buFont typeface="Times New Roman"/>
              <a:buChar char="•"/>
              <a:tabLst>
                <a:tab pos="231140" algn="l"/>
              </a:tabLst>
            </a:pPr>
            <a:r>
              <a:rPr sz="2000" spc="160" dirty="0">
                <a:latin typeface="Calibri"/>
                <a:cs typeface="Calibri"/>
              </a:rPr>
              <a:t>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frecuente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que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los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pacientes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alérgicos </a:t>
            </a:r>
            <a:r>
              <a:rPr sz="2000" spc="45" dirty="0">
                <a:latin typeface="Calibri"/>
                <a:cs typeface="Calibri"/>
              </a:rPr>
              <a:t>presenten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múltiples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sensibilizaciones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8174" y="1304856"/>
            <a:ext cx="4564380" cy="120459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b="1" spc="125" dirty="0">
                <a:latin typeface="Calibri"/>
                <a:cs typeface="Calibri"/>
              </a:rPr>
              <a:t>Sensibilizaciones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90" dirty="0">
                <a:latin typeface="Calibri"/>
                <a:cs typeface="Calibri"/>
              </a:rPr>
              <a:t>positivas:</a:t>
            </a:r>
            <a:endParaRPr sz="2000">
              <a:latin typeface="Calibri"/>
              <a:cs typeface="Calibri"/>
            </a:endParaRPr>
          </a:p>
          <a:p>
            <a:pPr marL="206375" indent="-193675">
              <a:lnSpc>
                <a:spcPct val="100000"/>
              </a:lnSpc>
              <a:spcBef>
                <a:spcPts val="1195"/>
              </a:spcBef>
              <a:buFont typeface="Times New Roman"/>
              <a:buChar char="•"/>
              <a:tabLst>
                <a:tab pos="206375" algn="l"/>
              </a:tabLst>
            </a:pPr>
            <a:r>
              <a:rPr sz="1800" spc="55" dirty="0">
                <a:latin typeface="Calibri"/>
                <a:cs typeface="Calibri"/>
              </a:rPr>
              <a:t>Pólenes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gramíneas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Positivo</a:t>
            </a:r>
            <a:endParaRPr sz="1800">
              <a:latin typeface="Calibri"/>
              <a:cs typeface="Calibri"/>
            </a:endParaRPr>
          </a:p>
          <a:p>
            <a:pPr marL="206375" indent="-193675">
              <a:lnSpc>
                <a:spcPct val="100000"/>
              </a:lnSpc>
              <a:buFont typeface="Times New Roman"/>
              <a:buChar char="•"/>
              <a:tabLst>
                <a:tab pos="206375" algn="l"/>
              </a:tabLst>
            </a:pPr>
            <a:r>
              <a:rPr sz="1800" spc="65" dirty="0">
                <a:latin typeface="Calibri"/>
                <a:cs typeface="Calibri"/>
              </a:rPr>
              <a:t>Ácaros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polvo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doméstico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(HDM)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-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Picture 7" descr="A black and blue logo&#10;&#10;AI-generated content may be incorrect.">
            <a:extLst>
              <a:ext uri="{FF2B5EF4-FFF2-40B4-BE49-F238E27FC236}">
                <a16:creationId xmlns:a16="http://schemas.microsoft.com/office/drawing/2014/main" id="{A33E675D-6831-735B-5524-F1902B413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Derivación</a:t>
            </a:r>
            <a:r>
              <a:rPr sz="2100" spc="-65" dirty="0"/>
              <a:t> </a:t>
            </a:r>
            <a:r>
              <a:rPr sz="2100" dirty="0"/>
              <a:t>para</a:t>
            </a:r>
            <a:r>
              <a:rPr sz="2100" spc="-60" dirty="0"/>
              <a:t> </a:t>
            </a:r>
            <a:r>
              <a:rPr sz="2100" dirty="0"/>
              <a:t>evaluación</a:t>
            </a:r>
            <a:r>
              <a:rPr sz="2100" spc="-65" dirty="0"/>
              <a:t> </a:t>
            </a:r>
            <a:r>
              <a:rPr sz="2100" dirty="0"/>
              <a:t>por</a:t>
            </a:r>
            <a:r>
              <a:rPr sz="2100" spc="-60" dirty="0"/>
              <a:t> </a:t>
            </a:r>
            <a:r>
              <a:rPr sz="2100" spc="-10" dirty="0"/>
              <a:t>especialista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2432859" y="6520370"/>
            <a:ext cx="73602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concedido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clínico,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1171" y="938771"/>
            <a:ext cx="4265930" cy="3598545"/>
            <a:chOff x="1091171" y="938771"/>
            <a:chExt cx="4265930" cy="35985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71" y="938771"/>
              <a:ext cx="4227626" cy="117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0" y="970788"/>
              <a:ext cx="4236681" cy="1153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0810" y="979449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2151888"/>
              <a:ext cx="4227626" cy="11719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523" y="2313432"/>
              <a:ext cx="3995889" cy="8930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0810" y="2191816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71" y="3363455"/>
              <a:ext cx="4227626" cy="1173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8588" y="3657600"/>
              <a:ext cx="1572754" cy="6278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50810" y="340418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11247" y="3755979"/>
            <a:ext cx="12122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latin typeface="Arial"/>
                <a:cs typeface="Arial"/>
              </a:rPr>
              <a:t>¿Por</a:t>
            </a:r>
            <a:r>
              <a:rPr sz="1150" b="1" spc="5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qué</a:t>
            </a:r>
            <a:r>
              <a:rPr sz="1150" b="1" spc="5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la</a:t>
            </a:r>
            <a:r>
              <a:rPr sz="1150" b="1" spc="50" dirty="0">
                <a:latin typeface="Arial"/>
                <a:cs typeface="Arial"/>
              </a:rPr>
              <a:t> </a:t>
            </a:r>
            <a:r>
              <a:rPr sz="1150" b="1" spc="-20" dirty="0">
                <a:latin typeface="Arial"/>
                <a:cs typeface="Arial"/>
              </a:rPr>
              <a:t>ITA?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50103" y="1545323"/>
            <a:ext cx="5073650" cy="2395855"/>
            <a:chOff x="5250103" y="1545323"/>
            <a:chExt cx="5073650" cy="2395855"/>
          </a:xfrm>
        </p:grpSpPr>
        <p:sp>
          <p:nvSpPr>
            <p:cNvPr id="17" name="object 17"/>
            <p:cNvSpPr/>
            <p:nvPr/>
          </p:nvSpPr>
          <p:spPr>
            <a:xfrm>
              <a:off x="5259628" y="2112772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1818513"/>
                  </a:moveTo>
                  <a:lnTo>
                    <a:pt x="843407" y="0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4184" y="1545323"/>
              <a:ext cx="4227626" cy="11734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9411" y="1708391"/>
              <a:ext cx="4264177" cy="8915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03023" y="1585633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9628" y="3325114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606171"/>
                  </a:moveTo>
                  <a:lnTo>
                    <a:pt x="843407" y="0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4" y="2756916"/>
              <a:ext cx="4227626" cy="11734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3828" y="2919971"/>
              <a:ext cx="3896816" cy="8915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03023" y="2798000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51626" y="1054732"/>
            <a:ext cx="8736965" cy="24098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60325" marR="4966970" indent="-48260" algn="just">
              <a:lnSpc>
                <a:spcPts val="2000"/>
              </a:lnSpc>
              <a:spcBef>
                <a:spcPts val="440"/>
              </a:spcBef>
            </a:pPr>
            <a:r>
              <a:rPr sz="1950" dirty="0">
                <a:latin typeface="Arial"/>
                <a:cs typeface="Arial"/>
              </a:rPr>
              <a:t>Motivo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derivación: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Persistencia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síntomas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graves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pesar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la </a:t>
            </a:r>
            <a:r>
              <a:rPr sz="1950" dirty="0">
                <a:latin typeface="Arial"/>
                <a:cs typeface="Arial"/>
              </a:rPr>
              <a:t>mejoría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inicial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el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tratamiento</a:t>
            </a:r>
            <a:endParaRPr sz="1950">
              <a:latin typeface="Arial"/>
              <a:cs typeface="Arial"/>
            </a:endParaRPr>
          </a:p>
          <a:p>
            <a:pPr marL="4944745" algn="ctr">
              <a:lnSpc>
                <a:spcPts val="159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única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terapia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capaz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modificar</a:t>
            </a:r>
            <a:endParaRPr sz="1850">
              <a:latin typeface="Arial"/>
              <a:cs typeface="Arial"/>
            </a:endParaRPr>
          </a:p>
          <a:p>
            <a:pPr marL="4944745" algn="ctr">
              <a:lnSpc>
                <a:spcPts val="208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evolución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1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850">
              <a:latin typeface="Arial"/>
              <a:cs typeface="Arial"/>
            </a:endParaRPr>
          </a:p>
          <a:p>
            <a:pPr marL="142875" marR="5107940" algn="ctr">
              <a:lnSpc>
                <a:spcPts val="1880"/>
              </a:lnSpc>
              <a:spcBef>
                <a:spcPts val="905"/>
              </a:spcBef>
            </a:pPr>
            <a:r>
              <a:rPr sz="1800" dirty="0">
                <a:latin typeface="Arial"/>
                <a:cs typeface="Arial"/>
              </a:rPr>
              <a:t>Objetivo: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Valorar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inmunoterapia </a:t>
            </a:r>
            <a:r>
              <a:rPr sz="1800" dirty="0">
                <a:latin typeface="Arial"/>
                <a:cs typeface="Arial"/>
              </a:rPr>
              <a:t>frente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alérgenos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(ITA)</a:t>
            </a:r>
            <a:endParaRPr sz="1800">
              <a:latin typeface="Arial"/>
              <a:cs typeface="Arial"/>
            </a:endParaRPr>
          </a:p>
          <a:p>
            <a:pPr marL="5163820" marR="215265" algn="ctr">
              <a:lnSpc>
                <a:spcPts val="1560"/>
              </a:lnSpc>
              <a:spcBef>
                <a:spcPts val="98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Actúa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respuesta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inmunológica,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solo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alivia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50103" y="3921759"/>
            <a:ext cx="5022215" cy="1221740"/>
            <a:chOff x="5250103" y="3921759"/>
            <a:chExt cx="5022215" cy="1221740"/>
          </a:xfrm>
        </p:grpSpPr>
        <p:sp>
          <p:nvSpPr>
            <p:cNvPr id="27" name="object 27"/>
            <p:cNvSpPr/>
            <p:nvPr/>
          </p:nvSpPr>
          <p:spPr>
            <a:xfrm>
              <a:off x="5259628" y="3931284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0"/>
                  </a:moveTo>
                  <a:lnTo>
                    <a:pt x="843407" y="606171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4184" y="3970007"/>
              <a:ext cx="4227626" cy="11734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11" y="4133087"/>
              <a:ext cx="3502160" cy="8915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03023" y="401036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71353" y="4215904"/>
            <a:ext cx="3038475" cy="5943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34925">
              <a:lnSpc>
                <a:spcPts val="2070"/>
              </a:lnSpc>
              <a:spcBef>
                <a:spcPts val="44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Beneficios duraderos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allá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dejar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medicación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50103" y="3921759"/>
            <a:ext cx="5022215" cy="2433955"/>
            <a:chOff x="5250103" y="3921759"/>
            <a:chExt cx="5022215" cy="2433955"/>
          </a:xfrm>
        </p:grpSpPr>
        <p:sp>
          <p:nvSpPr>
            <p:cNvPr id="33" name="object 33"/>
            <p:cNvSpPr/>
            <p:nvPr/>
          </p:nvSpPr>
          <p:spPr>
            <a:xfrm>
              <a:off x="5259628" y="3931284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0"/>
                  </a:moveTo>
                  <a:lnTo>
                    <a:pt x="843407" y="1818513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4184" y="5181599"/>
              <a:ext cx="4227626" cy="11734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6208" y="5344655"/>
              <a:ext cx="3912104" cy="8915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03023" y="522274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434059" y="5437278"/>
            <a:ext cx="3512820" cy="434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51435" marR="5080" indent="-39370">
              <a:lnSpc>
                <a:spcPts val="1490"/>
              </a:lnSpc>
              <a:spcBef>
                <a:spcPts val="35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Ayuda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avance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enfermedad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aparición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nuevas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sensibilizaciones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91171" y="4576559"/>
            <a:ext cx="4253865" cy="1172210"/>
            <a:chOff x="1091171" y="4576559"/>
            <a:chExt cx="4253865" cy="1172210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4576559"/>
              <a:ext cx="4227626" cy="11719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5367" y="4738103"/>
              <a:ext cx="4209351" cy="89305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50810" y="461656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6"/>
                  </a:lnTo>
                  <a:lnTo>
                    <a:pt x="4003421" y="1054226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348629" y="4834860"/>
            <a:ext cx="3784600" cy="5689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350"/>
              </a:lnSpc>
              <a:spcBef>
                <a:spcPts val="325"/>
              </a:spcBef>
            </a:pPr>
            <a:r>
              <a:rPr sz="1300" dirty="0">
                <a:latin typeface="Arial"/>
                <a:cs typeface="Arial"/>
              </a:rPr>
              <a:t>Edad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del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paciente: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adolescencia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el</a:t>
            </a:r>
            <a:r>
              <a:rPr sz="1300" spc="-10" dirty="0">
                <a:latin typeface="Arial"/>
                <a:cs typeface="Arial"/>
              </a:rPr>
              <a:t> momento </a:t>
            </a:r>
            <a:r>
              <a:rPr sz="1300" dirty="0">
                <a:latin typeface="Arial"/>
                <a:cs typeface="Arial"/>
              </a:rPr>
              <a:t>más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adecuado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comenzar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</a:t>
            </a:r>
            <a:r>
              <a:rPr sz="1300" spc="-10" dirty="0">
                <a:latin typeface="Arial"/>
                <a:cs typeface="Arial"/>
              </a:rPr>
              <a:t> inmunoterapia alergénica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3" name="Picture 42" descr="A black and blue logo&#10;&#10;AI-generated content may be incorrect.">
            <a:extLst>
              <a:ext uri="{FF2B5EF4-FFF2-40B4-BE49-F238E27FC236}">
                <a16:creationId xmlns:a16="http://schemas.microsoft.com/office/drawing/2014/main" id="{9B909DDB-B3C3-ED32-601C-95B09A76D5B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70319"/>
            <a:ext cx="167132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/>
              <a:t>Tipos</a:t>
            </a:r>
            <a:r>
              <a:rPr sz="2150" spc="15" dirty="0"/>
              <a:t> </a:t>
            </a:r>
            <a:r>
              <a:rPr sz="2150" dirty="0"/>
              <a:t>de</a:t>
            </a:r>
            <a:r>
              <a:rPr sz="2150" spc="-75" dirty="0"/>
              <a:t> </a:t>
            </a:r>
            <a:r>
              <a:rPr sz="2150" spc="-25" dirty="0"/>
              <a:t>AIT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2303105" y="6520370"/>
            <a:ext cx="76193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proporcionado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apoyar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36" y="1017701"/>
            <a:ext cx="6113249" cy="3414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22933" y="632889"/>
            <a:ext cx="291020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dirty="0">
                <a:latin typeface="Arial"/>
                <a:cs typeface="Arial"/>
              </a:rPr>
              <a:t>Alivio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duradero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de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las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alergias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0508" y="1377454"/>
            <a:ext cx="177863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Inmunoterapia subcutánea (SCIT)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8282" y="1390179"/>
            <a:ext cx="177863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Inmunoterapia sublingual (SLIT)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56598" y="1493456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634" y="0"/>
                </a:moveTo>
                <a:lnTo>
                  <a:pt x="196911" y="5013"/>
                </a:lnTo>
                <a:lnTo>
                  <a:pt x="150608" y="19391"/>
                </a:lnTo>
                <a:lnTo>
                  <a:pt x="108712" y="42139"/>
                </a:lnTo>
                <a:lnTo>
                  <a:pt x="72215" y="72263"/>
                </a:lnTo>
                <a:lnTo>
                  <a:pt x="42105" y="108768"/>
                </a:lnTo>
                <a:lnTo>
                  <a:pt x="19373" y="150661"/>
                </a:lnTo>
                <a:lnTo>
                  <a:pt x="5008" y="196948"/>
                </a:lnTo>
                <a:lnTo>
                  <a:pt x="0" y="246634"/>
                </a:lnTo>
                <a:lnTo>
                  <a:pt x="5008" y="296319"/>
                </a:lnTo>
                <a:lnTo>
                  <a:pt x="19373" y="342606"/>
                </a:lnTo>
                <a:lnTo>
                  <a:pt x="42105" y="384499"/>
                </a:lnTo>
                <a:lnTo>
                  <a:pt x="72215" y="421005"/>
                </a:lnTo>
                <a:lnTo>
                  <a:pt x="108712" y="451128"/>
                </a:lnTo>
                <a:lnTo>
                  <a:pt x="150608" y="473876"/>
                </a:lnTo>
                <a:lnTo>
                  <a:pt x="196911" y="488254"/>
                </a:lnTo>
                <a:lnTo>
                  <a:pt x="246634" y="493268"/>
                </a:lnTo>
                <a:lnTo>
                  <a:pt x="296319" y="488254"/>
                </a:lnTo>
                <a:lnTo>
                  <a:pt x="342606" y="473876"/>
                </a:lnTo>
                <a:lnTo>
                  <a:pt x="384499" y="451128"/>
                </a:lnTo>
                <a:lnTo>
                  <a:pt x="421005" y="421005"/>
                </a:lnTo>
                <a:lnTo>
                  <a:pt x="451128" y="384499"/>
                </a:lnTo>
                <a:lnTo>
                  <a:pt x="473876" y="342606"/>
                </a:lnTo>
                <a:lnTo>
                  <a:pt x="488254" y="296319"/>
                </a:lnTo>
                <a:lnTo>
                  <a:pt x="493268" y="246634"/>
                </a:lnTo>
                <a:lnTo>
                  <a:pt x="488254" y="196948"/>
                </a:lnTo>
                <a:lnTo>
                  <a:pt x="473876" y="150661"/>
                </a:lnTo>
                <a:lnTo>
                  <a:pt x="451128" y="108768"/>
                </a:lnTo>
                <a:lnTo>
                  <a:pt x="421005" y="72263"/>
                </a:lnTo>
                <a:lnTo>
                  <a:pt x="384499" y="42139"/>
                </a:lnTo>
                <a:lnTo>
                  <a:pt x="342606" y="19391"/>
                </a:lnTo>
                <a:lnTo>
                  <a:pt x="296319" y="5013"/>
                </a:lnTo>
                <a:lnTo>
                  <a:pt x="246634" y="0"/>
                </a:lnTo>
                <a:close/>
              </a:path>
            </a:pathLst>
          </a:custGeom>
          <a:solidFill>
            <a:srgbClr val="E97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0334" y="1586420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6440" y="2376423"/>
            <a:ext cx="2359025" cy="3884929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950">
              <a:latin typeface="Times New Roman"/>
              <a:cs typeface="Times New Roman"/>
            </a:endParaRPr>
          </a:p>
          <a:p>
            <a:pPr marL="186055" marR="226060" algn="ctr">
              <a:lnSpc>
                <a:spcPct val="1000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Gotas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comprimidos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alergia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colocan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bajo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lengua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950">
              <a:latin typeface="Arial"/>
              <a:cs typeface="Arial"/>
            </a:endParaRPr>
          </a:p>
          <a:p>
            <a:pPr marL="463550" marR="49974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Duración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habitual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 a 5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1400">
              <a:latin typeface="Arial"/>
              <a:cs typeface="Arial"/>
            </a:endParaRPr>
          </a:p>
          <a:p>
            <a:pPr marL="610235" marR="644525" algn="ctr">
              <a:lnSpc>
                <a:spcPct val="1012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Administración diaria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300">
              <a:latin typeface="Arial"/>
              <a:cs typeface="Arial"/>
            </a:endParaRPr>
          </a:p>
          <a:p>
            <a:pPr marL="354330" marR="394335" algn="ctr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Eficaz</a:t>
            </a: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ciertas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alergias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(por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ejemplo,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polen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gramíneas,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ambrosía)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3331" y="2358135"/>
            <a:ext cx="2359025" cy="3884929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150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85"/>
              </a:spcBef>
            </a:pPr>
            <a:endParaRPr sz="1450">
              <a:latin typeface="Times New Roman"/>
              <a:cs typeface="Times New Roman"/>
            </a:endParaRPr>
          </a:p>
          <a:p>
            <a:pPr marL="286385" marR="257175" algn="ctr">
              <a:lnSpc>
                <a:spcPct val="101000"/>
              </a:lnSpc>
            </a:pPr>
            <a:r>
              <a:rPr sz="1450" spc="-10" dirty="0">
                <a:latin typeface="Arial"/>
                <a:cs typeface="Arial"/>
              </a:rPr>
              <a:t>Vacunas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antialérgicas </a:t>
            </a:r>
            <a:r>
              <a:rPr sz="1450" dirty="0">
                <a:latin typeface="Arial"/>
                <a:cs typeface="Arial"/>
              </a:rPr>
              <a:t>aplicadas</a:t>
            </a:r>
            <a:r>
              <a:rPr sz="1450" spc="-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bajo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la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piel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450">
              <a:latin typeface="Arial"/>
              <a:cs typeface="Arial"/>
            </a:endParaRPr>
          </a:p>
          <a:p>
            <a:pPr marL="532765" marR="498475" algn="ctr">
              <a:lnSpc>
                <a:spcPct val="101200"/>
              </a:lnSpc>
            </a:pPr>
            <a:r>
              <a:rPr sz="1300" dirty="0">
                <a:latin typeface="Arial"/>
                <a:cs typeface="Arial"/>
              </a:rPr>
              <a:t>La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duración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suele </a:t>
            </a:r>
            <a:r>
              <a:rPr sz="1300" dirty="0">
                <a:latin typeface="Arial"/>
                <a:cs typeface="Arial"/>
              </a:rPr>
              <a:t>ser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 3 a 5 </a:t>
            </a:r>
            <a:r>
              <a:rPr sz="1300" spc="-20" dirty="0">
                <a:latin typeface="Arial"/>
                <a:cs typeface="Arial"/>
              </a:rPr>
              <a:t>años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300">
              <a:latin typeface="Arial"/>
              <a:cs typeface="Arial"/>
            </a:endParaRPr>
          </a:p>
          <a:p>
            <a:pPr marL="497840" marR="464820" algn="ctr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Inyecciones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semanales 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mensuales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050">
              <a:latin typeface="Arial"/>
              <a:cs typeface="Arial"/>
            </a:endParaRPr>
          </a:p>
          <a:p>
            <a:pPr marL="260350" marR="349885">
              <a:lnSpc>
                <a:spcPct val="101600"/>
              </a:lnSpc>
            </a:pPr>
            <a:r>
              <a:rPr sz="950" dirty="0">
                <a:latin typeface="Arial"/>
                <a:cs typeface="Arial"/>
              </a:rPr>
              <a:t>Eficacia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demostrada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para </a:t>
            </a:r>
            <a:r>
              <a:rPr sz="950" dirty="0">
                <a:latin typeface="Arial"/>
                <a:cs typeface="Arial"/>
              </a:rPr>
              <a:t>diferentes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alergias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(p.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ej.,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polen, </a:t>
            </a:r>
            <a:r>
              <a:rPr sz="950" dirty="0">
                <a:latin typeface="Arial"/>
                <a:cs typeface="Arial"/>
              </a:rPr>
              <a:t>ácaros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polvo,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caspa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de </a:t>
            </a:r>
            <a:r>
              <a:rPr sz="950" spc="-10" dirty="0">
                <a:latin typeface="Arial"/>
                <a:cs typeface="Arial"/>
              </a:rPr>
              <a:t>mascotas)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6952"/>
            <a:ext cx="528002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Confirmación</a:t>
            </a:r>
            <a:r>
              <a:rPr sz="18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800" b="1" spc="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18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prueba</a:t>
            </a:r>
            <a:r>
              <a:rPr sz="1800" b="1" spc="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cutánea</a:t>
            </a:r>
            <a:r>
              <a:rPr sz="18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17973"/>
                </a:solidFill>
                <a:latin typeface="Arial"/>
                <a:cs typeface="Arial"/>
              </a:rPr>
              <a:t>por</a:t>
            </a:r>
            <a:r>
              <a:rPr sz="1800" b="1" spc="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17973"/>
                </a:solidFill>
                <a:latin typeface="Arial"/>
                <a:cs typeface="Arial"/>
              </a:rPr>
              <a:t>punción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2578" y="6520370"/>
            <a:ext cx="72205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otorgó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apoyar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514" y="1680380"/>
            <a:ext cx="2191385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b="1" dirty="0">
                <a:latin typeface="Arial"/>
                <a:cs typeface="Arial"/>
              </a:rPr>
              <a:t>Pólen</a:t>
            </a:r>
            <a:r>
              <a:rPr sz="1750" b="1" spc="-3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de</a:t>
            </a:r>
            <a:r>
              <a:rPr sz="1750" b="1" spc="-3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gramíneas: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509" y="2490292"/>
            <a:ext cx="471106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indent="-280670">
              <a:lnSpc>
                <a:spcPts val="2965"/>
              </a:lnSpc>
              <a:spcBef>
                <a:spcPts val="100"/>
              </a:spcBef>
              <a:buFont typeface="Times New Roman"/>
              <a:buChar char="•"/>
              <a:tabLst>
                <a:tab pos="293370" algn="l"/>
              </a:tabLst>
            </a:pPr>
            <a:r>
              <a:rPr sz="2600" dirty="0">
                <a:latin typeface="Arial"/>
                <a:cs typeface="Arial"/>
              </a:rPr>
              <a:t>Reacción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leve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lang="es-ES" sz="2600" spc="-5" dirty="0" err="1">
                <a:latin typeface="Arial"/>
                <a:cs typeface="Arial"/>
              </a:rPr>
              <a:t>cn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habón</a:t>
            </a:r>
            <a:endParaRPr sz="2600" dirty="0">
              <a:latin typeface="Arial"/>
              <a:cs typeface="Arial"/>
            </a:endParaRPr>
          </a:p>
          <a:p>
            <a:pPr marL="293370" marR="5080" indent="-281305">
              <a:lnSpc>
                <a:spcPts val="2810"/>
              </a:lnSpc>
              <a:spcBef>
                <a:spcPts val="200"/>
              </a:spcBef>
              <a:buFont typeface="Times New Roman"/>
              <a:buChar char="•"/>
              <a:tabLst>
                <a:tab pos="293370" algn="l"/>
              </a:tabLst>
            </a:pPr>
            <a:r>
              <a:rPr sz="2600" dirty="0">
                <a:latin typeface="Arial"/>
                <a:cs typeface="Arial"/>
              </a:rPr>
              <a:t>Indica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sensibilización,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aunque </a:t>
            </a:r>
            <a:r>
              <a:rPr sz="2600" dirty="0">
                <a:latin typeface="Arial"/>
                <a:cs typeface="Arial"/>
              </a:rPr>
              <a:t>con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menor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relevancia</a:t>
            </a:r>
            <a:r>
              <a:rPr sz="2600" spc="-10" dirty="0">
                <a:latin typeface="Arial"/>
                <a:cs typeface="Arial"/>
              </a:rPr>
              <a:t> clínica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0851" y="1679991"/>
            <a:ext cx="381254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Arial"/>
                <a:cs typeface="Arial"/>
              </a:rPr>
              <a:t>Ácaros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del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polvo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doméstico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(HDM):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191" y="2502019"/>
            <a:ext cx="4574540" cy="219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210185">
              <a:lnSpc>
                <a:spcPts val="2225"/>
              </a:lnSpc>
              <a:spcBef>
                <a:spcPts val="100"/>
              </a:spcBef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Reacción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habón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gran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tamaño</a:t>
            </a:r>
            <a:endParaRPr sz="1950">
              <a:latin typeface="Arial"/>
              <a:cs typeface="Arial"/>
            </a:endParaRPr>
          </a:p>
          <a:p>
            <a:pPr marL="222885" marR="529590" indent="-210820">
              <a:lnSpc>
                <a:spcPts val="2110"/>
              </a:lnSpc>
              <a:spcBef>
                <a:spcPts val="145"/>
              </a:spcBef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Alergeno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principal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que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provoca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los </a:t>
            </a:r>
            <a:r>
              <a:rPr sz="1950" spc="-10" dirty="0">
                <a:latin typeface="Arial"/>
                <a:cs typeface="Arial"/>
              </a:rPr>
              <a:t>síntomas</a:t>
            </a:r>
            <a:endParaRPr sz="1950">
              <a:latin typeface="Arial"/>
              <a:cs typeface="Arial"/>
            </a:endParaRPr>
          </a:p>
          <a:p>
            <a:pPr marL="222885" indent="-210185">
              <a:lnSpc>
                <a:spcPts val="1950"/>
              </a:lnSpc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Se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relaciona</a:t>
            </a:r>
            <a:r>
              <a:rPr sz="1950" spc="-3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síntomas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persistentes</a:t>
            </a:r>
            <a:endParaRPr sz="1950">
              <a:latin typeface="Arial"/>
              <a:cs typeface="Arial"/>
            </a:endParaRPr>
          </a:p>
          <a:p>
            <a:pPr marL="222885">
              <a:lnSpc>
                <a:spcPts val="2105"/>
              </a:lnSpc>
            </a:pPr>
            <a:r>
              <a:rPr sz="1950" dirty="0">
                <a:latin typeface="Arial"/>
                <a:cs typeface="Arial"/>
              </a:rPr>
              <a:t>y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desencadenante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10" dirty="0">
                <a:latin typeface="Arial"/>
                <a:cs typeface="Arial"/>
              </a:rPr>
              <a:t> </a:t>
            </a:r>
            <a:r>
              <a:rPr sz="1950" spc="-20" dirty="0">
                <a:latin typeface="Arial"/>
                <a:cs typeface="Arial"/>
              </a:rPr>
              <a:t>asma</a:t>
            </a:r>
            <a:endParaRPr sz="1950">
              <a:latin typeface="Arial"/>
              <a:cs typeface="Arial"/>
            </a:endParaRPr>
          </a:p>
          <a:p>
            <a:pPr marL="222885" marR="46355" indent="-210820">
              <a:lnSpc>
                <a:spcPts val="2110"/>
              </a:lnSpc>
              <a:spcBef>
                <a:spcPts val="145"/>
              </a:spcBef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Decisión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clínica: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los</a:t>
            </a:r>
            <a:r>
              <a:rPr sz="1950" spc="-4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resultados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4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la </a:t>
            </a:r>
            <a:r>
              <a:rPr sz="1950" dirty="0">
                <a:latin typeface="Arial"/>
                <a:cs typeface="Arial"/>
              </a:rPr>
              <a:t>prueba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cutánea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confirman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la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presencia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IgE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específica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9" name="Picture 8" descr="A black and blue logo&#10;&#10;AI-generated content may be incorrect.">
            <a:extLst>
              <a:ext uri="{FF2B5EF4-FFF2-40B4-BE49-F238E27FC236}">
                <a16:creationId xmlns:a16="http://schemas.microsoft.com/office/drawing/2014/main" id="{48C33714-2C1F-ACE0-9330-D024F7AF1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Cómo</a:t>
            </a:r>
            <a:r>
              <a:rPr sz="2450" spc="-65" dirty="0"/>
              <a:t> </a:t>
            </a:r>
            <a:r>
              <a:rPr sz="2450" dirty="0"/>
              <a:t>elegir</a:t>
            </a:r>
            <a:r>
              <a:rPr sz="2450" spc="-65" dirty="0"/>
              <a:t> </a:t>
            </a:r>
            <a:r>
              <a:rPr sz="2450" dirty="0"/>
              <a:t>la</a:t>
            </a:r>
            <a:r>
              <a:rPr sz="2450" spc="-60" dirty="0"/>
              <a:t> </a:t>
            </a:r>
            <a:r>
              <a:rPr sz="2450" spc="-10" dirty="0"/>
              <a:t>inmunoterapia</a:t>
            </a:r>
            <a:r>
              <a:rPr sz="2450" spc="-65" dirty="0"/>
              <a:t> </a:t>
            </a:r>
            <a:r>
              <a:rPr sz="2450" spc="-10" dirty="0"/>
              <a:t>adecuada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2488070" y="6521491"/>
            <a:ext cx="72497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ofreció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beca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apoyar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elaboración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clínico,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intervino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079" y="4879466"/>
            <a:ext cx="10928350" cy="1036319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201295" rIns="0" bIns="0" rtlCol="0">
            <a:spAutoFit/>
          </a:bodyPr>
          <a:lstStyle/>
          <a:p>
            <a:pPr marL="1142365" marR="1049655" indent="44450">
              <a:lnSpc>
                <a:spcPts val="2170"/>
              </a:lnSpc>
              <a:spcBef>
                <a:spcPts val="158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Orientación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paciente: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Duración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(habitualmente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años),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espera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mejoría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progresiva,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importancia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mantener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adherencia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541" y="3292259"/>
            <a:ext cx="10947400" cy="1612265"/>
            <a:chOff x="622541" y="3292259"/>
            <a:chExt cx="10947400" cy="1612265"/>
          </a:xfrm>
        </p:grpSpPr>
        <p:sp>
          <p:nvSpPr>
            <p:cNvPr id="7" name="object 7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31622" y="3367213"/>
            <a:ext cx="161480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¿Por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SLIT?</a:t>
            </a:r>
            <a:endParaRPr sz="17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22554" y="3851402"/>
          <a:ext cx="10927079" cy="47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653415">
                        <a:lnSpc>
                          <a:spcPts val="17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Administración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63880">
                        <a:lnSpc>
                          <a:spcPts val="19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cómoda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casa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Perfil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seguridad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excelente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1605"/>
                        </a:lnSpc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Alta</a:t>
                      </a:r>
                      <a:r>
                        <a:rPr sz="1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tasa</a:t>
                      </a:r>
                      <a:r>
                        <a:rPr sz="1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0" dirty="0">
                          <a:latin typeface="Arial"/>
                          <a:cs typeface="Arial"/>
                        </a:rPr>
                        <a:t>cumplimiento</a:t>
                      </a:r>
                      <a:endParaRPr sz="1650">
                        <a:latin typeface="Arial"/>
                        <a:cs typeface="Arial"/>
                      </a:endParaRPr>
                    </a:p>
                    <a:p>
                      <a:pPr marL="60960" algn="ctr">
                        <a:lnSpc>
                          <a:spcPts val="1864"/>
                        </a:lnSpc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10" dirty="0">
                          <a:latin typeface="Arial"/>
                          <a:cs typeface="Arial"/>
                        </a:rPr>
                        <a:t>adolescentes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37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Actúa</a:t>
                      </a:r>
                      <a:r>
                        <a:rPr sz="13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3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3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alérgeno</a:t>
                      </a:r>
                      <a:r>
                        <a:rPr sz="13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latin typeface="Arial"/>
                          <a:cs typeface="Arial"/>
                        </a:rPr>
                        <a:t>principal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marL="1029969" marR="11531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(Ácaros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del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polvo)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622541" y="1714550"/>
            <a:ext cx="10947400" cy="1612265"/>
            <a:chOff x="622541" y="1714550"/>
            <a:chExt cx="10947400" cy="1612265"/>
          </a:xfrm>
        </p:grpSpPr>
        <p:sp>
          <p:nvSpPr>
            <p:cNvPr id="12" name="object 12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3206" y="2020415"/>
            <a:ext cx="102838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elegido: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22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sublingual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ácaros</a:t>
            </a:r>
            <a:r>
              <a:rPr sz="22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polvo</a:t>
            </a:r>
            <a:r>
              <a:rPr sz="22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FFFFFF"/>
                </a:solidFill>
                <a:latin typeface="Arial"/>
                <a:cs typeface="Arial"/>
              </a:rPr>
              <a:t>(HDM</a:t>
            </a:r>
            <a:r>
              <a:rPr sz="2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Arial"/>
                <a:cs typeface="Arial"/>
              </a:rPr>
              <a:t>SLIT)</a:t>
            </a:r>
            <a:endParaRPr sz="2250">
              <a:latin typeface="Arial"/>
              <a:cs typeface="Arial"/>
            </a:endParaRPr>
          </a:p>
        </p:txBody>
      </p:sp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F5F89389-DC5F-1C2A-39E4-7FC78398A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El</a:t>
            </a:r>
            <a:r>
              <a:rPr sz="2800" spc="-90" dirty="0"/>
              <a:t> </a:t>
            </a:r>
            <a:r>
              <a:rPr sz="2800" dirty="0"/>
              <a:t>recorrido</a:t>
            </a:r>
            <a:r>
              <a:rPr sz="2800" spc="-85" dirty="0"/>
              <a:t> </a:t>
            </a:r>
            <a:r>
              <a:rPr sz="2800" dirty="0"/>
              <a:t>de</a:t>
            </a:r>
            <a:r>
              <a:rPr sz="2800" spc="-175" dirty="0"/>
              <a:t> </a:t>
            </a:r>
            <a:r>
              <a:rPr sz="2800" spc="-70" dirty="0"/>
              <a:t>AIT:</a:t>
            </a:r>
            <a:r>
              <a:rPr sz="2800" spc="-85" dirty="0"/>
              <a:t> </a:t>
            </a:r>
            <a:r>
              <a:rPr sz="2800" dirty="0"/>
              <a:t>qué</a:t>
            </a:r>
            <a:r>
              <a:rPr sz="2800" spc="-90" dirty="0"/>
              <a:t> </a:t>
            </a:r>
            <a:r>
              <a:rPr sz="2800" spc="-10" dirty="0"/>
              <a:t>esperar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83698" y="6520370"/>
            <a:ext cx="74587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concedió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práctico,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6802" y="1822069"/>
            <a:ext cx="3703954" cy="1840230"/>
            <a:chOff x="836802" y="1822069"/>
            <a:chExt cx="3703954" cy="1840230"/>
          </a:xfrm>
        </p:grpSpPr>
        <p:sp>
          <p:nvSpPr>
            <p:cNvPr id="6" name="object 6"/>
            <p:cNvSpPr/>
            <p:nvPr/>
          </p:nvSpPr>
          <p:spPr>
            <a:xfrm>
              <a:off x="3878986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7560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1" y="1820799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6327" y="1831594"/>
            <a:ext cx="3034665" cy="182118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0"/>
              </a:spcBef>
            </a:pPr>
            <a:endParaRPr sz="2000">
              <a:latin typeface="Times New Roman"/>
              <a:cs typeface="Times New Roman"/>
            </a:endParaRPr>
          </a:p>
          <a:p>
            <a:pPr marL="172720" marR="128270">
              <a:lnSpc>
                <a:spcPts val="20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Semanas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4: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comienzo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dosis,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mejora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clínica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habitual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9205" y="1822069"/>
            <a:ext cx="3703954" cy="1840230"/>
            <a:chOff x="4569205" y="1822069"/>
            <a:chExt cx="3703954" cy="1840230"/>
          </a:xfrm>
        </p:grpSpPr>
        <p:sp>
          <p:nvSpPr>
            <p:cNvPr id="12" name="object 12"/>
            <p:cNvSpPr/>
            <p:nvPr/>
          </p:nvSpPr>
          <p:spPr>
            <a:xfrm>
              <a:off x="7611452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0026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538" y="1820799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E0A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78730" y="1831594"/>
            <a:ext cx="3034665" cy="18211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1850">
              <a:latin typeface="Times New Roman"/>
              <a:cs typeface="Times New Roman"/>
            </a:endParaRPr>
          </a:p>
          <a:p>
            <a:pPr marL="346075" marR="260350" algn="ctr">
              <a:lnSpc>
                <a:spcPts val="192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Meses 1-3: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Comienzan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las primeras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mejoras,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continúa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completo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12720" y="1822069"/>
            <a:ext cx="9043035" cy="2489835"/>
            <a:chOff x="2312720" y="1822069"/>
            <a:chExt cx="9043035" cy="2489835"/>
          </a:xfrm>
        </p:grpSpPr>
        <p:sp>
          <p:nvSpPr>
            <p:cNvPr id="18" name="object 18"/>
            <p:cNvSpPr/>
            <p:nvPr/>
          </p:nvSpPr>
          <p:spPr>
            <a:xfrm>
              <a:off x="2363533" y="3650513"/>
              <a:ext cx="7465059" cy="655320"/>
            </a:xfrm>
            <a:custGeom>
              <a:avLst/>
              <a:gdLst/>
              <a:ahLst/>
              <a:cxnLst/>
              <a:rect l="l" t="t" r="r" b="b"/>
              <a:pathLst>
                <a:path w="7465059" h="655320">
                  <a:moveTo>
                    <a:pt x="7464933" y="0"/>
                  </a:moveTo>
                  <a:lnTo>
                    <a:pt x="7464933" y="350774"/>
                  </a:lnTo>
                  <a:lnTo>
                    <a:pt x="0" y="350774"/>
                  </a:lnTo>
                  <a:lnTo>
                    <a:pt x="0" y="654812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9070" y="422908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0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0" y="1820799"/>
                  </a:lnTo>
                  <a:lnTo>
                    <a:pt x="3034410" y="0"/>
                  </a:lnTo>
                  <a:close/>
                </a:path>
              </a:pathLst>
            </a:custGeom>
            <a:solidFill>
              <a:srgbClr val="B7C1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311260" y="1831594"/>
            <a:ext cx="3034665" cy="182118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44805" marR="263525" indent="635" algn="ctr">
              <a:lnSpc>
                <a:spcPts val="2280"/>
              </a:lnSpc>
              <a:spcBef>
                <a:spcPts val="146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Meses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6: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Reducción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notable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ajustar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medicación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6802" y="4340733"/>
            <a:ext cx="3703954" cy="1840230"/>
            <a:chOff x="836802" y="4340733"/>
            <a:chExt cx="3703954" cy="1840230"/>
          </a:xfrm>
        </p:grpSpPr>
        <p:sp>
          <p:nvSpPr>
            <p:cNvPr id="24" name="object 24"/>
            <p:cNvSpPr/>
            <p:nvPr/>
          </p:nvSpPr>
          <p:spPr>
            <a:xfrm>
              <a:off x="3878986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7560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411" y="1820672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6BA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6327" y="4350258"/>
            <a:ext cx="3034665" cy="18211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900">
              <a:latin typeface="Times New Roman"/>
              <a:cs typeface="Times New Roman"/>
            </a:endParaRPr>
          </a:p>
          <a:p>
            <a:pPr marL="353695" marR="271780" algn="ctr">
              <a:lnSpc>
                <a:spcPts val="1989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Meses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6-12: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Progreso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significativo,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ajuste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gradual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medicación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69205" y="4340733"/>
            <a:ext cx="3703954" cy="1840230"/>
            <a:chOff x="4569205" y="4340733"/>
            <a:chExt cx="3703954" cy="1840230"/>
          </a:xfrm>
        </p:grpSpPr>
        <p:sp>
          <p:nvSpPr>
            <p:cNvPr id="30" name="object 30"/>
            <p:cNvSpPr/>
            <p:nvPr/>
          </p:nvSpPr>
          <p:spPr>
            <a:xfrm>
              <a:off x="7611452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90026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538" y="1820672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348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78730" y="4350258"/>
            <a:ext cx="3034665" cy="18211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endParaRPr sz="2050">
              <a:latin typeface="Times New Roman"/>
              <a:cs typeface="Times New Roman"/>
            </a:endParaRPr>
          </a:p>
          <a:p>
            <a:pPr marL="225425" marR="140970" indent="-635" algn="ctr">
              <a:lnSpc>
                <a:spcPts val="2130"/>
              </a:lnSpc>
            </a:pP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Años 1-3: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Beneficio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mantenido,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finalización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2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FFFFFF"/>
                </a:solidFill>
                <a:latin typeface="Arial"/>
                <a:cs typeface="Arial"/>
              </a:rPr>
              <a:t>eficacia</a:t>
            </a:r>
            <a:r>
              <a:rPr sz="2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"/>
                <a:cs typeface="Arial"/>
              </a:rPr>
              <a:t>duradera</a:t>
            </a:r>
            <a:endParaRPr sz="2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11260" y="4350258"/>
            <a:ext cx="3034665" cy="1821180"/>
          </a:xfrm>
          <a:prstGeom prst="rect">
            <a:avLst/>
          </a:prstGeom>
          <a:solidFill>
            <a:srgbClr val="196B24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900">
              <a:latin typeface="Times New Roman"/>
              <a:cs typeface="Times New Roman"/>
            </a:endParaRPr>
          </a:p>
          <a:p>
            <a:pPr marL="165100" marR="107314" indent="635" algn="ctr">
              <a:lnSpc>
                <a:spcPts val="1989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Tras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tratamiento: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Modificación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prolongada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 la enfermedad,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menor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medicación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6" name="Picture 35" descr="A black and blue logo&#10;&#10;AI-generated content may be incorrect.">
            <a:extLst>
              <a:ext uri="{FF2B5EF4-FFF2-40B4-BE49-F238E27FC236}">
                <a16:creationId xmlns:a16="http://schemas.microsoft.com/office/drawing/2014/main" id="{43324ADE-0BF7-43BB-F70B-8D7120757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/>
              <a:t>Transformación</a:t>
            </a:r>
            <a:r>
              <a:rPr sz="2500" spc="85" dirty="0"/>
              <a:t> </a:t>
            </a:r>
            <a:r>
              <a:rPr sz="2500" dirty="0"/>
              <a:t>impresionante</a:t>
            </a:r>
            <a:r>
              <a:rPr sz="2500" spc="80" dirty="0"/>
              <a:t> </a:t>
            </a:r>
            <a:r>
              <a:rPr sz="2500" dirty="0"/>
              <a:t>tras</a:t>
            </a:r>
            <a:r>
              <a:rPr sz="2500" spc="75" dirty="0"/>
              <a:t> </a:t>
            </a:r>
            <a:r>
              <a:rPr sz="2500" dirty="0"/>
              <a:t>6</a:t>
            </a:r>
            <a:r>
              <a:rPr sz="2500" spc="80" dirty="0"/>
              <a:t> </a:t>
            </a:r>
            <a:r>
              <a:rPr sz="2500" spc="-10" dirty="0"/>
              <a:t>meses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604007" y="6520370"/>
            <a:ext cx="7018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apoyó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mediante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5381" y="1299308"/>
            <a:ext cx="3256279" cy="2572385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920"/>
              </a:spcBef>
            </a:pPr>
            <a:r>
              <a:rPr sz="2200" b="1" dirty="0">
                <a:latin typeface="Arial"/>
                <a:cs typeface="Arial"/>
              </a:rPr>
              <a:t>Mejora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los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síntomas:</a:t>
            </a:r>
            <a:endParaRPr sz="2200">
              <a:latin typeface="Arial"/>
              <a:cs typeface="Arial"/>
            </a:endParaRPr>
          </a:p>
          <a:p>
            <a:pPr marL="234315" marR="149225" indent="-222250">
              <a:lnSpc>
                <a:spcPts val="2230"/>
              </a:lnSpc>
              <a:spcBef>
                <a:spcPts val="1045"/>
              </a:spcBef>
              <a:buFont typeface="Times New Roman"/>
              <a:buChar char="•"/>
              <a:tabLst>
                <a:tab pos="234315" algn="l"/>
              </a:tabLst>
            </a:pPr>
            <a:r>
              <a:rPr sz="2050" dirty="0">
                <a:latin typeface="Arial"/>
                <a:cs typeface="Arial"/>
              </a:rPr>
              <a:t>El</a:t>
            </a:r>
            <a:r>
              <a:rPr sz="2050" spc="-30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VAS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disminuyó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-25" dirty="0">
                <a:latin typeface="Arial"/>
                <a:cs typeface="Arial"/>
              </a:rPr>
              <a:t> 8,5 </a:t>
            </a:r>
            <a:r>
              <a:rPr sz="2050" dirty="0">
                <a:latin typeface="Arial"/>
                <a:cs typeface="Arial"/>
              </a:rPr>
              <a:t>a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2,0</a:t>
            </a:r>
            <a:r>
              <a:rPr sz="1350" spc="-20" dirty="0">
                <a:latin typeface="Arial"/>
                <a:cs typeface="Arial"/>
              </a:rPr>
              <a:t>*</a:t>
            </a:r>
            <a:endParaRPr sz="1350">
              <a:latin typeface="Arial"/>
              <a:cs typeface="Arial"/>
            </a:endParaRPr>
          </a:p>
          <a:p>
            <a:pPr marL="234315" indent="-221615">
              <a:lnSpc>
                <a:spcPts val="2070"/>
              </a:lnSpc>
              <a:buFont typeface="Times New Roman"/>
              <a:buChar char="•"/>
              <a:tabLst>
                <a:tab pos="234315" algn="l"/>
              </a:tabLst>
            </a:pPr>
            <a:r>
              <a:rPr sz="2050" dirty="0">
                <a:latin typeface="Arial"/>
                <a:cs typeface="Arial"/>
              </a:rPr>
              <a:t>Reducción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del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76%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en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la</a:t>
            </a:r>
            <a:endParaRPr sz="2050">
              <a:latin typeface="Arial"/>
              <a:cs typeface="Arial"/>
            </a:endParaRPr>
          </a:p>
          <a:p>
            <a:pPr marL="234315" marR="1148715">
              <a:lnSpc>
                <a:spcPts val="2230"/>
              </a:lnSpc>
              <a:spcBef>
                <a:spcPts val="145"/>
              </a:spcBef>
            </a:pPr>
            <a:r>
              <a:rPr sz="2050" dirty="0">
                <a:latin typeface="Arial"/>
                <a:cs typeface="Arial"/>
              </a:rPr>
              <a:t>gravedad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los </a:t>
            </a:r>
            <a:r>
              <a:rPr sz="2050" spc="-10" dirty="0">
                <a:latin typeface="Arial"/>
                <a:cs typeface="Arial"/>
              </a:rPr>
              <a:t>síntomas</a:t>
            </a:r>
            <a:endParaRPr sz="2050">
              <a:latin typeface="Arial"/>
              <a:cs typeface="Arial"/>
            </a:endParaRPr>
          </a:p>
          <a:p>
            <a:pPr marL="234315" indent="-221615">
              <a:lnSpc>
                <a:spcPts val="2070"/>
              </a:lnSpc>
              <a:buFont typeface="Times New Roman"/>
              <a:buChar char="•"/>
              <a:tabLst>
                <a:tab pos="234315" algn="l"/>
              </a:tabLst>
            </a:pPr>
            <a:r>
              <a:rPr sz="2050" dirty="0">
                <a:latin typeface="Arial"/>
                <a:cs typeface="Arial"/>
              </a:rPr>
              <a:t>Impacto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mínimo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en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25" dirty="0">
                <a:latin typeface="Arial"/>
                <a:cs typeface="Arial"/>
              </a:rPr>
              <a:t>las</a:t>
            </a:r>
            <a:endParaRPr sz="2050">
              <a:latin typeface="Arial"/>
              <a:cs typeface="Arial"/>
            </a:endParaRPr>
          </a:p>
          <a:p>
            <a:pPr marL="234315">
              <a:lnSpc>
                <a:spcPts val="2345"/>
              </a:lnSpc>
            </a:pPr>
            <a:r>
              <a:rPr sz="2050" dirty="0">
                <a:latin typeface="Arial"/>
                <a:cs typeface="Arial"/>
              </a:rPr>
              <a:t>actividades</a:t>
            </a:r>
            <a:r>
              <a:rPr sz="2050" spc="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diarias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5387" y="5331359"/>
            <a:ext cx="292227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dirty="0">
                <a:latin typeface="Arial"/>
                <a:cs typeface="Arial"/>
              </a:rPr>
              <a:t>*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no todas las personas responden igual de </a:t>
            </a:r>
            <a:r>
              <a:rPr sz="1050" spc="-20" dirty="0">
                <a:latin typeface="Arial"/>
                <a:cs typeface="Arial"/>
              </a:rPr>
              <a:t>bien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6127" y="1277715"/>
            <a:ext cx="3199765" cy="163385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100" b="1" dirty="0">
                <a:latin typeface="Arial"/>
                <a:cs typeface="Arial"/>
              </a:rPr>
              <a:t>Ajuste</a:t>
            </a:r>
            <a:r>
              <a:rPr sz="2100" b="1" spc="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</a:t>
            </a:r>
            <a:r>
              <a:rPr sz="2100" b="1" spc="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la</a:t>
            </a:r>
            <a:r>
              <a:rPr sz="2100" b="1" spc="4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medicación:</a:t>
            </a:r>
            <a:endParaRPr sz="2100">
              <a:latin typeface="Arial"/>
              <a:cs typeface="Arial"/>
            </a:endParaRPr>
          </a:p>
          <a:p>
            <a:pPr marL="212090" marR="568325" indent="-200025">
              <a:lnSpc>
                <a:spcPts val="2000"/>
              </a:lnSpc>
              <a:spcBef>
                <a:spcPts val="1130"/>
              </a:spcBef>
              <a:buFont typeface="Times New Roman"/>
              <a:buChar char="•"/>
              <a:tabLst>
                <a:tab pos="212090" algn="l"/>
              </a:tabLst>
            </a:pPr>
            <a:r>
              <a:rPr sz="1850" dirty="0">
                <a:latin typeface="Arial"/>
                <a:cs typeface="Arial"/>
              </a:rPr>
              <a:t>Se ha </a:t>
            </a:r>
            <a:r>
              <a:rPr sz="1850" spc="-10" dirty="0">
                <a:latin typeface="Arial"/>
                <a:cs typeface="Arial"/>
              </a:rPr>
              <a:t>reducido </a:t>
            </a:r>
            <a:r>
              <a:rPr sz="1850" dirty="0">
                <a:latin typeface="Arial"/>
                <a:cs typeface="Arial"/>
              </a:rPr>
              <a:t>progresivamente </a:t>
            </a:r>
            <a:r>
              <a:rPr sz="1850" spc="-25" dirty="0">
                <a:latin typeface="Arial"/>
                <a:cs typeface="Arial"/>
              </a:rPr>
              <a:t>la </a:t>
            </a:r>
            <a:r>
              <a:rPr sz="1850" dirty="0">
                <a:latin typeface="Arial"/>
                <a:cs typeface="Arial"/>
              </a:rPr>
              <a:t>medicación </a:t>
            </a:r>
            <a:r>
              <a:rPr sz="1850" spc="-10" dirty="0">
                <a:latin typeface="Arial"/>
                <a:cs typeface="Arial"/>
              </a:rPr>
              <a:t>combinada </a:t>
            </a:r>
            <a:r>
              <a:rPr sz="1850" dirty="0">
                <a:latin typeface="Arial"/>
                <a:cs typeface="Arial"/>
              </a:rPr>
              <a:t>AZE/FLU a </a:t>
            </a:r>
            <a:r>
              <a:rPr sz="1850" spc="-10" dirty="0">
                <a:latin typeface="Arial"/>
                <a:cs typeface="Arial"/>
              </a:rPr>
              <a:t>fluticasona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8845" y="2857752"/>
            <a:ext cx="289750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latin typeface="Arial"/>
                <a:cs typeface="Arial"/>
              </a:rPr>
              <a:t>furoato nasal una vez al </a:t>
            </a:r>
            <a:r>
              <a:rPr sz="1850" spc="-25" dirty="0">
                <a:latin typeface="Arial"/>
                <a:cs typeface="Arial"/>
              </a:rPr>
              <a:t>día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8827" y="3112127"/>
            <a:ext cx="270319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indent="-19939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99390" algn="l"/>
              </a:tabLst>
            </a:pPr>
            <a:r>
              <a:rPr sz="1850" dirty="0">
                <a:latin typeface="Arial"/>
                <a:cs typeface="Arial"/>
              </a:rPr>
              <a:t>Esto evidencia el </a:t>
            </a:r>
            <a:r>
              <a:rPr sz="1850" spc="-10" dirty="0">
                <a:latin typeface="Arial"/>
                <a:cs typeface="Arial"/>
              </a:rPr>
              <a:t>efecto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6127" y="3366502"/>
            <a:ext cx="2742565" cy="15798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12090" marR="271780">
              <a:lnSpc>
                <a:spcPts val="2000"/>
              </a:lnSpc>
              <a:spcBef>
                <a:spcPts val="350"/>
              </a:spcBef>
            </a:pPr>
            <a:r>
              <a:rPr sz="1850" dirty="0">
                <a:latin typeface="Arial"/>
                <a:cs typeface="Arial"/>
              </a:rPr>
              <a:t>modificador de </a:t>
            </a:r>
            <a:r>
              <a:rPr sz="1850" spc="-25" dirty="0">
                <a:latin typeface="Arial"/>
                <a:cs typeface="Arial"/>
              </a:rPr>
              <a:t>la </a:t>
            </a:r>
            <a:r>
              <a:rPr sz="1850" dirty="0">
                <a:latin typeface="Arial"/>
                <a:cs typeface="Arial"/>
              </a:rPr>
              <a:t>enfermedad de la </a:t>
            </a:r>
            <a:r>
              <a:rPr sz="1850" spc="-25" dirty="0">
                <a:latin typeface="Arial"/>
                <a:cs typeface="Arial"/>
              </a:rPr>
              <a:t>ITA</a:t>
            </a:r>
            <a:endParaRPr sz="1850">
              <a:latin typeface="Arial"/>
              <a:cs typeface="Arial"/>
            </a:endParaRPr>
          </a:p>
          <a:p>
            <a:pPr marL="212090" marR="385445" indent="-200025">
              <a:lnSpc>
                <a:spcPts val="2000"/>
              </a:lnSpc>
              <a:spcBef>
                <a:spcPts val="5"/>
              </a:spcBef>
              <a:buFont typeface="Times New Roman"/>
              <a:buChar char="•"/>
              <a:tabLst>
                <a:tab pos="212090" algn="l"/>
              </a:tabLst>
            </a:pPr>
            <a:r>
              <a:rPr sz="1850" dirty="0">
                <a:latin typeface="Arial"/>
                <a:cs typeface="Arial"/>
              </a:rPr>
              <a:t>Menor necesidad </a:t>
            </a:r>
            <a:r>
              <a:rPr sz="1850" spc="-25" dirty="0">
                <a:latin typeface="Arial"/>
                <a:cs typeface="Arial"/>
              </a:rPr>
              <a:t>de </a:t>
            </a:r>
            <a:r>
              <a:rPr sz="1850" spc="-10" dirty="0">
                <a:latin typeface="Arial"/>
                <a:cs typeface="Arial"/>
              </a:rPr>
              <a:t>medicación</a:t>
            </a:r>
            <a:endParaRPr sz="1850">
              <a:latin typeface="Arial"/>
              <a:cs typeface="Arial"/>
            </a:endParaRPr>
          </a:p>
          <a:p>
            <a:pPr marL="212090" marR="5080" indent="-200025">
              <a:lnSpc>
                <a:spcPts val="2000"/>
              </a:lnSpc>
              <a:spcBef>
                <a:spcPts val="10"/>
              </a:spcBef>
              <a:buFont typeface="Times New Roman"/>
              <a:buChar char="•"/>
              <a:tabLst>
                <a:tab pos="212090" algn="l"/>
              </a:tabLst>
            </a:pPr>
            <a:r>
              <a:rPr sz="1850" dirty="0">
                <a:latin typeface="Arial"/>
                <a:cs typeface="Arial"/>
              </a:rPr>
              <a:t>Continuar el </a:t>
            </a:r>
            <a:r>
              <a:rPr sz="1850" spc="-10" dirty="0">
                <a:latin typeface="Arial"/>
                <a:cs typeface="Arial"/>
              </a:rPr>
              <a:t>tratamiento </a:t>
            </a:r>
            <a:r>
              <a:rPr sz="1850" dirty="0">
                <a:latin typeface="Arial"/>
                <a:cs typeface="Arial"/>
              </a:rPr>
              <a:t>SLIT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con </a:t>
            </a:r>
            <a:r>
              <a:rPr sz="1850" spc="-25" dirty="0">
                <a:latin typeface="Arial"/>
                <a:cs typeface="Arial"/>
              </a:rPr>
              <a:t>HDM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06" y="1387309"/>
            <a:ext cx="3093834" cy="4640757"/>
          </a:xfrm>
          <a:prstGeom prst="rect">
            <a:avLst/>
          </a:prstGeom>
        </p:spPr>
      </p:pic>
      <p:pic>
        <p:nvPicPr>
          <p:cNvPr id="12" name="Picture 11" descr="A black and blue logo&#10;&#10;AI-generated content may be incorrect.">
            <a:extLst>
              <a:ext uri="{FF2B5EF4-FFF2-40B4-BE49-F238E27FC236}">
                <a16:creationId xmlns:a16="http://schemas.microsoft.com/office/drawing/2014/main" id="{B6CC16D3-7285-0D10-86CA-53359BD89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60860"/>
            <a:ext cx="923925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Claves</a:t>
            </a:r>
            <a:r>
              <a:rPr sz="2100" spc="-20" dirty="0"/>
              <a:t> </a:t>
            </a:r>
            <a:r>
              <a:rPr sz="2100" dirty="0"/>
              <a:t>extraídas</a:t>
            </a:r>
            <a:r>
              <a:rPr sz="2100" spc="-20" dirty="0"/>
              <a:t> </a:t>
            </a:r>
            <a:r>
              <a:rPr sz="2100" dirty="0"/>
              <a:t>de</a:t>
            </a:r>
            <a:r>
              <a:rPr sz="2100" spc="-20" dirty="0"/>
              <a:t> </a:t>
            </a:r>
            <a:r>
              <a:rPr sz="2100" dirty="0"/>
              <a:t>este</a:t>
            </a:r>
            <a:r>
              <a:rPr sz="2100" spc="-20" dirty="0"/>
              <a:t> caso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2362329" y="6520370"/>
            <a:ext cx="75012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otorgado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intervenido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948" y="1639582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A02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948" y="2191461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6C2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948" y="2743339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2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948" y="3295218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7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948" y="3847096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948" y="4398975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3"/>
                </a:lnTo>
                <a:lnTo>
                  <a:pt x="6441" y="50041"/>
                </a:lnTo>
                <a:lnTo>
                  <a:pt x="0" y="81915"/>
                </a:lnTo>
                <a:lnTo>
                  <a:pt x="0" y="409575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3"/>
                </a:lnTo>
                <a:lnTo>
                  <a:pt x="10309479" y="491363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5"/>
                </a:lnTo>
                <a:lnTo>
                  <a:pt x="10391394" y="81915"/>
                </a:lnTo>
                <a:lnTo>
                  <a:pt x="10384970" y="50041"/>
                </a:lnTo>
                <a:lnTo>
                  <a:pt x="10367438" y="24003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948" y="4950853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4EA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2248" y="1702273"/>
            <a:ext cx="10962552" cy="36561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Reali</a:t>
            </a:r>
            <a:r>
              <a:rPr lang="es-ES" sz="125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proactiva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 err="1">
                <a:solidFill>
                  <a:srgbClr val="FFFFFF"/>
                </a:solidFill>
                <a:latin typeface="Arial"/>
                <a:cs typeface="Arial"/>
              </a:rPr>
              <a:t>Siempre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lang="es-ES" sz="12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presencia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asmáticos</a:t>
            </a:r>
            <a:endParaRPr sz="1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hecho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informarán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sus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síntomas: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Muchos</a:t>
            </a:r>
            <a:r>
              <a:rPr sz="16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consideran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normales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dirty="0" err="1">
                <a:solidFill>
                  <a:srgbClr val="FFFFFF"/>
                </a:solidFill>
                <a:latin typeface="Arial"/>
                <a:cs typeface="Arial"/>
              </a:rPr>
              <a:t>Utili</a:t>
            </a:r>
            <a:r>
              <a:rPr lang="es-ES" sz="155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herramientas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validadas: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permite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medir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objetivamente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mejor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seguimiento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terapia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combinada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funciona:</a:t>
            </a:r>
            <a:r>
              <a:rPr sz="16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AZE/FLU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proporciona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rápido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eficaz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Reali</a:t>
            </a:r>
            <a:r>
              <a:rPr lang="es-ES" sz="115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pruebas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orientar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tratamiento: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alérgenos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determinar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idoneidad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lang="es-ES" sz="135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principio:</a:t>
            </a: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modifica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curso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enfermedad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moderados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graves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lang="es-ES" sz="15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expectativas: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Educar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mejora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progresiva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 err="1">
                <a:solidFill>
                  <a:srgbClr val="FFFFFF"/>
                </a:solidFill>
                <a:latin typeface="Arial"/>
                <a:cs typeface="Arial"/>
              </a:rPr>
              <a:t>favorece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1550" spc="2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lang="es-ES" sz="1550" spc="20" dirty="0" err="1">
                <a:solidFill>
                  <a:srgbClr val="FFFFFF"/>
                </a:solidFill>
                <a:latin typeface="Arial"/>
                <a:cs typeface="Arial"/>
              </a:rPr>
              <a:t>cumpimiento</a:t>
            </a:r>
            <a:r>
              <a:rPr lang="es-ES" sz="1550" spc="20" dirty="0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sz="15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13" name="Picture 12" descr="A black and blue logo&#10;&#10;AI-generated content may be incorrect.">
            <a:extLst>
              <a:ext uri="{FF2B5EF4-FFF2-40B4-BE49-F238E27FC236}">
                <a16:creationId xmlns:a16="http://schemas.microsoft.com/office/drawing/2014/main" id="{D8E1906C-AE58-4EC9-2EAA-3C98E21D7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De</a:t>
            </a:r>
            <a:r>
              <a:rPr sz="2600" spc="-15" dirty="0"/>
              <a:t> </a:t>
            </a:r>
            <a:r>
              <a:rPr sz="2600" dirty="0"/>
              <a:t>sufrir</a:t>
            </a:r>
            <a:r>
              <a:rPr sz="2600" spc="-15" dirty="0"/>
              <a:t> </a:t>
            </a:r>
            <a:r>
              <a:rPr sz="2600" dirty="0"/>
              <a:t>en</a:t>
            </a:r>
            <a:r>
              <a:rPr sz="2600" spc="-15" dirty="0"/>
              <a:t> </a:t>
            </a:r>
            <a:r>
              <a:rPr sz="2600" dirty="0"/>
              <a:t>silencio</a:t>
            </a:r>
            <a:r>
              <a:rPr sz="2600" spc="-15" dirty="0"/>
              <a:t> </a:t>
            </a:r>
            <a:r>
              <a:rPr sz="2600" dirty="0"/>
              <a:t>a</a:t>
            </a:r>
            <a:r>
              <a:rPr sz="2600" spc="-15" dirty="0"/>
              <a:t> </a:t>
            </a:r>
            <a:r>
              <a:rPr sz="2600" dirty="0"/>
              <a:t>vivir</a:t>
            </a:r>
            <a:r>
              <a:rPr sz="2600" spc="-15" dirty="0"/>
              <a:t> </a:t>
            </a:r>
            <a:r>
              <a:rPr sz="2600" spc="-10" dirty="0"/>
              <a:t>plenamente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730530" y="6520370"/>
            <a:ext cx="6764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facilitó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916" y="1434058"/>
            <a:ext cx="11791315" cy="4641215"/>
            <a:chOff x="166916" y="1434058"/>
            <a:chExt cx="11791315" cy="46412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358" y="1434058"/>
              <a:ext cx="3093834" cy="46407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916" y="165809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9638" y="1995487"/>
            <a:ext cx="6021070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pone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relieve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importancia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evaluación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integral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manejo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asma.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5743" y="3116059"/>
            <a:ext cx="9125585" cy="2744470"/>
            <a:chOff x="895743" y="3116059"/>
            <a:chExt cx="9125585" cy="2744470"/>
          </a:xfrm>
        </p:grpSpPr>
        <p:sp>
          <p:nvSpPr>
            <p:cNvPr id="10" name="object 10"/>
            <p:cNvSpPr/>
            <p:nvPr/>
          </p:nvSpPr>
          <p:spPr>
            <a:xfrm>
              <a:off x="905268" y="3125584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8EB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268" y="3125584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0" y="125729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8242173" y="0"/>
                  </a:lnTo>
                  <a:lnTo>
                    <a:pt x="8291145" y="9876"/>
                  </a:lnTo>
                  <a:lnTo>
                    <a:pt x="8331152" y="36814"/>
                  </a:lnTo>
                  <a:lnTo>
                    <a:pt x="8358133" y="76777"/>
                  </a:lnTo>
                  <a:lnTo>
                    <a:pt x="8368030" y="125729"/>
                  </a:lnTo>
                  <a:lnTo>
                    <a:pt x="8368030" y="1131950"/>
                  </a:lnTo>
                  <a:lnTo>
                    <a:pt x="8358133" y="1180923"/>
                  </a:lnTo>
                  <a:lnTo>
                    <a:pt x="8331152" y="1220930"/>
                  </a:lnTo>
                  <a:lnTo>
                    <a:pt x="8291145" y="1247911"/>
                  </a:lnTo>
                  <a:lnTo>
                    <a:pt x="8242173" y="1257807"/>
                  </a:lnTo>
                  <a:lnTo>
                    <a:pt x="125730" y="1257807"/>
                  </a:lnTo>
                  <a:lnTo>
                    <a:pt x="76777" y="1247911"/>
                  </a:lnTo>
                  <a:lnTo>
                    <a:pt x="36814" y="1220930"/>
                  </a:lnTo>
                  <a:lnTo>
                    <a:pt x="9876" y="1180923"/>
                  </a:lnTo>
                  <a:lnTo>
                    <a:pt x="0" y="1131950"/>
                  </a:lnTo>
                  <a:lnTo>
                    <a:pt x="0" y="1257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621" y="459306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30"/>
                  </a:lnTo>
                  <a:lnTo>
                    <a:pt x="0" y="1131951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8"/>
                  </a:lnTo>
                  <a:lnTo>
                    <a:pt x="8242173" y="1257808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1"/>
                  </a:lnTo>
                  <a:lnTo>
                    <a:pt x="8368030" y="125730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3621" y="459306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0" y="125730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8242173" y="0"/>
                  </a:lnTo>
                  <a:lnTo>
                    <a:pt x="8291145" y="9876"/>
                  </a:lnTo>
                  <a:lnTo>
                    <a:pt x="8331152" y="36814"/>
                  </a:lnTo>
                  <a:lnTo>
                    <a:pt x="8358133" y="76777"/>
                  </a:lnTo>
                  <a:lnTo>
                    <a:pt x="8368030" y="125730"/>
                  </a:lnTo>
                  <a:lnTo>
                    <a:pt x="8368030" y="1131951"/>
                  </a:lnTo>
                  <a:lnTo>
                    <a:pt x="8358133" y="1180923"/>
                  </a:lnTo>
                  <a:lnTo>
                    <a:pt x="8331152" y="1220930"/>
                  </a:lnTo>
                  <a:lnTo>
                    <a:pt x="8291145" y="1247911"/>
                  </a:lnTo>
                  <a:lnTo>
                    <a:pt x="8242173" y="1257808"/>
                  </a:lnTo>
                  <a:lnTo>
                    <a:pt x="125730" y="1257808"/>
                  </a:lnTo>
                  <a:lnTo>
                    <a:pt x="76777" y="1247911"/>
                  </a:lnTo>
                  <a:lnTo>
                    <a:pt x="36814" y="1220930"/>
                  </a:lnTo>
                  <a:lnTo>
                    <a:pt x="9876" y="1180923"/>
                  </a:lnTo>
                  <a:lnTo>
                    <a:pt x="0" y="1131951"/>
                  </a:lnTo>
                  <a:lnTo>
                    <a:pt x="0" y="1257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7991" y="3346450"/>
            <a:ext cx="7282180" cy="23279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744855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Nuestro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padecía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graves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rinitis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afectaban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negativamente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sueño,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capacidad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concentración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rendimiento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escolar.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>
              <a:latin typeface="Arial"/>
              <a:cs typeface="Arial"/>
            </a:endParaRPr>
          </a:p>
          <a:p>
            <a:pPr marL="750570" marR="5080">
              <a:lnSpc>
                <a:spcPts val="1800"/>
              </a:lnSpc>
              <a:spcBef>
                <a:spcPts val="5"/>
              </a:spcBef>
            </a:pP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Mediante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evaluación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exhaustiva,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inicial adecuado,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identificación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alérgenos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derivación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oportuna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inmunoterapia,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logramos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notable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reducción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significativa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medicación.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07795" y="2602357"/>
            <a:ext cx="1575435" cy="2296160"/>
            <a:chOff x="7707795" y="2602357"/>
            <a:chExt cx="1575435" cy="2296160"/>
          </a:xfrm>
        </p:grpSpPr>
        <p:sp>
          <p:nvSpPr>
            <p:cNvPr id="16" name="object 16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7"/>
                  </a:lnTo>
                  <a:lnTo>
                    <a:pt x="0" y="449707"/>
                  </a:lnTo>
                  <a:lnTo>
                    <a:pt x="408813" y="817626"/>
                  </a:lnTo>
                  <a:lnTo>
                    <a:pt x="817626" y="449707"/>
                  </a:lnTo>
                  <a:lnTo>
                    <a:pt x="633603" y="449707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F7D4CD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0" y="449707"/>
                  </a:moveTo>
                  <a:lnTo>
                    <a:pt x="183896" y="449707"/>
                  </a:lnTo>
                  <a:lnTo>
                    <a:pt x="183896" y="0"/>
                  </a:lnTo>
                  <a:lnTo>
                    <a:pt x="633603" y="0"/>
                  </a:lnTo>
                  <a:lnTo>
                    <a:pt x="633603" y="449707"/>
                  </a:lnTo>
                  <a:lnTo>
                    <a:pt x="817626" y="449707"/>
                  </a:lnTo>
                  <a:lnTo>
                    <a:pt x="408813" y="817626"/>
                  </a:lnTo>
                  <a:lnTo>
                    <a:pt x="0" y="449707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55673" y="4070985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6"/>
                  </a:lnTo>
                  <a:lnTo>
                    <a:pt x="0" y="449706"/>
                  </a:lnTo>
                  <a:lnTo>
                    <a:pt x="408813" y="817626"/>
                  </a:lnTo>
                  <a:lnTo>
                    <a:pt x="817626" y="449706"/>
                  </a:lnTo>
                  <a:lnTo>
                    <a:pt x="633603" y="449706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CCD3CC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55673" y="4070985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0" y="449706"/>
                  </a:moveTo>
                  <a:lnTo>
                    <a:pt x="183896" y="449706"/>
                  </a:lnTo>
                  <a:lnTo>
                    <a:pt x="183896" y="0"/>
                  </a:lnTo>
                  <a:lnTo>
                    <a:pt x="633603" y="0"/>
                  </a:lnTo>
                  <a:lnTo>
                    <a:pt x="633603" y="449706"/>
                  </a:lnTo>
                  <a:lnTo>
                    <a:pt x="817626" y="449706"/>
                  </a:lnTo>
                  <a:lnTo>
                    <a:pt x="408813" y="817626"/>
                  </a:lnTo>
                  <a:lnTo>
                    <a:pt x="0" y="449706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19" descr="A black and blue logo&#10;&#10;AI-generated content may be incorrect.">
            <a:extLst>
              <a:ext uri="{FF2B5EF4-FFF2-40B4-BE49-F238E27FC236}">
                <a16:creationId xmlns:a16="http://schemas.microsoft.com/office/drawing/2014/main" id="{EB379908-544B-BD1B-0625-BE0105E85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9233" y="2323103"/>
            <a:ext cx="2241522" cy="224152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69861" y="360860"/>
            <a:ext cx="923925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El</a:t>
            </a:r>
            <a:r>
              <a:rPr lang="es-ES" sz="2100" spc="-55" dirty="0"/>
              <a:t> Desktop </a:t>
            </a:r>
            <a:r>
              <a:rPr lang="es-ES" sz="2100" spc="-55" dirty="0" err="1"/>
              <a:t>Helper</a:t>
            </a:r>
            <a:r>
              <a:rPr sz="2100" spc="-50" dirty="0"/>
              <a:t> </a:t>
            </a:r>
            <a:r>
              <a:rPr sz="2100" dirty="0"/>
              <a:t>sobre</a:t>
            </a:r>
            <a:r>
              <a:rPr sz="2100" spc="-55" dirty="0"/>
              <a:t> </a:t>
            </a:r>
            <a:r>
              <a:rPr sz="2100" dirty="0"/>
              <a:t>la</a:t>
            </a:r>
            <a:r>
              <a:rPr sz="2100" spc="-50" dirty="0"/>
              <a:t> </a:t>
            </a:r>
            <a:r>
              <a:rPr sz="2100" spc="-10" dirty="0"/>
              <a:t>rinitis</a:t>
            </a:r>
            <a:endParaRPr sz="2100" dirty="0"/>
          </a:p>
        </p:txBody>
      </p:sp>
      <p:sp>
        <p:nvSpPr>
          <p:cNvPr id="5" name="object 5"/>
          <p:cNvSpPr txBox="1"/>
          <p:nvPr/>
        </p:nvSpPr>
        <p:spPr>
          <a:xfrm>
            <a:off x="2489922" y="6522613"/>
            <a:ext cx="7245984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práctico,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8235" y="1054100"/>
            <a:ext cx="7146925" cy="12992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9085" marR="5080" indent="-287020">
              <a:lnSpc>
                <a:spcPct val="101099"/>
              </a:lnSpc>
              <a:spcBef>
                <a:spcPts val="114"/>
              </a:spcBef>
              <a:buSzPct val="109090"/>
              <a:buChar char="•"/>
              <a:tabLst>
                <a:tab pos="299085" algn="l"/>
              </a:tabLst>
            </a:pPr>
            <a:r>
              <a:rPr sz="2475" baseline="3367" dirty="0">
                <a:latin typeface="Arial"/>
                <a:cs typeface="Arial"/>
              </a:rPr>
              <a:t>La</a:t>
            </a:r>
            <a:r>
              <a:rPr sz="2475" spc="82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rinitis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es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un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problema</a:t>
            </a:r>
            <a:r>
              <a:rPr sz="2475" spc="82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muy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frecuente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en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todas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las</a:t>
            </a:r>
            <a:r>
              <a:rPr sz="2475" spc="82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edades,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baseline="3367" dirty="0">
                <a:latin typeface="Arial"/>
                <a:cs typeface="Arial"/>
              </a:rPr>
              <a:t>que</a:t>
            </a:r>
            <a:r>
              <a:rPr sz="2475" spc="89" baseline="3367" dirty="0">
                <a:latin typeface="Arial"/>
                <a:cs typeface="Arial"/>
              </a:rPr>
              <a:t> </a:t>
            </a:r>
            <a:r>
              <a:rPr sz="2475" spc="-15" baseline="3367" dirty="0">
                <a:latin typeface="Arial"/>
                <a:cs typeface="Arial"/>
              </a:rPr>
              <a:t>afecta </a:t>
            </a:r>
            <a:r>
              <a:rPr sz="1650" dirty="0">
                <a:latin typeface="Arial"/>
                <a:cs typeface="Arial"/>
              </a:rPr>
              <a:t>notablemente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la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vida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quienes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la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padecen,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así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como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la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quienes </a:t>
            </a:r>
            <a:r>
              <a:rPr sz="1650" dirty="0">
                <a:latin typeface="Arial"/>
                <a:cs typeface="Arial"/>
              </a:rPr>
              <a:t>conviven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con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ellos.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El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infradiagnóstico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y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el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diagnóstico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erróneo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son </a:t>
            </a:r>
            <a:r>
              <a:rPr sz="1650" dirty="0">
                <a:latin typeface="Arial"/>
                <a:cs typeface="Arial"/>
              </a:rPr>
              <a:t>habituales,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lo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que</a:t>
            </a:r>
            <a:r>
              <a:rPr sz="1650" spc="8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puede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llevar</a:t>
            </a:r>
            <a:r>
              <a:rPr sz="1650" spc="8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tratamientos</a:t>
            </a:r>
            <a:r>
              <a:rPr sz="1650" spc="8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insuficientes</a:t>
            </a:r>
            <a:r>
              <a:rPr sz="1650" spc="7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o </a:t>
            </a:r>
            <a:r>
              <a:rPr sz="1650" dirty="0">
                <a:latin typeface="Arial"/>
                <a:cs typeface="Arial"/>
              </a:rPr>
              <a:t>inadecuados,</a:t>
            </a:r>
            <a:r>
              <a:rPr sz="1650" spc="10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repercusiones</a:t>
            </a:r>
            <a:r>
              <a:rPr sz="1650" spc="1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económicas</a:t>
            </a:r>
            <a:r>
              <a:rPr sz="1650" spc="1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y</a:t>
            </a:r>
            <a:r>
              <a:rPr sz="1650" spc="1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posibles</a:t>
            </a:r>
            <a:r>
              <a:rPr sz="1650" spc="10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daños.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8235" y="4722786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8235" y="2611437"/>
            <a:ext cx="4629785" cy="33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mayoría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rinitis </a:t>
            </a:r>
            <a:r>
              <a:rPr sz="1800" dirty="0">
                <a:latin typeface="Arial"/>
                <a:cs typeface="Arial"/>
              </a:rPr>
              <a:t>afrontan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enfermedad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puntual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ya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recurriendo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autocuidado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medicamentos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receta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Muchos </a:t>
            </a:r>
            <a:r>
              <a:rPr sz="1800" b="1" dirty="0">
                <a:latin typeface="Arial"/>
                <a:cs typeface="Arial"/>
              </a:rPr>
              <a:t>restan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importancia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descuidan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sus </a:t>
            </a:r>
            <a:r>
              <a:rPr sz="1800" b="1" dirty="0">
                <a:latin typeface="Arial"/>
                <a:cs typeface="Arial"/>
              </a:rPr>
              <a:t>síntomas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y,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ocasiones,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dirty="0">
                <a:latin typeface="Arial"/>
                <a:cs typeface="Arial"/>
              </a:rPr>
              <a:t>comentan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médico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cabecera.</a:t>
            </a:r>
            <a:endParaRPr sz="1800" dirty="0">
              <a:latin typeface="Arial"/>
              <a:cs typeface="Arial"/>
            </a:endParaRPr>
          </a:p>
          <a:p>
            <a:pPr marL="299085" marR="135255">
              <a:lnSpc>
                <a:spcPct val="102000"/>
              </a:lnSpc>
              <a:spcBef>
                <a:spcPts val="1520"/>
              </a:spcBef>
            </a:pPr>
            <a:r>
              <a:rPr sz="1600" dirty="0">
                <a:latin typeface="Arial"/>
                <a:cs typeface="Arial"/>
              </a:rPr>
              <a:t>No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obstante,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tratarse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problema </a:t>
            </a:r>
            <a:r>
              <a:rPr sz="1600" dirty="0">
                <a:latin typeface="Arial"/>
                <a:cs typeface="Arial"/>
              </a:rPr>
              <a:t>frecuente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comorbilidad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habitual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influye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abordaje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otras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enfermedades, </a:t>
            </a:r>
            <a:r>
              <a:rPr sz="1600" dirty="0">
                <a:latin typeface="Arial"/>
                <a:cs typeface="Arial"/>
              </a:rPr>
              <a:t>debe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identificado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gestionado </a:t>
            </a:r>
            <a:r>
              <a:rPr sz="1600" dirty="0">
                <a:latin typeface="Arial"/>
                <a:cs typeface="Arial"/>
              </a:rPr>
              <a:t>adecuadamente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atención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primaria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3" name="Picture 12" descr="A close-up of a newspaper&#10;&#10;AI-generated content may be incorrect.">
            <a:extLst>
              <a:ext uri="{FF2B5EF4-FFF2-40B4-BE49-F238E27FC236}">
                <a16:creationId xmlns:a16="http://schemas.microsoft.com/office/drawing/2014/main" id="{1A67B88F-5A20-65FA-AA64-2F54F7DC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0" y="1000865"/>
            <a:ext cx="3767060" cy="525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A black and blue logo&#10;&#10;AI-generated content may be incorrect.">
            <a:extLst>
              <a:ext uri="{FF2B5EF4-FFF2-40B4-BE49-F238E27FC236}">
                <a16:creationId xmlns:a16="http://schemas.microsoft.com/office/drawing/2014/main" id="{30F9E50D-1065-BBF0-6720-16A887873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Ideas</a:t>
            </a:r>
            <a:r>
              <a:rPr sz="2100" spc="-20" dirty="0"/>
              <a:t> </a:t>
            </a:r>
            <a:r>
              <a:rPr sz="2100" dirty="0"/>
              <a:t>clave</a:t>
            </a:r>
            <a:r>
              <a:rPr sz="2100" spc="-10" dirty="0"/>
              <a:t> </a:t>
            </a:r>
            <a:r>
              <a:rPr sz="2100" dirty="0"/>
              <a:t>para</a:t>
            </a:r>
            <a:r>
              <a:rPr sz="2100" spc="-10" dirty="0"/>
              <a:t> </a:t>
            </a:r>
            <a:r>
              <a:rPr sz="2100" dirty="0"/>
              <a:t>llevar</a:t>
            </a:r>
            <a:r>
              <a:rPr sz="2100" spc="-10" dirty="0"/>
              <a:t> </a:t>
            </a:r>
            <a:r>
              <a:rPr sz="2100" dirty="0"/>
              <a:t>a</a:t>
            </a:r>
            <a:r>
              <a:rPr sz="2100" spc="-10" dirty="0"/>
              <a:t> </a:t>
            </a:r>
            <a:r>
              <a:rPr sz="2100" spc="-20" dirty="0"/>
              <a:t>casa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2508370" y="6522613"/>
            <a:ext cx="720915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013" y="2152599"/>
            <a:ext cx="10950575" cy="1195705"/>
            <a:chOff x="693013" y="2152599"/>
            <a:chExt cx="10950575" cy="1195705"/>
          </a:xfrm>
        </p:grpSpPr>
        <p:sp>
          <p:nvSpPr>
            <p:cNvPr id="6" name="object 6"/>
            <p:cNvSpPr/>
            <p:nvPr/>
          </p:nvSpPr>
          <p:spPr>
            <a:xfrm>
              <a:off x="693013" y="2152599"/>
              <a:ext cx="10950575" cy="1195705"/>
            </a:xfrm>
            <a:custGeom>
              <a:avLst/>
              <a:gdLst/>
              <a:ahLst/>
              <a:cxnLst/>
              <a:rect l="l" t="t" r="r" b="b"/>
              <a:pathLst>
                <a:path w="10950575" h="1195704">
                  <a:moveTo>
                    <a:pt x="10830687" y="0"/>
                  </a:moveTo>
                  <a:lnTo>
                    <a:pt x="119507" y="0"/>
                  </a:lnTo>
                  <a:lnTo>
                    <a:pt x="73026" y="9386"/>
                  </a:lnTo>
                  <a:lnTo>
                    <a:pt x="35036" y="34988"/>
                  </a:lnTo>
                  <a:lnTo>
                    <a:pt x="9403" y="72973"/>
                  </a:lnTo>
                  <a:lnTo>
                    <a:pt x="0" y="119507"/>
                  </a:lnTo>
                  <a:lnTo>
                    <a:pt x="0" y="1075944"/>
                  </a:lnTo>
                  <a:lnTo>
                    <a:pt x="9403" y="1122497"/>
                  </a:lnTo>
                  <a:lnTo>
                    <a:pt x="35036" y="1160526"/>
                  </a:lnTo>
                  <a:lnTo>
                    <a:pt x="73026" y="1186172"/>
                  </a:lnTo>
                  <a:lnTo>
                    <a:pt x="119507" y="1195578"/>
                  </a:lnTo>
                  <a:lnTo>
                    <a:pt x="10830687" y="1195578"/>
                  </a:lnTo>
                  <a:lnTo>
                    <a:pt x="10877220" y="1186172"/>
                  </a:lnTo>
                  <a:lnTo>
                    <a:pt x="10915205" y="1160526"/>
                  </a:lnTo>
                  <a:lnTo>
                    <a:pt x="10940807" y="1122497"/>
                  </a:lnTo>
                  <a:lnTo>
                    <a:pt x="10950194" y="1075944"/>
                  </a:lnTo>
                  <a:lnTo>
                    <a:pt x="10950194" y="119507"/>
                  </a:lnTo>
                  <a:lnTo>
                    <a:pt x="10940807" y="72973"/>
                  </a:lnTo>
                  <a:lnTo>
                    <a:pt x="10915205" y="34988"/>
                  </a:lnTo>
                  <a:lnTo>
                    <a:pt x="10877220" y="9386"/>
                  </a:lnTo>
                  <a:lnTo>
                    <a:pt x="10830687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13" y="2187575"/>
              <a:ext cx="10629900" cy="1125855"/>
            </a:xfrm>
            <a:custGeom>
              <a:avLst/>
              <a:gdLst/>
              <a:ahLst/>
              <a:cxnLst/>
              <a:rect l="l" t="t" r="r" b="b"/>
              <a:pathLst>
                <a:path w="10629900" h="1125854">
                  <a:moveTo>
                    <a:pt x="10629519" y="0"/>
                  </a:moveTo>
                  <a:lnTo>
                    <a:pt x="0" y="0"/>
                  </a:lnTo>
                  <a:lnTo>
                    <a:pt x="0" y="1125601"/>
                  </a:lnTo>
                  <a:lnTo>
                    <a:pt x="10629519" y="1125601"/>
                  </a:lnTo>
                  <a:lnTo>
                    <a:pt x="10629519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4780" y="2365375"/>
            <a:ext cx="1008888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54225" marR="5080" indent="-204216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sólo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molestia: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enfermedad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merece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reconocida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tratada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manera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integral.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013" y="3977944"/>
            <a:ext cx="10950575" cy="1195705"/>
          </a:xfrm>
          <a:custGeom>
            <a:avLst/>
            <a:gdLst/>
            <a:ahLst/>
            <a:cxnLst/>
            <a:rect l="l" t="t" r="r" b="b"/>
            <a:pathLst>
              <a:path w="10950575" h="1195704">
                <a:moveTo>
                  <a:pt x="10950194" y="119507"/>
                </a:moveTo>
                <a:lnTo>
                  <a:pt x="10940796" y="72974"/>
                </a:lnTo>
                <a:lnTo>
                  <a:pt x="10915193" y="34988"/>
                </a:lnTo>
                <a:lnTo>
                  <a:pt x="10877220" y="9398"/>
                </a:lnTo>
                <a:lnTo>
                  <a:pt x="10830687" y="0"/>
                </a:lnTo>
                <a:lnTo>
                  <a:pt x="119507" y="0"/>
                </a:lnTo>
                <a:lnTo>
                  <a:pt x="73025" y="9398"/>
                </a:lnTo>
                <a:lnTo>
                  <a:pt x="35026" y="34988"/>
                </a:lnTo>
                <a:lnTo>
                  <a:pt x="9398" y="72974"/>
                </a:lnTo>
                <a:lnTo>
                  <a:pt x="0" y="119507"/>
                </a:lnTo>
                <a:lnTo>
                  <a:pt x="0" y="1075944"/>
                </a:lnTo>
                <a:lnTo>
                  <a:pt x="9398" y="1122502"/>
                </a:lnTo>
                <a:lnTo>
                  <a:pt x="35026" y="1160526"/>
                </a:lnTo>
                <a:lnTo>
                  <a:pt x="73025" y="1186180"/>
                </a:lnTo>
                <a:lnTo>
                  <a:pt x="119507" y="1195578"/>
                </a:lnTo>
                <a:lnTo>
                  <a:pt x="10830687" y="1195578"/>
                </a:lnTo>
                <a:lnTo>
                  <a:pt x="10877220" y="1186180"/>
                </a:lnTo>
                <a:lnTo>
                  <a:pt x="10915193" y="1160526"/>
                </a:lnTo>
                <a:lnTo>
                  <a:pt x="10940796" y="1122502"/>
                </a:lnTo>
                <a:lnTo>
                  <a:pt x="10950194" y="1075944"/>
                </a:lnTo>
                <a:lnTo>
                  <a:pt x="10950194" y="119507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2248" y="4196167"/>
            <a:ext cx="10317480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9908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alérgenos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brinda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esperanza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quienes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padecen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enfermedad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moderada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grave,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ofrece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mejora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duradera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allá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alivio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síntomas.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301BEF53-0442-BB75-ACF1-8EAB73A03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02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Guía</a:t>
            </a:r>
            <a:r>
              <a:rPr spc="30" dirty="0"/>
              <a:t> </a:t>
            </a:r>
            <a:r>
              <a:rPr dirty="0"/>
              <a:t>práctica</a:t>
            </a:r>
            <a:r>
              <a:rPr spc="40" dirty="0"/>
              <a:t> </a:t>
            </a:r>
            <a:r>
              <a:rPr dirty="0"/>
              <a:t>para</a:t>
            </a:r>
            <a:r>
              <a:rPr spc="45" dirty="0"/>
              <a:t> </a:t>
            </a:r>
            <a:r>
              <a:rPr dirty="0"/>
              <a:t>optimizar</a:t>
            </a:r>
            <a:r>
              <a:rPr spc="40" dirty="0"/>
              <a:t> </a:t>
            </a:r>
            <a:r>
              <a:rPr dirty="0"/>
              <a:t>el</a:t>
            </a:r>
            <a:r>
              <a:rPr spc="40" dirty="0"/>
              <a:t> </a:t>
            </a:r>
            <a:r>
              <a:rPr dirty="0"/>
              <a:t>manejo</a:t>
            </a:r>
            <a:r>
              <a:rPr spc="40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la</a:t>
            </a:r>
            <a:r>
              <a:rPr spc="40" dirty="0"/>
              <a:t> </a:t>
            </a:r>
            <a:r>
              <a:rPr dirty="0"/>
              <a:t>rinitis</a:t>
            </a:r>
            <a:r>
              <a:rPr spc="40" dirty="0"/>
              <a:t> </a:t>
            </a:r>
            <a:r>
              <a:rPr dirty="0"/>
              <a:t>en</a:t>
            </a:r>
            <a:r>
              <a:rPr spc="40" dirty="0"/>
              <a:t> </a:t>
            </a:r>
            <a:r>
              <a:rPr dirty="0"/>
              <a:t>atención</a:t>
            </a:r>
            <a:r>
              <a:rPr spc="45" dirty="0"/>
              <a:t> </a:t>
            </a:r>
            <a:r>
              <a:rPr spc="-10" dirty="0"/>
              <a:t>primaria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3173" y="6520370"/>
            <a:ext cx="73399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otorgó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elaboración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práctico,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participó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596900" marR="229870" indent="-281305">
              <a:lnSpc>
                <a:spcPts val="1860"/>
              </a:lnSpc>
              <a:spcBef>
                <a:spcPts val="54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escanea</a:t>
            </a:r>
            <a:r>
              <a:rPr sz="17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acceder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1" name="Picture 10" descr="A black and blue logo&#10;&#10;AI-generated content may be incorrect.">
            <a:extLst>
              <a:ext uri="{FF2B5EF4-FFF2-40B4-BE49-F238E27FC236}">
                <a16:creationId xmlns:a16="http://schemas.microsoft.com/office/drawing/2014/main" id="{B7B64943-C0BC-9C95-CCCA-08E3FA95D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  <p:pic>
        <p:nvPicPr>
          <p:cNvPr id="13" name="Picture 12" descr="A close-up of a newspaper&#10;&#10;AI-generated content may be incorrect.">
            <a:extLst>
              <a:ext uri="{FF2B5EF4-FFF2-40B4-BE49-F238E27FC236}">
                <a16:creationId xmlns:a16="http://schemas.microsoft.com/office/drawing/2014/main" id="{9C75A4EA-D673-F287-73A7-5C102C855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0" y="1095304"/>
            <a:ext cx="3779840" cy="52756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dirty="0"/>
              <a:t>Objetivos</a:t>
            </a:r>
            <a:r>
              <a:rPr sz="2250" spc="10" dirty="0"/>
              <a:t> </a:t>
            </a:r>
            <a:r>
              <a:rPr sz="2250" dirty="0"/>
              <a:t>de</a:t>
            </a:r>
            <a:r>
              <a:rPr sz="2250" spc="10" dirty="0"/>
              <a:t> </a:t>
            </a:r>
            <a:r>
              <a:rPr sz="2250" spc="-10" dirty="0"/>
              <a:t>aprendizaje</a:t>
            </a:r>
            <a:endParaRPr sz="2250"/>
          </a:p>
        </p:txBody>
      </p:sp>
      <p:sp>
        <p:nvSpPr>
          <p:cNvPr id="4" name="object 4"/>
          <p:cNvSpPr txBox="1"/>
          <p:nvPr/>
        </p:nvSpPr>
        <p:spPr>
          <a:xfrm>
            <a:off x="2486220" y="6523734"/>
            <a:ext cx="725360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10" dirty="0">
                <a:latin typeface="Arial"/>
                <a:cs typeface="Arial"/>
              </a:rPr>
              <a:t>ALK-</a:t>
            </a:r>
            <a:r>
              <a:rPr sz="800" dirty="0">
                <a:latin typeface="Arial"/>
                <a:cs typeface="Arial"/>
              </a:rPr>
              <a:t>Abelló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ofrecido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ayuda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educativa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restricciones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desarrollo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este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caso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práctico,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participado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elaboración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contenido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264" y="1510385"/>
            <a:ext cx="1372235" cy="1372235"/>
            <a:chOff x="592264" y="1510385"/>
            <a:chExt cx="1372235" cy="1372235"/>
          </a:xfrm>
        </p:grpSpPr>
        <p:sp>
          <p:nvSpPr>
            <p:cNvPr id="6" name="object 6"/>
            <p:cNvSpPr/>
            <p:nvPr/>
          </p:nvSpPr>
          <p:spPr>
            <a:xfrm>
              <a:off x="592264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062" y="1896732"/>
              <a:ext cx="655320" cy="573405"/>
            </a:xfrm>
            <a:custGeom>
              <a:avLst/>
              <a:gdLst/>
              <a:ahLst/>
              <a:cxnLst/>
              <a:rect l="l" t="t" r="r" b="b"/>
              <a:pathLst>
                <a:path w="655319" h="573405">
                  <a:moveTo>
                    <a:pt x="622554" y="114680"/>
                  </a:moveTo>
                  <a:lnTo>
                    <a:pt x="32766" y="114680"/>
                  </a:lnTo>
                  <a:lnTo>
                    <a:pt x="20038" y="117264"/>
                  </a:lnTo>
                  <a:lnTo>
                    <a:pt x="9620" y="124301"/>
                  </a:lnTo>
                  <a:lnTo>
                    <a:pt x="2583" y="134719"/>
                  </a:lnTo>
                  <a:lnTo>
                    <a:pt x="0" y="147446"/>
                  </a:lnTo>
                  <a:lnTo>
                    <a:pt x="0" y="540638"/>
                  </a:lnTo>
                  <a:lnTo>
                    <a:pt x="2583" y="553366"/>
                  </a:lnTo>
                  <a:lnTo>
                    <a:pt x="9620" y="563784"/>
                  </a:lnTo>
                  <a:lnTo>
                    <a:pt x="20038" y="570821"/>
                  </a:lnTo>
                  <a:lnTo>
                    <a:pt x="32766" y="573404"/>
                  </a:lnTo>
                  <a:lnTo>
                    <a:pt x="622554" y="573404"/>
                  </a:lnTo>
                  <a:lnTo>
                    <a:pt x="635281" y="570821"/>
                  </a:lnTo>
                  <a:lnTo>
                    <a:pt x="645699" y="563784"/>
                  </a:lnTo>
                  <a:lnTo>
                    <a:pt x="652736" y="553366"/>
                  </a:lnTo>
                  <a:lnTo>
                    <a:pt x="655320" y="540638"/>
                  </a:lnTo>
                  <a:lnTo>
                    <a:pt x="655320" y="466851"/>
                  </a:lnTo>
                  <a:lnTo>
                    <a:pt x="294894" y="466851"/>
                  </a:lnTo>
                  <a:lnTo>
                    <a:pt x="294894" y="433577"/>
                  </a:lnTo>
                  <a:lnTo>
                    <a:pt x="237617" y="433577"/>
                  </a:lnTo>
                  <a:lnTo>
                    <a:pt x="204851" y="376808"/>
                  </a:lnTo>
                  <a:lnTo>
                    <a:pt x="262128" y="344042"/>
                  </a:lnTo>
                  <a:lnTo>
                    <a:pt x="204851" y="311276"/>
                  </a:lnTo>
                  <a:lnTo>
                    <a:pt x="237617" y="253872"/>
                  </a:lnTo>
                  <a:lnTo>
                    <a:pt x="294894" y="253872"/>
                  </a:lnTo>
                  <a:lnTo>
                    <a:pt x="294894" y="221106"/>
                  </a:lnTo>
                  <a:lnTo>
                    <a:pt x="655320" y="221106"/>
                  </a:lnTo>
                  <a:lnTo>
                    <a:pt x="655320" y="147446"/>
                  </a:lnTo>
                  <a:lnTo>
                    <a:pt x="652736" y="134719"/>
                  </a:lnTo>
                  <a:lnTo>
                    <a:pt x="645699" y="124301"/>
                  </a:lnTo>
                  <a:lnTo>
                    <a:pt x="635281" y="117264"/>
                  </a:lnTo>
                  <a:lnTo>
                    <a:pt x="622554" y="114680"/>
                  </a:lnTo>
                  <a:close/>
                </a:path>
                <a:path w="655319" h="573405">
                  <a:moveTo>
                    <a:pt x="360426" y="401319"/>
                  </a:moveTo>
                  <a:lnTo>
                    <a:pt x="360426" y="466851"/>
                  </a:lnTo>
                  <a:lnTo>
                    <a:pt x="655320" y="466851"/>
                  </a:lnTo>
                  <a:lnTo>
                    <a:pt x="655320" y="434085"/>
                  </a:lnTo>
                  <a:lnTo>
                    <a:pt x="417830" y="434085"/>
                  </a:lnTo>
                  <a:lnTo>
                    <a:pt x="360426" y="401319"/>
                  </a:lnTo>
                  <a:close/>
                </a:path>
                <a:path w="655319" h="573405">
                  <a:moveTo>
                    <a:pt x="655320" y="254507"/>
                  </a:moveTo>
                  <a:lnTo>
                    <a:pt x="417830" y="254507"/>
                  </a:lnTo>
                  <a:lnTo>
                    <a:pt x="450596" y="311276"/>
                  </a:lnTo>
                  <a:lnTo>
                    <a:pt x="393192" y="344042"/>
                  </a:lnTo>
                  <a:lnTo>
                    <a:pt x="450596" y="376808"/>
                  </a:lnTo>
                  <a:lnTo>
                    <a:pt x="417830" y="434085"/>
                  </a:lnTo>
                  <a:lnTo>
                    <a:pt x="655320" y="434085"/>
                  </a:lnTo>
                  <a:lnTo>
                    <a:pt x="655320" y="254507"/>
                  </a:lnTo>
                  <a:close/>
                </a:path>
                <a:path w="655319" h="573405">
                  <a:moveTo>
                    <a:pt x="294894" y="400811"/>
                  </a:moveTo>
                  <a:lnTo>
                    <a:pt x="237617" y="433577"/>
                  </a:lnTo>
                  <a:lnTo>
                    <a:pt x="294894" y="433577"/>
                  </a:lnTo>
                  <a:lnTo>
                    <a:pt x="294894" y="400811"/>
                  </a:lnTo>
                  <a:close/>
                </a:path>
                <a:path w="655319" h="573405">
                  <a:moveTo>
                    <a:pt x="655320" y="221106"/>
                  </a:moveTo>
                  <a:lnTo>
                    <a:pt x="360426" y="221106"/>
                  </a:lnTo>
                  <a:lnTo>
                    <a:pt x="360426" y="287273"/>
                  </a:lnTo>
                  <a:lnTo>
                    <a:pt x="417830" y="254507"/>
                  </a:lnTo>
                  <a:lnTo>
                    <a:pt x="655320" y="254507"/>
                  </a:lnTo>
                  <a:lnTo>
                    <a:pt x="655320" y="221106"/>
                  </a:lnTo>
                  <a:close/>
                </a:path>
                <a:path w="655319" h="573405">
                  <a:moveTo>
                    <a:pt x="294894" y="253872"/>
                  </a:moveTo>
                  <a:lnTo>
                    <a:pt x="237617" y="253872"/>
                  </a:lnTo>
                  <a:lnTo>
                    <a:pt x="294894" y="286638"/>
                  </a:lnTo>
                  <a:lnTo>
                    <a:pt x="294894" y="253872"/>
                  </a:lnTo>
                  <a:close/>
                </a:path>
                <a:path w="655319" h="573405">
                  <a:moveTo>
                    <a:pt x="401447" y="0"/>
                  </a:moveTo>
                  <a:lnTo>
                    <a:pt x="254000" y="0"/>
                  </a:lnTo>
                  <a:lnTo>
                    <a:pt x="231636" y="4504"/>
                  </a:lnTo>
                  <a:lnTo>
                    <a:pt x="213391" y="16795"/>
                  </a:lnTo>
                  <a:lnTo>
                    <a:pt x="201100" y="35040"/>
                  </a:lnTo>
                  <a:lnTo>
                    <a:pt x="196596" y="57403"/>
                  </a:lnTo>
                  <a:lnTo>
                    <a:pt x="196596" y="114680"/>
                  </a:lnTo>
                  <a:lnTo>
                    <a:pt x="245745" y="114680"/>
                  </a:lnTo>
                  <a:lnTo>
                    <a:pt x="245685" y="56387"/>
                  </a:lnTo>
                  <a:lnTo>
                    <a:pt x="245491" y="53085"/>
                  </a:lnTo>
                  <a:lnTo>
                    <a:pt x="248666" y="49402"/>
                  </a:lnTo>
                  <a:lnTo>
                    <a:pt x="252984" y="49148"/>
                  </a:lnTo>
                  <a:lnTo>
                    <a:pt x="401447" y="49148"/>
                  </a:lnTo>
                  <a:lnTo>
                    <a:pt x="405638" y="48894"/>
                  </a:lnTo>
                  <a:lnTo>
                    <a:pt x="457010" y="48894"/>
                  </a:lnTo>
                  <a:lnTo>
                    <a:pt x="454221" y="35040"/>
                  </a:lnTo>
                  <a:lnTo>
                    <a:pt x="441944" y="16795"/>
                  </a:lnTo>
                  <a:lnTo>
                    <a:pt x="423737" y="4504"/>
                  </a:lnTo>
                  <a:lnTo>
                    <a:pt x="401447" y="0"/>
                  </a:lnTo>
                  <a:close/>
                </a:path>
                <a:path w="655319" h="573405">
                  <a:moveTo>
                    <a:pt x="457010" y="48894"/>
                  </a:moveTo>
                  <a:lnTo>
                    <a:pt x="405638" y="48894"/>
                  </a:lnTo>
                  <a:lnTo>
                    <a:pt x="409321" y="52069"/>
                  </a:lnTo>
                  <a:lnTo>
                    <a:pt x="409575" y="56387"/>
                  </a:lnTo>
                  <a:lnTo>
                    <a:pt x="409575" y="114680"/>
                  </a:lnTo>
                  <a:lnTo>
                    <a:pt x="458724" y="114680"/>
                  </a:lnTo>
                  <a:lnTo>
                    <a:pt x="458724" y="57403"/>
                  </a:lnTo>
                  <a:lnTo>
                    <a:pt x="457113" y="49402"/>
                  </a:lnTo>
                  <a:lnTo>
                    <a:pt x="457010" y="48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45537" y="1866645"/>
            <a:ext cx="2833370" cy="5251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70"/>
              </a:spcBef>
            </a:pPr>
            <a:r>
              <a:rPr sz="1600" b="1" spc="85" dirty="0">
                <a:solidFill>
                  <a:srgbClr val="E97132"/>
                </a:solidFill>
                <a:latin typeface="Calibri"/>
                <a:cs typeface="Calibri"/>
              </a:rPr>
              <a:t>Detectar</a:t>
            </a:r>
            <a:r>
              <a:rPr sz="1600" b="1" spc="-20" dirty="0">
                <a:solidFill>
                  <a:srgbClr val="E97132"/>
                </a:solidFill>
                <a:latin typeface="Calibri"/>
                <a:cs typeface="Calibri"/>
              </a:rPr>
              <a:t> </a:t>
            </a:r>
            <a:r>
              <a:rPr sz="1600" b="1" spc="95" dirty="0">
                <a:solidFill>
                  <a:srgbClr val="E97132"/>
                </a:solidFill>
                <a:latin typeface="Calibri"/>
                <a:cs typeface="Calibri"/>
              </a:rPr>
              <a:t>cuándo</a:t>
            </a:r>
            <a:r>
              <a:rPr sz="1600" b="1" spc="-20" dirty="0">
                <a:solidFill>
                  <a:srgbClr val="E97132"/>
                </a:solidFill>
                <a:latin typeface="Calibri"/>
                <a:cs typeface="Calibri"/>
              </a:rPr>
              <a:t> </a:t>
            </a:r>
            <a:r>
              <a:rPr sz="1600" b="1" spc="145" dirty="0">
                <a:solidFill>
                  <a:srgbClr val="E97132"/>
                </a:solidFill>
                <a:latin typeface="Calibri"/>
                <a:cs typeface="Calibri"/>
              </a:rPr>
              <a:t>es</a:t>
            </a:r>
            <a:r>
              <a:rPr sz="1600" b="1" spc="-20" dirty="0">
                <a:solidFill>
                  <a:srgbClr val="E97132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E97132"/>
                </a:solidFill>
                <a:latin typeface="Calibri"/>
                <a:cs typeface="Calibri"/>
              </a:rPr>
              <a:t>necesario intensiﬁcar</a:t>
            </a:r>
            <a:r>
              <a:rPr sz="1600" b="1" spc="-25" dirty="0">
                <a:solidFill>
                  <a:srgbClr val="E97132"/>
                </a:solidFill>
                <a:latin typeface="Calibri"/>
                <a:cs typeface="Calibri"/>
              </a:rPr>
              <a:t> </a:t>
            </a:r>
            <a:r>
              <a:rPr sz="1600" b="1" spc="95" dirty="0">
                <a:solidFill>
                  <a:srgbClr val="E97132"/>
                </a:solidFill>
                <a:latin typeface="Calibri"/>
                <a:cs typeface="Calibri"/>
              </a:rPr>
              <a:t>el</a:t>
            </a:r>
            <a:r>
              <a:rPr sz="1600" b="1" spc="-20" dirty="0">
                <a:solidFill>
                  <a:srgbClr val="E97132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E97132"/>
                </a:solidFill>
                <a:latin typeface="Calibri"/>
                <a:cs typeface="Calibri"/>
              </a:rPr>
              <a:t>tratamiento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55702" y="1510385"/>
            <a:ext cx="1372235" cy="1372235"/>
            <a:chOff x="6055702" y="1510385"/>
            <a:chExt cx="1372235" cy="1372235"/>
          </a:xfrm>
        </p:grpSpPr>
        <p:sp>
          <p:nvSpPr>
            <p:cNvPr id="10" name="object 10"/>
            <p:cNvSpPr/>
            <p:nvPr/>
          </p:nvSpPr>
          <p:spPr>
            <a:xfrm>
              <a:off x="6055702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5874" y="1871344"/>
              <a:ext cx="459105" cy="657225"/>
            </a:xfrm>
            <a:custGeom>
              <a:avLst/>
              <a:gdLst/>
              <a:ahLst/>
              <a:cxnLst/>
              <a:rect l="l" t="t" r="r" b="b"/>
              <a:pathLst>
                <a:path w="459104" h="657225">
                  <a:moveTo>
                    <a:pt x="49022" y="26149"/>
                  </a:moveTo>
                  <a:lnTo>
                    <a:pt x="47167" y="16484"/>
                  </a:lnTo>
                  <a:lnTo>
                    <a:pt x="42011" y="8712"/>
                  </a:lnTo>
                  <a:lnTo>
                    <a:pt x="34239" y="3530"/>
                  </a:lnTo>
                  <a:lnTo>
                    <a:pt x="24511" y="1638"/>
                  </a:lnTo>
                  <a:lnTo>
                    <a:pt x="14795" y="3530"/>
                  </a:lnTo>
                  <a:lnTo>
                    <a:pt x="7023" y="8712"/>
                  </a:lnTo>
                  <a:lnTo>
                    <a:pt x="1866" y="16484"/>
                  </a:lnTo>
                  <a:lnTo>
                    <a:pt x="0" y="26149"/>
                  </a:lnTo>
                  <a:lnTo>
                    <a:pt x="0" y="656958"/>
                  </a:lnTo>
                  <a:lnTo>
                    <a:pt x="49022" y="656958"/>
                  </a:lnTo>
                  <a:lnTo>
                    <a:pt x="49022" y="26149"/>
                  </a:lnTo>
                  <a:close/>
                </a:path>
                <a:path w="459104" h="657225">
                  <a:moveTo>
                    <a:pt x="458685" y="1651"/>
                  </a:moveTo>
                  <a:lnTo>
                    <a:pt x="400405" y="14630"/>
                  </a:lnTo>
                  <a:lnTo>
                    <a:pt x="350812" y="17995"/>
                  </a:lnTo>
                  <a:lnTo>
                    <a:pt x="307238" y="14973"/>
                  </a:lnTo>
                  <a:lnTo>
                    <a:pt x="227431" y="2743"/>
                  </a:lnTo>
                  <a:lnTo>
                    <a:pt x="185889" y="0"/>
                  </a:lnTo>
                  <a:lnTo>
                    <a:pt x="139204" y="3721"/>
                  </a:lnTo>
                  <a:lnTo>
                    <a:pt x="106832" y="11874"/>
                  </a:lnTo>
                  <a:lnTo>
                    <a:pt x="87972" y="20040"/>
                  </a:lnTo>
                  <a:lnTo>
                    <a:pt x="81876" y="23749"/>
                  </a:lnTo>
                  <a:lnTo>
                    <a:pt x="81876" y="294894"/>
                  </a:lnTo>
                  <a:lnTo>
                    <a:pt x="101003" y="281165"/>
                  </a:lnTo>
                  <a:lnTo>
                    <a:pt x="118211" y="274116"/>
                  </a:lnTo>
                  <a:lnTo>
                    <a:pt x="143256" y="271526"/>
                  </a:lnTo>
                  <a:lnTo>
                    <a:pt x="185889" y="271145"/>
                  </a:lnTo>
                  <a:lnTo>
                    <a:pt x="229247" y="274459"/>
                  </a:lnTo>
                  <a:lnTo>
                    <a:pt x="317042" y="289166"/>
                  </a:lnTo>
                  <a:lnTo>
                    <a:pt x="362445" y="292747"/>
                  </a:lnTo>
                  <a:lnTo>
                    <a:pt x="409486" y="288594"/>
                  </a:lnTo>
                  <a:lnTo>
                    <a:pt x="458685" y="272796"/>
                  </a:lnTo>
                  <a:lnTo>
                    <a:pt x="458685" y="16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08989" y="1872216"/>
            <a:ext cx="3022600" cy="4464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75"/>
              </a:spcBef>
            </a:pPr>
            <a:r>
              <a:rPr sz="1350" b="1" spc="65" dirty="0">
                <a:solidFill>
                  <a:srgbClr val="196B24"/>
                </a:solidFill>
                <a:latin typeface="Calibri"/>
                <a:cs typeface="Calibri"/>
              </a:rPr>
              <a:t>Identiﬁcar</a:t>
            </a:r>
            <a:r>
              <a:rPr sz="1350" b="1" spc="-15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95" dirty="0">
                <a:solidFill>
                  <a:srgbClr val="196B24"/>
                </a:solidFill>
                <a:latin typeface="Calibri"/>
                <a:cs typeface="Calibri"/>
              </a:rPr>
              <a:t>señales</a:t>
            </a:r>
            <a:r>
              <a:rPr sz="1350" b="1" spc="-10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70" dirty="0">
                <a:solidFill>
                  <a:srgbClr val="196B24"/>
                </a:solidFill>
                <a:latin typeface="Calibri"/>
                <a:cs typeface="Calibri"/>
              </a:rPr>
              <a:t>de</a:t>
            </a:r>
            <a:r>
              <a:rPr sz="1350" b="1" spc="-10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55" dirty="0">
                <a:solidFill>
                  <a:srgbClr val="196B24"/>
                </a:solidFill>
                <a:latin typeface="Calibri"/>
                <a:cs typeface="Calibri"/>
              </a:rPr>
              <a:t>alerta</a:t>
            </a:r>
            <a:r>
              <a:rPr sz="1350" b="1" spc="-10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45" dirty="0">
                <a:solidFill>
                  <a:srgbClr val="196B24"/>
                </a:solidFill>
                <a:latin typeface="Calibri"/>
                <a:cs typeface="Calibri"/>
              </a:rPr>
              <a:t>que requieran</a:t>
            </a:r>
            <a:r>
              <a:rPr sz="1350" b="1" spc="-15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60" dirty="0">
                <a:solidFill>
                  <a:srgbClr val="196B24"/>
                </a:solidFill>
                <a:latin typeface="Calibri"/>
                <a:cs typeface="Calibri"/>
              </a:rPr>
              <a:t>derivación</a:t>
            </a:r>
            <a:r>
              <a:rPr sz="1350" b="1" spc="-15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90" dirty="0">
                <a:solidFill>
                  <a:srgbClr val="196B24"/>
                </a:solidFill>
                <a:latin typeface="Calibri"/>
                <a:cs typeface="Calibri"/>
              </a:rPr>
              <a:t>a</a:t>
            </a:r>
            <a:r>
              <a:rPr sz="1350" b="1" spc="-15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65" dirty="0">
                <a:solidFill>
                  <a:srgbClr val="196B24"/>
                </a:solidFill>
                <a:latin typeface="Calibri"/>
                <a:cs typeface="Calibri"/>
              </a:rPr>
              <a:t>un</a:t>
            </a:r>
            <a:r>
              <a:rPr sz="1350" b="1" spc="-10" dirty="0">
                <a:solidFill>
                  <a:srgbClr val="196B24"/>
                </a:solidFill>
                <a:latin typeface="Calibri"/>
                <a:cs typeface="Calibri"/>
              </a:rPr>
              <a:t> </a:t>
            </a:r>
            <a:r>
              <a:rPr sz="1350" b="1" spc="75" dirty="0">
                <a:solidFill>
                  <a:srgbClr val="196B24"/>
                </a:solidFill>
                <a:latin typeface="Calibri"/>
                <a:cs typeface="Calibri"/>
              </a:rPr>
              <a:t>especialista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2264" y="3595154"/>
            <a:ext cx="1372235" cy="1372235"/>
            <a:chOff x="592264" y="3595154"/>
            <a:chExt cx="1372235" cy="1372235"/>
          </a:xfrm>
        </p:grpSpPr>
        <p:sp>
          <p:nvSpPr>
            <p:cNvPr id="14" name="object 14"/>
            <p:cNvSpPr/>
            <p:nvPr/>
          </p:nvSpPr>
          <p:spPr>
            <a:xfrm>
              <a:off x="592264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0F9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2372" y="3956913"/>
              <a:ext cx="459105" cy="655320"/>
            </a:xfrm>
            <a:custGeom>
              <a:avLst/>
              <a:gdLst/>
              <a:ahLst/>
              <a:cxnLst/>
              <a:rect l="l" t="t" r="r" b="b"/>
              <a:pathLst>
                <a:path w="459105" h="655320">
                  <a:moveTo>
                    <a:pt x="360426" y="163830"/>
                  </a:moveTo>
                  <a:lnTo>
                    <a:pt x="357835" y="151104"/>
                  </a:lnTo>
                  <a:lnTo>
                    <a:pt x="350799" y="140690"/>
                  </a:lnTo>
                  <a:lnTo>
                    <a:pt x="340385" y="133654"/>
                  </a:lnTo>
                  <a:lnTo>
                    <a:pt x="327660" y="131064"/>
                  </a:lnTo>
                  <a:lnTo>
                    <a:pt x="296545" y="131064"/>
                  </a:lnTo>
                  <a:lnTo>
                    <a:pt x="294894" y="129413"/>
                  </a:lnTo>
                  <a:lnTo>
                    <a:pt x="294894" y="99949"/>
                  </a:lnTo>
                  <a:lnTo>
                    <a:pt x="296545" y="98298"/>
                  </a:lnTo>
                  <a:lnTo>
                    <a:pt x="324358" y="98298"/>
                  </a:lnTo>
                  <a:lnTo>
                    <a:pt x="327660" y="94996"/>
                  </a:lnTo>
                  <a:lnTo>
                    <a:pt x="327660" y="32766"/>
                  </a:lnTo>
                  <a:lnTo>
                    <a:pt x="325069" y="20040"/>
                  </a:lnTo>
                  <a:lnTo>
                    <a:pt x="318033" y="9626"/>
                  </a:lnTo>
                  <a:lnTo>
                    <a:pt x="307619" y="2590"/>
                  </a:lnTo>
                  <a:lnTo>
                    <a:pt x="294894" y="0"/>
                  </a:lnTo>
                  <a:lnTo>
                    <a:pt x="65532" y="0"/>
                  </a:lnTo>
                  <a:lnTo>
                    <a:pt x="52793" y="2590"/>
                  </a:lnTo>
                  <a:lnTo>
                    <a:pt x="42379" y="9626"/>
                  </a:lnTo>
                  <a:lnTo>
                    <a:pt x="35344" y="20040"/>
                  </a:lnTo>
                  <a:lnTo>
                    <a:pt x="32766" y="32766"/>
                  </a:lnTo>
                  <a:lnTo>
                    <a:pt x="32766" y="94996"/>
                  </a:lnTo>
                  <a:lnTo>
                    <a:pt x="36068" y="98298"/>
                  </a:lnTo>
                  <a:lnTo>
                    <a:pt x="63881" y="98298"/>
                  </a:lnTo>
                  <a:lnTo>
                    <a:pt x="65532" y="99949"/>
                  </a:lnTo>
                  <a:lnTo>
                    <a:pt x="65532" y="129413"/>
                  </a:lnTo>
                  <a:lnTo>
                    <a:pt x="63881" y="131064"/>
                  </a:lnTo>
                  <a:lnTo>
                    <a:pt x="32766" y="131064"/>
                  </a:lnTo>
                  <a:lnTo>
                    <a:pt x="20027" y="133654"/>
                  </a:lnTo>
                  <a:lnTo>
                    <a:pt x="9613" y="140690"/>
                  </a:lnTo>
                  <a:lnTo>
                    <a:pt x="2578" y="151104"/>
                  </a:lnTo>
                  <a:lnTo>
                    <a:pt x="0" y="163830"/>
                  </a:lnTo>
                  <a:lnTo>
                    <a:pt x="0" y="557022"/>
                  </a:lnTo>
                  <a:lnTo>
                    <a:pt x="2578" y="569760"/>
                  </a:lnTo>
                  <a:lnTo>
                    <a:pt x="9613" y="580174"/>
                  </a:lnTo>
                  <a:lnTo>
                    <a:pt x="20027" y="587209"/>
                  </a:lnTo>
                  <a:lnTo>
                    <a:pt x="32766" y="589788"/>
                  </a:lnTo>
                  <a:lnTo>
                    <a:pt x="147447" y="589788"/>
                  </a:lnTo>
                  <a:lnTo>
                    <a:pt x="155194" y="551611"/>
                  </a:lnTo>
                  <a:lnTo>
                    <a:pt x="176301" y="520357"/>
                  </a:lnTo>
                  <a:lnTo>
                    <a:pt x="207556" y="499249"/>
                  </a:lnTo>
                  <a:lnTo>
                    <a:pt x="245745" y="491490"/>
                  </a:lnTo>
                  <a:lnTo>
                    <a:pt x="360426" y="491490"/>
                  </a:lnTo>
                  <a:lnTo>
                    <a:pt x="360426" y="425958"/>
                  </a:lnTo>
                  <a:lnTo>
                    <a:pt x="72898" y="425958"/>
                  </a:lnTo>
                  <a:lnTo>
                    <a:pt x="65532" y="418592"/>
                  </a:lnTo>
                  <a:lnTo>
                    <a:pt x="65532" y="236728"/>
                  </a:lnTo>
                  <a:lnTo>
                    <a:pt x="72898" y="229362"/>
                  </a:lnTo>
                  <a:lnTo>
                    <a:pt x="360426" y="229362"/>
                  </a:lnTo>
                  <a:lnTo>
                    <a:pt x="360426" y="163830"/>
                  </a:lnTo>
                  <a:close/>
                </a:path>
                <a:path w="459105" h="655320">
                  <a:moveTo>
                    <a:pt x="360438" y="262699"/>
                  </a:moveTo>
                  <a:lnTo>
                    <a:pt x="99758" y="262699"/>
                  </a:lnTo>
                  <a:lnTo>
                    <a:pt x="99758" y="265239"/>
                  </a:lnTo>
                  <a:lnTo>
                    <a:pt x="98310" y="265239"/>
                  </a:lnTo>
                  <a:lnTo>
                    <a:pt x="98310" y="270319"/>
                  </a:lnTo>
                  <a:lnTo>
                    <a:pt x="98310" y="389699"/>
                  </a:lnTo>
                  <a:lnTo>
                    <a:pt x="100025" y="389699"/>
                  </a:lnTo>
                  <a:lnTo>
                    <a:pt x="100025" y="393509"/>
                  </a:lnTo>
                  <a:lnTo>
                    <a:pt x="360438" y="393509"/>
                  </a:lnTo>
                  <a:lnTo>
                    <a:pt x="360438" y="389699"/>
                  </a:lnTo>
                  <a:lnTo>
                    <a:pt x="360438" y="270319"/>
                  </a:lnTo>
                  <a:lnTo>
                    <a:pt x="360438" y="265239"/>
                  </a:lnTo>
                  <a:lnTo>
                    <a:pt x="360438" y="262699"/>
                  </a:lnTo>
                  <a:close/>
                </a:path>
                <a:path w="459105" h="655320">
                  <a:moveTo>
                    <a:pt x="458660" y="589788"/>
                  </a:moveTo>
                  <a:lnTo>
                    <a:pt x="453491" y="564337"/>
                  </a:lnTo>
                  <a:lnTo>
                    <a:pt x="448551" y="557022"/>
                  </a:lnTo>
                  <a:lnTo>
                    <a:pt x="439420" y="543496"/>
                  </a:lnTo>
                  <a:lnTo>
                    <a:pt x="418579" y="529424"/>
                  </a:lnTo>
                  <a:lnTo>
                    <a:pt x="393128" y="524256"/>
                  </a:lnTo>
                  <a:lnTo>
                    <a:pt x="319468" y="524256"/>
                  </a:lnTo>
                  <a:lnTo>
                    <a:pt x="319468" y="557022"/>
                  </a:lnTo>
                  <a:lnTo>
                    <a:pt x="319468" y="622554"/>
                  </a:lnTo>
                  <a:lnTo>
                    <a:pt x="245808" y="622554"/>
                  </a:lnTo>
                  <a:lnTo>
                    <a:pt x="233070" y="619975"/>
                  </a:lnTo>
                  <a:lnTo>
                    <a:pt x="222656" y="612940"/>
                  </a:lnTo>
                  <a:lnTo>
                    <a:pt x="215620" y="602526"/>
                  </a:lnTo>
                  <a:lnTo>
                    <a:pt x="213042" y="589788"/>
                  </a:lnTo>
                  <a:lnTo>
                    <a:pt x="215620" y="577062"/>
                  </a:lnTo>
                  <a:lnTo>
                    <a:pt x="222656" y="566648"/>
                  </a:lnTo>
                  <a:lnTo>
                    <a:pt x="233070" y="559612"/>
                  </a:lnTo>
                  <a:lnTo>
                    <a:pt x="245808" y="557022"/>
                  </a:lnTo>
                  <a:lnTo>
                    <a:pt x="319468" y="557022"/>
                  </a:lnTo>
                  <a:lnTo>
                    <a:pt x="319468" y="524256"/>
                  </a:lnTo>
                  <a:lnTo>
                    <a:pt x="245808" y="524256"/>
                  </a:lnTo>
                  <a:lnTo>
                    <a:pt x="220345" y="529424"/>
                  </a:lnTo>
                  <a:lnTo>
                    <a:pt x="199517" y="543496"/>
                  </a:lnTo>
                  <a:lnTo>
                    <a:pt x="185432" y="564337"/>
                  </a:lnTo>
                  <a:lnTo>
                    <a:pt x="180276" y="589788"/>
                  </a:lnTo>
                  <a:lnTo>
                    <a:pt x="185432" y="615251"/>
                  </a:lnTo>
                  <a:lnTo>
                    <a:pt x="199517" y="636079"/>
                  </a:lnTo>
                  <a:lnTo>
                    <a:pt x="220345" y="650163"/>
                  </a:lnTo>
                  <a:lnTo>
                    <a:pt x="245808" y="655320"/>
                  </a:lnTo>
                  <a:lnTo>
                    <a:pt x="393128" y="655320"/>
                  </a:lnTo>
                  <a:lnTo>
                    <a:pt x="418579" y="650163"/>
                  </a:lnTo>
                  <a:lnTo>
                    <a:pt x="439420" y="636079"/>
                  </a:lnTo>
                  <a:lnTo>
                    <a:pt x="448551" y="622554"/>
                  </a:lnTo>
                  <a:lnTo>
                    <a:pt x="453491" y="615251"/>
                  </a:lnTo>
                  <a:lnTo>
                    <a:pt x="458660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45537" y="3640106"/>
            <a:ext cx="2773680" cy="10674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1700" b="1" spc="90" dirty="0">
                <a:solidFill>
                  <a:srgbClr val="0F9ED5"/>
                </a:solidFill>
                <a:latin typeface="Calibri"/>
                <a:cs typeface="Calibri"/>
              </a:rPr>
              <a:t>Describe</a:t>
            </a:r>
            <a:r>
              <a:rPr sz="1700" b="1" spc="-30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100" dirty="0">
                <a:solidFill>
                  <a:srgbClr val="0F9ED5"/>
                </a:solidFill>
                <a:latin typeface="Calibri"/>
                <a:cs typeface="Calibri"/>
              </a:rPr>
              <a:t>los</a:t>
            </a:r>
            <a:r>
              <a:rPr sz="1700" b="1" spc="-30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95" dirty="0">
                <a:solidFill>
                  <a:srgbClr val="0F9ED5"/>
                </a:solidFill>
                <a:latin typeface="Calibri"/>
                <a:cs typeface="Calibri"/>
              </a:rPr>
              <a:t>beneﬁcios</a:t>
            </a:r>
            <a:r>
              <a:rPr sz="1700" b="1" spc="-25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0F9ED5"/>
                </a:solidFill>
                <a:latin typeface="Calibri"/>
                <a:cs typeface="Calibri"/>
              </a:rPr>
              <a:t>y </a:t>
            </a:r>
            <a:r>
              <a:rPr sz="1700" b="1" spc="80" dirty="0">
                <a:solidFill>
                  <a:srgbClr val="0F9ED5"/>
                </a:solidFill>
                <a:latin typeface="Calibri"/>
                <a:cs typeface="Calibri"/>
              </a:rPr>
              <a:t>limitaciones</a:t>
            </a:r>
            <a:r>
              <a:rPr sz="1700" b="1" spc="-40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75" dirty="0">
                <a:solidFill>
                  <a:srgbClr val="0F9ED5"/>
                </a:solidFill>
                <a:latin typeface="Calibri"/>
                <a:cs typeface="Calibri"/>
              </a:rPr>
              <a:t>de</a:t>
            </a:r>
            <a:r>
              <a:rPr sz="1700" b="1" spc="-35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70" dirty="0">
                <a:solidFill>
                  <a:srgbClr val="0F9ED5"/>
                </a:solidFill>
                <a:latin typeface="Calibri"/>
                <a:cs typeface="Calibri"/>
              </a:rPr>
              <a:t>la </a:t>
            </a:r>
            <a:r>
              <a:rPr sz="1700" b="1" spc="50" dirty="0">
                <a:solidFill>
                  <a:srgbClr val="0F9ED5"/>
                </a:solidFill>
                <a:latin typeface="Calibri"/>
                <a:cs typeface="Calibri"/>
              </a:rPr>
              <a:t>inmunoterapia</a:t>
            </a:r>
            <a:r>
              <a:rPr sz="1700" b="1" spc="-5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F9ED5"/>
                </a:solidFill>
                <a:latin typeface="Calibri"/>
                <a:cs typeface="Calibri"/>
              </a:rPr>
              <a:t>para </a:t>
            </a:r>
            <a:r>
              <a:rPr sz="1700" b="1" spc="90" dirty="0">
                <a:solidFill>
                  <a:srgbClr val="0F9ED5"/>
                </a:solidFill>
                <a:latin typeface="Calibri"/>
                <a:cs typeface="Calibri"/>
              </a:rPr>
              <a:t>personas</a:t>
            </a:r>
            <a:r>
              <a:rPr sz="1700" b="1" spc="-30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105" dirty="0">
                <a:solidFill>
                  <a:srgbClr val="0F9ED5"/>
                </a:solidFill>
                <a:latin typeface="Calibri"/>
                <a:cs typeface="Calibri"/>
              </a:rPr>
              <a:t>con</a:t>
            </a:r>
            <a:r>
              <a:rPr sz="1700" b="1" spc="-25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50" dirty="0">
                <a:solidFill>
                  <a:srgbClr val="0F9ED5"/>
                </a:solidFill>
                <a:latin typeface="Calibri"/>
                <a:cs typeface="Calibri"/>
              </a:rPr>
              <a:t>rinitis</a:t>
            </a:r>
            <a:r>
              <a:rPr sz="1700" b="1" spc="-25" dirty="0">
                <a:solidFill>
                  <a:srgbClr val="0F9ED5"/>
                </a:solidFill>
                <a:latin typeface="Calibri"/>
                <a:cs typeface="Calibri"/>
              </a:rPr>
              <a:t> </a:t>
            </a:r>
            <a:r>
              <a:rPr sz="1700" b="1" spc="70" dirty="0">
                <a:solidFill>
                  <a:srgbClr val="0F9ED5"/>
                </a:solidFill>
                <a:latin typeface="Calibri"/>
                <a:cs typeface="Calibri"/>
              </a:rPr>
              <a:t>alérgica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55702" y="3595154"/>
            <a:ext cx="1372235" cy="1372235"/>
            <a:chOff x="6055702" y="3595154"/>
            <a:chExt cx="1372235" cy="1372235"/>
          </a:xfrm>
        </p:grpSpPr>
        <p:sp>
          <p:nvSpPr>
            <p:cNvPr id="18" name="object 18"/>
            <p:cNvSpPr/>
            <p:nvPr/>
          </p:nvSpPr>
          <p:spPr>
            <a:xfrm>
              <a:off x="6055702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A0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3947" y="3948772"/>
              <a:ext cx="622935" cy="671830"/>
            </a:xfrm>
            <a:custGeom>
              <a:avLst/>
              <a:gdLst/>
              <a:ahLst/>
              <a:cxnLst/>
              <a:rect l="l" t="t" r="r" b="b"/>
              <a:pathLst>
                <a:path w="622934" h="671829">
                  <a:moveTo>
                    <a:pt x="229362" y="556933"/>
                  </a:moveTo>
                  <a:lnTo>
                    <a:pt x="0" y="556933"/>
                  </a:lnTo>
                  <a:lnTo>
                    <a:pt x="0" y="671614"/>
                  </a:lnTo>
                  <a:lnTo>
                    <a:pt x="229362" y="671614"/>
                  </a:lnTo>
                  <a:lnTo>
                    <a:pt x="229362" y="556933"/>
                  </a:lnTo>
                  <a:close/>
                </a:path>
                <a:path w="622934" h="671829">
                  <a:moveTo>
                    <a:pt x="425919" y="0"/>
                  </a:moveTo>
                  <a:lnTo>
                    <a:pt x="196557" y="0"/>
                  </a:lnTo>
                  <a:lnTo>
                    <a:pt x="196557" y="114681"/>
                  </a:lnTo>
                  <a:lnTo>
                    <a:pt x="295744" y="114681"/>
                  </a:lnTo>
                  <a:lnTo>
                    <a:pt x="295744" y="208915"/>
                  </a:lnTo>
                  <a:lnTo>
                    <a:pt x="272884" y="185928"/>
                  </a:lnTo>
                  <a:lnTo>
                    <a:pt x="263740" y="185928"/>
                  </a:lnTo>
                  <a:lnTo>
                    <a:pt x="252564" y="197104"/>
                  </a:lnTo>
                  <a:lnTo>
                    <a:pt x="252564" y="206248"/>
                  </a:lnTo>
                  <a:lnTo>
                    <a:pt x="306793" y="260477"/>
                  </a:lnTo>
                  <a:lnTo>
                    <a:pt x="315810" y="260477"/>
                  </a:lnTo>
                  <a:lnTo>
                    <a:pt x="370039" y="206248"/>
                  </a:lnTo>
                  <a:lnTo>
                    <a:pt x="370039" y="197104"/>
                  </a:lnTo>
                  <a:lnTo>
                    <a:pt x="358736" y="185801"/>
                  </a:lnTo>
                  <a:lnTo>
                    <a:pt x="349592" y="185928"/>
                  </a:lnTo>
                  <a:lnTo>
                    <a:pt x="328383" y="207137"/>
                  </a:lnTo>
                  <a:lnTo>
                    <a:pt x="328383" y="114681"/>
                  </a:lnTo>
                  <a:lnTo>
                    <a:pt x="425919" y="114681"/>
                  </a:lnTo>
                  <a:lnTo>
                    <a:pt x="425919" y="0"/>
                  </a:lnTo>
                  <a:close/>
                </a:path>
                <a:path w="622934" h="671829">
                  <a:moveTo>
                    <a:pt x="566750" y="492963"/>
                  </a:moveTo>
                  <a:lnTo>
                    <a:pt x="566623" y="483819"/>
                  </a:lnTo>
                  <a:lnTo>
                    <a:pt x="555320" y="472516"/>
                  </a:lnTo>
                  <a:lnTo>
                    <a:pt x="546176" y="472643"/>
                  </a:lnTo>
                  <a:lnTo>
                    <a:pt x="524205" y="494614"/>
                  </a:lnTo>
                  <a:lnTo>
                    <a:pt x="524205" y="343992"/>
                  </a:lnTo>
                  <a:lnTo>
                    <a:pt x="385013" y="343992"/>
                  </a:lnTo>
                  <a:lnTo>
                    <a:pt x="311226" y="273380"/>
                  </a:lnTo>
                  <a:lnTo>
                    <a:pt x="237566" y="343992"/>
                  </a:lnTo>
                  <a:lnTo>
                    <a:pt x="98247" y="343992"/>
                  </a:lnTo>
                  <a:lnTo>
                    <a:pt x="98247" y="494741"/>
                  </a:lnTo>
                  <a:lnTo>
                    <a:pt x="76276" y="472770"/>
                  </a:lnTo>
                  <a:lnTo>
                    <a:pt x="67132" y="472770"/>
                  </a:lnTo>
                  <a:lnTo>
                    <a:pt x="55956" y="483946"/>
                  </a:lnTo>
                  <a:lnTo>
                    <a:pt x="55956" y="493090"/>
                  </a:lnTo>
                  <a:lnTo>
                    <a:pt x="110185" y="547192"/>
                  </a:lnTo>
                  <a:lnTo>
                    <a:pt x="119329" y="547192"/>
                  </a:lnTo>
                  <a:lnTo>
                    <a:pt x="173558" y="492963"/>
                  </a:lnTo>
                  <a:lnTo>
                    <a:pt x="173558" y="483819"/>
                  </a:lnTo>
                  <a:lnTo>
                    <a:pt x="162255" y="472516"/>
                  </a:lnTo>
                  <a:lnTo>
                    <a:pt x="153111" y="472643"/>
                  </a:lnTo>
                  <a:lnTo>
                    <a:pt x="131013" y="494614"/>
                  </a:lnTo>
                  <a:lnTo>
                    <a:pt x="131013" y="376758"/>
                  </a:lnTo>
                  <a:lnTo>
                    <a:pt x="237566" y="376758"/>
                  </a:lnTo>
                  <a:lnTo>
                    <a:pt x="311226" y="450418"/>
                  </a:lnTo>
                  <a:lnTo>
                    <a:pt x="385013" y="376758"/>
                  </a:lnTo>
                  <a:lnTo>
                    <a:pt x="491439" y="376758"/>
                  </a:lnTo>
                  <a:lnTo>
                    <a:pt x="491439" y="494741"/>
                  </a:lnTo>
                  <a:lnTo>
                    <a:pt x="469468" y="472770"/>
                  </a:lnTo>
                  <a:lnTo>
                    <a:pt x="460324" y="472770"/>
                  </a:lnTo>
                  <a:lnTo>
                    <a:pt x="449148" y="483946"/>
                  </a:lnTo>
                  <a:lnTo>
                    <a:pt x="449148" y="493090"/>
                  </a:lnTo>
                  <a:lnTo>
                    <a:pt x="503377" y="547192"/>
                  </a:lnTo>
                  <a:lnTo>
                    <a:pt x="512394" y="547192"/>
                  </a:lnTo>
                  <a:lnTo>
                    <a:pt x="566750" y="492963"/>
                  </a:lnTo>
                  <a:close/>
                </a:path>
                <a:path w="622934" h="671829">
                  <a:moveTo>
                    <a:pt x="622554" y="556933"/>
                  </a:moveTo>
                  <a:lnTo>
                    <a:pt x="393192" y="556933"/>
                  </a:lnTo>
                  <a:lnTo>
                    <a:pt x="393192" y="671614"/>
                  </a:lnTo>
                  <a:lnTo>
                    <a:pt x="622554" y="671614"/>
                  </a:lnTo>
                  <a:lnTo>
                    <a:pt x="622554" y="556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08989" y="3477717"/>
            <a:ext cx="3009900" cy="18808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2000" b="1" spc="95" dirty="0">
                <a:solidFill>
                  <a:srgbClr val="A02B93"/>
                </a:solidFill>
                <a:latin typeface="Calibri"/>
                <a:cs typeface="Calibri"/>
              </a:rPr>
              <a:t>Facilita</a:t>
            </a:r>
            <a:r>
              <a:rPr sz="2000" b="1" spc="-4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A02B93"/>
                </a:solidFill>
                <a:latin typeface="Calibri"/>
                <a:cs typeface="Calibri"/>
              </a:rPr>
              <a:t>la</a:t>
            </a:r>
            <a:r>
              <a:rPr sz="2000" b="1" spc="-3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A02B93"/>
                </a:solidFill>
                <a:latin typeface="Calibri"/>
                <a:cs typeface="Calibri"/>
              </a:rPr>
              <a:t>toma</a:t>
            </a:r>
            <a:r>
              <a:rPr sz="2000" b="1" spc="-3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A02B93"/>
                </a:solidFill>
                <a:latin typeface="Calibri"/>
                <a:cs typeface="Calibri"/>
              </a:rPr>
              <a:t>de </a:t>
            </a:r>
            <a:r>
              <a:rPr sz="2000" b="1" spc="120" dirty="0">
                <a:solidFill>
                  <a:srgbClr val="A02B93"/>
                </a:solidFill>
                <a:latin typeface="Calibri"/>
                <a:cs typeface="Calibri"/>
              </a:rPr>
              <a:t>decisiones</a:t>
            </a:r>
            <a:r>
              <a:rPr sz="2000" b="1" spc="-4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75" dirty="0">
                <a:solidFill>
                  <a:srgbClr val="A02B93"/>
                </a:solidFill>
                <a:latin typeface="Calibri"/>
                <a:cs typeface="Calibri"/>
              </a:rPr>
              <a:t>compartida: dialoga</a:t>
            </a:r>
            <a:r>
              <a:rPr sz="2000" b="1" spc="-4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A02B93"/>
                </a:solidFill>
                <a:latin typeface="Calibri"/>
                <a:cs typeface="Calibri"/>
              </a:rPr>
              <a:t>sobre</a:t>
            </a:r>
            <a:r>
              <a:rPr sz="2000" b="1" spc="-4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A02B93"/>
                </a:solidFill>
                <a:latin typeface="Calibri"/>
                <a:cs typeface="Calibri"/>
              </a:rPr>
              <a:t>los</a:t>
            </a:r>
            <a:r>
              <a:rPr sz="2000" b="1" spc="-3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105" dirty="0">
                <a:solidFill>
                  <a:srgbClr val="A02B93"/>
                </a:solidFill>
                <a:latin typeface="Calibri"/>
                <a:cs typeface="Calibri"/>
              </a:rPr>
              <a:t>plazos </a:t>
            </a:r>
            <a:r>
              <a:rPr sz="2000" b="1" spc="80" dirty="0">
                <a:solidFill>
                  <a:srgbClr val="A02B93"/>
                </a:solidFill>
                <a:latin typeface="Calibri"/>
                <a:cs typeface="Calibri"/>
              </a:rPr>
              <a:t>previstos,</a:t>
            </a:r>
            <a:r>
              <a:rPr sz="2000" b="1" spc="-2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90" dirty="0">
                <a:solidFill>
                  <a:srgbClr val="A02B93"/>
                </a:solidFill>
                <a:latin typeface="Calibri"/>
                <a:cs typeface="Calibri"/>
              </a:rPr>
              <a:t>riesgos,</a:t>
            </a:r>
            <a:r>
              <a:rPr sz="2000" b="1" spc="-25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A02B93"/>
                </a:solidFill>
                <a:latin typeface="Calibri"/>
                <a:cs typeface="Calibri"/>
              </a:rPr>
              <a:t>costes </a:t>
            </a:r>
            <a:r>
              <a:rPr sz="2000" b="1" dirty="0">
                <a:solidFill>
                  <a:srgbClr val="A02B93"/>
                </a:solidFill>
                <a:latin typeface="Calibri"/>
                <a:cs typeface="Calibri"/>
              </a:rPr>
              <a:t>y</a:t>
            </a:r>
            <a:r>
              <a:rPr sz="2000" b="1" spc="-2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A02B93"/>
                </a:solidFill>
                <a:latin typeface="Calibri"/>
                <a:cs typeface="Calibri"/>
              </a:rPr>
              <a:t>las</a:t>
            </a:r>
            <a:r>
              <a:rPr sz="2000" b="1" spc="-2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A02B93"/>
                </a:solidFill>
                <a:latin typeface="Calibri"/>
                <a:cs typeface="Calibri"/>
              </a:rPr>
              <a:t>preferencias/valores </a:t>
            </a:r>
            <a:r>
              <a:rPr sz="2000" b="1" spc="90" dirty="0">
                <a:solidFill>
                  <a:srgbClr val="A02B93"/>
                </a:solidFill>
                <a:latin typeface="Calibri"/>
                <a:cs typeface="Calibri"/>
              </a:rPr>
              <a:t>del</a:t>
            </a:r>
            <a:r>
              <a:rPr sz="2000" b="1" spc="-40" dirty="0">
                <a:solidFill>
                  <a:srgbClr val="A02B93"/>
                </a:solidFill>
                <a:latin typeface="Calibri"/>
                <a:cs typeface="Calibri"/>
              </a:rPr>
              <a:t> </a:t>
            </a:r>
            <a:r>
              <a:rPr sz="2000" b="1" spc="85" dirty="0">
                <a:solidFill>
                  <a:srgbClr val="A02B93"/>
                </a:solidFill>
                <a:latin typeface="Calibri"/>
                <a:cs typeface="Calibri"/>
              </a:rPr>
              <a:t>paciente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1" name="Picture 20" descr="A black and blue logo&#10;&#10;AI-generated content may be incorrect.">
            <a:extLst>
              <a:ext uri="{FF2B5EF4-FFF2-40B4-BE49-F238E27FC236}">
                <a16:creationId xmlns:a16="http://schemas.microsoft.com/office/drawing/2014/main" id="{5784D9DA-4086-E91A-4FE4-58D3A99A0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3472"/>
            <a:ext cx="198628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Conoce</a:t>
            </a:r>
            <a:r>
              <a:rPr sz="2000" b="1" spc="-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17973"/>
                </a:solidFill>
                <a:latin typeface="Arial"/>
                <a:cs typeface="Arial"/>
              </a:rPr>
              <a:t>Meera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6264" y="6521491"/>
            <a:ext cx="747331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concedido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ayuda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educativa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restricciones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desarrollo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este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clínico,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pero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intervenido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contenido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930" y="1361871"/>
            <a:ext cx="6629130" cy="894366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87380" y="1442542"/>
            <a:ext cx="5701665" cy="6781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Chica</a:t>
            </a:r>
            <a:r>
              <a:rPr sz="23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acude</a:t>
            </a:r>
            <a:r>
              <a:rPr sz="23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revisión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anual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(abril)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5930" y="2303754"/>
            <a:ext cx="6629130" cy="8943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5930" y="3258019"/>
            <a:ext cx="6629130" cy="89436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930" y="4212297"/>
            <a:ext cx="6629130" cy="8943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5930" y="5166575"/>
            <a:ext cx="6629130" cy="89438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187380" y="2385227"/>
            <a:ext cx="5799455" cy="360226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338455">
              <a:lnSpc>
                <a:spcPts val="2300"/>
              </a:lnSpc>
              <a:spcBef>
                <a:spcPts val="490"/>
              </a:spcBef>
            </a:pPr>
            <a:r>
              <a:rPr dirty="0"/>
              <a:t>Diagnóstico</a:t>
            </a:r>
            <a:r>
              <a:rPr spc="75" dirty="0"/>
              <a:t> </a:t>
            </a:r>
            <a:r>
              <a:rPr dirty="0"/>
              <a:t>de</a:t>
            </a:r>
            <a:r>
              <a:rPr spc="80" dirty="0"/>
              <a:t> </a:t>
            </a:r>
            <a:r>
              <a:rPr dirty="0"/>
              <a:t>asma</a:t>
            </a:r>
            <a:r>
              <a:rPr spc="80" dirty="0"/>
              <a:t> </a:t>
            </a:r>
            <a:r>
              <a:rPr dirty="0"/>
              <a:t>confirmado,</a:t>
            </a:r>
            <a:r>
              <a:rPr spc="80" dirty="0"/>
              <a:t> </a:t>
            </a:r>
            <a:r>
              <a:rPr dirty="0"/>
              <a:t>con</a:t>
            </a:r>
            <a:r>
              <a:rPr spc="75" dirty="0"/>
              <a:t> </a:t>
            </a:r>
            <a:r>
              <a:rPr spc="-25" dirty="0"/>
              <a:t>un </a:t>
            </a:r>
            <a:r>
              <a:rPr dirty="0"/>
              <a:t>control</a:t>
            </a:r>
            <a:r>
              <a:rPr spc="75" dirty="0"/>
              <a:t> </a:t>
            </a:r>
            <a:r>
              <a:rPr dirty="0"/>
              <a:t>excelente</a:t>
            </a:r>
            <a:r>
              <a:rPr spc="75" dirty="0"/>
              <a:t> </a:t>
            </a:r>
            <a:r>
              <a:rPr dirty="0"/>
              <a:t>bajo</a:t>
            </a:r>
            <a:r>
              <a:rPr spc="75" dirty="0"/>
              <a:t> </a:t>
            </a:r>
            <a:r>
              <a:rPr dirty="0"/>
              <a:t>el</a:t>
            </a:r>
            <a:r>
              <a:rPr spc="75" dirty="0"/>
              <a:t> </a:t>
            </a:r>
            <a:r>
              <a:rPr dirty="0"/>
              <a:t>tratamiento</a:t>
            </a:r>
            <a:r>
              <a:rPr spc="75" dirty="0"/>
              <a:t> </a:t>
            </a:r>
            <a:r>
              <a:rPr spc="-20" dirty="0"/>
              <a:t>MART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pc="-20" dirty="0"/>
          </a:p>
          <a:p>
            <a:pPr marL="12700" marR="527685">
              <a:lnSpc>
                <a:spcPts val="2080"/>
              </a:lnSpc>
            </a:pPr>
            <a:r>
              <a:rPr sz="2000" dirty="0"/>
              <a:t>Tratamiento</a:t>
            </a:r>
            <a:r>
              <a:rPr sz="2000" spc="-40" dirty="0"/>
              <a:t> </a:t>
            </a:r>
            <a:r>
              <a:rPr sz="2000" dirty="0"/>
              <a:t>actual:</a:t>
            </a:r>
            <a:r>
              <a:rPr sz="2000" spc="-40" dirty="0"/>
              <a:t> </a:t>
            </a:r>
            <a:r>
              <a:rPr sz="2000" dirty="0"/>
              <a:t>Inhalador</a:t>
            </a:r>
            <a:r>
              <a:rPr sz="2000" spc="-35" dirty="0"/>
              <a:t> </a:t>
            </a:r>
            <a:r>
              <a:rPr sz="2000" spc="-10" dirty="0" err="1"/>
              <a:t>combinado</a:t>
            </a:r>
            <a:r>
              <a:rPr sz="2000" spc="-10" dirty="0"/>
              <a:t> </a:t>
            </a:r>
            <a:r>
              <a:rPr sz="2000" dirty="0"/>
              <a:t>(</a:t>
            </a:r>
            <a:r>
              <a:rPr lang="es-ES" sz="2000" dirty="0"/>
              <a:t>CI</a:t>
            </a:r>
            <a:r>
              <a:rPr sz="2000" dirty="0"/>
              <a:t>/formoterol),</a:t>
            </a:r>
            <a:r>
              <a:rPr sz="2000" spc="20" dirty="0"/>
              <a:t> </a:t>
            </a:r>
            <a:r>
              <a:rPr sz="2000" dirty="0"/>
              <a:t>1</a:t>
            </a:r>
            <a:r>
              <a:rPr sz="2000" spc="15" dirty="0"/>
              <a:t> </a:t>
            </a:r>
            <a:r>
              <a:rPr sz="2000" dirty="0"/>
              <a:t>inhalación</a:t>
            </a:r>
            <a:r>
              <a:rPr sz="2000" spc="15" dirty="0"/>
              <a:t> </a:t>
            </a:r>
            <a:r>
              <a:rPr sz="2000" dirty="0"/>
              <a:t>dos</a:t>
            </a:r>
            <a:r>
              <a:rPr sz="2000" spc="20" dirty="0"/>
              <a:t> </a:t>
            </a:r>
            <a:r>
              <a:rPr sz="2000" dirty="0"/>
              <a:t>veces</a:t>
            </a:r>
            <a:r>
              <a:rPr sz="2000" spc="15" dirty="0"/>
              <a:t> </a:t>
            </a:r>
            <a:r>
              <a:rPr sz="2000" dirty="0"/>
              <a:t>al</a:t>
            </a:r>
            <a:r>
              <a:rPr sz="2000" spc="15" dirty="0"/>
              <a:t> </a:t>
            </a:r>
            <a:r>
              <a:rPr sz="2000" spc="-25" dirty="0"/>
              <a:t>día</a:t>
            </a:r>
            <a:endParaRPr sz="2000" dirty="0"/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000" dirty="0"/>
          </a:p>
          <a:p>
            <a:pPr marL="12700" marR="5080">
              <a:lnSpc>
                <a:spcPts val="1689"/>
              </a:lnSpc>
              <a:spcBef>
                <a:spcPts val="5"/>
              </a:spcBef>
            </a:pPr>
            <a:r>
              <a:rPr sz="1650" dirty="0"/>
              <a:t>Los</a:t>
            </a:r>
            <a:r>
              <a:rPr sz="1650" spc="-55" dirty="0"/>
              <a:t> </a:t>
            </a:r>
            <a:r>
              <a:rPr sz="1650" dirty="0"/>
              <a:t>síntomas</a:t>
            </a:r>
            <a:r>
              <a:rPr sz="1650" spc="-50" dirty="0"/>
              <a:t> </a:t>
            </a:r>
            <a:r>
              <a:rPr sz="1650" dirty="0"/>
              <a:t>de</a:t>
            </a:r>
            <a:r>
              <a:rPr sz="1650" spc="-50" dirty="0"/>
              <a:t> </a:t>
            </a:r>
            <a:r>
              <a:rPr sz="1650" dirty="0"/>
              <a:t>asma</a:t>
            </a:r>
            <a:r>
              <a:rPr sz="1650" spc="-50" dirty="0"/>
              <a:t> </a:t>
            </a:r>
            <a:r>
              <a:rPr sz="1650" dirty="0"/>
              <a:t>solo</a:t>
            </a:r>
            <a:r>
              <a:rPr sz="1650" spc="-50" dirty="0"/>
              <a:t> </a:t>
            </a:r>
            <a:r>
              <a:rPr sz="1650" dirty="0"/>
              <a:t>aparecen</a:t>
            </a:r>
            <a:r>
              <a:rPr sz="1650" spc="-50" dirty="0"/>
              <a:t> </a:t>
            </a:r>
            <a:r>
              <a:rPr sz="1650" dirty="0"/>
              <a:t>ante</a:t>
            </a:r>
            <a:r>
              <a:rPr sz="1650" spc="-50" dirty="0"/>
              <a:t> </a:t>
            </a:r>
            <a:r>
              <a:rPr sz="1650" spc="-10" dirty="0"/>
              <a:t>exposiciones </a:t>
            </a:r>
            <a:r>
              <a:rPr sz="1650" dirty="0"/>
              <a:t>concretas</a:t>
            </a:r>
            <a:r>
              <a:rPr sz="1650" spc="-50" dirty="0"/>
              <a:t> </a:t>
            </a:r>
            <a:r>
              <a:rPr sz="1650" dirty="0"/>
              <a:t>(por</a:t>
            </a:r>
            <a:r>
              <a:rPr sz="1650" spc="-50" dirty="0"/>
              <a:t> </a:t>
            </a:r>
            <a:r>
              <a:rPr sz="1650" dirty="0"/>
              <a:t>ejemplo,</a:t>
            </a:r>
            <a:r>
              <a:rPr sz="1650" spc="-50" dirty="0"/>
              <a:t> </a:t>
            </a:r>
            <a:r>
              <a:rPr sz="1650" dirty="0"/>
              <a:t>cuando</a:t>
            </a:r>
            <a:r>
              <a:rPr sz="1650" spc="-50" dirty="0"/>
              <a:t> </a:t>
            </a:r>
            <a:r>
              <a:rPr sz="1650" dirty="0"/>
              <a:t>su</a:t>
            </a:r>
            <a:r>
              <a:rPr sz="1650" spc="-50" dirty="0"/>
              <a:t> </a:t>
            </a:r>
            <a:r>
              <a:rPr sz="1650" dirty="0"/>
              <a:t>madre</a:t>
            </a:r>
            <a:r>
              <a:rPr sz="1650" spc="-50" dirty="0"/>
              <a:t> </a:t>
            </a:r>
            <a:r>
              <a:rPr sz="1650" dirty="0"/>
              <a:t>utiliza</a:t>
            </a:r>
            <a:r>
              <a:rPr sz="1650" spc="-45" dirty="0"/>
              <a:t> </a:t>
            </a:r>
            <a:r>
              <a:rPr sz="1650" dirty="0"/>
              <a:t>la</a:t>
            </a:r>
            <a:r>
              <a:rPr sz="1650" spc="-50" dirty="0"/>
              <a:t> </a:t>
            </a:r>
            <a:r>
              <a:rPr sz="1650" spc="-10" dirty="0"/>
              <a:t>aspiradora)</a:t>
            </a:r>
            <a:endParaRPr sz="1650" dirty="0"/>
          </a:p>
          <a:p>
            <a:pPr>
              <a:lnSpc>
                <a:spcPct val="100000"/>
              </a:lnSpc>
            </a:pPr>
            <a:endParaRPr sz="1650" dirty="0"/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50" dirty="0"/>
          </a:p>
          <a:p>
            <a:pPr marL="12700" marR="285115">
              <a:lnSpc>
                <a:spcPts val="2300"/>
              </a:lnSpc>
            </a:pPr>
            <a:r>
              <a:rPr dirty="0"/>
              <a:t>Se</a:t>
            </a:r>
            <a:r>
              <a:rPr spc="60" dirty="0"/>
              <a:t> </a:t>
            </a:r>
            <a:r>
              <a:rPr dirty="0"/>
              <a:t>ha</a:t>
            </a:r>
            <a:r>
              <a:rPr spc="60" dirty="0"/>
              <a:t> </a:t>
            </a:r>
            <a:r>
              <a:rPr dirty="0"/>
              <a:t>registrado</a:t>
            </a:r>
            <a:r>
              <a:rPr spc="60" dirty="0"/>
              <a:t> </a:t>
            </a:r>
            <a:r>
              <a:rPr dirty="0"/>
              <a:t>variabilidad</a:t>
            </a:r>
            <a:r>
              <a:rPr spc="60" dirty="0"/>
              <a:t> </a:t>
            </a:r>
            <a:r>
              <a:rPr dirty="0"/>
              <a:t>en</a:t>
            </a:r>
            <a:r>
              <a:rPr spc="60" dirty="0"/>
              <a:t> </a:t>
            </a:r>
            <a:r>
              <a:rPr dirty="0"/>
              <a:t>el</a:t>
            </a:r>
            <a:r>
              <a:rPr spc="60" dirty="0"/>
              <a:t> </a:t>
            </a:r>
            <a:r>
              <a:rPr spc="-10" dirty="0"/>
              <a:t>flujo </a:t>
            </a:r>
            <a:r>
              <a:rPr dirty="0"/>
              <a:t>máximo;</a:t>
            </a:r>
            <a:r>
              <a:rPr spc="85" dirty="0"/>
              <a:t> </a:t>
            </a:r>
            <a:r>
              <a:rPr dirty="0"/>
              <a:t>respuesta</a:t>
            </a:r>
            <a:r>
              <a:rPr spc="85" dirty="0"/>
              <a:t> </a:t>
            </a:r>
            <a:r>
              <a:rPr dirty="0"/>
              <a:t>al</a:t>
            </a:r>
            <a:r>
              <a:rPr spc="90" dirty="0"/>
              <a:t> </a:t>
            </a:r>
            <a:r>
              <a:rPr dirty="0"/>
              <a:t>tratamiento</a:t>
            </a:r>
            <a:r>
              <a:rPr spc="85" dirty="0"/>
              <a:t> </a:t>
            </a:r>
            <a:r>
              <a:rPr spc="-10" dirty="0"/>
              <a:t>excelente</a:t>
            </a: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345" y="1384833"/>
            <a:ext cx="3093834" cy="4640757"/>
          </a:xfrm>
          <a:prstGeom prst="rect">
            <a:avLst/>
          </a:prstGeom>
        </p:spPr>
      </p:pic>
      <p:pic>
        <p:nvPicPr>
          <p:cNvPr id="13" name="Picture 12" descr="A black and blue logo&#10;&#10;AI-generated content may be incorrect.">
            <a:extLst>
              <a:ext uri="{FF2B5EF4-FFF2-40B4-BE49-F238E27FC236}">
                <a16:creationId xmlns:a16="http://schemas.microsoft.com/office/drawing/2014/main" id="{11DCDDF1-E42F-941E-B642-4D1BD3AE72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Lo</a:t>
            </a:r>
            <a:r>
              <a:rPr sz="2700" spc="-35" dirty="0"/>
              <a:t> </a:t>
            </a:r>
            <a:r>
              <a:rPr sz="2700" dirty="0"/>
              <a:t>que</a:t>
            </a:r>
            <a:r>
              <a:rPr sz="2700" spc="-20" dirty="0"/>
              <a:t> </a:t>
            </a:r>
            <a:r>
              <a:rPr sz="2700" dirty="0"/>
              <a:t>observé</a:t>
            </a:r>
            <a:r>
              <a:rPr sz="2700" spc="-20" dirty="0"/>
              <a:t> </a:t>
            </a:r>
            <a:r>
              <a:rPr sz="2700" dirty="0"/>
              <a:t>durante</a:t>
            </a:r>
            <a:r>
              <a:rPr sz="2700" spc="-20" dirty="0"/>
              <a:t> </a:t>
            </a:r>
            <a:r>
              <a:rPr sz="2700" dirty="0"/>
              <a:t>la</a:t>
            </a:r>
            <a:r>
              <a:rPr sz="2700" spc="-20" dirty="0"/>
              <a:t> </a:t>
            </a:r>
            <a:r>
              <a:rPr sz="2700" spc="-10" dirty="0"/>
              <a:t>consulta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899526" y="6089421"/>
            <a:ext cx="7848600" cy="6083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50" dirty="0">
                <a:latin typeface="Calibri"/>
                <a:cs typeface="Calibri"/>
              </a:rPr>
              <a:t>1.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Bergeron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25" dirty="0">
                <a:latin typeface="Calibri"/>
                <a:cs typeface="Calibri"/>
              </a:rPr>
              <a:t>C,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Hamis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Q.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Alergia,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00" dirty="0">
                <a:latin typeface="Calibri"/>
                <a:cs typeface="Calibri"/>
              </a:rPr>
              <a:t>asma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clínica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de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inmunología.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15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junio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2005;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1(2):81-</a:t>
            </a:r>
            <a:r>
              <a:rPr sz="1500" spc="-25" dirty="0">
                <a:latin typeface="Calibri"/>
                <a:cs typeface="Calibri"/>
              </a:rPr>
              <a:t>87</a:t>
            </a:r>
            <a:endParaRPr sz="1500">
              <a:latin typeface="Calibri"/>
              <a:cs typeface="Calibri"/>
            </a:endParaRPr>
          </a:p>
          <a:p>
            <a:pPr marL="598170">
              <a:lnSpc>
                <a:spcPct val="100000"/>
              </a:lnSpc>
              <a:spcBef>
                <a:spcPts val="157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brindó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ayuda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clínico,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039" y="2189247"/>
            <a:ext cx="3559810" cy="2517356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b="1" spc="-10" dirty="0">
                <a:latin typeface="Arial"/>
                <a:cs typeface="Arial"/>
              </a:rPr>
              <a:t>Observación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221615" marR="636270" indent="-209550">
              <a:lnSpc>
                <a:spcPts val="2100"/>
              </a:lnSpc>
              <a:spcBef>
                <a:spcPts val="1040"/>
              </a:spcBef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Durante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la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consulta,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se 	</a:t>
            </a:r>
            <a:r>
              <a:rPr sz="1950" dirty="0">
                <a:latin typeface="Arial"/>
                <a:cs typeface="Arial"/>
              </a:rPr>
              <a:t>observó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que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el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paciente 	</a:t>
            </a:r>
            <a:r>
              <a:rPr lang="es-ES" sz="1950" spc="-10" dirty="0">
                <a:latin typeface="Arial"/>
                <a:cs typeface="Arial"/>
              </a:rPr>
              <a:t>sorbía los mocos</a:t>
            </a:r>
            <a:r>
              <a:rPr sz="1950" spc="-9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</a:t>
            </a:r>
            <a:r>
              <a:rPr sz="1950" spc="-8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frecuencia</a:t>
            </a:r>
            <a:endParaRPr sz="1950" dirty="0">
              <a:latin typeface="Arial"/>
              <a:cs typeface="Arial"/>
            </a:endParaRPr>
          </a:p>
          <a:p>
            <a:pPr marL="221615" marR="5080" indent="-209550">
              <a:lnSpc>
                <a:spcPts val="2100"/>
              </a:lnSpc>
              <a:spcBef>
                <a:spcPts val="10"/>
              </a:spcBef>
              <a:buFont typeface="Times New Roman"/>
              <a:buChar char="•"/>
              <a:tabLst>
                <a:tab pos="222885" algn="l"/>
              </a:tabLst>
            </a:pPr>
            <a:r>
              <a:rPr sz="1950" dirty="0">
                <a:latin typeface="Arial"/>
                <a:cs typeface="Arial"/>
              </a:rPr>
              <a:t>Esto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llevó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</a:t>
            </a:r>
            <a:r>
              <a:rPr sz="1950" spc="-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realizar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preguntas 	específicas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sobre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síntomas 	nasales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5331" y="1748535"/>
            <a:ext cx="4660265" cy="3566795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Recuerda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18135" marR="118745" indent="-226695">
              <a:lnSpc>
                <a:spcPts val="2270"/>
              </a:lnSpc>
              <a:spcBef>
                <a:spcPts val="1035"/>
              </a:spcBef>
              <a:buFont typeface="Times New Roman"/>
              <a:buChar char="•"/>
              <a:tabLst>
                <a:tab pos="318135" algn="l"/>
              </a:tabLst>
            </a:pPr>
            <a:r>
              <a:rPr sz="2100" dirty="0">
                <a:latin typeface="Arial"/>
                <a:cs typeface="Arial"/>
              </a:rPr>
              <a:t>El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80%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los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pacientes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asma </a:t>
            </a:r>
            <a:r>
              <a:rPr sz="2100" dirty="0">
                <a:latin typeface="Arial"/>
                <a:cs typeface="Arial"/>
              </a:rPr>
              <a:t>también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presenta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rinitis; </a:t>
            </a:r>
            <a:r>
              <a:rPr sz="2100" dirty="0">
                <a:latin typeface="Arial"/>
                <a:cs typeface="Arial"/>
              </a:rPr>
              <a:t>aproximadamente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mitad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estos </a:t>
            </a:r>
            <a:r>
              <a:rPr sz="2100" dirty="0">
                <a:latin typeface="Arial"/>
                <a:cs typeface="Arial"/>
              </a:rPr>
              <a:t>casos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rinitis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alérgica</a:t>
            </a:r>
            <a:r>
              <a:rPr sz="1400" spc="-1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317500" indent="-226060">
              <a:lnSpc>
                <a:spcPts val="2095"/>
              </a:lnSpc>
              <a:buFont typeface="Times New Roman"/>
              <a:buChar char="•"/>
              <a:tabLst>
                <a:tab pos="317500" algn="l"/>
              </a:tabLst>
            </a:pPr>
            <a:r>
              <a:rPr sz="2100" dirty="0">
                <a:latin typeface="Arial"/>
                <a:cs typeface="Arial"/>
              </a:rPr>
              <a:t>Los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síntomas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suelen</a:t>
            </a:r>
            <a:r>
              <a:rPr sz="2100" spc="-25" dirty="0">
                <a:latin typeface="Arial"/>
                <a:cs typeface="Arial"/>
              </a:rPr>
              <a:t> ser</a:t>
            </a:r>
            <a:endParaRPr sz="2100">
              <a:latin typeface="Arial"/>
              <a:cs typeface="Arial"/>
            </a:endParaRPr>
          </a:p>
          <a:p>
            <a:pPr marL="318135" marR="517525">
              <a:lnSpc>
                <a:spcPts val="2270"/>
              </a:lnSpc>
              <a:spcBef>
                <a:spcPts val="155"/>
              </a:spcBef>
            </a:pPr>
            <a:r>
              <a:rPr sz="2100" dirty="0">
                <a:latin typeface="Arial"/>
                <a:cs typeface="Arial"/>
              </a:rPr>
              <a:t>minimizados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ignorados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los </a:t>
            </a:r>
            <a:r>
              <a:rPr sz="2100" dirty="0">
                <a:latin typeface="Arial"/>
                <a:cs typeface="Arial"/>
              </a:rPr>
              <a:t>propios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pacientes</a:t>
            </a:r>
            <a:endParaRPr sz="2100">
              <a:latin typeface="Arial"/>
              <a:cs typeface="Arial"/>
            </a:endParaRPr>
          </a:p>
          <a:p>
            <a:pPr marL="317500" indent="-226060">
              <a:lnSpc>
                <a:spcPts val="2100"/>
              </a:lnSpc>
              <a:buFont typeface="Times New Roman"/>
              <a:buChar char="•"/>
              <a:tabLst>
                <a:tab pos="317500" algn="l"/>
              </a:tabLst>
            </a:pPr>
            <a:r>
              <a:rPr sz="2100" dirty="0">
                <a:latin typeface="Arial"/>
                <a:cs typeface="Arial"/>
              </a:rPr>
              <a:t>Es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fundamental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realizar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cribado</a:t>
            </a:r>
            <a:endParaRPr sz="2100">
              <a:latin typeface="Arial"/>
              <a:cs typeface="Arial"/>
            </a:endParaRPr>
          </a:p>
          <a:p>
            <a:pPr marL="318135">
              <a:lnSpc>
                <a:spcPts val="2395"/>
              </a:lnSpc>
            </a:pPr>
            <a:r>
              <a:rPr sz="2100" spc="-10" dirty="0">
                <a:latin typeface="Arial"/>
                <a:cs typeface="Arial"/>
              </a:rPr>
              <a:t>oportunista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Picture 6" descr="A black and blue logo&#10;&#10;AI-generated content may be incorrect.">
            <a:extLst>
              <a:ext uri="{FF2B5EF4-FFF2-40B4-BE49-F238E27FC236}">
                <a16:creationId xmlns:a16="http://schemas.microsoft.com/office/drawing/2014/main" id="{4E884C60-CD45-1134-95E5-54F4B527D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Descubriendo</a:t>
            </a:r>
            <a:r>
              <a:rPr sz="2700" spc="-20" dirty="0"/>
              <a:t> </a:t>
            </a:r>
            <a:r>
              <a:rPr sz="2700" dirty="0"/>
              <a:t>la</a:t>
            </a:r>
            <a:r>
              <a:rPr sz="2700" spc="-20" dirty="0"/>
              <a:t> </a:t>
            </a:r>
            <a:r>
              <a:rPr sz="2700" dirty="0"/>
              <a:t>carga</a:t>
            </a:r>
            <a:r>
              <a:rPr sz="2700" spc="-20" dirty="0"/>
              <a:t> </a:t>
            </a:r>
            <a:r>
              <a:rPr sz="2700" dirty="0"/>
              <a:t>oculta</a:t>
            </a:r>
            <a:r>
              <a:rPr sz="2700" spc="-20" dirty="0"/>
              <a:t> </a:t>
            </a:r>
            <a:r>
              <a:rPr sz="2700" dirty="0"/>
              <a:t>que</a:t>
            </a:r>
            <a:r>
              <a:rPr sz="2700" spc="-20" dirty="0"/>
              <a:t> </a:t>
            </a:r>
            <a:r>
              <a:rPr sz="2700" dirty="0"/>
              <a:t>sale</a:t>
            </a:r>
            <a:r>
              <a:rPr sz="2700" spc="-20" dirty="0"/>
              <a:t> </a:t>
            </a:r>
            <a:r>
              <a:rPr sz="2700" dirty="0"/>
              <a:t>a</a:t>
            </a:r>
            <a:r>
              <a:rPr sz="2700" spc="-20" dirty="0"/>
              <a:t> </a:t>
            </a:r>
            <a:r>
              <a:rPr sz="2700" dirty="0"/>
              <a:t>la</a:t>
            </a:r>
            <a:r>
              <a:rPr sz="2700" spc="-20" dirty="0"/>
              <a:t> </a:t>
            </a:r>
            <a:r>
              <a:rPr sz="2700" dirty="0"/>
              <a:t>luz</a:t>
            </a:r>
            <a:r>
              <a:rPr sz="2700" spc="-20" dirty="0"/>
              <a:t> </a:t>
            </a:r>
            <a:r>
              <a:rPr sz="2700" dirty="0"/>
              <a:t>al</a:t>
            </a:r>
            <a:r>
              <a:rPr sz="2700" spc="-20" dirty="0"/>
              <a:t> </a:t>
            </a:r>
            <a:r>
              <a:rPr sz="2700" spc="-10" dirty="0"/>
              <a:t>indagar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492207" y="6520370"/>
            <a:ext cx="7241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ofreció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educativa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restricciones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apoyar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desarrollo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este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caso,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intervino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contenido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17" y="1603286"/>
            <a:ext cx="9579470" cy="81714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89317" y="2474569"/>
            <a:ext cx="9579610" cy="1678939"/>
            <a:chOff x="889317" y="2474569"/>
            <a:chExt cx="9579610" cy="167893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317" y="2474569"/>
              <a:ext cx="9579470" cy="817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317" y="3335870"/>
              <a:ext cx="9579470" cy="81714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9317" y="4217174"/>
            <a:ext cx="9579470" cy="8171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317" y="5088458"/>
            <a:ext cx="9579470" cy="81714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9375" y="1676400"/>
            <a:ext cx="9211310" cy="39401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4925">
              <a:lnSpc>
                <a:spcPts val="2170"/>
              </a:lnSpc>
              <a:spcBef>
                <a:spcPts val="459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nasales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Congestión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intensa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goteo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constante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(secreción transparente)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b="1" spc="110" dirty="0">
                <a:solidFill>
                  <a:srgbClr val="FFFFFF"/>
                </a:solidFill>
                <a:latin typeface="Calibri"/>
                <a:cs typeface="Calibri"/>
              </a:rPr>
              <a:t>Síntomas</a:t>
            </a:r>
            <a:r>
              <a:rPr sz="17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105" dirty="0">
                <a:solidFill>
                  <a:srgbClr val="FFFFFF"/>
                </a:solidFill>
                <a:latin typeface="Calibri"/>
                <a:cs typeface="Calibri"/>
              </a:rPr>
              <a:t>oculares</a:t>
            </a:r>
            <a:r>
              <a:rPr sz="1750" spc="10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Calibri"/>
                <a:cs typeface="Calibri"/>
              </a:rPr>
              <a:t>Ojos</a:t>
            </a:r>
            <a:r>
              <a:rPr sz="17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Calibri"/>
                <a:cs typeface="Calibri"/>
              </a:rPr>
              <a:t>enrojecidos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spc="20" dirty="0">
                <a:solidFill>
                  <a:srgbClr val="FFFFFF"/>
                </a:solidFill>
                <a:latin typeface="Calibri"/>
                <a:cs typeface="Calibri"/>
              </a:rPr>
              <a:t> irritados,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20" dirty="0">
                <a:solidFill>
                  <a:srgbClr val="FFFFFF"/>
                </a:solidFill>
                <a:latin typeface="Calibri"/>
                <a:cs typeface="Calibri"/>
              </a:rPr>
              <a:t>atribuidos </a:t>
            </a:r>
            <a:r>
              <a:rPr sz="175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90" dirty="0">
                <a:solidFill>
                  <a:srgbClr val="FFFFFF"/>
                </a:solidFill>
                <a:latin typeface="Calibri"/>
                <a:cs typeface="Calibri"/>
              </a:rPr>
              <a:t>'muchas</a:t>
            </a:r>
            <a:r>
              <a:rPr sz="17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Calibri"/>
                <a:cs typeface="Calibri"/>
              </a:rPr>
              <a:t>horas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6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Calibri"/>
                <a:cs typeface="Calibri"/>
              </a:rPr>
              <a:t>estudio'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r>
              <a:rPr sz="1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diaria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dificultan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sueño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concentración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Percepción</a:t>
            </a:r>
            <a:r>
              <a:rPr sz="16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Consideraba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algo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'normal'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buscó</a:t>
            </a:r>
            <a:r>
              <a:rPr sz="16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Duración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crónicos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persistentes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2" name="Picture 11" descr="A black and blue logo&#10;&#10;AI-generated content may be incorrect.">
            <a:extLst>
              <a:ext uri="{FF2B5EF4-FFF2-40B4-BE49-F238E27FC236}">
                <a16:creationId xmlns:a16="http://schemas.microsoft.com/office/drawing/2014/main" id="{D07B4105-7BFF-02E5-BCC0-873D4BE40C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dirty="0"/>
              <a:t>Cuantificación</a:t>
            </a:r>
            <a:r>
              <a:rPr sz="2450" spc="-114" dirty="0"/>
              <a:t> </a:t>
            </a:r>
            <a:r>
              <a:rPr sz="2450" dirty="0"/>
              <a:t>del</a:t>
            </a:r>
            <a:r>
              <a:rPr sz="2450" spc="-105" dirty="0"/>
              <a:t> </a:t>
            </a:r>
            <a:r>
              <a:rPr sz="2450" dirty="0"/>
              <a:t>impacto:</a:t>
            </a:r>
            <a:r>
              <a:rPr sz="2450" spc="-100" dirty="0"/>
              <a:t> </a:t>
            </a:r>
            <a:r>
              <a:rPr sz="2450" dirty="0"/>
              <a:t>Escala</a:t>
            </a:r>
            <a:r>
              <a:rPr sz="2450" spc="-170" dirty="0"/>
              <a:t> </a:t>
            </a:r>
            <a:r>
              <a:rPr sz="2450" dirty="0"/>
              <a:t>Analógica</a:t>
            </a:r>
            <a:r>
              <a:rPr sz="2450" spc="-105" dirty="0"/>
              <a:t> </a:t>
            </a:r>
            <a:r>
              <a:rPr sz="2450" spc="-10" dirty="0"/>
              <a:t>Visual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2508370" y="6522613"/>
            <a:ext cx="720915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elaboración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6951" y="3753777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951" y="427217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6951" y="479057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951" y="530896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6951" y="582736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7143" y="3831774"/>
            <a:ext cx="7747000" cy="2364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 err="1">
                <a:solidFill>
                  <a:srgbClr val="FFFFFF"/>
                </a:solidFill>
                <a:latin typeface="Arial"/>
                <a:cs typeface="Arial"/>
              </a:rPr>
              <a:t>Puntuación</a:t>
            </a:r>
            <a:r>
              <a:rPr sz="1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1300" b="1" spc="-10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8,5/10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Indica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carga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importante</a:t>
            </a:r>
            <a:r>
              <a:rPr sz="13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8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3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herramienta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validada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evaluar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gravedad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13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alérgica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Puntuaciones</a:t>
            </a:r>
            <a:r>
              <a:rPr sz="10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superiores</a:t>
            </a:r>
            <a:r>
              <a:rPr sz="10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0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indican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habitualmente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enfermedad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moderada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grave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requiere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intensivo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medición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evaluar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evolución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34856" y="1180548"/>
            <a:ext cx="6539865" cy="2483485"/>
            <a:chOff x="2634856" y="1180548"/>
            <a:chExt cx="6539865" cy="24834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4856" y="1180548"/>
              <a:ext cx="6539600" cy="24834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08747" y="2406307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0"/>
                  </a:moveTo>
                  <a:lnTo>
                    <a:pt x="0" y="368935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black and blue logo&#10;&#10;AI-generated content may be incorrect.">
            <a:extLst>
              <a:ext uri="{FF2B5EF4-FFF2-40B4-BE49-F238E27FC236}">
                <a16:creationId xmlns:a16="http://schemas.microsoft.com/office/drawing/2014/main" id="{002BE813-B225-90A7-1F26-7A8A809C1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548" y="1624848"/>
            <a:ext cx="13798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-Verificar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adherencia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200"/>
              </a:lnSpc>
            </a:pPr>
            <a:r>
              <a:rPr sz="1000" spc="-10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Evaluar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comorbilidades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96883"/>
              </p:ext>
            </p:extLst>
          </p:nvPr>
        </p:nvGraphicFramePr>
        <p:xfrm>
          <a:off x="1704085" y="693547"/>
          <a:ext cx="5615940" cy="91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 gridSpan="3"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Manifestación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marL="158750" marR="131445" indent="13970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Dos</a:t>
                      </a:r>
                      <a:r>
                        <a:rPr sz="1100" spc="-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más</a:t>
                      </a:r>
                      <a:r>
                        <a:rPr sz="110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síntomas </a:t>
                      </a: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nasales</a:t>
                      </a:r>
                      <a:r>
                        <a:rPr sz="1100" spc="-3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que</a:t>
                      </a:r>
                      <a:r>
                        <a:rPr sz="1100" spc="-3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sugieren</a:t>
                      </a:r>
                      <a:r>
                        <a:rPr sz="1100" spc="-3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RA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14414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EVA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paso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eficaz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3655" algn="ctr">
                        <a:lnSpc>
                          <a:spcPts val="88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-Confirmar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diagnóstico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CB4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120650" marR="60960" indent="-635" algn="ctr">
                        <a:lnSpc>
                          <a:spcPct val="101099"/>
                        </a:lnSpc>
                      </a:pPr>
                      <a:r>
                        <a:rPr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9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</a:t>
                      </a:r>
                      <a:r>
                        <a:rPr sz="9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pasos</a:t>
                      </a:r>
                      <a:r>
                        <a:rPr sz="9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5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fueron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eficaces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Revisar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diagnóstico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Valorar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derivación</a:t>
                      </a:r>
                      <a:r>
                        <a:rPr sz="8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a</a:t>
                      </a:r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6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778358" y="1566644"/>
            <a:ext cx="126555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especialista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alergias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9876" y="3917188"/>
            <a:ext cx="1856739" cy="718820"/>
          </a:xfrm>
          <a:custGeom>
            <a:avLst/>
            <a:gdLst/>
            <a:ahLst/>
            <a:cxnLst/>
            <a:rect l="l" t="t" r="r" b="b"/>
            <a:pathLst>
              <a:path w="1856739" h="718820">
                <a:moveTo>
                  <a:pt x="1856358" y="0"/>
                </a:moveTo>
                <a:lnTo>
                  <a:pt x="0" y="0"/>
                </a:lnTo>
                <a:lnTo>
                  <a:pt x="0" y="718819"/>
                </a:lnTo>
                <a:lnTo>
                  <a:pt x="1856358" y="718819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9876" y="3954970"/>
            <a:ext cx="1856739" cy="63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220979" indent="-63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Combinación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fija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Corticoide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Antihistamínico intranasal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4042" y="5426075"/>
            <a:ext cx="1934210" cy="885825"/>
          </a:xfrm>
          <a:custGeom>
            <a:avLst/>
            <a:gdLst/>
            <a:ahLst/>
            <a:cxnLst/>
            <a:rect l="l" t="t" r="r" b="b"/>
            <a:pathLst>
              <a:path w="1934209" h="885825">
                <a:moveTo>
                  <a:pt x="1934083" y="0"/>
                </a:moveTo>
                <a:lnTo>
                  <a:pt x="0" y="0"/>
                </a:lnTo>
                <a:lnTo>
                  <a:pt x="0" y="885697"/>
                </a:lnTo>
                <a:lnTo>
                  <a:pt x="1934083" y="885697"/>
                </a:lnTo>
                <a:lnTo>
                  <a:pt x="1934083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2122" y="5420817"/>
            <a:ext cx="1690370" cy="7213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22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4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y/o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corto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corticoides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(rara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vez)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y/o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Inmunoterapia alergénica</a:t>
            </a:r>
            <a:r>
              <a:rPr sz="14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4085" y="2499232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4" y="0"/>
                </a:moveTo>
                <a:lnTo>
                  <a:pt x="0" y="0"/>
                </a:lnTo>
                <a:lnTo>
                  <a:pt x="0" y="653414"/>
                </a:lnTo>
                <a:lnTo>
                  <a:pt x="1848104" y="653414"/>
                </a:lnTo>
                <a:lnTo>
                  <a:pt x="184810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9309" y="2506734"/>
            <a:ext cx="1311910" cy="452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Corticoide</a:t>
            </a:r>
            <a:r>
              <a:rPr sz="9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r>
              <a:rPr sz="9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Antihistamínico</a:t>
            </a:r>
            <a:r>
              <a:rPr sz="9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(oral</a:t>
            </a:r>
            <a:r>
              <a:rPr sz="9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intranasal)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3271" y="2625725"/>
            <a:ext cx="38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7EC9BD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9678" y="4076725"/>
            <a:ext cx="38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1797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6099" y="5722950"/>
            <a:ext cx="38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65C53"/>
                </a:solidFill>
                <a:latin typeface="Arial"/>
                <a:cs typeface="Arial"/>
              </a:rPr>
              <a:t>Paso </a:t>
            </a:r>
            <a:r>
              <a:rPr sz="120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14485" y="3522535"/>
            <a:ext cx="929640" cy="792480"/>
            <a:chOff x="2614485" y="3522535"/>
            <a:chExt cx="929640" cy="792480"/>
          </a:xfrm>
        </p:grpSpPr>
        <p:sp>
          <p:nvSpPr>
            <p:cNvPr id="17" name="object 17"/>
            <p:cNvSpPr/>
            <p:nvPr/>
          </p:nvSpPr>
          <p:spPr>
            <a:xfrm>
              <a:off x="2624010" y="3532060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5944" y="423849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367653" y="2109089"/>
            <a:ext cx="113030" cy="9525"/>
          </a:xfrm>
          <a:custGeom>
            <a:avLst/>
            <a:gdLst/>
            <a:ahLst/>
            <a:cxnLst/>
            <a:rect l="l" t="t" r="r" b="b"/>
            <a:pathLst>
              <a:path w="113029" h="9525">
                <a:moveTo>
                  <a:pt x="112775" y="0"/>
                </a:moveTo>
                <a:lnTo>
                  <a:pt x="0" y="0"/>
                </a:lnTo>
                <a:lnTo>
                  <a:pt x="0" y="9144"/>
                </a:lnTo>
                <a:lnTo>
                  <a:pt x="112775" y="9144"/>
                </a:lnTo>
                <a:lnTo>
                  <a:pt x="112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94769" y="1956307"/>
            <a:ext cx="72199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tratamiento escalonado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81556" y="1606778"/>
            <a:ext cx="5730875" cy="3776345"/>
            <a:chOff x="1681556" y="1606778"/>
            <a:chExt cx="5730875" cy="3776345"/>
          </a:xfrm>
        </p:grpSpPr>
        <p:sp>
          <p:nvSpPr>
            <p:cNvPr id="22" name="object 22"/>
            <p:cNvSpPr/>
            <p:nvPr/>
          </p:nvSpPr>
          <p:spPr>
            <a:xfrm>
              <a:off x="1782102" y="2386583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91973" y="2322575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53873" y="5306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4010" y="1616303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5923" y="2440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24010" y="315164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85923" y="3255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95843" y="372207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95992" y="4881021"/>
            <a:ext cx="16243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 err="1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700" b="1" spc="-10" dirty="0">
                <a:solidFill>
                  <a:srgbClr val="FF0000"/>
                </a:solidFill>
                <a:latin typeface="Arial"/>
                <a:cs typeface="Arial"/>
              </a:rPr>
              <a:t>EVA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rinitis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alérgica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681556" y="4626063"/>
            <a:ext cx="5644515" cy="1335405"/>
            <a:chOff x="1681556" y="4626063"/>
            <a:chExt cx="5644515" cy="1335405"/>
          </a:xfrm>
        </p:grpSpPr>
        <p:sp>
          <p:nvSpPr>
            <p:cNvPr id="32" name="object 32"/>
            <p:cNvSpPr/>
            <p:nvPr/>
          </p:nvSpPr>
          <p:spPr>
            <a:xfrm>
              <a:off x="4504537" y="5104307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46331" y="588531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2"/>
                  </a:lnTo>
                  <a:lnTo>
                    <a:pt x="77724" y="4114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04537" y="4635588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6437" y="4775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5843" y="5239969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816163" y="3347497"/>
            <a:ext cx="16243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 err="1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700" b="1" spc="-10" dirty="0">
                <a:solidFill>
                  <a:srgbClr val="FF0000"/>
                </a:solidFill>
                <a:latin typeface="Arial"/>
                <a:cs typeface="Arial"/>
              </a:rPr>
              <a:t>EVA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rinitis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alérgica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46770" y="1855470"/>
            <a:ext cx="4170045" cy="1917064"/>
          </a:xfrm>
          <a:custGeom>
            <a:avLst/>
            <a:gdLst/>
            <a:ahLst/>
            <a:cxnLst/>
            <a:rect l="l" t="t" r="r" b="b"/>
            <a:pathLst>
              <a:path w="4170045" h="1917064">
                <a:moveTo>
                  <a:pt x="4170045" y="0"/>
                </a:moveTo>
                <a:lnTo>
                  <a:pt x="0" y="0"/>
                </a:lnTo>
                <a:lnTo>
                  <a:pt x="0" y="1916811"/>
                </a:lnTo>
                <a:lnTo>
                  <a:pt x="4170045" y="1916811"/>
                </a:lnTo>
                <a:lnTo>
                  <a:pt x="41700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46770" y="1855470"/>
            <a:ext cx="4170045" cy="19170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9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800">
              <a:latin typeface="Arial"/>
              <a:cs typeface="Arial"/>
            </a:endParaRPr>
          </a:p>
          <a:p>
            <a:pPr marL="189230" indent="-98425">
              <a:lnSpc>
                <a:spcPct val="100000"/>
              </a:lnSpc>
              <a:spcBef>
                <a:spcPts val="650"/>
              </a:spcBef>
              <a:buFont typeface="Times New Roman"/>
              <a:buChar char="-"/>
              <a:tabLst>
                <a:tab pos="18923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Incluya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pacientes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planificación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tratamiento.</a:t>
            </a:r>
            <a:endParaRPr sz="900">
              <a:latin typeface="Arial"/>
              <a:cs typeface="Arial"/>
            </a:endParaRPr>
          </a:p>
          <a:p>
            <a:pPr marL="189230" indent="-98425"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  <a:tabLst>
                <a:tab pos="18923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Consulte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consideran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prioritarios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(todos,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nariz,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ojos?)</a:t>
            </a:r>
            <a:endParaRPr sz="900">
              <a:latin typeface="Arial"/>
              <a:cs typeface="Arial"/>
            </a:endParaRPr>
          </a:p>
          <a:p>
            <a:pPr marL="189865" marR="551815" indent="-99060">
              <a:lnSpc>
                <a:spcPct val="103800"/>
              </a:lnSpc>
              <a:buFont typeface="Times New Roman"/>
              <a:buChar char="-"/>
              <a:tabLst>
                <a:tab pos="189865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Recomiende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alérgenos,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mantener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higiene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frecuente</a:t>
            </a:r>
            <a:endParaRPr sz="900">
              <a:latin typeface="Arial"/>
              <a:cs typeface="Arial"/>
            </a:endParaRPr>
          </a:p>
          <a:p>
            <a:pPr marL="189230" indent="-98425"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  <a:tabLst>
                <a:tab pos="18923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coste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variar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país,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debe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tratarse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tema</a:t>
            </a:r>
            <a:endParaRPr sz="900">
              <a:latin typeface="Arial"/>
              <a:cs typeface="Arial"/>
            </a:endParaRPr>
          </a:p>
          <a:p>
            <a:pPr marL="189865" marR="624205" indent="-99060">
              <a:lnSpc>
                <a:spcPct val="103699"/>
              </a:lnSpc>
              <a:buFont typeface="Times New Roman"/>
              <a:buChar char="-"/>
              <a:tabLst>
                <a:tab pos="189865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9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producidos</a:t>
            </a:r>
            <a:r>
              <a:rPr sz="9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9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reducir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900">
              <a:latin typeface="Arial"/>
              <a:cs typeface="Arial"/>
            </a:endParaRPr>
          </a:p>
          <a:p>
            <a:pPr marL="189230" indent="-98425"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  <a:tabLst>
                <a:tab pos="189230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utilice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corticoides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inyectables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6672" y="175762"/>
            <a:ext cx="583755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10" dirty="0">
                <a:latin typeface="Arial"/>
                <a:cs typeface="Arial"/>
              </a:rPr>
              <a:t>Escalera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terapéutica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para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rinitis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alérgica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(RA)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adultos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cuando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el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autocuidado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no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es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suficiente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946770" y="3866007"/>
            <a:ext cx="4170045" cy="2766695"/>
            <a:chOff x="7946770" y="3866007"/>
            <a:chExt cx="4170045" cy="2766695"/>
          </a:xfrm>
        </p:grpSpPr>
        <p:sp>
          <p:nvSpPr>
            <p:cNvPr id="43" name="object 43"/>
            <p:cNvSpPr/>
            <p:nvPr/>
          </p:nvSpPr>
          <p:spPr>
            <a:xfrm>
              <a:off x="7946770" y="3866007"/>
              <a:ext cx="4170045" cy="2766695"/>
            </a:xfrm>
            <a:custGeom>
              <a:avLst/>
              <a:gdLst/>
              <a:ahLst/>
              <a:cxnLst/>
              <a:rect l="l" t="t" r="r" b="b"/>
              <a:pathLst>
                <a:path w="4170045" h="2766695">
                  <a:moveTo>
                    <a:pt x="4170045" y="0"/>
                  </a:moveTo>
                  <a:lnTo>
                    <a:pt x="0" y="0"/>
                  </a:lnTo>
                  <a:lnTo>
                    <a:pt x="0" y="2766695"/>
                  </a:lnTo>
                  <a:lnTo>
                    <a:pt x="4170045" y="2766695"/>
                  </a:lnTo>
                  <a:lnTo>
                    <a:pt x="4170045" y="0"/>
                  </a:lnTo>
                  <a:close/>
                </a:path>
              </a:pathLst>
            </a:custGeom>
            <a:solidFill>
              <a:srgbClr val="265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28112" y="4067216"/>
              <a:ext cx="3770629" cy="12700"/>
            </a:xfrm>
            <a:custGeom>
              <a:avLst/>
              <a:gdLst/>
              <a:ahLst/>
              <a:cxnLst/>
              <a:rect l="l" t="t" r="r" b="b"/>
              <a:pathLst>
                <a:path w="3770629" h="12700">
                  <a:moveTo>
                    <a:pt x="3770376" y="0"/>
                  </a:moveTo>
                  <a:lnTo>
                    <a:pt x="2827781" y="0"/>
                  </a:lnTo>
                  <a:lnTo>
                    <a:pt x="0" y="0"/>
                  </a:lnTo>
                  <a:lnTo>
                    <a:pt x="0" y="12179"/>
                  </a:lnTo>
                  <a:lnTo>
                    <a:pt x="3770376" y="12179"/>
                  </a:lnTo>
                  <a:lnTo>
                    <a:pt x="3770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00110" y="3870989"/>
            <a:ext cx="38246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baseline="-6944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800" b="1" spc="-97" baseline="-694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Posibles</a:t>
            </a:r>
            <a:r>
              <a:rPr sz="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tratamientos</a:t>
            </a:r>
            <a:r>
              <a:rPr sz="7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complementarios</a:t>
            </a:r>
            <a:r>
              <a:rPr sz="7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7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perfil</a:t>
            </a:r>
            <a:r>
              <a:rPr sz="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síntomas</a:t>
            </a:r>
            <a:r>
              <a:rPr sz="7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diagnóstico: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99958" y="4051577"/>
            <a:ext cx="3721735" cy="1002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(La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monoterapia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suele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aportar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mayor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satisfacción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8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terapia</a:t>
            </a:r>
            <a:r>
              <a:rPr sz="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combinada)</a:t>
            </a:r>
            <a:endParaRPr sz="85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75"/>
              </a:spcBef>
              <a:buSzPct val="120000"/>
              <a:buFont typeface="Arial"/>
              <a:buChar char="-"/>
              <a:tabLst>
                <a:tab pos="107314" algn="l"/>
              </a:tabLst>
            </a:pP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Secreción</a:t>
            </a:r>
            <a:r>
              <a:rPr sz="1125" b="1" spc="225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baseline="7407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r>
              <a:rPr sz="1125" baseline="7407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25" spc="232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5" baseline="7407" dirty="0">
                <a:solidFill>
                  <a:srgbClr val="FFFFFF"/>
                </a:solidFill>
                <a:latin typeface="Arial"/>
                <a:cs typeface="Arial"/>
              </a:rPr>
              <a:t>ipratropio</a:t>
            </a:r>
            <a:endParaRPr sz="1125" baseline="7407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Rinoconjuntivitis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leucotrienos</a:t>
            </a:r>
            <a:endParaRPr sz="90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05"/>
              </a:spcBef>
              <a:buSzPct val="120000"/>
              <a:buFont typeface="Arial"/>
              <a:buChar char="-"/>
              <a:tabLst>
                <a:tab pos="107314" algn="l"/>
              </a:tabLst>
            </a:pPr>
            <a:r>
              <a:rPr sz="1125" b="1" spc="15" baseline="7407" dirty="0">
                <a:solidFill>
                  <a:srgbClr val="FFFFFF"/>
                </a:solidFill>
                <a:latin typeface="Arial"/>
                <a:cs typeface="Arial"/>
              </a:rPr>
              <a:t>Picor</a:t>
            </a:r>
            <a:r>
              <a:rPr sz="1125" b="1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spc="15" baseline="7407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25" b="1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b="1" spc="15" baseline="7407" dirty="0">
                <a:solidFill>
                  <a:srgbClr val="FFFFFF"/>
                </a:solidFill>
                <a:latin typeface="Arial"/>
                <a:cs typeface="Arial"/>
              </a:rPr>
              <a:t>ojos/piel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25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1125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1125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7407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125" spc="89" baseline="740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-15" baseline="7407" dirty="0">
                <a:solidFill>
                  <a:srgbClr val="FFFFFF"/>
                </a:solidFill>
                <a:latin typeface="Arial"/>
                <a:cs typeface="Arial"/>
              </a:rPr>
              <a:t>sedantes</a:t>
            </a:r>
            <a:endParaRPr sz="1125" baseline="7407">
              <a:latin typeface="Arial"/>
              <a:cs typeface="Arial"/>
            </a:endParaRPr>
          </a:p>
          <a:p>
            <a:pPr marL="38100" marR="306705">
              <a:lnSpc>
                <a:spcPts val="960"/>
              </a:lnSpc>
              <a:spcBef>
                <a:spcPts val="210"/>
              </a:spcBef>
            </a:pPr>
            <a:r>
              <a:rPr sz="1350" b="1" spc="-450" baseline="-15432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Ojos</a:t>
            </a:r>
            <a:r>
              <a:rPr sz="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irritados,</a:t>
            </a:r>
            <a:r>
              <a:rPr sz="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rojos</a:t>
            </a:r>
            <a:r>
              <a:rPr sz="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llorosos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colirios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(antihistamínicos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alivio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inmediato;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6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aporta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ventajas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adicionales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respecto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antihistamínicos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99844" y="5121516"/>
            <a:ext cx="381889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8100" indent="-635">
              <a:lnSpc>
                <a:spcPct val="129900"/>
              </a:lnSpc>
              <a:spcBef>
                <a:spcPts val="100"/>
              </a:spcBef>
            </a:pPr>
            <a:r>
              <a:rPr sz="900" spc="-3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2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u="dash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900" b="1" u="dash" spc="-4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</a:t>
            </a:r>
            <a:r>
              <a:rPr sz="900" b="1" u="dash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u="dash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b="1" u="dash" spc="-5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ó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dash" spc="-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900" u="dash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900" b="1" u="dash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b="1" u="dash" spc="-4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900" u="dash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</a:t>
            </a:r>
            <a:r>
              <a:rPr sz="900" u="dash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sz="900" b="1" u="dash" spc="-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900" u="dash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900" b="1" u="none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900" u="none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u="none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nasales</a:t>
            </a:r>
            <a:r>
              <a:rPr sz="900" u="non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tópicos</a:t>
            </a:r>
            <a:r>
              <a:rPr sz="900" u="none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900" u="none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900" u="non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máximo</a:t>
            </a:r>
            <a:r>
              <a:rPr sz="900" u="none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u="non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900" u="none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sz="900" u="non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FFFFFF"/>
                </a:solidFill>
                <a:latin typeface="Arial"/>
                <a:cs typeface="Arial"/>
              </a:rPr>
              <a:t>(para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900" u="none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dirty="0">
                <a:solidFill>
                  <a:srgbClr val="FFFFFF"/>
                </a:solidFill>
                <a:latin typeface="Arial"/>
                <a:cs typeface="Arial"/>
              </a:rPr>
              <a:t>rinitis</a:t>
            </a:r>
            <a:r>
              <a:rPr sz="900" u="none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u="none" spc="-10" dirty="0">
                <a:solidFill>
                  <a:srgbClr val="FFFFFF"/>
                </a:solidFill>
                <a:latin typeface="Arial"/>
                <a:cs typeface="Arial"/>
              </a:rPr>
              <a:t>medicamentosa)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ts val="1140"/>
              </a:lnSpc>
              <a:spcBef>
                <a:spcPts val="170"/>
              </a:spcBef>
            </a:pPr>
            <a:r>
              <a:rPr sz="700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50" spc="-359" baseline="-9259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350" spc="-37" baseline="-92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7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sz="7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considerar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(de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poco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frecuente)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corto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corticoides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orales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(por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ejemplo,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×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durante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2–3–4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días).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estos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casos,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importante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seguimiento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valorar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7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7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alérgenos.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99996" y="6013589"/>
            <a:ext cx="361950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En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niños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dosis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deben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ajustarse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según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edad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1310"/>
              </a:lnSpc>
            </a:pPr>
            <a:r>
              <a:rPr sz="1800" b="1" baseline="-9259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800" b="1" spc="-142" baseline="-925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no puedes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proporcionar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inmunoterapia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alérgenos,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 deriva al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 a un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-119694" y="-460340"/>
            <a:ext cx="8869131" cy="5156036"/>
            <a:chOff x="-867623" y="2141905"/>
            <a:chExt cx="8869131" cy="5156036"/>
          </a:xfrm>
        </p:grpSpPr>
        <p:sp>
          <p:nvSpPr>
            <p:cNvPr id="50" name="object 50"/>
            <p:cNvSpPr/>
            <p:nvPr/>
          </p:nvSpPr>
          <p:spPr>
            <a:xfrm>
              <a:off x="7320153" y="5205386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7"/>
                  </a:moveTo>
                  <a:lnTo>
                    <a:pt x="443992" y="310007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7991" y="2141905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69904" y="38297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7623" y="3749790"/>
              <a:ext cx="4485852" cy="354815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93139" y="4185284"/>
              <a:ext cx="1286510" cy="528955"/>
            </a:xfrm>
            <a:custGeom>
              <a:avLst/>
              <a:gdLst/>
              <a:ahLst/>
              <a:cxnLst/>
              <a:rect l="l" t="t" r="r" b="b"/>
              <a:pathLst>
                <a:path w="1286510" h="528954">
                  <a:moveTo>
                    <a:pt x="12862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1286256" y="52857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79" y="4177271"/>
              <a:ext cx="975372" cy="2910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327" y="4329671"/>
              <a:ext cx="963180" cy="2910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079" y="4482071"/>
              <a:ext cx="1081995" cy="29107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993139" y="4185284"/>
            <a:ext cx="1286510" cy="47448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4135" algn="ctr">
              <a:lnSpc>
                <a:spcPts val="1015"/>
              </a:lnSpc>
              <a:spcBef>
                <a:spcPts val="300"/>
              </a:spcBef>
            </a:pPr>
            <a:r>
              <a:rPr sz="850" b="1" dirty="0" err="1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8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50" b="1" spc="-1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50" dirty="0">
              <a:latin typeface="Arial"/>
              <a:cs typeface="Arial"/>
            </a:endParaRPr>
          </a:p>
          <a:p>
            <a:pPr marL="126364" algn="ctr">
              <a:lnSpc>
                <a:spcPts val="894"/>
              </a:lnSpc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sz="7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reducir</a:t>
            </a:r>
            <a:endParaRPr sz="750" dirty="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26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tratamiento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9" name="Picture 58" descr="A black and blue logo&#10;&#10;AI-generated content may be incorrect.">
            <a:extLst>
              <a:ext uri="{FF2B5EF4-FFF2-40B4-BE49-F238E27FC236}">
                <a16:creationId xmlns:a16="http://schemas.microsoft.com/office/drawing/2014/main" id="{B72496EE-675E-0223-E3F7-95F6D8D50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4041"/>
            <a:ext cx="45027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Estrategia</a:t>
            </a:r>
            <a:r>
              <a:rPr sz="1950" b="1" spc="8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95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tratamiento</a:t>
            </a:r>
            <a:r>
              <a:rPr sz="1950" b="1" spc="8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17973"/>
                </a:solidFill>
                <a:latin typeface="Arial"/>
                <a:cs typeface="Arial"/>
              </a:rPr>
              <a:t>escalonado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6723" y="6522613"/>
            <a:ext cx="717232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ofrecido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beca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educativa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restricciones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apoyar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desarrollo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clínico,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contenido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29" y="1551177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7584" y="1950492"/>
            <a:ext cx="9554210" cy="632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6695" indent="-213995">
              <a:lnSpc>
                <a:spcPts val="2395"/>
              </a:lnSpc>
              <a:spcBef>
                <a:spcPts val="90"/>
              </a:spcBef>
              <a:buFont typeface="Times New Roman"/>
              <a:buChar char="•"/>
              <a:tabLst>
                <a:tab pos="226695" algn="l"/>
              </a:tabLst>
            </a:pPr>
            <a:r>
              <a:rPr sz="2000" b="1" dirty="0">
                <a:latin typeface="Arial"/>
                <a:cs typeface="Arial"/>
              </a:rPr>
              <a:t>Spray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nasal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combinado</a:t>
            </a:r>
            <a:r>
              <a:rPr sz="2000" spc="-10" dirty="0">
                <a:latin typeface="Arial"/>
                <a:cs typeface="Arial"/>
              </a:rPr>
              <a:t>: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Azelastina/Fluticasona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(AZE/FLU)</a:t>
            </a:r>
            <a:endParaRPr sz="2000">
              <a:latin typeface="Arial"/>
              <a:cs typeface="Arial"/>
            </a:endParaRPr>
          </a:p>
          <a:p>
            <a:pPr marL="226695" indent="-213995">
              <a:lnSpc>
                <a:spcPts val="2395"/>
              </a:lnSpc>
              <a:buFont typeface="Times New Roman"/>
              <a:buChar char="•"/>
              <a:tabLst>
                <a:tab pos="226695" algn="l"/>
              </a:tabLst>
            </a:pPr>
            <a:r>
              <a:rPr sz="2000" b="1" dirty="0">
                <a:latin typeface="Arial"/>
                <a:cs typeface="Arial"/>
              </a:rPr>
              <a:t>Justificación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Doble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acción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alivio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antihistamínico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rápido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efecto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antiinflamatorio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006" y="1223251"/>
            <a:ext cx="8020253" cy="655777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266088" y="1345120"/>
            <a:ext cx="33229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Tratamiento</a:t>
            </a:r>
            <a:r>
              <a:rPr sz="2200" b="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Arial"/>
                <a:cs typeface="Arial"/>
              </a:rPr>
              <a:t>farmacológico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5379" y="2914180"/>
            <a:ext cx="11461750" cy="1581785"/>
            <a:chOff x="365379" y="2914180"/>
            <a:chExt cx="11461750" cy="1581785"/>
          </a:xfrm>
        </p:grpSpPr>
        <p:sp>
          <p:nvSpPr>
            <p:cNvPr id="10" name="object 10"/>
            <p:cNvSpPr/>
            <p:nvPr/>
          </p:nvSpPr>
          <p:spPr>
            <a:xfrm>
              <a:off x="371729" y="3242055"/>
              <a:ext cx="11449050" cy="1247775"/>
            </a:xfrm>
            <a:custGeom>
              <a:avLst/>
              <a:gdLst/>
              <a:ahLst/>
              <a:cxnLst/>
              <a:rect l="l" t="t" r="r" b="b"/>
              <a:pathLst>
                <a:path w="11449050" h="1247775">
                  <a:moveTo>
                    <a:pt x="0" y="0"/>
                  </a:moveTo>
                  <a:lnTo>
                    <a:pt x="11448542" y="0"/>
                  </a:lnTo>
                  <a:lnTo>
                    <a:pt x="11448542" y="1247394"/>
                  </a:lnTo>
                  <a:lnTo>
                    <a:pt x="0" y="12473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006" y="2914180"/>
              <a:ext cx="8020253" cy="6557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47583" y="3037043"/>
            <a:ext cx="7789545" cy="139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2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Investigación</a:t>
            </a:r>
            <a:r>
              <a:rPr sz="2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diagnóstica</a:t>
            </a:r>
            <a:endParaRPr sz="2100">
              <a:latin typeface="Arial"/>
              <a:cs typeface="Arial"/>
            </a:endParaRPr>
          </a:p>
          <a:p>
            <a:pPr marL="189865" indent="-177165">
              <a:lnSpc>
                <a:spcPts val="1980"/>
              </a:lnSpc>
              <a:spcBef>
                <a:spcPts val="2270"/>
              </a:spcBef>
              <a:buFont typeface="Times New Roman"/>
              <a:buChar char="•"/>
              <a:tabLst>
                <a:tab pos="189865" algn="l"/>
              </a:tabLst>
            </a:pPr>
            <a:r>
              <a:rPr sz="1650" dirty="0">
                <a:latin typeface="Arial"/>
                <a:cs typeface="Arial"/>
              </a:rPr>
              <a:t>Se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ha solicitado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un análisis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 sangre de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IgE específica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(panel de </a:t>
            </a:r>
            <a:r>
              <a:rPr sz="1650" spc="-10" dirty="0">
                <a:latin typeface="Arial"/>
                <a:cs typeface="Arial"/>
              </a:rPr>
              <a:t>aeroalérgenos)</a:t>
            </a:r>
            <a:endParaRPr sz="1650">
              <a:latin typeface="Arial"/>
              <a:cs typeface="Arial"/>
            </a:endParaRPr>
          </a:p>
          <a:p>
            <a:pPr marL="189865" marR="389255" indent="-177800">
              <a:lnSpc>
                <a:spcPts val="1980"/>
              </a:lnSpc>
              <a:spcBef>
                <a:spcPts val="65"/>
              </a:spcBef>
              <a:buFont typeface="Times New Roman"/>
              <a:buChar char="•"/>
              <a:tabLst>
                <a:tab pos="189865" algn="l"/>
              </a:tabLst>
            </a:pPr>
            <a:r>
              <a:rPr sz="1650" dirty="0">
                <a:latin typeface="Arial"/>
                <a:cs typeface="Arial"/>
              </a:rPr>
              <a:t>Permite</a:t>
            </a:r>
            <a:r>
              <a:rPr sz="1650" spc="-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identificar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los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alérgenos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responsables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para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orientar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el</a:t>
            </a:r>
            <a:r>
              <a:rPr sz="1650" spc="-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manejo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largo plazo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729" y="4932934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96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7579" y="5342107"/>
            <a:ext cx="5856605" cy="485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4625" indent="-161925">
              <a:lnSpc>
                <a:spcPct val="100000"/>
              </a:lnSpc>
              <a:spcBef>
                <a:spcPts val="110"/>
              </a:spcBef>
              <a:buFont typeface="Times New Roman"/>
              <a:buChar char="•"/>
              <a:tabLst>
                <a:tab pos="174625" algn="l"/>
              </a:tabLst>
            </a:pPr>
            <a:r>
              <a:rPr sz="1500" dirty="0">
                <a:latin typeface="Arial"/>
                <a:cs typeface="Arial"/>
              </a:rPr>
              <a:t>Se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facilitado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escala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EVA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registro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diario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síntomas</a:t>
            </a:r>
            <a:endParaRPr sz="1500">
              <a:latin typeface="Arial"/>
              <a:cs typeface="Arial"/>
            </a:endParaRPr>
          </a:p>
          <a:p>
            <a:pPr marL="174625" indent="-161925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74625" algn="l"/>
              </a:tabLst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próxima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revisión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está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programada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2-3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semanas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06" y="4605096"/>
            <a:ext cx="8020253" cy="65577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66088" y="4731440"/>
            <a:ext cx="138430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Seguimiento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7" name="Picture 16" descr="A black and blue logo&#10;&#10;AI-generated content may be incorrect.">
            <a:extLst>
              <a:ext uri="{FF2B5EF4-FFF2-40B4-BE49-F238E27FC236}">
                <a16:creationId xmlns:a16="http://schemas.microsoft.com/office/drawing/2014/main" id="{0AFF8134-ED09-1663-02C4-0240DD4C4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00612"/>
            <a:ext cx="1981200" cy="5388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2536</Words>
  <Application>Microsoft Office PowerPoint</Application>
  <PresentationFormat>Widescreen</PresentationFormat>
  <Paragraphs>265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Rinitis alérgica moderada-grave en un adolescente con asma</vt:lpstr>
      <vt:lpstr>El Desktop Helper sobre la rinitis</vt:lpstr>
      <vt:lpstr>Objetivos de aprendizaje</vt:lpstr>
      <vt:lpstr>Chica de 15 años acude a su revisión anual de asma (abril)</vt:lpstr>
      <vt:lpstr>Lo que observé durante la consulta</vt:lpstr>
      <vt:lpstr>Descubriendo la carga oculta que sale a la luz al indagar</vt:lpstr>
      <vt:lpstr>Cuantificación del impacto: Escala Analógica Visual</vt:lpstr>
      <vt:lpstr>PowerPoint Presentation</vt:lpstr>
      <vt:lpstr>Tratamiento farmacológico</vt:lpstr>
      <vt:lpstr>Mejora significativa conseguida (2,5 semanas)</vt:lpstr>
      <vt:lpstr>Correlación clínica:</vt:lpstr>
      <vt:lpstr>Derivación para evaluación por especialista</vt:lpstr>
      <vt:lpstr>Tipos de AIT</vt:lpstr>
      <vt:lpstr>PowerPoint Presentation</vt:lpstr>
      <vt:lpstr>Cómo elegir la inmunoterapia adecuada</vt:lpstr>
      <vt:lpstr>El recorrido de AIT: qué esperar</vt:lpstr>
      <vt:lpstr>Transformación impresionante tras 6 meses</vt:lpstr>
      <vt:lpstr>Claves extraídas de este caso</vt:lpstr>
      <vt:lpstr>De sufrir en silencio a vivir plenamente</vt:lpstr>
      <vt:lpstr>Ideas clave para llevar a casa</vt:lpstr>
      <vt:lpstr>Guía práctica para optimizar el manejo de la rinitis en atención primaria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marina garcia pardo</dc:creator>
  <cp:lastModifiedBy>Nicola Connor</cp:lastModifiedBy>
  <cp:revision>3</cp:revision>
  <dcterms:created xsi:type="dcterms:W3CDTF">2025-11-26T10:49:36Z</dcterms:created>
  <dcterms:modified xsi:type="dcterms:W3CDTF">2026-02-20T10:58:33Z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