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317" r:id="rId3"/>
    <p:sldId id="279" r:id="rId4"/>
    <p:sldId id="280" r:id="rId5"/>
    <p:sldId id="281" r:id="rId6"/>
    <p:sldId id="282" r:id="rId7"/>
    <p:sldId id="283" r:id="rId8"/>
    <p:sldId id="350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007E36-9682-3FEF-6B98-3C3022531EFE}" name="Ana Gonçalves" initials="AG" userId="S::an.goncalves@ubi.pt::46a98641-db4f-45ac-a3fe-5d2ea73a9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06130" y="1308198"/>
            <a:ext cx="3182620" cy="390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0" y="277966"/>
            <a:ext cx="2158337" cy="5870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95830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861" y="378301"/>
            <a:ext cx="10852277" cy="41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9723" y="1522844"/>
            <a:ext cx="5469890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1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111" y="2841792"/>
              <a:ext cx="3987221" cy="1084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59" y="6149009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444794" y="2529395"/>
            <a:ext cx="560133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Rinite</a:t>
            </a:r>
            <a:r>
              <a:rPr sz="2800" spc="-85" dirty="0"/>
              <a:t> </a:t>
            </a:r>
            <a:r>
              <a:rPr sz="2800" dirty="0"/>
              <a:t>alérgica</a:t>
            </a:r>
            <a:r>
              <a:rPr sz="2800" spc="-85" dirty="0"/>
              <a:t> </a:t>
            </a:r>
            <a:r>
              <a:rPr sz="2800" dirty="0"/>
              <a:t>moderada</a:t>
            </a:r>
            <a:r>
              <a:rPr sz="2800" spc="-85" dirty="0"/>
              <a:t> </a:t>
            </a:r>
            <a:r>
              <a:rPr sz="2800" dirty="0"/>
              <a:t>a</a:t>
            </a:r>
            <a:r>
              <a:rPr sz="2800" spc="-80" dirty="0"/>
              <a:t> </a:t>
            </a:r>
            <a:r>
              <a:rPr sz="2800" spc="-10" dirty="0"/>
              <a:t>grave </a:t>
            </a:r>
            <a:r>
              <a:rPr sz="2800" dirty="0"/>
              <a:t>em</a:t>
            </a:r>
            <a:r>
              <a:rPr sz="2800" spc="-90" dirty="0"/>
              <a:t> </a:t>
            </a:r>
            <a:r>
              <a:rPr sz="2800" dirty="0"/>
              <a:t>adolescente</a:t>
            </a:r>
            <a:r>
              <a:rPr sz="2800" spc="-85" dirty="0"/>
              <a:t> </a:t>
            </a:r>
            <a:r>
              <a:rPr sz="2800" dirty="0"/>
              <a:t>com</a:t>
            </a:r>
            <a:r>
              <a:rPr sz="2800" spc="-90" dirty="0"/>
              <a:t> </a:t>
            </a:r>
            <a:r>
              <a:rPr sz="2800" spc="-20" dirty="0"/>
              <a:t>asma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444794" y="3384054"/>
            <a:ext cx="565340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17973"/>
                </a:solidFill>
                <a:latin typeface="Arial"/>
                <a:cs typeface="Arial"/>
              </a:rPr>
              <a:t>Da descoberta dos sintomas à imunoterapia: </a:t>
            </a:r>
            <a:r>
              <a:rPr sz="2000" spc="-25" dirty="0">
                <a:solidFill>
                  <a:srgbClr val="017973"/>
                </a:solidFill>
                <a:latin typeface="Arial"/>
                <a:cs typeface="Arial"/>
              </a:rPr>
              <a:t>uma </a:t>
            </a:r>
            <a:r>
              <a:rPr sz="2000" spc="-10" dirty="0">
                <a:solidFill>
                  <a:srgbClr val="017973"/>
                </a:solidFill>
                <a:latin typeface="Arial"/>
                <a:cs typeface="Arial"/>
              </a:rPr>
              <a:t>jornada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pt-PT" sz="1400" spc="-35" dirty="0">
                <a:solidFill>
                  <a:srgbClr val="7EC9BD"/>
                </a:solidFill>
                <a:latin typeface="Arial"/>
                <a:cs typeface="Arial"/>
              </a:rPr>
              <a:t>Estudo</a:t>
            </a:r>
            <a:r>
              <a:rPr sz="1400" spc="-35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C9BD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7EC9BD"/>
                </a:solidFill>
                <a:latin typeface="Arial"/>
                <a:cs typeface="Arial"/>
              </a:rPr>
              <a:t>caso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8744" y="5622925"/>
            <a:ext cx="2140585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Dermot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Ryan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Juan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Trujillo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Wurttele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395"/>
              </a:spcBef>
            </a:pPr>
            <a:r>
              <a:rPr lang="pt-PT" sz="1300" i="1" dirty="0">
                <a:solidFill>
                  <a:srgbClr val="017973"/>
                </a:solidFill>
                <a:latin typeface="Arial"/>
                <a:cs typeface="Arial"/>
              </a:rPr>
              <a:t>o</a:t>
            </a:r>
            <a:r>
              <a:rPr sz="1300" i="1" dirty="0" err="1">
                <a:solidFill>
                  <a:srgbClr val="017973"/>
                </a:solidFill>
                <a:latin typeface="Arial"/>
                <a:cs typeface="Arial"/>
              </a:rPr>
              <a:t>utubro</a:t>
            </a:r>
            <a:r>
              <a:rPr sz="1300" i="1" spc="-5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300" i="1" spc="-5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spc="-20" dirty="0">
                <a:solidFill>
                  <a:srgbClr val="017973"/>
                </a:solidFill>
                <a:latin typeface="Arial"/>
                <a:cs typeface="Arial"/>
              </a:rPr>
              <a:t>2025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402" y="553389"/>
            <a:ext cx="2217239" cy="104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Melhora</a:t>
            </a:r>
            <a:r>
              <a:rPr sz="2800" spc="-114" dirty="0"/>
              <a:t> </a:t>
            </a:r>
            <a:r>
              <a:rPr sz="2800" dirty="0"/>
              <a:t>significativa</a:t>
            </a:r>
            <a:r>
              <a:rPr sz="2800" spc="-114" dirty="0"/>
              <a:t> </a:t>
            </a:r>
            <a:r>
              <a:rPr sz="2800" dirty="0"/>
              <a:t>observada</a:t>
            </a:r>
            <a:r>
              <a:rPr sz="2800" spc="-114" dirty="0"/>
              <a:t> </a:t>
            </a:r>
            <a:r>
              <a:rPr sz="2800" dirty="0"/>
              <a:t>(2,5</a:t>
            </a:r>
            <a:r>
              <a:rPr sz="2800" spc="-114" dirty="0"/>
              <a:t> </a:t>
            </a:r>
            <a:r>
              <a:rPr sz="2800" spc="-10" dirty="0"/>
              <a:t>semanas)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1019263" y="1411490"/>
            <a:ext cx="4377055" cy="1041400"/>
            <a:chOff x="1019263" y="1411490"/>
            <a:chExt cx="4377055" cy="1041400"/>
          </a:xfrm>
        </p:grpSpPr>
        <p:sp>
          <p:nvSpPr>
            <p:cNvPr id="6" name="object 6"/>
            <p:cNvSpPr/>
            <p:nvPr/>
          </p:nvSpPr>
          <p:spPr>
            <a:xfrm>
              <a:off x="1019263" y="1411490"/>
              <a:ext cx="4377055" cy="1041400"/>
            </a:xfrm>
            <a:custGeom>
              <a:avLst/>
              <a:gdLst/>
              <a:ahLst/>
              <a:cxnLst/>
              <a:rect l="l" t="t" r="r" b="b"/>
              <a:pathLst>
                <a:path w="4377055" h="1041400">
                  <a:moveTo>
                    <a:pt x="427253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937005"/>
                  </a:lnTo>
                  <a:lnTo>
                    <a:pt x="8181" y="977548"/>
                  </a:lnTo>
                  <a:lnTo>
                    <a:pt x="30495" y="1010650"/>
                  </a:lnTo>
                  <a:lnTo>
                    <a:pt x="63597" y="1032964"/>
                  </a:lnTo>
                  <a:lnTo>
                    <a:pt x="104139" y="1041145"/>
                  </a:lnTo>
                  <a:lnTo>
                    <a:pt x="4272534" y="1041145"/>
                  </a:lnTo>
                  <a:lnTo>
                    <a:pt x="4313003" y="1032964"/>
                  </a:lnTo>
                  <a:lnTo>
                    <a:pt x="4346067" y="1010650"/>
                  </a:lnTo>
                  <a:lnTo>
                    <a:pt x="4368367" y="977548"/>
                  </a:lnTo>
                  <a:lnTo>
                    <a:pt x="4376547" y="937005"/>
                  </a:lnTo>
                  <a:lnTo>
                    <a:pt x="4376547" y="104139"/>
                  </a:lnTo>
                  <a:lnTo>
                    <a:pt x="4368367" y="63597"/>
                  </a:lnTo>
                  <a:lnTo>
                    <a:pt x="4346067" y="30495"/>
                  </a:lnTo>
                  <a:lnTo>
                    <a:pt x="4313003" y="8181"/>
                  </a:lnTo>
                  <a:lnTo>
                    <a:pt x="4272534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581" y="1702155"/>
              <a:ext cx="301625" cy="300990"/>
            </a:xfrm>
            <a:custGeom>
              <a:avLst/>
              <a:gdLst/>
              <a:ahLst/>
              <a:cxnLst/>
              <a:rect l="l" t="t" r="r" b="b"/>
              <a:pathLst>
                <a:path w="301625" h="300989">
                  <a:moveTo>
                    <a:pt x="242315" y="0"/>
                  </a:moveTo>
                  <a:lnTo>
                    <a:pt x="177418" y="64897"/>
                  </a:lnTo>
                  <a:lnTo>
                    <a:pt x="180974" y="95504"/>
                  </a:lnTo>
                  <a:lnTo>
                    <a:pt x="86613" y="189865"/>
                  </a:lnTo>
                  <a:lnTo>
                    <a:pt x="80216" y="186985"/>
                  </a:lnTo>
                  <a:lnTo>
                    <a:pt x="73437" y="184737"/>
                  </a:lnTo>
                  <a:lnTo>
                    <a:pt x="66325" y="183274"/>
                  </a:lnTo>
                  <a:lnTo>
                    <a:pt x="58927" y="182753"/>
                  </a:lnTo>
                  <a:lnTo>
                    <a:pt x="36058" y="187406"/>
                  </a:lnTo>
                  <a:lnTo>
                    <a:pt x="17319" y="200072"/>
                  </a:lnTo>
                  <a:lnTo>
                    <a:pt x="4653" y="218811"/>
                  </a:lnTo>
                  <a:lnTo>
                    <a:pt x="0" y="241681"/>
                  </a:lnTo>
                  <a:lnTo>
                    <a:pt x="4653" y="264550"/>
                  </a:lnTo>
                  <a:lnTo>
                    <a:pt x="17319" y="283289"/>
                  </a:lnTo>
                  <a:lnTo>
                    <a:pt x="36058" y="295955"/>
                  </a:lnTo>
                  <a:lnTo>
                    <a:pt x="58927" y="300609"/>
                  </a:lnTo>
                  <a:lnTo>
                    <a:pt x="81851" y="295955"/>
                  </a:lnTo>
                  <a:lnTo>
                    <a:pt x="100583" y="283289"/>
                  </a:lnTo>
                  <a:lnTo>
                    <a:pt x="113220" y="264550"/>
                  </a:lnTo>
                  <a:lnTo>
                    <a:pt x="117855" y="241681"/>
                  </a:lnTo>
                  <a:lnTo>
                    <a:pt x="117433" y="234382"/>
                  </a:lnTo>
                  <a:lnTo>
                    <a:pt x="116189" y="227488"/>
                  </a:lnTo>
                  <a:lnTo>
                    <a:pt x="114159" y="220928"/>
                  </a:lnTo>
                  <a:lnTo>
                    <a:pt x="111378" y="214630"/>
                  </a:lnTo>
                  <a:lnTo>
                    <a:pt x="205739" y="120269"/>
                  </a:lnTo>
                  <a:lnTo>
                    <a:pt x="236346" y="123825"/>
                  </a:lnTo>
                  <a:lnTo>
                    <a:pt x="301243" y="58928"/>
                  </a:lnTo>
                  <a:lnTo>
                    <a:pt x="248157" y="5308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4581" y="1702155"/>
              <a:ext cx="301625" cy="300990"/>
            </a:xfrm>
            <a:custGeom>
              <a:avLst/>
              <a:gdLst/>
              <a:ahLst/>
              <a:cxnLst/>
              <a:rect l="l" t="t" r="r" b="b"/>
              <a:pathLst>
                <a:path w="301625" h="300989">
                  <a:moveTo>
                    <a:pt x="248157" y="53086"/>
                  </a:moveTo>
                  <a:lnTo>
                    <a:pt x="242315" y="0"/>
                  </a:lnTo>
                  <a:lnTo>
                    <a:pt x="177418" y="64897"/>
                  </a:lnTo>
                  <a:lnTo>
                    <a:pt x="180974" y="95504"/>
                  </a:lnTo>
                  <a:lnTo>
                    <a:pt x="86613" y="189865"/>
                  </a:lnTo>
                  <a:lnTo>
                    <a:pt x="80216" y="186985"/>
                  </a:lnTo>
                  <a:lnTo>
                    <a:pt x="73437" y="184737"/>
                  </a:lnTo>
                  <a:lnTo>
                    <a:pt x="66325" y="183274"/>
                  </a:lnTo>
                  <a:lnTo>
                    <a:pt x="58927" y="182753"/>
                  </a:lnTo>
                  <a:lnTo>
                    <a:pt x="36058" y="187406"/>
                  </a:lnTo>
                  <a:lnTo>
                    <a:pt x="17319" y="200072"/>
                  </a:lnTo>
                  <a:lnTo>
                    <a:pt x="4653" y="218811"/>
                  </a:lnTo>
                  <a:lnTo>
                    <a:pt x="0" y="241681"/>
                  </a:lnTo>
                  <a:lnTo>
                    <a:pt x="4653" y="264550"/>
                  </a:lnTo>
                  <a:lnTo>
                    <a:pt x="17319" y="283289"/>
                  </a:lnTo>
                  <a:lnTo>
                    <a:pt x="36058" y="295955"/>
                  </a:lnTo>
                  <a:lnTo>
                    <a:pt x="58927" y="300609"/>
                  </a:lnTo>
                  <a:lnTo>
                    <a:pt x="81851" y="295955"/>
                  </a:lnTo>
                  <a:lnTo>
                    <a:pt x="100583" y="283289"/>
                  </a:lnTo>
                  <a:lnTo>
                    <a:pt x="113220" y="264550"/>
                  </a:lnTo>
                  <a:lnTo>
                    <a:pt x="117855" y="241681"/>
                  </a:lnTo>
                  <a:lnTo>
                    <a:pt x="117433" y="234382"/>
                  </a:lnTo>
                  <a:lnTo>
                    <a:pt x="116189" y="227488"/>
                  </a:lnTo>
                  <a:lnTo>
                    <a:pt x="114159" y="220928"/>
                  </a:lnTo>
                  <a:lnTo>
                    <a:pt x="111378" y="214630"/>
                  </a:lnTo>
                  <a:lnTo>
                    <a:pt x="205739" y="120269"/>
                  </a:lnTo>
                  <a:lnTo>
                    <a:pt x="236346" y="123825"/>
                  </a:lnTo>
                  <a:lnTo>
                    <a:pt x="301243" y="58928"/>
                  </a:lnTo>
                  <a:lnTo>
                    <a:pt x="248157" y="53086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0142" y="1719922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224028" y="0"/>
                  </a:moveTo>
                  <a:lnTo>
                    <a:pt x="178850" y="4547"/>
                  </a:lnTo>
                  <a:lnTo>
                    <a:pt x="136784" y="17589"/>
                  </a:lnTo>
                  <a:lnTo>
                    <a:pt x="98728" y="38227"/>
                  </a:lnTo>
                  <a:lnTo>
                    <a:pt x="65579" y="65563"/>
                  </a:lnTo>
                  <a:lnTo>
                    <a:pt x="38234" y="98697"/>
                  </a:lnTo>
                  <a:lnTo>
                    <a:pt x="17591" y="136731"/>
                  </a:lnTo>
                  <a:lnTo>
                    <a:pt x="4547" y="178765"/>
                  </a:lnTo>
                  <a:lnTo>
                    <a:pt x="0" y="223900"/>
                  </a:lnTo>
                  <a:lnTo>
                    <a:pt x="4547" y="269078"/>
                  </a:lnTo>
                  <a:lnTo>
                    <a:pt x="17591" y="311144"/>
                  </a:lnTo>
                  <a:lnTo>
                    <a:pt x="38234" y="349200"/>
                  </a:lnTo>
                  <a:lnTo>
                    <a:pt x="65579" y="382349"/>
                  </a:lnTo>
                  <a:lnTo>
                    <a:pt x="98728" y="409694"/>
                  </a:lnTo>
                  <a:lnTo>
                    <a:pt x="136784" y="430337"/>
                  </a:lnTo>
                  <a:lnTo>
                    <a:pt x="178850" y="443381"/>
                  </a:lnTo>
                  <a:lnTo>
                    <a:pt x="224028" y="447928"/>
                  </a:lnTo>
                  <a:lnTo>
                    <a:pt x="269163" y="443381"/>
                  </a:lnTo>
                  <a:lnTo>
                    <a:pt x="311197" y="430337"/>
                  </a:lnTo>
                  <a:lnTo>
                    <a:pt x="349231" y="409694"/>
                  </a:lnTo>
                  <a:lnTo>
                    <a:pt x="382365" y="382349"/>
                  </a:lnTo>
                  <a:lnTo>
                    <a:pt x="409701" y="349200"/>
                  </a:lnTo>
                  <a:lnTo>
                    <a:pt x="430339" y="311144"/>
                  </a:lnTo>
                  <a:lnTo>
                    <a:pt x="443381" y="269078"/>
                  </a:lnTo>
                  <a:lnTo>
                    <a:pt x="447928" y="223900"/>
                  </a:lnTo>
                  <a:lnTo>
                    <a:pt x="446192" y="195776"/>
                  </a:lnTo>
                  <a:lnTo>
                    <a:pt x="432766" y="143194"/>
                  </a:lnTo>
                  <a:lnTo>
                    <a:pt x="409702" y="130809"/>
                  </a:lnTo>
                  <a:lnTo>
                    <a:pt x="398399" y="129666"/>
                  </a:lnTo>
                  <a:lnTo>
                    <a:pt x="386080" y="127888"/>
                  </a:lnTo>
                  <a:lnTo>
                    <a:pt x="397192" y="149873"/>
                  </a:lnTo>
                  <a:lnTo>
                    <a:pt x="405542" y="173275"/>
                  </a:lnTo>
                  <a:lnTo>
                    <a:pt x="410797" y="197987"/>
                  </a:lnTo>
                  <a:lnTo>
                    <a:pt x="412623" y="223900"/>
                  </a:lnTo>
                  <a:lnTo>
                    <a:pt x="405858" y="273898"/>
                  </a:lnTo>
                  <a:lnTo>
                    <a:pt x="386785" y="318911"/>
                  </a:lnTo>
                  <a:lnTo>
                    <a:pt x="357235" y="357108"/>
                  </a:lnTo>
                  <a:lnTo>
                    <a:pt x="319038" y="386658"/>
                  </a:lnTo>
                  <a:lnTo>
                    <a:pt x="274025" y="405731"/>
                  </a:lnTo>
                  <a:lnTo>
                    <a:pt x="224028" y="412495"/>
                  </a:lnTo>
                  <a:lnTo>
                    <a:pt x="174030" y="405731"/>
                  </a:lnTo>
                  <a:lnTo>
                    <a:pt x="129017" y="386658"/>
                  </a:lnTo>
                  <a:lnTo>
                    <a:pt x="90820" y="357108"/>
                  </a:lnTo>
                  <a:lnTo>
                    <a:pt x="61270" y="318911"/>
                  </a:lnTo>
                  <a:lnTo>
                    <a:pt x="42197" y="273898"/>
                  </a:lnTo>
                  <a:lnTo>
                    <a:pt x="35432" y="223900"/>
                  </a:lnTo>
                  <a:lnTo>
                    <a:pt x="42197" y="173903"/>
                  </a:lnTo>
                  <a:lnTo>
                    <a:pt x="61270" y="128890"/>
                  </a:lnTo>
                  <a:lnTo>
                    <a:pt x="90820" y="90693"/>
                  </a:lnTo>
                  <a:lnTo>
                    <a:pt x="129017" y="61143"/>
                  </a:lnTo>
                  <a:lnTo>
                    <a:pt x="174030" y="42070"/>
                  </a:lnTo>
                  <a:lnTo>
                    <a:pt x="224028" y="35305"/>
                  </a:lnTo>
                  <a:lnTo>
                    <a:pt x="249745" y="37042"/>
                  </a:lnTo>
                  <a:lnTo>
                    <a:pt x="274510" y="42148"/>
                  </a:lnTo>
                  <a:lnTo>
                    <a:pt x="298037" y="50468"/>
                  </a:lnTo>
                  <a:lnTo>
                    <a:pt x="320040" y="61848"/>
                  </a:lnTo>
                  <a:lnTo>
                    <a:pt x="318897" y="50037"/>
                  </a:lnTo>
                  <a:lnTo>
                    <a:pt x="317119" y="38226"/>
                  </a:lnTo>
                  <a:lnTo>
                    <a:pt x="329565" y="25907"/>
                  </a:lnTo>
                  <a:lnTo>
                    <a:pt x="305002" y="14894"/>
                  </a:lnTo>
                  <a:lnTo>
                    <a:pt x="279177" y="6762"/>
                  </a:lnTo>
                  <a:lnTo>
                    <a:pt x="252162" y="172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0142" y="1719922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17322" y="122554"/>
                  </a:moveTo>
                  <a:lnTo>
                    <a:pt x="409702" y="130809"/>
                  </a:lnTo>
                  <a:lnTo>
                    <a:pt x="398399" y="129666"/>
                  </a:lnTo>
                  <a:lnTo>
                    <a:pt x="386080" y="127888"/>
                  </a:lnTo>
                  <a:lnTo>
                    <a:pt x="397192" y="149873"/>
                  </a:lnTo>
                  <a:lnTo>
                    <a:pt x="405542" y="173275"/>
                  </a:lnTo>
                  <a:lnTo>
                    <a:pt x="410797" y="197987"/>
                  </a:lnTo>
                  <a:lnTo>
                    <a:pt x="412623" y="223900"/>
                  </a:lnTo>
                  <a:lnTo>
                    <a:pt x="405858" y="273898"/>
                  </a:lnTo>
                  <a:lnTo>
                    <a:pt x="386785" y="318911"/>
                  </a:lnTo>
                  <a:lnTo>
                    <a:pt x="357235" y="357108"/>
                  </a:lnTo>
                  <a:lnTo>
                    <a:pt x="319038" y="386658"/>
                  </a:lnTo>
                  <a:lnTo>
                    <a:pt x="274025" y="405731"/>
                  </a:lnTo>
                  <a:lnTo>
                    <a:pt x="224028" y="412495"/>
                  </a:lnTo>
                  <a:lnTo>
                    <a:pt x="174030" y="405731"/>
                  </a:lnTo>
                  <a:lnTo>
                    <a:pt x="129017" y="386658"/>
                  </a:lnTo>
                  <a:lnTo>
                    <a:pt x="90820" y="357108"/>
                  </a:lnTo>
                  <a:lnTo>
                    <a:pt x="61270" y="318911"/>
                  </a:lnTo>
                  <a:lnTo>
                    <a:pt x="42197" y="273898"/>
                  </a:lnTo>
                  <a:lnTo>
                    <a:pt x="35432" y="223900"/>
                  </a:lnTo>
                  <a:lnTo>
                    <a:pt x="42197" y="173903"/>
                  </a:lnTo>
                  <a:lnTo>
                    <a:pt x="61270" y="128890"/>
                  </a:lnTo>
                  <a:lnTo>
                    <a:pt x="90820" y="90693"/>
                  </a:lnTo>
                  <a:lnTo>
                    <a:pt x="129017" y="61143"/>
                  </a:lnTo>
                  <a:lnTo>
                    <a:pt x="174030" y="42070"/>
                  </a:lnTo>
                  <a:lnTo>
                    <a:pt x="224028" y="35305"/>
                  </a:lnTo>
                  <a:lnTo>
                    <a:pt x="249745" y="37042"/>
                  </a:lnTo>
                  <a:lnTo>
                    <a:pt x="274510" y="42148"/>
                  </a:lnTo>
                  <a:lnTo>
                    <a:pt x="298037" y="50468"/>
                  </a:lnTo>
                  <a:lnTo>
                    <a:pt x="320040" y="61848"/>
                  </a:lnTo>
                  <a:lnTo>
                    <a:pt x="318897" y="50037"/>
                  </a:lnTo>
                  <a:lnTo>
                    <a:pt x="317119" y="38226"/>
                  </a:lnTo>
                  <a:lnTo>
                    <a:pt x="325373" y="29971"/>
                  </a:lnTo>
                  <a:lnTo>
                    <a:pt x="329565" y="25907"/>
                  </a:lnTo>
                  <a:lnTo>
                    <a:pt x="305002" y="14894"/>
                  </a:lnTo>
                  <a:lnTo>
                    <a:pt x="279177" y="6762"/>
                  </a:lnTo>
                  <a:lnTo>
                    <a:pt x="252162" y="1726"/>
                  </a:lnTo>
                  <a:lnTo>
                    <a:pt x="224028" y="0"/>
                  </a:lnTo>
                  <a:lnTo>
                    <a:pt x="178850" y="4547"/>
                  </a:lnTo>
                  <a:lnTo>
                    <a:pt x="136784" y="17589"/>
                  </a:lnTo>
                  <a:lnTo>
                    <a:pt x="98728" y="38227"/>
                  </a:lnTo>
                  <a:lnTo>
                    <a:pt x="65579" y="65563"/>
                  </a:lnTo>
                  <a:lnTo>
                    <a:pt x="38234" y="98697"/>
                  </a:lnTo>
                  <a:lnTo>
                    <a:pt x="17591" y="136731"/>
                  </a:lnTo>
                  <a:lnTo>
                    <a:pt x="4547" y="178765"/>
                  </a:lnTo>
                  <a:lnTo>
                    <a:pt x="0" y="223900"/>
                  </a:lnTo>
                  <a:lnTo>
                    <a:pt x="4547" y="269078"/>
                  </a:lnTo>
                  <a:lnTo>
                    <a:pt x="17591" y="311144"/>
                  </a:lnTo>
                  <a:lnTo>
                    <a:pt x="38234" y="349200"/>
                  </a:lnTo>
                  <a:lnTo>
                    <a:pt x="65579" y="382349"/>
                  </a:lnTo>
                  <a:lnTo>
                    <a:pt x="98728" y="409694"/>
                  </a:lnTo>
                  <a:lnTo>
                    <a:pt x="136784" y="430337"/>
                  </a:lnTo>
                  <a:lnTo>
                    <a:pt x="178850" y="443381"/>
                  </a:lnTo>
                  <a:lnTo>
                    <a:pt x="224028" y="447928"/>
                  </a:lnTo>
                  <a:lnTo>
                    <a:pt x="269163" y="443381"/>
                  </a:lnTo>
                  <a:lnTo>
                    <a:pt x="311197" y="430337"/>
                  </a:lnTo>
                  <a:lnTo>
                    <a:pt x="349231" y="409694"/>
                  </a:lnTo>
                  <a:lnTo>
                    <a:pt x="382365" y="382349"/>
                  </a:lnTo>
                  <a:lnTo>
                    <a:pt x="409701" y="349200"/>
                  </a:lnTo>
                  <a:lnTo>
                    <a:pt x="430339" y="311144"/>
                  </a:lnTo>
                  <a:lnTo>
                    <a:pt x="443381" y="269078"/>
                  </a:lnTo>
                  <a:lnTo>
                    <a:pt x="447928" y="223900"/>
                  </a:lnTo>
                  <a:lnTo>
                    <a:pt x="446192" y="195776"/>
                  </a:lnTo>
                  <a:lnTo>
                    <a:pt x="441086" y="168830"/>
                  </a:lnTo>
                  <a:lnTo>
                    <a:pt x="432766" y="143194"/>
                  </a:lnTo>
                  <a:lnTo>
                    <a:pt x="421386" y="118998"/>
                  </a:lnTo>
                  <a:lnTo>
                    <a:pt x="417322" y="122554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2666" y="180243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141478" y="0"/>
                  </a:moveTo>
                  <a:lnTo>
                    <a:pt x="96869" y="7240"/>
                  </a:lnTo>
                  <a:lnTo>
                    <a:pt x="58046" y="27379"/>
                  </a:lnTo>
                  <a:lnTo>
                    <a:pt x="27379" y="58046"/>
                  </a:lnTo>
                  <a:lnTo>
                    <a:pt x="7240" y="96869"/>
                  </a:lnTo>
                  <a:lnTo>
                    <a:pt x="0" y="141478"/>
                  </a:lnTo>
                  <a:lnTo>
                    <a:pt x="7240" y="186024"/>
                  </a:lnTo>
                  <a:lnTo>
                    <a:pt x="27379" y="224810"/>
                  </a:lnTo>
                  <a:lnTo>
                    <a:pt x="58046" y="255457"/>
                  </a:lnTo>
                  <a:lnTo>
                    <a:pt x="96869" y="275590"/>
                  </a:lnTo>
                  <a:lnTo>
                    <a:pt x="141478" y="282829"/>
                  </a:lnTo>
                  <a:lnTo>
                    <a:pt x="186086" y="275590"/>
                  </a:lnTo>
                  <a:lnTo>
                    <a:pt x="224909" y="255457"/>
                  </a:lnTo>
                  <a:lnTo>
                    <a:pt x="255576" y="224810"/>
                  </a:lnTo>
                  <a:lnTo>
                    <a:pt x="275715" y="186024"/>
                  </a:lnTo>
                  <a:lnTo>
                    <a:pt x="282956" y="141478"/>
                  </a:lnTo>
                  <a:lnTo>
                    <a:pt x="281858" y="123648"/>
                  </a:lnTo>
                  <a:lnTo>
                    <a:pt x="266446" y="74803"/>
                  </a:lnTo>
                  <a:lnTo>
                    <a:pt x="243343" y="110813"/>
                  </a:lnTo>
                  <a:lnTo>
                    <a:pt x="245713" y="120697"/>
                  </a:lnTo>
                  <a:lnTo>
                    <a:pt x="247082" y="130938"/>
                  </a:lnTo>
                  <a:lnTo>
                    <a:pt x="247523" y="141478"/>
                  </a:lnTo>
                  <a:lnTo>
                    <a:pt x="239150" y="182639"/>
                  </a:lnTo>
                  <a:lnTo>
                    <a:pt x="216360" y="216360"/>
                  </a:lnTo>
                  <a:lnTo>
                    <a:pt x="182639" y="239150"/>
                  </a:lnTo>
                  <a:lnTo>
                    <a:pt x="141478" y="247523"/>
                  </a:lnTo>
                  <a:lnTo>
                    <a:pt x="100316" y="239150"/>
                  </a:lnTo>
                  <a:lnTo>
                    <a:pt x="66595" y="216360"/>
                  </a:lnTo>
                  <a:lnTo>
                    <a:pt x="43805" y="182639"/>
                  </a:lnTo>
                  <a:lnTo>
                    <a:pt x="35432" y="141478"/>
                  </a:lnTo>
                  <a:lnTo>
                    <a:pt x="43805" y="100242"/>
                  </a:lnTo>
                  <a:lnTo>
                    <a:pt x="66595" y="66484"/>
                  </a:lnTo>
                  <a:lnTo>
                    <a:pt x="100316" y="43680"/>
                  </a:lnTo>
                  <a:lnTo>
                    <a:pt x="141478" y="35306"/>
                  </a:lnTo>
                  <a:lnTo>
                    <a:pt x="151945" y="35837"/>
                  </a:lnTo>
                  <a:lnTo>
                    <a:pt x="162163" y="37369"/>
                  </a:lnTo>
                  <a:lnTo>
                    <a:pt x="172071" y="39806"/>
                  </a:lnTo>
                  <a:lnTo>
                    <a:pt x="181610" y="43053"/>
                  </a:lnTo>
                  <a:lnTo>
                    <a:pt x="208026" y="16510"/>
                  </a:lnTo>
                  <a:lnTo>
                    <a:pt x="192609" y="9429"/>
                  </a:lnTo>
                  <a:lnTo>
                    <a:pt x="176323" y="4254"/>
                  </a:lnTo>
                  <a:lnTo>
                    <a:pt x="159252" y="1079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2666" y="180243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239903" y="101346"/>
                  </a:moveTo>
                  <a:lnTo>
                    <a:pt x="243343" y="110813"/>
                  </a:lnTo>
                  <a:lnTo>
                    <a:pt x="245713" y="120697"/>
                  </a:lnTo>
                  <a:lnTo>
                    <a:pt x="247082" y="130938"/>
                  </a:lnTo>
                  <a:lnTo>
                    <a:pt x="247523" y="141478"/>
                  </a:lnTo>
                  <a:lnTo>
                    <a:pt x="239150" y="182639"/>
                  </a:lnTo>
                  <a:lnTo>
                    <a:pt x="216360" y="216360"/>
                  </a:lnTo>
                  <a:lnTo>
                    <a:pt x="182639" y="239150"/>
                  </a:lnTo>
                  <a:lnTo>
                    <a:pt x="141478" y="247523"/>
                  </a:lnTo>
                  <a:lnTo>
                    <a:pt x="100316" y="239150"/>
                  </a:lnTo>
                  <a:lnTo>
                    <a:pt x="66595" y="216360"/>
                  </a:lnTo>
                  <a:lnTo>
                    <a:pt x="43805" y="182639"/>
                  </a:lnTo>
                  <a:lnTo>
                    <a:pt x="35432" y="141478"/>
                  </a:lnTo>
                  <a:lnTo>
                    <a:pt x="43805" y="100242"/>
                  </a:lnTo>
                  <a:lnTo>
                    <a:pt x="66595" y="66484"/>
                  </a:lnTo>
                  <a:lnTo>
                    <a:pt x="100316" y="43680"/>
                  </a:lnTo>
                  <a:lnTo>
                    <a:pt x="141478" y="35306"/>
                  </a:lnTo>
                  <a:lnTo>
                    <a:pt x="151945" y="35837"/>
                  </a:lnTo>
                  <a:lnTo>
                    <a:pt x="162163" y="37369"/>
                  </a:lnTo>
                  <a:lnTo>
                    <a:pt x="172071" y="39806"/>
                  </a:lnTo>
                  <a:lnTo>
                    <a:pt x="181610" y="43053"/>
                  </a:lnTo>
                  <a:lnTo>
                    <a:pt x="208026" y="16510"/>
                  </a:lnTo>
                  <a:lnTo>
                    <a:pt x="192609" y="9429"/>
                  </a:lnTo>
                  <a:lnTo>
                    <a:pt x="176323" y="4254"/>
                  </a:lnTo>
                  <a:lnTo>
                    <a:pt x="159252" y="1079"/>
                  </a:lnTo>
                  <a:lnTo>
                    <a:pt x="141478" y="0"/>
                  </a:lnTo>
                  <a:lnTo>
                    <a:pt x="96869" y="7240"/>
                  </a:lnTo>
                  <a:lnTo>
                    <a:pt x="58046" y="27379"/>
                  </a:lnTo>
                  <a:lnTo>
                    <a:pt x="27379" y="58046"/>
                  </a:lnTo>
                  <a:lnTo>
                    <a:pt x="7240" y="96869"/>
                  </a:lnTo>
                  <a:lnTo>
                    <a:pt x="0" y="141478"/>
                  </a:lnTo>
                  <a:lnTo>
                    <a:pt x="7240" y="186024"/>
                  </a:lnTo>
                  <a:lnTo>
                    <a:pt x="27379" y="224810"/>
                  </a:lnTo>
                  <a:lnTo>
                    <a:pt x="58046" y="255457"/>
                  </a:lnTo>
                  <a:lnTo>
                    <a:pt x="96869" y="275590"/>
                  </a:lnTo>
                  <a:lnTo>
                    <a:pt x="141478" y="282829"/>
                  </a:lnTo>
                  <a:lnTo>
                    <a:pt x="186086" y="275590"/>
                  </a:lnTo>
                  <a:lnTo>
                    <a:pt x="224909" y="255457"/>
                  </a:lnTo>
                  <a:lnTo>
                    <a:pt x="255576" y="224810"/>
                  </a:lnTo>
                  <a:lnTo>
                    <a:pt x="275715" y="186024"/>
                  </a:lnTo>
                  <a:lnTo>
                    <a:pt x="282956" y="141478"/>
                  </a:lnTo>
                  <a:lnTo>
                    <a:pt x="281858" y="123648"/>
                  </a:lnTo>
                  <a:lnTo>
                    <a:pt x="278653" y="106568"/>
                  </a:lnTo>
                  <a:lnTo>
                    <a:pt x="273472" y="90275"/>
                  </a:lnTo>
                  <a:lnTo>
                    <a:pt x="266446" y="74803"/>
                  </a:lnTo>
                  <a:lnTo>
                    <a:pt x="239903" y="101346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19159" y="1725612"/>
            <a:ext cx="269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Medições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objetivas: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19263" y="2713253"/>
            <a:ext cx="4377055" cy="1041400"/>
            <a:chOff x="1019263" y="2713253"/>
            <a:chExt cx="4377055" cy="1041400"/>
          </a:xfrm>
        </p:grpSpPr>
        <p:sp>
          <p:nvSpPr>
            <p:cNvPr id="15" name="object 15"/>
            <p:cNvSpPr/>
            <p:nvPr/>
          </p:nvSpPr>
          <p:spPr>
            <a:xfrm>
              <a:off x="1019263" y="2713253"/>
              <a:ext cx="4377055" cy="1041400"/>
            </a:xfrm>
            <a:custGeom>
              <a:avLst/>
              <a:gdLst/>
              <a:ahLst/>
              <a:cxnLst/>
              <a:rect l="l" t="t" r="r" b="b"/>
              <a:pathLst>
                <a:path w="4377055" h="1041400">
                  <a:moveTo>
                    <a:pt x="427253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937005"/>
                  </a:lnTo>
                  <a:lnTo>
                    <a:pt x="8181" y="977548"/>
                  </a:lnTo>
                  <a:lnTo>
                    <a:pt x="30495" y="1010650"/>
                  </a:lnTo>
                  <a:lnTo>
                    <a:pt x="63597" y="1032964"/>
                  </a:lnTo>
                  <a:lnTo>
                    <a:pt x="104139" y="1041145"/>
                  </a:lnTo>
                  <a:lnTo>
                    <a:pt x="4272534" y="1041145"/>
                  </a:lnTo>
                  <a:lnTo>
                    <a:pt x="4313003" y="1032964"/>
                  </a:lnTo>
                  <a:lnTo>
                    <a:pt x="4346067" y="1010650"/>
                  </a:lnTo>
                  <a:lnTo>
                    <a:pt x="4368367" y="977548"/>
                  </a:lnTo>
                  <a:lnTo>
                    <a:pt x="4376547" y="937005"/>
                  </a:lnTo>
                  <a:lnTo>
                    <a:pt x="4376547" y="104139"/>
                  </a:lnTo>
                  <a:lnTo>
                    <a:pt x="4368367" y="63597"/>
                  </a:lnTo>
                  <a:lnTo>
                    <a:pt x="4346067" y="30495"/>
                  </a:lnTo>
                  <a:lnTo>
                    <a:pt x="4313003" y="8181"/>
                  </a:lnTo>
                  <a:lnTo>
                    <a:pt x="4272534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2590" y="3035414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20">
                  <a:moveTo>
                    <a:pt x="400812" y="365760"/>
                  </a:moveTo>
                  <a:lnTo>
                    <a:pt x="35306" y="365760"/>
                  </a:lnTo>
                  <a:lnTo>
                    <a:pt x="35306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401320"/>
                  </a:lnTo>
                  <a:lnTo>
                    <a:pt x="400812" y="401320"/>
                  </a:lnTo>
                  <a:lnTo>
                    <a:pt x="400812" y="36576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2654" y="3035934"/>
              <a:ext cx="400685" cy="401320"/>
            </a:xfrm>
            <a:custGeom>
              <a:avLst/>
              <a:gdLst/>
              <a:ahLst/>
              <a:cxnLst/>
              <a:rect l="l" t="t" r="r" b="b"/>
              <a:pathLst>
                <a:path w="400685" h="401320">
                  <a:moveTo>
                    <a:pt x="3530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00685" y="400812"/>
                  </a:lnTo>
                  <a:lnTo>
                    <a:pt x="400685" y="365379"/>
                  </a:lnTo>
                  <a:lnTo>
                    <a:pt x="35306" y="365379"/>
                  </a:lnTo>
                  <a:lnTo>
                    <a:pt x="35306" y="0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0934" y="3136099"/>
              <a:ext cx="342900" cy="201295"/>
            </a:xfrm>
            <a:custGeom>
              <a:avLst/>
              <a:gdLst/>
              <a:ahLst/>
              <a:cxnLst/>
              <a:rect l="l" t="t" r="r" b="b"/>
              <a:pathLst>
                <a:path w="342900" h="201295">
                  <a:moveTo>
                    <a:pt x="342392" y="0"/>
                  </a:moveTo>
                  <a:lnTo>
                    <a:pt x="248158" y="0"/>
                  </a:lnTo>
                  <a:lnTo>
                    <a:pt x="282956" y="34797"/>
                  </a:lnTo>
                  <a:lnTo>
                    <a:pt x="236347" y="81406"/>
                  </a:lnTo>
                  <a:lnTo>
                    <a:pt x="201041" y="45973"/>
                  </a:lnTo>
                  <a:lnTo>
                    <a:pt x="141986" y="104901"/>
                  </a:lnTo>
                  <a:lnTo>
                    <a:pt x="106680" y="69595"/>
                  </a:lnTo>
                  <a:lnTo>
                    <a:pt x="0" y="176275"/>
                  </a:lnTo>
                  <a:lnTo>
                    <a:pt x="24765" y="201040"/>
                  </a:lnTo>
                  <a:lnTo>
                    <a:pt x="106680" y="119125"/>
                  </a:lnTo>
                  <a:lnTo>
                    <a:pt x="141986" y="154431"/>
                  </a:lnTo>
                  <a:lnTo>
                    <a:pt x="201041" y="95503"/>
                  </a:lnTo>
                  <a:lnTo>
                    <a:pt x="236347" y="130936"/>
                  </a:lnTo>
                  <a:lnTo>
                    <a:pt x="307721" y="59562"/>
                  </a:lnTo>
                  <a:lnTo>
                    <a:pt x="342392" y="94360"/>
                  </a:lnTo>
                  <a:lnTo>
                    <a:pt x="342392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0908" y="3136137"/>
              <a:ext cx="342900" cy="201295"/>
            </a:xfrm>
            <a:custGeom>
              <a:avLst/>
              <a:gdLst/>
              <a:ahLst/>
              <a:cxnLst/>
              <a:rect l="l" t="t" r="r" b="b"/>
              <a:pathLst>
                <a:path w="342900" h="201295">
                  <a:moveTo>
                    <a:pt x="248157" y="0"/>
                  </a:moveTo>
                  <a:lnTo>
                    <a:pt x="282955" y="34798"/>
                  </a:lnTo>
                  <a:lnTo>
                    <a:pt x="236346" y="81280"/>
                  </a:lnTo>
                  <a:lnTo>
                    <a:pt x="201040" y="45974"/>
                  </a:lnTo>
                  <a:lnTo>
                    <a:pt x="142112" y="104902"/>
                  </a:lnTo>
                  <a:lnTo>
                    <a:pt x="106679" y="69596"/>
                  </a:lnTo>
                  <a:lnTo>
                    <a:pt x="0" y="176276"/>
                  </a:lnTo>
                  <a:lnTo>
                    <a:pt x="24764" y="201041"/>
                  </a:lnTo>
                  <a:lnTo>
                    <a:pt x="106679" y="118998"/>
                  </a:lnTo>
                  <a:lnTo>
                    <a:pt x="142112" y="154432"/>
                  </a:lnTo>
                  <a:lnTo>
                    <a:pt x="201040" y="95504"/>
                  </a:lnTo>
                  <a:lnTo>
                    <a:pt x="236346" y="130810"/>
                  </a:lnTo>
                  <a:lnTo>
                    <a:pt x="307720" y="59562"/>
                  </a:lnTo>
                  <a:lnTo>
                    <a:pt x="342518" y="94361"/>
                  </a:lnTo>
                  <a:lnTo>
                    <a:pt x="342518" y="0"/>
                  </a:lnTo>
                  <a:lnTo>
                    <a:pt x="248157" y="0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21738" y="2713227"/>
            <a:ext cx="3174365" cy="896399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176530" rIns="0" bIns="0" rtlCol="0">
            <a:spAutoFit/>
          </a:bodyPr>
          <a:lstStyle/>
          <a:p>
            <a:pPr marL="109855" marR="474345">
              <a:lnSpc>
                <a:spcPts val="2760"/>
              </a:lnSpc>
              <a:spcBef>
                <a:spcPts val="1390"/>
              </a:spcBef>
            </a:pPr>
            <a:r>
              <a:rPr lang="pt-PT" sz="2400" spc="-2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VA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passou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8,5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5,5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263" y="4014584"/>
            <a:ext cx="4376547" cy="104114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319159" y="4165296"/>
            <a:ext cx="2439670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sz="1800" dirty="0">
                <a:latin typeface="Arial"/>
                <a:cs typeface="Arial"/>
              </a:rPr>
              <a:t>Redução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35%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gravidade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sintomas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9723" y="1486434"/>
            <a:ext cx="4853305" cy="1779333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195"/>
              </a:spcBef>
              <a:buChar char="•"/>
              <a:tabLst>
                <a:tab pos="161290" algn="l"/>
              </a:tabLst>
            </a:pPr>
            <a:r>
              <a:rPr sz="1850" dirty="0">
                <a:latin typeface="Arial"/>
                <a:cs typeface="Arial"/>
              </a:rPr>
              <a:t>Benefícios</a:t>
            </a:r>
            <a:r>
              <a:rPr sz="1850" spc="6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relatados</a:t>
            </a:r>
            <a:r>
              <a:rPr sz="1850" spc="6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pelo</a:t>
            </a:r>
            <a:r>
              <a:rPr sz="1850" spc="6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paciente:</a:t>
            </a:r>
            <a:endParaRPr sz="1850" dirty="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1290"/>
              </a:spcBef>
              <a:buChar char="•"/>
              <a:tabLst>
                <a:tab pos="191770" algn="l"/>
              </a:tabLst>
            </a:pPr>
            <a:r>
              <a:rPr sz="2250" dirty="0">
                <a:latin typeface="Arial"/>
                <a:cs typeface="Arial"/>
              </a:rPr>
              <a:t>“S</a:t>
            </a:r>
            <a:r>
              <a:rPr lang="pt-PT" sz="2250" dirty="0" err="1">
                <a:latin typeface="Arial"/>
                <a:cs typeface="Arial"/>
              </a:rPr>
              <a:t>into-me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muito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 err="1">
                <a:latin typeface="Arial"/>
                <a:cs typeface="Arial"/>
              </a:rPr>
              <a:t>menos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spc="-10" dirty="0" err="1">
                <a:latin typeface="Arial"/>
                <a:cs typeface="Arial"/>
              </a:rPr>
              <a:t>sono</a:t>
            </a:r>
            <a:r>
              <a:rPr lang="pt-PT" sz="2250" spc="-10" dirty="0">
                <a:latin typeface="Arial"/>
                <a:cs typeface="Arial"/>
              </a:rPr>
              <a:t>lenta</a:t>
            </a:r>
            <a:r>
              <a:rPr sz="2250" spc="-10" dirty="0">
                <a:latin typeface="Arial"/>
                <a:cs typeface="Arial"/>
              </a:rPr>
              <a:t>”</a:t>
            </a:r>
            <a:r>
              <a:rPr sz="1500" spc="-10" dirty="0">
                <a:latin typeface="Arial"/>
                <a:cs typeface="Arial"/>
              </a:rPr>
              <a:t>1,2</a:t>
            </a:r>
            <a:endParaRPr sz="1500" dirty="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885"/>
              </a:spcBef>
              <a:buChar char="•"/>
              <a:tabLst>
                <a:tab pos="191770" algn="l"/>
              </a:tabLst>
            </a:pPr>
            <a:r>
              <a:rPr sz="2250" dirty="0">
                <a:latin typeface="Arial"/>
                <a:cs typeface="Arial"/>
              </a:rPr>
              <a:t>Maior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lang="pt-PT" sz="2250" dirty="0">
                <a:latin typeface="Arial"/>
                <a:cs typeface="Arial"/>
              </a:rPr>
              <a:t>concentração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dirty="0" err="1">
                <a:latin typeface="Arial"/>
                <a:cs typeface="Arial"/>
              </a:rPr>
              <a:t>na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escola</a:t>
            </a:r>
            <a:r>
              <a:rPr sz="1500" spc="-10" dirty="0"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38430" indent="-125730">
              <a:lnSpc>
                <a:spcPct val="100000"/>
              </a:lnSpc>
              <a:spcBef>
                <a:spcPts val="1030"/>
              </a:spcBef>
              <a:buChar char="•"/>
              <a:tabLst>
                <a:tab pos="138430" algn="l"/>
              </a:tabLst>
            </a:pPr>
            <a:r>
              <a:rPr lang="pt-PT" sz="1550" dirty="0">
                <a:latin typeface="Arial"/>
                <a:cs typeface="Arial"/>
              </a:rPr>
              <a:t>Melhor q</a:t>
            </a:r>
            <a:r>
              <a:rPr sz="1550" dirty="0" err="1">
                <a:latin typeface="Arial"/>
                <a:cs typeface="Arial"/>
              </a:rPr>
              <a:t>ualidade</a:t>
            </a:r>
            <a:r>
              <a:rPr sz="1550" spc="6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dirty="0" err="1">
                <a:latin typeface="Arial"/>
                <a:cs typeface="Arial"/>
              </a:rPr>
              <a:t>vida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0233" y="3698570"/>
            <a:ext cx="5440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0"/>
              </a:spcBef>
              <a:buChar char="•"/>
              <a:tabLst>
                <a:tab pos="180340" algn="l"/>
              </a:tabLst>
            </a:pPr>
            <a:r>
              <a:rPr sz="2100" dirty="0">
                <a:latin typeface="Arial"/>
                <a:cs typeface="Arial"/>
              </a:rPr>
              <a:t>Decisão: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Manter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tratamento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AZE/FLU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0B5E3F34-7228-0968-3453-26F0C5E4C501}"/>
              </a:ext>
            </a:extLst>
          </p:cNvPr>
          <p:cNvSpPr txBox="1"/>
          <p:nvPr/>
        </p:nvSpPr>
        <p:spPr>
          <a:xfrm>
            <a:off x="990167" y="5507483"/>
            <a:ext cx="8811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Klimek L, Bachert C, </a:t>
            </a:r>
            <a:r>
              <a:rPr lang="en-GB" sz="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Stjärne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GB" sz="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Dollner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R, Larsen P, Haahr P, Agache I, Scadding G, Price D. MP-</a:t>
            </a:r>
            <a:r>
              <a:rPr lang="en-GB" sz="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AzeFlu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provides rapid and effective allergic rhinitis control in real life: a pan-European study. </a:t>
            </a:r>
            <a:r>
              <a:rPr lang="en-GB" sz="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InAllergy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Asthma Proceedings 2016 Sep 1 (Vol. 37, No. 5, pp. 376-386). </a:t>
            </a:r>
            <a:r>
              <a:rPr lang="en-GB" sz="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OceanSide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Publications, Inc.</a:t>
            </a:r>
          </a:p>
          <a:p>
            <a:r>
              <a:rPr lang="en-GB" sz="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Klimek L, Berger WE, Bousquet J, Keith PK, Smith P, Sole D, Scadding G, Kuhl HC, Nguyen DT, Kopietz F, Koltun A. MP-</a:t>
            </a:r>
            <a:r>
              <a:rPr lang="en-GB" sz="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AzeFlu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moderate-to-severe allergic rhinitis: a literature review. International Archives of Allergy and Immunology. 2021 Jun 3;182(11):1026-35.</a:t>
            </a:r>
          </a:p>
          <a:p>
            <a:r>
              <a:rPr lang="en-GB" sz="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Walker S, Khan-Wasti S, Fletcher M, Cullinan P, Harris J, Sheikh A. Seasonal allergic rhinitis is associated with a detrimental effect on examination performance in United Kingdom teenagers: case-control study. Journal of Allergy and Clinical Immunology. 2007 Aug 1;120(2):381-7.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CD59F74-F2C3-CF99-6F6B-54D03626C6BD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A4D40-7F4F-A8B5-668E-9D9A117B3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78301"/>
            <a:ext cx="10852277" cy="34817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dirty="0"/>
              <a:t>Identificando</a:t>
            </a:r>
            <a:r>
              <a:rPr sz="2150" spc="80" dirty="0"/>
              <a:t> </a:t>
            </a:r>
            <a:r>
              <a:rPr sz="2150" dirty="0" err="1"/>
              <a:t>os</a:t>
            </a:r>
            <a:r>
              <a:rPr sz="2150" spc="80" dirty="0"/>
              <a:t> </a:t>
            </a:r>
            <a:r>
              <a:rPr lang="pt-PT" sz="2150" spc="80" dirty="0"/>
              <a:t>culpados</a:t>
            </a:r>
            <a:r>
              <a:rPr sz="2150" dirty="0"/>
              <a:t>:</a:t>
            </a:r>
            <a:r>
              <a:rPr sz="2150" spc="80" dirty="0"/>
              <a:t> </a:t>
            </a:r>
            <a:r>
              <a:rPr sz="2150" dirty="0"/>
              <a:t>resultados</a:t>
            </a:r>
            <a:r>
              <a:rPr sz="2150" spc="75" dirty="0"/>
              <a:t> </a:t>
            </a:r>
            <a:r>
              <a:rPr sz="2150" dirty="0"/>
              <a:t>do</a:t>
            </a:r>
            <a:r>
              <a:rPr sz="2150" spc="80" dirty="0"/>
              <a:t> </a:t>
            </a:r>
            <a:r>
              <a:rPr sz="2150" dirty="0"/>
              <a:t>IgE</a:t>
            </a:r>
            <a:r>
              <a:rPr sz="2150" spc="80" dirty="0"/>
              <a:t> </a:t>
            </a:r>
            <a:r>
              <a:rPr sz="2150" spc="-10" dirty="0"/>
              <a:t>específico</a:t>
            </a:r>
            <a:endParaRPr sz="2150" dirty="0"/>
          </a:p>
        </p:txBody>
      </p:sp>
      <p:sp>
        <p:nvSpPr>
          <p:cNvPr id="5" name="object 5"/>
          <p:cNvSpPr txBox="1"/>
          <p:nvPr/>
        </p:nvSpPr>
        <p:spPr>
          <a:xfrm>
            <a:off x="6413892" y="1309910"/>
            <a:ext cx="4712970" cy="3461717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spc="-10" dirty="0">
                <a:latin typeface="Aptos"/>
                <a:cs typeface="Aptos"/>
              </a:rPr>
              <a:t>Correlação</a:t>
            </a:r>
            <a:r>
              <a:rPr sz="2400" b="1" spc="-45" dirty="0">
                <a:latin typeface="Aptos"/>
                <a:cs typeface="Aptos"/>
              </a:rPr>
              <a:t> </a:t>
            </a:r>
            <a:r>
              <a:rPr sz="2400" b="1" spc="-10" dirty="0">
                <a:latin typeface="Aptos"/>
                <a:cs typeface="Aptos"/>
              </a:rPr>
              <a:t>Clínica</a:t>
            </a:r>
            <a:r>
              <a:rPr sz="2400" spc="-10" dirty="0">
                <a:latin typeface="Aptos"/>
                <a:cs typeface="Aptos"/>
              </a:rPr>
              <a:t>:</a:t>
            </a:r>
            <a:endParaRPr sz="2400" dirty="0">
              <a:latin typeface="Aptos"/>
              <a:cs typeface="Aptos"/>
            </a:endParaRPr>
          </a:p>
          <a:p>
            <a:pPr marL="228600" marR="5080" indent="-216535">
              <a:lnSpc>
                <a:spcPts val="2180"/>
              </a:lnSpc>
              <a:spcBef>
                <a:spcPts val="1050"/>
              </a:spcBef>
              <a:buFont typeface="Arial"/>
              <a:buChar char="•"/>
              <a:tabLst>
                <a:tab pos="231140" algn="l"/>
              </a:tabLst>
            </a:pPr>
            <a:r>
              <a:rPr sz="2000" dirty="0">
                <a:latin typeface="Aptos"/>
                <a:cs typeface="Aptos"/>
              </a:rPr>
              <a:t>O</a:t>
            </a:r>
            <a:r>
              <a:rPr lang="pt-PT" sz="2000" dirty="0">
                <a:latin typeface="Aptos"/>
                <a:cs typeface="Aptos"/>
              </a:rPr>
              <a:t>s</a:t>
            </a:r>
            <a:r>
              <a:rPr sz="2000" spc="-10" dirty="0">
                <a:latin typeface="Aptos"/>
                <a:cs typeface="Aptos"/>
              </a:rPr>
              <a:t> </a:t>
            </a:r>
            <a:r>
              <a:rPr sz="2000" dirty="0" err="1">
                <a:latin typeface="Aptos"/>
                <a:cs typeface="Aptos"/>
              </a:rPr>
              <a:t>ácaro</a:t>
            </a:r>
            <a:r>
              <a:rPr lang="pt-PT" sz="2000" dirty="0">
                <a:latin typeface="Aptos"/>
                <a:cs typeface="Aptos"/>
              </a:rPr>
              <a:t>s</a:t>
            </a:r>
            <a:r>
              <a:rPr sz="2000" dirty="0">
                <a:latin typeface="Aptos"/>
                <a:cs typeface="Aptos"/>
              </a:rPr>
              <a:t> da</a:t>
            </a:r>
            <a:r>
              <a:rPr sz="2000" spc="-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p</a:t>
            </a:r>
            <a:r>
              <a:rPr lang="pt-PT" sz="2000" dirty="0">
                <a:latin typeface="Aptos"/>
                <a:cs typeface="Aptos"/>
              </a:rPr>
              <a:t>ó</a:t>
            </a:r>
            <a:r>
              <a:rPr sz="2000" dirty="0">
                <a:latin typeface="Aptos"/>
                <a:cs typeface="Aptos"/>
              </a:rPr>
              <a:t> </a:t>
            </a:r>
            <a:r>
              <a:rPr lang="pt-PT" sz="2000" dirty="0">
                <a:latin typeface="Aptos"/>
                <a:cs typeface="Aptos"/>
              </a:rPr>
              <a:t>são</a:t>
            </a:r>
            <a:r>
              <a:rPr sz="2000" spc="-5" dirty="0">
                <a:latin typeface="Aptos"/>
                <a:cs typeface="Aptos"/>
              </a:rPr>
              <a:t> </a:t>
            </a:r>
            <a:r>
              <a:rPr sz="2000" spc="-25" dirty="0">
                <a:latin typeface="Aptos"/>
                <a:cs typeface="Aptos"/>
              </a:rPr>
              <a:t>um </a:t>
            </a:r>
            <a:r>
              <a:rPr lang="pt-PT" sz="2000" spc="-25" dirty="0">
                <a:latin typeface="Aptos"/>
                <a:cs typeface="Aptos"/>
              </a:rPr>
              <a:t>alergénio</a:t>
            </a:r>
            <a:r>
              <a:rPr sz="2000" spc="-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presente</a:t>
            </a:r>
            <a:r>
              <a:rPr sz="2000" spc="-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o</a:t>
            </a:r>
            <a:r>
              <a:rPr sz="2000" spc="-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ano todo</a:t>
            </a:r>
            <a:r>
              <a:rPr sz="2000" spc="-5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(</a:t>
            </a:r>
            <a:r>
              <a:rPr sz="2000" spc="-10" dirty="0" err="1">
                <a:latin typeface="Aptos"/>
                <a:cs typeface="Aptos"/>
              </a:rPr>
              <a:t>exposição</a:t>
            </a:r>
            <a:r>
              <a:rPr sz="2000" spc="-10" dirty="0">
                <a:latin typeface="Aptos"/>
                <a:cs typeface="Aptos"/>
              </a:rPr>
              <a:t> </a:t>
            </a:r>
            <a:r>
              <a:rPr sz="2000" spc="-10" dirty="0" err="1">
                <a:latin typeface="Aptos"/>
                <a:cs typeface="Aptos"/>
              </a:rPr>
              <a:t>contínua</a:t>
            </a:r>
            <a:r>
              <a:rPr sz="2000" spc="-10" dirty="0">
                <a:latin typeface="Aptos"/>
                <a:cs typeface="Aptos"/>
              </a:rPr>
              <a:t>)</a:t>
            </a:r>
            <a:endParaRPr sz="2000" dirty="0">
              <a:latin typeface="Aptos"/>
              <a:cs typeface="Aptos"/>
            </a:endParaRPr>
          </a:p>
          <a:p>
            <a:pPr marL="228600" marR="8890" indent="-216535">
              <a:lnSpc>
                <a:spcPts val="2180"/>
              </a:lnSpc>
              <a:spcBef>
                <a:spcPts val="15"/>
              </a:spcBef>
              <a:buFont typeface="Arial"/>
              <a:buChar char="•"/>
              <a:tabLst>
                <a:tab pos="231140" algn="l"/>
              </a:tabLst>
            </a:pPr>
            <a:r>
              <a:rPr lang="pt-PT" sz="2000" spc="5" dirty="0">
                <a:latin typeface="Aptos"/>
                <a:cs typeface="Aptos"/>
              </a:rPr>
              <a:t>São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 err="1">
                <a:latin typeface="Aptos"/>
                <a:cs typeface="Aptos"/>
              </a:rPr>
              <a:t>responsáve</a:t>
            </a:r>
            <a:r>
              <a:rPr lang="pt-PT" sz="2000" dirty="0" err="1">
                <a:latin typeface="Aptos"/>
                <a:cs typeface="Aptos"/>
              </a:rPr>
              <a:t>is</a:t>
            </a:r>
            <a:r>
              <a:rPr sz="2000" spc="10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por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sintomas</a:t>
            </a:r>
            <a:r>
              <a:rPr sz="2000" spc="10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persistentes 	</a:t>
            </a:r>
            <a:r>
              <a:rPr sz="2000" dirty="0">
                <a:latin typeface="Aptos"/>
                <a:cs typeface="Aptos"/>
              </a:rPr>
              <a:t>e</a:t>
            </a:r>
            <a:r>
              <a:rPr sz="2000" spc="10" dirty="0">
                <a:latin typeface="Aptos"/>
                <a:cs typeface="Aptos"/>
              </a:rPr>
              <a:t> </a:t>
            </a:r>
            <a:r>
              <a:rPr sz="2000" dirty="0" err="1">
                <a:latin typeface="Aptos"/>
                <a:cs typeface="Aptos"/>
              </a:rPr>
              <a:t>pode</a:t>
            </a:r>
            <a:r>
              <a:rPr lang="pt-PT" sz="2000" dirty="0">
                <a:latin typeface="Aptos"/>
                <a:cs typeface="Aptos"/>
              </a:rPr>
              <a:t>m</a:t>
            </a:r>
            <a:r>
              <a:rPr sz="2000" spc="1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desencadear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crises</a:t>
            </a:r>
            <a:r>
              <a:rPr sz="2000" spc="1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de</a:t>
            </a:r>
            <a:r>
              <a:rPr sz="2000" spc="15" dirty="0">
                <a:latin typeface="Aptos"/>
                <a:cs typeface="Aptos"/>
              </a:rPr>
              <a:t> </a:t>
            </a:r>
            <a:r>
              <a:rPr sz="2000" spc="-20" dirty="0">
                <a:latin typeface="Aptos"/>
                <a:cs typeface="Aptos"/>
              </a:rPr>
              <a:t>asma</a:t>
            </a:r>
            <a:endParaRPr sz="2000" dirty="0">
              <a:latin typeface="Aptos"/>
              <a:cs typeface="Aptos"/>
            </a:endParaRPr>
          </a:p>
          <a:p>
            <a:pPr marL="228600" marR="471805" indent="-216535">
              <a:lnSpc>
                <a:spcPts val="2180"/>
              </a:lnSpc>
              <a:spcBef>
                <a:spcPts val="10"/>
              </a:spcBef>
              <a:buFont typeface="Arial"/>
              <a:buChar char="•"/>
              <a:tabLst>
                <a:tab pos="231140" algn="l"/>
              </a:tabLst>
            </a:pPr>
            <a:r>
              <a:rPr sz="2000" dirty="0">
                <a:latin typeface="Aptos"/>
                <a:cs typeface="Aptos"/>
              </a:rPr>
              <a:t>O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pólen</a:t>
            </a:r>
            <a:r>
              <a:rPr sz="2000" spc="10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de</a:t>
            </a:r>
            <a:r>
              <a:rPr sz="2000" spc="1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gramíneas</a:t>
            </a:r>
            <a:r>
              <a:rPr sz="2000" spc="10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contribui</a:t>
            </a:r>
            <a:r>
              <a:rPr sz="2000" spc="15" dirty="0">
                <a:latin typeface="Aptos"/>
                <a:cs typeface="Aptos"/>
              </a:rPr>
              <a:t> </a:t>
            </a:r>
            <a:r>
              <a:rPr sz="2000" spc="-20" dirty="0">
                <a:latin typeface="Aptos"/>
                <a:cs typeface="Aptos"/>
              </a:rPr>
              <a:t>para 	</a:t>
            </a:r>
            <a:r>
              <a:rPr lang="pt-PT" sz="2000" spc="-20" dirty="0">
                <a:latin typeface="Aptos"/>
                <a:cs typeface="Aptos"/>
              </a:rPr>
              <a:t>exacerbações</a:t>
            </a:r>
            <a:r>
              <a:rPr sz="2000" spc="-35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sazonais</a:t>
            </a:r>
            <a:endParaRPr sz="2000" dirty="0">
              <a:latin typeface="Aptos"/>
              <a:cs typeface="Aptos"/>
            </a:endParaRPr>
          </a:p>
          <a:p>
            <a:pPr marL="228600" marR="282575" indent="-216535">
              <a:lnSpc>
                <a:spcPts val="2180"/>
              </a:lnSpc>
              <a:spcBef>
                <a:spcPts val="10"/>
              </a:spcBef>
              <a:buFont typeface="Arial"/>
              <a:buChar char="•"/>
              <a:tabLst>
                <a:tab pos="231140" algn="l"/>
              </a:tabLst>
            </a:pPr>
            <a:r>
              <a:rPr sz="2000" dirty="0">
                <a:latin typeface="Aptos"/>
                <a:cs typeface="Aptos"/>
              </a:rPr>
              <a:t>Múltiplas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sensibilizações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são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comuns 	</a:t>
            </a:r>
            <a:r>
              <a:rPr sz="2000" dirty="0">
                <a:latin typeface="Aptos"/>
                <a:cs typeface="Aptos"/>
              </a:rPr>
              <a:t>em</a:t>
            </a:r>
            <a:r>
              <a:rPr sz="2000" spc="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pacientes</a:t>
            </a:r>
            <a:r>
              <a:rPr sz="2000" spc="10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alérgicos</a:t>
            </a:r>
            <a:endParaRPr sz="2000" dirty="0">
              <a:latin typeface="Aptos"/>
              <a:cs typeface="Apto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173" y="1476644"/>
            <a:ext cx="4568825" cy="101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 err="1">
                <a:latin typeface="Aptos"/>
                <a:cs typeface="Aptos"/>
              </a:rPr>
              <a:t>Sensibilizações</a:t>
            </a:r>
            <a:r>
              <a:rPr sz="1950" b="1" spc="-45" dirty="0">
                <a:latin typeface="Aptos"/>
                <a:cs typeface="Aptos"/>
              </a:rPr>
              <a:t> </a:t>
            </a:r>
            <a:r>
              <a:rPr lang="pt-PT" sz="1950" b="1" spc="-45" dirty="0">
                <a:latin typeface="Aptos"/>
                <a:cs typeface="Aptos"/>
              </a:rPr>
              <a:t>positivas</a:t>
            </a:r>
            <a:r>
              <a:rPr sz="1950" b="1" spc="-10" dirty="0">
                <a:latin typeface="Aptos"/>
                <a:cs typeface="Aptos"/>
              </a:rPr>
              <a:t>:</a:t>
            </a:r>
            <a:endParaRPr sz="1950" dirty="0">
              <a:latin typeface="Aptos"/>
              <a:cs typeface="Aptos"/>
            </a:endParaRPr>
          </a:p>
          <a:p>
            <a:pPr marL="198755" indent="-186055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>
                <a:latin typeface="Aptos"/>
                <a:cs typeface="Aptos"/>
              </a:rPr>
              <a:t>Pólen de</a:t>
            </a:r>
            <a:r>
              <a:rPr sz="1700" spc="5" dirty="0">
                <a:latin typeface="Aptos"/>
                <a:cs typeface="Aptos"/>
              </a:rPr>
              <a:t> </a:t>
            </a:r>
            <a:r>
              <a:rPr sz="1700" dirty="0">
                <a:latin typeface="Aptos"/>
                <a:cs typeface="Aptos"/>
              </a:rPr>
              <a:t>gramíneas</a:t>
            </a:r>
            <a:r>
              <a:rPr sz="1700" spc="10" dirty="0">
                <a:latin typeface="Aptos"/>
                <a:cs typeface="Aptos"/>
              </a:rPr>
              <a:t> </a:t>
            </a:r>
            <a:r>
              <a:rPr sz="1700" dirty="0">
                <a:latin typeface="Aptos"/>
                <a:cs typeface="Aptos"/>
              </a:rPr>
              <a:t>– </a:t>
            </a:r>
            <a:r>
              <a:rPr lang="pt-PT" sz="1700" dirty="0">
                <a:latin typeface="Aptos"/>
                <a:cs typeface="Aptos"/>
              </a:rPr>
              <a:t>Positivo</a:t>
            </a:r>
            <a:endParaRPr sz="1700" dirty="0">
              <a:latin typeface="Aptos"/>
              <a:cs typeface="Aptos"/>
            </a:endParaRPr>
          </a:p>
          <a:p>
            <a:pPr marL="198755" indent="-18605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98755" algn="l"/>
              </a:tabLst>
            </a:pPr>
            <a:r>
              <a:rPr sz="1700" dirty="0" err="1">
                <a:latin typeface="Aptos"/>
                <a:cs typeface="Aptos"/>
              </a:rPr>
              <a:t>Ácaro</a:t>
            </a:r>
            <a:r>
              <a:rPr lang="pt-PT" sz="1700" dirty="0">
                <a:latin typeface="Aptos"/>
                <a:cs typeface="Aptos"/>
              </a:rPr>
              <a:t>s</a:t>
            </a:r>
            <a:r>
              <a:rPr sz="1700" spc="20" dirty="0">
                <a:latin typeface="Aptos"/>
                <a:cs typeface="Aptos"/>
              </a:rPr>
              <a:t> </a:t>
            </a:r>
            <a:r>
              <a:rPr sz="1700" dirty="0">
                <a:latin typeface="Aptos"/>
                <a:cs typeface="Aptos"/>
              </a:rPr>
              <a:t>d</a:t>
            </a:r>
            <a:r>
              <a:rPr lang="pt-PT" sz="1700" dirty="0">
                <a:latin typeface="Aptos"/>
                <a:cs typeface="Aptos"/>
              </a:rPr>
              <a:t>o</a:t>
            </a:r>
            <a:r>
              <a:rPr sz="1700" spc="20" dirty="0">
                <a:latin typeface="Aptos"/>
                <a:cs typeface="Aptos"/>
              </a:rPr>
              <a:t> </a:t>
            </a:r>
            <a:r>
              <a:rPr sz="1700" dirty="0">
                <a:latin typeface="Aptos"/>
                <a:cs typeface="Aptos"/>
              </a:rPr>
              <a:t>p</a:t>
            </a:r>
            <a:r>
              <a:rPr lang="pt-PT" sz="1700" dirty="0">
                <a:latin typeface="Aptos"/>
                <a:cs typeface="Aptos"/>
              </a:rPr>
              <a:t>ó</a:t>
            </a:r>
            <a:r>
              <a:rPr sz="1700" spc="20" dirty="0">
                <a:latin typeface="Aptos"/>
                <a:cs typeface="Aptos"/>
              </a:rPr>
              <a:t> </a:t>
            </a:r>
            <a:r>
              <a:rPr sz="1700" dirty="0">
                <a:latin typeface="Aptos"/>
                <a:cs typeface="Aptos"/>
              </a:rPr>
              <a:t>–</a:t>
            </a:r>
            <a:r>
              <a:rPr sz="1700" spc="20" dirty="0">
                <a:latin typeface="Aptos"/>
                <a:cs typeface="Aptos"/>
              </a:rPr>
              <a:t> </a:t>
            </a:r>
            <a:r>
              <a:rPr lang="pt-PT" sz="1700" spc="-10" dirty="0">
                <a:latin typeface="Aptos"/>
                <a:cs typeface="Aptos"/>
              </a:rPr>
              <a:t>Positivo</a:t>
            </a:r>
            <a:endParaRPr sz="1700" dirty="0">
              <a:latin typeface="Aptos"/>
              <a:cs typeface="Apto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6A207E6-CF7C-FD01-332A-90E0789CD236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C0790-9A94-14A4-5193-CFBB0706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/>
              <a:t>Encaminhamento</a:t>
            </a:r>
            <a:r>
              <a:rPr sz="1950" spc="5" dirty="0"/>
              <a:t> </a:t>
            </a:r>
            <a:r>
              <a:rPr sz="1950" dirty="0"/>
              <a:t>para</a:t>
            </a:r>
            <a:r>
              <a:rPr sz="1950" spc="5" dirty="0"/>
              <a:t> </a:t>
            </a:r>
            <a:r>
              <a:rPr sz="1950" dirty="0"/>
              <a:t>avaliação</a:t>
            </a:r>
            <a:r>
              <a:rPr sz="1950" spc="5" dirty="0"/>
              <a:t> </a:t>
            </a:r>
            <a:r>
              <a:rPr sz="1950" spc="-10" dirty="0"/>
              <a:t>especializada</a:t>
            </a:r>
            <a:endParaRPr sz="1950"/>
          </a:p>
        </p:txBody>
      </p:sp>
      <p:grpSp>
        <p:nvGrpSpPr>
          <p:cNvPr id="5" name="object 5"/>
          <p:cNvGrpSpPr/>
          <p:nvPr/>
        </p:nvGrpSpPr>
        <p:grpSpPr>
          <a:xfrm>
            <a:off x="1091171" y="938771"/>
            <a:ext cx="4265930" cy="3598545"/>
            <a:chOff x="1091171" y="938771"/>
            <a:chExt cx="4265930" cy="35985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71" y="938771"/>
              <a:ext cx="4227626" cy="117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40" y="970788"/>
              <a:ext cx="4236681" cy="11536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0810" y="979449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71" y="2151888"/>
              <a:ext cx="4227626" cy="11719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523" y="2313432"/>
              <a:ext cx="3995889" cy="8930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0810" y="2191816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71" y="3363455"/>
              <a:ext cx="4227626" cy="1173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8588" y="3657600"/>
              <a:ext cx="1572754" cy="6278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50810" y="3404184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11247" y="3760452"/>
            <a:ext cx="1092835" cy="311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90"/>
              </a:spcBef>
            </a:pPr>
            <a:r>
              <a:rPr sz="900" b="1" dirty="0">
                <a:latin typeface="Arial"/>
                <a:cs typeface="Arial"/>
              </a:rPr>
              <a:t>Por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que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escolher</a:t>
            </a:r>
            <a:r>
              <a:rPr sz="900" b="1" spc="8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a</a:t>
            </a:r>
            <a:r>
              <a:rPr sz="900" b="1" spc="-20" dirty="0">
                <a:latin typeface="Arial"/>
                <a:cs typeface="Arial"/>
              </a:rPr>
              <a:t> ITA?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50103" y="1545323"/>
            <a:ext cx="5073650" cy="2395855"/>
            <a:chOff x="5250103" y="1545323"/>
            <a:chExt cx="5073650" cy="2395855"/>
          </a:xfrm>
        </p:grpSpPr>
        <p:sp>
          <p:nvSpPr>
            <p:cNvPr id="17" name="object 17"/>
            <p:cNvSpPr/>
            <p:nvPr/>
          </p:nvSpPr>
          <p:spPr>
            <a:xfrm>
              <a:off x="5259628" y="2112772"/>
              <a:ext cx="843915" cy="1818639"/>
            </a:xfrm>
            <a:custGeom>
              <a:avLst/>
              <a:gdLst/>
              <a:ahLst/>
              <a:cxnLst/>
              <a:rect l="l" t="t" r="r" b="b"/>
              <a:pathLst>
                <a:path w="843914" h="1818639">
                  <a:moveTo>
                    <a:pt x="0" y="1818513"/>
                  </a:moveTo>
                  <a:lnTo>
                    <a:pt x="843407" y="0"/>
                  </a:lnTo>
                </a:path>
              </a:pathLst>
            </a:custGeom>
            <a:ln w="19049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4184" y="1545323"/>
              <a:ext cx="4227626" cy="11734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9411" y="1708391"/>
              <a:ext cx="4264177" cy="8915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03023" y="1585633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9628" y="3325114"/>
              <a:ext cx="843915" cy="606425"/>
            </a:xfrm>
            <a:custGeom>
              <a:avLst/>
              <a:gdLst/>
              <a:ahLst/>
              <a:cxnLst/>
              <a:rect l="l" t="t" r="r" b="b"/>
              <a:pathLst>
                <a:path w="843914" h="606425">
                  <a:moveTo>
                    <a:pt x="0" y="606171"/>
                  </a:moveTo>
                  <a:lnTo>
                    <a:pt x="843407" y="0"/>
                  </a:lnTo>
                </a:path>
              </a:pathLst>
            </a:custGeom>
            <a:ln w="1905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4184" y="2756916"/>
              <a:ext cx="4227626" cy="11734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3828" y="2919971"/>
              <a:ext cx="3896816" cy="8915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03023" y="2798000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39364" y="1055860"/>
            <a:ext cx="8743315" cy="242694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949190" indent="635" algn="ctr">
              <a:lnSpc>
                <a:spcPts val="1939"/>
              </a:lnSpc>
              <a:spcBef>
                <a:spcPts val="425"/>
              </a:spcBef>
            </a:pPr>
            <a:r>
              <a:rPr sz="1850" dirty="0">
                <a:latin typeface="Arial"/>
                <a:cs typeface="Arial"/>
              </a:rPr>
              <a:t>Motivo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do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encaminhamento: </a:t>
            </a:r>
            <a:r>
              <a:rPr sz="1850" dirty="0">
                <a:latin typeface="Arial"/>
                <a:cs typeface="Arial"/>
              </a:rPr>
              <a:t>Gravidade</a:t>
            </a:r>
            <a:r>
              <a:rPr sz="1850" spc="8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persistente</a:t>
            </a:r>
            <a:r>
              <a:rPr sz="1850" spc="9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mesmo</a:t>
            </a:r>
            <a:r>
              <a:rPr sz="1850" spc="90" dirty="0">
                <a:latin typeface="Arial"/>
                <a:cs typeface="Arial"/>
              </a:rPr>
              <a:t> </a:t>
            </a:r>
            <a:r>
              <a:rPr sz="1850" spc="-20" dirty="0" err="1">
                <a:latin typeface="Arial"/>
                <a:cs typeface="Arial"/>
              </a:rPr>
              <a:t>após</a:t>
            </a:r>
            <a:r>
              <a:rPr sz="1850" spc="-20" dirty="0">
                <a:latin typeface="Arial"/>
                <a:cs typeface="Arial"/>
              </a:rPr>
              <a:t> </a:t>
            </a:r>
            <a:r>
              <a:rPr sz="1850" dirty="0" err="1">
                <a:latin typeface="Arial"/>
                <a:cs typeface="Arial"/>
              </a:rPr>
              <a:t>melhor</a:t>
            </a:r>
            <a:r>
              <a:rPr lang="pt-PT" sz="1850" dirty="0">
                <a:latin typeface="Arial"/>
                <a:cs typeface="Arial"/>
              </a:rPr>
              <a:t>i</a:t>
            </a:r>
            <a:r>
              <a:rPr sz="1850" dirty="0">
                <a:latin typeface="Arial"/>
                <a:cs typeface="Arial"/>
              </a:rPr>
              <a:t>a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inicial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com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tratamento</a:t>
            </a:r>
            <a:endParaRPr sz="1850" dirty="0">
              <a:latin typeface="Arial"/>
              <a:cs typeface="Arial"/>
            </a:endParaRPr>
          </a:p>
          <a:p>
            <a:pPr marL="4963795" algn="ctr">
              <a:lnSpc>
                <a:spcPts val="1825"/>
              </a:lnSpc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único</a:t>
            </a:r>
            <a:r>
              <a:rPr sz="1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capaz</a:t>
            </a:r>
            <a:r>
              <a:rPr sz="1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950" dirty="0">
              <a:latin typeface="Arial"/>
              <a:cs typeface="Arial"/>
            </a:endParaRPr>
          </a:p>
          <a:p>
            <a:pPr marL="4963160" algn="ctr">
              <a:lnSpc>
                <a:spcPts val="2175"/>
              </a:lnSpc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modificar</a:t>
            </a:r>
            <a:r>
              <a:rPr sz="1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curso</a:t>
            </a:r>
            <a:r>
              <a:rPr sz="1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rinite</a:t>
            </a:r>
            <a:r>
              <a:rPr sz="1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950" dirty="0">
              <a:latin typeface="Arial"/>
              <a:cs typeface="Arial"/>
            </a:endParaRPr>
          </a:p>
          <a:p>
            <a:pPr marL="129539" marR="5076190" indent="635" algn="ctr">
              <a:lnSpc>
                <a:spcPts val="1880"/>
              </a:lnSpc>
              <a:spcBef>
                <a:spcPts val="765"/>
              </a:spcBef>
            </a:pPr>
            <a:r>
              <a:rPr sz="1800" dirty="0">
                <a:latin typeface="Arial"/>
                <a:cs typeface="Arial"/>
              </a:rPr>
              <a:t>Objetivo: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Avaliação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da </a:t>
            </a:r>
            <a:r>
              <a:rPr sz="1800" dirty="0" err="1">
                <a:latin typeface="Arial"/>
                <a:cs typeface="Arial"/>
              </a:rPr>
              <a:t>Imunoterapia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pt-PT" sz="1800" spc="-5" dirty="0">
                <a:latin typeface="Arial"/>
                <a:cs typeface="Arial"/>
              </a:rPr>
              <a:t>com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lang="pt-PT" sz="1800" dirty="0" err="1">
                <a:latin typeface="Arial"/>
                <a:cs typeface="Arial"/>
              </a:rPr>
              <a:t>ergénios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(ITA)</a:t>
            </a:r>
            <a:endParaRPr sz="1800" dirty="0">
              <a:latin typeface="Arial"/>
              <a:cs typeface="Arial"/>
            </a:endParaRPr>
          </a:p>
          <a:p>
            <a:pPr marL="5128895" marR="160655" indent="-1270" algn="ctr">
              <a:lnSpc>
                <a:spcPts val="1620"/>
              </a:lnSpc>
              <a:spcBef>
                <a:spcPts val="994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diretamente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5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resposta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imunológica,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apenas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endParaRPr sz="155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50103" y="3921759"/>
            <a:ext cx="5022215" cy="1221740"/>
            <a:chOff x="5250103" y="3921759"/>
            <a:chExt cx="5022215" cy="1221740"/>
          </a:xfrm>
        </p:grpSpPr>
        <p:sp>
          <p:nvSpPr>
            <p:cNvPr id="27" name="object 27"/>
            <p:cNvSpPr/>
            <p:nvPr/>
          </p:nvSpPr>
          <p:spPr>
            <a:xfrm>
              <a:off x="5259628" y="3931284"/>
              <a:ext cx="843915" cy="606425"/>
            </a:xfrm>
            <a:custGeom>
              <a:avLst/>
              <a:gdLst/>
              <a:ahLst/>
              <a:cxnLst/>
              <a:rect l="l" t="t" r="r" b="b"/>
              <a:pathLst>
                <a:path w="843914" h="606425">
                  <a:moveTo>
                    <a:pt x="0" y="0"/>
                  </a:moveTo>
                  <a:lnTo>
                    <a:pt x="843407" y="606171"/>
                  </a:lnTo>
                </a:path>
              </a:pathLst>
            </a:custGeom>
            <a:ln w="1905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4184" y="3970007"/>
              <a:ext cx="4227626" cy="11734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411" y="4133087"/>
              <a:ext cx="3502160" cy="8915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03023" y="4010367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34160" y="4224929"/>
            <a:ext cx="3113405" cy="4521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34620" marR="5080" indent="-122555">
              <a:lnSpc>
                <a:spcPts val="1560"/>
              </a:lnSpc>
              <a:spcBef>
                <a:spcPts val="35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Oferece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benefícios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duradouros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além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suspensão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50103" y="3921759"/>
            <a:ext cx="5022215" cy="2433955"/>
            <a:chOff x="5250103" y="3921759"/>
            <a:chExt cx="5022215" cy="2433955"/>
          </a:xfrm>
        </p:grpSpPr>
        <p:sp>
          <p:nvSpPr>
            <p:cNvPr id="33" name="object 33"/>
            <p:cNvSpPr/>
            <p:nvPr/>
          </p:nvSpPr>
          <p:spPr>
            <a:xfrm>
              <a:off x="5259628" y="3931284"/>
              <a:ext cx="843915" cy="1818639"/>
            </a:xfrm>
            <a:custGeom>
              <a:avLst/>
              <a:gdLst/>
              <a:ahLst/>
              <a:cxnLst/>
              <a:rect l="l" t="t" r="r" b="b"/>
              <a:pathLst>
                <a:path w="843914" h="1818639">
                  <a:moveTo>
                    <a:pt x="0" y="0"/>
                  </a:moveTo>
                  <a:lnTo>
                    <a:pt x="843407" y="1818513"/>
                  </a:lnTo>
                </a:path>
              </a:pathLst>
            </a:custGeom>
            <a:ln w="19049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4184" y="5181599"/>
              <a:ext cx="4227626" cy="11734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6208" y="5344655"/>
              <a:ext cx="3912104" cy="8915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03023" y="5222747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09"/>
                  </a:lnTo>
                  <a:lnTo>
                    <a:pt x="0" y="948816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6"/>
                  </a:lnTo>
                  <a:lnTo>
                    <a:pt x="4108830" y="105409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477354" y="5435063"/>
            <a:ext cx="3425825" cy="4699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90170" marR="5080" indent="-78105">
              <a:lnSpc>
                <a:spcPts val="1620"/>
              </a:lnSpc>
              <a:spcBef>
                <a:spcPts val="37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Ajuda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avanço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doença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surgimento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novas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sensibilizações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91171" y="4576559"/>
            <a:ext cx="4253865" cy="1172210"/>
            <a:chOff x="1091171" y="4576559"/>
            <a:chExt cx="4253865" cy="1172210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71" y="4576559"/>
              <a:ext cx="4227626" cy="11719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5367" y="4738103"/>
              <a:ext cx="4209351" cy="89305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50810" y="4616564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09"/>
                  </a:lnTo>
                  <a:lnTo>
                    <a:pt x="0" y="948816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6"/>
                  </a:lnTo>
                  <a:lnTo>
                    <a:pt x="4003421" y="1054226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6"/>
                  </a:lnTo>
                  <a:lnTo>
                    <a:pt x="4108830" y="105409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339645" y="4829097"/>
            <a:ext cx="3813810" cy="4876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46685">
              <a:lnSpc>
                <a:spcPts val="1689"/>
              </a:lnSpc>
              <a:spcBef>
                <a:spcPts val="375"/>
              </a:spcBef>
            </a:pPr>
            <a:r>
              <a:rPr sz="1600" dirty="0">
                <a:latin typeface="Arial"/>
                <a:cs typeface="Arial"/>
              </a:rPr>
              <a:t>Idade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paciente: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adolescência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o </a:t>
            </a:r>
            <a:r>
              <a:rPr sz="1600" dirty="0">
                <a:latin typeface="Arial"/>
                <a:cs typeface="Arial"/>
              </a:rPr>
              <a:t>momento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mais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indicado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iniciar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0F4DDCAB-DCC8-19D1-BFF9-076CDE338AC4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B94C0-73C8-D9EC-38BE-E5198D9DA1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70319"/>
            <a:ext cx="167132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dirty="0"/>
              <a:t>Tipos</a:t>
            </a:r>
            <a:r>
              <a:rPr sz="2150" spc="15" dirty="0"/>
              <a:t> </a:t>
            </a:r>
            <a:r>
              <a:rPr sz="2150" dirty="0"/>
              <a:t>de</a:t>
            </a:r>
            <a:r>
              <a:rPr sz="2150" spc="-75" dirty="0"/>
              <a:t> </a:t>
            </a:r>
            <a:r>
              <a:rPr sz="2150" spc="-25" dirty="0"/>
              <a:t>IT</a:t>
            </a:r>
            <a:r>
              <a:rPr lang="pt-PT" sz="2150" spc="-25" dirty="0"/>
              <a:t>A</a:t>
            </a:r>
            <a:endParaRPr sz="215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36" y="1017701"/>
            <a:ext cx="6113249" cy="3414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22933" y="634019"/>
            <a:ext cx="28047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Alívio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prolongado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das </a:t>
            </a:r>
            <a:r>
              <a:rPr sz="1500" b="1" spc="-10" dirty="0">
                <a:latin typeface="Arial"/>
                <a:cs typeface="Arial"/>
              </a:rPr>
              <a:t>alergias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8237" y="1377454"/>
            <a:ext cx="162306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Imunoterapia Subcutânea (SCIT)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5757" y="1390179"/>
            <a:ext cx="162306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Imunoterapia Sublingual (SLIT)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56598" y="1493456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4">
                <a:moveTo>
                  <a:pt x="246634" y="0"/>
                </a:moveTo>
                <a:lnTo>
                  <a:pt x="196911" y="5013"/>
                </a:lnTo>
                <a:lnTo>
                  <a:pt x="150608" y="19391"/>
                </a:lnTo>
                <a:lnTo>
                  <a:pt x="108712" y="42139"/>
                </a:lnTo>
                <a:lnTo>
                  <a:pt x="72215" y="72263"/>
                </a:lnTo>
                <a:lnTo>
                  <a:pt x="42105" y="108768"/>
                </a:lnTo>
                <a:lnTo>
                  <a:pt x="19373" y="150661"/>
                </a:lnTo>
                <a:lnTo>
                  <a:pt x="5008" y="196948"/>
                </a:lnTo>
                <a:lnTo>
                  <a:pt x="0" y="246634"/>
                </a:lnTo>
                <a:lnTo>
                  <a:pt x="5008" y="296319"/>
                </a:lnTo>
                <a:lnTo>
                  <a:pt x="19373" y="342606"/>
                </a:lnTo>
                <a:lnTo>
                  <a:pt x="42105" y="384499"/>
                </a:lnTo>
                <a:lnTo>
                  <a:pt x="72215" y="421005"/>
                </a:lnTo>
                <a:lnTo>
                  <a:pt x="108712" y="451128"/>
                </a:lnTo>
                <a:lnTo>
                  <a:pt x="150608" y="473876"/>
                </a:lnTo>
                <a:lnTo>
                  <a:pt x="196911" y="488254"/>
                </a:lnTo>
                <a:lnTo>
                  <a:pt x="246634" y="493268"/>
                </a:lnTo>
                <a:lnTo>
                  <a:pt x="296319" y="488254"/>
                </a:lnTo>
                <a:lnTo>
                  <a:pt x="342606" y="473876"/>
                </a:lnTo>
                <a:lnTo>
                  <a:pt x="384499" y="451128"/>
                </a:lnTo>
                <a:lnTo>
                  <a:pt x="421005" y="421005"/>
                </a:lnTo>
                <a:lnTo>
                  <a:pt x="451128" y="384499"/>
                </a:lnTo>
                <a:lnTo>
                  <a:pt x="473876" y="342606"/>
                </a:lnTo>
                <a:lnTo>
                  <a:pt x="488254" y="296319"/>
                </a:lnTo>
                <a:lnTo>
                  <a:pt x="493268" y="246634"/>
                </a:lnTo>
                <a:lnTo>
                  <a:pt x="488254" y="196948"/>
                </a:lnTo>
                <a:lnTo>
                  <a:pt x="473876" y="150661"/>
                </a:lnTo>
                <a:lnTo>
                  <a:pt x="451128" y="108768"/>
                </a:lnTo>
                <a:lnTo>
                  <a:pt x="421005" y="72263"/>
                </a:lnTo>
                <a:lnTo>
                  <a:pt x="384499" y="42139"/>
                </a:lnTo>
                <a:lnTo>
                  <a:pt x="342606" y="19391"/>
                </a:lnTo>
                <a:lnTo>
                  <a:pt x="296319" y="5013"/>
                </a:lnTo>
                <a:lnTo>
                  <a:pt x="246634" y="0"/>
                </a:lnTo>
                <a:close/>
              </a:path>
            </a:pathLst>
          </a:custGeom>
          <a:solidFill>
            <a:srgbClr val="E97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0334" y="1586420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6440" y="2376423"/>
            <a:ext cx="2359025" cy="3653757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150" dirty="0">
              <a:latin typeface="Arial"/>
              <a:cs typeface="Arial"/>
            </a:endParaRPr>
          </a:p>
          <a:p>
            <a:pPr marL="198755" marR="240029" algn="ctr">
              <a:lnSpc>
                <a:spcPts val="1370"/>
              </a:lnSpc>
              <a:spcBef>
                <a:spcPts val="5"/>
              </a:spcBef>
            </a:pP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Gotas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 err="1">
                <a:solidFill>
                  <a:srgbClr val="FFFFFF"/>
                </a:solidFill>
                <a:latin typeface="Arial"/>
                <a:cs typeface="Arial"/>
              </a:rPr>
              <a:t>comprimidos</a:t>
            </a:r>
            <a:r>
              <a:rPr sz="11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150" spc="-25" dirty="0">
                <a:solidFill>
                  <a:srgbClr val="FFFFFF"/>
                </a:solidFill>
                <a:latin typeface="Arial"/>
                <a:cs typeface="Arial"/>
              </a:rPr>
              <a:t>para a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alergia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aplicados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sob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língua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150" dirty="0">
              <a:latin typeface="Arial"/>
              <a:cs typeface="Arial"/>
            </a:endParaRPr>
          </a:p>
          <a:p>
            <a:pPr marL="501015" marR="537210" algn="ctr">
              <a:lnSpc>
                <a:spcPts val="1370"/>
              </a:lnSpc>
            </a:pP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Duração</a:t>
            </a:r>
            <a:r>
              <a:rPr sz="11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geralmente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1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Arial"/>
                <a:cs typeface="Arial"/>
              </a:rPr>
              <a:t>anos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150" dirty="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diário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Arial"/>
              <a:cs typeface="Arial"/>
            </a:endParaRPr>
          </a:p>
          <a:p>
            <a:pPr marL="379730" marR="419734" indent="7620" algn="just">
              <a:lnSpc>
                <a:spcPts val="1370"/>
              </a:lnSpc>
            </a:pP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Eficaz</a:t>
            </a:r>
            <a:r>
              <a:rPr sz="11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1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alguns</a:t>
            </a:r>
            <a:r>
              <a:rPr sz="11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tipos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alergia</a:t>
            </a:r>
            <a:r>
              <a:rPr sz="11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(ex.:</a:t>
            </a:r>
            <a:r>
              <a:rPr sz="11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pólen</a:t>
            </a:r>
            <a:r>
              <a:rPr sz="11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gramíneas, </a:t>
            </a:r>
            <a:r>
              <a:rPr sz="1150" spc="-10" dirty="0" err="1">
                <a:solidFill>
                  <a:srgbClr val="FFFFFF"/>
                </a:solidFill>
                <a:latin typeface="Arial"/>
                <a:cs typeface="Arial"/>
              </a:rPr>
              <a:t>ambr</a:t>
            </a:r>
            <a:r>
              <a:rPr lang="pt-PT" sz="1150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150" spc="-10" dirty="0" err="1">
                <a:solidFill>
                  <a:srgbClr val="FFFFFF"/>
                </a:solidFill>
                <a:latin typeface="Arial"/>
                <a:cs typeface="Arial"/>
              </a:rPr>
              <a:t>sia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3331" y="2358135"/>
            <a:ext cx="2359025" cy="4127861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140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5"/>
              </a:spcBef>
            </a:pPr>
            <a:endParaRPr sz="1550" dirty="0">
              <a:latin typeface="Arial"/>
              <a:cs typeface="Arial"/>
            </a:endParaRPr>
          </a:p>
          <a:p>
            <a:pPr marL="283210" marR="254635" algn="ctr">
              <a:lnSpc>
                <a:spcPct val="101000"/>
              </a:lnSpc>
            </a:pPr>
            <a:r>
              <a:rPr lang="pt-PT" sz="1550" dirty="0">
                <a:latin typeface="Arial"/>
                <a:cs typeface="Arial"/>
              </a:rPr>
              <a:t>Vacinas antialérgicas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lang="pt-PT" sz="1550" spc="-5" dirty="0">
                <a:latin typeface="Arial"/>
                <a:cs typeface="Arial"/>
              </a:rPr>
              <a:t>administradas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sob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 </a:t>
            </a:r>
            <a:r>
              <a:rPr sz="1550" spc="-20" dirty="0">
                <a:latin typeface="Arial"/>
                <a:cs typeface="Arial"/>
              </a:rPr>
              <a:t>pele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550" dirty="0">
              <a:latin typeface="Arial"/>
              <a:cs typeface="Arial"/>
            </a:endParaRPr>
          </a:p>
          <a:p>
            <a:pPr marL="536575" marR="501650" algn="ctr">
              <a:lnSpc>
                <a:spcPts val="1370"/>
              </a:lnSpc>
            </a:pPr>
            <a:r>
              <a:rPr sz="1150" dirty="0">
                <a:latin typeface="Arial"/>
                <a:cs typeface="Arial"/>
              </a:rPr>
              <a:t>Duração</a:t>
            </a:r>
            <a:r>
              <a:rPr sz="1150" spc="-8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geralmente </a:t>
            </a:r>
            <a:r>
              <a:rPr sz="1150" dirty="0">
                <a:latin typeface="Arial"/>
                <a:cs typeface="Arial"/>
              </a:rPr>
              <a:t>de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3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5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anos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150" dirty="0">
              <a:latin typeface="Arial"/>
              <a:cs typeface="Arial"/>
            </a:endParaRPr>
          </a:p>
          <a:p>
            <a:pPr marL="460375" marR="427355" algn="ctr">
              <a:lnSpc>
                <a:spcPct val="102400"/>
              </a:lnSpc>
            </a:pPr>
            <a:r>
              <a:rPr sz="1200" dirty="0">
                <a:latin typeface="Arial"/>
                <a:cs typeface="Arial"/>
              </a:rPr>
              <a:t>Aplicações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semanais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mensais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200" dirty="0">
              <a:latin typeface="Arial"/>
              <a:cs typeface="Arial"/>
            </a:endParaRPr>
          </a:p>
          <a:p>
            <a:pPr marL="260350" marR="346710">
              <a:lnSpc>
                <a:spcPts val="1370"/>
              </a:lnSpc>
            </a:pPr>
            <a:r>
              <a:rPr sz="1150" dirty="0">
                <a:latin typeface="Arial"/>
                <a:cs typeface="Arial"/>
              </a:rPr>
              <a:t>Eficaz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para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diferentes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tipos </a:t>
            </a:r>
            <a:r>
              <a:rPr sz="1150" dirty="0">
                <a:latin typeface="Arial"/>
                <a:cs typeface="Arial"/>
              </a:rPr>
              <a:t>de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alergias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(como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pólen, </a:t>
            </a:r>
            <a:r>
              <a:rPr sz="1150" dirty="0">
                <a:latin typeface="Arial"/>
                <a:cs typeface="Arial"/>
              </a:rPr>
              <a:t>ácaros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pelos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de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animais)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32FFF79-CA82-17B0-1CE2-042041462368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2951"/>
            <a:ext cx="5272405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Confirmação</a:t>
            </a:r>
            <a:r>
              <a:rPr sz="2000" b="1" spc="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do</a:t>
            </a:r>
            <a:r>
              <a:rPr sz="2000" b="1" spc="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teste</a:t>
            </a:r>
            <a:r>
              <a:rPr sz="2000" b="1" spc="7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17973"/>
                </a:solidFill>
                <a:latin typeface="Arial"/>
                <a:cs typeface="Arial"/>
              </a:rPr>
              <a:t>cutâneo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18514" y="1672133"/>
            <a:ext cx="289148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0000"/>
                </a:solidFill>
              </a:rPr>
              <a:t>Pólen</a:t>
            </a:r>
            <a:r>
              <a:rPr sz="2200" spc="-4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de</a:t>
            </a:r>
            <a:r>
              <a:rPr sz="2200" spc="-4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Gram</a:t>
            </a:r>
            <a:r>
              <a:rPr lang="pt-PT" sz="2200" spc="-10" dirty="0" err="1">
                <a:solidFill>
                  <a:srgbClr val="000000"/>
                </a:solidFill>
              </a:rPr>
              <a:t>íneas</a:t>
            </a:r>
            <a:r>
              <a:rPr lang="pt-PT" sz="2200" spc="-10" dirty="0">
                <a:solidFill>
                  <a:srgbClr val="000000"/>
                </a:solidFill>
              </a:rPr>
              <a:t>:</a:t>
            </a:r>
            <a:endParaRPr sz="2200" dirty="0"/>
          </a:p>
        </p:txBody>
      </p:sp>
      <p:sp>
        <p:nvSpPr>
          <p:cNvPr id="6" name="object 6"/>
          <p:cNvSpPr txBox="1"/>
          <p:nvPr/>
        </p:nvSpPr>
        <p:spPr>
          <a:xfrm>
            <a:off x="918509" y="2490292"/>
            <a:ext cx="459803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indent="-281305">
              <a:lnSpc>
                <a:spcPts val="2965"/>
              </a:lnSpc>
              <a:spcBef>
                <a:spcPts val="100"/>
              </a:spcBef>
              <a:buChar char="•"/>
              <a:tabLst>
                <a:tab pos="294005" algn="l"/>
              </a:tabLst>
            </a:pPr>
            <a:r>
              <a:rPr sz="2600" dirty="0">
                <a:latin typeface="Arial"/>
                <a:cs typeface="Arial"/>
              </a:rPr>
              <a:t>Reação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pápula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pequena</a:t>
            </a:r>
            <a:endParaRPr sz="2600">
              <a:latin typeface="Arial"/>
              <a:cs typeface="Arial"/>
            </a:endParaRPr>
          </a:p>
          <a:p>
            <a:pPr marL="293370" marR="5080" indent="-281305">
              <a:lnSpc>
                <a:spcPts val="2810"/>
              </a:lnSpc>
              <a:spcBef>
                <a:spcPts val="200"/>
              </a:spcBef>
              <a:buChar char="•"/>
              <a:tabLst>
                <a:tab pos="293370" algn="l"/>
              </a:tabLst>
            </a:pPr>
            <a:r>
              <a:rPr sz="2600" dirty="0">
                <a:latin typeface="Arial"/>
                <a:cs typeface="Arial"/>
              </a:rPr>
              <a:t>Indica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sensibilização,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porém </a:t>
            </a:r>
            <a:r>
              <a:rPr sz="2600" dirty="0">
                <a:latin typeface="Arial"/>
                <a:cs typeface="Arial"/>
              </a:rPr>
              <a:t>com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menor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relevância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clínica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0851" y="1679260"/>
            <a:ext cx="3810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latin typeface="Arial"/>
                <a:cs typeface="Arial"/>
              </a:rPr>
              <a:t>Ácaro</a:t>
            </a:r>
            <a:r>
              <a:rPr lang="pt-PT" sz="1800" b="1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 d</a:t>
            </a:r>
            <a:r>
              <a:rPr lang="pt-PT" sz="1800" b="1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 P</a:t>
            </a:r>
            <a:r>
              <a:rPr lang="pt-PT" sz="1800" b="1" dirty="0">
                <a:latin typeface="Arial"/>
                <a:cs typeface="Arial"/>
              </a:rPr>
              <a:t>ó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1192" y="2500552"/>
            <a:ext cx="4476115" cy="6140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0504" indent="-217804">
              <a:lnSpc>
                <a:spcPts val="2295"/>
              </a:lnSpc>
              <a:spcBef>
                <a:spcPts val="135"/>
              </a:spcBef>
              <a:buChar char="•"/>
              <a:tabLst>
                <a:tab pos="230504" algn="l"/>
              </a:tabLst>
            </a:pPr>
            <a:r>
              <a:rPr sz="2000" dirty="0">
                <a:latin typeface="Arial"/>
                <a:cs typeface="Arial"/>
              </a:rPr>
              <a:t>Reação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intensa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pápula</a:t>
            </a:r>
            <a:endParaRPr sz="2000" dirty="0">
              <a:latin typeface="Arial"/>
              <a:cs typeface="Arial"/>
            </a:endParaRPr>
          </a:p>
          <a:p>
            <a:pPr marL="230504" indent="-217804">
              <a:lnSpc>
                <a:spcPts val="2295"/>
              </a:lnSpc>
              <a:buChar char="•"/>
              <a:tabLst>
                <a:tab pos="230504" algn="l"/>
              </a:tabLst>
            </a:pPr>
            <a:r>
              <a:rPr sz="2000" dirty="0">
                <a:latin typeface="Arial"/>
                <a:cs typeface="Arial"/>
              </a:rPr>
              <a:t>Al</a:t>
            </a:r>
            <a:r>
              <a:rPr lang="pt-PT" sz="2000" dirty="0">
                <a:latin typeface="Arial"/>
                <a:cs typeface="Arial"/>
              </a:rPr>
              <a:t>e</a:t>
            </a:r>
            <a:r>
              <a:rPr sz="2000" dirty="0" err="1">
                <a:latin typeface="Arial"/>
                <a:cs typeface="Arial"/>
              </a:rPr>
              <a:t>rg</a:t>
            </a:r>
            <a:r>
              <a:rPr lang="pt-PT" sz="2000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n</a:t>
            </a:r>
            <a:r>
              <a:rPr lang="pt-PT" sz="200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principal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responsável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pelos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3495" y="3057568"/>
            <a:ext cx="1036319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000" spc="-10" dirty="0">
                <a:latin typeface="Arial"/>
                <a:cs typeface="Arial"/>
              </a:rPr>
              <a:t>sintomas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3892" y="3336076"/>
            <a:ext cx="322516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7804" indent="-217804">
              <a:lnSpc>
                <a:spcPct val="100000"/>
              </a:lnSpc>
              <a:spcBef>
                <a:spcPts val="135"/>
              </a:spcBef>
              <a:buChar char="•"/>
              <a:tabLst>
                <a:tab pos="217804" algn="l"/>
              </a:tabLst>
            </a:pPr>
            <a:r>
              <a:rPr sz="2000" dirty="0">
                <a:latin typeface="Arial"/>
                <a:cs typeface="Arial"/>
              </a:rPr>
              <a:t>Associação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sintomas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1192" y="3614584"/>
            <a:ext cx="4649470" cy="14497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1775" marR="5080">
              <a:lnSpc>
                <a:spcPts val="2190"/>
              </a:lnSpc>
              <a:spcBef>
                <a:spcPts val="380"/>
              </a:spcBef>
            </a:pPr>
            <a:r>
              <a:rPr sz="2000" dirty="0">
                <a:latin typeface="Arial"/>
                <a:cs typeface="Arial"/>
              </a:rPr>
              <a:t>persistentes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fator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desencadeante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 </a:t>
            </a:r>
            <a:r>
              <a:rPr sz="2000" spc="-20" dirty="0">
                <a:latin typeface="Arial"/>
                <a:cs typeface="Arial"/>
              </a:rPr>
              <a:t>asma</a:t>
            </a:r>
            <a:endParaRPr sz="2000" dirty="0">
              <a:latin typeface="Arial"/>
              <a:cs typeface="Arial"/>
            </a:endParaRPr>
          </a:p>
          <a:p>
            <a:pPr marL="229870" marR="365125" indent="-217804">
              <a:lnSpc>
                <a:spcPts val="2190"/>
              </a:lnSpc>
              <a:spcBef>
                <a:spcPts val="5"/>
              </a:spcBef>
              <a:buChar char="•"/>
              <a:tabLst>
                <a:tab pos="231775" algn="l"/>
              </a:tabLst>
            </a:pPr>
            <a:r>
              <a:rPr sz="2000" dirty="0">
                <a:latin typeface="Arial"/>
                <a:cs typeface="Arial"/>
              </a:rPr>
              <a:t>Decisão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clínica: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Resultado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teste 	</a:t>
            </a:r>
            <a:r>
              <a:rPr sz="2000" dirty="0">
                <a:latin typeface="Arial"/>
                <a:cs typeface="Arial"/>
              </a:rPr>
              <a:t>cutâneo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confirma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presença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IgE 	</a:t>
            </a:r>
            <a:r>
              <a:rPr sz="2000" spc="-10" dirty="0">
                <a:latin typeface="Arial"/>
                <a:cs typeface="Arial"/>
              </a:rPr>
              <a:t>específica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0370D7F-AFDE-0662-19D3-A65E41F65642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02B00-1E4A-F235-A80F-4B398E3AA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Escolhendo</a:t>
            </a:r>
            <a:r>
              <a:rPr sz="2800" spc="-90" dirty="0"/>
              <a:t> </a:t>
            </a:r>
            <a:r>
              <a:rPr sz="2800" dirty="0"/>
              <a:t>a</a:t>
            </a:r>
            <a:r>
              <a:rPr sz="2800" spc="-85" dirty="0"/>
              <a:t> </a:t>
            </a:r>
            <a:r>
              <a:rPr sz="2800" spc="-10" dirty="0"/>
              <a:t>imunoterapia</a:t>
            </a:r>
            <a:r>
              <a:rPr sz="2800" spc="-90" dirty="0"/>
              <a:t> </a:t>
            </a:r>
            <a:r>
              <a:rPr sz="2800" spc="-10" dirty="0"/>
              <a:t>ideal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32078" y="4879466"/>
            <a:ext cx="11026521" cy="793166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201295" rIns="0" bIns="0" rtlCol="0">
            <a:spAutoFit/>
          </a:bodyPr>
          <a:lstStyle/>
          <a:p>
            <a:pPr marL="1132205" marR="1038225" indent="102235">
              <a:lnSpc>
                <a:spcPts val="2330"/>
              </a:lnSpc>
              <a:spcBef>
                <a:spcPts val="1585"/>
              </a:spcBef>
            </a:pPr>
            <a:r>
              <a:rPr sz="2250" dirty="0" err="1">
                <a:solidFill>
                  <a:srgbClr val="FFFFFF"/>
                </a:solidFill>
                <a:latin typeface="Arial"/>
                <a:cs typeface="Arial"/>
              </a:rPr>
              <a:t>Aconselhamento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250" spc="-4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paciente: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duração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(geralmente</a:t>
            </a:r>
            <a:r>
              <a:rPr sz="22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5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anos),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 err="1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lang="pt-PT" sz="22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gradual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esperada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 err="1">
                <a:solidFill>
                  <a:srgbClr val="FFFFFF"/>
                </a:solidFill>
                <a:latin typeface="Arial"/>
                <a:cs typeface="Arial"/>
              </a:rPr>
              <a:t>importância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2250" dirty="0">
                <a:solidFill>
                  <a:srgbClr val="FFFFFF"/>
                </a:solidFill>
                <a:latin typeface="Arial"/>
                <a:cs typeface="Arial"/>
              </a:rPr>
              <a:t>a adesão</a:t>
            </a:r>
            <a:endParaRPr sz="22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541" y="3292259"/>
            <a:ext cx="10947400" cy="1612265"/>
            <a:chOff x="622541" y="3292259"/>
            <a:chExt cx="10947400" cy="1612265"/>
          </a:xfrm>
        </p:grpSpPr>
        <p:sp>
          <p:nvSpPr>
            <p:cNvPr id="7" name="object 7"/>
            <p:cNvSpPr/>
            <p:nvPr/>
          </p:nvSpPr>
          <p:spPr>
            <a:xfrm>
              <a:off x="632066" y="3301784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0"/>
                  </a:moveTo>
                  <a:lnTo>
                    <a:pt x="0" y="0"/>
                  </a:lnTo>
                  <a:lnTo>
                    <a:pt x="0" y="1035176"/>
                  </a:lnTo>
                  <a:lnTo>
                    <a:pt x="5264785" y="1035176"/>
                  </a:lnTo>
                  <a:lnTo>
                    <a:pt x="5264785" y="1194815"/>
                  </a:lnTo>
                  <a:lnTo>
                    <a:pt x="5065649" y="1194815"/>
                  </a:lnTo>
                  <a:lnTo>
                    <a:pt x="5463921" y="1593214"/>
                  </a:lnTo>
                  <a:lnTo>
                    <a:pt x="5862193" y="1194815"/>
                  </a:lnTo>
                  <a:lnTo>
                    <a:pt x="5663057" y="1194815"/>
                  </a:lnTo>
                  <a:lnTo>
                    <a:pt x="5663057" y="1035176"/>
                  </a:lnTo>
                  <a:lnTo>
                    <a:pt x="10927842" y="1035176"/>
                  </a:lnTo>
                  <a:lnTo>
                    <a:pt x="10927842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066" y="3301784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1035176"/>
                  </a:moveTo>
                  <a:lnTo>
                    <a:pt x="5663057" y="1035176"/>
                  </a:lnTo>
                  <a:lnTo>
                    <a:pt x="5663057" y="1194815"/>
                  </a:lnTo>
                  <a:lnTo>
                    <a:pt x="5862193" y="1194815"/>
                  </a:lnTo>
                  <a:lnTo>
                    <a:pt x="5463921" y="1593214"/>
                  </a:lnTo>
                  <a:lnTo>
                    <a:pt x="5065649" y="1194815"/>
                  </a:lnTo>
                  <a:lnTo>
                    <a:pt x="5264785" y="1194815"/>
                  </a:lnTo>
                  <a:lnTo>
                    <a:pt x="5264785" y="1035176"/>
                  </a:lnTo>
                  <a:lnTo>
                    <a:pt x="0" y="1035176"/>
                  </a:lnTo>
                  <a:lnTo>
                    <a:pt x="0" y="0"/>
                  </a:lnTo>
                  <a:lnTo>
                    <a:pt x="10927842" y="0"/>
                  </a:lnTo>
                  <a:lnTo>
                    <a:pt x="10927842" y="10351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77324" y="3378942"/>
            <a:ext cx="15233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escolher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SLIT?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91083"/>
              </p:ext>
            </p:extLst>
          </p:nvPr>
        </p:nvGraphicFramePr>
        <p:xfrm>
          <a:off x="622554" y="3851402"/>
          <a:ext cx="10927079" cy="47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476884">
                        <a:lnSpc>
                          <a:spcPts val="143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Administração</a:t>
                      </a:r>
                      <a:r>
                        <a:rPr sz="15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prática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56260">
                        <a:lnSpc>
                          <a:spcPts val="1689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conforto de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casa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pt-PT" sz="1400" dirty="0">
                          <a:latin typeface="Arial"/>
                          <a:cs typeface="Arial"/>
                        </a:rPr>
                        <a:t>Excelente p</a:t>
                      </a:r>
                      <a:r>
                        <a:rPr sz="1400" dirty="0" err="1">
                          <a:latin typeface="Arial"/>
                          <a:cs typeface="Arial"/>
                        </a:rPr>
                        <a:t>erfil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 err="1">
                          <a:latin typeface="Arial"/>
                          <a:cs typeface="Arial"/>
                        </a:rPr>
                        <a:t>segurança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17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Alto</a:t>
                      </a:r>
                      <a:r>
                        <a:rPr lang="pt-PT"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lang="pt-PT"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800" dirty="0">
                          <a:latin typeface="Arial"/>
                          <a:cs typeface="Arial"/>
                        </a:rPr>
                        <a:t>índices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adesão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0960" algn="ctr">
                        <a:lnSpc>
                          <a:spcPts val="195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adolescentes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1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Atua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diretamente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al</a:t>
                      </a:r>
                      <a:r>
                        <a:rPr lang="pt-PT" sz="11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 err="1">
                          <a:latin typeface="Arial"/>
                          <a:cs typeface="Arial"/>
                        </a:rPr>
                        <a:t>rg</a:t>
                      </a:r>
                      <a:r>
                        <a:rPr lang="pt-PT" sz="1100" spc="-1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lang="pt-PT"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5588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(Ácaros)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622541" y="1714550"/>
            <a:ext cx="10947400" cy="1612265"/>
            <a:chOff x="622541" y="1714550"/>
            <a:chExt cx="10947400" cy="1612265"/>
          </a:xfrm>
        </p:grpSpPr>
        <p:sp>
          <p:nvSpPr>
            <p:cNvPr id="12" name="object 12"/>
            <p:cNvSpPr/>
            <p:nvPr/>
          </p:nvSpPr>
          <p:spPr>
            <a:xfrm>
              <a:off x="632066" y="1724075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0"/>
                  </a:moveTo>
                  <a:lnTo>
                    <a:pt x="0" y="0"/>
                  </a:lnTo>
                  <a:lnTo>
                    <a:pt x="0" y="1035176"/>
                  </a:lnTo>
                  <a:lnTo>
                    <a:pt x="5264785" y="1035176"/>
                  </a:lnTo>
                  <a:lnTo>
                    <a:pt x="5264785" y="1194815"/>
                  </a:lnTo>
                  <a:lnTo>
                    <a:pt x="5065649" y="1194815"/>
                  </a:lnTo>
                  <a:lnTo>
                    <a:pt x="5463921" y="1593214"/>
                  </a:lnTo>
                  <a:lnTo>
                    <a:pt x="5862193" y="1194815"/>
                  </a:lnTo>
                  <a:lnTo>
                    <a:pt x="5663057" y="1194815"/>
                  </a:lnTo>
                  <a:lnTo>
                    <a:pt x="5663057" y="1035176"/>
                  </a:lnTo>
                  <a:lnTo>
                    <a:pt x="10927842" y="1035176"/>
                  </a:lnTo>
                  <a:lnTo>
                    <a:pt x="10927842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066" y="1724075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1035176"/>
                  </a:moveTo>
                  <a:lnTo>
                    <a:pt x="5663057" y="1035176"/>
                  </a:lnTo>
                  <a:lnTo>
                    <a:pt x="5663057" y="1194815"/>
                  </a:lnTo>
                  <a:lnTo>
                    <a:pt x="5862193" y="1194815"/>
                  </a:lnTo>
                  <a:lnTo>
                    <a:pt x="5463921" y="1593214"/>
                  </a:lnTo>
                  <a:lnTo>
                    <a:pt x="5065649" y="1194815"/>
                  </a:lnTo>
                  <a:lnTo>
                    <a:pt x="5264785" y="1194815"/>
                  </a:lnTo>
                  <a:lnTo>
                    <a:pt x="5264785" y="1035176"/>
                  </a:lnTo>
                  <a:lnTo>
                    <a:pt x="0" y="1035176"/>
                  </a:lnTo>
                  <a:lnTo>
                    <a:pt x="0" y="0"/>
                  </a:lnTo>
                  <a:lnTo>
                    <a:pt x="10927842" y="0"/>
                  </a:lnTo>
                  <a:lnTo>
                    <a:pt x="10927842" y="10351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3206" y="2023116"/>
            <a:ext cx="105276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escolhido: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Sublingual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Alergia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Ácaros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(SLIT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Ácaros)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45F2CA4-D3AA-747E-F18E-3271544A21AC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07870-E36B-40F1-D519-932BF3C99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78301"/>
            <a:ext cx="108522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A</a:t>
            </a:r>
            <a:r>
              <a:rPr sz="2800" spc="-170" dirty="0"/>
              <a:t> </a:t>
            </a:r>
            <a:r>
              <a:rPr sz="2800" dirty="0"/>
              <a:t>jornada</a:t>
            </a:r>
            <a:r>
              <a:rPr sz="2800" spc="-70" dirty="0"/>
              <a:t> </a:t>
            </a:r>
            <a:r>
              <a:rPr sz="2800" dirty="0"/>
              <a:t>da</a:t>
            </a:r>
            <a:r>
              <a:rPr sz="2800" spc="-170" dirty="0"/>
              <a:t> </a:t>
            </a:r>
            <a:r>
              <a:rPr lang="pt-PT" sz="2800" spc="-70" dirty="0"/>
              <a:t>ITA</a:t>
            </a:r>
            <a:r>
              <a:rPr sz="2800" spc="-70" dirty="0"/>
              <a:t>:</a:t>
            </a:r>
            <a:r>
              <a:rPr sz="2800" spc="-75" dirty="0"/>
              <a:t> </a:t>
            </a:r>
            <a:r>
              <a:rPr sz="2800" dirty="0"/>
              <a:t>o</a:t>
            </a:r>
            <a:r>
              <a:rPr sz="2800" spc="-75" dirty="0"/>
              <a:t> </a:t>
            </a:r>
            <a:r>
              <a:rPr sz="2800" dirty="0"/>
              <a:t>que</a:t>
            </a:r>
            <a:r>
              <a:rPr sz="2800" spc="-75" dirty="0"/>
              <a:t> </a:t>
            </a:r>
            <a:r>
              <a:rPr sz="2800" spc="-10" dirty="0"/>
              <a:t>esperar</a:t>
            </a:r>
            <a:endParaRPr sz="2800" dirty="0"/>
          </a:p>
        </p:txBody>
      </p:sp>
      <p:grpSp>
        <p:nvGrpSpPr>
          <p:cNvPr id="5" name="object 5"/>
          <p:cNvGrpSpPr/>
          <p:nvPr/>
        </p:nvGrpSpPr>
        <p:grpSpPr>
          <a:xfrm>
            <a:off x="836802" y="1822069"/>
            <a:ext cx="3703954" cy="1840230"/>
            <a:chOff x="836802" y="1822069"/>
            <a:chExt cx="3703954" cy="1840230"/>
          </a:xfrm>
        </p:grpSpPr>
        <p:sp>
          <p:nvSpPr>
            <p:cNvPr id="6" name="object 6"/>
            <p:cNvSpPr/>
            <p:nvPr/>
          </p:nvSpPr>
          <p:spPr>
            <a:xfrm>
              <a:off x="3878986" y="2741955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7560" y="269750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6327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1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411" y="1820799"/>
                  </a:lnTo>
                  <a:lnTo>
                    <a:pt x="3034411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6327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6327" y="1831594"/>
            <a:ext cx="3034665" cy="122790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1750" dirty="0">
              <a:latin typeface="Arial"/>
              <a:cs typeface="Arial"/>
            </a:endParaRPr>
          </a:p>
          <a:p>
            <a:pPr marL="172720" marR="158750">
              <a:lnSpc>
                <a:spcPts val="1850"/>
              </a:lnSpc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Semanas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1-4: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início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doses,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geralmente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 err="1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 err="1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lang="pt-PT" sz="17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 err="1">
                <a:solidFill>
                  <a:srgbClr val="FFFFFF"/>
                </a:solidFill>
                <a:latin typeface="Arial"/>
                <a:cs typeface="Arial"/>
              </a:rPr>
              <a:t>clínica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 err="1">
                <a:solidFill>
                  <a:srgbClr val="FFFFFF"/>
                </a:solidFill>
                <a:latin typeface="Arial"/>
                <a:cs typeface="Arial"/>
              </a:rPr>
              <a:t>percetível</a:t>
            </a:r>
            <a:endParaRPr sz="175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9205" y="1822069"/>
            <a:ext cx="3703954" cy="1840230"/>
            <a:chOff x="4569205" y="1822069"/>
            <a:chExt cx="3703954" cy="1840230"/>
          </a:xfrm>
        </p:grpSpPr>
        <p:sp>
          <p:nvSpPr>
            <p:cNvPr id="12" name="object 12"/>
            <p:cNvSpPr/>
            <p:nvPr/>
          </p:nvSpPr>
          <p:spPr>
            <a:xfrm>
              <a:off x="7611452" y="2741955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D8B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0026" y="269750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D8B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873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538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538" y="1820799"/>
                  </a:lnTo>
                  <a:lnTo>
                    <a:pt x="3034538" y="0"/>
                  </a:lnTo>
                  <a:close/>
                </a:path>
              </a:pathLst>
            </a:custGeom>
            <a:solidFill>
              <a:srgbClr val="E0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73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538" y="0"/>
                  </a:lnTo>
                  <a:lnTo>
                    <a:pt x="3034538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78730" y="1831594"/>
            <a:ext cx="3034665" cy="132728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</a:pPr>
            <a:endParaRPr sz="1850" dirty="0">
              <a:latin typeface="Arial"/>
              <a:cs typeface="Arial"/>
            </a:endParaRPr>
          </a:p>
          <a:p>
            <a:pPr marL="365760" marR="280035" algn="ctr">
              <a:lnSpc>
                <a:spcPts val="1920"/>
              </a:lnSpc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Meses 1-3: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Primeiros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sinais</a:t>
            </a:r>
            <a:r>
              <a:rPr sz="18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50" spc="-10" dirty="0" err="1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lang="pt-PT" sz="18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podem</a:t>
            </a:r>
            <a:r>
              <a:rPr sz="18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surgir,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completo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12720" y="1822069"/>
            <a:ext cx="9043035" cy="2489835"/>
            <a:chOff x="2312720" y="1822069"/>
            <a:chExt cx="9043035" cy="2489835"/>
          </a:xfrm>
        </p:grpSpPr>
        <p:sp>
          <p:nvSpPr>
            <p:cNvPr id="18" name="object 18"/>
            <p:cNvSpPr/>
            <p:nvPr/>
          </p:nvSpPr>
          <p:spPr>
            <a:xfrm>
              <a:off x="2363533" y="3650513"/>
              <a:ext cx="7465059" cy="655320"/>
            </a:xfrm>
            <a:custGeom>
              <a:avLst/>
              <a:gdLst/>
              <a:ahLst/>
              <a:cxnLst/>
              <a:rect l="l" t="t" r="r" b="b"/>
              <a:pathLst>
                <a:path w="7465059" h="655320">
                  <a:moveTo>
                    <a:pt x="7464933" y="0"/>
                  </a:moveTo>
                  <a:lnTo>
                    <a:pt x="7464933" y="350774"/>
                  </a:lnTo>
                  <a:lnTo>
                    <a:pt x="0" y="350774"/>
                  </a:lnTo>
                  <a:lnTo>
                    <a:pt x="0" y="654812"/>
                  </a:lnTo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9070" y="422908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126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0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410" y="1820799"/>
                  </a:lnTo>
                  <a:lnTo>
                    <a:pt x="3034410" y="0"/>
                  </a:lnTo>
                  <a:close/>
                </a:path>
              </a:pathLst>
            </a:custGeom>
            <a:solidFill>
              <a:srgbClr val="B7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1126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311260" y="1831594"/>
            <a:ext cx="3034665" cy="1367682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267335" marR="185420" algn="ctr">
              <a:lnSpc>
                <a:spcPts val="2280"/>
              </a:lnSpc>
              <a:spcBef>
                <a:spcPts val="146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Meses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6: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 err="1">
                <a:solidFill>
                  <a:srgbClr val="FFFFFF"/>
                </a:solidFill>
                <a:latin typeface="Arial"/>
                <a:cs typeface="Arial"/>
              </a:rPr>
              <a:t>Redução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 err="1">
                <a:solidFill>
                  <a:srgbClr val="FFFFFF"/>
                </a:solidFill>
                <a:latin typeface="Arial"/>
                <a:cs typeface="Arial"/>
              </a:rPr>
              <a:t>percetível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dos </a:t>
            </a:r>
            <a:r>
              <a:rPr sz="2200" dirty="0" err="1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lang="pt-PT" sz="2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avalie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ajuste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medicação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6802" y="4340733"/>
            <a:ext cx="3703954" cy="1840230"/>
            <a:chOff x="836802" y="4340733"/>
            <a:chExt cx="3703954" cy="1840230"/>
          </a:xfrm>
        </p:grpSpPr>
        <p:sp>
          <p:nvSpPr>
            <p:cNvPr id="24" name="object 24"/>
            <p:cNvSpPr/>
            <p:nvPr/>
          </p:nvSpPr>
          <p:spPr>
            <a:xfrm>
              <a:off x="3878986" y="526061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408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7560" y="521615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08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6327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1" y="0"/>
                  </a:moveTo>
                  <a:lnTo>
                    <a:pt x="0" y="0"/>
                  </a:lnTo>
                  <a:lnTo>
                    <a:pt x="0" y="1820672"/>
                  </a:lnTo>
                  <a:lnTo>
                    <a:pt x="3034411" y="1820672"/>
                  </a:lnTo>
                  <a:lnTo>
                    <a:pt x="3034411" y="0"/>
                  </a:lnTo>
                  <a:close/>
                </a:path>
              </a:pathLst>
            </a:custGeom>
            <a:solidFill>
              <a:srgbClr val="6BA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6327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672"/>
                  </a:lnTo>
                  <a:lnTo>
                    <a:pt x="0" y="18206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46327" y="4350258"/>
            <a:ext cx="3034665" cy="14843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4"/>
              </a:spcBef>
            </a:pPr>
            <a:endParaRPr sz="2100" dirty="0">
              <a:latin typeface="Arial"/>
              <a:cs typeface="Arial"/>
            </a:endParaRPr>
          </a:p>
          <a:p>
            <a:pPr marL="345440" marR="262890" algn="ctr">
              <a:lnSpc>
                <a:spcPts val="22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Meses</a:t>
            </a:r>
            <a:r>
              <a:rPr sz="2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12: </a:t>
            </a:r>
            <a:r>
              <a:rPr sz="2100" dirty="0" err="1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lang="pt-PT" sz="2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expressiva, </a:t>
            </a:r>
            <a:r>
              <a:rPr lang="pt-PT" sz="2100" spc="-10" dirty="0">
                <a:solidFill>
                  <a:srgbClr val="FFFFFF"/>
                </a:solidFill>
                <a:latin typeface="Arial"/>
                <a:cs typeface="Arial"/>
              </a:rPr>
              <a:t>titulação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medicação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69205" y="4340733"/>
            <a:ext cx="3703954" cy="1840230"/>
            <a:chOff x="4569205" y="4340733"/>
            <a:chExt cx="3703954" cy="1840230"/>
          </a:xfrm>
        </p:grpSpPr>
        <p:sp>
          <p:nvSpPr>
            <p:cNvPr id="30" name="object 30"/>
            <p:cNvSpPr/>
            <p:nvPr/>
          </p:nvSpPr>
          <p:spPr>
            <a:xfrm>
              <a:off x="7611452" y="526061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90026" y="521615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8730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538" y="0"/>
                  </a:moveTo>
                  <a:lnTo>
                    <a:pt x="0" y="0"/>
                  </a:lnTo>
                  <a:lnTo>
                    <a:pt x="0" y="1820672"/>
                  </a:lnTo>
                  <a:lnTo>
                    <a:pt x="3034538" y="1820672"/>
                  </a:lnTo>
                  <a:lnTo>
                    <a:pt x="3034538" y="0"/>
                  </a:lnTo>
                  <a:close/>
                </a:path>
              </a:pathLst>
            </a:custGeom>
            <a:solidFill>
              <a:srgbClr val="348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8730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538" y="0"/>
                  </a:lnTo>
                  <a:lnTo>
                    <a:pt x="3034538" y="1820672"/>
                  </a:lnTo>
                  <a:lnTo>
                    <a:pt x="0" y="18206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78730" y="4350258"/>
            <a:ext cx="3034665" cy="137858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1900" dirty="0">
              <a:latin typeface="Arial"/>
              <a:cs typeface="Arial"/>
            </a:endParaRPr>
          </a:p>
          <a:p>
            <a:pPr marL="246379" marR="162560" indent="635" algn="ctr">
              <a:lnSpc>
                <a:spcPts val="1989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Anos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1-3: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 err="1">
                <a:solidFill>
                  <a:srgbClr val="FFFFFF"/>
                </a:solidFill>
                <a:latin typeface="Arial"/>
                <a:cs typeface="Arial"/>
              </a:rPr>
              <a:t>Benefício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900" spc="-10" dirty="0">
                <a:solidFill>
                  <a:srgbClr val="FFFFFF"/>
                </a:solidFill>
                <a:latin typeface="Arial"/>
                <a:cs typeface="Arial"/>
              </a:rPr>
              <a:t>sustentado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finalize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garantir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duradouros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11260" y="4350258"/>
            <a:ext cx="3034665" cy="1503617"/>
          </a:xfrm>
          <a:prstGeom prst="rect">
            <a:avLst/>
          </a:prstGeom>
          <a:solidFill>
            <a:srgbClr val="196B24"/>
          </a:solidFill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1700" dirty="0">
              <a:latin typeface="Arial"/>
              <a:cs typeface="Arial"/>
            </a:endParaRPr>
          </a:p>
          <a:p>
            <a:pPr marL="210185" marR="152400" indent="635" algn="ctr">
              <a:lnSpc>
                <a:spcPts val="178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Pós-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tratamento: </a:t>
            </a:r>
            <a:r>
              <a:rPr sz="1700" dirty="0" err="1">
                <a:solidFill>
                  <a:srgbClr val="FFFFFF"/>
                </a:solidFill>
                <a:latin typeface="Arial"/>
                <a:cs typeface="Arial"/>
              </a:rPr>
              <a:t>Modificação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700" spc="-2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00" dirty="0" err="1">
                <a:solidFill>
                  <a:srgbClr val="FFFFFF"/>
                </a:solidFill>
                <a:latin typeface="Arial"/>
                <a:cs typeface="Arial"/>
              </a:rPr>
              <a:t>longo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prazo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doença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 menor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necessidade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BA72B897-A8C6-A1B6-5D71-47716D0D88BB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85CC6-F597-6D49-B61D-90841575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/>
              <a:t>Transformação</a:t>
            </a:r>
            <a:r>
              <a:rPr sz="2500" spc="80" dirty="0"/>
              <a:t> </a:t>
            </a:r>
            <a:r>
              <a:rPr sz="2500" dirty="0"/>
              <a:t>impressionante</a:t>
            </a:r>
            <a:r>
              <a:rPr sz="2500" spc="80" dirty="0"/>
              <a:t> </a:t>
            </a:r>
            <a:r>
              <a:rPr sz="2500" dirty="0"/>
              <a:t>em</a:t>
            </a:r>
            <a:r>
              <a:rPr sz="2500" spc="80" dirty="0"/>
              <a:t> </a:t>
            </a:r>
            <a:r>
              <a:rPr sz="2500" dirty="0"/>
              <a:t>6</a:t>
            </a:r>
            <a:r>
              <a:rPr sz="2500" spc="80" dirty="0"/>
              <a:t> </a:t>
            </a:r>
            <a:r>
              <a:rPr sz="2500" spc="-10" dirty="0"/>
              <a:t>meses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4035384" y="1308198"/>
            <a:ext cx="3279816" cy="2435282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850"/>
              </a:spcBef>
            </a:pPr>
            <a:r>
              <a:rPr sz="2200" b="1" dirty="0" err="1">
                <a:latin typeface="Arial"/>
                <a:cs typeface="Arial"/>
              </a:rPr>
              <a:t>Melhor</a:t>
            </a:r>
            <a:r>
              <a:rPr lang="pt-PT" sz="2200" b="1" dirty="0">
                <a:latin typeface="Arial"/>
                <a:cs typeface="Arial"/>
              </a:rPr>
              <a:t>i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dos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sintomas:</a:t>
            </a:r>
            <a:endParaRPr sz="2200" dirty="0">
              <a:latin typeface="Arial"/>
              <a:cs typeface="Arial"/>
            </a:endParaRPr>
          </a:p>
          <a:p>
            <a:pPr marL="249554" marR="413384" indent="-237490">
              <a:lnSpc>
                <a:spcPts val="2370"/>
              </a:lnSpc>
              <a:spcBef>
                <a:spcPts val="1050"/>
              </a:spcBef>
              <a:buChar char="•"/>
              <a:tabLst>
                <a:tab pos="249554" algn="l"/>
              </a:tabLst>
            </a:pPr>
            <a:r>
              <a:rPr lang="pt-PT" sz="2200" spc="-1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VA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reduzid</a:t>
            </a:r>
            <a:r>
              <a:rPr lang="pt-PT" sz="2200" dirty="0">
                <a:latin typeface="Arial"/>
                <a:cs typeface="Arial"/>
              </a:rPr>
              <a:t>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8,5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2,0</a:t>
            </a:r>
            <a:r>
              <a:rPr sz="1450" spc="-20" dirty="0">
                <a:latin typeface="Arial"/>
                <a:cs typeface="Arial"/>
              </a:rPr>
              <a:t>*</a:t>
            </a:r>
            <a:endParaRPr sz="1450" dirty="0">
              <a:latin typeface="Arial"/>
              <a:cs typeface="Arial"/>
            </a:endParaRPr>
          </a:p>
          <a:p>
            <a:pPr marL="249554" marR="5080" indent="-237490">
              <a:lnSpc>
                <a:spcPts val="2370"/>
              </a:lnSpc>
              <a:spcBef>
                <a:spcPts val="5"/>
              </a:spcBef>
              <a:buChar char="•"/>
              <a:tabLst>
                <a:tab pos="249554" algn="l"/>
              </a:tabLst>
            </a:pPr>
            <a:r>
              <a:rPr sz="2200" dirty="0">
                <a:latin typeface="Arial"/>
                <a:cs typeface="Arial"/>
              </a:rPr>
              <a:t>Redução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76%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na </a:t>
            </a:r>
            <a:r>
              <a:rPr sz="2200" dirty="0">
                <a:latin typeface="Arial"/>
                <a:cs typeface="Arial"/>
              </a:rPr>
              <a:t>gravidade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sintomas</a:t>
            </a:r>
            <a:endParaRPr sz="2200" dirty="0">
              <a:latin typeface="Arial"/>
              <a:cs typeface="Arial"/>
            </a:endParaRPr>
          </a:p>
          <a:p>
            <a:pPr marL="249554" marR="440690" indent="-237490">
              <a:lnSpc>
                <a:spcPts val="2370"/>
              </a:lnSpc>
              <a:spcBef>
                <a:spcPts val="10"/>
              </a:spcBef>
              <a:buChar char="•"/>
              <a:tabLst>
                <a:tab pos="249554" algn="l"/>
              </a:tabLst>
            </a:pPr>
            <a:r>
              <a:rPr sz="2200" dirty="0">
                <a:latin typeface="Arial"/>
                <a:cs typeface="Arial"/>
              </a:rPr>
              <a:t>Impacto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mínimo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nas </a:t>
            </a:r>
            <a:r>
              <a:rPr sz="2200" dirty="0">
                <a:latin typeface="Arial"/>
                <a:cs typeface="Arial"/>
              </a:rPr>
              <a:t>atividades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diárias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5387" y="5330372"/>
            <a:ext cx="292036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latin typeface="Arial"/>
                <a:cs typeface="Arial"/>
              </a:rPr>
              <a:t>*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nem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todos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apresentam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resposta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tão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positiva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6130" y="1294338"/>
            <a:ext cx="2942870" cy="201273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200" b="1" dirty="0">
                <a:latin typeface="Arial"/>
                <a:cs typeface="Arial"/>
              </a:rPr>
              <a:t>Ajuste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medicação:</a:t>
            </a:r>
            <a:endParaRPr sz="2200" dirty="0">
              <a:latin typeface="Arial"/>
              <a:cs typeface="Arial"/>
            </a:endParaRPr>
          </a:p>
          <a:p>
            <a:pPr marL="224790" marR="5080" indent="-212725">
              <a:lnSpc>
                <a:spcPts val="2150"/>
              </a:lnSpc>
              <a:spcBef>
                <a:spcPts val="1055"/>
              </a:spcBef>
              <a:buFontTx/>
              <a:buChar char="•"/>
              <a:tabLst>
                <a:tab pos="227329" algn="l"/>
              </a:tabLst>
            </a:pPr>
            <a:r>
              <a:rPr sz="2000" dirty="0">
                <a:latin typeface="Arial"/>
                <a:cs typeface="Arial"/>
              </a:rPr>
              <a:t>Redu</a:t>
            </a:r>
            <a:r>
              <a:rPr lang="pt-PT" sz="2000" dirty="0" err="1">
                <a:latin typeface="Arial"/>
                <a:cs typeface="Arial"/>
              </a:rPr>
              <a:t>çã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combinação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 	</a:t>
            </a:r>
            <a:r>
              <a:rPr sz="2000" dirty="0">
                <a:latin typeface="Arial"/>
                <a:cs typeface="Arial"/>
              </a:rPr>
              <a:t>AZE/FLU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para 	</a:t>
            </a:r>
            <a:r>
              <a:rPr lang="pt-PT" sz="2000" spc="-20" dirty="0" err="1">
                <a:latin typeface="Arial"/>
                <a:cs typeface="Arial"/>
              </a:rPr>
              <a:t>furoato</a:t>
            </a:r>
            <a:r>
              <a:rPr lang="pt-PT" sz="2000" spc="-20" dirty="0">
                <a:latin typeface="Arial"/>
                <a:cs typeface="Arial"/>
              </a:rPr>
              <a:t> de </a:t>
            </a:r>
            <a:r>
              <a:rPr sz="2000" dirty="0" err="1">
                <a:latin typeface="Arial"/>
                <a:cs typeface="Arial"/>
              </a:rPr>
              <a:t>fluticasona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nasal</a:t>
            </a:r>
            <a:r>
              <a:rPr lang="pt-PT" sz="2000" spc="-10" dirty="0">
                <a:latin typeface="Arial"/>
                <a:cs typeface="Arial"/>
              </a:rPr>
              <a:t> </a:t>
            </a:r>
            <a:r>
              <a:rPr lang="pt-PT" sz="2000" dirty="0">
                <a:latin typeface="Arial"/>
                <a:cs typeface="Arial"/>
              </a:rPr>
              <a:t>uma</a:t>
            </a:r>
            <a:r>
              <a:rPr lang="pt-PT" sz="2000" spc="-35" dirty="0">
                <a:latin typeface="Arial"/>
                <a:cs typeface="Arial"/>
              </a:rPr>
              <a:t> </a:t>
            </a:r>
            <a:r>
              <a:rPr lang="pt-PT" sz="2000" dirty="0">
                <a:latin typeface="Arial"/>
                <a:cs typeface="Arial"/>
              </a:rPr>
              <a:t>vez</a:t>
            </a:r>
            <a:r>
              <a:rPr lang="pt-PT" sz="2000" spc="-30" dirty="0">
                <a:latin typeface="Arial"/>
                <a:cs typeface="Arial"/>
              </a:rPr>
              <a:t> </a:t>
            </a:r>
            <a:r>
              <a:rPr lang="pt-PT" sz="2000" dirty="0">
                <a:latin typeface="Arial"/>
                <a:cs typeface="Arial"/>
              </a:rPr>
              <a:t>ao</a:t>
            </a:r>
            <a:r>
              <a:rPr lang="pt-PT" sz="2000" spc="-30" dirty="0">
                <a:latin typeface="Arial"/>
                <a:cs typeface="Arial"/>
              </a:rPr>
              <a:t> </a:t>
            </a:r>
            <a:r>
              <a:rPr lang="pt-PT" sz="2000" spc="-25" dirty="0">
                <a:latin typeface="Arial"/>
                <a:cs typeface="Arial"/>
              </a:rPr>
              <a:t>dia</a:t>
            </a:r>
            <a:endParaRPr lang="pt-PT"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8830" y="3203868"/>
            <a:ext cx="2015489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2725" indent="-212725">
              <a:lnSpc>
                <a:spcPct val="100000"/>
              </a:lnSpc>
              <a:spcBef>
                <a:spcPts val="90"/>
              </a:spcBef>
              <a:buChar char="•"/>
              <a:tabLst>
                <a:tab pos="212725" algn="l"/>
              </a:tabLst>
            </a:pPr>
            <a:r>
              <a:rPr sz="2000" dirty="0">
                <a:latin typeface="Arial"/>
                <a:cs typeface="Arial"/>
              </a:rPr>
              <a:t>Evidencia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efeito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0964" y="3477085"/>
            <a:ext cx="258826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modificador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doença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6130" y="3750303"/>
            <a:ext cx="2802255" cy="14606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329">
              <a:lnSpc>
                <a:spcPts val="2275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pel</a:t>
            </a:r>
            <a:r>
              <a:rPr lang="pt-PT" sz="2000" spc="-10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IT</a:t>
            </a:r>
            <a:r>
              <a:rPr lang="pt-PT" sz="2000" spc="-25" dirty="0"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  <a:p>
            <a:pPr marL="224790" marR="5080" indent="-212725">
              <a:lnSpc>
                <a:spcPts val="2150"/>
              </a:lnSpc>
              <a:spcBef>
                <a:spcPts val="155"/>
              </a:spcBef>
              <a:buChar char="•"/>
              <a:tabLst>
                <a:tab pos="227329" algn="l"/>
              </a:tabLst>
            </a:pPr>
            <a:r>
              <a:rPr sz="2000" dirty="0">
                <a:latin typeface="Arial"/>
                <a:cs typeface="Arial"/>
              </a:rPr>
              <a:t>Menor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necessidade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 	</a:t>
            </a:r>
            <a:r>
              <a:rPr sz="2000" spc="-10" dirty="0">
                <a:latin typeface="Arial"/>
                <a:cs typeface="Arial"/>
              </a:rPr>
              <a:t>medicação</a:t>
            </a:r>
            <a:endParaRPr sz="2000" dirty="0">
              <a:latin typeface="Arial"/>
              <a:cs typeface="Arial"/>
            </a:endParaRPr>
          </a:p>
          <a:p>
            <a:pPr marL="224790" marR="116839" indent="-212725" algn="l">
              <a:lnSpc>
                <a:spcPts val="2150"/>
              </a:lnSpc>
              <a:buChar char="•"/>
              <a:tabLst>
                <a:tab pos="227329" algn="l"/>
              </a:tabLst>
            </a:pPr>
            <a:r>
              <a:rPr sz="2000" dirty="0">
                <a:latin typeface="Arial"/>
                <a:cs typeface="Arial"/>
              </a:rPr>
              <a:t>Manter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terapia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SLIT 	</a:t>
            </a:r>
            <a:r>
              <a:rPr sz="2000" dirty="0">
                <a:latin typeface="Arial"/>
                <a:cs typeface="Arial"/>
              </a:rPr>
              <a:t>para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lang="pt-PT" sz="2000" spc="-25" dirty="0">
                <a:latin typeface="Arial"/>
                <a:cs typeface="Arial"/>
              </a:rPr>
              <a:t>os ácaros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06" y="1387309"/>
            <a:ext cx="3093834" cy="4640757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7602FFC5-AB4A-2110-DDA6-385BA522FF9A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8DCB6-EFE9-E343-4D0C-8AF7BA87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Pontos-</a:t>
            </a:r>
            <a:r>
              <a:rPr sz="2800" dirty="0"/>
              <a:t>chave</a:t>
            </a:r>
            <a:r>
              <a:rPr sz="2800" spc="-60" dirty="0"/>
              <a:t> </a:t>
            </a:r>
            <a:r>
              <a:rPr sz="2800" dirty="0"/>
              <a:t>deste</a:t>
            </a:r>
            <a:r>
              <a:rPr sz="2800" spc="-60" dirty="0"/>
              <a:t> </a:t>
            </a:r>
            <a:r>
              <a:rPr sz="2800" spc="-20" dirty="0"/>
              <a:t>caso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680948" y="1639582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A02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948" y="2191461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6C2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948" y="2743339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C2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948" y="3295218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C7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948" y="3847096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DA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948" y="4398975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3"/>
                </a:lnTo>
                <a:lnTo>
                  <a:pt x="6441" y="50041"/>
                </a:lnTo>
                <a:lnTo>
                  <a:pt x="0" y="81915"/>
                </a:lnTo>
                <a:lnTo>
                  <a:pt x="0" y="409575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3"/>
                </a:lnTo>
                <a:lnTo>
                  <a:pt x="10309479" y="491363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5"/>
                </a:lnTo>
                <a:lnTo>
                  <a:pt x="10391394" y="81915"/>
                </a:lnTo>
                <a:lnTo>
                  <a:pt x="10384970" y="50041"/>
                </a:lnTo>
                <a:lnTo>
                  <a:pt x="10367438" y="24003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DA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948" y="4950853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4EA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2248" y="1695787"/>
            <a:ext cx="10133965" cy="36818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dirty="0" err="1">
                <a:solidFill>
                  <a:srgbClr val="FFFFFF"/>
                </a:solidFill>
                <a:latin typeface="Arial"/>
                <a:cs typeface="Arial"/>
              </a:rPr>
              <a:t>Faça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650" spc="-60" dirty="0">
                <a:solidFill>
                  <a:srgbClr val="FFFFFF"/>
                </a:solidFill>
                <a:latin typeface="Arial"/>
                <a:cs typeface="Arial"/>
              </a:rPr>
              <a:t>rastreio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 err="1">
                <a:solidFill>
                  <a:srgbClr val="FFFFFF"/>
                </a:solidFill>
                <a:latin typeface="Arial"/>
                <a:cs typeface="Arial"/>
              </a:rPr>
              <a:t>ativ</a:t>
            </a:r>
            <a:r>
              <a:rPr lang="pt-PT" sz="16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650" spc="-60" dirty="0">
                <a:solidFill>
                  <a:srgbClr val="FFFFFF"/>
                </a:solidFill>
                <a:latin typeface="Arial"/>
                <a:cs typeface="Arial"/>
              </a:rPr>
              <a:t>Avalie </a:t>
            </a:r>
            <a:r>
              <a:rPr lang="pt-PT" sz="1650" b="1" spc="-6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650" b="1" dirty="0" err="1">
                <a:solidFill>
                  <a:srgbClr val="FFFFFF"/>
                </a:solidFill>
                <a:latin typeface="Arial"/>
                <a:cs typeface="Arial"/>
              </a:rPr>
              <a:t>mpre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 err="1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asmáticos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quanto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rinite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650" dirty="0">
              <a:latin typeface="Arial"/>
              <a:cs typeface="Arial"/>
            </a:endParaRPr>
          </a:p>
          <a:p>
            <a:pPr marL="12700" marR="1123315">
              <a:lnSpc>
                <a:spcPct val="213000"/>
              </a:lnSpc>
              <a:spcBef>
                <a:spcPts val="7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espere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relatem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sintomas: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 err="1">
                <a:solidFill>
                  <a:srgbClr val="FFFFFF"/>
                </a:solidFill>
                <a:latin typeface="Arial"/>
                <a:cs typeface="Arial"/>
              </a:rPr>
              <a:t>Muitos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700" spc="-30" dirty="0">
                <a:solidFill>
                  <a:srgbClr val="FFFFFF"/>
                </a:solidFill>
                <a:latin typeface="Arial"/>
                <a:cs typeface="Arial"/>
              </a:rPr>
              <a:t>estão acostumados a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 err="1">
                <a:solidFill>
                  <a:srgbClr val="FFFFFF"/>
                </a:solidFill>
                <a:latin typeface="Arial"/>
                <a:cs typeface="Arial"/>
              </a:rPr>
              <a:t>eles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170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123315">
              <a:lnSpc>
                <a:spcPct val="213000"/>
              </a:lnSpc>
              <a:spcBef>
                <a:spcPts val="70"/>
              </a:spcBef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Utilize</a:t>
            </a:r>
            <a:r>
              <a:rPr sz="16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ferramentas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validadas: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650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6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oferece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avaliação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objetiva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650" spc="-50" dirty="0">
                <a:solidFill>
                  <a:srgbClr val="FFFFFF"/>
                </a:solidFill>
                <a:latin typeface="Arial"/>
                <a:cs typeface="Arial"/>
              </a:rPr>
              <a:t>monitorização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combinado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funciona: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AZE/FLU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proporciona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alívio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rápido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eficaz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sintomas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Teste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orientar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tratamento: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Identificar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700" spc="-40" dirty="0">
                <a:solidFill>
                  <a:srgbClr val="FFFFFF"/>
                </a:solidFill>
                <a:latin typeface="Arial"/>
                <a:cs typeface="Arial"/>
              </a:rPr>
              <a:t>alergénio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700" spc="-35" dirty="0">
                <a:solidFill>
                  <a:srgbClr val="FFFFFF"/>
                </a:solidFill>
                <a:latin typeface="Arial"/>
                <a:cs typeface="Arial"/>
              </a:rPr>
              <a:t>se candidatar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ITA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Pense</a:t>
            </a:r>
            <a:r>
              <a:rPr sz="16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ITA</a:t>
            </a:r>
            <a:r>
              <a:rPr sz="16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desde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cedo:</a:t>
            </a:r>
            <a:r>
              <a:rPr sz="16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modifica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curso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doença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moderados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graves</a:t>
            </a:r>
            <a:endParaRPr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Alinhe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expectativas: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Explicar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lang="pt-PT"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gradual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ajuda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adesão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F680F30-88DE-CAC5-F15F-B5A5FB4AD8C0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5ED73-D477-CB48-07E7-1E11D5D2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Da</a:t>
            </a:r>
            <a:r>
              <a:rPr sz="2800" spc="-90" dirty="0"/>
              <a:t> </a:t>
            </a:r>
            <a:r>
              <a:rPr sz="2800" dirty="0"/>
              <a:t>luta</a:t>
            </a:r>
            <a:r>
              <a:rPr sz="2800" spc="-85" dirty="0"/>
              <a:t> </a:t>
            </a:r>
            <a:r>
              <a:rPr sz="2800" dirty="0"/>
              <a:t>silenciosa</a:t>
            </a:r>
            <a:r>
              <a:rPr sz="2800" spc="-85" dirty="0"/>
              <a:t> </a:t>
            </a:r>
            <a:r>
              <a:rPr sz="2800" dirty="0"/>
              <a:t>à</a:t>
            </a:r>
            <a:r>
              <a:rPr sz="2800" spc="-85" dirty="0"/>
              <a:t> </a:t>
            </a:r>
            <a:r>
              <a:rPr sz="2800" spc="-10" dirty="0"/>
              <a:t>superação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166916" y="1434058"/>
            <a:ext cx="11791315" cy="4641215"/>
            <a:chOff x="166916" y="1434058"/>
            <a:chExt cx="11791315" cy="46412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4358" y="1434058"/>
              <a:ext cx="3093834" cy="46407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916" y="165809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1131950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7"/>
                  </a:lnTo>
                  <a:lnTo>
                    <a:pt x="8242173" y="1257807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0"/>
                  </a:lnTo>
                  <a:lnTo>
                    <a:pt x="8368030" y="125729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9638" y="1995487"/>
            <a:ext cx="589597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caso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destaca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avaliação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800" spc="-55" dirty="0">
                <a:solidFill>
                  <a:srgbClr val="FFFFFF"/>
                </a:solidFill>
                <a:latin typeface="Arial"/>
                <a:cs typeface="Arial"/>
              </a:rPr>
              <a:t>holística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faz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toda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diferença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cuidado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asma.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860" y="3116059"/>
            <a:ext cx="9464739" cy="2744470"/>
            <a:chOff x="895743" y="3116059"/>
            <a:chExt cx="9125585" cy="2744470"/>
          </a:xfrm>
        </p:grpSpPr>
        <p:sp>
          <p:nvSpPr>
            <p:cNvPr id="10" name="object 10"/>
            <p:cNvSpPr/>
            <p:nvPr/>
          </p:nvSpPr>
          <p:spPr>
            <a:xfrm>
              <a:off x="905268" y="3125584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1131950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7"/>
                  </a:lnTo>
                  <a:lnTo>
                    <a:pt x="8242173" y="1257807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0"/>
                  </a:lnTo>
                  <a:lnTo>
                    <a:pt x="8368030" y="125729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8EB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268" y="3125584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0" y="125729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30" y="0"/>
                  </a:lnTo>
                  <a:lnTo>
                    <a:pt x="8242173" y="0"/>
                  </a:lnTo>
                  <a:lnTo>
                    <a:pt x="8291145" y="9876"/>
                  </a:lnTo>
                  <a:lnTo>
                    <a:pt x="8331152" y="36814"/>
                  </a:lnTo>
                  <a:lnTo>
                    <a:pt x="8358133" y="76777"/>
                  </a:lnTo>
                  <a:lnTo>
                    <a:pt x="8368030" y="125729"/>
                  </a:lnTo>
                  <a:lnTo>
                    <a:pt x="8368030" y="1131950"/>
                  </a:lnTo>
                  <a:lnTo>
                    <a:pt x="8358133" y="1180923"/>
                  </a:lnTo>
                  <a:lnTo>
                    <a:pt x="8331152" y="1220930"/>
                  </a:lnTo>
                  <a:lnTo>
                    <a:pt x="8291145" y="1247911"/>
                  </a:lnTo>
                  <a:lnTo>
                    <a:pt x="8242173" y="1257807"/>
                  </a:lnTo>
                  <a:lnTo>
                    <a:pt x="125730" y="1257807"/>
                  </a:lnTo>
                  <a:lnTo>
                    <a:pt x="76777" y="1247911"/>
                  </a:lnTo>
                  <a:lnTo>
                    <a:pt x="36814" y="1220930"/>
                  </a:lnTo>
                  <a:lnTo>
                    <a:pt x="9876" y="1180923"/>
                  </a:lnTo>
                  <a:lnTo>
                    <a:pt x="0" y="1131950"/>
                  </a:lnTo>
                  <a:lnTo>
                    <a:pt x="0" y="1257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3621" y="459306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30"/>
                  </a:lnTo>
                  <a:lnTo>
                    <a:pt x="0" y="1131951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8"/>
                  </a:lnTo>
                  <a:lnTo>
                    <a:pt x="8242173" y="1257808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1"/>
                  </a:lnTo>
                  <a:lnTo>
                    <a:pt x="8368030" y="125730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3621" y="459306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0" y="125730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30" y="0"/>
                  </a:lnTo>
                  <a:lnTo>
                    <a:pt x="8242173" y="0"/>
                  </a:lnTo>
                  <a:lnTo>
                    <a:pt x="8291145" y="9876"/>
                  </a:lnTo>
                  <a:lnTo>
                    <a:pt x="8331152" y="36814"/>
                  </a:lnTo>
                  <a:lnTo>
                    <a:pt x="8358133" y="76777"/>
                  </a:lnTo>
                  <a:lnTo>
                    <a:pt x="8368030" y="125730"/>
                  </a:lnTo>
                  <a:lnTo>
                    <a:pt x="8368030" y="1131951"/>
                  </a:lnTo>
                  <a:lnTo>
                    <a:pt x="8358133" y="1180923"/>
                  </a:lnTo>
                  <a:lnTo>
                    <a:pt x="8331152" y="1220930"/>
                  </a:lnTo>
                  <a:lnTo>
                    <a:pt x="8291145" y="1247911"/>
                  </a:lnTo>
                  <a:lnTo>
                    <a:pt x="8242173" y="1257808"/>
                  </a:lnTo>
                  <a:lnTo>
                    <a:pt x="125730" y="1257808"/>
                  </a:lnTo>
                  <a:lnTo>
                    <a:pt x="76777" y="1247911"/>
                  </a:lnTo>
                  <a:lnTo>
                    <a:pt x="36814" y="1220930"/>
                  </a:lnTo>
                  <a:lnTo>
                    <a:pt x="9876" y="1180923"/>
                  </a:lnTo>
                  <a:lnTo>
                    <a:pt x="0" y="1131951"/>
                  </a:lnTo>
                  <a:lnTo>
                    <a:pt x="0" y="1257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7991" y="3346450"/>
            <a:ext cx="7051040" cy="244041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04520">
              <a:lnSpc>
                <a:spcPts val="1860"/>
              </a:lnSpc>
              <a:spcBef>
                <a:spcPts val="409"/>
              </a:spcBef>
            </a:pPr>
            <a:r>
              <a:rPr lang="pt-PT" sz="1800" dirty="0">
                <a:solidFill>
                  <a:srgbClr val="FFFFFF"/>
                </a:solidFill>
                <a:latin typeface="Arial"/>
                <a:cs typeface="Arial"/>
              </a:rPr>
              <a:t>A n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oss</a:t>
            </a:r>
            <a:r>
              <a:rPr lang="pt-PT"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anos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enfrentou,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necessidade,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intensos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rinite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prejudicaram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seu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sono,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atenção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desempenho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escolar.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800" dirty="0">
              <a:latin typeface="Arial"/>
              <a:cs typeface="Arial"/>
            </a:endParaRPr>
          </a:p>
          <a:p>
            <a:pPr marL="750570" marR="5080">
              <a:lnSpc>
                <a:spcPts val="186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avaliação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800" spc="-75" dirty="0">
                <a:solidFill>
                  <a:srgbClr val="FFFFFF"/>
                </a:solidFill>
                <a:latin typeface="Arial"/>
                <a:cs typeface="Arial"/>
              </a:rPr>
              <a:t>sistémica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adequado, identificação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lang="pt-PT" sz="1800" dirty="0" err="1">
                <a:solidFill>
                  <a:srgbClr val="FFFFFF"/>
                </a:solidFill>
                <a:latin typeface="Arial"/>
                <a:cs typeface="Arial"/>
              </a:rPr>
              <a:t>ergénios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FFFFFF"/>
                </a:solidFill>
                <a:latin typeface="Arial"/>
                <a:cs typeface="Arial"/>
              </a:rPr>
              <a:t>encaminhamento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800" spc="-40" dirty="0">
                <a:solidFill>
                  <a:srgbClr val="FFFFFF"/>
                </a:solidFill>
                <a:latin typeface="Arial"/>
                <a:cs typeface="Arial"/>
              </a:rPr>
              <a:t>atempado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imunoterapia,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conseguimos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controlar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800" spc="-55" dirty="0">
                <a:solidFill>
                  <a:srgbClr val="FFFFFF"/>
                </a:solidFill>
                <a:latin typeface="Arial"/>
                <a:cs typeface="Arial"/>
              </a:rPr>
              <a:t>notável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diminuir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800" spc="-55" dirty="0">
                <a:solidFill>
                  <a:srgbClr val="FFFFFF"/>
                </a:solidFill>
                <a:latin typeface="Arial"/>
                <a:cs typeface="Arial"/>
              </a:rPr>
              <a:t>carga de medicação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07795" y="2602357"/>
            <a:ext cx="1575435" cy="2296160"/>
            <a:chOff x="7707795" y="2602357"/>
            <a:chExt cx="1575435" cy="2296160"/>
          </a:xfrm>
        </p:grpSpPr>
        <p:sp>
          <p:nvSpPr>
            <p:cNvPr id="16" name="object 16"/>
            <p:cNvSpPr/>
            <p:nvPr/>
          </p:nvSpPr>
          <p:spPr>
            <a:xfrm>
              <a:off x="7717320" y="2611882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633603" y="0"/>
                  </a:moveTo>
                  <a:lnTo>
                    <a:pt x="183896" y="0"/>
                  </a:lnTo>
                  <a:lnTo>
                    <a:pt x="183896" y="449707"/>
                  </a:lnTo>
                  <a:lnTo>
                    <a:pt x="0" y="449707"/>
                  </a:lnTo>
                  <a:lnTo>
                    <a:pt x="408813" y="817626"/>
                  </a:lnTo>
                  <a:lnTo>
                    <a:pt x="817626" y="449707"/>
                  </a:lnTo>
                  <a:lnTo>
                    <a:pt x="633603" y="449707"/>
                  </a:lnTo>
                  <a:lnTo>
                    <a:pt x="633603" y="0"/>
                  </a:lnTo>
                  <a:close/>
                </a:path>
              </a:pathLst>
            </a:custGeom>
            <a:solidFill>
              <a:srgbClr val="F7D4CD">
                <a:alpha val="901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7320" y="2611882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0" y="449707"/>
                  </a:moveTo>
                  <a:lnTo>
                    <a:pt x="183896" y="449707"/>
                  </a:lnTo>
                  <a:lnTo>
                    <a:pt x="183896" y="0"/>
                  </a:lnTo>
                  <a:lnTo>
                    <a:pt x="633603" y="0"/>
                  </a:lnTo>
                  <a:lnTo>
                    <a:pt x="633603" y="449707"/>
                  </a:lnTo>
                  <a:lnTo>
                    <a:pt x="817626" y="449707"/>
                  </a:lnTo>
                  <a:lnTo>
                    <a:pt x="408813" y="817626"/>
                  </a:lnTo>
                  <a:lnTo>
                    <a:pt x="0" y="449707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55673" y="4070985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633603" y="0"/>
                  </a:moveTo>
                  <a:lnTo>
                    <a:pt x="183896" y="0"/>
                  </a:lnTo>
                  <a:lnTo>
                    <a:pt x="183896" y="449706"/>
                  </a:lnTo>
                  <a:lnTo>
                    <a:pt x="0" y="449706"/>
                  </a:lnTo>
                  <a:lnTo>
                    <a:pt x="408813" y="817626"/>
                  </a:lnTo>
                  <a:lnTo>
                    <a:pt x="817626" y="449706"/>
                  </a:lnTo>
                  <a:lnTo>
                    <a:pt x="633603" y="449706"/>
                  </a:lnTo>
                  <a:lnTo>
                    <a:pt x="633603" y="0"/>
                  </a:lnTo>
                  <a:close/>
                </a:path>
              </a:pathLst>
            </a:custGeom>
            <a:solidFill>
              <a:srgbClr val="CCD3CC">
                <a:alpha val="901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55673" y="4070985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0" y="449706"/>
                  </a:moveTo>
                  <a:lnTo>
                    <a:pt x="183896" y="449706"/>
                  </a:lnTo>
                  <a:lnTo>
                    <a:pt x="183896" y="0"/>
                  </a:lnTo>
                  <a:lnTo>
                    <a:pt x="633603" y="0"/>
                  </a:lnTo>
                  <a:lnTo>
                    <a:pt x="633603" y="449706"/>
                  </a:lnTo>
                  <a:lnTo>
                    <a:pt x="817626" y="449706"/>
                  </a:lnTo>
                  <a:lnTo>
                    <a:pt x="408813" y="817626"/>
                  </a:lnTo>
                  <a:lnTo>
                    <a:pt x="0" y="449706"/>
                  </a:lnTo>
                  <a:close/>
                </a:path>
              </a:pathLst>
            </a:custGeom>
            <a:ln w="1905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4">
            <a:extLst>
              <a:ext uri="{FF2B5EF4-FFF2-40B4-BE49-F238E27FC236}">
                <a16:creationId xmlns:a16="http://schemas.microsoft.com/office/drawing/2014/main" id="{58FE79CC-5A4C-FDAC-F684-DC043FBF2684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6E3CA-929E-22A0-2B0D-0D6628F86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D0192-6248-B7CC-74E9-B093480B4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540E6A4F-9AFC-0550-B7CD-82CCA049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686" y="2500529"/>
            <a:ext cx="3084214" cy="3084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8C812-739B-589D-9773-C1E5882BB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A76F9-56C8-F0D7-147F-C049CE7D1C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4970" y="1102888"/>
            <a:ext cx="3646396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F52526-7FFF-5046-3622-D73EF5F4B7BC}"/>
              </a:ext>
            </a:extLst>
          </p:cNvPr>
          <p:cNvSpPr txBox="1"/>
          <p:nvPr/>
        </p:nvSpPr>
        <p:spPr>
          <a:xfrm>
            <a:off x="4449503" y="1013676"/>
            <a:ext cx="7482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rinite é uma doença altamente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prevalente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todas as faixas etárias que prejudica significativamente a vida das pessoas com a doença, incluindo os seus coabitantes. O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subdiagnóstico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incorreto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são comuns, o que leva a um tratamento insuficiente ou inadequado, impacto económico e danos potenciais.</a:t>
            </a:r>
            <a:endParaRPr lang="en-US" b="0" i="0" dirty="0">
              <a:solidFill>
                <a:srgbClr val="2238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60F3B-832A-6214-9CE3-553EEBB7CFDE}"/>
              </a:ext>
            </a:extLst>
          </p:cNvPr>
          <p:cNvSpPr txBox="1"/>
          <p:nvPr/>
        </p:nvSpPr>
        <p:spPr>
          <a:xfrm>
            <a:off x="4449503" y="2585233"/>
            <a:ext cx="4785032" cy="388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maioria das pessoas com rinite controla a doença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episodicamente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seja com autogestão ou medicamentos sem receita médica. Muitas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subestimam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negligenciam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 seus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sintomas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e, muitas vezes, não abordam isso</a:t>
            </a:r>
            <a:r>
              <a:rPr lang="pt-BR" dirty="0">
                <a:solidFill>
                  <a:srgbClr val="223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seu médico de família (</a:t>
            </a:r>
            <a:r>
              <a:rPr lang="pt-BR" dirty="0">
                <a:solidFill>
                  <a:srgbClr val="223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entanto, como este é um problema comum e uma comorbilidade frequente que afeta o tratamento de outras doenças, precisa de ser reconhecido e tratado adequadamente nos </a:t>
            </a:r>
            <a:r>
              <a:rPr lang="pt-BR" b="1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cuidados de saúde primários</a:t>
            </a:r>
            <a:r>
              <a:rPr lang="pt-BR" b="0" i="0" dirty="0">
                <a:solidFill>
                  <a:srgbClr val="2238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solidFill>
                <a:srgbClr val="2238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 descr="$PPTXTitle">
            <a:extLst>
              <a:ext uri="{FF2B5EF4-FFF2-40B4-BE49-F238E27FC236}">
                <a16:creationId xmlns:a16="http://schemas.microsoft.com/office/drawing/2014/main" id="{2C1EF20B-A841-52F9-C218-A904C65C3D86}"/>
              </a:ext>
            </a:extLst>
          </p:cNvPr>
          <p:cNvSpPr txBox="1">
            <a:spLocks/>
          </p:cNvSpPr>
          <p:nvPr/>
        </p:nvSpPr>
        <p:spPr>
          <a:xfrm>
            <a:off x="762000" y="353644"/>
            <a:ext cx="108522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300" b="1" i="0">
                <a:solidFill>
                  <a:srgbClr val="0179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sz="2800" dirty="0"/>
              <a:t>Guia</a:t>
            </a:r>
            <a:r>
              <a:rPr lang="pt-PT" sz="2800" spc="-100" dirty="0"/>
              <a:t> </a:t>
            </a:r>
            <a:r>
              <a:rPr lang="pt-PT" sz="2800" dirty="0"/>
              <a:t>prático</a:t>
            </a:r>
            <a:r>
              <a:rPr lang="pt-PT" sz="2800" spc="-85" dirty="0"/>
              <a:t> da </a:t>
            </a:r>
            <a:r>
              <a:rPr lang="pt-PT" sz="2800" spc="-10" dirty="0"/>
              <a:t>rinite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42299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8"/>
    </mc:Choice>
    <mc:Fallback xmlns="">
      <p:transition spd="slow" advTm="6103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PT" sz="2500" dirty="0"/>
              <a:t>Mensagens para casa</a:t>
            </a:r>
            <a:endParaRPr sz="2500" dirty="0"/>
          </a:p>
        </p:txBody>
      </p:sp>
      <p:grpSp>
        <p:nvGrpSpPr>
          <p:cNvPr id="5" name="object 5"/>
          <p:cNvGrpSpPr/>
          <p:nvPr/>
        </p:nvGrpSpPr>
        <p:grpSpPr>
          <a:xfrm>
            <a:off x="693013" y="2152599"/>
            <a:ext cx="10950575" cy="1195705"/>
            <a:chOff x="693013" y="2152599"/>
            <a:chExt cx="10950575" cy="1195705"/>
          </a:xfrm>
        </p:grpSpPr>
        <p:sp>
          <p:nvSpPr>
            <p:cNvPr id="6" name="object 6"/>
            <p:cNvSpPr/>
            <p:nvPr/>
          </p:nvSpPr>
          <p:spPr>
            <a:xfrm>
              <a:off x="693013" y="2152599"/>
              <a:ext cx="10950575" cy="1195705"/>
            </a:xfrm>
            <a:custGeom>
              <a:avLst/>
              <a:gdLst/>
              <a:ahLst/>
              <a:cxnLst/>
              <a:rect l="l" t="t" r="r" b="b"/>
              <a:pathLst>
                <a:path w="10950575" h="1195704">
                  <a:moveTo>
                    <a:pt x="10830687" y="0"/>
                  </a:moveTo>
                  <a:lnTo>
                    <a:pt x="119507" y="0"/>
                  </a:lnTo>
                  <a:lnTo>
                    <a:pt x="73026" y="9386"/>
                  </a:lnTo>
                  <a:lnTo>
                    <a:pt x="35036" y="34988"/>
                  </a:lnTo>
                  <a:lnTo>
                    <a:pt x="9403" y="72973"/>
                  </a:lnTo>
                  <a:lnTo>
                    <a:pt x="0" y="119507"/>
                  </a:lnTo>
                  <a:lnTo>
                    <a:pt x="0" y="1075944"/>
                  </a:lnTo>
                  <a:lnTo>
                    <a:pt x="9403" y="1122497"/>
                  </a:lnTo>
                  <a:lnTo>
                    <a:pt x="35036" y="1160526"/>
                  </a:lnTo>
                  <a:lnTo>
                    <a:pt x="73026" y="1186172"/>
                  </a:lnTo>
                  <a:lnTo>
                    <a:pt x="119507" y="1195578"/>
                  </a:lnTo>
                  <a:lnTo>
                    <a:pt x="10830687" y="1195578"/>
                  </a:lnTo>
                  <a:lnTo>
                    <a:pt x="10877220" y="1186172"/>
                  </a:lnTo>
                  <a:lnTo>
                    <a:pt x="10915205" y="1160526"/>
                  </a:lnTo>
                  <a:lnTo>
                    <a:pt x="10940807" y="1122497"/>
                  </a:lnTo>
                  <a:lnTo>
                    <a:pt x="10950194" y="1075944"/>
                  </a:lnTo>
                  <a:lnTo>
                    <a:pt x="10950194" y="119507"/>
                  </a:lnTo>
                  <a:lnTo>
                    <a:pt x="10940807" y="72973"/>
                  </a:lnTo>
                  <a:lnTo>
                    <a:pt x="10915205" y="34988"/>
                  </a:lnTo>
                  <a:lnTo>
                    <a:pt x="10877220" y="9386"/>
                  </a:lnTo>
                  <a:lnTo>
                    <a:pt x="10830687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313" y="2187575"/>
              <a:ext cx="10629900" cy="1125855"/>
            </a:xfrm>
            <a:custGeom>
              <a:avLst/>
              <a:gdLst/>
              <a:ahLst/>
              <a:cxnLst/>
              <a:rect l="l" t="t" r="r" b="b"/>
              <a:pathLst>
                <a:path w="10629900" h="1125854">
                  <a:moveTo>
                    <a:pt x="10629519" y="0"/>
                  </a:moveTo>
                  <a:lnTo>
                    <a:pt x="0" y="0"/>
                  </a:lnTo>
                  <a:lnTo>
                    <a:pt x="0" y="1125601"/>
                  </a:lnTo>
                  <a:lnTo>
                    <a:pt x="10629519" y="1125601"/>
                  </a:lnTo>
                  <a:lnTo>
                    <a:pt x="10629519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4573" y="2365375"/>
            <a:ext cx="1030859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664970" marR="5080" indent="-165290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Rinite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apenas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"/>
                <a:cs typeface="Arial"/>
              </a:rPr>
              <a:t>inc</a:t>
            </a:r>
            <a:r>
              <a:rPr lang="pt-PT" sz="240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modo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400" spc="-6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400" spc="-65" dirty="0">
                <a:solidFill>
                  <a:srgbClr val="FFFFFF"/>
                </a:solidFill>
                <a:latin typeface="Arial"/>
                <a:cs typeface="Arial"/>
              </a:rPr>
              <a:t>doença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merece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reconhecimento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400" spc="-80" dirty="0">
                <a:solidFill>
                  <a:srgbClr val="FFFFFF"/>
                </a:solidFill>
                <a:latin typeface="Arial"/>
                <a:cs typeface="Arial"/>
              </a:rPr>
              <a:t>abrangente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3013" y="3977944"/>
            <a:ext cx="10950575" cy="1195705"/>
          </a:xfrm>
          <a:custGeom>
            <a:avLst/>
            <a:gdLst/>
            <a:ahLst/>
            <a:cxnLst/>
            <a:rect l="l" t="t" r="r" b="b"/>
            <a:pathLst>
              <a:path w="10950575" h="1195704">
                <a:moveTo>
                  <a:pt x="10950194" y="119507"/>
                </a:moveTo>
                <a:lnTo>
                  <a:pt x="10940796" y="72974"/>
                </a:lnTo>
                <a:lnTo>
                  <a:pt x="10915193" y="34988"/>
                </a:lnTo>
                <a:lnTo>
                  <a:pt x="10877220" y="9398"/>
                </a:lnTo>
                <a:lnTo>
                  <a:pt x="10830687" y="0"/>
                </a:lnTo>
                <a:lnTo>
                  <a:pt x="119507" y="0"/>
                </a:lnTo>
                <a:lnTo>
                  <a:pt x="73025" y="9398"/>
                </a:lnTo>
                <a:lnTo>
                  <a:pt x="35026" y="34988"/>
                </a:lnTo>
                <a:lnTo>
                  <a:pt x="9398" y="72974"/>
                </a:lnTo>
                <a:lnTo>
                  <a:pt x="0" y="119507"/>
                </a:lnTo>
                <a:lnTo>
                  <a:pt x="0" y="1075944"/>
                </a:lnTo>
                <a:lnTo>
                  <a:pt x="9398" y="1122502"/>
                </a:lnTo>
                <a:lnTo>
                  <a:pt x="35026" y="1160526"/>
                </a:lnTo>
                <a:lnTo>
                  <a:pt x="73025" y="1186180"/>
                </a:lnTo>
                <a:lnTo>
                  <a:pt x="119507" y="1195578"/>
                </a:lnTo>
                <a:lnTo>
                  <a:pt x="10830687" y="1195578"/>
                </a:lnTo>
                <a:lnTo>
                  <a:pt x="10877220" y="1186180"/>
                </a:lnTo>
                <a:lnTo>
                  <a:pt x="10915193" y="1160526"/>
                </a:lnTo>
                <a:lnTo>
                  <a:pt x="10940796" y="1122502"/>
                </a:lnTo>
                <a:lnTo>
                  <a:pt x="10950194" y="1075944"/>
                </a:lnTo>
                <a:lnTo>
                  <a:pt x="10950194" y="119507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5184" y="4196167"/>
            <a:ext cx="10232390" cy="89511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670" marR="5080" indent="-14604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000" spc="50" dirty="0">
                <a:solidFill>
                  <a:srgbClr val="FFFFFF"/>
                </a:solidFill>
                <a:latin typeface="Arial"/>
                <a:cs typeface="Arial"/>
              </a:rPr>
              <a:t>com alergénios oferece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esperança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quem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tem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quadros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moderados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graves, </a:t>
            </a:r>
            <a:r>
              <a:rPr lang="pt-PT" sz="2000" spc="-10" dirty="0">
                <a:solidFill>
                  <a:srgbClr val="FFFFFF"/>
                </a:solidFill>
                <a:latin typeface="Arial"/>
                <a:cs typeface="Arial"/>
              </a:rPr>
              <a:t>proporcionando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000" spc="45" dirty="0">
                <a:solidFill>
                  <a:srgbClr val="FFFFFF"/>
                </a:solidFill>
                <a:latin typeface="Arial"/>
                <a:cs typeface="Arial"/>
              </a:rPr>
              <a:t>modificação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000" spc="45" dirty="0">
                <a:solidFill>
                  <a:srgbClr val="FFFFFF"/>
                </a:solidFill>
                <a:latin typeface="Arial"/>
                <a:cs typeface="Arial"/>
              </a:rPr>
              <a:t>a longo prazo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doença,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além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alívio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sintomas.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7894A5F-3F79-2B75-D7B8-0F07D0E4BC1D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938FD-FF31-309B-027A-AAA37C14A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78301"/>
            <a:ext cx="1085227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Guia</a:t>
            </a:r>
            <a:r>
              <a:rPr spc="-25" dirty="0"/>
              <a:t> </a:t>
            </a:r>
            <a:r>
              <a:rPr dirty="0"/>
              <a:t>prático</a:t>
            </a:r>
            <a:r>
              <a:rPr spc="-25" dirty="0"/>
              <a:t> </a:t>
            </a:r>
            <a:r>
              <a:rPr dirty="0"/>
              <a:t>para</a:t>
            </a:r>
            <a:r>
              <a:rPr spc="-25" dirty="0"/>
              <a:t> </a:t>
            </a:r>
            <a:r>
              <a:rPr lang="pt-PT" spc="-25" dirty="0"/>
              <a:t>melhorar a gestão</a:t>
            </a:r>
            <a:r>
              <a:rPr spc="-25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 err="1"/>
              <a:t>rinite</a:t>
            </a:r>
            <a:r>
              <a:rPr spc="-25" dirty="0"/>
              <a:t> </a:t>
            </a:r>
            <a:r>
              <a:rPr dirty="0"/>
              <a:t>n</a:t>
            </a:r>
            <a:r>
              <a:rPr lang="pt-PT" dirty="0"/>
              <a:t>os cuidados</a:t>
            </a:r>
            <a:br>
              <a:rPr lang="pt-PT" dirty="0"/>
            </a:br>
            <a:r>
              <a:rPr lang="pt-PT" dirty="0"/>
              <a:t>primários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6"/>
            <a:ext cx="3948038" cy="39480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557204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45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2" cy="303596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D3F62C52-B091-B2F6-1931-4266B8EFFBD8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FF94C-97BE-348C-5830-9567E152C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  <p:pic>
        <p:nvPicPr>
          <p:cNvPr id="13" name="Picture 12" descr="A page of a document&#10;&#10;AI-generated content may be incorrect.">
            <a:extLst>
              <a:ext uri="{FF2B5EF4-FFF2-40B4-BE49-F238E27FC236}">
                <a16:creationId xmlns:a16="http://schemas.microsoft.com/office/drawing/2014/main" id="{234B5E68-2161-9C0D-368D-86A0CCB9D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1" y="1132510"/>
            <a:ext cx="3585395" cy="5039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/>
              <a:t>Objetivos</a:t>
            </a:r>
            <a:r>
              <a:rPr sz="2000" spc="5" dirty="0"/>
              <a:t> </a:t>
            </a:r>
            <a:r>
              <a:rPr sz="2000" dirty="0"/>
              <a:t>de</a:t>
            </a:r>
            <a:r>
              <a:rPr sz="2000" spc="5" dirty="0"/>
              <a:t> </a:t>
            </a:r>
            <a:r>
              <a:rPr sz="2000" spc="-10" dirty="0"/>
              <a:t>aprendizagem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405514" y="6521491"/>
            <a:ext cx="74148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ALK-Abelló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forneceu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apoio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educacional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irrestrito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desenvolvimento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deste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estudo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caso,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interferir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conteúdo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apresentado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264" y="1510385"/>
            <a:ext cx="1372235" cy="1372235"/>
            <a:chOff x="592264" y="1510385"/>
            <a:chExt cx="1372235" cy="1372235"/>
          </a:xfrm>
        </p:grpSpPr>
        <p:sp>
          <p:nvSpPr>
            <p:cNvPr id="6" name="object 6"/>
            <p:cNvSpPr/>
            <p:nvPr/>
          </p:nvSpPr>
          <p:spPr>
            <a:xfrm>
              <a:off x="592264" y="1510385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6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3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6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062" y="1896732"/>
              <a:ext cx="655320" cy="573405"/>
            </a:xfrm>
            <a:custGeom>
              <a:avLst/>
              <a:gdLst/>
              <a:ahLst/>
              <a:cxnLst/>
              <a:rect l="l" t="t" r="r" b="b"/>
              <a:pathLst>
                <a:path w="655319" h="573405">
                  <a:moveTo>
                    <a:pt x="622554" y="114680"/>
                  </a:moveTo>
                  <a:lnTo>
                    <a:pt x="32766" y="114680"/>
                  </a:lnTo>
                  <a:lnTo>
                    <a:pt x="20038" y="117264"/>
                  </a:lnTo>
                  <a:lnTo>
                    <a:pt x="9620" y="124301"/>
                  </a:lnTo>
                  <a:lnTo>
                    <a:pt x="2583" y="134719"/>
                  </a:lnTo>
                  <a:lnTo>
                    <a:pt x="0" y="147446"/>
                  </a:lnTo>
                  <a:lnTo>
                    <a:pt x="0" y="540638"/>
                  </a:lnTo>
                  <a:lnTo>
                    <a:pt x="2583" y="553366"/>
                  </a:lnTo>
                  <a:lnTo>
                    <a:pt x="9620" y="563784"/>
                  </a:lnTo>
                  <a:lnTo>
                    <a:pt x="20038" y="570821"/>
                  </a:lnTo>
                  <a:lnTo>
                    <a:pt x="32766" y="573404"/>
                  </a:lnTo>
                  <a:lnTo>
                    <a:pt x="622554" y="573404"/>
                  </a:lnTo>
                  <a:lnTo>
                    <a:pt x="635281" y="570821"/>
                  </a:lnTo>
                  <a:lnTo>
                    <a:pt x="645699" y="563784"/>
                  </a:lnTo>
                  <a:lnTo>
                    <a:pt x="652736" y="553366"/>
                  </a:lnTo>
                  <a:lnTo>
                    <a:pt x="655320" y="540638"/>
                  </a:lnTo>
                  <a:lnTo>
                    <a:pt x="655320" y="466851"/>
                  </a:lnTo>
                  <a:lnTo>
                    <a:pt x="294894" y="466851"/>
                  </a:lnTo>
                  <a:lnTo>
                    <a:pt x="294894" y="433577"/>
                  </a:lnTo>
                  <a:lnTo>
                    <a:pt x="237617" y="433577"/>
                  </a:lnTo>
                  <a:lnTo>
                    <a:pt x="204851" y="376808"/>
                  </a:lnTo>
                  <a:lnTo>
                    <a:pt x="262128" y="344042"/>
                  </a:lnTo>
                  <a:lnTo>
                    <a:pt x="204851" y="311276"/>
                  </a:lnTo>
                  <a:lnTo>
                    <a:pt x="237617" y="253872"/>
                  </a:lnTo>
                  <a:lnTo>
                    <a:pt x="294894" y="253872"/>
                  </a:lnTo>
                  <a:lnTo>
                    <a:pt x="294894" y="221106"/>
                  </a:lnTo>
                  <a:lnTo>
                    <a:pt x="655320" y="221106"/>
                  </a:lnTo>
                  <a:lnTo>
                    <a:pt x="655320" y="147446"/>
                  </a:lnTo>
                  <a:lnTo>
                    <a:pt x="652736" y="134719"/>
                  </a:lnTo>
                  <a:lnTo>
                    <a:pt x="645699" y="124301"/>
                  </a:lnTo>
                  <a:lnTo>
                    <a:pt x="635281" y="117264"/>
                  </a:lnTo>
                  <a:lnTo>
                    <a:pt x="622554" y="114680"/>
                  </a:lnTo>
                  <a:close/>
                </a:path>
                <a:path w="655319" h="573405">
                  <a:moveTo>
                    <a:pt x="360426" y="401319"/>
                  </a:moveTo>
                  <a:lnTo>
                    <a:pt x="360426" y="466851"/>
                  </a:lnTo>
                  <a:lnTo>
                    <a:pt x="655320" y="466851"/>
                  </a:lnTo>
                  <a:lnTo>
                    <a:pt x="655320" y="434085"/>
                  </a:lnTo>
                  <a:lnTo>
                    <a:pt x="417830" y="434085"/>
                  </a:lnTo>
                  <a:lnTo>
                    <a:pt x="360426" y="401319"/>
                  </a:lnTo>
                  <a:close/>
                </a:path>
                <a:path w="655319" h="573405">
                  <a:moveTo>
                    <a:pt x="655320" y="254507"/>
                  </a:moveTo>
                  <a:lnTo>
                    <a:pt x="417830" y="254507"/>
                  </a:lnTo>
                  <a:lnTo>
                    <a:pt x="450596" y="311276"/>
                  </a:lnTo>
                  <a:lnTo>
                    <a:pt x="393192" y="344042"/>
                  </a:lnTo>
                  <a:lnTo>
                    <a:pt x="450596" y="376808"/>
                  </a:lnTo>
                  <a:lnTo>
                    <a:pt x="417830" y="434085"/>
                  </a:lnTo>
                  <a:lnTo>
                    <a:pt x="655320" y="434085"/>
                  </a:lnTo>
                  <a:lnTo>
                    <a:pt x="655320" y="254507"/>
                  </a:lnTo>
                  <a:close/>
                </a:path>
                <a:path w="655319" h="573405">
                  <a:moveTo>
                    <a:pt x="294894" y="400811"/>
                  </a:moveTo>
                  <a:lnTo>
                    <a:pt x="237617" y="433577"/>
                  </a:lnTo>
                  <a:lnTo>
                    <a:pt x="294894" y="433577"/>
                  </a:lnTo>
                  <a:lnTo>
                    <a:pt x="294894" y="400811"/>
                  </a:lnTo>
                  <a:close/>
                </a:path>
                <a:path w="655319" h="573405">
                  <a:moveTo>
                    <a:pt x="655320" y="221106"/>
                  </a:moveTo>
                  <a:lnTo>
                    <a:pt x="360426" y="221106"/>
                  </a:lnTo>
                  <a:lnTo>
                    <a:pt x="360426" y="287273"/>
                  </a:lnTo>
                  <a:lnTo>
                    <a:pt x="417830" y="254507"/>
                  </a:lnTo>
                  <a:lnTo>
                    <a:pt x="655320" y="254507"/>
                  </a:lnTo>
                  <a:lnTo>
                    <a:pt x="655320" y="221106"/>
                  </a:lnTo>
                  <a:close/>
                </a:path>
                <a:path w="655319" h="573405">
                  <a:moveTo>
                    <a:pt x="294894" y="253872"/>
                  </a:moveTo>
                  <a:lnTo>
                    <a:pt x="237617" y="253872"/>
                  </a:lnTo>
                  <a:lnTo>
                    <a:pt x="294894" y="286638"/>
                  </a:lnTo>
                  <a:lnTo>
                    <a:pt x="294894" y="253872"/>
                  </a:lnTo>
                  <a:close/>
                </a:path>
                <a:path w="655319" h="573405">
                  <a:moveTo>
                    <a:pt x="401447" y="0"/>
                  </a:moveTo>
                  <a:lnTo>
                    <a:pt x="254000" y="0"/>
                  </a:lnTo>
                  <a:lnTo>
                    <a:pt x="231636" y="4504"/>
                  </a:lnTo>
                  <a:lnTo>
                    <a:pt x="213391" y="16795"/>
                  </a:lnTo>
                  <a:lnTo>
                    <a:pt x="201100" y="35040"/>
                  </a:lnTo>
                  <a:lnTo>
                    <a:pt x="196596" y="57403"/>
                  </a:lnTo>
                  <a:lnTo>
                    <a:pt x="196596" y="114680"/>
                  </a:lnTo>
                  <a:lnTo>
                    <a:pt x="245745" y="114680"/>
                  </a:lnTo>
                  <a:lnTo>
                    <a:pt x="245685" y="56387"/>
                  </a:lnTo>
                  <a:lnTo>
                    <a:pt x="245491" y="53085"/>
                  </a:lnTo>
                  <a:lnTo>
                    <a:pt x="248666" y="49402"/>
                  </a:lnTo>
                  <a:lnTo>
                    <a:pt x="252984" y="49148"/>
                  </a:lnTo>
                  <a:lnTo>
                    <a:pt x="401447" y="49148"/>
                  </a:lnTo>
                  <a:lnTo>
                    <a:pt x="405638" y="48894"/>
                  </a:lnTo>
                  <a:lnTo>
                    <a:pt x="457010" y="48894"/>
                  </a:lnTo>
                  <a:lnTo>
                    <a:pt x="454221" y="35040"/>
                  </a:lnTo>
                  <a:lnTo>
                    <a:pt x="441944" y="16795"/>
                  </a:lnTo>
                  <a:lnTo>
                    <a:pt x="423737" y="4504"/>
                  </a:lnTo>
                  <a:lnTo>
                    <a:pt x="401447" y="0"/>
                  </a:lnTo>
                  <a:close/>
                </a:path>
                <a:path w="655319" h="573405">
                  <a:moveTo>
                    <a:pt x="457010" y="48894"/>
                  </a:moveTo>
                  <a:lnTo>
                    <a:pt x="405638" y="48894"/>
                  </a:lnTo>
                  <a:lnTo>
                    <a:pt x="409321" y="52069"/>
                  </a:lnTo>
                  <a:lnTo>
                    <a:pt x="409575" y="56387"/>
                  </a:lnTo>
                  <a:lnTo>
                    <a:pt x="409575" y="114680"/>
                  </a:lnTo>
                  <a:lnTo>
                    <a:pt x="458724" y="114680"/>
                  </a:lnTo>
                  <a:lnTo>
                    <a:pt x="458724" y="57403"/>
                  </a:lnTo>
                  <a:lnTo>
                    <a:pt x="457113" y="49402"/>
                  </a:lnTo>
                  <a:lnTo>
                    <a:pt x="457010" y="48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45537" y="1866645"/>
            <a:ext cx="2862580" cy="7632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lang="pt-PT" sz="1600" b="1" dirty="0">
                <a:solidFill>
                  <a:srgbClr val="E97132"/>
                </a:solidFill>
                <a:latin typeface="Aptos"/>
                <a:cs typeface="Aptos"/>
              </a:rPr>
              <a:t>Reconhecer</a:t>
            </a:r>
            <a:r>
              <a:rPr sz="1600" b="1" spc="35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sz="1600" b="1" dirty="0">
                <a:solidFill>
                  <a:srgbClr val="E97132"/>
                </a:solidFill>
                <a:latin typeface="Aptos"/>
                <a:cs typeface="Aptos"/>
              </a:rPr>
              <a:t>quando</a:t>
            </a:r>
            <a:r>
              <a:rPr sz="1600" b="1" spc="35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sz="1600" b="1" dirty="0">
                <a:solidFill>
                  <a:srgbClr val="E97132"/>
                </a:solidFill>
                <a:latin typeface="Aptos"/>
                <a:cs typeface="Aptos"/>
              </a:rPr>
              <a:t>é</a:t>
            </a:r>
            <a:r>
              <a:rPr sz="1600" b="1" spc="35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sz="1600" b="1" spc="-10" dirty="0">
                <a:solidFill>
                  <a:srgbClr val="E97132"/>
                </a:solidFill>
                <a:latin typeface="Aptos"/>
                <a:cs typeface="Aptos"/>
              </a:rPr>
              <a:t>necessário </a:t>
            </a:r>
            <a:r>
              <a:rPr sz="1600" b="1" dirty="0">
                <a:solidFill>
                  <a:srgbClr val="E97132"/>
                </a:solidFill>
                <a:latin typeface="Aptos"/>
                <a:cs typeface="Aptos"/>
              </a:rPr>
              <a:t>intensificar</a:t>
            </a:r>
            <a:r>
              <a:rPr sz="1600" b="1" spc="60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sz="1600" b="1" dirty="0">
                <a:solidFill>
                  <a:srgbClr val="E97132"/>
                </a:solidFill>
                <a:latin typeface="Aptos"/>
                <a:cs typeface="Aptos"/>
              </a:rPr>
              <a:t>o</a:t>
            </a:r>
            <a:r>
              <a:rPr sz="1600" b="1" spc="60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sz="1600" b="1" spc="-10" dirty="0">
                <a:solidFill>
                  <a:srgbClr val="E97132"/>
                </a:solidFill>
                <a:latin typeface="Aptos"/>
                <a:cs typeface="Aptos"/>
              </a:rPr>
              <a:t>tratamento</a:t>
            </a:r>
            <a:endParaRPr sz="1600" dirty="0">
              <a:latin typeface="Aptos"/>
              <a:cs typeface="Apto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55702" y="1510385"/>
            <a:ext cx="1372235" cy="1372235"/>
            <a:chOff x="6055702" y="1510385"/>
            <a:chExt cx="1372235" cy="1372235"/>
          </a:xfrm>
        </p:grpSpPr>
        <p:sp>
          <p:nvSpPr>
            <p:cNvPr id="10" name="object 10"/>
            <p:cNvSpPr/>
            <p:nvPr/>
          </p:nvSpPr>
          <p:spPr>
            <a:xfrm>
              <a:off x="6055702" y="1510385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6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3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6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5874" y="1871344"/>
              <a:ext cx="459105" cy="657225"/>
            </a:xfrm>
            <a:custGeom>
              <a:avLst/>
              <a:gdLst/>
              <a:ahLst/>
              <a:cxnLst/>
              <a:rect l="l" t="t" r="r" b="b"/>
              <a:pathLst>
                <a:path w="459104" h="657225">
                  <a:moveTo>
                    <a:pt x="49022" y="26149"/>
                  </a:moveTo>
                  <a:lnTo>
                    <a:pt x="47167" y="16484"/>
                  </a:lnTo>
                  <a:lnTo>
                    <a:pt x="42011" y="8712"/>
                  </a:lnTo>
                  <a:lnTo>
                    <a:pt x="34239" y="3530"/>
                  </a:lnTo>
                  <a:lnTo>
                    <a:pt x="24511" y="1638"/>
                  </a:lnTo>
                  <a:lnTo>
                    <a:pt x="14795" y="3530"/>
                  </a:lnTo>
                  <a:lnTo>
                    <a:pt x="7023" y="8712"/>
                  </a:lnTo>
                  <a:lnTo>
                    <a:pt x="1866" y="16484"/>
                  </a:lnTo>
                  <a:lnTo>
                    <a:pt x="0" y="26149"/>
                  </a:lnTo>
                  <a:lnTo>
                    <a:pt x="0" y="656958"/>
                  </a:lnTo>
                  <a:lnTo>
                    <a:pt x="49022" y="656958"/>
                  </a:lnTo>
                  <a:lnTo>
                    <a:pt x="49022" y="26149"/>
                  </a:lnTo>
                  <a:close/>
                </a:path>
                <a:path w="459104" h="657225">
                  <a:moveTo>
                    <a:pt x="458685" y="1651"/>
                  </a:moveTo>
                  <a:lnTo>
                    <a:pt x="400405" y="14630"/>
                  </a:lnTo>
                  <a:lnTo>
                    <a:pt x="350812" y="17995"/>
                  </a:lnTo>
                  <a:lnTo>
                    <a:pt x="307238" y="14973"/>
                  </a:lnTo>
                  <a:lnTo>
                    <a:pt x="227431" y="2743"/>
                  </a:lnTo>
                  <a:lnTo>
                    <a:pt x="185889" y="0"/>
                  </a:lnTo>
                  <a:lnTo>
                    <a:pt x="139204" y="3721"/>
                  </a:lnTo>
                  <a:lnTo>
                    <a:pt x="106832" y="11874"/>
                  </a:lnTo>
                  <a:lnTo>
                    <a:pt x="87972" y="20040"/>
                  </a:lnTo>
                  <a:lnTo>
                    <a:pt x="81876" y="23749"/>
                  </a:lnTo>
                  <a:lnTo>
                    <a:pt x="81876" y="294894"/>
                  </a:lnTo>
                  <a:lnTo>
                    <a:pt x="101003" y="281165"/>
                  </a:lnTo>
                  <a:lnTo>
                    <a:pt x="118211" y="274116"/>
                  </a:lnTo>
                  <a:lnTo>
                    <a:pt x="143256" y="271526"/>
                  </a:lnTo>
                  <a:lnTo>
                    <a:pt x="185889" y="271145"/>
                  </a:lnTo>
                  <a:lnTo>
                    <a:pt x="229247" y="274459"/>
                  </a:lnTo>
                  <a:lnTo>
                    <a:pt x="317042" y="289166"/>
                  </a:lnTo>
                  <a:lnTo>
                    <a:pt x="362445" y="292747"/>
                  </a:lnTo>
                  <a:lnTo>
                    <a:pt x="409486" y="288594"/>
                  </a:lnTo>
                  <a:lnTo>
                    <a:pt x="458685" y="272796"/>
                  </a:lnTo>
                  <a:lnTo>
                    <a:pt x="458685" y="16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08989" y="1872813"/>
            <a:ext cx="2958465" cy="63517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350" b="1" spc="-10" dirty="0">
                <a:solidFill>
                  <a:srgbClr val="196B24"/>
                </a:solidFill>
                <a:latin typeface="Aptos"/>
                <a:cs typeface="Aptos"/>
              </a:rPr>
              <a:t>Identificar</a:t>
            </a:r>
            <a:r>
              <a:rPr sz="1350" b="1" spc="-35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dirty="0">
                <a:solidFill>
                  <a:srgbClr val="196B24"/>
                </a:solidFill>
                <a:latin typeface="Aptos"/>
                <a:cs typeface="Aptos"/>
              </a:rPr>
              <a:t>sinais</a:t>
            </a:r>
            <a:r>
              <a:rPr sz="1350" b="1" spc="-3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dirty="0">
                <a:solidFill>
                  <a:srgbClr val="196B24"/>
                </a:solidFill>
                <a:latin typeface="Aptos"/>
                <a:cs typeface="Aptos"/>
              </a:rPr>
              <a:t>de</a:t>
            </a:r>
            <a:r>
              <a:rPr sz="1350" b="1" spc="-35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spc="-10" dirty="0">
                <a:solidFill>
                  <a:srgbClr val="196B24"/>
                </a:solidFill>
                <a:latin typeface="Aptos"/>
                <a:cs typeface="Aptos"/>
              </a:rPr>
              <a:t>al</a:t>
            </a:r>
            <a:r>
              <a:rPr lang="pt-PT" sz="1350" b="1" spc="-10" dirty="0">
                <a:solidFill>
                  <a:srgbClr val="196B24"/>
                </a:solidFill>
                <a:latin typeface="Aptos"/>
                <a:cs typeface="Aptos"/>
              </a:rPr>
              <a:t>arme</a:t>
            </a:r>
            <a:r>
              <a:rPr sz="1350" b="1" spc="-35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dirty="0">
                <a:solidFill>
                  <a:srgbClr val="196B24"/>
                </a:solidFill>
                <a:latin typeface="Aptos"/>
                <a:cs typeface="Aptos"/>
              </a:rPr>
              <a:t>que</a:t>
            </a:r>
            <a:r>
              <a:rPr sz="1350" b="1" spc="-3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spc="-10" dirty="0">
                <a:solidFill>
                  <a:srgbClr val="196B24"/>
                </a:solidFill>
                <a:latin typeface="Aptos"/>
                <a:cs typeface="Aptos"/>
              </a:rPr>
              <a:t>exigem encaminhamento</a:t>
            </a:r>
            <a:r>
              <a:rPr sz="1350" b="1" spc="-4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dirty="0">
                <a:solidFill>
                  <a:srgbClr val="196B24"/>
                </a:solidFill>
                <a:latin typeface="Aptos"/>
                <a:cs typeface="Aptos"/>
              </a:rPr>
              <a:t>ao</a:t>
            </a:r>
            <a:r>
              <a:rPr sz="1350" b="1" spc="-4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sz="1350" b="1" spc="-10" dirty="0">
                <a:solidFill>
                  <a:srgbClr val="196B24"/>
                </a:solidFill>
                <a:latin typeface="Aptos"/>
                <a:cs typeface="Aptos"/>
              </a:rPr>
              <a:t>especialista</a:t>
            </a:r>
            <a:endParaRPr sz="1350" dirty="0">
              <a:latin typeface="Aptos"/>
              <a:cs typeface="Apto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2264" y="3595154"/>
            <a:ext cx="1372235" cy="1372235"/>
            <a:chOff x="592264" y="3595154"/>
            <a:chExt cx="1372235" cy="1372235"/>
          </a:xfrm>
        </p:grpSpPr>
        <p:sp>
          <p:nvSpPr>
            <p:cNvPr id="14" name="object 14"/>
            <p:cNvSpPr/>
            <p:nvPr/>
          </p:nvSpPr>
          <p:spPr>
            <a:xfrm>
              <a:off x="592264" y="3595154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7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4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7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0F9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2372" y="3956913"/>
              <a:ext cx="459105" cy="655320"/>
            </a:xfrm>
            <a:custGeom>
              <a:avLst/>
              <a:gdLst/>
              <a:ahLst/>
              <a:cxnLst/>
              <a:rect l="l" t="t" r="r" b="b"/>
              <a:pathLst>
                <a:path w="459105" h="655320">
                  <a:moveTo>
                    <a:pt x="360426" y="163830"/>
                  </a:moveTo>
                  <a:lnTo>
                    <a:pt x="357835" y="151104"/>
                  </a:lnTo>
                  <a:lnTo>
                    <a:pt x="350799" y="140690"/>
                  </a:lnTo>
                  <a:lnTo>
                    <a:pt x="340385" y="133654"/>
                  </a:lnTo>
                  <a:lnTo>
                    <a:pt x="327660" y="131064"/>
                  </a:lnTo>
                  <a:lnTo>
                    <a:pt x="296545" y="131064"/>
                  </a:lnTo>
                  <a:lnTo>
                    <a:pt x="294894" y="129413"/>
                  </a:lnTo>
                  <a:lnTo>
                    <a:pt x="294894" y="99949"/>
                  </a:lnTo>
                  <a:lnTo>
                    <a:pt x="296545" y="98298"/>
                  </a:lnTo>
                  <a:lnTo>
                    <a:pt x="324358" y="98298"/>
                  </a:lnTo>
                  <a:lnTo>
                    <a:pt x="327660" y="94996"/>
                  </a:lnTo>
                  <a:lnTo>
                    <a:pt x="327660" y="32766"/>
                  </a:lnTo>
                  <a:lnTo>
                    <a:pt x="325069" y="20040"/>
                  </a:lnTo>
                  <a:lnTo>
                    <a:pt x="318033" y="9626"/>
                  </a:lnTo>
                  <a:lnTo>
                    <a:pt x="307619" y="2590"/>
                  </a:lnTo>
                  <a:lnTo>
                    <a:pt x="294894" y="0"/>
                  </a:lnTo>
                  <a:lnTo>
                    <a:pt x="65532" y="0"/>
                  </a:lnTo>
                  <a:lnTo>
                    <a:pt x="52793" y="2590"/>
                  </a:lnTo>
                  <a:lnTo>
                    <a:pt x="42379" y="9626"/>
                  </a:lnTo>
                  <a:lnTo>
                    <a:pt x="35344" y="20040"/>
                  </a:lnTo>
                  <a:lnTo>
                    <a:pt x="32766" y="32766"/>
                  </a:lnTo>
                  <a:lnTo>
                    <a:pt x="32766" y="94996"/>
                  </a:lnTo>
                  <a:lnTo>
                    <a:pt x="36068" y="98298"/>
                  </a:lnTo>
                  <a:lnTo>
                    <a:pt x="63881" y="98298"/>
                  </a:lnTo>
                  <a:lnTo>
                    <a:pt x="65532" y="99949"/>
                  </a:lnTo>
                  <a:lnTo>
                    <a:pt x="65532" y="129413"/>
                  </a:lnTo>
                  <a:lnTo>
                    <a:pt x="63881" y="131064"/>
                  </a:lnTo>
                  <a:lnTo>
                    <a:pt x="32766" y="131064"/>
                  </a:lnTo>
                  <a:lnTo>
                    <a:pt x="20027" y="133654"/>
                  </a:lnTo>
                  <a:lnTo>
                    <a:pt x="9613" y="140690"/>
                  </a:lnTo>
                  <a:lnTo>
                    <a:pt x="2578" y="151104"/>
                  </a:lnTo>
                  <a:lnTo>
                    <a:pt x="0" y="163830"/>
                  </a:lnTo>
                  <a:lnTo>
                    <a:pt x="0" y="557022"/>
                  </a:lnTo>
                  <a:lnTo>
                    <a:pt x="2578" y="569760"/>
                  </a:lnTo>
                  <a:lnTo>
                    <a:pt x="9613" y="580174"/>
                  </a:lnTo>
                  <a:lnTo>
                    <a:pt x="20027" y="587209"/>
                  </a:lnTo>
                  <a:lnTo>
                    <a:pt x="32766" y="589788"/>
                  </a:lnTo>
                  <a:lnTo>
                    <a:pt x="147447" y="589788"/>
                  </a:lnTo>
                  <a:lnTo>
                    <a:pt x="155194" y="551611"/>
                  </a:lnTo>
                  <a:lnTo>
                    <a:pt x="176301" y="520357"/>
                  </a:lnTo>
                  <a:lnTo>
                    <a:pt x="207556" y="499249"/>
                  </a:lnTo>
                  <a:lnTo>
                    <a:pt x="245745" y="491490"/>
                  </a:lnTo>
                  <a:lnTo>
                    <a:pt x="360426" y="491490"/>
                  </a:lnTo>
                  <a:lnTo>
                    <a:pt x="360426" y="425958"/>
                  </a:lnTo>
                  <a:lnTo>
                    <a:pt x="72898" y="425958"/>
                  </a:lnTo>
                  <a:lnTo>
                    <a:pt x="65532" y="418592"/>
                  </a:lnTo>
                  <a:lnTo>
                    <a:pt x="65532" y="236728"/>
                  </a:lnTo>
                  <a:lnTo>
                    <a:pt x="72898" y="229362"/>
                  </a:lnTo>
                  <a:lnTo>
                    <a:pt x="360426" y="229362"/>
                  </a:lnTo>
                  <a:lnTo>
                    <a:pt x="360426" y="163830"/>
                  </a:lnTo>
                  <a:close/>
                </a:path>
                <a:path w="459105" h="655320">
                  <a:moveTo>
                    <a:pt x="360438" y="262699"/>
                  </a:moveTo>
                  <a:lnTo>
                    <a:pt x="99758" y="262699"/>
                  </a:lnTo>
                  <a:lnTo>
                    <a:pt x="99758" y="265239"/>
                  </a:lnTo>
                  <a:lnTo>
                    <a:pt x="98310" y="265239"/>
                  </a:lnTo>
                  <a:lnTo>
                    <a:pt x="98310" y="270319"/>
                  </a:lnTo>
                  <a:lnTo>
                    <a:pt x="98310" y="389699"/>
                  </a:lnTo>
                  <a:lnTo>
                    <a:pt x="100025" y="389699"/>
                  </a:lnTo>
                  <a:lnTo>
                    <a:pt x="100025" y="393509"/>
                  </a:lnTo>
                  <a:lnTo>
                    <a:pt x="360438" y="393509"/>
                  </a:lnTo>
                  <a:lnTo>
                    <a:pt x="360438" y="389699"/>
                  </a:lnTo>
                  <a:lnTo>
                    <a:pt x="360438" y="270319"/>
                  </a:lnTo>
                  <a:lnTo>
                    <a:pt x="360438" y="265239"/>
                  </a:lnTo>
                  <a:lnTo>
                    <a:pt x="360438" y="262699"/>
                  </a:lnTo>
                  <a:close/>
                </a:path>
                <a:path w="459105" h="655320">
                  <a:moveTo>
                    <a:pt x="458660" y="589788"/>
                  </a:moveTo>
                  <a:lnTo>
                    <a:pt x="453491" y="564337"/>
                  </a:lnTo>
                  <a:lnTo>
                    <a:pt x="448551" y="557022"/>
                  </a:lnTo>
                  <a:lnTo>
                    <a:pt x="439420" y="543496"/>
                  </a:lnTo>
                  <a:lnTo>
                    <a:pt x="418579" y="529424"/>
                  </a:lnTo>
                  <a:lnTo>
                    <a:pt x="393128" y="524256"/>
                  </a:lnTo>
                  <a:lnTo>
                    <a:pt x="319468" y="524256"/>
                  </a:lnTo>
                  <a:lnTo>
                    <a:pt x="319468" y="557022"/>
                  </a:lnTo>
                  <a:lnTo>
                    <a:pt x="319468" y="622554"/>
                  </a:lnTo>
                  <a:lnTo>
                    <a:pt x="245808" y="622554"/>
                  </a:lnTo>
                  <a:lnTo>
                    <a:pt x="233070" y="619975"/>
                  </a:lnTo>
                  <a:lnTo>
                    <a:pt x="222656" y="612940"/>
                  </a:lnTo>
                  <a:lnTo>
                    <a:pt x="215620" y="602526"/>
                  </a:lnTo>
                  <a:lnTo>
                    <a:pt x="213042" y="589788"/>
                  </a:lnTo>
                  <a:lnTo>
                    <a:pt x="215620" y="577062"/>
                  </a:lnTo>
                  <a:lnTo>
                    <a:pt x="222656" y="566648"/>
                  </a:lnTo>
                  <a:lnTo>
                    <a:pt x="233070" y="559612"/>
                  </a:lnTo>
                  <a:lnTo>
                    <a:pt x="245808" y="557022"/>
                  </a:lnTo>
                  <a:lnTo>
                    <a:pt x="319468" y="557022"/>
                  </a:lnTo>
                  <a:lnTo>
                    <a:pt x="319468" y="524256"/>
                  </a:lnTo>
                  <a:lnTo>
                    <a:pt x="245808" y="524256"/>
                  </a:lnTo>
                  <a:lnTo>
                    <a:pt x="220345" y="529424"/>
                  </a:lnTo>
                  <a:lnTo>
                    <a:pt x="199517" y="543496"/>
                  </a:lnTo>
                  <a:lnTo>
                    <a:pt x="185432" y="564337"/>
                  </a:lnTo>
                  <a:lnTo>
                    <a:pt x="180276" y="589788"/>
                  </a:lnTo>
                  <a:lnTo>
                    <a:pt x="185432" y="615251"/>
                  </a:lnTo>
                  <a:lnTo>
                    <a:pt x="199517" y="636079"/>
                  </a:lnTo>
                  <a:lnTo>
                    <a:pt x="220345" y="650163"/>
                  </a:lnTo>
                  <a:lnTo>
                    <a:pt x="245808" y="655320"/>
                  </a:lnTo>
                  <a:lnTo>
                    <a:pt x="393128" y="655320"/>
                  </a:lnTo>
                  <a:lnTo>
                    <a:pt x="418579" y="650163"/>
                  </a:lnTo>
                  <a:lnTo>
                    <a:pt x="439420" y="636079"/>
                  </a:lnTo>
                  <a:lnTo>
                    <a:pt x="448551" y="622554"/>
                  </a:lnTo>
                  <a:lnTo>
                    <a:pt x="453491" y="615251"/>
                  </a:lnTo>
                  <a:lnTo>
                    <a:pt x="458660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45537" y="3642833"/>
            <a:ext cx="2437765" cy="146283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70"/>
              </a:spcBef>
            </a:pPr>
            <a:r>
              <a:rPr lang="pt-PT" sz="1550" b="1" dirty="0">
                <a:solidFill>
                  <a:srgbClr val="0F9ED5"/>
                </a:solidFill>
                <a:latin typeface="Aptos"/>
                <a:cs typeface="Aptos"/>
              </a:rPr>
              <a:t>Explicar o</a:t>
            </a:r>
            <a:r>
              <a:rPr sz="1550" b="1" dirty="0">
                <a:solidFill>
                  <a:srgbClr val="0F9ED5"/>
                </a:solidFill>
                <a:latin typeface="Aptos"/>
                <a:cs typeface="Aptos"/>
              </a:rPr>
              <a:t>s</a:t>
            </a:r>
            <a:r>
              <a:rPr sz="1550" b="1" spc="-3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sz="1550" b="1" dirty="0" err="1">
                <a:solidFill>
                  <a:srgbClr val="0F9ED5"/>
                </a:solidFill>
                <a:latin typeface="Aptos"/>
                <a:cs typeface="Aptos"/>
              </a:rPr>
              <a:t>benefícios</a:t>
            </a:r>
            <a:r>
              <a:rPr sz="1550" b="1" spc="-1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sz="1550" b="1" dirty="0">
                <a:solidFill>
                  <a:srgbClr val="0F9ED5"/>
                </a:solidFill>
                <a:latin typeface="Aptos"/>
                <a:cs typeface="Aptos"/>
              </a:rPr>
              <a:t>e</a:t>
            </a:r>
            <a:r>
              <a:rPr sz="1550" b="1" spc="-1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sz="1550" b="1" dirty="0">
                <a:solidFill>
                  <a:srgbClr val="0F9ED5"/>
                </a:solidFill>
                <a:latin typeface="Aptos"/>
                <a:cs typeface="Aptos"/>
              </a:rPr>
              <a:t>limitações</a:t>
            </a:r>
            <a:r>
              <a:rPr sz="1550" b="1" spc="-1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sz="1550" b="1" spc="-25" dirty="0">
                <a:solidFill>
                  <a:srgbClr val="0F9ED5"/>
                </a:solidFill>
                <a:latin typeface="Aptos"/>
                <a:cs typeface="Aptos"/>
              </a:rPr>
              <a:t>da </a:t>
            </a:r>
            <a:r>
              <a:rPr sz="1550" b="1" dirty="0" err="1">
                <a:solidFill>
                  <a:srgbClr val="0F9ED5"/>
                </a:solidFill>
                <a:latin typeface="Aptos"/>
                <a:cs typeface="Aptos"/>
              </a:rPr>
              <a:t>imunoterapia</a:t>
            </a:r>
            <a:r>
              <a:rPr sz="1550" b="1" spc="-3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lang="pt-PT" sz="1550" b="1" spc="-30" dirty="0">
                <a:solidFill>
                  <a:srgbClr val="0F9ED5"/>
                </a:solidFill>
                <a:latin typeface="Aptos"/>
                <a:cs typeface="Aptos"/>
              </a:rPr>
              <a:t>com alergénios </a:t>
            </a:r>
            <a:r>
              <a:rPr sz="1550" b="1" spc="-10" dirty="0">
                <a:solidFill>
                  <a:srgbClr val="0F9ED5"/>
                </a:solidFill>
                <a:latin typeface="Aptos"/>
                <a:cs typeface="Aptos"/>
              </a:rPr>
              <a:t>(IT</a:t>
            </a:r>
            <a:r>
              <a:rPr lang="pt-PT" sz="1550" b="1" spc="-10" dirty="0">
                <a:solidFill>
                  <a:srgbClr val="0F9ED5"/>
                </a:solidFill>
                <a:latin typeface="Aptos"/>
                <a:cs typeface="Aptos"/>
              </a:rPr>
              <a:t>A</a:t>
            </a:r>
            <a:r>
              <a:rPr sz="1550" b="1" spc="-10" dirty="0">
                <a:solidFill>
                  <a:srgbClr val="0F9ED5"/>
                </a:solidFill>
                <a:latin typeface="Aptos"/>
                <a:cs typeface="Aptos"/>
              </a:rPr>
              <a:t>) </a:t>
            </a:r>
            <a:r>
              <a:rPr sz="1550" b="1" dirty="0">
                <a:solidFill>
                  <a:srgbClr val="0F9ED5"/>
                </a:solidFill>
                <a:latin typeface="Aptos"/>
                <a:cs typeface="Aptos"/>
              </a:rPr>
              <a:t>para</a:t>
            </a:r>
            <a:r>
              <a:rPr sz="1550" b="1" spc="-1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sz="1550" b="1" dirty="0">
                <a:solidFill>
                  <a:srgbClr val="0F9ED5"/>
                </a:solidFill>
                <a:latin typeface="Aptos"/>
                <a:cs typeface="Aptos"/>
              </a:rPr>
              <a:t>pacientes</a:t>
            </a:r>
            <a:r>
              <a:rPr sz="1550" b="1" spc="-1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sz="1550" b="1" dirty="0">
                <a:solidFill>
                  <a:srgbClr val="0F9ED5"/>
                </a:solidFill>
                <a:latin typeface="Aptos"/>
                <a:cs typeface="Aptos"/>
              </a:rPr>
              <a:t>com</a:t>
            </a:r>
            <a:r>
              <a:rPr sz="1550" b="1" spc="-10" dirty="0">
                <a:solidFill>
                  <a:srgbClr val="0F9ED5"/>
                </a:solidFill>
                <a:latin typeface="Aptos"/>
                <a:cs typeface="Aptos"/>
              </a:rPr>
              <a:t> rinite alérgica</a:t>
            </a:r>
            <a:endParaRPr sz="1550" dirty="0">
              <a:latin typeface="Aptos"/>
              <a:cs typeface="Apto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55702" y="3595154"/>
            <a:ext cx="1372235" cy="1372235"/>
            <a:chOff x="6055702" y="3595154"/>
            <a:chExt cx="1372235" cy="1372235"/>
          </a:xfrm>
        </p:grpSpPr>
        <p:sp>
          <p:nvSpPr>
            <p:cNvPr id="18" name="object 18"/>
            <p:cNvSpPr/>
            <p:nvPr/>
          </p:nvSpPr>
          <p:spPr>
            <a:xfrm>
              <a:off x="6055702" y="3595154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7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4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7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A0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33947" y="3948772"/>
              <a:ext cx="622935" cy="671830"/>
            </a:xfrm>
            <a:custGeom>
              <a:avLst/>
              <a:gdLst/>
              <a:ahLst/>
              <a:cxnLst/>
              <a:rect l="l" t="t" r="r" b="b"/>
              <a:pathLst>
                <a:path w="622934" h="671829">
                  <a:moveTo>
                    <a:pt x="229362" y="556933"/>
                  </a:moveTo>
                  <a:lnTo>
                    <a:pt x="0" y="556933"/>
                  </a:lnTo>
                  <a:lnTo>
                    <a:pt x="0" y="671614"/>
                  </a:lnTo>
                  <a:lnTo>
                    <a:pt x="229362" y="671614"/>
                  </a:lnTo>
                  <a:lnTo>
                    <a:pt x="229362" y="556933"/>
                  </a:lnTo>
                  <a:close/>
                </a:path>
                <a:path w="622934" h="671829">
                  <a:moveTo>
                    <a:pt x="425919" y="0"/>
                  </a:moveTo>
                  <a:lnTo>
                    <a:pt x="196557" y="0"/>
                  </a:lnTo>
                  <a:lnTo>
                    <a:pt x="196557" y="114681"/>
                  </a:lnTo>
                  <a:lnTo>
                    <a:pt x="295744" y="114681"/>
                  </a:lnTo>
                  <a:lnTo>
                    <a:pt x="295744" y="208915"/>
                  </a:lnTo>
                  <a:lnTo>
                    <a:pt x="272884" y="185928"/>
                  </a:lnTo>
                  <a:lnTo>
                    <a:pt x="263740" y="185928"/>
                  </a:lnTo>
                  <a:lnTo>
                    <a:pt x="252564" y="197104"/>
                  </a:lnTo>
                  <a:lnTo>
                    <a:pt x="252564" y="206248"/>
                  </a:lnTo>
                  <a:lnTo>
                    <a:pt x="306793" y="260477"/>
                  </a:lnTo>
                  <a:lnTo>
                    <a:pt x="315810" y="260477"/>
                  </a:lnTo>
                  <a:lnTo>
                    <a:pt x="370039" y="206248"/>
                  </a:lnTo>
                  <a:lnTo>
                    <a:pt x="370039" y="197104"/>
                  </a:lnTo>
                  <a:lnTo>
                    <a:pt x="358736" y="185801"/>
                  </a:lnTo>
                  <a:lnTo>
                    <a:pt x="349592" y="185928"/>
                  </a:lnTo>
                  <a:lnTo>
                    <a:pt x="328383" y="207137"/>
                  </a:lnTo>
                  <a:lnTo>
                    <a:pt x="328383" y="114681"/>
                  </a:lnTo>
                  <a:lnTo>
                    <a:pt x="425919" y="114681"/>
                  </a:lnTo>
                  <a:lnTo>
                    <a:pt x="425919" y="0"/>
                  </a:lnTo>
                  <a:close/>
                </a:path>
                <a:path w="622934" h="671829">
                  <a:moveTo>
                    <a:pt x="566750" y="492963"/>
                  </a:moveTo>
                  <a:lnTo>
                    <a:pt x="566623" y="483819"/>
                  </a:lnTo>
                  <a:lnTo>
                    <a:pt x="555320" y="472516"/>
                  </a:lnTo>
                  <a:lnTo>
                    <a:pt x="546176" y="472643"/>
                  </a:lnTo>
                  <a:lnTo>
                    <a:pt x="524205" y="494614"/>
                  </a:lnTo>
                  <a:lnTo>
                    <a:pt x="524205" y="343992"/>
                  </a:lnTo>
                  <a:lnTo>
                    <a:pt x="385013" y="343992"/>
                  </a:lnTo>
                  <a:lnTo>
                    <a:pt x="311226" y="273380"/>
                  </a:lnTo>
                  <a:lnTo>
                    <a:pt x="237566" y="343992"/>
                  </a:lnTo>
                  <a:lnTo>
                    <a:pt x="98247" y="343992"/>
                  </a:lnTo>
                  <a:lnTo>
                    <a:pt x="98247" y="494741"/>
                  </a:lnTo>
                  <a:lnTo>
                    <a:pt x="76276" y="472770"/>
                  </a:lnTo>
                  <a:lnTo>
                    <a:pt x="67132" y="472770"/>
                  </a:lnTo>
                  <a:lnTo>
                    <a:pt x="55956" y="483946"/>
                  </a:lnTo>
                  <a:lnTo>
                    <a:pt x="55956" y="493090"/>
                  </a:lnTo>
                  <a:lnTo>
                    <a:pt x="110185" y="547192"/>
                  </a:lnTo>
                  <a:lnTo>
                    <a:pt x="119329" y="547192"/>
                  </a:lnTo>
                  <a:lnTo>
                    <a:pt x="173558" y="492963"/>
                  </a:lnTo>
                  <a:lnTo>
                    <a:pt x="173558" y="483819"/>
                  </a:lnTo>
                  <a:lnTo>
                    <a:pt x="162255" y="472516"/>
                  </a:lnTo>
                  <a:lnTo>
                    <a:pt x="153111" y="472643"/>
                  </a:lnTo>
                  <a:lnTo>
                    <a:pt x="131013" y="494614"/>
                  </a:lnTo>
                  <a:lnTo>
                    <a:pt x="131013" y="376758"/>
                  </a:lnTo>
                  <a:lnTo>
                    <a:pt x="237566" y="376758"/>
                  </a:lnTo>
                  <a:lnTo>
                    <a:pt x="311226" y="450418"/>
                  </a:lnTo>
                  <a:lnTo>
                    <a:pt x="385013" y="376758"/>
                  </a:lnTo>
                  <a:lnTo>
                    <a:pt x="491439" y="376758"/>
                  </a:lnTo>
                  <a:lnTo>
                    <a:pt x="491439" y="494741"/>
                  </a:lnTo>
                  <a:lnTo>
                    <a:pt x="469468" y="472770"/>
                  </a:lnTo>
                  <a:lnTo>
                    <a:pt x="460324" y="472770"/>
                  </a:lnTo>
                  <a:lnTo>
                    <a:pt x="449148" y="483946"/>
                  </a:lnTo>
                  <a:lnTo>
                    <a:pt x="449148" y="493090"/>
                  </a:lnTo>
                  <a:lnTo>
                    <a:pt x="503377" y="547192"/>
                  </a:lnTo>
                  <a:lnTo>
                    <a:pt x="512394" y="547192"/>
                  </a:lnTo>
                  <a:lnTo>
                    <a:pt x="566750" y="492963"/>
                  </a:lnTo>
                  <a:close/>
                </a:path>
                <a:path w="622934" h="671829">
                  <a:moveTo>
                    <a:pt x="622554" y="556933"/>
                  </a:moveTo>
                  <a:lnTo>
                    <a:pt x="393192" y="556933"/>
                  </a:lnTo>
                  <a:lnTo>
                    <a:pt x="393192" y="671614"/>
                  </a:lnTo>
                  <a:lnTo>
                    <a:pt x="622554" y="671614"/>
                  </a:lnTo>
                  <a:lnTo>
                    <a:pt x="622554" y="556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08988" y="3477717"/>
            <a:ext cx="3111411" cy="188384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lang="pt-PT" sz="2000" b="1" dirty="0">
                <a:solidFill>
                  <a:srgbClr val="A02B93"/>
                </a:solidFill>
                <a:latin typeface="Aptos"/>
                <a:cs typeface="Aptos"/>
              </a:rPr>
              <a:t>Apoiar</a:t>
            </a:r>
            <a:r>
              <a:rPr sz="2000" b="1" spc="-1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dirty="0">
                <a:solidFill>
                  <a:srgbClr val="A02B93"/>
                </a:solidFill>
                <a:latin typeface="Aptos"/>
                <a:cs typeface="Aptos"/>
              </a:rPr>
              <a:t>a</a:t>
            </a:r>
            <a:r>
              <a:rPr sz="2000" b="1" spc="-1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dirty="0">
                <a:solidFill>
                  <a:srgbClr val="A02B93"/>
                </a:solidFill>
                <a:latin typeface="Aptos"/>
                <a:cs typeface="Aptos"/>
              </a:rPr>
              <a:t>tomada</a:t>
            </a:r>
            <a:r>
              <a:rPr sz="2000" b="1" spc="-1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spc="-25" dirty="0">
                <a:solidFill>
                  <a:srgbClr val="A02B93"/>
                </a:solidFill>
                <a:latin typeface="Aptos"/>
                <a:cs typeface="Aptos"/>
              </a:rPr>
              <a:t>de </a:t>
            </a:r>
            <a:r>
              <a:rPr sz="2000" b="1" dirty="0" err="1">
                <a:solidFill>
                  <a:srgbClr val="A02B93"/>
                </a:solidFill>
                <a:latin typeface="Aptos"/>
                <a:cs typeface="Aptos"/>
              </a:rPr>
              <a:t>decisão</a:t>
            </a:r>
            <a:r>
              <a:rPr sz="2000" b="1" spc="-7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lang="pt-PT" sz="2000" b="1" spc="-75" dirty="0">
                <a:solidFill>
                  <a:srgbClr val="A02B93"/>
                </a:solidFill>
                <a:latin typeface="Aptos"/>
                <a:cs typeface="Aptos"/>
              </a:rPr>
              <a:t>partilhada</a:t>
            </a:r>
            <a:r>
              <a:rPr sz="2000" b="1" spc="-10" dirty="0">
                <a:solidFill>
                  <a:srgbClr val="A02B93"/>
                </a:solidFill>
                <a:latin typeface="Aptos"/>
                <a:cs typeface="Aptos"/>
              </a:rPr>
              <a:t>: </a:t>
            </a:r>
            <a:r>
              <a:rPr sz="2000" b="1" spc="-10" dirty="0" err="1">
                <a:solidFill>
                  <a:srgbClr val="A02B93"/>
                </a:solidFill>
                <a:latin typeface="Aptos"/>
                <a:cs typeface="Aptos"/>
              </a:rPr>
              <a:t>conver</a:t>
            </a:r>
            <a:r>
              <a:rPr lang="pt-PT" sz="2000" b="1" spc="-10" dirty="0" err="1">
                <a:solidFill>
                  <a:srgbClr val="A02B93"/>
                </a:solidFill>
                <a:latin typeface="Aptos"/>
                <a:cs typeface="Aptos"/>
              </a:rPr>
              <a:t>sar</a:t>
            </a:r>
            <a:r>
              <a:rPr sz="2000" b="1" spc="-6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dirty="0">
                <a:solidFill>
                  <a:srgbClr val="A02B93"/>
                </a:solidFill>
                <a:latin typeface="Aptos"/>
                <a:cs typeface="Aptos"/>
              </a:rPr>
              <a:t>sobre</a:t>
            </a:r>
            <a:r>
              <a:rPr sz="2000" b="1" spc="-5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spc="-10" dirty="0">
                <a:solidFill>
                  <a:srgbClr val="A02B93"/>
                </a:solidFill>
                <a:latin typeface="Aptos"/>
                <a:cs typeface="Aptos"/>
              </a:rPr>
              <a:t>prazos, </a:t>
            </a:r>
            <a:r>
              <a:rPr sz="2000" b="1" spc="-10" dirty="0" err="1">
                <a:solidFill>
                  <a:srgbClr val="A02B93"/>
                </a:solidFill>
                <a:latin typeface="Aptos"/>
                <a:cs typeface="Aptos"/>
              </a:rPr>
              <a:t>risco</a:t>
            </a:r>
            <a:r>
              <a:rPr lang="pt-PT" sz="2000" b="1" spc="-10" dirty="0">
                <a:solidFill>
                  <a:srgbClr val="A02B93"/>
                </a:solidFill>
                <a:latin typeface="Aptos"/>
                <a:cs typeface="Aptos"/>
              </a:rPr>
              <a:t>s e custos esperados</a:t>
            </a:r>
            <a:r>
              <a:rPr sz="2000" b="1" spc="-6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spc="-50" dirty="0">
                <a:solidFill>
                  <a:srgbClr val="A02B93"/>
                </a:solidFill>
                <a:latin typeface="Aptos"/>
                <a:cs typeface="Aptos"/>
              </a:rPr>
              <a:t>e </a:t>
            </a:r>
            <a:r>
              <a:rPr lang="pt-PT" sz="2000" b="1" spc="-50" dirty="0">
                <a:solidFill>
                  <a:srgbClr val="A02B93"/>
                </a:solidFill>
                <a:latin typeface="Aptos"/>
                <a:cs typeface="Aptos"/>
              </a:rPr>
              <a:t>o</a:t>
            </a:r>
            <a:r>
              <a:rPr sz="2000" b="1" dirty="0">
                <a:solidFill>
                  <a:srgbClr val="A02B93"/>
                </a:solidFill>
                <a:latin typeface="Aptos"/>
                <a:cs typeface="Aptos"/>
              </a:rPr>
              <a:t>s</a:t>
            </a:r>
            <a:r>
              <a:rPr sz="2000" b="1" spc="-1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lang="pt-PT" sz="2000" b="1" spc="-15" dirty="0">
                <a:solidFill>
                  <a:srgbClr val="A02B93"/>
                </a:solidFill>
                <a:latin typeface="Aptos"/>
                <a:cs typeface="Aptos"/>
              </a:rPr>
              <a:t>valores/</a:t>
            </a:r>
            <a:r>
              <a:rPr sz="2000" b="1" spc="-10" dirty="0" err="1">
                <a:solidFill>
                  <a:srgbClr val="A02B93"/>
                </a:solidFill>
                <a:latin typeface="Aptos"/>
                <a:cs typeface="Aptos"/>
              </a:rPr>
              <a:t>preferências</a:t>
            </a:r>
            <a:r>
              <a:rPr sz="2000" b="1" spc="-1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dirty="0">
                <a:solidFill>
                  <a:srgbClr val="A02B93"/>
                </a:solidFill>
                <a:latin typeface="Aptos"/>
                <a:cs typeface="Aptos"/>
              </a:rPr>
              <a:t>do</a:t>
            </a:r>
            <a:r>
              <a:rPr sz="2000" b="1" spc="-3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sz="2000" b="1" spc="-10" dirty="0">
                <a:solidFill>
                  <a:srgbClr val="A02B93"/>
                </a:solidFill>
                <a:latin typeface="Aptos"/>
                <a:cs typeface="Aptos"/>
              </a:rPr>
              <a:t>paciente</a:t>
            </a:r>
            <a:endParaRPr sz="2000" dirty="0">
              <a:latin typeface="Aptos"/>
              <a:cs typeface="Apto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B4A993-E304-447C-E54B-C259728E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4591"/>
            <a:ext cx="20637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solidFill>
                  <a:srgbClr val="017973"/>
                </a:solidFill>
                <a:latin typeface="Arial"/>
                <a:cs typeface="Arial"/>
              </a:rPr>
              <a:t>Conheça</a:t>
            </a:r>
            <a:r>
              <a:rPr sz="1950" b="1" spc="-5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17973"/>
                </a:solidFill>
                <a:latin typeface="Arial"/>
                <a:cs typeface="Arial"/>
              </a:rPr>
              <a:t>a</a:t>
            </a:r>
            <a:r>
              <a:rPr sz="1950" b="1" spc="-4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17973"/>
                </a:solidFill>
                <a:latin typeface="Arial"/>
                <a:cs typeface="Arial"/>
              </a:rPr>
              <a:t>Meera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5930" y="1361871"/>
            <a:ext cx="6629130" cy="894366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187380" y="1442542"/>
            <a:ext cx="5636260" cy="6781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Jovem</a:t>
            </a:r>
            <a:r>
              <a:rPr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anos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comparece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 revisão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anual</a:t>
            </a:r>
            <a:r>
              <a:rPr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 (abril)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5930" y="2303754"/>
            <a:ext cx="6629130" cy="8943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5930" y="3258019"/>
            <a:ext cx="6629130" cy="8943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930" y="4212297"/>
            <a:ext cx="6629130" cy="8943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5930" y="5166575"/>
            <a:ext cx="6629130" cy="8943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87380" y="2383929"/>
            <a:ext cx="6328220" cy="363432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41655">
              <a:lnSpc>
                <a:spcPts val="2380"/>
              </a:lnSpc>
              <a:spcBef>
                <a:spcPts val="50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Diagnóstico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confirmado,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com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lang="pt-PT" sz="2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excelente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sob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regime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MART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300" dirty="0">
              <a:latin typeface="Arial"/>
              <a:cs typeface="Arial"/>
            </a:endParaRPr>
          </a:p>
          <a:p>
            <a:pPr marL="12700" marR="372110">
              <a:lnSpc>
                <a:spcPts val="23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Medicação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atual: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inalador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combinado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(ICS/formoterol),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200" spc="60" dirty="0">
                <a:solidFill>
                  <a:srgbClr val="FFFFFF"/>
                </a:solidFill>
                <a:latin typeface="Arial"/>
                <a:cs typeface="Arial"/>
              </a:rPr>
              <a:t>inalação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duas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vezes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dia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apenas</a:t>
            </a:r>
            <a:r>
              <a:rPr sz="1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surgem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após</a:t>
            </a:r>
            <a:r>
              <a:rPr sz="1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exposição específica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(mãe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FFFFFF"/>
                </a:solidFill>
                <a:latin typeface="Arial"/>
                <a:cs typeface="Arial"/>
              </a:rPr>
              <a:t>usando</a:t>
            </a:r>
            <a:r>
              <a:rPr sz="1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FFFFFF"/>
                </a:solidFill>
                <a:latin typeface="Arial"/>
                <a:cs typeface="Arial"/>
              </a:rPr>
              <a:t>aspirador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1950" dirty="0">
              <a:latin typeface="Arial"/>
              <a:cs typeface="Arial"/>
            </a:endParaRPr>
          </a:p>
          <a:p>
            <a:pPr marL="12700" marR="327025">
              <a:lnSpc>
                <a:spcPts val="2380"/>
              </a:lnSpc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Variabilidade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pico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 err="1">
                <a:solidFill>
                  <a:srgbClr val="FFFFFF"/>
                </a:solidFill>
                <a:latin typeface="Arial"/>
                <a:cs typeface="Arial"/>
              </a:rPr>
              <a:t>fluxo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 err="1">
                <a:solidFill>
                  <a:srgbClr val="FFFFFF"/>
                </a:solidFill>
                <a:latin typeface="Arial"/>
                <a:cs typeface="Arial"/>
              </a:rPr>
              <a:t>registada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resposta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excelente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345" y="1384833"/>
            <a:ext cx="3093834" cy="4640757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EF49E8EA-B424-DF98-5B2F-0F1892E46D6B}"/>
              </a:ext>
            </a:extLst>
          </p:cNvPr>
          <p:cNvSpPr txBox="1"/>
          <p:nvPr/>
        </p:nvSpPr>
        <p:spPr>
          <a:xfrm>
            <a:off x="2405514" y="6521491"/>
            <a:ext cx="74148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ALK-Abelló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forneceu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apoio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educacional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irrestrito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desenvolvimento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deste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estudo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caso,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interferir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conteúdo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apresentado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507BA-C31B-2E87-12B5-C6B901CE6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dirty="0"/>
              <a:t>Minhas</a:t>
            </a:r>
            <a:r>
              <a:rPr sz="2450" spc="-95" dirty="0"/>
              <a:t> </a:t>
            </a:r>
            <a:r>
              <a:rPr sz="2450" spc="-10" dirty="0"/>
              <a:t>observações</a:t>
            </a:r>
            <a:r>
              <a:rPr sz="2450" spc="-95" dirty="0"/>
              <a:t> </a:t>
            </a:r>
            <a:r>
              <a:rPr sz="2450" dirty="0"/>
              <a:t>durante</a:t>
            </a:r>
            <a:r>
              <a:rPr sz="2450" spc="-90" dirty="0"/>
              <a:t> </a:t>
            </a:r>
            <a:r>
              <a:rPr sz="2450" dirty="0"/>
              <a:t>a</a:t>
            </a:r>
            <a:r>
              <a:rPr sz="2450" spc="-95" dirty="0"/>
              <a:t> </a:t>
            </a:r>
            <a:r>
              <a:rPr sz="2450" spc="-10" dirty="0"/>
              <a:t>consulta</a:t>
            </a:r>
            <a:endParaRPr sz="2450"/>
          </a:p>
        </p:txBody>
      </p:sp>
      <p:sp>
        <p:nvSpPr>
          <p:cNvPr id="5" name="object 5"/>
          <p:cNvSpPr txBox="1"/>
          <p:nvPr/>
        </p:nvSpPr>
        <p:spPr>
          <a:xfrm>
            <a:off x="1583042" y="2219896"/>
            <a:ext cx="3344545" cy="226792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10" dirty="0">
                <a:latin typeface="Arial"/>
                <a:cs typeface="Arial"/>
              </a:rPr>
              <a:t>Observação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70510" marR="5080" indent="-257810">
              <a:lnSpc>
                <a:spcPts val="2590"/>
              </a:lnSpc>
              <a:spcBef>
                <a:spcPts val="1040"/>
              </a:spcBef>
              <a:buChar char="•"/>
              <a:tabLst>
                <a:tab pos="271780" algn="l"/>
              </a:tabLst>
            </a:pPr>
            <a:r>
              <a:rPr lang="pt-PT" sz="2400" dirty="0">
                <a:latin typeface="Arial"/>
                <a:cs typeface="Arial"/>
              </a:rPr>
              <a:t>Fungar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frequente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ao 	</a:t>
            </a:r>
            <a:r>
              <a:rPr sz="2400" dirty="0">
                <a:latin typeface="Arial"/>
                <a:cs typeface="Arial"/>
              </a:rPr>
              <a:t>longo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consulta</a:t>
            </a:r>
            <a:endParaRPr sz="2400" dirty="0">
              <a:latin typeface="Arial"/>
              <a:cs typeface="Arial"/>
            </a:endParaRPr>
          </a:p>
          <a:p>
            <a:pPr marL="270510" marR="189865" indent="-257810">
              <a:lnSpc>
                <a:spcPts val="2590"/>
              </a:lnSpc>
              <a:buChar char="•"/>
              <a:tabLst>
                <a:tab pos="271780" algn="l"/>
              </a:tabLst>
            </a:pPr>
            <a:r>
              <a:rPr sz="2400" dirty="0">
                <a:latin typeface="Arial"/>
                <a:cs typeface="Arial"/>
              </a:rPr>
              <a:t>Lev</a:t>
            </a:r>
            <a:r>
              <a:rPr lang="pt-PT" sz="2400" dirty="0">
                <a:latin typeface="Arial"/>
                <a:cs typeface="Arial"/>
              </a:rPr>
              <a:t>ou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perguntas 	direcionadas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sobre 	</a:t>
            </a:r>
            <a:r>
              <a:rPr sz="2400" dirty="0">
                <a:latin typeface="Arial"/>
                <a:cs typeface="Arial"/>
              </a:rPr>
              <a:t>sintomas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nasais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5331" y="1748535"/>
            <a:ext cx="4660265" cy="2947602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Arial"/>
                <a:cs typeface="Arial"/>
              </a:rPr>
              <a:t>Lembre-se</a:t>
            </a:r>
            <a:r>
              <a:rPr sz="2400" spc="-2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25755" marR="219710" indent="-234950">
              <a:lnSpc>
                <a:spcPts val="2350"/>
              </a:lnSpc>
              <a:spcBef>
                <a:spcPts val="1035"/>
              </a:spcBef>
              <a:buChar char="•"/>
              <a:tabLst>
                <a:tab pos="325755" algn="l"/>
              </a:tabLst>
            </a:pPr>
            <a:r>
              <a:rPr sz="2150" dirty="0">
                <a:latin typeface="Arial"/>
                <a:cs typeface="Arial"/>
              </a:rPr>
              <a:t>80%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dos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pacientes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com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spc="-20" dirty="0">
                <a:latin typeface="Arial"/>
                <a:cs typeface="Arial"/>
              </a:rPr>
              <a:t>asma </a:t>
            </a:r>
            <a:r>
              <a:rPr sz="2150" dirty="0">
                <a:latin typeface="Arial"/>
                <a:cs typeface="Arial"/>
              </a:rPr>
              <a:t>também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apresentam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rinite,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sendo </a:t>
            </a:r>
            <a:r>
              <a:rPr sz="2150" dirty="0">
                <a:latin typeface="Arial"/>
                <a:cs typeface="Arial"/>
              </a:rPr>
              <a:t>que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cerca de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metade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desses </a:t>
            </a:r>
            <a:r>
              <a:rPr sz="2150" dirty="0">
                <a:latin typeface="Arial"/>
                <a:cs typeface="Arial"/>
              </a:rPr>
              <a:t>casos são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rinite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alérgica</a:t>
            </a:r>
            <a:r>
              <a:rPr sz="1450" spc="-10" dirty="0">
                <a:latin typeface="Arial"/>
                <a:cs typeface="Arial"/>
              </a:rPr>
              <a:t>1</a:t>
            </a:r>
            <a:endParaRPr sz="1450" dirty="0">
              <a:latin typeface="Arial"/>
              <a:cs typeface="Arial"/>
            </a:endParaRPr>
          </a:p>
          <a:p>
            <a:pPr marL="326390" indent="-234950">
              <a:lnSpc>
                <a:spcPts val="2180"/>
              </a:lnSpc>
              <a:buChar char="•"/>
              <a:tabLst>
                <a:tab pos="326390" algn="l"/>
              </a:tabLst>
            </a:pPr>
            <a:r>
              <a:rPr sz="2150" dirty="0">
                <a:latin typeface="Arial"/>
                <a:cs typeface="Arial"/>
              </a:rPr>
              <a:t>Muitos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pacientes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costumam</a:t>
            </a:r>
            <a:endParaRPr sz="2150" dirty="0">
              <a:latin typeface="Arial"/>
              <a:cs typeface="Arial"/>
            </a:endParaRPr>
          </a:p>
          <a:p>
            <a:pPr marL="325755">
              <a:lnSpc>
                <a:spcPts val="2345"/>
              </a:lnSpc>
            </a:pPr>
            <a:r>
              <a:rPr sz="2150" dirty="0">
                <a:latin typeface="Arial"/>
                <a:cs typeface="Arial"/>
              </a:rPr>
              <a:t>normalizar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ou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ignorar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os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sintomas</a:t>
            </a:r>
            <a:endParaRPr sz="2150" dirty="0">
              <a:latin typeface="Arial"/>
              <a:cs typeface="Arial"/>
            </a:endParaRPr>
          </a:p>
          <a:p>
            <a:pPr marL="325755" marR="741680" indent="-234950">
              <a:lnSpc>
                <a:spcPts val="2350"/>
              </a:lnSpc>
              <a:spcBef>
                <a:spcPts val="155"/>
              </a:spcBef>
              <a:buChar char="•"/>
              <a:tabLst>
                <a:tab pos="325755" algn="l"/>
              </a:tabLst>
            </a:pPr>
            <a:r>
              <a:rPr sz="2150" dirty="0">
                <a:latin typeface="Arial"/>
                <a:cs typeface="Arial"/>
              </a:rPr>
              <a:t>O</a:t>
            </a:r>
            <a:r>
              <a:rPr sz="2150" spc="-30" dirty="0">
                <a:latin typeface="Arial"/>
                <a:cs typeface="Arial"/>
              </a:rPr>
              <a:t> </a:t>
            </a:r>
            <a:r>
              <a:rPr sz="2150" dirty="0" err="1">
                <a:latin typeface="Arial"/>
                <a:cs typeface="Arial"/>
              </a:rPr>
              <a:t>rastre</a:t>
            </a:r>
            <a:r>
              <a:rPr lang="pt-PT" sz="2150" dirty="0" err="1">
                <a:latin typeface="Arial"/>
                <a:cs typeface="Arial"/>
              </a:rPr>
              <a:t>io</a:t>
            </a:r>
            <a:r>
              <a:rPr sz="2150" spc="-3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oportunista</a:t>
            </a:r>
            <a:r>
              <a:rPr sz="2150" spc="-30" dirty="0">
                <a:latin typeface="Arial"/>
                <a:cs typeface="Arial"/>
              </a:rPr>
              <a:t> </a:t>
            </a:r>
            <a:r>
              <a:rPr sz="2150" spc="-50" dirty="0">
                <a:latin typeface="Arial"/>
                <a:cs typeface="Arial"/>
              </a:rPr>
              <a:t>é </a:t>
            </a:r>
            <a:r>
              <a:rPr sz="2150" spc="-10" dirty="0">
                <a:latin typeface="Arial"/>
                <a:cs typeface="Arial"/>
              </a:rPr>
              <a:t>fundamental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2029CBB-4CCE-BACC-1143-E796A970C600}"/>
              </a:ext>
            </a:extLst>
          </p:cNvPr>
          <p:cNvSpPr txBox="1"/>
          <p:nvPr/>
        </p:nvSpPr>
        <p:spPr>
          <a:xfrm>
            <a:off x="2405514" y="6521491"/>
            <a:ext cx="74148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ALK-Abelló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forneceu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apoio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educacional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irrestrito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desenvolvimento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deste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estudo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caso,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interferir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conteúdo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apresentado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A18FA7B-A670-5F4C-D04F-B616BCAA8D1E}"/>
              </a:ext>
            </a:extLst>
          </p:cNvPr>
          <p:cNvSpPr txBox="1"/>
          <p:nvPr/>
        </p:nvSpPr>
        <p:spPr>
          <a:xfrm>
            <a:off x="1820796" y="6069109"/>
            <a:ext cx="8550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Bergeron c, Hamis Q. Allergy, asthma and </a:t>
            </a:r>
            <a:r>
              <a:rPr lang="en-US" dirty="0" err="1"/>
              <a:t>clini.Immuol</a:t>
            </a:r>
            <a:r>
              <a:rPr lang="en-US" dirty="0"/>
              <a:t>. 2005 June 15;1(2):81-7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17111-4538-7780-E133-1EE7B6DD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78301"/>
            <a:ext cx="108522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 err="1"/>
              <a:t>Desvendando</a:t>
            </a:r>
            <a:r>
              <a:rPr sz="2800" spc="-110" dirty="0"/>
              <a:t> </a:t>
            </a:r>
            <a:r>
              <a:rPr lang="pt-PT" sz="2800" spc="-110" dirty="0"/>
              <a:t>a carga</a:t>
            </a:r>
            <a:r>
              <a:rPr sz="2800" spc="-105" dirty="0"/>
              <a:t> </a:t>
            </a:r>
            <a:r>
              <a:rPr sz="2800" dirty="0" err="1"/>
              <a:t>ocult</a:t>
            </a:r>
            <a:r>
              <a:rPr lang="pt-PT" sz="2800" dirty="0"/>
              <a:t>a</a:t>
            </a:r>
            <a:r>
              <a:rPr sz="2800" spc="-105" dirty="0"/>
              <a:t> </a:t>
            </a:r>
            <a:r>
              <a:rPr sz="2800" dirty="0" err="1"/>
              <a:t>revelad</a:t>
            </a:r>
            <a:r>
              <a:rPr lang="pt-PT" sz="2800" dirty="0"/>
              <a:t>a</a:t>
            </a:r>
            <a:r>
              <a:rPr sz="2800" spc="-105" dirty="0"/>
              <a:t> </a:t>
            </a:r>
            <a:r>
              <a:rPr sz="2800" dirty="0"/>
              <a:t>pelas</a:t>
            </a:r>
            <a:r>
              <a:rPr sz="2800" spc="-105" dirty="0"/>
              <a:t> </a:t>
            </a:r>
            <a:r>
              <a:rPr sz="2800" spc="-10" dirty="0"/>
              <a:t>perguntas</a:t>
            </a:r>
            <a:endParaRPr sz="28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17" y="1603286"/>
            <a:ext cx="9579470" cy="81714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89317" y="2474569"/>
            <a:ext cx="9579610" cy="1678939"/>
            <a:chOff x="889317" y="2474569"/>
            <a:chExt cx="9579610" cy="167893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317" y="2474569"/>
              <a:ext cx="9579470" cy="817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317" y="3335870"/>
              <a:ext cx="9579470" cy="81714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9317" y="4217174"/>
            <a:ext cx="9579470" cy="8171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317" y="5088458"/>
            <a:ext cx="9579470" cy="81714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9375" y="1676400"/>
            <a:ext cx="9265920" cy="4052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93090">
              <a:lnSpc>
                <a:spcPts val="2170"/>
              </a:lnSpc>
              <a:spcBef>
                <a:spcPts val="459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2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nasais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Congestão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intensa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err="1">
                <a:solidFill>
                  <a:srgbClr val="FFFFFF"/>
                </a:solidFill>
                <a:latin typeface="Arial"/>
                <a:cs typeface="Arial"/>
              </a:rPr>
              <a:t>cor</a:t>
            </a:r>
            <a:r>
              <a:rPr lang="pt-PT" sz="2100" dirty="0">
                <a:solidFill>
                  <a:srgbClr val="FFFFFF"/>
                </a:solidFill>
                <a:latin typeface="Arial"/>
                <a:cs typeface="Arial"/>
              </a:rPr>
              <a:t>iza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constante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(secreção clara)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Aptos"/>
                <a:cs typeface="Aptos"/>
              </a:rPr>
              <a:t>Sintomas</a:t>
            </a:r>
            <a:r>
              <a:rPr sz="1700" b="1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ptos"/>
                <a:cs typeface="Aptos"/>
              </a:rPr>
              <a:t>oculares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:</a:t>
            </a:r>
            <a:r>
              <a:rPr sz="1700" spc="-1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 err="1">
                <a:solidFill>
                  <a:srgbClr val="FFFFFF"/>
                </a:solidFill>
                <a:latin typeface="Aptos"/>
                <a:cs typeface="Aptos"/>
              </a:rPr>
              <a:t>Olhos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pt-PT" sz="1700" spc="-15" dirty="0">
                <a:solidFill>
                  <a:srgbClr val="FFFFFF"/>
                </a:solidFill>
                <a:latin typeface="Aptos"/>
                <a:cs typeface="Aptos"/>
              </a:rPr>
              <a:t>v</a:t>
            </a:r>
            <a:r>
              <a:rPr sz="1700" dirty="0" err="1">
                <a:solidFill>
                  <a:srgbClr val="FFFFFF"/>
                </a:solidFill>
                <a:latin typeface="Aptos"/>
                <a:cs typeface="Aptos"/>
              </a:rPr>
              <a:t>ermelh</a:t>
            </a:r>
            <a:r>
              <a:rPr lang="pt-PT" sz="1700" dirty="0">
                <a:solidFill>
                  <a:srgbClr val="FFFFFF"/>
                </a:solidFill>
                <a:latin typeface="Aptos"/>
                <a:cs typeface="Aptos"/>
              </a:rPr>
              <a:t>o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s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e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irritados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–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atribuídos</a:t>
            </a:r>
            <a:r>
              <a:rPr sz="1700" spc="-2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a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'muitas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horas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dirty="0">
                <a:solidFill>
                  <a:srgbClr val="FFFFFF"/>
                </a:solidFill>
                <a:latin typeface="Aptos"/>
                <a:cs typeface="Aptos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ptos"/>
                <a:cs typeface="Aptos"/>
              </a:rPr>
              <a:t>estudo'</a:t>
            </a:r>
            <a:endParaRPr sz="1700" dirty="0">
              <a:latin typeface="Aptos"/>
              <a:cs typeface="Aptos"/>
            </a:endParaRPr>
          </a:p>
          <a:p>
            <a:pPr>
              <a:lnSpc>
                <a:spcPct val="100000"/>
              </a:lnSpc>
            </a:pPr>
            <a:endParaRPr sz="1700" dirty="0">
              <a:latin typeface="Aptos"/>
              <a:cs typeface="Aptos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700" dirty="0">
              <a:latin typeface="Aptos"/>
              <a:cs typeface="Aptos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 err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100" b="1" spc="-10" dirty="0">
                <a:solidFill>
                  <a:srgbClr val="FFFFFF"/>
                </a:solidFill>
                <a:latin typeface="Arial"/>
                <a:cs typeface="Arial"/>
              </a:rPr>
              <a:t>vida diária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 err="1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100" spc="-10" dirty="0">
                <a:solidFill>
                  <a:srgbClr val="FFFFFF"/>
                </a:solidFill>
                <a:latin typeface="Arial"/>
                <a:cs typeface="Arial"/>
              </a:rPr>
              <a:t>interferem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1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sono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concentração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35"/>
              </a:spcBef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Percepção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Considerava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'normais'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procurou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Duração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lang="pt-PT" sz="195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950" dirty="0" err="1">
                <a:solidFill>
                  <a:srgbClr val="FFFFFF"/>
                </a:solidFill>
                <a:latin typeface="Arial"/>
                <a:cs typeface="Arial"/>
              </a:rPr>
              <a:t>nicos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persistentes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868C1F2-18B3-1DE9-CF80-86145C924850}"/>
              </a:ext>
            </a:extLst>
          </p:cNvPr>
          <p:cNvSpPr txBox="1"/>
          <p:nvPr/>
        </p:nvSpPr>
        <p:spPr>
          <a:xfrm>
            <a:off x="2405514" y="6521491"/>
            <a:ext cx="74148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ALK-Abelló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forneceu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apoio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educacional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irrestrito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desenvolvimento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deste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estudo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caso,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sem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interferir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conteúdo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apresentado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5E91C-9E2A-1BF2-4A2E-38DF47765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400" y="236487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Quantificando o impacto: Escala Visual</a:t>
            </a:r>
            <a:r>
              <a:rPr sz="2600" spc="-95" dirty="0"/>
              <a:t> </a:t>
            </a:r>
            <a:r>
              <a:rPr sz="2600" spc="-10" dirty="0"/>
              <a:t>Analógica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1766951" y="3753777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6951" y="427217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951" y="479057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6951" y="530896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6951" y="582736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7143" y="3833571"/>
            <a:ext cx="7663815" cy="2374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Pontuação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8,5/10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Indica</a:t>
            </a:r>
            <a:r>
              <a:rPr sz="11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intensos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alto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1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clínico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PT" sz="14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lang="pt-PT"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lang="pt-PT" sz="1400" spc="-120" dirty="0">
                <a:solidFill>
                  <a:srgbClr val="FFFFFF"/>
                </a:solidFill>
                <a:latin typeface="Arial"/>
                <a:cs typeface="Arial"/>
              </a:rPr>
              <a:t>a ferramenta </a:t>
            </a:r>
            <a:r>
              <a:rPr sz="1400" spc="-70" dirty="0" err="1">
                <a:solidFill>
                  <a:srgbClr val="FFFFFF"/>
                </a:solidFill>
                <a:latin typeface="Arial"/>
                <a:cs typeface="Arial"/>
              </a:rPr>
              <a:t>reconhecid</a:t>
            </a:r>
            <a:r>
              <a:rPr lang="pt-PT" sz="14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avaliar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gravidade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rinite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Pontuações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acima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geralmente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representam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quadros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moderados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graves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exigem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intensivo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Avaliar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acompanhar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resposta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34856" y="1180548"/>
            <a:ext cx="6539865" cy="2483485"/>
            <a:chOff x="2634856" y="1180548"/>
            <a:chExt cx="6539865" cy="248348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4856" y="1180548"/>
              <a:ext cx="6539600" cy="24834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08747" y="2406307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0"/>
                  </a:moveTo>
                  <a:lnTo>
                    <a:pt x="0" y="368935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32EE2546-C1EC-509E-A6BF-D575DCD57957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BD14D-8950-7BEF-E6D9-188CD2F9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45">
            <a:extLst>
              <a:ext uri="{FF2B5EF4-FFF2-40B4-BE49-F238E27FC236}">
                <a16:creationId xmlns:a16="http://schemas.microsoft.com/office/drawing/2014/main" id="{9294DF49-5F32-2AF6-F4F0-84EA2E8366AB}"/>
              </a:ext>
            </a:extLst>
          </p:cNvPr>
          <p:cNvGrpSpPr/>
          <p:nvPr/>
        </p:nvGrpSpPr>
        <p:grpSpPr>
          <a:xfrm>
            <a:off x="0" y="883551"/>
            <a:ext cx="8001508" cy="4632350"/>
            <a:chOff x="0" y="883551"/>
            <a:chExt cx="8001508" cy="4632350"/>
          </a:xfrm>
        </p:grpSpPr>
        <p:pic>
          <p:nvPicPr>
            <p:cNvPr id="4" name="object 49">
              <a:extLst>
                <a:ext uri="{FF2B5EF4-FFF2-40B4-BE49-F238E27FC236}">
                  <a16:creationId xmlns:a16="http://schemas.microsoft.com/office/drawing/2014/main" id="{394E16D1-F456-5E31-F156-3DBE432807E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3551"/>
              <a:ext cx="4485852" cy="3548151"/>
            </a:xfrm>
            <a:prstGeom prst="rect">
              <a:avLst/>
            </a:prstGeom>
          </p:spPr>
        </p:pic>
        <p:sp>
          <p:nvSpPr>
            <p:cNvPr id="5" name="object 46">
              <a:extLst>
                <a:ext uri="{FF2B5EF4-FFF2-40B4-BE49-F238E27FC236}">
                  <a16:creationId xmlns:a16="http://schemas.microsoft.com/office/drawing/2014/main" id="{68956176-AB22-F67A-8AEC-F84E2E4CA237}"/>
                </a:ext>
              </a:extLst>
            </p:cNvPr>
            <p:cNvSpPr/>
            <p:nvPr/>
          </p:nvSpPr>
          <p:spPr>
            <a:xfrm>
              <a:off x="7320153" y="5205386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0" y="310007"/>
                  </a:moveTo>
                  <a:lnTo>
                    <a:pt x="443992" y="310007"/>
                  </a:lnTo>
                  <a:lnTo>
                    <a:pt x="443992" y="0"/>
                  </a:lnTo>
                  <a:lnTo>
                    <a:pt x="680974" y="0"/>
                  </a:lnTo>
                </a:path>
              </a:pathLst>
            </a:custGeom>
            <a:ln w="12700">
              <a:solidFill>
                <a:srgbClr val="265C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7">
              <a:extLst>
                <a:ext uri="{FF2B5EF4-FFF2-40B4-BE49-F238E27FC236}">
                  <a16:creationId xmlns:a16="http://schemas.microsoft.com/office/drawing/2014/main" id="{BA6F1A97-DBDC-9DE8-9715-799FAA0759F6}"/>
                </a:ext>
              </a:extLst>
            </p:cNvPr>
            <p:cNvSpPr/>
            <p:nvPr/>
          </p:nvSpPr>
          <p:spPr>
            <a:xfrm>
              <a:off x="4507991" y="2141905"/>
              <a:ext cx="0" cy="1700530"/>
            </a:xfrm>
            <a:custGeom>
              <a:avLst/>
              <a:gdLst/>
              <a:ahLst/>
              <a:cxnLst/>
              <a:rect l="l" t="t" r="r" b="b"/>
              <a:pathLst>
                <a:path h="1700529">
                  <a:moveTo>
                    <a:pt x="0" y="0"/>
                  </a:moveTo>
                  <a:lnTo>
                    <a:pt x="0" y="1700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8">
              <a:extLst>
                <a:ext uri="{FF2B5EF4-FFF2-40B4-BE49-F238E27FC236}">
                  <a16:creationId xmlns:a16="http://schemas.microsoft.com/office/drawing/2014/main" id="{7496B2BE-8866-F617-2128-81FA899A3E50}"/>
                </a:ext>
              </a:extLst>
            </p:cNvPr>
            <p:cNvSpPr/>
            <p:nvPr/>
          </p:nvSpPr>
          <p:spPr>
            <a:xfrm>
              <a:off x="4469904" y="38297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0">
              <a:extLst>
                <a:ext uri="{FF2B5EF4-FFF2-40B4-BE49-F238E27FC236}">
                  <a16:creationId xmlns:a16="http://schemas.microsoft.com/office/drawing/2014/main" id="{59CFD6B7-ACA3-38D6-2B46-CA2A8CCE4360}"/>
                </a:ext>
              </a:extLst>
            </p:cNvPr>
            <p:cNvSpPr/>
            <p:nvPr/>
          </p:nvSpPr>
          <p:spPr>
            <a:xfrm>
              <a:off x="989009" y="4284535"/>
              <a:ext cx="1286510" cy="528955"/>
            </a:xfrm>
            <a:custGeom>
              <a:avLst/>
              <a:gdLst/>
              <a:ahLst/>
              <a:cxnLst/>
              <a:rect l="l" t="t" r="r" b="b"/>
              <a:pathLst>
                <a:path w="1286510" h="528954">
                  <a:moveTo>
                    <a:pt x="1286256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1286256" y="52857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47D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334F290C-98B6-82A9-8F2A-1137B72F1F19}"/>
              </a:ext>
            </a:extLst>
          </p:cNvPr>
          <p:cNvSpPr/>
          <p:nvPr/>
        </p:nvSpPr>
        <p:spPr>
          <a:xfrm>
            <a:off x="1695830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6E9876-5A44-E08D-B540-CA7A90561854}"/>
              </a:ext>
            </a:extLst>
          </p:cNvPr>
          <p:cNvSpPr txBox="1"/>
          <p:nvPr/>
        </p:nvSpPr>
        <p:spPr>
          <a:xfrm>
            <a:off x="3783231" y="1667209"/>
            <a:ext cx="1443355" cy="4389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lang="pt-PT"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850" spc="-10" dirty="0">
                <a:latin typeface="Arial"/>
                <a:cs typeface="Arial"/>
              </a:rPr>
              <a:t>-Confirmar o </a:t>
            </a:r>
            <a:r>
              <a:rPr sz="850" dirty="0" err="1">
                <a:latin typeface="Arial"/>
                <a:cs typeface="Arial"/>
              </a:rPr>
              <a:t>diagnóstico</a:t>
            </a:r>
            <a:r>
              <a:rPr sz="850" spc="5" dirty="0">
                <a:latin typeface="Arial"/>
                <a:cs typeface="Arial"/>
              </a:rPr>
              <a:t> </a:t>
            </a:r>
            <a:endParaRPr lang="pt-PT" sz="850" spc="5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-</a:t>
            </a:r>
            <a:r>
              <a:rPr sz="850" dirty="0" err="1">
                <a:latin typeface="Arial"/>
                <a:cs typeface="Arial"/>
              </a:rPr>
              <a:t>Verificar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lang="pt-PT" sz="850" spc="5" dirty="0">
                <a:latin typeface="Arial"/>
                <a:cs typeface="Arial"/>
              </a:rPr>
              <a:t>a </a:t>
            </a:r>
            <a:r>
              <a:rPr sz="850" spc="-10" dirty="0" err="1">
                <a:latin typeface="Arial"/>
                <a:cs typeface="Arial"/>
              </a:rPr>
              <a:t>adesão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50" dirty="0">
                <a:latin typeface="Arial"/>
                <a:cs typeface="Arial"/>
              </a:rPr>
              <a:t>-</a:t>
            </a:r>
            <a:r>
              <a:rPr sz="850" dirty="0" err="1">
                <a:latin typeface="Arial"/>
                <a:cs typeface="Arial"/>
              </a:rPr>
              <a:t>Avaliar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-10" dirty="0" err="1">
                <a:latin typeface="Arial"/>
                <a:cs typeface="Arial"/>
              </a:rPr>
              <a:t>comorbi</a:t>
            </a:r>
            <a:r>
              <a:rPr lang="pt-PT" sz="850" spc="-10" dirty="0">
                <a:latin typeface="Arial"/>
                <a:cs typeface="Arial"/>
              </a:rPr>
              <a:t>li</a:t>
            </a:r>
            <a:r>
              <a:rPr sz="850" spc="-10" dirty="0" err="1">
                <a:latin typeface="Arial"/>
                <a:cs typeface="Arial"/>
              </a:rPr>
              <a:t>dades</a:t>
            </a:r>
            <a:endParaRPr sz="850" dirty="0">
              <a:latin typeface="Arial"/>
              <a:cs typeface="Arial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87259ADA-1C01-A19C-0B2F-E33F531054FA}"/>
              </a:ext>
            </a:extLst>
          </p:cNvPr>
          <p:cNvGraphicFramePr>
            <a:graphicFrameLocks noGrp="1"/>
          </p:cNvGraphicFramePr>
          <p:nvPr/>
        </p:nvGraphicFramePr>
        <p:xfrm>
          <a:off x="1704085" y="693547"/>
          <a:ext cx="5615940" cy="91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 gridSpan="3">
                  <a:txBody>
                    <a:bodyPr/>
                    <a:lstStyle/>
                    <a:p>
                      <a:pPr marR="514984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Apresentação</a:t>
                      </a:r>
                      <a:r>
                        <a:rPr sz="1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clínic</a:t>
                      </a:r>
                      <a:r>
                        <a:rPr lang="pt-PT"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287020" marR="107314" indent="-160020">
                        <a:lnSpc>
                          <a:spcPct val="101699"/>
                        </a:lnSpc>
                      </a:pPr>
                      <a:r>
                        <a:rPr lang="pt-PT"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mais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sintomas</a:t>
                      </a:r>
                      <a:r>
                        <a:rPr sz="950" spc="2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nasais</a:t>
                      </a:r>
                      <a:r>
                        <a:rPr sz="95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suge</a:t>
                      </a:r>
                      <a:r>
                        <a:rPr lang="pt-PT" sz="95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stivos</a:t>
                      </a:r>
                      <a:r>
                        <a:rPr lang="pt-PT"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de RA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177165" marR="135890" indent="-635" algn="ctr">
                        <a:lnSpc>
                          <a:spcPct val="101699"/>
                        </a:lnSpc>
                      </a:pPr>
                      <a:r>
                        <a:rPr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não </a:t>
                      </a:r>
                      <a:r>
                        <a:rPr sz="95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sz="9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950" b="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VA≥5 </a:t>
                      </a:r>
                      <a:r>
                        <a:rPr lang="pt-PT"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Degrau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pt-PT"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foi ineficaz</a:t>
                      </a:r>
                    </a:p>
                  </a:txBody>
                  <a:tcPr marL="0" marR="0" marT="139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CB4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grave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pt-PT" sz="800" b="1" spc="3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r>
                        <a:rPr lang="pt-PT"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Degraus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foram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eficazes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pt-PT" sz="800" spc="2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endParaRPr sz="7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65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72C359AD-AAAB-B23B-F3D6-E25552765D59}"/>
              </a:ext>
            </a:extLst>
          </p:cNvPr>
          <p:cNvSpPr/>
          <p:nvPr/>
        </p:nvSpPr>
        <p:spPr>
          <a:xfrm>
            <a:off x="3579876" y="3917188"/>
            <a:ext cx="1856739" cy="718820"/>
          </a:xfrm>
          <a:custGeom>
            <a:avLst/>
            <a:gdLst/>
            <a:ahLst/>
            <a:cxnLst/>
            <a:rect l="l" t="t" r="r" b="b"/>
            <a:pathLst>
              <a:path w="1856739" h="718820">
                <a:moveTo>
                  <a:pt x="1856358" y="0"/>
                </a:moveTo>
                <a:lnTo>
                  <a:pt x="0" y="0"/>
                </a:lnTo>
                <a:lnTo>
                  <a:pt x="0" y="718819"/>
                </a:lnTo>
                <a:lnTo>
                  <a:pt x="1856358" y="718819"/>
                </a:lnTo>
                <a:lnTo>
                  <a:pt x="1856358" y="0"/>
                </a:lnTo>
                <a:close/>
              </a:path>
            </a:pathLst>
          </a:custGeom>
          <a:solidFill>
            <a:srgbClr val="4C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E72AC75-078A-BAD7-B6F6-EFDB4FE9D4FF}"/>
              </a:ext>
            </a:extLst>
          </p:cNvPr>
          <p:cNvSpPr txBox="1"/>
          <p:nvPr/>
        </p:nvSpPr>
        <p:spPr>
          <a:xfrm>
            <a:off x="3327882" y="3956091"/>
            <a:ext cx="2387118" cy="5719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Combinação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fixa</a:t>
            </a:r>
            <a:endParaRPr sz="900" dirty="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 dirty="0">
              <a:latin typeface="Arial"/>
              <a:cs typeface="Arial"/>
            </a:endParaRPr>
          </a:p>
          <a:p>
            <a:pPr marL="440055" marR="398780" algn="ctr">
              <a:lnSpc>
                <a:spcPct val="1038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9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b="1" spc="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0055" marR="398780" algn="ctr">
              <a:lnSpc>
                <a:spcPct val="103800"/>
              </a:lnSpc>
            </a:pPr>
            <a:r>
              <a:rPr lang="pt-PT" sz="900" b="1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nti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histamínico</a:t>
            </a:r>
            <a:r>
              <a:rPr lang="pt-PT"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8D9688D-783D-D19A-DAF0-FFAAD653E45E}"/>
              </a:ext>
            </a:extLst>
          </p:cNvPr>
          <p:cNvSpPr/>
          <p:nvPr/>
        </p:nvSpPr>
        <p:spPr>
          <a:xfrm>
            <a:off x="5424042" y="5426076"/>
            <a:ext cx="2272158" cy="988072"/>
          </a:xfrm>
          <a:custGeom>
            <a:avLst/>
            <a:gdLst/>
            <a:ahLst/>
            <a:cxnLst/>
            <a:rect l="l" t="t" r="r" b="b"/>
            <a:pathLst>
              <a:path w="1934209" h="885825">
                <a:moveTo>
                  <a:pt x="1934083" y="0"/>
                </a:moveTo>
                <a:lnTo>
                  <a:pt x="0" y="0"/>
                </a:lnTo>
                <a:lnTo>
                  <a:pt x="0" y="885697"/>
                </a:lnTo>
                <a:lnTo>
                  <a:pt x="1934083" y="885697"/>
                </a:lnTo>
                <a:lnTo>
                  <a:pt x="1934083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213564C8-E1FB-59EC-970C-3115A0A31487}"/>
              </a:ext>
            </a:extLst>
          </p:cNvPr>
          <p:cNvSpPr/>
          <p:nvPr/>
        </p:nvSpPr>
        <p:spPr>
          <a:xfrm>
            <a:off x="1704085" y="2499232"/>
            <a:ext cx="1848485" cy="653415"/>
          </a:xfrm>
          <a:custGeom>
            <a:avLst/>
            <a:gdLst/>
            <a:ahLst/>
            <a:cxnLst/>
            <a:rect l="l" t="t" r="r" b="b"/>
            <a:pathLst>
              <a:path w="1848485" h="653414">
                <a:moveTo>
                  <a:pt x="1848104" y="0"/>
                </a:moveTo>
                <a:lnTo>
                  <a:pt x="0" y="0"/>
                </a:lnTo>
                <a:lnTo>
                  <a:pt x="0" y="653414"/>
                </a:lnTo>
                <a:lnTo>
                  <a:pt x="1848104" y="653414"/>
                </a:lnTo>
                <a:lnTo>
                  <a:pt x="1848104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3D216F41-A156-8261-6F6C-615CEA9FABF9}"/>
              </a:ext>
            </a:extLst>
          </p:cNvPr>
          <p:cNvSpPr txBox="1"/>
          <p:nvPr/>
        </p:nvSpPr>
        <p:spPr>
          <a:xfrm>
            <a:off x="1893230" y="2506707"/>
            <a:ext cx="1504315" cy="6034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lang="pt-PT" sz="9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latin typeface="Arial"/>
                <a:cs typeface="Arial"/>
              </a:rPr>
              <a:t>ou</a:t>
            </a:r>
            <a:r>
              <a:rPr sz="900" spc="135" dirty="0">
                <a:latin typeface="Arial"/>
                <a:cs typeface="Arial"/>
              </a:rPr>
              <a:t> </a:t>
            </a:r>
            <a:endParaRPr lang="pt-PT" sz="900" spc="135" dirty="0"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histamínico</a:t>
            </a:r>
            <a:r>
              <a:rPr sz="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(oral</a:t>
            </a:r>
            <a:r>
              <a:rPr lang="pt-PT" sz="9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intranasal)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55F916DD-F643-CF90-119A-383D26C96230}"/>
              </a:ext>
            </a:extLst>
          </p:cNvPr>
          <p:cNvSpPr txBox="1"/>
          <p:nvPr/>
        </p:nvSpPr>
        <p:spPr>
          <a:xfrm>
            <a:off x="3693910" y="2628431"/>
            <a:ext cx="48392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lang="pt-PT" sz="1050" b="1" spc="-10" dirty="0">
                <a:solidFill>
                  <a:srgbClr val="7EC9BD"/>
                </a:solidFill>
                <a:latin typeface="Arial"/>
                <a:cs typeface="Arial"/>
              </a:rPr>
              <a:t>Degrau</a:t>
            </a:r>
            <a:r>
              <a:rPr sz="1050" b="1" spc="-1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7EC9BD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359E6464-682D-B875-B837-187AE7A174CD}"/>
              </a:ext>
            </a:extLst>
          </p:cNvPr>
          <p:cNvSpPr txBox="1"/>
          <p:nvPr/>
        </p:nvSpPr>
        <p:spPr>
          <a:xfrm>
            <a:off x="5580279" y="4062061"/>
            <a:ext cx="522451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lang="pt-PT" sz="1050" b="1" spc="-10" dirty="0">
                <a:solidFill>
                  <a:srgbClr val="017973"/>
                </a:solidFill>
                <a:latin typeface="Arial"/>
                <a:cs typeface="Arial"/>
              </a:rPr>
              <a:t>Degrau </a:t>
            </a:r>
            <a:r>
              <a:rPr sz="1200" b="1" spc="-50" dirty="0">
                <a:solidFill>
                  <a:srgbClr val="017973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82DF2FA6-BAD7-5418-1B6E-4C06233B8FCB}"/>
              </a:ext>
            </a:extLst>
          </p:cNvPr>
          <p:cNvSpPr txBox="1"/>
          <p:nvPr/>
        </p:nvSpPr>
        <p:spPr>
          <a:xfrm>
            <a:off x="7086600" y="6462508"/>
            <a:ext cx="5467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algn="ctr">
              <a:lnSpc>
                <a:spcPct val="100000"/>
              </a:lnSpc>
              <a:spcBef>
                <a:spcPts val="100"/>
              </a:spcBef>
            </a:pPr>
            <a:r>
              <a:rPr lang="pt-PT" sz="1050" b="1" spc="-10" dirty="0">
                <a:solidFill>
                  <a:srgbClr val="265C53"/>
                </a:solidFill>
                <a:latin typeface="Arial"/>
                <a:cs typeface="Arial"/>
              </a:rPr>
              <a:t>Degrau </a:t>
            </a:r>
            <a:r>
              <a:rPr sz="1050" b="1" spc="-50" dirty="0">
                <a:solidFill>
                  <a:srgbClr val="265C53"/>
                </a:solidFill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21" name="object 15">
            <a:extLst>
              <a:ext uri="{FF2B5EF4-FFF2-40B4-BE49-F238E27FC236}">
                <a16:creationId xmlns:a16="http://schemas.microsoft.com/office/drawing/2014/main" id="{09B888DB-97BD-93C8-BE5E-CCE633C89977}"/>
              </a:ext>
            </a:extLst>
          </p:cNvPr>
          <p:cNvGrpSpPr/>
          <p:nvPr/>
        </p:nvGrpSpPr>
        <p:grpSpPr>
          <a:xfrm>
            <a:off x="2614485" y="3522535"/>
            <a:ext cx="929640" cy="792480"/>
            <a:chOff x="2614485" y="3522535"/>
            <a:chExt cx="929640" cy="792480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55A78940-440D-7AA4-6C39-8EDAF0573020}"/>
                </a:ext>
              </a:extLst>
            </p:cNvPr>
            <p:cNvSpPr/>
            <p:nvPr/>
          </p:nvSpPr>
          <p:spPr>
            <a:xfrm>
              <a:off x="2624010" y="3532060"/>
              <a:ext cx="854710" cy="745490"/>
            </a:xfrm>
            <a:custGeom>
              <a:avLst/>
              <a:gdLst/>
              <a:ahLst/>
              <a:cxnLst/>
              <a:rect l="l" t="t" r="r" b="b"/>
              <a:pathLst>
                <a:path w="854710" h="745489">
                  <a:moveTo>
                    <a:pt x="0" y="0"/>
                  </a:moveTo>
                  <a:lnTo>
                    <a:pt x="1830" y="41071"/>
                  </a:lnTo>
                  <a:lnTo>
                    <a:pt x="7231" y="82033"/>
                  </a:lnTo>
                  <a:lnTo>
                    <a:pt x="16066" y="122775"/>
                  </a:lnTo>
                  <a:lnTo>
                    <a:pt x="28201" y="163187"/>
                  </a:lnTo>
                  <a:lnTo>
                    <a:pt x="43498" y="203158"/>
                  </a:lnTo>
                  <a:lnTo>
                    <a:pt x="61821" y="242578"/>
                  </a:lnTo>
                  <a:lnTo>
                    <a:pt x="83036" y="281335"/>
                  </a:lnTo>
                  <a:lnTo>
                    <a:pt x="107006" y="319320"/>
                  </a:lnTo>
                  <a:lnTo>
                    <a:pt x="133596" y="356423"/>
                  </a:lnTo>
                  <a:lnTo>
                    <a:pt x="162669" y="392531"/>
                  </a:lnTo>
                  <a:lnTo>
                    <a:pt x="194089" y="427536"/>
                  </a:lnTo>
                  <a:lnTo>
                    <a:pt x="227721" y="461326"/>
                  </a:lnTo>
                  <a:lnTo>
                    <a:pt x="263429" y="493791"/>
                  </a:lnTo>
                  <a:lnTo>
                    <a:pt x="301077" y="524821"/>
                  </a:lnTo>
                  <a:lnTo>
                    <a:pt x="340529" y="554305"/>
                  </a:lnTo>
                  <a:lnTo>
                    <a:pt x="381649" y="582132"/>
                  </a:lnTo>
                  <a:lnTo>
                    <a:pt x="424302" y="608192"/>
                  </a:lnTo>
                  <a:lnTo>
                    <a:pt x="468351" y="632375"/>
                  </a:lnTo>
                  <a:lnTo>
                    <a:pt x="513660" y="654569"/>
                  </a:lnTo>
                  <a:lnTo>
                    <a:pt x="560094" y="674665"/>
                  </a:lnTo>
                  <a:lnTo>
                    <a:pt x="607517" y="692552"/>
                  </a:lnTo>
                  <a:lnTo>
                    <a:pt x="655793" y="708119"/>
                  </a:lnTo>
                  <a:lnTo>
                    <a:pt x="704786" y="721256"/>
                  </a:lnTo>
                  <a:lnTo>
                    <a:pt x="754361" y="731852"/>
                  </a:lnTo>
                  <a:lnTo>
                    <a:pt x="804380" y="739798"/>
                  </a:lnTo>
                  <a:lnTo>
                    <a:pt x="854710" y="74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05AC31B3-E15E-C463-1280-D255ACE2801F}"/>
                </a:ext>
              </a:extLst>
            </p:cNvPr>
            <p:cNvSpPr/>
            <p:nvPr/>
          </p:nvSpPr>
          <p:spPr>
            <a:xfrm>
              <a:off x="3465944" y="4238497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2794" y="0"/>
                  </a:moveTo>
                  <a:lnTo>
                    <a:pt x="0" y="76200"/>
                  </a:lnTo>
                  <a:lnTo>
                    <a:pt x="77597" y="4102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0">
            <a:extLst>
              <a:ext uri="{FF2B5EF4-FFF2-40B4-BE49-F238E27FC236}">
                <a16:creationId xmlns:a16="http://schemas.microsoft.com/office/drawing/2014/main" id="{0E728913-EA23-B293-02E4-C78945394710}"/>
              </a:ext>
            </a:extLst>
          </p:cNvPr>
          <p:cNvGrpSpPr/>
          <p:nvPr/>
        </p:nvGrpSpPr>
        <p:grpSpPr>
          <a:xfrm>
            <a:off x="1681556" y="1606778"/>
            <a:ext cx="5730875" cy="3776345"/>
            <a:chOff x="1681556" y="1606778"/>
            <a:chExt cx="5730875" cy="3776345"/>
          </a:xfrm>
        </p:grpSpPr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651B67E8-4E72-BA9A-B1CB-01180760F7C4}"/>
                </a:ext>
              </a:extLst>
            </p:cNvPr>
            <p:cNvSpPr/>
            <p:nvPr/>
          </p:nvSpPr>
          <p:spPr>
            <a:xfrm>
              <a:off x="1782102" y="2386583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4CFEA2F5-2968-8863-AC8C-E9FD0713AD7D}"/>
                </a:ext>
              </a:extLst>
            </p:cNvPr>
            <p:cNvSpPr/>
            <p:nvPr/>
          </p:nvSpPr>
          <p:spPr>
            <a:xfrm>
              <a:off x="6391973" y="2322575"/>
              <a:ext cx="0" cy="2996565"/>
            </a:xfrm>
            <a:custGeom>
              <a:avLst/>
              <a:gdLst/>
              <a:ahLst/>
              <a:cxnLst/>
              <a:rect l="l" t="t" r="r" b="b"/>
              <a:pathLst>
                <a:path h="2996565">
                  <a:moveTo>
                    <a:pt x="0" y="0"/>
                  </a:moveTo>
                  <a:lnTo>
                    <a:pt x="0" y="299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3ECD1093-8357-2742-19C6-8E536B6103BD}"/>
                </a:ext>
              </a:extLst>
            </p:cNvPr>
            <p:cNvSpPr/>
            <p:nvPr/>
          </p:nvSpPr>
          <p:spPr>
            <a:xfrm>
              <a:off x="6353873" y="53063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055A7A34-A7A7-2138-3EDB-596B59B640B6}"/>
                </a:ext>
              </a:extLst>
            </p:cNvPr>
            <p:cNvSpPr/>
            <p:nvPr/>
          </p:nvSpPr>
          <p:spPr>
            <a:xfrm>
              <a:off x="2624010" y="1616303"/>
              <a:ext cx="0" cy="836930"/>
            </a:xfrm>
            <a:custGeom>
              <a:avLst/>
              <a:gdLst/>
              <a:ahLst/>
              <a:cxnLst/>
              <a:rect l="l" t="t" r="r" b="b"/>
              <a:pathLst>
                <a:path h="836930">
                  <a:moveTo>
                    <a:pt x="0" y="0"/>
                  </a:moveTo>
                  <a:lnTo>
                    <a:pt x="0" y="83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5686A4F2-3BE7-9CB8-CFFB-B9C427AFAB0B}"/>
                </a:ext>
              </a:extLst>
            </p:cNvPr>
            <p:cNvSpPr/>
            <p:nvPr/>
          </p:nvSpPr>
          <p:spPr>
            <a:xfrm>
              <a:off x="2585923" y="24401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396B5FBB-C4CB-5FCF-8050-53B395BD105B}"/>
                </a:ext>
              </a:extLst>
            </p:cNvPr>
            <p:cNvSpPr/>
            <p:nvPr/>
          </p:nvSpPr>
          <p:spPr>
            <a:xfrm>
              <a:off x="2624010" y="3151644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27464CE-2A2C-4213-D835-7715687BB03B}"/>
                </a:ext>
              </a:extLst>
            </p:cNvPr>
            <p:cNvSpPr/>
            <p:nvPr/>
          </p:nvSpPr>
          <p:spPr>
            <a:xfrm>
              <a:off x="2585923" y="3255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C863859-D5AD-E3F7-3859-7E3697AAFA33}"/>
                </a:ext>
              </a:extLst>
            </p:cNvPr>
            <p:cNvSpPr/>
            <p:nvPr/>
          </p:nvSpPr>
          <p:spPr>
            <a:xfrm>
              <a:off x="1695843" y="3722077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9">
            <a:extLst>
              <a:ext uri="{FF2B5EF4-FFF2-40B4-BE49-F238E27FC236}">
                <a16:creationId xmlns:a16="http://schemas.microsoft.com/office/drawing/2014/main" id="{41E1ABBB-CF1F-9636-FB71-0D5387608AD8}"/>
              </a:ext>
            </a:extLst>
          </p:cNvPr>
          <p:cNvSpPr txBox="1"/>
          <p:nvPr/>
        </p:nvSpPr>
        <p:spPr>
          <a:xfrm>
            <a:off x="3695992" y="4881749"/>
            <a:ext cx="16256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PT" sz="65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VA≥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65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 não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650" dirty="0">
              <a:latin typeface="Arial"/>
              <a:cs typeface="Arial"/>
            </a:endParaRPr>
          </a:p>
        </p:txBody>
      </p:sp>
      <p:grpSp>
        <p:nvGrpSpPr>
          <p:cNvPr id="34" name="object 30">
            <a:extLst>
              <a:ext uri="{FF2B5EF4-FFF2-40B4-BE49-F238E27FC236}">
                <a16:creationId xmlns:a16="http://schemas.microsoft.com/office/drawing/2014/main" id="{65744B5B-9758-E7CE-3AC4-B411118E4671}"/>
              </a:ext>
            </a:extLst>
          </p:cNvPr>
          <p:cNvGrpSpPr/>
          <p:nvPr/>
        </p:nvGrpSpPr>
        <p:grpSpPr>
          <a:xfrm>
            <a:off x="1681556" y="4626063"/>
            <a:ext cx="5644515" cy="1335405"/>
            <a:chOff x="1681556" y="4626063"/>
            <a:chExt cx="5644515" cy="1335405"/>
          </a:xfrm>
        </p:grpSpPr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75F6758-79EE-A9F9-5D18-6E90A26EC363}"/>
                </a:ext>
              </a:extLst>
            </p:cNvPr>
            <p:cNvSpPr/>
            <p:nvPr/>
          </p:nvSpPr>
          <p:spPr>
            <a:xfrm>
              <a:off x="4504537" y="5104307"/>
              <a:ext cx="854710" cy="819785"/>
            </a:xfrm>
            <a:custGeom>
              <a:avLst/>
              <a:gdLst/>
              <a:ahLst/>
              <a:cxnLst/>
              <a:rect l="l" t="t" r="r" b="b"/>
              <a:pathLst>
                <a:path w="854710" h="819785">
                  <a:moveTo>
                    <a:pt x="0" y="0"/>
                  </a:moveTo>
                  <a:lnTo>
                    <a:pt x="1579" y="41961"/>
                  </a:lnTo>
                  <a:lnTo>
                    <a:pt x="6246" y="83824"/>
                  </a:lnTo>
                  <a:lnTo>
                    <a:pt x="13891" y="125492"/>
                  </a:lnTo>
                  <a:lnTo>
                    <a:pt x="24405" y="166868"/>
                  </a:lnTo>
                  <a:lnTo>
                    <a:pt x="37680" y="207853"/>
                  </a:lnTo>
                  <a:lnTo>
                    <a:pt x="53606" y="248352"/>
                  </a:lnTo>
                  <a:lnTo>
                    <a:pt x="72076" y="288268"/>
                  </a:lnTo>
                  <a:lnTo>
                    <a:pt x="92980" y="327502"/>
                  </a:lnTo>
                  <a:lnTo>
                    <a:pt x="116209" y="365958"/>
                  </a:lnTo>
                  <a:lnTo>
                    <a:pt x="141655" y="403538"/>
                  </a:lnTo>
                  <a:lnTo>
                    <a:pt x="169209" y="440146"/>
                  </a:lnTo>
                  <a:lnTo>
                    <a:pt x="198762" y="475684"/>
                  </a:lnTo>
                  <a:lnTo>
                    <a:pt x="230205" y="510055"/>
                  </a:lnTo>
                  <a:lnTo>
                    <a:pt x="263429" y="543163"/>
                  </a:lnTo>
                  <a:lnTo>
                    <a:pt x="298327" y="574909"/>
                  </a:lnTo>
                  <a:lnTo>
                    <a:pt x="334788" y="605196"/>
                  </a:lnTo>
                  <a:lnTo>
                    <a:pt x="372704" y="633928"/>
                  </a:lnTo>
                  <a:lnTo>
                    <a:pt x="411967" y="661008"/>
                  </a:lnTo>
                  <a:lnTo>
                    <a:pt x="452467" y="686338"/>
                  </a:lnTo>
                  <a:lnTo>
                    <a:pt x="494096" y="709820"/>
                  </a:lnTo>
                  <a:lnTo>
                    <a:pt x="536745" y="731359"/>
                  </a:lnTo>
                  <a:lnTo>
                    <a:pt x="580305" y="750856"/>
                  </a:lnTo>
                  <a:lnTo>
                    <a:pt x="624668" y="768215"/>
                  </a:lnTo>
                  <a:lnTo>
                    <a:pt x="669724" y="783338"/>
                  </a:lnTo>
                  <a:lnTo>
                    <a:pt x="715365" y="796128"/>
                  </a:lnTo>
                  <a:lnTo>
                    <a:pt x="761482" y="806488"/>
                  </a:lnTo>
                  <a:lnTo>
                    <a:pt x="807967" y="814322"/>
                  </a:lnTo>
                  <a:lnTo>
                    <a:pt x="854710" y="81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F20A2C23-4FBE-EEB1-4D94-9E1E46811C73}"/>
                </a:ext>
              </a:extLst>
            </p:cNvPr>
            <p:cNvSpPr/>
            <p:nvPr/>
          </p:nvSpPr>
          <p:spPr>
            <a:xfrm>
              <a:off x="5346331" y="5885319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3175" y="0"/>
                  </a:moveTo>
                  <a:lnTo>
                    <a:pt x="0" y="76072"/>
                  </a:lnTo>
                  <a:lnTo>
                    <a:pt x="77724" y="4114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CBC2187-3C2E-E149-D365-3F835A4321D9}"/>
                </a:ext>
              </a:extLst>
            </p:cNvPr>
            <p:cNvSpPr/>
            <p:nvPr/>
          </p:nvSpPr>
          <p:spPr>
            <a:xfrm>
              <a:off x="4504537" y="4635588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B07F7BF7-7C98-139A-BCDE-2400FC305357}"/>
                </a:ext>
              </a:extLst>
            </p:cNvPr>
            <p:cNvSpPr/>
            <p:nvPr/>
          </p:nvSpPr>
          <p:spPr>
            <a:xfrm>
              <a:off x="4466437" y="47753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922CCE21-E722-8E2F-D053-5942CEDFBF80}"/>
                </a:ext>
              </a:extLst>
            </p:cNvPr>
            <p:cNvSpPr/>
            <p:nvPr/>
          </p:nvSpPr>
          <p:spPr>
            <a:xfrm>
              <a:off x="1695843" y="5239969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6">
            <a:extLst>
              <a:ext uri="{FF2B5EF4-FFF2-40B4-BE49-F238E27FC236}">
                <a16:creationId xmlns:a16="http://schemas.microsoft.com/office/drawing/2014/main" id="{35292798-F04F-2A5B-D565-5CCDF3BD3F4E}"/>
              </a:ext>
            </a:extLst>
          </p:cNvPr>
          <p:cNvSpPr txBox="1"/>
          <p:nvPr/>
        </p:nvSpPr>
        <p:spPr>
          <a:xfrm>
            <a:off x="1816163" y="3348223"/>
            <a:ext cx="16256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PT" sz="65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VA≥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65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 não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DA9073B1-1495-C8C9-BB08-531C115266E6}"/>
              </a:ext>
            </a:extLst>
          </p:cNvPr>
          <p:cNvSpPr/>
          <p:nvPr/>
        </p:nvSpPr>
        <p:spPr>
          <a:xfrm>
            <a:off x="7946770" y="1855470"/>
            <a:ext cx="4170045" cy="1917064"/>
          </a:xfrm>
          <a:custGeom>
            <a:avLst/>
            <a:gdLst/>
            <a:ahLst/>
            <a:cxnLst/>
            <a:rect l="l" t="t" r="r" b="b"/>
            <a:pathLst>
              <a:path w="4170045" h="1917064">
                <a:moveTo>
                  <a:pt x="4170045" y="0"/>
                </a:moveTo>
                <a:lnTo>
                  <a:pt x="0" y="0"/>
                </a:lnTo>
                <a:lnTo>
                  <a:pt x="0" y="1916811"/>
                </a:lnTo>
                <a:lnTo>
                  <a:pt x="4170045" y="1916811"/>
                </a:lnTo>
                <a:lnTo>
                  <a:pt x="41700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id="{1E71A1B5-008D-968F-0940-24E2D2F19B4B}"/>
              </a:ext>
            </a:extLst>
          </p:cNvPr>
          <p:cNvSpPr txBox="1"/>
          <p:nvPr/>
        </p:nvSpPr>
        <p:spPr>
          <a:xfrm>
            <a:off x="7946770" y="1855470"/>
            <a:ext cx="4170045" cy="151131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lang="pt-PT" sz="750" dirty="0">
                <a:solidFill>
                  <a:srgbClr val="FFFFFF"/>
                </a:solidFill>
                <a:latin typeface="Arial"/>
                <a:cs typeface="Arial"/>
              </a:rPr>
              <a:t>Educação d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endParaRPr sz="750" dirty="0">
              <a:latin typeface="Arial"/>
              <a:cs typeface="Arial"/>
            </a:endParaRPr>
          </a:p>
          <a:p>
            <a:pPr marL="196850" indent="-106045">
              <a:lnSpc>
                <a:spcPts val="1200"/>
              </a:lnSpc>
              <a:spcBef>
                <a:spcPts val="665"/>
              </a:spcBef>
              <a:buFont typeface="Cambria"/>
              <a:buChar char="-"/>
              <a:tabLst>
                <a:tab pos="196850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Envolva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25" dirty="0">
                <a:solidFill>
                  <a:srgbClr val="FFFFFF"/>
                </a:solidFill>
                <a:latin typeface="Arial"/>
                <a:cs typeface="Arial"/>
              </a:rPr>
              <a:t>seu plano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tratamento.</a:t>
            </a:r>
            <a:endParaRPr sz="1000" dirty="0">
              <a:latin typeface="Arial"/>
              <a:cs typeface="Arial"/>
            </a:endParaRPr>
          </a:p>
          <a:p>
            <a:pPr marL="196215" marR="422275" indent="-105410">
              <a:lnSpc>
                <a:spcPts val="1200"/>
              </a:lnSpc>
              <a:spcBef>
                <a:spcPts val="40"/>
              </a:spcBef>
              <a:buFont typeface="Cambria"/>
              <a:buChar char="-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Pergunte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quais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são os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prioritários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(todos,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nariz,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olhos?)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Aconselhe-os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irritantes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20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15" dirty="0">
                <a:solidFill>
                  <a:srgbClr val="FFFFFF"/>
                </a:solidFill>
                <a:latin typeface="Arial"/>
                <a:cs typeface="Arial"/>
              </a:rPr>
              <a:t>praticar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higiene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endParaRPr sz="1000" dirty="0">
              <a:latin typeface="Arial"/>
              <a:cs typeface="Arial"/>
            </a:endParaRPr>
          </a:p>
          <a:p>
            <a:pPr marL="196215">
              <a:lnSpc>
                <a:spcPts val="1195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95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custos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variam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globalmente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devem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discutidos</a:t>
            </a:r>
            <a:endParaRPr sz="1000" dirty="0">
              <a:latin typeface="Arial"/>
              <a:cs typeface="Arial"/>
            </a:endParaRPr>
          </a:p>
          <a:p>
            <a:pPr marL="196215" marR="471805" indent="-105410">
              <a:lnSpc>
                <a:spcPts val="1200"/>
              </a:lnSpc>
              <a:spcBef>
                <a:spcPts val="35"/>
              </a:spcBef>
              <a:buFont typeface="Cambria"/>
              <a:buChar char="-"/>
              <a:tabLst>
                <a:tab pos="196215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Considere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produzidos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40" dirty="0">
                <a:solidFill>
                  <a:srgbClr val="FFFFFF"/>
                </a:solidFill>
                <a:latin typeface="Arial"/>
                <a:cs typeface="Arial"/>
              </a:rPr>
              <a:t>reduzir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cortico</a:t>
            </a:r>
            <a:r>
              <a:rPr lang="pt-PT" sz="1000" spc="-10" dirty="0" err="1">
                <a:solidFill>
                  <a:srgbClr val="FFFFFF"/>
                </a:solidFill>
                <a:latin typeface="Arial"/>
                <a:cs typeface="Arial"/>
              </a:rPr>
              <a:t>stero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ides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injetáveis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id="{CA59B020-6696-C55D-AE61-EA9D36685A13}"/>
              </a:ext>
            </a:extLst>
          </p:cNvPr>
          <p:cNvSpPr/>
          <p:nvPr/>
        </p:nvSpPr>
        <p:spPr>
          <a:xfrm>
            <a:off x="8038210" y="2067305"/>
            <a:ext cx="974090" cy="9525"/>
          </a:xfrm>
          <a:custGeom>
            <a:avLst/>
            <a:gdLst/>
            <a:ahLst/>
            <a:cxnLst/>
            <a:rect l="l" t="t" r="r" b="b"/>
            <a:pathLst>
              <a:path w="974090" h="9525">
                <a:moveTo>
                  <a:pt x="973835" y="0"/>
                </a:moveTo>
                <a:lnTo>
                  <a:pt x="0" y="0"/>
                </a:lnTo>
                <a:lnTo>
                  <a:pt x="0" y="9144"/>
                </a:lnTo>
                <a:lnTo>
                  <a:pt x="973835" y="9144"/>
                </a:lnTo>
                <a:lnTo>
                  <a:pt x="97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id="{595812CC-7854-F7BC-E755-EE21001A4AA4}"/>
              </a:ext>
            </a:extLst>
          </p:cNvPr>
          <p:cNvSpPr/>
          <p:nvPr/>
        </p:nvSpPr>
        <p:spPr>
          <a:xfrm>
            <a:off x="7946770" y="3866007"/>
            <a:ext cx="4170045" cy="2766695"/>
          </a:xfrm>
          <a:custGeom>
            <a:avLst/>
            <a:gdLst/>
            <a:ahLst/>
            <a:cxnLst/>
            <a:rect l="l" t="t" r="r" b="b"/>
            <a:pathLst>
              <a:path w="4170045" h="2766695">
                <a:moveTo>
                  <a:pt x="4170045" y="0"/>
                </a:moveTo>
                <a:lnTo>
                  <a:pt x="0" y="0"/>
                </a:lnTo>
                <a:lnTo>
                  <a:pt x="0" y="2766695"/>
                </a:lnTo>
                <a:lnTo>
                  <a:pt x="4170045" y="2766695"/>
                </a:lnTo>
                <a:lnTo>
                  <a:pt x="4170045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id="{3C1D8AB6-4C10-074F-82A7-966A211E597B}"/>
              </a:ext>
            </a:extLst>
          </p:cNvPr>
          <p:cNvSpPr txBox="1"/>
          <p:nvPr/>
        </p:nvSpPr>
        <p:spPr>
          <a:xfrm>
            <a:off x="7999958" y="3897398"/>
            <a:ext cx="4116857" cy="201664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25" b="1" u="dash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Possíveis</a:t>
            </a:r>
            <a:r>
              <a:rPr sz="1125" b="1" u="dash" spc="187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25" b="1" u="dash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tratamentos</a:t>
            </a:r>
            <a:r>
              <a:rPr sz="1125" b="1" u="dash" spc="179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25" b="1" u="dash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adicionais</a:t>
            </a:r>
            <a:r>
              <a:rPr lang="pt-PT" sz="1125" b="1" u="dash" spc="179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pt-PT" sz="1125" b="1" u="dash" spc="-15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dependendo do perfil dos s</a:t>
            </a:r>
            <a:r>
              <a:rPr sz="1125" b="1" u="dash" spc="-15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intomas</a:t>
            </a:r>
            <a:r>
              <a:rPr sz="1125" b="1" u="dash" spc="-15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/diagnóstico:</a:t>
            </a:r>
            <a:endParaRPr sz="1125" baseline="7407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monoterapia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geralmente leva a uma maior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satisfação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terapia combinada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5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565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Coriza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ipratrópio</a:t>
            </a:r>
            <a:endParaRPr sz="90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30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Rinoconjuntivite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antagonista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 err="1">
                <a:solidFill>
                  <a:srgbClr val="FFFFFF"/>
                </a:solidFill>
                <a:latin typeface="Arial"/>
                <a:cs typeface="Arial"/>
              </a:rPr>
              <a:t>leucotrieno</a:t>
            </a:r>
            <a:r>
              <a:rPr lang="pt-PT" sz="9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165"/>
              </a:spcBef>
              <a:buSzPct val="128571"/>
              <a:buFont typeface="Arial"/>
              <a:buChar char="-"/>
              <a:tabLst>
                <a:tab pos="107314" algn="l"/>
              </a:tabLst>
            </a:pPr>
            <a:r>
              <a:rPr lang="pt-PT" sz="700" b="1" dirty="0">
                <a:solidFill>
                  <a:srgbClr val="FFFFFF"/>
                </a:solidFill>
                <a:latin typeface="Arial"/>
                <a:cs typeface="Arial"/>
              </a:rPr>
              <a:t>Comichão nos o</a:t>
            </a:r>
            <a:r>
              <a:rPr sz="700" b="1" dirty="0" err="1">
                <a:solidFill>
                  <a:srgbClr val="FFFFFF"/>
                </a:solidFill>
                <a:latin typeface="Arial"/>
                <a:cs typeface="Arial"/>
              </a:rPr>
              <a:t>lhos</a:t>
            </a:r>
            <a:r>
              <a:rPr lang="pt-PT" sz="700" b="1" dirty="0">
                <a:solidFill>
                  <a:srgbClr val="FFFFFF"/>
                </a:solidFill>
                <a:latin typeface="Arial"/>
                <a:cs typeface="Arial"/>
              </a:rPr>
              <a:t>/p</a:t>
            </a:r>
            <a:r>
              <a:rPr sz="700" b="1" dirty="0" err="1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7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700" dirty="0" err="1">
                <a:solidFill>
                  <a:srgbClr val="FFFFFF"/>
                </a:solidFill>
                <a:latin typeface="Arial"/>
                <a:cs typeface="Arial"/>
              </a:rPr>
              <a:t>histamínicos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orais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sedativos</a:t>
            </a:r>
            <a:endParaRPr sz="700" dirty="0">
              <a:latin typeface="Arial"/>
              <a:cs typeface="Arial"/>
            </a:endParaRP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sz="1350" b="1" spc="-450" baseline="-123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pt-PT" sz="650" b="1" dirty="0">
                <a:solidFill>
                  <a:srgbClr val="FFFFFF"/>
                </a:solidFill>
                <a:latin typeface="Arial"/>
                <a:cs typeface="Arial"/>
              </a:rPr>
              <a:t>- Comichão, vermelhidão e lacrimejo nos o</a:t>
            </a:r>
            <a:r>
              <a:rPr sz="650" b="1" dirty="0" err="1">
                <a:solidFill>
                  <a:srgbClr val="FFFFFF"/>
                </a:solidFill>
                <a:latin typeface="Arial"/>
                <a:cs typeface="Arial"/>
              </a:rPr>
              <a:t>lhos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6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colírios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(anti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-histamínicos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cromonas)</a:t>
            </a:r>
            <a:r>
              <a:rPr sz="6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pt-PT" sz="6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alívio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imediato;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prolongado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traz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benefício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adicionais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65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PT" sz="650" dirty="0" err="1">
                <a:solidFill>
                  <a:srgbClr val="FFFFFF"/>
                </a:solidFill>
                <a:latin typeface="Arial"/>
                <a:cs typeface="Arial"/>
              </a:rPr>
              <a:t>lé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-histamínicos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ora</a:t>
            </a:r>
            <a:r>
              <a:rPr lang="pt-PT" sz="650" spc="-20" dirty="0" err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lang="pt-PT" sz="65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pt-PT" sz="650" b="1" spc="-20" dirty="0">
                <a:solidFill>
                  <a:srgbClr val="FFFFFF"/>
                </a:solidFill>
                <a:latin typeface="Arial"/>
                <a:cs typeface="Arial"/>
              </a:rPr>
              <a:t>Congestão nasal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: descongestionantes tópicos no máximo por 5 dias (para evitar rinite medicamentosa)</a:t>
            </a: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- No </a:t>
            </a:r>
            <a:r>
              <a:rPr lang="pt-PT" sz="650" b="1" spc="-20" dirty="0">
                <a:solidFill>
                  <a:srgbClr val="FFFFFF"/>
                </a:solidFill>
                <a:latin typeface="Arial"/>
                <a:cs typeface="Arial"/>
              </a:rPr>
              <a:t>Degrau 3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, também pode ser considerado (raramente) um ciclo curto de corticosteroides orais (por exemplo </a:t>
            </a:r>
            <a:r>
              <a:rPr lang="pt-PT" sz="650" spc="-20" dirty="0" err="1">
                <a:solidFill>
                  <a:srgbClr val="FFFFFF"/>
                </a:solidFill>
                <a:latin typeface="Arial"/>
                <a:cs typeface="Arial"/>
              </a:rPr>
              <a:t>prednisolona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 10mg x 1 por 2-3-4 dias). Nesses casos, o acompanhamento é importante para avaliar a necessidade de imunoterapia com alergénios.</a:t>
            </a: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endParaRPr sz="650" dirty="0">
              <a:latin typeface="Arial"/>
              <a:cs typeface="Arial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8D1EFC01-9460-807E-BAA3-BF9DAE2827B0}"/>
              </a:ext>
            </a:extLst>
          </p:cNvPr>
          <p:cNvSpPr txBox="1"/>
          <p:nvPr/>
        </p:nvSpPr>
        <p:spPr>
          <a:xfrm>
            <a:off x="7940144" y="5914040"/>
            <a:ext cx="393128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288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	Para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crianças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adolescentes,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medicamento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spc="5" dirty="0">
                <a:solidFill>
                  <a:srgbClr val="FFFFFF"/>
                </a:solidFill>
                <a:latin typeface="Arial"/>
                <a:cs typeface="Arial"/>
              </a:rPr>
              <a:t>deve ser ajustada de acordo com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idade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peso.</a:t>
            </a:r>
            <a:endParaRPr sz="900" dirty="0">
              <a:latin typeface="Arial"/>
              <a:cs typeface="Arial"/>
            </a:endParaRPr>
          </a:p>
          <a:p>
            <a:pPr marL="38100">
              <a:lnSpc>
                <a:spcPts val="1225"/>
              </a:lnSpc>
            </a:pPr>
            <a:r>
              <a:rPr sz="1800" b="1" baseline="-13888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r>
              <a:rPr sz="1800" b="1" spc="-142" baseline="-1388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pt-PT" sz="55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possível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fornecer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encaminhe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especialista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F4A5C4BA-DEA3-DDCA-DB93-6499FC289832}"/>
              </a:ext>
            </a:extLst>
          </p:cNvPr>
          <p:cNvSpPr txBox="1"/>
          <p:nvPr/>
        </p:nvSpPr>
        <p:spPr>
          <a:xfrm>
            <a:off x="1251350" y="4200244"/>
            <a:ext cx="828675" cy="8463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endParaRPr lang="pt-PT" sz="400" dirty="0">
              <a:latin typeface="Arial"/>
              <a:cs typeface="Arial"/>
            </a:endParaRPr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4DB9D795-7ABC-522A-CCE7-EB8FF4F544CF}"/>
              </a:ext>
            </a:extLst>
          </p:cNvPr>
          <p:cNvSpPr txBox="1"/>
          <p:nvPr/>
        </p:nvSpPr>
        <p:spPr>
          <a:xfrm>
            <a:off x="5541264" y="1675765"/>
            <a:ext cx="1625217" cy="501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75565" indent="-635" algn="ctr">
              <a:lnSpc>
                <a:spcPct val="101000"/>
              </a:lnSpc>
            </a:pPr>
            <a:r>
              <a:rPr lang="pt-PT" sz="800" dirty="0">
                <a:latin typeface="Arial"/>
                <a:cs typeface="Arial"/>
              </a:rPr>
              <a:t>-</a:t>
            </a:r>
            <a:r>
              <a:rPr lang="pt-PT" sz="800" spc="15" dirty="0">
                <a:latin typeface="Arial"/>
                <a:cs typeface="Arial"/>
              </a:rPr>
              <a:t> </a:t>
            </a:r>
            <a:r>
              <a:rPr lang="pt-PT" sz="800" spc="-10" dirty="0">
                <a:latin typeface="Arial"/>
                <a:cs typeface="Arial"/>
              </a:rPr>
              <a:t>Rever o diagnóstico</a:t>
            </a:r>
            <a:r>
              <a:rPr lang="pt-PT" sz="800" spc="-5" dirty="0">
                <a:latin typeface="Arial"/>
                <a:cs typeface="Arial"/>
              </a:rPr>
              <a:t> </a:t>
            </a:r>
            <a:r>
              <a:rPr lang="pt-PT" sz="800" dirty="0">
                <a:latin typeface="Arial"/>
                <a:cs typeface="Arial"/>
              </a:rPr>
              <a:t>–</a:t>
            </a:r>
            <a:r>
              <a:rPr lang="pt-PT" sz="800" spc="-40" dirty="0">
                <a:latin typeface="Arial"/>
                <a:cs typeface="Arial"/>
              </a:rPr>
              <a:t> Considerar o </a:t>
            </a:r>
            <a:r>
              <a:rPr lang="pt-PT" sz="800" dirty="0">
                <a:latin typeface="Arial"/>
                <a:cs typeface="Arial"/>
              </a:rPr>
              <a:t> </a:t>
            </a:r>
            <a:r>
              <a:rPr lang="pt-PT" sz="800" b="1" spc="-10" dirty="0">
                <a:latin typeface="Arial"/>
                <a:cs typeface="Arial"/>
              </a:rPr>
              <a:t>encaminhamento </a:t>
            </a:r>
            <a:r>
              <a:rPr lang="pt-PT" sz="800" spc="-10" dirty="0">
                <a:latin typeface="Arial"/>
                <a:cs typeface="Arial"/>
              </a:rPr>
              <a:t>a um</a:t>
            </a:r>
            <a:r>
              <a:rPr lang="pt-PT" sz="800" dirty="0">
                <a:latin typeface="Arial"/>
                <a:cs typeface="Arial"/>
              </a:rPr>
              <a:t> </a:t>
            </a:r>
            <a:r>
              <a:rPr lang="pt-PT" sz="800" spc="-10" dirty="0">
                <a:latin typeface="Arial"/>
                <a:cs typeface="Arial"/>
              </a:rPr>
              <a:t>especialista</a:t>
            </a:r>
            <a:r>
              <a:rPr lang="pt-PT" sz="800" dirty="0">
                <a:latin typeface="Arial"/>
                <a:cs typeface="Arial"/>
              </a:rPr>
              <a:t> em alergia</a:t>
            </a:r>
            <a:r>
              <a:rPr lang="pt-PT" sz="800" spc="5" dirty="0">
                <a:latin typeface="Arial"/>
                <a:cs typeface="Arial"/>
              </a:rPr>
              <a:t> </a:t>
            </a:r>
            <a:r>
              <a:rPr lang="pt-PT" sz="800" u="sng" spc="-25" dirty="0">
                <a:latin typeface="Arial"/>
                <a:cs typeface="Arial"/>
              </a:rPr>
              <a:t>ou</a:t>
            </a:r>
            <a:r>
              <a:rPr lang="pt-PT" sz="800" spc="-25" dirty="0">
                <a:latin typeface="Arial"/>
                <a:cs typeface="Arial"/>
              </a:rPr>
              <a:t> </a:t>
            </a:r>
            <a:r>
              <a:rPr lang="pt-PT" sz="800" b="1" spc="-25" dirty="0">
                <a:latin typeface="Arial"/>
                <a:cs typeface="Arial"/>
              </a:rPr>
              <a:t>intensificar o tratamento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2035D46-9CF6-88B9-2472-4AFC753711CD}"/>
              </a:ext>
            </a:extLst>
          </p:cNvPr>
          <p:cNvSpPr txBox="1"/>
          <p:nvPr/>
        </p:nvSpPr>
        <p:spPr>
          <a:xfrm>
            <a:off x="1069214" y="4265771"/>
            <a:ext cx="11857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quando EVA&lt;5</a:t>
            </a:r>
          </a:p>
          <a:p>
            <a:pPr algn="ctr"/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considerar redução do tratamento</a:t>
            </a: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9CC20989-F780-6EFC-D1D0-BD62DEBF6A8E}"/>
              </a:ext>
            </a:extLst>
          </p:cNvPr>
          <p:cNvSpPr txBox="1"/>
          <p:nvPr/>
        </p:nvSpPr>
        <p:spPr>
          <a:xfrm>
            <a:off x="5415324" y="5414159"/>
            <a:ext cx="2272158" cy="96840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95" dirty="0">
                <a:solidFill>
                  <a:srgbClr val="FFFFFF"/>
                </a:solidFill>
                <a:latin typeface="Arial"/>
                <a:cs typeface="Arial"/>
              </a:rPr>
              <a:t>adicional</a:t>
            </a: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lang="pt-PT" sz="1300" b="1" spc="-5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13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e/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8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t-PT" sz="900" b="1" dirty="0" err="1">
                <a:solidFill>
                  <a:srgbClr val="FFFFFF"/>
                </a:solidFill>
                <a:latin typeface="Arial"/>
                <a:cs typeface="Arial"/>
              </a:rPr>
              <a:t>iclo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 de c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orticosteroide</a:t>
            </a:r>
            <a:r>
              <a:rPr sz="9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oral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(raramente)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6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e/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7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-1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9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45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1300" b="1" spc="-10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035EE10-ADF4-AB75-6686-29C5D601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72" y="183296"/>
            <a:ext cx="10090328" cy="777875"/>
          </a:xfrm>
        </p:spPr>
        <p:txBody>
          <a:bodyPr>
            <a:noAutofit/>
          </a:bodyPr>
          <a:lstStyle/>
          <a:p>
            <a:r>
              <a:rPr lang="pt-PT" sz="1050" b="0">
                <a:solidFill>
                  <a:schemeClr val="tx1"/>
                </a:solidFill>
              </a:rPr>
              <a:t>Escada </a:t>
            </a:r>
            <a:r>
              <a:rPr lang="pt-PT" sz="1050" b="0" dirty="0">
                <a:solidFill>
                  <a:schemeClr val="tx1"/>
                </a:solidFill>
              </a:rPr>
              <a:t>de tratamento da RA quando o autocuidado é insuficiente (adultos)</a:t>
            </a:r>
            <a:endParaRPr lang="en-GB" sz="1050" b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EE44D-F81E-B52F-D5B2-EC1472559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8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7917"/>
            <a:ext cx="455295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solidFill>
                  <a:srgbClr val="017973"/>
                </a:solidFill>
                <a:latin typeface="Arial"/>
                <a:cs typeface="Arial"/>
              </a:rPr>
              <a:t>Estratégia</a:t>
            </a:r>
            <a:r>
              <a:rPr sz="175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75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17973"/>
                </a:solidFill>
                <a:latin typeface="Arial"/>
                <a:cs typeface="Arial"/>
              </a:rPr>
              <a:t>intensificação</a:t>
            </a:r>
            <a:r>
              <a:rPr sz="175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17973"/>
                </a:solidFill>
                <a:latin typeface="Arial"/>
                <a:cs typeface="Arial"/>
              </a:rPr>
              <a:t>do</a:t>
            </a:r>
            <a:r>
              <a:rPr sz="175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017973"/>
                </a:solidFill>
                <a:latin typeface="Arial"/>
                <a:cs typeface="Arial"/>
              </a:rPr>
              <a:t>tratamento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29" y="1551177"/>
            <a:ext cx="11449050" cy="1247775"/>
          </a:xfrm>
          <a:custGeom>
            <a:avLst/>
            <a:gdLst/>
            <a:ahLst/>
            <a:cxnLst/>
            <a:rect l="l" t="t" r="r" b="b"/>
            <a:pathLst>
              <a:path w="11449050" h="1247775">
                <a:moveTo>
                  <a:pt x="0" y="0"/>
                </a:moveTo>
                <a:lnTo>
                  <a:pt x="11448542" y="0"/>
                </a:lnTo>
                <a:lnTo>
                  <a:pt x="11448542" y="1247394"/>
                </a:lnTo>
                <a:lnTo>
                  <a:pt x="0" y="12473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7584" y="1950492"/>
            <a:ext cx="960945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 indent="-212725">
              <a:lnSpc>
                <a:spcPts val="2395"/>
              </a:lnSpc>
              <a:spcBef>
                <a:spcPts val="90"/>
              </a:spcBef>
              <a:buFont typeface="Arial"/>
              <a:buChar char="•"/>
              <a:tabLst>
                <a:tab pos="225425" algn="l"/>
              </a:tabLst>
            </a:pPr>
            <a:r>
              <a:rPr sz="2000" b="1" dirty="0">
                <a:latin typeface="Arial"/>
                <a:cs typeface="Arial"/>
              </a:rPr>
              <a:t>Spray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nasal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combinado</a:t>
            </a:r>
            <a:r>
              <a:rPr sz="2000" spc="-10" dirty="0">
                <a:latin typeface="Arial"/>
                <a:cs typeface="Arial"/>
              </a:rPr>
              <a:t>: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Azelastina/Fluticasona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(AZE/FLU)</a:t>
            </a:r>
            <a:endParaRPr sz="2000" dirty="0">
              <a:latin typeface="Arial"/>
              <a:cs typeface="Arial"/>
            </a:endParaRPr>
          </a:p>
          <a:p>
            <a:pPr marL="225425" indent="-212725">
              <a:lnSpc>
                <a:spcPts val="2395"/>
              </a:lnSpc>
              <a:buFont typeface="Arial"/>
              <a:buChar char="•"/>
              <a:tabLst>
                <a:tab pos="225425" algn="l"/>
              </a:tabLst>
            </a:pPr>
            <a:r>
              <a:rPr sz="2000" b="1" dirty="0" err="1">
                <a:latin typeface="Arial"/>
                <a:cs typeface="Arial"/>
              </a:rPr>
              <a:t>Justifica</a:t>
            </a:r>
            <a:r>
              <a:rPr lang="pt-PT" sz="2000" b="1" dirty="0" err="1">
                <a:latin typeface="Arial"/>
                <a:cs typeface="Arial"/>
              </a:rPr>
              <a:t>ção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Dupla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ação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alívio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rápido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anti</a:t>
            </a:r>
            <a:r>
              <a:rPr lang="pt-PT" sz="2000" dirty="0">
                <a:latin typeface="Arial"/>
                <a:cs typeface="Arial"/>
              </a:rPr>
              <a:t>-</a:t>
            </a:r>
            <a:r>
              <a:rPr sz="2000" dirty="0" err="1">
                <a:latin typeface="Arial"/>
                <a:cs typeface="Arial"/>
              </a:rPr>
              <a:t>histamínico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efeito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anti-inflamatório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006" y="1223251"/>
            <a:ext cx="8020253" cy="655777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266088" y="1345120"/>
            <a:ext cx="3260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2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farmacológico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5379" y="2914180"/>
            <a:ext cx="11461750" cy="1581785"/>
            <a:chOff x="365379" y="2914180"/>
            <a:chExt cx="11461750" cy="1581785"/>
          </a:xfrm>
        </p:grpSpPr>
        <p:sp>
          <p:nvSpPr>
            <p:cNvPr id="10" name="object 10"/>
            <p:cNvSpPr/>
            <p:nvPr/>
          </p:nvSpPr>
          <p:spPr>
            <a:xfrm>
              <a:off x="371729" y="3242055"/>
              <a:ext cx="11449050" cy="1247775"/>
            </a:xfrm>
            <a:custGeom>
              <a:avLst/>
              <a:gdLst/>
              <a:ahLst/>
              <a:cxnLst/>
              <a:rect l="l" t="t" r="r" b="b"/>
              <a:pathLst>
                <a:path w="11449050" h="1247775">
                  <a:moveTo>
                    <a:pt x="0" y="0"/>
                  </a:moveTo>
                  <a:lnTo>
                    <a:pt x="11448542" y="0"/>
                  </a:lnTo>
                  <a:lnTo>
                    <a:pt x="11448542" y="1247394"/>
                  </a:lnTo>
                  <a:lnTo>
                    <a:pt x="0" y="12473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06" y="2914180"/>
              <a:ext cx="8020253" cy="6557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7581" y="3037043"/>
            <a:ext cx="8282955" cy="11112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2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Investigação</a:t>
            </a:r>
            <a:r>
              <a:rPr sz="21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diagnóstica</a:t>
            </a:r>
            <a:endParaRPr sz="2100" dirty="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2310"/>
              </a:spcBef>
              <a:buChar char="•"/>
              <a:tabLst>
                <a:tab pos="180975" algn="l"/>
              </a:tabLst>
            </a:pPr>
            <a:r>
              <a:rPr sz="1550" dirty="0" err="1">
                <a:latin typeface="Arial"/>
                <a:cs typeface="Arial"/>
              </a:rPr>
              <a:t>Solicitad</a:t>
            </a:r>
            <a:r>
              <a:rPr lang="pt-PT" sz="1550" dirty="0">
                <a:latin typeface="Arial"/>
                <a:cs typeface="Arial"/>
              </a:rPr>
              <a:t>a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lang="pt-PT" sz="1550" spc="50" dirty="0">
                <a:latin typeface="Arial"/>
                <a:cs typeface="Arial"/>
              </a:rPr>
              <a:t>análise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sangue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para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IgE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específico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(painel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lang="pt-PT" sz="1550" spc="50" dirty="0">
                <a:latin typeface="Arial"/>
                <a:cs typeface="Arial"/>
              </a:rPr>
              <a:t>alergénios aéreos</a:t>
            </a:r>
            <a:r>
              <a:rPr sz="1550" spc="-10" dirty="0">
                <a:latin typeface="Arial"/>
                <a:cs typeface="Arial"/>
              </a:rPr>
              <a:t>)</a:t>
            </a:r>
            <a:endParaRPr sz="1550" dirty="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35"/>
              </a:spcBef>
              <a:buChar char="•"/>
              <a:tabLst>
                <a:tab pos="180975" algn="l"/>
              </a:tabLst>
            </a:pPr>
            <a:r>
              <a:rPr sz="1550" dirty="0">
                <a:latin typeface="Arial"/>
                <a:cs typeface="Arial"/>
              </a:rPr>
              <a:t>Identifica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 err="1">
                <a:latin typeface="Arial"/>
                <a:cs typeface="Arial"/>
              </a:rPr>
              <a:t>os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lang="pt-PT" sz="1550" spc="60" dirty="0">
                <a:latin typeface="Arial"/>
                <a:cs typeface="Arial"/>
              </a:rPr>
              <a:t>alergénios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responsáveis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para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 err="1">
                <a:latin typeface="Arial"/>
                <a:cs typeface="Arial"/>
              </a:rPr>
              <a:t>orientar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lang="pt-PT" sz="1550" spc="60" dirty="0">
                <a:latin typeface="Arial"/>
                <a:cs typeface="Arial"/>
              </a:rPr>
              <a:t>a gestão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longo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prazo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1729" y="4932934"/>
            <a:ext cx="11449050" cy="1247775"/>
          </a:xfrm>
          <a:custGeom>
            <a:avLst/>
            <a:gdLst/>
            <a:ahLst/>
            <a:cxnLst/>
            <a:rect l="l" t="t" r="r" b="b"/>
            <a:pathLst>
              <a:path w="11449050" h="1247775">
                <a:moveTo>
                  <a:pt x="0" y="0"/>
                </a:moveTo>
                <a:lnTo>
                  <a:pt x="11448542" y="0"/>
                </a:lnTo>
                <a:lnTo>
                  <a:pt x="11448542" y="1247394"/>
                </a:lnTo>
                <a:lnTo>
                  <a:pt x="0" y="12473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96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7581" y="5340870"/>
            <a:ext cx="6372419" cy="493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 marR="5080" indent="-168275">
              <a:lnSpc>
                <a:spcPct val="101800"/>
              </a:lnSpc>
              <a:spcBef>
                <a:spcPts val="95"/>
              </a:spcBef>
              <a:buChar char="•"/>
              <a:tabLst>
                <a:tab pos="182880" algn="l"/>
              </a:tabLst>
            </a:pPr>
            <a:r>
              <a:rPr sz="1550" dirty="0" err="1">
                <a:latin typeface="Arial"/>
                <a:cs typeface="Arial"/>
              </a:rPr>
              <a:t>Gráfico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lang="pt-PT" sz="1550" spc="40" dirty="0">
                <a:latin typeface="Arial"/>
                <a:cs typeface="Arial"/>
              </a:rPr>
              <a:t>E</a:t>
            </a:r>
            <a:r>
              <a:rPr sz="1550" dirty="0">
                <a:latin typeface="Arial"/>
                <a:cs typeface="Arial"/>
              </a:rPr>
              <a:t>VA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entregue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para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acompanhamento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diário</a:t>
            </a:r>
            <a:r>
              <a:rPr sz="1550" spc="55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dos </a:t>
            </a:r>
            <a:r>
              <a:rPr sz="1550" spc="-10" dirty="0" err="1">
                <a:latin typeface="Arial"/>
                <a:cs typeface="Arial"/>
              </a:rPr>
              <a:t>sintomas</a:t>
            </a:r>
            <a:endParaRPr sz="1550" dirty="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30"/>
              </a:spcBef>
              <a:buChar char="•"/>
              <a:tabLst>
                <a:tab pos="180975" algn="l"/>
              </a:tabLst>
            </a:pPr>
            <a:r>
              <a:rPr sz="1550" dirty="0">
                <a:latin typeface="Arial"/>
                <a:cs typeface="Arial"/>
              </a:rPr>
              <a:t>Re</a:t>
            </a:r>
            <a:r>
              <a:rPr lang="pt-PT" sz="1550" dirty="0">
                <a:latin typeface="Arial"/>
                <a:cs typeface="Arial"/>
              </a:rPr>
              <a:t>avaliação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 err="1">
                <a:latin typeface="Arial"/>
                <a:cs typeface="Arial"/>
              </a:rPr>
              <a:t>agendad</a:t>
            </a:r>
            <a:r>
              <a:rPr lang="pt-PT" sz="1550" dirty="0">
                <a:latin typeface="Arial"/>
                <a:cs typeface="Arial"/>
              </a:rPr>
              <a:t>a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para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daqui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550" spc="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2-3</a:t>
            </a:r>
            <a:r>
              <a:rPr sz="1550" spc="4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semanas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006" y="4605096"/>
            <a:ext cx="8020253" cy="6557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266088" y="4736842"/>
            <a:ext cx="140144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Monitor</a:t>
            </a:r>
            <a:r>
              <a:rPr lang="pt-PT" sz="1600" spc="-10" dirty="0" err="1">
                <a:solidFill>
                  <a:srgbClr val="FFFFFF"/>
                </a:solidFill>
                <a:latin typeface="Arial"/>
                <a:cs typeface="Arial"/>
              </a:rPr>
              <a:t>ização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19F978BD-BDF7-8962-A3EA-9DAB21D2B024}"/>
              </a:ext>
            </a:extLst>
          </p:cNvPr>
          <p:cNvSpPr txBox="1"/>
          <p:nvPr/>
        </p:nvSpPr>
        <p:spPr>
          <a:xfrm>
            <a:off x="2372530" y="6522613"/>
            <a:ext cx="748093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concedeu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restrições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participou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elaboração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conteúdo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CE34E-589C-06A8-5F12-87052B292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006" y="237136"/>
            <a:ext cx="2438461" cy="6632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2477</Words>
  <Application>Microsoft Office PowerPoint</Application>
  <PresentationFormat>Widescreen</PresentationFormat>
  <Paragraphs>261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</vt:lpstr>
      <vt:lpstr>Office Theme</vt:lpstr>
      <vt:lpstr>Rinite alérgica moderada a grave em adolescente com asma</vt:lpstr>
      <vt:lpstr>PowerPoint Presentation</vt:lpstr>
      <vt:lpstr>Objetivos de aprendizagem</vt:lpstr>
      <vt:lpstr>Jovem de 15 anos comparece para revisão anual de asma (abril)</vt:lpstr>
      <vt:lpstr>Minhas observações durante a consulta</vt:lpstr>
      <vt:lpstr>Desvendando a carga oculta revelada pelas perguntas</vt:lpstr>
      <vt:lpstr>Quantificando o impacto: Escala Visual Analógica</vt:lpstr>
      <vt:lpstr>Escada de tratamento da RA quando o autocuidado é insuficiente (adultos)</vt:lpstr>
      <vt:lpstr>Tratamento farmacológico</vt:lpstr>
      <vt:lpstr>Melhora significativa observada (2,5 semanas)</vt:lpstr>
      <vt:lpstr>Identificando os culpados: resultados do IgE específico</vt:lpstr>
      <vt:lpstr>Encaminhamento para avaliação especializada</vt:lpstr>
      <vt:lpstr>Tipos de ITA</vt:lpstr>
      <vt:lpstr>Pólen de Gramíneas:</vt:lpstr>
      <vt:lpstr>Escolhendo a imunoterapia ideal</vt:lpstr>
      <vt:lpstr>A jornada da ITA: o que esperar</vt:lpstr>
      <vt:lpstr>Transformação impressionante em 6 meses</vt:lpstr>
      <vt:lpstr>Pontos-chave deste caso</vt:lpstr>
      <vt:lpstr>Da luta silenciosa à superação</vt:lpstr>
      <vt:lpstr>Mensagens para casa</vt:lpstr>
      <vt:lpstr>Guia prático para melhorar a gestão da rinite nos cuidados primários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Moderate-to-severe allergic rhinitis in an adolescent with asthma -Spanish Adobe - November 26, 2025 at 10.44.47</dc:title>
  <cp:lastModifiedBy>Nicola Connor</cp:lastModifiedBy>
  <cp:revision>8</cp:revision>
  <dcterms:created xsi:type="dcterms:W3CDTF">2025-11-26T10:52:34Z</dcterms:created>
  <dcterms:modified xsi:type="dcterms:W3CDTF">2026-02-20T11:12:30Z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