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334" r:id="rId15"/>
    <p:sldId id="290" r:id="rId16"/>
    <p:sldId id="291" r:id="rId17"/>
    <p:sldId id="292" r:id="rId18"/>
    <p:sldId id="293" r:id="rId19"/>
    <p:sldId id="294" r:id="rId20"/>
    <p:sldId id="295" r:id="rId21"/>
    <p:sldId id="296" r:id="rId2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38"/>
    <p:restoredTop sz="94670"/>
  </p:normalViewPr>
  <p:slideViewPr>
    <p:cSldViewPr>
      <p:cViewPr varScale="1">
        <p:scale>
          <a:sx n="101" d="100"/>
          <a:sy n="101" d="100"/>
        </p:scale>
        <p:origin x="42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BE1B-4CB2-4594-94BD-9DB54CB1A26A}" type="datetimeFigureOut">
              <a:rPr lang="en-GB" smtClean="0"/>
              <a:t>20/02/2026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A1E8E-B3E7-49B1-9FB5-02C95AF695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47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0B63A-709B-06E2-7DCF-E44413391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D994FD-9916-9D61-9710-DB39790377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9FFD7A-6043-6A75-E6D4-3B9314B2D9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BDF86-B8AA-DC30-2E9D-9FB317465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10B876-9ED0-E54C-AB65-36F2F79F10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79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83445" y="2365375"/>
            <a:ext cx="10250805" cy="720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861" y="359283"/>
            <a:ext cx="932243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1" i="0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9723" y="1446443"/>
            <a:ext cx="4886959" cy="18218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5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709160" cy="6858000"/>
            <a:chOff x="0" y="0"/>
            <a:chExt cx="470916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4709160" cy="6858000"/>
            </a:xfrm>
            <a:custGeom>
              <a:avLst/>
              <a:gdLst/>
              <a:ahLst/>
              <a:cxnLst/>
              <a:rect l="l" t="t" r="r" b="b"/>
              <a:pathLst>
                <a:path w="4709160" h="6858000">
                  <a:moveTo>
                    <a:pt x="235967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1665394" y="6858000"/>
                  </a:lnTo>
                  <a:lnTo>
                    <a:pt x="1706671" y="6848718"/>
                  </a:lnTo>
                  <a:lnTo>
                    <a:pt x="1754854" y="6837382"/>
                  </a:lnTo>
                  <a:lnTo>
                    <a:pt x="1802757" y="6825611"/>
                  </a:lnTo>
                  <a:lnTo>
                    <a:pt x="1850376" y="6813407"/>
                  </a:lnTo>
                  <a:lnTo>
                    <a:pt x="1897710" y="6800773"/>
                  </a:lnTo>
                  <a:lnTo>
                    <a:pt x="1944755" y="6787712"/>
                  </a:lnTo>
                  <a:lnTo>
                    <a:pt x="1991508" y="6774226"/>
                  </a:lnTo>
                  <a:lnTo>
                    <a:pt x="2037967" y="6760317"/>
                  </a:lnTo>
                  <a:lnTo>
                    <a:pt x="2084128" y="6745990"/>
                  </a:lnTo>
                  <a:lnTo>
                    <a:pt x="2129989" y="6731245"/>
                  </a:lnTo>
                  <a:lnTo>
                    <a:pt x="2175546" y="6716087"/>
                  </a:lnTo>
                  <a:lnTo>
                    <a:pt x="2220798" y="6700517"/>
                  </a:lnTo>
                  <a:lnTo>
                    <a:pt x="2265741" y="6684538"/>
                  </a:lnTo>
                  <a:lnTo>
                    <a:pt x="2310372" y="6668154"/>
                  </a:lnTo>
                  <a:lnTo>
                    <a:pt x="2354688" y="6651366"/>
                  </a:lnTo>
                  <a:lnTo>
                    <a:pt x="2398687" y="6634178"/>
                  </a:lnTo>
                  <a:lnTo>
                    <a:pt x="2442365" y="6616592"/>
                  </a:lnTo>
                  <a:lnTo>
                    <a:pt x="2485721" y="6598610"/>
                  </a:lnTo>
                  <a:lnTo>
                    <a:pt x="2528750" y="6580236"/>
                  </a:lnTo>
                  <a:lnTo>
                    <a:pt x="2571450" y="6561472"/>
                  </a:lnTo>
                  <a:lnTo>
                    <a:pt x="2613819" y="6542321"/>
                  </a:lnTo>
                  <a:lnTo>
                    <a:pt x="2655853" y="6522785"/>
                  </a:lnTo>
                  <a:lnTo>
                    <a:pt x="2697549" y="6502868"/>
                  </a:lnTo>
                  <a:lnTo>
                    <a:pt x="2738905" y="6482571"/>
                  </a:lnTo>
                  <a:lnTo>
                    <a:pt x="2779918" y="6461898"/>
                  </a:lnTo>
                  <a:lnTo>
                    <a:pt x="2820585" y="6440851"/>
                  </a:lnTo>
                  <a:lnTo>
                    <a:pt x="2860903" y="6419433"/>
                  </a:lnTo>
                  <a:lnTo>
                    <a:pt x="2900869" y="6397647"/>
                  </a:lnTo>
                  <a:lnTo>
                    <a:pt x="2940480" y="6375495"/>
                  </a:lnTo>
                  <a:lnTo>
                    <a:pt x="2979734" y="6352980"/>
                  </a:lnTo>
                  <a:lnTo>
                    <a:pt x="3018627" y="6330104"/>
                  </a:lnTo>
                  <a:lnTo>
                    <a:pt x="3057157" y="6306871"/>
                  </a:lnTo>
                  <a:lnTo>
                    <a:pt x="3095321" y="6283283"/>
                  </a:lnTo>
                  <a:lnTo>
                    <a:pt x="3133116" y="6259343"/>
                  </a:lnTo>
                  <a:lnTo>
                    <a:pt x="3170539" y="6235053"/>
                  </a:lnTo>
                  <a:lnTo>
                    <a:pt x="3207587" y="6210417"/>
                  </a:lnTo>
                  <a:lnTo>
                    <a:pt x="3244258" y="6185435"/>
                  </a:lnTo>
                  <a:lnTo>
                    <a:pt x="3280548" y="6160113"/>
                  </a:lnTo>
                  <a:lnTo>
                    <a:pt x="3316455" y="6134452"/>
                  </a:lnTo>
                  <a:lnTo>
                    <a:pt x="3351976" y="6108454"/>
                  </a:lnTo>
                  <a:lnTo>
                    <a:pt x="3387108" y="6082123"/>
                  </a:lnTo>
                  <a:lnTo>
                    <a:pt x="3421848" y="6055461"/>
                  </a:lnTo>
                  <a:lnTo>
                    <a:pt x="3456194" y="6028471"/>
                  </a:lnTo>
                  <a:lnTo>
                    <a:pt x="3490141" y="6001155"/>
                  </a:lnTo>
                  <a:lnTo>
                    <a:pt x="3523688" y="5973517"/>
                  </a:lnTo>
                  <a:lnTo>
                    <a:pt x="3556832" y="5945559"/>
                  </a:lnTo>
                  <a:lnTo>
                    <a:pt x="3589570" y="5917283"/>
                  </a:lnTo>
                  <a:lnTo>
                    <a:pt x="3621899" y="5888693"/>
                  </a:lnTo>
                  <a:lnTo>
                    <a:pt x="3653815" y="5859791"/>
                  </a:lnTo>
                  <a:lnTo>
                    <a:pt x="3685317" y="5830579"/>
                  </a:lnTo>
                  <a:lnTo>
                    <a:pt x="3716402" y="5801061"/>
                  </a:lnTo>
                  <a:lnTo>
                    <a:pt x="3747065" y="5771238"/>
                  </a:lnTo>
                  <a:lnTo>
                    <a:pt x="3777306" y="5741115"/>
                  </a:lnTo>
                  <a:lnTo>
                    <a:pt x="3807120" y="5710693"/>
                  </a:lnTo>
                  <a:lnTo>
                    <a:pt x="3836505" y="5679975"/>
                  </a:lnTo>
                  <a:lnTo>
                    <a:pt x="3865458" y="5648963"/>
                  </a:lnTo>
                  <a:lnTo>
                    <a:pt x="3893977" y="5617662"/>
                  </a:lnTo>
                  <a:lnTo>
                    <a:pt x="3922057" y="5586072"/>
                  </a:lnTo>
                  <a:lnTo>
                    <a:pt x="3949698" y="5554197"/>
                  </a:lnTo>
                  <a:lnTo>
                    <a:pt x="3976894" y="5522040"/>
                  </a:lnTo>
                  <a:lnTo>
                    <a:pt x="4003645" y="5489603"/>
                  </a:lnTo>
                  <a:lnTo>
                    <a:pt x="4029946" y="5456889"/>
                  </a:lnTo>
                  <a:lnTo>
                    <a:pt x="4055796" y="5423900"/>
                  </a:lnTo>
                  <a:lnTo>
                    <a:pt x="4081190" y="5390640"/>
                  </a:lnTo>
                  <a:lnTo>
                    <a:pt x="4106127" y="5357111"/>
                  </a:lnTo>
                  <a:lnTo>
                    <a:pt x="4130604" y="5323315"/>
                  </a:lnTo>
                  <a:lnTo>
                    <a:pt x="4154616" y="5289255"/>
                  </a:lnTo>
                  <a:lnTo>
                    <a:pt x="4178163" y="5254935"/>
                  </a:lnTo>
                  <a:lnTo>
                    <a:pt x="4201241" y="5220356"/>
                  </a:lnTo>
                  <a:lnTo>
                    <a:pt x="4223846" y="5185522"/>
                  </a:lnTo>
                  <a:lnTo>
                    <a:pt x="4245977" y="5150434"/>
                  </a:lnTo>
                  <a:lnTo>
                    <a:pt x="4267629" y="5115097"/>
                  </a:lnTo>
                  <a:lnTo>
                    <a:pt x="4288802" y="5079512"/>
                  </a:lnTo>
                  <a:lnTo>
                    <a:pt x="4309490" y="5043682"/>
                  </a:lnTo>
                  <a:lnTo>
                    <a:pt x="4329693" y="5007609"/>
                  </a:lnTo>
                  <a:lnTo>
                    <a:pt x="4349406" y="4971298"/>
                  </a:lnTo>
                  <a:lnTo>
                    <a:pt x="4368628" y="4934749"/>
                  </a:lnTo>
                  <a:lnTo>
                    <a:pt x="4387354" y="4897966"/>
                  </a:lnTo>
                  <a:lnTo>
                    <a:pt x="4405582" y="4860952"/>
                  </a:lnTo>
                  <a:lnTo>
                    <a:pt x="4423310" y="4823709"/>
                  </a:lnTo>
                  <a:lnTo>
                    <a:pt x="4440535" y="4786240"/>
                  </a:lnTo>
                  <a:lnTo>
                    <a:pt x="4457253" y="4748548"/>
                  </a:lnTo>
                  <a:lnTo>
                    <a:pt x="4473462" y="4710634"/>
                  </a:lnTo>
                  <a:lnTo>
                    <a:pt x="4489159" y="4672503"/>
                  </a:lnTo>
                  <a:lnTo>
                    <a:pt x="4504341" y="4634157"/>
                  </a:lnTo>
                  <a:lnTo>
                    <a:pt x="4519005" y="4595597"/>
                  </a:lnTo>
                  <a:lnTo>
                    <a:pt x="4533148" y="4556828"/>
                  </a:lnTo>
                  <a:lnTo>
                    <a:pt x="4546768" y="4517851"/>
                  </a:lnTo>
                  <a:lnTo>
                    <a:pt x="4559862" y="4478670"/>
                  </a:lnTo>
                  <a:lnTo>
                    <a:pt x="4572426" y="4439287"/>
                  </a:lnTo>
                  <a:lnTo>
                    <a:pt x="4584458" y="4399705"/>
                  </a:lnTo>
                  <a:lnTo>
                    <a:pt x="4595955" y="4359926"/>
                  </a:lnTo>
                  <a:lnTo>
                    <a:pt x="4606915" y="4319953"/>
                  </a:lnTo>
                  <a:lnTo>
                    <a:pt x="4617333" y="4279789"/>
                  </a:lnTo>
                  <a:lnTo>
                    <a:pt x="4627209" y="4239437"/>
                  </a:lnTo>
                  <a:lnTo>
                    <a:pt x="4636537" y="4198898"/>
                  </a:lnTo>
                  <a:lnTo>
                    <a:pt x="4645317" y="4158177"/>
                  </a:lnTo>
                  <a:lnTo>
                    <a:pt x="4653544" y="4117275"/>
                  </a:lnTo>
                  <a:lnTo>
                    <a:pt x="4661216" y="4076195"/>
                  </a:lnTo>
                  <a:lnTo>
                    <a:pt x="4668331" y="4034941"/>
                  </a:lnTo>
                  <a:lnTo>
                    <a:pt x="4674885" y="3993513"/>
                  </a:lnTo>
                  <a:lnTo>
                    <a:pt x="4680875" y="3951917"/>
                  </a:lnTo>
                  <a:lnTo>
                    <a:pt x="4686298" y="3910153"/>
                  </a:lnTo>
                  <a:lnTo>
                    <a:pt x="4691153" y="3868224"/>
                  </a:lnTo>
                  <a:lnTo>
                    <a:pt x="4695435" y="3826134"/>
                  </a:lnTo>
                  <a:lnTo>
                    <a:pt x="4699142" y="3783886"/>
                  </a:lnTo>
                  <a:lnTo>
                    <a:pt x="4702271" y="3741480"/>
                  </a:lnTo>
                  <a:lnTo>
                    <a:pt x="4704820" y="3698922"/>
                  </a:lnTo>
                  <a:lnTo>
                    <a:pt x="4706785" y="3656212"/>
                  </a:lnTo>
                  <a:lnTo>
                    <a:pt x="4708163" y="3613354"/>
                  </a:lnTo>
                  <a:lnTo>
                    <a:pt x="4708952" y="3570351"/>
                  </a:lnTo>
                  <a:lnTo>
                    <a:pt x="4709149" y="3527204"/>
                  </a:lnTo>
                  <a:lnTo>
                    <a:pt x="4708751" y="3483918"/>
                  </a:lnTo>
                  <a:lnTo>
                    <a:pt x="4707755" y="3440494"/>
                  </a:lnTo>
                  <a:lnTo>
                    <a:pt x="4706158" y="3396935"/>
                  </a:lnTo>
                  <a:lnTo>
                    <a:pt x="4703958" y="3353244"/>
                  </a:lnTo>
                  <a:lnTo>
                    <a:pt x="4701151" y="3309424"/>
                  </a:lnTo>
                  <a:lnTo>
                    <a:pt x="4697734" y="3265477"/>
                  </a:lnTo>
                  <a:lnTo>
                    <a:pt x="4693705" y="3221406"/>
                  </a:lnTo>
                  <a:lnTo>
                    <a:pt x="4689062" y="3177213"/>
                  </a:lnTo>
                  <a:lnTo>
                    <a:pt x="4683800" y="3132902"/>
                  </a:lnTo>
                  <a:lnTo>
                    <a:pt x="4677918" y="3088474"/>
                  </a:lnTo>
                  <a:lnTo>
                    <a:pt x="4671742" y="3046110"/>
                  </a:lnTo>
                  <a:lnTo>
                    <a:pt x="4665033" y="3003858"/>
                  </a:lnTo>
                  <a:lnTo>
                    <a:pt x="4657792" y="2961719"/>
                  </a:lnTo>
                  <a:lnTo>
                    <a:pt x="4650023" y="2919698"/>
                  </a:lnTo>
                  <a:lnTo>
                    <a:pt x="4641729" y="2877795"/>
                  </a:lnTo>
                  <a:lnTo>
                    <a:pt x="4632913" y="2836014"/>
                  </a:lnTo>
                  <a:lnTo>
                    <a:pt x="4623578" y="2794356"/>
                  </a:lnTo>
                  <a:lnTo>
                    <a:pt x="4613727" y="2752824"/>
                  </a:lnTo>
                  <a:lnTo>
                    <a:pt x="4603364" y="2711420"/>
                  </a:lnTo>
                  <a:lnTo>
                    <a:pt x="4592492" y="2670146"/>
                  </a:lnTo>
                  <a:lnTo>
                    <a:pt x="4581113" y="2629005"/>
                  </a:lnTo>
                  <a:lnTo>
                    <a:pt x="4569230" y="2587999"/>
                  </a:lnTo>
                  <a:lnTo>
                    <a:pt x="4556848" y="2547130"/>
                  </a:lnTo>
                  <a:lnTo>
                    <a:pt x="4543969" y="2506401"/>
                  </a:lnTo>
                  <a:lnTo>
                    <a:pt x="4530596" y="2465813"/>
                  </a:lnTo>
                  <a:lnTo>
                    <a:pt x="4516732" y="2425370"/>
                  </a:lnTo>
                  <a:lnTo>
                    <a:pt x="4502381" y="2385073"/>
                  </a:lnTo>
                  <a:lnTo>
                    <a:pt x="4487545" y="2344925"/>
                  </a:lnTo>
                  <a:lnTo>
                    <a:pt x="4472228" y="2304928"/>
                  </a:lnTo>
                  <a:lnTo>
                    <a:pt x="4456433" y="2265084"/>
                  </a:lnTo>
                  <a:lnTo>
                    <a:pt x="4440162" y="2225396"/>
                  </a:lnTo>
                  <a:lnTo>
                    <a:pt x="4423420" y="2185866"/>
                  </a:lnTo>
                  <a:lnTo>
                    <a:pt x="4406209" y="2146496"/>
                  </a:lnTo>
                  <a:lnTo>
                    <a:pt x="4388532" y="2107288"/>
                  </a:lnTo>
                  <a:lnTo>
                    <a:pt x="4370393" y="2068246"/>
                  </a:lnTo>
                  <a:lnTo>
                    <a:pt x="4351794" y="2029370"/>
                  </a:lnTo>
                  <a:lnTo>
                    <a:pt x="4332739" y="1990664"/>
                  </a:lnTo>
                  <a:lnTo>
                    <a:pt x="4313231" y="1952129"/>
                  </a:lnTo>
                  <a:lnTo>
                    <a:pt x="4293272" y="1913769"/>
                  </a:lnTo>
                  <a:lnTo>
                    <a:pt x="4272867" y="1875584"/>
                  </a:lnTo>
                  <a:lnTo>
                    <a:pt x="4252018" y="1837579"/>
                  </a:lnTo>
                  <a:lnTo>
                    <a:pt x="4230728" y="1799754"/>
                  </a:lnTo>
                  <a:lnTo>
                    <a:pt x="4209001" y="1762112"/>
                  </a:lnTo>
                  <a:lnTo>
                    <a:pt x="4186839" y="1724656"/>
                  </a:lnTo>
                  <a:lnTo>
                    <a:pt x="4164246" y="1687387"/>
                  </a:lnTo>
                  <a:lnTo>
                    <a:pt x="4141225" y="1650309"/>
                  </a:lnTo>
                  <a:lnTo>
                    <a:pt x="4117778" y="1613423"/>
                  </a:lnTo>
                  <a:lnTo>
                    <a:pt x="4093910" y="1576731"/>
                  </a:lnTo>
                  <a:lnTo>
                    <a:pt x="4069623" y="1540237"/>
                  </a:lnTo>
                  <a:lnTo>
                    <a:pt x="4044921" y="1503941"/>
                  </a:lnTo>
                  <a:lnTo>
                    <a:pt x="4019805" y="1467848"/>
                  </a:lnTo>
                  <a:lnTo>
                    <a:pt x="3994281" y="1431958"/>
                  </a:lnTo>
                  <a:lnTo>
                    <a:pt x="3968350" y="1396274"/>
                  </a:lnTo>
                  <a:lnTo>
                    <a:pt x="3942015" y="1360798"/>
                  </a:lnTo>
                  <a:lnTo>
                    <a:pt x="3915281" y="1325534"/>
                  </a:lnTo>
                  <a:lnTo>
                    <a:pt x="3888150" y="1290482"/>
                  </a:lnTo>
                  <a:lnTo>
                    <a:pt x="3860625" y="1255645"/>
                  </a:lnTo>
                  <a:lnTo>
                    <a:pt x="3832710" y="1221026"/>
                  </a:lnTo>
                  <a:lnTo>
                    <a:pt x="3804407" y="1186627"/>
                  </a:lnTo>
                  <a:lnTo>
                    <a:pt x="3775719" y="1152451"/>
                  </a:lnTo>
                  <a:lnTo>
                    <a:pt x="3746650" y="1118498"/>
                  </a:lnTo>
                  <a:lnTo>
                    <a:pt x="3717203" y="1084773"/>
                  </a:lnTo>
                  <a:lnTo>
                    <a:pt x="3687381" y="1051276"/>
                  </a:lnTo>
                  <a:lnTo>
                    <a:pt x="3657187" y="1018011"/>
                  </a:lnTo>
                  <a:lnTo>
                    <a:pt x="3626625" y="984979"/>
                  </a:lnTo>
                  <a:lnTo>
                    <a:pt x="3595696" y="952184"/>
                  </a:lnTo>
                  <a:lnTo>
                    <a:pt x="3564405" y="919627"/>
                  </a:lnTo>
                  <a:lnTo>
                    <a:pt x="3532755" y="887310"/>
                  </a:lnTo>
                  <a:lnTo>
                    <a:pt x="3500748" y="855236"/>
                  </a:lnTo>
                  <a:lnTo>
                    <a:pt x="3468389" y="823407"/>
                  </a:lnTo>
                  <a:lnTo>
                    <a:pt x="3435679" y="791826"/>
                  </a:lnTo>
                  <a:lnTo>
                    <a:pt x="3402622" y="760494"/>
                  </a:lnTo>
                  <a:lnTo>
                    <a:pt x="3369222" y="729414"/>
                  </a:lnTo>
                  <a:lnTo>
                    <a:pt x="3335480" y="698589"/>
                  </a:lnTo>
                  <a:lnTo>
                    <a:pt x="3301402" y="668020"/>
                  </a:lnTo>
                  <a:lnTo>
                    <a:pt x="3266989" y="637710"/>
                  </a:lnTo>
                  <a:lnTo>
                    <a:pt x="3232244" y="607662"/>
                  </a:lnTo>
                  <a:lnTo>
                    <a:pt x="3197172" y="577876"/>
                  </a:lnTo>
                  <a:lnTo>
                    <a:pt x="3161774" y="548357"/>
                  </a:lnTo>
                  <a:lnTo>
                    <a:pt x="3126055" y="519106"/>
                  </a:lnTo>
                  <a:lnTo>
                    <a:pt x="3090017" y="490125"/>
                  </a:lnTo>
                  <a:lnTo>
                    <a:pt x="3053663" y="461416"/>
                  </a:lnTo>
                  <a:lnTo>
                    <a:pt x="3016997" y="432983"/>
                  </a:lnTo>
                  <a:lnTo>
                    <a:pt x="2980021" y="404827"/>
                  </a:lnTo>
                  <a:lnTo>
                    <a:pt x="2942739" y="376951"/>
                  </a:lnTo>
                  <a:lnTo>
                    <a:pt x="2905154" y="349356"/>
                  </a:lnTo>
                  <a:lnTo>
                    <a:pt x="2867269" y="322045"/>
                  </a:lnTo>
                  <a:lnTo>
                    <a:pt x="2829087" y="295021"/>
                  </a:lnTo>
                  <a:lnTo>
                    <a:pt x="2790611" y="268286"/>
                  </a:lnTo>
                  <a:lnTo>
                    <a:pt x="2751844" y="241842"/>
                  </a:lnTo>
                  <a:lnTo>
                    <a:pt x="2712790" y="215691"/>
                  </a:lnTo>
                  <a:lnTo>
                    <a:pt x="2673452" y="189835"/>
                  </a:lnTo>
                  <a:lnTo>
                    <a:pt x="2633832" y="164278"/>
                  </a:lnTo>
                  <a:lnTo>
                    <a:pt x="2593935" y="139021"/>
                  </a:lnTo>
                  <a:lnTo>
                    <a:pt x="2553762" y="114066"/>
                  </a:lnTo>
                  <a:lnTo>
                    <a:pt x="2513317" y="89416"/>
                  </a:lnTo>
                  <a:lnTo>
                    <a:pt x="2472604" y="65073"/>
                  </a:lnTo>
                  <a:lnTo>
                    <a:pt x="2431625" y="41040"/>
                  </a:lnTo>
                  <a:lnTo>
                    <a:pt x="2390383" y="17318"/>
                  </a:lnTo>
                  <a:lnTo>
                    <a:pt x="2359678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67598" y="2956739"/>
              <a:ext cx="2931894" cy="79747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0" cy="6858000"/>
            </a:xfrm>
            <a:custGeom>
              <a:avLst/>
              <a:gdLst/>
              <a:ahLst/>
              <a:cxnLst/>
              <a:rect l="l" t="t" r="r" b="b"/>
              <a:pathLst>
                <a:path h="6858000">
                  <a:moveTo>
                    <a:pt x="0" y="0"/>
                  </a:moveTo>
                  <a:lnTo>
                    <a:pt x="0" y="6858000"/>
                  </a:lnTo>
                </a:path>
              </a:pathLst>
            </a:custGeom>
            <a:solidFill>
              <a:srgbClr val="1011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559" y="6149009"/>
              <a:ext cx="1441555" cy="504544"/>
            </a:xfrm>
            <a:prstGeom prst="rect">
              <a:avLst/>
            </a:prstGeom>
          </p:spPr>
        </p:pic>
      </p:grpSp>
      <p:sp>
        <p:nvSpPr>
          <p:cNvPr id="7" name="object 7" descr="$PPTXTitle"/>
          <p:cNvSpPr txBox="1">
            <a:spLocks noGrp="1"/>
          </p:cNvSpPr>
          <p:nvPr>
            <p:ph type="title"/>
          </p:nvPr>
        </p:nvSpPr>
        <p:spPr>
          <a:xfrm>
            <a:off x="5444794" y="2530972"/>
            <a:ext cx="5925185" cy="8515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95"/>
              </a:spcBef>
            </a:pPr>
            <a:r>
              <a:rPr sz="2700" dirty="0"/>
              <a:t>Rhinite</a:t>
            </a:r>
            <a:r>
              <a:rPr sz="2700" spc="5" dirty="0"/>
              <a:t> </a:t>
            </a:r>
            <a:r>
              <a:rPr sz="2700" dirty="0"/>
              <a:t>allergique</a:t>
            </a:r>
            <a:r>
              <a:rPr sz="2700" spc="5" dirty="0"/>
              <a:t> </a:t>
            </a:r>
            <a:r>
              <a:rPr sz="2700" dirty="0"/>
              <a:t>modérée</a:t>
            </a:r>
            <a:r>
              <a:rPr sz="2700" spc="5" dirty="0"/>
              <a:t> </a:t>
            </a:r>
            <a:r>
              <a:rPr sz="2700" dirty="0"/>
              <a:t>à</a:t>
            </a:r>
            <a:r>
              <a:rPr sz="2700" spc="5" dirty="0"/>
              <a:t> </a:t>
            </a:r>
            <a:r>
              <a:rPr sz="2700" spc="-10" dirty="0"/>
              <a:t>sévère </a:t>
            </a:r>
            <a:r>
              <a:rPr sz="2700" dirty="0"/>
              <a:t>chez</a:t>
            </a:r>
            <a:r>
              <a:rPr sz="2700" spc="5" dirty="0"/>
              <a:t> </a:t>
            </a:r>
            <a:r>
              <a:rPr sz="2700" dirty="0"/>
              <a:t>un</a:t>
            </a:r>
            <a:r>
              <a:rPr sz="2700" spc="5" dirty="0"/>
              <a:t> </a:t>
            </a:r>
            <a:r>
              <a:rPr sz="2700" dirty="0"/>
              <a:t>adolescent</a:t>
            </a:r>
            <a:r>
              <a:rPr sz="2700" spc="5" dirty="0"/>
              <a:t> </a:t>
            </a:r>
            <a:r>
              <a:rPr sz="2700" spc="-10" dirty="0"/>
              <a:t>asthmatique</a:t>
            </a:r>
            <a:endParaRPr sz="2700"/>
          </a:p>
        </p:txBody>
      </p:sp>
      <p:sp>
        <p:nvSpPr>
          <p:cNvPr id="8" name="object 8"/>
          <p:cNvSpPr txBox="1"/>
          <p:nvPr/>
        </p:nvSpPr>
        <p:spPr>
          <a:xfrm>
            <a:off x="5444794" y="3387439"/>
            <a:ext cx="5676265" cy="94359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5"/>
              </a:spcBef>
            </a:pPr>
            <a:r>
              <a:rPr lang="fr-FR" sz="1800" dirty="0">
                <a:solidFill>
                  <a:srgbClr val="017973"/>
                </a:solidFill>
                <a:latin typeface="Arial"/>
                <a:cs typeface="Arial"/>
              </a:rPr>
              <a:t>Un parcours </a:t>
            </a:r>
            <a:r>
              <a:rPr lang="fr-FR" dirty="0">
                <a:solidFill>
                  <a:srgbClr val="017973"/>
                </a:solidFill>
                <a:latin typeface="Arial"/>
                <a:cs typeface="Arial"/>
              </a:rPr>
              <a:t>d</a:t>
            </a:r>
            <a:r>
              <a:rPr sz="1800" dirty="0">
                <a:solidFill>
                  <a:srgbClr val="017973"/>
                </a:solidFill>
                <a:latin typeface="Arial"/>
                <a:cs typeface="Arial"/>
              </a:rPr>
              <a:t>e</a:t>
            </a:r>
            <a:r>
              <a:rPr lang="fr-FR" sz="1800" dirty="0">
                <a:solidFill>
                  <a:srgbClr val="017973"/>
                </a:solidFill>
                <a:latin typeface="Arial"/>
                <a:cs typeface="Arial"/>
              </a:rPr>
              <a:t>s</a:t>
            </a:r>
            <a:r>
              <a:rPr sz="1800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017973"/>
                </a:solidFill>
                <a:latin typeface="Arial"/>
                <a:cs typeface="Arial"/>
              </a:rPr>
              <a:t>symptômes</a:t>
            </a:r>
            <a:r>
              <a:rPr sz="1800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17973"/>
                </a:solidFill>
                <a:latin typeface="Arial"/>
                <a:cs typeface="Arial"/>
              </a:rPr>
              <a:t>méconnus</a:t>
            </a:r>
            <a:r>
              <a:rPr sz="1800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17973"/>
                </a:solidFill>
                <a:latin typeface="Arial"/>
                <a:cs typeface="Arial"/>
              </a:rPr>
              <a:t>à</a:t>
            </a:r>
            <a:r>
              <a:rPr sz="1800" spc="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00" spc="-10" dirty="0" err="1">
                <a:solidFill>
                  <a:srgbClr val="017973"/>
                </a:solidFill>
                <a:latin typeface="Arial"/>
                <a:cs typeface="Arial"/>
              </a:rPr>
              <a:t>l’immunothérapie</a:t>
            </a:r>
            <a:r>
              <a:rPr sz="1800" spc="-1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800" dirty="0" err="1">
                <a:solidFill>
                  <a:srgbClr val="017973"/>
                </a:solidFill>
                <a:latin typeface="Arial"/>
                <a:cs typeface="Arial"/>
              </a:rPr>
              <a:t>allergénique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2000" dirty="0">
                <a:solidFill>
                  <a:srgbClr val="7EC9BD"/>
                </a:solidFill>
                <a:latin typeface="Arial"/>
                <a:cs typeface="Arial"/>
              </a:rPr>
              <a:t>Étude</a:t>
            </a:r>
            <a:r>
              <a:rPr sz="2000" spc="25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7EC9BD"/>
                </a:solidFill>
                <a:latin typeface="Arial"/>
                <a:cs typeface="Arial"/>
              </a:rPr>
              <a:t>de</a:t>
            </a:r>
            <a:r>
              <a:rPr sz="2000" spc="30" dirty="0">
                <a:solidFill>
                  <a:srgbClr val="7EC9B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7EC9BD"/>
                </a:solidFill>
                <a:latin typeface="Arial"/>
                <a:cs typeface="Arial"/>
              </a:rPr>
              <a:t>cas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98744" y="5622925"/>
            <a:ext cx="2140585" cy="989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Dermot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Ryan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Juan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Trujillo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Wurttele</a:t>
            </a:r>
            <a:endParaRPr sz="18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355"/>
              </a:spcBef>
            </a:pPr>
            <a:r>
              <a:rPr sz="1600" i="1" dirty="0">
                <a:solidFill>
                  <a:srgbClr val="017973"/>
                </a:solidFill>
                <a:latin typeface="Arial"/>
                <a:cs typeface="Arial"/>
              </a:rPr>
              <a:t>Octobre</a:t>
            </a:r>
            <a:r>
              <a:rPr sz="1600" i="1" spc="-9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600" i="1" spc="-20" dirty="0">
                <a:solidFill>
                  <a:srgbClr val="017973"/>
                </a:solidFill>
                <a:latin typeface="Arial"/>
                <a:cs typeface="Arial"/>
              </a:rPr>
              <a:t>2025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8402" y="553389"/>
            <a:ext cx="2217239" cy="104737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Amélioration</a:t>
            </a:r>
            <a:r>
              <a:rPr sz="2800" spc="-110" dirty="0"/>
              <a:t> </a:t>
            </a:r>
            <a:r>
              <a:rPr sz="2800" dirty="0"/>
              <a:t>notable</a:t>
            </a:r>
            <a:r>
              <a:rPr sz="2800" spc="-114" dirty="0"/>
              <a:t> </a:t>
            </a:r>
            <a:r>
              <a:rPr sz="2800" dirty="0"/>
              <a:t>constatée</a:t>
            </a:r>
            <a:r>
              <a:rPr sz="2800" spc="-110" dirty="0"/>
              <a:t> </a:t>
            </a:r>
            <a:r>
              <a:rPr sz="2800" dirty="0"/>
              <a:t>(2,5</a:t>
            </a:r>
            <a:r>
              <a:rPr sz="2800" spc="-114" dirty="0"/>
              <a:t> </a:t>
            </a:r>
            <a:r>
              <a:rPr sz="2800" spc="-10" dirty="0"/>
              <a:t>semaines)</a:t>
            </a:r>
            <a:endParaRPr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293750" y="5635129"/>
            <a:ext cx="9420860" cy="1045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17905" indent="112395">
              <a:lnSpc>
                <a:spcPct val="100000"/>
              </a:lnSpc>
              <a:spcBef>
                <a:spcPts val="100"/>
              </a:spcBef>
              <a:buFont typeface="Arial"/>
              <a:buAutoNum type="arabicPeriod"/>
              <a:tabLst>
                <a:tab pos="125095" algn="l"/>
              </a:tabLst>
            </a:pPr>
            <a:r>
              <a:rPr sz="800" dirty="0">
                <a:latin typeface="Arial"/>
                <a:cs typeface="Arial"/>
              </a:rPr>
              <a:t>Klimek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Bachert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C,</a:t>
            </a:r>
            <a:r>
              <a:rPr sz="800" spc="-10" dirty="0">
                <a:latin typeface="Arial"/>
                <a:cs typeface="Arial"/>
              </a:rPr>
              <a:t> Stjärne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65" dirty="0">
                <a:latin typeface="Arial"/>
                <a:cs typeface="Arial"/>
              </a:rPr>
              <a:t>P,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Dollner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Larsen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65" dirty="0">
                <a:latin typeface="Arial"/>
                <a:cs typeface="Arial"/>
              </a:rPr>
              <a:t>P,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Haahr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65" dirty="0">
                <a:latin typeface="Arial"/>
                <a:cs typeface="Arial"/>
              </a:rPr>
              <a:t>P,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Agache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I,</a:t>
            </a:r>
            <a:r>
              <a:rPr sz="800" spc="-10" dirty="0">
                <a:latin typeface="Arial"/>
                <a:cs typeface="Arial"/>
              </a:rPr>
              <a:t> Scadding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G,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Price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MP-</a:t>
            </a:r>
            <a:r>
              <a:rPr sz="800" dirty="0">
                <a:latin typeface="Arial"/>
                <a:cs typeface="Arial"/>
              </a:rPr>
              <a:t>AzeFlu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offre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</a:t>
            </a:r>
            <a:r>
              <a:rPr sz="800" spc="-10" dirty="0">
                <a:latin typeface="Arial"/>
                <a:cs typeface="Arial"/>
              </a:rPr>
              <a:t> contrôle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rapide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efficace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rhinite</a:t>
            </a:r>
            <a:r>
              <a:rPr sz="800" spc="-10" dirty="0">
                <a:latin typeface="Arial"/>
                <a:cs typeface="Arial"/>
              </a:rPr>
              <a:t> allergique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en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conditions </a:t>
            </a:r>
            <a:r>
              <a:rPr sz="800" dirty="0">
                <a:latin typeface="Arial"/>
                <a:cs typeface="Arial"/>
              </a:rPr>
              <a:t>réelles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:</a:t>
            </a:r>
            <a:r>
              <a:rPr sz="800" dirty="0">
                <a:latin typeface="Arial"/>
                <a:cs typeface="Arial"/>
              </a:rPr>
              <a:t> une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étude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paneuropéenne.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InAllergy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and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Asthma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Proceedings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2016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Sep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1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(Vol.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37,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No.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5,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pp.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376-</a:t>
            </a:r>
            <a:r>
              <a:rPr sz="800" dirty="0">
                <a:latin typeface="Arial"/>
                <a:cs typeface="Arial"/>
              </a:rPr>
              <a:t>386).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OceanSide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Publications,</a:t>
            </a:r>
            <a:r>
              <a:rPr sz="800" spc="-20" dirty="0">
                <a:latin typeface="Arial"/>
                <a:cs typeface="Arial"/>
              </a:rPr>
              <a:t> Inc.</a:t>
            </a:r>
            <a:endParaRPr sz="800">
              <a:latin typeface="Arial"/>
              <a:cs typeface="Arial"/>
            </a:endParaRPr>
          </a:p>
          <a:p>
            <a:pPr marL="12700" marR="968375" indent="112395">
              <a:lnSpc>
                <a:spcPct val="100000"/>
              </a:lnSpc>
              <a:spcBef>
                <a:spcPts val="10"/>
              </a:spcBef>
              <a:buFont typeface="Arial"/>
              <a:buAutoNum type="arabicPeriod"/>
              <a:tabLst>
                <a:tab pos="125095" algn="l"/>
              </a:tabLst>
            </a:pPr>
            <a:r>
              <a:rPr sz="800" dirty="0">
                <a:latin typeface="Arial"/>
                <a:cs typeface="Arial"/>
              </a:rPr>
              <a:t>Klimek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Berger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WE,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Bousquet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Keith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PK,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Smith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spc="-65" dirty="0">
                <a:latin typeface="Arial"/>
                <a:cs typeface="Arial"/>
              </a:rPr>
              <a:t>P,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Sole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Scadding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G,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Kuhl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HC,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Nguyen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35" dirty="0">
                <a:latin typeface="Arial"/>
                <a:cs typeface="Arial"/>
              </a:rPr>
              <a:t>DT,</a:t>
            </a:r>
            <a:r>
              <a:rPr sz="800" spc="-10" dirty="0">
                <a:latin typeface="Arial"/>
                <a:cs typeface="Arial"/>
              </a:rPr>
              <a:t> Kopietz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50" dirty="0">
                <a:latin typeface="Arial"/>
                <a:cs typeface="Arial"/>
              </a:rPr>
              <a:t>F,</a:t>
            </a:r>
            <a:r>
              <a:rPr sz="800" spc="-10" dirty="0">
                <a:latin typeface="Arial"/>
                <a:cs typeface="Arial"/>
              </a:rPr>
              <a:t> Koltun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A.</a:t>
            </a:r>
            <a:r>
              <a:rPr sz="800" spc="-10" dirty="0">
                <a:latin typeface="Arial"/>
                <a:cs typeface="Arial"/>
              </a:rPr>
              <a:t> MP-</a:t>
            </a:r>
            <a:r>
              <a:rPr sz="800" dirty="0">
                <a:latin typeface="Arial"/>
                <a:cs typeface="Arial"/>
              </a:rPr>
              <a:t>AzeFlu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dans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rhinite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allergique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modérée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à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sévère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:</a:t>
            </a:r>
            <a:r>
              <a:rPr sz="800" spc="-1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revue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25" dirty="0">
                <a:latin typeface="Arial"/>
                <a:cs typeface="Arial"/>
              </a:rPr>
              <a:t>la</a:t>
            </a:r>
            <a:r>
              <a:rPr sz="800" spc="-10" dirty="0">
                <a:latin typeface="Arial"/>
                <a:cs typeface="Arial"/>
              </a:rPr>
              <a:t> littérature.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International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Archives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of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Allergy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 </a:t>
            </a:r>
            <a:r>
              <a:rPr sz="800" spc="-10" dirty="0">
                <a:latin typeface="Arial"/>
                <a:cs typeface="Arial"/>
              </a:rPr>
              <a:t>Immunology.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2021 Jun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spc="-20" dirty="0">
                <a:latin typeface="Arial"/>
                <a:cs typeface="Arial"/>
              </a:rPr>
              <a:t>3;182(11):1026-</a:t>
            </a:r>
            <a:r>
              <a:rPr sz="800" spc="-25" dirty="0">
                <a:latin typeface="Arial"/>
                <a:cs typeface="Arial"/>
              </a:rPr>
              <a:t>35.</a:t>
            </a:r>
            <a:endParaRPr sz="800">
              <a:latin typeface="Arial"/>
              <a:cs typeface="Arial"/>
            </a:endParaRPr>
          </a:p>
          <a:p>
            <a:pPr marL="125095" indent="-112395">
              <a:lnSpc>
                <a:spcPts val="950"/>
              </a:lnSpc>
              <a:buFont typeface="Arial"/>
              <a:buAutoNum type="arabicPeriod"/>
              <a:tabLst>
                <a:tab pos="125095" algn="l"/>
              </a:tabLst>
            </a:pPr>
            <a:r>
              <a:rPr sz="800" dirty="0">
                <a:latin typeface="Arial"/>
                <a:cs typeface="Arial"/>
              </a:rPr>
              <a:t>Walker</a:t>
            </a:r>
            <a:r>
              <a:rPr sz="800" spc="-4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S,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Khan-</a:t>
            </a:r>
            <a:r>
              <a:rPr sz="800" dirty="0">
                <a:latin typeface="Arial"/>
                <a:cs typeface="Arial"/>
              </a:rPr>
              <a:t>Wasti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Fletcher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M,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Cullinan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65" dirty="0">
                <a:latin typeface="Arial"/>
                <a:cs typeface="Arial"/>
              </a:rPr>
              <a:t>P,</a:t>
            </a:r>
            <a:r>
              <a:rPr sz="800" spc="-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Harris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J,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Sheikh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A.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La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rhinite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allergique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saisonnière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un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impact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négatif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sur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les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résultats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scolaires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chez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les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adolescents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britanniques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:</a:t>
            </a:r>
            <a:r>
              <a:rPr sz="800" spc="-4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étude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cas-</a:t>
            </a:r>
            <a:r>
              <a:rPr sz="800" dirty="0">
                <a:latin typeface="Arial"/>
                <a:cs typeface="Arial"/>
              </a:rPr>
              <a:t>témoins.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Journal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of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Allergy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and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Clinical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Immunology.</a:t>
            </a:r>
            <a:r>
              <a:rPr sz="800" spc="-20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2007</a:t>
            </a:r>
            <a:r>
              <a:rPr sz="800" spc="-5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Aug</a:t>
            </a:r>
            <a:r>
              <a:rPr sz="800" spc="-15" dirty="0">
                <a:latin typeface="Arial"/>
                <a:cs typeface="Arial"/>
              </a:rPr>
              <a:t> </a:t>
            </a:r>
            <a:r>
              <a:rPr sz="800" spc="-10" dirty="0">
                <a:latin typeface="Arial"/>
                <a:cs typeface="Arial"/>
              </a:rPr>
              <a:t>1;120(2):381-</a:t>
            </a:r>
            <a:r>
              <a:rPr sz="800" spc="-25" dirty="0">
                <a:latin typeface="Arial"/>
                <a:cs typeface="Arial"/>
              </a:rPr>
              <a:t>7.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800">
              <a:latin typeface="Arial"/>
              <a:cs typeface="Arial"/>
            </a:endParaRPr>
          </a:p>
          <a:p>
            <a:pPr marL="2230120">
              <a:lnSpc>
                <a:spcPct val="100000"/>
              </a:lnSpc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accordé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l’élaboration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8163" y="1544032"/>
            <a:ext cx="4855070" cy="1041400"/>
            <a:chOff x="1019263" y="1411490"/>
            <a:chExt cx="4377055" cy="1041400"/>
          </a:xfrm>
        </p:grpSpPr>
        <p:sp>
          <p:nvSpPr>
            <p:cNvPr id="6" name="object 6"/>
            <p:cNvSpPr/>
            <p:nvPr/>
          </p:nvSpPr>
          <p:spPr>
            <a:xfrm>
              <a:off x="1019263" y="1411490"/>
              <a:ext cx="4377055" cy="1041400"/>
            </a:xfrm>
            <a:custGeom>
              <a:avLst/>
              <a:gdLst/>
              <a:ahLst/>
              <a:cxnLst/>
              <a:rect l="l" t="t" r="r" b="b"/>
              <a:pathLst>
                <a:path w="4377055" h="1041400">
                  <a:moveTo>
                    <a:pt x="4272534" y="0"/>
                  </a:moveTo>
                  <a:lnTo>
                    <a:pt x="104139" y="0"/>
                  </a:lnTo>
                  <a:lnTo>
                    <a:pt x="63597" y="8181"/>
                  </a:lnTo>
                  <a:lnTo>
                    <a:pt x="30495" y="30495"/>
                  </a:lnTo>
                  <a:lnTo>
                    <a:pt x="8181" y="63597"/>
                  </a:lnTo>
                  <a:lnTo>
                    <a:pt x="0" y="104139"/>
                  </a:lnTo>
                  <a:lnTo>
                    <a:pt x="0" y="937005"/>
                  </a:lnTo>
                  <a:lnTo>
                    <a:pt x="8181" y="977548"/>
                  </a:lnTo>
                  <a:lnTo>
                    <a:pt x="30495" y="1010650"/>
                  </a:lnTo>
                  <a:lnTo>
                    <a:pt x="63597" y="1032964"/>
                  </a:lnTo>
                  <a:lnTo>
                    <a:pt x="104139" y="1041145"/>
                  </a:lnTo>
                  <a:lnTo>
                    <a:pt x="4272534" y="1041145"/>
                  </a:lnTo>
                  <a:lnTo>
                    <a:pt x="4313003" y="1032964"/>
                  </a:lnTo>
                  <a:lnTo>
                    <a:pt x="4346067" y="1010650"/>
                  </a:lnTo>
                  <a:lnTo>
                    <a:pt x="4368367" y="977548"/>
                  </a:lnTo>
                  <a:lnTo>
                    <a:pt x="4376547" y="937005"/>
                  </a:lnTo>
                  <a:lnTo>
                    <a:pt x="4376547" y="104139"/>
                  </a:lnTo>
                  <a:lnTo>
                    <a:pt x="4368367" y="63597"/>
                  </a:lnTo>
                  <a:lnTo>
                    <a:pt x="4346067" y="30495"/>
                  </a:lnTo>
                  <a:lnTo>
                    <a:pt x="4313003" y="8181"/>
                  </a:lnTo>
                  <a:lnTo>
                    <a:pt x="4272534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54581" y="1702155"/>
              <a:ext cx="301625" cy="300990"/>
            </a:xfrm>
            <a:custGeom>
              <a:avLst/>
              <a:gdLst/>
              <a:ahLst/>
              <a:cxnLst/>
              <a:rect l="l" t="t" r="r" b="b"/>
              <a:pathLst>
                <a:path w="301625" h="300989">
                  <a:moveTo>
                    <a:pt x="242315" y="0"/>
                  </a:moveTo>
                  <a:lnTo>
                    <a:pt x="177418" y="64897"/>
                  </a:lnTo>
                  <a:lnTo>
                    <a:pt x="180974" y="95504"/>
                  </a:lnTo>
                  <a:lnTo>
                    <a:pt x="86613" y="189865"/>
                  </a:lnTo>
                  <a:lnTo>
                    <a:pt x="80216" y="186985"/>
                  </a:lnTo>
                  <a:lnTo>
                    <a:pt x="73437" y="184737"/>
                  </a:lnTo>
                  <a:lnTo>
                    <a:pt x="66325" y="183274"/>
                  </a:lnTo>
                  <a:lnTo>
                    <a:pt x="58927" y="182753"/>
                  </a:lnTo>
                  <a:lnTo>
                    <a:pt x="36058" y="187406"/>
                  </a:lnTo>
                  <a:lnTo>
                    <a:pt x="17319" y="200072"/>
                  </a:lnTo>
                  <a:lnTo>
                    <a:pt x="4653" y="218811"/>
                  </a:lnTo>
                  <a:lnTo>
                    <a:pt x="0" y="241681"/>
                  </a:lnTo>
                  <a:lnTo>
                    <a:pt x="4653" y="264550"/>
                  </a:lnTo>
                  <a:lnTo>
                    <a:pt x="17319" y="283289"/>
                  </a:lnTo>
                  <a:lnTo>
                    <a:pt x="36058" y="295955"/>
                  </a:lnTo>
                  <a:lnTo>
                    <a:pt x="58927" y="300609"/>
                  </a:lnTo>
                  <a:lnTo>
                    <a:pt x="81851" y="295955"/>
                  </a:lnTo>
                  <a:lnTo>
                    <a:pt x="100583" y="283289"/>
                  </a:lnTo>
                  <a:lnTo>
                    <a:pt x="113220" y="264550"/>
                  </a:lnTo>
                  <a:lnTo>
                    <a:pt x="117855" y="241681"/>
                  </a:lnTo>
                  <a:lnTo>
                    <a:pt x="117433" y="234382"/>
                  </a:lnTo>
                  <a:lnTo>
                    <a:pt x="116189" y="227488"/>
                  </a:lnTo>
                  <a:lnTo>
                    <a:pt x="114159" y="220928"/>
                  </a:lnTo>
                  <a:lnTo>
                    <a:pt x="111378" y="214630"/>
                  </a:lnTo>
                  <a:lnTo>
                    <a:pt x="205739" y="120269"/>
                  </a:lnTo>
                  <a:lnTo>
                    <a:pt x="236346" y="123825"/>
                  </a:lnTo>
                  <a:lnTo>
                    <a:pt x="301243" y="58928"/>
                  </a:lnTo>
                  <a:lnTo>
                    <a:pt x="248157" y="53086"/>
                  </a:lnTo>
                  <a:lnTo>
                    <a:pt x="242315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54581" y="1702155"/>
              <a:ext cx="301625" cy="300990"/>
            </a:xfrm>
            <a:custGeom>
              <a:avLst/>
              <a:gdLst/>
              <a:ahLst/>
              <a:cxnLst/>
              <a:rect l="l" t="t" r="r" b="b"/>
              <a:pathLst>
                <a:path w="301625" h="300989">
                  <a:moveTo>
                    <a:pt x="248157" y="53086"/>
                  </a:moveTo>
                  <a:lnTo>
                    <a:pt x="242315" y="0"/>
                  </a:lnTo>
                  <a:lnTo>
                    <a:pt x="177418" y="64897"/>
                  </a:lnTo>
                  <a:lnTo>
                    <a:pt x="180974" y="95504"/>
                  </a:lnTo>
                  <a:lnTo>
                    <a:pt x="86613" y="189865"/>
                  </a:lnTo>
                  <a:lnTo>
                    <a:pt x="80216" y="186985"/>
                  </a:lnTo>
                  <a:lnTo>
                    <a:pt x="73437" y="184737"/>
                  </a:lnTo>
                  <a:lnTo>
                    <a:pt x="66325" y="183274"/>
                  </a:lnTo>
                  <a:lnTo>
                    <a:pt x="58927" y="182753"/>
                  </a:lnTo>
                  <a:lnTo>
                    <a:pt x="36058" y="187406"/>
                  </a:lnTo>
                  <a:lnTo>
                    <a:pt x="17319" y="200072"/>
                  </a:lnTo>
                  <a:lnTo>
                    <a:pt x="4653" y="218811"/>
                  </a:lnTo>
                  <a:lnTo>
                    <a:pt x="0" y="241681"/>
                  </a:lnTo>
                  <a:lnTo>
                    <a:pt x="4653" y="264550"/>
                  </a:lnTo>
                  <a:lnTo>
                    <a:pt x="17319" y="283289"/>
                  </a:lnTo>
                  <a:lnTo>
                    <a:pt x="36058" y="295955"/>
                  </a:lnTo>
                  <a:lnTo>
                    <a:pt x="58927" y="300609"/>
                  </a:lnTo>
                  <a:lnTo>
                    <a:pt x="81851" y="295955"/>
                  </a:lnTo>
                  <a:lnTo>
                    <a:pt x="100583" y="283289"/>
                  </a:lnTo>
                  <a:lnTo>
                    <a:pt x="113220" y="264550"/>
                  </a:lnTo>
                  <a:lnTo>
                    <a:pt x="117855" y="241681"/>
                  </a:lnTo>
                  <a:lnTo>
                    <a:pt x="117433" y="234382"/>
                  </a:lnTo>
                  <a:lnTo>
                    <a:pt x="116189" y="227488"/>
                  </a:lnTo>
                  <a:lnTo>
                    <a:pt x="114159" y="220928"/>
                  </a:lnTo>
                  <a:lnTo>
                    <a:pt x="111378" y="214630"/>
                  </a:lnTo>
                  <a:lnTo>
                    <a:pt x="205739" y="120269"/>
                  </a:lnTo>
                  <a:lnTo>
                    <a:pt x="236346" y="123825"/>
                  </a:lnTo>
                  <a:lnTo>
                    <a:pt x="301243" y="58928"/>
                  </a:lnTo>
                  <a:lnTo>
                    <a:pt x="248157" y="53086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390142" y="1719922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224028" y="0"/>
                  </a:moveTo>
                  <a:lnTo>
                    <a:pt x="178850" y="4547"/>
                  </a:lnTo>
                  <a:lnTo>
                    <a:pt x="136784" y="17589"/>
                  </a:lnTo>
                  <a:lnTo>
                    <a:pt x="98728" y="38227"/>
                  </a:lnTo>
                  <a:lnTo>
                    <a:pt x="65579" y="65563"/>
                  </a:lnTo>
                  <a:lnTo>
                    <a:pt x="38234" y="98697"/>
                  </a:lnTo>
                  <a:lnTo>
                    <a:pt x="17591" y="136731"/>
                  </a:lnTo>
                  <a:lnTo>
                    <a:pt x="4547" y="178765"/>
                  </a:lnTo>
                  <a:lnTo>
                    <a:pt x="0" y="223900"/>
                  </a:lnTo>
                  <a:lnTo>
                    <a:pt x="4547" y="269078"/>
                  </a:lnTo>
                  <a:lnTo>
                    <a:pt x="17591" y="311144"/>
                  </a:lnTo>
                  <a:lnTo>
                    <a:pt x="38234" y="349200"/>
                  </a:lnTo>
                  <a:lnTo>
                    <a:pt x="65579" y="382349"/>
                  </a:lnTo>
                  <a:lnTo>
                    <a:pt x="98728" y="409694"/>
                  </a:lnTo>
                  <a:lnTo>
                    <a:pt x="136784" y="430337"/>
                  </a:lnTo>
                  <a:lnTo>
                    <a:pt x="178850" y="443381"/>
                  </a:lnTo>
                  <a:lnTo>
                    <a:pt x="224028" y="447928"/>
                  </a:lnTo>
                  <a:lnTo>
                    <a:pt x="269163" y="443381"/>
                  </a:lnTo>
                  <a:lnTo>
                    <a:pt x="311197" y="430337"/>
                  </a:lnTo>
                  <a:lnTo>
                    <a:pt x="349231" y="409694"/>
                  </a:lnTo>
                  <a:lnTo>
                    <a:pt x="382365" y="382349"/>
                  </a:lnTo>
                  <a:lnTo>
                    <a:pt x="409701" y="349200"/>
                  </a:lnTo>
                  <a:lnTo>
                    <a:pt x="430339" y="311144"/>
                  </a:lnTo>
                  <a:lnTo>
                    <a:pt x="443381" y="269078"/>
                  </a:lnTo>
                  <a:lnTo>
                    <a:pt x="447928" y="223900"/>
                  </a:lnTo>
                  <a:lnTo>
                    <a:pt x="446192" y="195776"/>
                  </a:lnTo>
                  <a:lnTo>
                    <a:pt x="432766" y="143194"/>
                  </a:lnTo>
                  <a:lnTo>
                    <a:pt x="409702" y="130809"/>
                  </a:lnTo>
                  <a:lnTo>
                    <a:pt x="398399" y="129666"/>
                  </a:lnTo>
                  <a:lnTo>
                    <a:pt x="386080" y="127888"/>
                  </a:lnTo>
                  <a:lnTo>
                    <a:pt x="397192" y="149873"/>
                  </a:lnTo>
                  <a:lnTo>
                    <a:pt x="405542" y="173275"/>
                  </a:lnTo>
                  <a:lnTo>
                    <a:pt x="410797" y="197987"/>
                  </a:lnTo>
                  <a:lnTo>
                    <a:pt x="412623" y="223900"/>
                  </a:lnTo>
                  <a:lnTo>
                    <a:pt x="405858" y="273898"/>
                  </a:lnTo>
                  <a:lnTo>
                    <a:pt x="386785" y="318911"/>
                  </a:lnTo>
                  <a:lnTo>
                    <a:pt x="357235" y="357108"/>
                  </a:lnTo>
                  <a:lnTo>
                    <a:pt x="319038" y="386658"/>
                  </a:lnTo>
                  <a:lnTo>
                    <a:pt x="274025" y="405731"/>
                  </a:lnTo>
                  <a:lnTo>
                    <a:pt x="224028" y="412495"/>
                  </a:lnTo>
                  <a:lnTo>
                    <a:pt x="174030" y="405731"/>
                  </a:lnTo>
                  <a:lnTo>
                    <a:pt x="129017" y="386658"/>
                  </a:lnTo>
                  <a:lnTo>
                    <a:pt x="90820" y="357108"/>
                  </a:lnTo>
                  <a:lnTo>
                    <a:pt x="61270" y="318911"/>
                  </a:lnTo>
                  <a:lnTo>
                    <a:pt x="42197" y="273898"/>
                  </a:lnTo>
                  <a:lnTo>
                    <a:pt x="35432" y="223900"/>
                  </a:lnTo>
                  <a:lnTo>
                    <a:pt x="42197" y="173903"/>
                  </a:lnTo>
                  <a:lnTo>
                    <a:pt x="61270" y="128890"/>
                  </a:lnTo>
                  <a:lnTo>
                    <a:pt x="90820" y="90693"/>
                  </a:lnTo>
                  <a:lnTo>
                    <a:pt x="129017" y="61143"/>
                  </a:lnTo>
                  <a:lnTo>
                    <a:pt x="174030" y="42070"/>
                  </a:lnTo>
                  <a:lnTo>
                    <a:pt x="224028" y="35305"/>
                  </a:lnTo>
                  <a:lnTo>
                    <a:pt x="249745" y="37042"/>
                  </a:lnTo>
                  <a:lnTo>
                    <a:pt x="274510" y="42148"/>
                  </a:lnTo>
                  <a:lnTo>
                    <a:pt x="298037" y="50468"/>
                  </a:lnTo>
                  <a:lnTo>
                    <a:pt x="320040" y="61848"/>
                  </a:lnTo>
                  <a:lnTo>
                    <a:pt x="318897" y="50037"/>
                  </a:lnTo>
                  <a:lnTo>
                    <a:pt x="317119" y="38226"/>
                  </a:lnTo>
                  <a:lnTo>
                    <a:pt x="329565" y="25907"/>
                  </a:lnTo>
                  <a:lnTo>
                    <a:pt x="305002" y="14894"/>
                  </a:lnTo>
                  <a:lnTo>
                    <a:pt x="279177" y="6762"/>
                  </a:lnTo>
                  <a:lnTo>
                    <a:pt x="252162" y="1726"/>
                  </a:lnTo>
                  <a:lnTo>
                    <a:pt x="224028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90142" y="1719922"/>
              <a:ext cx="448309" cy="448309"/>
            </a:xfrm>
            <a:custGeom>
              <a:avLst/>
              <a:gdLst/>
              <a:ahLst/>
              <a:cxnLst/>
              <a:rect l="l" t="t" r="r" b="b"/>
              <a:pathLst>
                <a:path w="448310" h="448310">
                  <a:moveTo>
                    <a:pt x="417322" y="122554"/>
                  </a:moveTo>
                  <a:lnTo>
                    <a:pt x="409702" y="130809"/>
                  </a:lnTo>
                  <a:lnTo>
                    <a:pt x="398399" y="129666"/>
                  </a:lnTo>
                  <a:lnTo>
                    <a:pt x="386080" y="127888"/>
                  </a:lnTo>
                  <a:lnTo>
                    <a:pt x="397192" y="149873"/>
                  </a:lnTo>
                  <a:lnTo>
                    <a:pt x="405542" y="173275"/>
                  </a:lnTo>
                  <a:lnTo>
                    <a:pt x="410797" y="197987"/>
                  </a:lnTo>
                  <a:lnTo>
                    <a:pt x="412623" y="223900"/>
                  </a:lnTo>
                  <a:lnTo>
                    <a:pt x="405858" y="273898"/>
                  </a:lnTo>
                  <a:lnTo>
                    <a:pt x="386785" y="318911"/>
                  </a:lnTo>
                  <a:lnTo>
                    <a:pt x="357235" y="357108"/>
                  </a:lnTo>
                  <a:lnTo>
                    <a:pt x="319038" y="386658"/>
                  </a:lnTo>
                  <a:lnTo>
                    <a:pt x="274025" y="405731"/>
                  </a:lnTo>
                  <a:lnTo>
                    <a:pt x="224028" y="412495"/>
                  </a:lnTo>
                  <a:lnTo>
                    <a:pt x="174030" y="405731"/>
                  </a:lnTo>
                  <a:lnTo>
                    <a:pt x="129017" y="386658"/>
                  </a:lnTo>
                  <a:lnTo>
                    <a:pt x="90820" y="357108"/>
                  </a:lnTo>
                  <a:lnTo>
                    <a:pt x="61270" y="318911"/>
                  </a:lnTo>
                  <a:lnTo>
                    <a:pt x="42197" y="273898"/>
                  </a:lnTo>
                  <a:lnTo>
                    <a:pt x="35432" y="223900"/>
                  </a:lnTo>
                  <a:lnTo>
                    <a:pt x="42197" y="173903"/>
                  </a:lnTo>
                  <a:lnTo>
                    <a:pt x="61270" y="128890"/>
                  </a:lnTo>
                  <a:lnTo>
                    <a:pt x="90820" y="90693"/>
                  </a:lnTo>
                  <a:lnTo>
                    <a:pt x="129017" y="61143"/>
                  </a:lnTo>
                  <a:lnTo>
                    <a:pt x="174030" y="42070"/>
                  </a:lnTo>
                  <a:lnTo>
                    <a:pt x="224028" y="35305"/>
                  </a:lnTo>
                  <a:lnTo>
                    <a:pt x="249745" y="37042"/>
                  </a:lnTo>
                  <a:lnTo>
                    <a:pt x="274510" y="42148"/>
                  </a:lnTo>
                  <a:lnTo>
                    <a:pt x="298037" y="50468"/>
                  </a:lnTo>
                  <a:lnTo>
                    <a:pt x="320040" y="61848"/>
                  </a:lnTo>
                  <a:lnTo>
                    <a:pt x="318897" y="50037"/>
                  </a:lnTo>
                  <a:lnTo>
                    <a:pt x="317119" y="38226"/>
                  </a:lnTo>
                  <a:lnTo>
                    <a:pt x="325373" y="29971"/>
                  </a:lnTo>
                  <a:lnTo>
                    <a:pt x="329565" y="25907"/>
                  </a:lnTo>
                  <a:lnTo>
                    <a:pt x="305002" y="14894"/>
                  </a:lnTo>
                  <a:lnTo>
                    <a:pt x="279177" y="6762"/>
                  </a:lnTo>
                  <a:lnTo>
                    <a:pt x="252162" y="1726"/>
                  </a:lnTo>
                  <a:lnTo>
                    <a:pt x="224028" y="0"/>
                  </a:lnTo>
                  <a:lnTo>
                    <a:pt x="178850" y="4547"/>
                  </a:lnTo>
                  <a:lnTo>
                    <a:pt x="136784" y="17589"/>
                  </a:lnTo>
                  <a:lnTo>
                    <a:pt x="98728" y="38227"/>
                  </a:lnTo>
                  <a:lnTo>
                    <a:pt x="65579" y="65563"/>
                  </a:lnTo>
                  <a:lnTo>
                    <a:pt x="38234" y="98697"/>
                  </a:lnTo>
                  <a:lnTo>
                    <a:pt x="17591" y="136731"/>
                  </a:lnTo>
                  <a:lnTo>
                    <a:pt x="4547" y="178765"/>
                  </a:lnTo>
                  <a:lnTo>
                    <a:pt x="0" y="223900"/>
                  </a:lnTo>
                  <a:lnTo>
                    <a:pt x="4547" y="269078"/>
                  </a:lnTo>
                  <a:lnTo>
                    <a:pt x="17591" y="311144"/>
                  </a:lnTo>
                  <a:lnTo>
                    <a:pt x="38234" y="349200"/>
                  </a:lnTo>
                  <a:lnTo>
                    <a:pt x="65579" y="382349"/>
                  </a:lnTo>
                  <a:lnTo>
                    <a:pt x="98728" y="409694"/>
                  </a:lnTo>
                  <a:lnTo>
                    <a:pt x="136784" y="430337"/>
                  </a:lnTo>
                  <a:lnTo>
                    <a:pt x="178850" y="443381"/>
                  </a:lnTo>
                  <a:lnTo>
                    <a:pt x="224028" y="447928"/>
                  </a:lnTo>
                  <a:lnTo>
                    <a:pt x="269163" y="443381"/>
                  </a:lnTo>
                  <a:lnTo>
                    <a:pt x="311197" y="430337"/>
                  </a:lnTo>
                  <a:lnTo>
                    <a:pt x="349231" y="409694"/>
                  </a:lnTo>
                  <a:lnTo>
                    <a:pt x="382365" y="382349"/>
                  </a:lnTo>
                  <a:lnTo>
                    <a:pt x="409701" y="349200"/>
                  </a:lnTo>
                  <a:lnTo>
                    <a:pt x="430339" y="311144"/>
                  </a:lnTo>
                  <a:lnTo>
                    <a:pt x="443381" y="269078"/>
                  </a:lnTo>
                  <a:lnTo>
                    <a:pt x="447928" y="223900"/>
                  </a:lnTo>
                  <a:lnTo>
                    <a:pt x="446192" y="195776"/>
                  </a:lnTo>
                  <a:lnTo>
                    <a:pt x="441086" y="168830"/>
                  </a:lnTo>
                  <a:lnTo>
                    <a:pt x="432766" y="143194"/>
                  </a:lnTo>
                  <a:lnTo>
                    <a:pt x="421386" y="118998"/>
                  </a:lnTo>
                  <a:lnTo>
                    <a:pt x="417322" y="122554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72666" y="1802434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10" h="283210">
                  <a:moveTo>
                    <a:pt x="141478" y="0"/>
                  </a:moveTo>
                  <a:lnTo>
                    <a:pt x="96869" y="7240"/>
                  </a:lnTo>
                  <a:lnTo>
                    <a:pt x="58046" y="27379"/>
                  </a:lnTo>
                  <a:lnTo>
                    <a:pt x="27379" y="58046"/>
                  </a:lnTo>
                  <a:lnTo>
                    <a:pt x="7240" y="96869"/>
                  </a:lnTo>
                  <a:lnTo>
                    <a:pt x="0" y="141478"/>
                  </a:lnTo>
                  <a:lnTo>
                    <a:pt x="7240" y="186024"/>
                  </a:lnTo>
                  <a:lnTo>
                    <a:pt x="27379" y="224810"/>
                  </a:lnTo>
                  <a:lnTo>
                    <a:pt x="58046" y="255457"/>
                  </a:lnTo>
                  <a:lnTo>
                    <a:pt x="96869" y="275590"/>
                  </a:lnTo>
                  <a:lnTo>
                    <a:pt x="141478" y="282829"/>
                  </a:lnTo>
                  <a:lnTo>
                    <a:pt x="186086" y="275590"/>
                  </a:lnTo>
                  <a:lnTo>
                    <a:pt x="224909" y="255457"/>
                  </a:lnTo>
                  <a:lnTo>
                    <a:pt x="255576" y="224810"/>
                  </a:lnTo>
                  <a:lnTo>
                    <a:pt x="275715" y="186024"/>
                  </a:lnTo>
                  <a:lnTo>
                    <a:pt x="282956" y="141478"/>
                  </a:lnTo>
                  <a:lnTo>
                    <a:pt x="281858" y="123648"/>
                  </a:lnTo>
                  <a:lnTo>
                    <a:pt x="266446" y="74803"/>
                  </a:lnTo>
                  <a:lnTo>
                    <a:pt x="243343" y="110813"/>
                  </a:lnTo>
                  <a:lnTo>
                    <a:pt x="245713" y="120697"/>
                  </a:lnTo>
                  <a:lnTo>
                    <a:pt x="247082" y="130938"/>
                  </a:lnTo>
                  <a:lnTo>
                    <a:pt x="247523" y="141478"/>
                  </a:lnTo>
                  <a:lnTo>
                    <a:pt x="239150" y="182639"/>
                  </a:lnTo>
                  <a:lnTo>
                    <a:pt x="216360" y="216360"/>
                  </a:lnTo>
                  <a:lnTo>
                    <a:pt x="182639" y="239150"/>
                  </a:lnTo>
                  <a:lnTo>
                    <a:pt x="141478" y="247523"/>
                  </a:lnTo>
                  <a:lnTo>
                    <a:pt x="100316" y="239150"/>
                  </a:lnTo>
                  <a:lnTo>
                    <a:pt x="66595" y="216360"/>
                  </a:lnTo>
                  <a:lnTo>
                    <a:pt x="43805" y="182639"/>
                  </a:lnTo>
                  <a:lnTo>
                    <a:pt x="35432" y="141478"/>
                  </a:lnTo>
                  <a:lnTo>
                    <a:pt x="43805" y="100242"/>
                  </a:lnTo>
                  <a:lnTo>
                    <a:pt x="66595" y="66484"/>
                  </a:lnTo>
                  <a:lnTo>
                    <a:pt x="100316" y="43680"/>
                  </a:lnTo>
                  <a:lnTo>
                    <a:pt x="141478" y="35306"/>
                  </a:lnTo>
                  <a:lnTo>
                    <a:pt x="151945" y="35837"/>
                  </a:lnTo>
                  <a:lnTo>
                    <a:pt x="162163" y="37369"/>
                  </a:lnTo>
                  <a:lnTo>
                    <a:pt x="172071" y="39806"/>
                  </a:lnTo>
                  <a:lnTo>
                    <a:pt x="181610" y="43053"/>
                  </a:lnTo>
                  <a:lnTo>
                    <a:pt x="208026" y="16510"/>
                  </a:lnTo>
                  <a:lnTo>
                    <a:pt x="192609" y="9429"/>
                  </a:lnTo>
                  <a:lnTo>
                    <a:pt x="176323" y="4254"/>
                  </a:lnTo>
                  <a:lnTo>
                    <a:pt x="159252" y="1079"/>
                  </a:lnTo>
                  <a:lnTo>
                    <a:pt x="141478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72666" y="1802434"/>
              <a:ext cx="283210" cy="283210"/>
            </a:xfrm>
            <a:custGeom>
              <a:avLst/>
              <a:gdLst/>
              <a:ahLst/>
              <a:cxnLst/>
              <a:rect l="l" t="t" r="r" b="b"/>
              <a:pathLst>
                <a:path w="283210" h="283210">
                  <a:moveTo>
                    <a:pt x="239903" y="101346"/>
                  </a:moveTo>
                  <a:lnTo>
                    <a:pt x="243343" y="110813"/>
                  </a:lnTo>
                  <a:lnTo>
                    <a:pt x="245713" y="120697"/>
                  </a:lnTo>
                  <a:lnTo>
                    <a:pt x="247082" y="130938"/>
                  </a:lnTo>
                  <a:lnTo>
                    <a:pt x="247523" y="141478"/>
                  </a:lnTo>
                  <a:lnTo>
                    <a:pt x="239150" y="182639"/>
                  </a:lnTo>
                  <a:lnTo>
                    <a:pt x="216360" y="216360"/>
                  </a:lnTo>
                  <a:lnTo>
                    <a:pt x="182639" y="239150"/>
                  </a:lnTo>
                  <a:lnTo>
                    <a:pt x="141478" y="247523"/>
                  </a:lnTo>
                  <a:lnTo>
                    <a:pt x="100316" y="239150"/>
                  </a:lnTo>
                  <a:lnTo>
                    <a:pt x="66595" y="216360"/>
                  </a:lnTo>
                  <a:lnTo>
                    <a:pt x="43805" y="182639"/>
                  </a:lnTo>
                  <a:lnTo>
                    <a:pt x="35432" y="141478"/>
                  </a:lnTo>
                  <a:lnTo>
                    <a:pt x="43805" y="100242"/>
                  </a:lnTo>
                  <a:lnTo>
                    <a:pt x="66595" y="66484"/>
                  </a:lnTo>
                  <a:lnTo>
                    <a:pt x="100316" y="43680"/>
                  </a:lnTo>
                  <a:lnTo>
                    <a:pt x="141478" y="35306"/>
                  </a:lnTo>
                  <a:lnTo>
                    <a:pt x="151945" y="35837"/>
                  </a:lnTo>
                  <a:lnTo>
                    <a:pt x="162163" y="37369"/>
                  </a:lnTo>
                  <a:lnTo>
                    <a:pt x="172071" y="39806"/>
                  </a:lnTo>
                  <a:lnTo>
                    <a:pt x="181610" y="43053"/>
                  </a:lnTo>
                  <a:lnTo>
                    <a:pt x="208026" y="16510"/>
                  </a:lnTo>
                  <a:lnTo>
                    <a:pt x="192609" y="9429"/>
                  </a:lnTo>
                  <a:lnTo>
                    <a:pt x="176323" y="4254"/>
                  </a:lnTo>
                  <a:lnTo>
                    <a:pt x="159252" y="1079"/>
                  </a:lnTo>
                  <a:lnTo>
                    <a:pt x="141478" y="0"/>
                  </a:lnTo>
                  <a:lnTo>
                    <a:pt x="96869" y="7240"/>
                  </a:lnTo>
                  <a:lnTo>
                    <a:pt x="58046" y="27379"/>
                  </a:lnTo>
                  <a:lnTo>
                    <a:pt x="27379" y="58046"/>
                  </a:lnTo>
                  <a:lnTo>
                    <a:pt x="7240" y="96869"/>
                  </a:lnTo>
                  <a:lnTo>
                    <a:pt x="0" y="141478"/>
                  </a:lnTo>
                  <a:lnTo>
                    <a:pt x="7240" y="186024"/>
                  </a:lnTo>
                  <a:lnTo>
                    <a:pt x="27379" y="224810"/>
                  </a:lnTo>
                  <a:lnTo>
                    <a:pt x="58046" y="255457"/>
                  </a:lnTo>
                  <a:lnTo>
                    <a:pt x="96869" y="275590"/>
                  </a:lnTo>
                  <a:lnTo>
                    <a:pt x="141478" y="282829"/>
                  </a:lnTo>
                  <a:lnTo>
                    <a:pt x="186086" y="275590"/>
                  </a:lnTo>
                  <a:lnTo>
                    <a:pt x="224909" y="255457"/>
                  </a:lnTo>
                  <a:lnTo>
                    <a:pt x="255576" y="224810"/>
                  </a:lnTo>
                  <a:lnTo>
                    <a:pt x="275715" y="186024"/>
                  </a:lnTo>
                  <a:lnTo>
                    <a:pt x="282956" y="141478"/>
                  </a:lnTo>
                  <a:lnTo>
                    <a:pt x="281858" y="123648"/>
                  </a:lnTo>
                  <a:lnTo>
                    <a:pt x="278653" y="106568"/>
                  </a:lnTo>
                  <a:lnTo>
                    <a:pt x="273472" y="90275"/>
                  </a:lnTo>
                  <a:lnTo>
                    <a:pt x="266446" y="74803"/>
                  </a:lnTo>
                  <a:lnTo>
                    <a:pt x="239903" y="101346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905000" y="1828800"/>
            <a:ext cx="2882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Indicateurs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objectifs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14619" y="2733628"/>
            <a:ext cx="4858614" cy="1041400"/>
            <a:chOff x="1019263" y="2713253"/>
            <a:chExt cx="4377055" cy="1041400"/>
          </a:xfrm>
        </p:grpSpPr>
        <p:sp>
          <p:nvSpPr>
            <p:cNvPr id="15" name="object 15"/>
            <p:cNvSpPr/>
            <p:nvPr/>
          </p:nvSpPr>
          <p:spPr>
            <a:xfrm>
              <a:off x="1019263" y="2713253"/>
              <a:ext cx="4377055" cy="1041400"/>
            </a:xfrm>
            <a:custGeom>
              <a:avLst/>
              <a:gdLst/>
              <a:ahLst/>
              <a:cxnLst/>
              <a:rect l="l" t="t" r="r" b="b"/>
              <a:pathLst>
                <a:path w="4377055" h="1041400">
                  <a:moveTo>
                    <a:pt x="4272534" y="0"/>
                  </a:moveTo>
                  <a:lnTo>
                    <a:pt x="104139" y="0"/>
                  </a:lnTo>
                  <a:lnTo>
                    <a:pt x="63597" y="8181"/>
                  </a:lnTo>
                  <a:lnTo>
                    <a:pt x="30495" y="30495"/>
                  </a:lnTo>
                  <a:lnTo>
                    <a:pt x="8181" y="63597"/>
                  </a:lnTo>
                  <a:lnTo>
                    <a:pt x="0" y="104139"/>
                  </a:lnTo>
                  <a:lnTo>
                    <a:pt x="0" y="937005"/>
                  </a:lnTo>
                  <a:lnTo>
                    <a:pt x="8181" y="977548"/>
                  </a:lnTo>
                  <a:lnTo>
                    <a:pt x="30495" y="1010650"/>
                  </a:lnTo>
                  <a:lnTo>
                    <a:pt x="63597" y="1032964"/>
                  </a:lnTo>
                  <a:lnTo>
                    <a:pt x="104139" y="1041145"/>
                  </a:lnTo>
                  <a:lnTo>
                    <a:pt x="4272534" y="1041145"/>
                  </a:lnTo>
                  <a:lnTo>
                    <a:pt x="4313003" y="1032964"/>
                  </a:lnTo>
                  <a:lnTo>
                    <a:pt x="4346067" y="1010650"/>
                  </a:lnTo>
                  <a:lnTo>
                    <a:pt x="4368367" y="977548"/>
                  </a:lnTo>
                  <a:lnTo>
                    <a:pt x="4376547" y="937005"/>
                  </a:lnTo>
                  <a:lnTo>
                    <a:pt x="4376547" y="104139"/>
                  </a:lnTo>
                  <a:lnTo>
                    <a:pt x="4368367" y="63597"/>
                  </a:lnTo>
                  <a:lnTo>
                    <a:pt x="4346067" y="30495"/>
                  </a:lnTo>
                  <a:lnTo>
                    <a:pt x="4313003" y="8181"/>
                  </a:lnTo>
                  <a:lnTo>
                    <a:pt x="4272534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22590" y="3035414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19" h="401320">
                  <a:moveTo>
                    <a:pt x="400812" y="365760"/>
                  </a:moveTo>
                  <a:lnTo>
                    <a:pt x="35306" y="365760"/>
                  </a:lnTo>
                  <a:lnTo>
                    <a:pt x="35306" y="0"/>
                  </a:lnTo>
                  <a:lnTo>
                    <a:pt x="0" y="0"/>
                  </a:lnTo>
                  <a:lnTo>
                    <a:pt x="0" y="365760"/>
                  </a:lnTo>
                  <a:lnTo>
                    <a:pt x="0" y="401320"/>
                  </a:lnTo>
                  <a:lnTo>
                    <a:pt x="400812" y="401320"/>
                  </a:lnTo>
                  <a:lnTo>
                    <a:pt x="400812" y="36576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22654" y="3035934"/>
              <a:ext cx="400685" cy="401320"/>
            </a:xfrm>
            <a:custGeom>
              <a:avLst/>
              <a:gdLst/>
              <a:ahLst/>
              <a:cxnLst/>
              <a:rect l="l" t="t" r="r" b="b"/>
              <a:pathLst>
                <a:path w="400685" h="401320">
                  <a:moveTo>
                    <a:pt x="35306" y="0"/>
                  </a:moveTo>
                  <a:lnTo>
                    <a:pt x="0" y="0"/>
                  </a:lnTo>
                  <a:lnTo>
                    <a:pt x="0" y="400812"/>
                  </a:lnTo>
                  <a:lnTo>
                    <a:pt x="400685" y="400812"/>
                  </a:lnTo>
                  <a:lnTo>
                    <a:pt x="400685" y="365379"/>
                  </a:lnTo>
                  <a:lnTo>
                    <a:pt x="35306" y="365379"/>
                  </a:lnTo>
                  <a:lnTo>
                    <a:pt x="35306" y="0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80934" y="3136099"/>
              <a:ext cx="342900" cy="201295"/>
            </a:xfrm>
            <a:custGeom>
              <a:avLst/>
              <a:gdLst/>
              <a:ahLst/>
              <a:cxnLst/>
              <a:rect l="l" t="t" r="r" b="b"/>
              <a:pathLst>
                <a:path w="342900" h="201295">
                  <a:moveTo>
                    <a:pt x="342392" y="0"/>
                  </a:moveTo>
                  <a:lnTo>
                    <a:pt x="248158" y="0"/>
                  </a:lnTo>
                  <a:lnTo>
                    <a:pt x="282956" y="34797"/>
                  </a:lnTo>
                  <a:lnTo>
                    <a:pt x="236347" y="81406"/>
                  </a:lnTo>
                  <a:lnTo>
                    <a:pt x="201041" y="45973"/>
                  </a:lnTo>
                  <a:lnTo>
                    <a:pt x="141986" y="104901"/>
                  </a:lnTo>
                  <a:lnTo>
                    <a:pt x="106680" y="69595"/>
                  </a:lnTo>
                  <a:lnTo>
                    <a:pt x="0" y="176275"/>
                  </a:lnTo>
                  <a:lnTo>
                    <a:pt x="24765" y="201040"/>
                  </a:lnTo>
                  <a:lnTo>
                    <a:pt x="106680" y="119125"/>
                  </a:lnTo>
                  <a:lnTo>
                    <a:pt x="141986" y="154431"/>
                  </a:lnTo>
                  <a:lnTo>
                    <a:pt x="201041" y="95503"/>
                  </a:lnTo>
                  <a:lnTo>
                    <a:pt x="236347" y="130936"/>
                  </a:lnTo>
                  <a:lnTo>
                    <a:pt x="307721" y="59562"/>
                  </a:lnTo>
                  <a:lnTo>
                    <a:pt x="342392" y="94360"/>
                  </a:lnTo>
                  <a:lnTo>
                    <a:pt x="342392" y="0"/>
                  </a:lnTo>
                  <a:close/>
                </a:path>
              </a:pathLst>
            </a:custGeom>
            <a:solidFill>
              <a:srgbClr val="1560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80908" y="3136137"/>
              <a:ext cx="342900" cy="201295"/>
            </a:xfrm>
            <a:custGeom>
              <a:avLst/>
              <a:gdLst/>
              <a:ahLst/>
              <a:cxnLst/>
              <a:rect l="l" t="t" r="r" b="b"/>
              <a:pathLst>
                <a:path w="342900" h="201295">
                  <a:moveTo>
                    <a:pt x="248157" y="0"/>
                  </a:moveTo>
                  <a:lnTo>
                    <a:pt x="282955" y="34798"/>
                  </a:lnTo>
                  <a:lnTo>
                    <a:pt x="236346" y="81280"/>
                  </a:lnTo>
                  <a:lnTo>
                    <a:pt x="201040" y="45974"/>
                  </a:lnTo>
                  <a:lnTo>
                    <a:pt x="142112" y="104902"/>
                  </a:lnTo>
                  <a:lnTo>
                    <a:pt x="106679" y="69596"/>
                  </a:lnTo>
                  <a:lnTo>
                    <a:pt x="0" y="176276"/>
                  </a:lnTo>
                  <a:lnTo>
                    <a:pt x="24764" y="201041"/>
                  </a:lnTo>
                  <a:lnTo>
                    <a:pt x="106679" y="118998"/>
                  </a:lnTo>
                  <a:lnTo>
                    <a:pt x="142112" y="154432"/>
                  </a:lnTo>
                  <a:lnTo>
                    <a:pt x="201040" y="95504"/>
                  </a:lnTo>
                  <a:lnTo>
                    <a:pt x="236346" y="130810"/>
                  </a:lnTo>
                  <a:lnTo>
                    <a:pt x="307720" y="59562"/>
                  </a:lnTo>
                  <a:lnTo>
                    <a:pt x="342518" y="94361"/>
                  </a:lnTo>
                  <a:lnTo>
                    <a:pt x="342518" y="0"/>
                  </a:lnTo>
                  <a:lnTo>
                    <a:pt x="248157" y="0"/>
                  </a:lnTo>
                  <a:close/>
                </a:path>
              </a:pathLst>
            </a:custGeom>
            <a:ln w="5892">
              <a:solidFill>
                <a:srgbClr val="1560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05000" y="2819400"/>
            <a:ext cx="317436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100"/>
              </a:spcBef>
              <a:defRPr sz="2400" spc="-10">
                <a:latin typeface="Arial"/>
                <a:cs typeface="Arial"/>
              </a:defRPr>
            </a:lvl1pPr>
          </a:lstStyle>
          <a:p>
            <a:r>
              <a:rPr dirty="0"/>
              <a:t>Le score EVA est passé de 8,5 à 5,5</a:t>
            </a: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986" y="3977128"/>
            <a:ext cx="4858614" cy="1041145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1905000" y="4038600"/>
            <a:ext cx="3472041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100"/>
              </a:spcBef>
              <a:defRPr sz="2400" spc="-10">
                <a:latin typeface="Arial"/>
                <a:cs typeface="Arial"/>
              </a:defRPr>
            </a:lvl1pPr>
          </a:lstStyle>
          <a:p>
            <a:r>
              <a:rPr dirty="0"/>
              <a:t>Diminution de 35 % de la gravité des symptômes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6069722" y="1744438"/>
            <a:ext cx="6198477" cy="13035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125"/>
              </a:spcBef>
              <a:buChar char="•"/>
              <a:tabLst>
                <a:tab pos="161290" algn="l"/>
              </a:tabLst>
            </a:pPr>
            <a:r>
              <a:rPr sz="2400" dirty="0">
                <a:latin typeface="Arial"/>
                <a:cs typeface="Arial"/>
              </a:rPr>
              <a:t>Bénéfices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rapportés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par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le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patient</a:t>
            </a:r>
            <a:r>
              <a:rPr sz="2400" spc="5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:</a:t>
            </a:r>
            <a:endParaRPr sz="2400" dirty="0">
              <a:latin typeface="Arial"/>
              <a:cs typeface="Arial"/>
            </a:endParaRPr>
          </a:p>
          <a:p>
            <a:pPr marL="122555" indent="-109855">
              <a:lnSpc>
                <a:spcPct val="100000"/>
              </a:lnSpc>
              <a:spcBef>
                <a:spcPts val="1400"/>
              </a:spcBef>
              <a:buChar char="•"/>
              <a:tabLst>
                <a:tab pos="122555" algn="l"/>
              </a:tabLst>
            </a:pPr>
            <a:r>
              <a:rPr lang="fr-FR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«Sensation de somnolence nettement diminuée »1,2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6069722" y="2982874"/>
            <a:ext cx="4684395" cy="1037463"/>
          </a:xfrm>
          <a:prstGeom prst="rect">
            <a:avLst/>
          </a:prstGeom>
        </p:spPr>
        <p:txBody>
          <a:bodyPr vert="horz" wrap="square" lIns="0" tIns="181610" rIns="0" bIns="0" rtlCol="0">
            <a:spAutoFit/>
          </a:bodyPr>
          <a:lstStyle/>
          <a:p>
            <a:pPr marL="203200" indent="-190500">
              <a:lnSpc>
                <a:spcPct val="100000"/>
              </a:lnSpc>
              <a:spcBef>
                <a:spcPts val="1430"/>
              </a:spcBef>
              <a:buChar char="•"/>
              <a:tabLst>
                <a:tab pos="203200" algn="l"/>
              </a:tabLst>
            </a:pPr>
            <a:r>
              <a:rPr sz="2400" dirty="0">
                <a:latin typeface="Arial"/>
                <a:cs typeface="Arial"/>
              </a:rPr>
              <a:t>Meilleure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concentration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à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l’école</a:t>
            </a:r>
            <a:r>
              <a:rPr sz="1600" spc="-10" dirty="0">
                <a:latin typeface="Arial"/>
                <a:cs typeface="Arial"/>
              </a:rPr>
              <a:t>3</a:t>
            </a:r>
            <a:endParaRPr sz="1600" dirty="0">
              <a:latin typeface="Arial"/>
              <a:cs typeface="Arial"/>
            </a:endParaRPr>
          </a:p>
          <a:p>
            <a:pPr marL="122555" indent="-109855">
              <a:lnSpc>
                <a:spcPct val="100000"/>
              </a:lnSpc>
              <a:spcBef>
                <a:spcPts val="865"/>
              </a:spcBef>
              <a:buChar char="•"/>
              <a:tabLst>
                <a:tab pos="122555" algn="l"/>
              </a:tabLst>
            </a:pPr>
            <a:r>
              <a:rPr lang="fr-FR" sz="240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Amélioration</a:t>
            </a:r>
            <a:r>
              <a:rPr sz="2400" dirty="0">
                <a:latin typeface="Arial"/>
                <a:cs typeface="Arial"/>
              </a:rPr>
              <a:t> de la qualité de vie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6069722" y="4225282"/>
            <a:ext cx="5572125" cy="3568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86055" indent="-173355">
              <a:lnSpc>
                <a:spcPct val="100000"/>
              </a:lnSpc>
              <a:spcBef>
                <a:spcPts val="125"/>
              </a:spcBef>
              <a:buChar char="•"/>
              <a:tabLst>
                <a:tab pos="186055" algn="l"/>
              </a:tabLst>
            </a:pPr>
            <a:r>
              <a:rPr sz="2150" dirty="0">
                <a:latin typeface="Arial"/>
                <a:cs typeface="Arial"/>
              </a:rPr>
              <a:t>Décision</a:t>
            </a:r>
            <a:r>
              <a:rPr sz="2150" spc="3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:</a:t>
            </a:r>
            <a:r>
              <a:rPr sz="2150" spc="3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poursuivre</a:t>
            </a:r>
            <a:r>
              <a:rPr sz="2150" spc="25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le</a:t>
            </a:r>
            <a:r>
              <a:rPr sz="2150" spc="30" dirty="0">
                <a:latin typeface="Arial"/>
                <a:cs typeface="Arial"/>
              </a:rPr>
              <a:t> </a:t>
            </a:r>
            <a:r>
              <a:rPr sz="2150" dirty="0">
                <a:latin typeface="Arial"/>
                <a:cs typeface="Arial"/>
              </a:rPr>
              <a:t>traitement</a:t>
            </a:r>
            <a:r>
              <a:rPr sz="2150" spc="-95" dirty="0">
                <a:latin typeface="Arial"/>
                <a:cs typeface="Arial"/>
              </a:rPr>
              <a:t> </a:t>
            </a:r>
            <a:r>
              <a:rPr sz="2150" spc="-10" dirty="0">
                <a:latin typeface="Arial"/>
                <a:cs typeface="Arial"/>
              </a:rPr>
              <a:t>AZE/FLU</a:t>
            </a:r>
            <a:endParaRPr sz="2150" dirty="0">
              <a:latin typeface="Arial"/>
              <a:cs typeface="Arial"/>
            </a:endParaRPr>
          </a:p>
        </p:txBody>
      </p:sp>
      <p:pic>
        <p:nvPicPr>
          <p:cNvPr id="26" name="object 4">
            <a:extLst>
              <a:ext uri="{FF2B5EF4-FFF2-40B4-BE49-F238E27FC236}">
                <a16:creationId xmlns:a16="http://schemas.microsoft.com/office/drawing/2014/main" id="{309B4930-03F0-31F9-25C2-7D8FB3F19FD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1896"/>
            <a:ext cx="73069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100"/>
              </a:spcBef>
              <a:defRPr sz="2400" b="1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r>
              <a:rPr dirty="0"/>
              <a:t>Identifier les responsables : résultats des IgE spécifiques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36225" y="6520370"/>
            <a:ext cx="73539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apporté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soutien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éducatif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restriction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pour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l’élaboration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cette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étude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 </a:t>
            </a:r>
            <a:r>
              <a:rPr sz="1000" dirty="0">
                <a:latin typeface="Arial"/>
                <a:cs typeface="Arial"/>
              </a:rPr>
              <a:t>dans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6413893" y="1425575"/>
            <a:ext cx="28702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000000"/>
                </a:solidFill>
                <a:latin typeface="Aptos"/>
                <a:cs typeface="Aptos"/>
              </a:rPr>
              <a:t>Corrélation</a:t>
            </a:r>
            <a:r>
              <a:rPr sz="2400" spc="-50" dirty="0">
                <a:solidFill>
                  <a:srgbClr val="000000"/>
                </a:solidFill>
                <a:latin typeface="Aptos"/>
                <a:cs typeface="Aptos"/>
              </a:rPr>
              <a:t> </a:t>
            </a:r>
            <a:r>
              <a:rPr sz="2400" spc="-10" dirty="0">
                <a:solidFill>
                  <a:srgbClr val="000000"/>
                </a:solidFill>
                <a:latin typeface="Aptos"/>
                <a:cs typeface="Aptos"/>
              </a:rPr>
              <a:t>clinique</a:t>
            </a:r>
            <a:r>
              <a:rPr sz="2400" b="0" spc="-10" dirty="0">
                <a:solidFill>
                  <a:srgbClr val="000000"/>
                </a:solidFill>
                <a:latin typeface="Aptos"/>
                <a:cs typeface="Aptos"/>
              </a:rPr>
              <a:t>:</a:t>
            </a:r>
            <a:endParaRPr sz="2400" dirty="0">
              <a:latin typeface="Aptos"/>
              <a:cs typeface="Apto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13891" y="1890559"/>
            <a:ext cx="5701909" cy="4157998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0979" marR="5080" indent="-208915">
              <a:lnSpc>
                <a:spcPct val="150000"/>
              </a:lnSpc>
              <a:spcBef>
                <a:spcPts val="370"/>
              </a:spcBef>
              <a:buFont typeface="Arial"/>
              <a:buChar char="•"/>
              <a:tabLst>
                <a:tab pos="222885" algn="l"/>
              </a:tabLst>
            </a:pPr>
            <a:r>
              <a:rPr sz="2000" spc="-10" dirty="0">
                <a:latin typeface="Aptos"/>
              </a:rPr>
              <a:t>Les acariens sont des allergènes </a:t>
            </a:r>
            <a:r>
              <a:rPr sz="2000" spc="-10" dirty="0" err="1">
                <a:latin typeface="Aptos"/>
              </a:rPr>
              <a:t>présents</a:t>
            </a:r>
            <a:r>
              <a:rPr sz="2000" spc="-10" dirty="0">
                <a:latin typeface="Aptos"/>
              </a:rPr>
              <a:t> toute l'année (exposition continue)</a:t>
            </a:r>
          </a:p>
          <a:p>
            <a:pPr marL="220979" marR="628650" indent="-208915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222885" algn="l"/>
              </a:tabLst>
            </a:pPr>
            <a:r>
              <a:rPr sz="2000" spc="-10" dirty="0">
                <a:latin typeface="Aptos"/>
              </a:rPr>
              <a:t>Ceci explique la persistance des 	symptômes et le déclenchement de </a:t>
            </a:r>
            <a:r>
              <a:rPr sz="2000" spc="-10" dirty="0" err="1">
                <a:latin typeface="Aptos"/>
              </a:rPr>
              <a:t>l’asthme</a:t>
            </a:r>
            <a:endParaRPr sz="2000" spc="-10" dirty="0">
              <a:latin typeface="Aptos"/>
            </a:endParaRPr>
          </a:p>
          <a:p>
            <a:pPr marL="220979" marR="124460" indent="-208915">
              <a:lnSpc>
                <a:spcPct val="150000"/>
              </a:lnSpc>
              <a:spcBef>
                <a:spcPts val="15"/>
              </a:spcBef>
              <a:buFont typeface="Arial"/>
              <a:buChar char="•"/>
              <a:tabLst>
                <a:tab pos="222885" algn="l"/>
              </a:tabLst>
            </a:pPr>
            <a:r>
              <a:rPr sz="2000" spc="-10" dirty="0">
                <a:latin typeface="Aptos"/>
              </a:rPr>
              <a:t>Les pollens de graminées aggravent les 	symptômes lors des saisons de</a:t>
            </a:r>
            <a:r>
              <a:rPr lang="fr-FR" sz="2000" spc="-10" dirty="0">
                <a:latin typeface="Aptos"/>
              </a:rPr>
              <a:t> </a:t>
            </a:r>
            <a:r>
              <a:rPr sz="2000" spc="-10" dirty="0">
                <a:latin typeface="Aptos"/>
              </a:rPr>
              <a:t>floraison</a:t>
            </a:r>
          </a:p>
          <a:p>
            <a:pPr marL="220979" marR="121920" indent="-208915">
              <a:lnSpc>
                <a:spcPct val="150000"/>
              </a:lnSpc>
              <a:spcBef>
                <a:spcPts val="5"/>
              </a:spcBef>
              <a:buFont typeface="Arial"/>
              <a:buChar char="•"/>
              <a:tabLst>
                <a:tab pos="222885" algn="l"/>
              </a:tabLst>
            </a:pPr>
            <a:r>
              <a:rPr sz="2000" spc="-10" dirty="0">
                <a:latin typeface="Aptos"/>
              </a:rPr>
              <a:t>La polysensibilisation est fréquente chez 	les personnes allergiques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88171" y="1288906"/>
            <a:ext cx="4048760" cy="2049728"/>
          </a:xfrm>
          <a:prstGeom prst="rect">
            <a:avLst/>
          </a:prstGeom>
        </p:spPr>
        <p:txBody>
          <a:bodyPr vert="horz" wrap="square" lIns="0" tIns="196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50"/>
              </a:spcBef>
            </a:pPr>
            <a:r>
              <a:rPr sz="2400" b="1" spc="-10" dirty="0">
                <a:solidFill>
                  <a:srgbClr val="000000"/>
                </a:solidFill>
                <a:latin typeface="Aptos"/>
                <a:ea typeface="+mj-ea"/>
              </a:rPr>
              <a:t>Sensibilisations positives :</a:t>
            </a:r>
          </a:p>
          <a:p>
            <a:pPr marL="191135" indent="-178435">
              <a:lnSpc>
                <a:spcPct val="150000"/>
              </a:lnSpc>
              <a:spcBef>
                <a:spcPts val="1140"/>
              </a:spcBef>
              <a:buFont typeface="Arial"/>
              <a:buChar char="•"/>
              <a:tabLst>
                <a:tab pos="191135" algn="l"/>
              </a:tabLst>
            </a:pPr>
            <a:r>
              <a:rPr sz="2000" spc="-10" dirty="0">
                <a:latin typeface="Aptos"/>
                <a:cs typeface="Aptos"/>
              </a:rPr>
              <a:t>Pollen</a:t>
            </a:r>
            <a:r>
              <a:rPr sz="2000" spc="-3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de</a:t>
            </a:r>
            <a:r>
              <a:rPr sz="2000" spc="-30" dirty="0">
                <a:latin typeface="Aptos"/>
                <a:cs typeface="Aptos"/>
              </a:rPr>
              <a:t> </a:t>
            </a:r>
            <a:r>
              <a:rPr sz="2000" spc="-10" dirty="0">
                <a:latin typeface="Aptos"/>
                <a:cs typeface="Aptos"/>
              </a:rPr>
              <a:t>graminées</a:t>
            </a:r>
            <a:r>
              <a:rPr sz="2000" spc="-2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–</a:t>
            </a:r>
            <a:r>
              <a:rPr sz="2000" spc="-35" dirty="0">
                <a:latin typeface="Aptos"/>
                <a:cs typeface="Aptos"/>
              </a:rPr>
              <a:t> </a:t>
            </a:r>
            <a:r>
              <a:rPr sz="2000" spc="-10" dirty="0">
                <a:latin typeface="Aptos"/>
                <a:cs typeface="Aptos"/>
              </a:rPr>
              <a:t>Positif</a:t>
            </a:r>
            <a:endParaRPr sz="2000" dirty="0">
              <a:latin typeface="Aptos"/>
              <a:cs typeface="Aptos"/>
            </a:endParaRPr>
          </a:p>
          <a:p>
            <a:pPr marL="190500" marR="5080" indent="-178435">
              <a:lnSpc>
                <a:spcPct val="150000"/>
              </a:lnSpc>
              <a:buFont typeface="Arial"/>
              <a:buChar char="•"/>
              <a:tabLst>
                <a:tab pos="190500" algn="l"/>
              </a:tabLst>
            </a:pPr>
            <a:r>
              <a:rPr sz="2000" dirty="0" err="1">
                <a:latin typeface="Aptos"/>
                <a:cs typeface="Aptos"/>
              </a:rPr>
              <a:t>Acarien</a:t>
            </a:r>
            <a:r>
              <a:rPr lang="fr-FR" sz="2000" dirty="0">
                <a:latin typeface="Aptos"/>
                <a:cs typeface="Aptos"/>
              </a:rPr>
              <a:t>s</a:t>
            </a:r>
            <a:r>
              <a:rPr sz="2000" spc="-45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de</a:t>
            </a:r>
            <a:r>
              <a:rPr sz="2000" spc="-40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la</a:t>
            </a:r>
            <a:r>
              <a:rPr sz="2000" spc="-45" dirty="0">
                <a:latin typeface="Aptos"/>
                <a:cs typeface="Aptos"/>
              </a:rPr>
              <a:t> </a:t>
            </a:r>
            <a:r>
              <a:rPr sz="2000" spc="-10" dirty="0">
                <a:latin typeface="Aptos"/>
                <a:cs typeface="Aptos"/>
              </a:rPr>
              <a:t>poussière</a:t>
            </a:r>
            <a:r>
              <a:rPr sz="2000" spc="-40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de</a:t>
            </a:r>
            <a:r>
              <a:rPr sz="2000" spc="-40" dirty="0">
                <a:latin typeface="Aptos"/>
                <a:cs typeface="Aptos"/>
              </a:rPr>
              <a:t> </a:t>
            </a:r>
            <a:r>
              <a:rPr sz="2000" dirty="0">
                <a:latin typeface="Aptos"/>
                <a:cs typeface="Aptos"/>
              </a:rPr>
              <a:t>maison</a:t>
            </a:r>
            <a:r>
              <a:rPr lang="fr-FR" sz="2000" dirty="0">
                <a:latin typeface="Aptos"/>
                <a:cs typeface="Aptos"/>
              </a:rPr>
              <a:t> </a:t>
            </a:r>
            <a:r>
              <a:rPr sz="2000" spc="-50" dirty="0">
                <a:latin typeface="Aptos"/>
                <a:cs typeface="Aptos"/>
              </a:rPr>
              <a:t>– </a:t>
            </a:r>
            <a:r>
              <a:rPr sz="2000" spc="-10" dirty="0">
                <a:latin typeface="Aptos"/>
                <a:cs typeface="Aptos"/>
              </a:rPr>
              <a:t>Positif</a:t>
            </a:r>
            <a:endParaRPr sz="2000" dirty="0">
              <a:latin typeface="Aptos"/>
              <a:cs typeface="Aptos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F9F410C8-7B9A-E3A6-3B42-2038D82FEEF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dirty="0"/>
              <a:t>Orientation vers une consultation spécialisée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4081" y="6521491"/>
            <a:ext cx="7198359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soutenu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l’élaboration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cette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étude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subvention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éducative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restriction,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contenu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91171" y="938771"/>
            <a:ext cx="4265930" cy="1186180"/>
            <a:chOff x="1091171" y="938771"/>
            <a:chExt cx="4265930" cy="118618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1171" y="938771"/>
              <a:ext cx="4227626" cy="11734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0140" y="970788"/>
              <a:ext cx="4236681" cy="115366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50810" y="979449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5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31089" y="1097641"/>
            <a:ext cx="3768725" cy="88293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>
            <a:defPPr>
              <a:defRPr kern="0"/>
            </a:defPPr>
            <a:lvl1pPr marL="12700" marR="5080" indent="800100">
              <a:lnSpc>
                <a:spcPts val="1810"/>
              </a:lnSpc>
              <a:spcBef>
                <a:spcPts val="405"/>
              </a:spcBef>
              <a:defRPr sz="1750">
                <a:latin typeface="Arial"/>
                <a:cs typeface="Arial"/>
              </a:defRPr>
            </a:lvl1pPr>
          </a:lstStyle>
          <a:p>
            <a:pPr lvl="1" algn="ctr"/>
            <a:r>
              <a:rPr dirty="0"/>
              <a:t>Motif d’orientation : Sévérité persistante malgré une amélioration initiale du traitement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091171" y="2151888"/>
            <a:ext cx="4227830" cy="1172210"/>
            <a:chOff x="1091171" y="2151888"/>
            <a:chExt cx="4227830" cy="117221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1171" y="2151888"/>
              <a:ext cx="4227626" cy="117195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0523" y="2313432"/>
              <a:ext cx="3995889" cy="89305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50810" y="2191816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5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386635" y="2486250"/>
            <a:ext cx="3559810" cy="52324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 lvl="1" indent="800100">
              <a:lnSpc>
                <a:spcPts val="1810"/>
              </a:lnSpc>
              <a:spcBef>
                <a:spcPts val="405"/>
              </a:spcBef>
            </a:pPr>
            <a:r>
              <a:rPr sz="1750" dirty="0">
                <a:latin typeface="Arial"/>
                <a:cs typeface="Arial"/>
              </a:rPr>
              <a:t>Objectif :</a:t>
            </a:r>
            <a:r>
              <a:rPr sz="1750" spc="5" dirty="0">
                <a:latin typeface="Arial"/>
                <a:cs typeface="Arial"/>
              </a:rPr>
              <a:t> </a:t>
            </a:r>
            <a:r>
              <a:rPr sz="1750" spc="-10" dirty="0">
                <a:latin typeface="Arial"/>
                <a:cs typeface="Arial"/>
              </a:rPr>
              <a:t>Envisager </a:t>
            </a:r>
            <a:r>
              <a:rPr sz="1750" dirty="0">
                <a:latin typeface="Arial"/>
                <a:cs typeface="Arial"/>
              </a:rPr>
              <a:t>l’immunothérapie allergénique </a:t>
            </a:r>
            <a:r>
              <a:rPr sz="1750" spc="-10" dirty="0">
                <a:latin typeface="Arial"/>
                <a:cs typeface="Arial"/>
              </a:rPr>
              <a:t>(AIT)</a:t>
            </a:r>
            <a:endParaRPr sz="1750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091171" y="3363455"/>
            <a:ext cx="4227830" cy="1174115"/>
            <a:chOff x="1091171" y="3363455"/>
            <a:chExt cx="4227830" cy="117411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1171" y="3363455"/>
              <a:ext cx="4227626" cy="11734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18588" y="3657599"/>
              <a:ext cx="1572754" cy="62788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150810" y="3404184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5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462085" y="3645901"/>
            <a:ext cx="3528006" cy="605935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>
            <a:defPPr>
              <a:defRPr kern="0"/>
            </a:defPPr>
            <a:lvl1pPr marL="12700" marR="5080" indent="800100">
              <a:lnSpc>
                <a:spcPts val="1810"/>
              </a:lnSpc>
              <a:spcBef>
                <a:spcPts val="405"/>
              </a:spcBef>
              <a:defRPr sz="1750">
                <a:latin typeface="Arial"/>
                <a:cs typeface="Arial"/>
              </a:defRPr>
            </a:lvl1pPr>
          </a:lstStyle>
          <a:p>
            <a:pPr lvl="1" algn="ctr"/>
            <a:r>
              <a:rPr dirty="0"/>
              <a:t>Pourquoi choisir l’immunothérapie allergénique ?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5257720" y="1563070"/>
            <a:ext cx="5073650" cy="2395855"/>
            <a:chOff x="5250103" y="1545323"/>
            <a:chExt cx="5073650" cy="2395855"/>
          </a:xfrm>
        </p:grpSpPr>
        <p:sp>
          <p:nvSpPr>
            <p:cNvPr id="21" name="object 21"/>
            <p:cNvSpPr/>
            <p:nvPr/>
          </p:nvSpPr>
          <p:spPr>
            <a:xfrm>
              <a:off x="5259628" y="2112772"/>
              <a:ext cx="843915" cy="1818639"/>
            </a:xfrm>
            <a:custGeom>
              <a:avLst/>
              <a:gdLst/>
              <a:ahLst/>
              <a:cxnLst/>
              <a:rect l="l" t="t" r="r" b="b"/>
              <a:pathLst>
                <a:path w="843914" h="1818639">
                  <a:moveTo>
                    <a:pt x="0" y="1818513"/>
                  </a:moveTo>
                  <a:lnTo>
                    <a:pt x="843407" y="0"/>
                  </a:lnTo>
                </a:path>
              </a:pathLst>
            </a:custGeom>
            <a:ln w="19049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44184" y="1545323"/>
              <a:ext cx="4227626" cy="117345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59411" y="1708391"/>
              <a:ext cx="4264177" cy="89151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6103023" y="1585633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4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350635" y="1777847"/>
            <a:ext cx="3783965" cy="778418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defPPr>
              <a:defRPr kern="0"/>
            </a:defPPr>
            <a:lvl1pPr marL="225425" marR="5080" indent="-213360" algn="ctr">
              <a:lnSpc>
                <a:spcPts val="1939"/>
              </a:lnSpc>
              <a:spcBef>
                <a:spcPts val="425"/>
              </a:spcBef>
              <a:defRPr sz="18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dirty="0"/>
              <a:t>Le seul traitement qui modifie durablement l’évolution de la rhinite allergique</a:t>
            </a:r>
          </a:p>
        </p:txBody>
      </p:sp>
      <p:grpSp>
        <p:nvGrpSpPr>
          <p:cNvPr id="26" name="object 26"/>
          <p:cNvGrpSpPr/>
          <p:nvPr/>
        </p:nvGrpSpPr>
        <p:grpSpPr>
          <a:xfrm>
            <a:off x="5250103" y="2756916"/>
            <a:ext cx="5022215" cy="1184275"/>
            <a:chOff x="5250103" y="2756916"/>
            <a:chExt cx="5022215" cy="1184275"/>
          </a:xfrm>
        </p:grpSpPr>
        <p:sp>
          <p:nvSpPr>
            <p:cNvPr id="27" name="object 27"/>
            <p:cNvSpPr/>
            <p:nvPr/>
          </p:nvSpPr>
          <p:spPr>
            <a:xfrm>
              <a:off x="5259628" y="3325113"/>
              <a:ext cx="843915" cy="606425"/>
            </a:xfrm>
            <a:custGeom>
              <a:avLst/>
              <a:gdLst/>
              <a:ahLst/>
              <a:cxnLst/>
              <a:rect l="l" t="t" r="r" b="b"/>
              <a:pathLst>
                <a:path w="843914" h="606425">
                  <a:moveTo>
                    <a:pt x="0" y="606171"/>
                  </a:moveTo>
                  <a:lnTo>
                    <a:pt x="843407" y="0"/>
                  </a:lnTo>
                </a:path>
              </a:pathLst>
            </a:custGeom>
            <a:ln w="1905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44184" y="2756916"/>
              <a:ext cx="4227626" cy="117348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243828" y="2919971"/>
              <a:ext cx="3896816" cy="89151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103023" y="2798000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4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6350635" y="3084512"/>
            <a:ext cx="3755883" cy="5418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defPPr>
              <a:defRPr kern="0"/>
            </a:defPPr>
            <a:lvl1pPr marL="225425" marR="5080" indent="-213360">
              <a:lnSpc>
                <a:spcPts val="1939"/>
              </a:lnSpc>
              <a:spcBef>
                <a:spcPts val="425"/>
              </a:spcBef>
              <a:defRPr sz="18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dirty="0"/>
              <a:t>Agit sur la cause immunitaire, pas uniquement sur les symptômes</a:t>
            </a:r>
          </a:p>
        </p:txBody>
      </p:sp>
      <p:grpSp>
        <p:nvGrpSpPr>
          <p:cNvPr id="32" name="object 32"/>
          <p:cNvGrpSpPr/>
          <p:nvPr/>
        </p:nvGrpSpPr>
        <p:grpSpPr>
          <a:xfrm>
            <a:off x="5250103" y="3921759"/>
            <a:ext cx="5022215" cy="1221740"/>
            <a:chOff x="5250103" y="3921759"/>
            <a:chExt cx="5022215" cy="1221740"/>
          </a:xfrm>
        </p:grpSpPr>
        <p:sp>
          <p:nvSpPr>
            <p:cNvPr id="33" name="object 33"/>
            <p:cNvSpPr/>
            <p:nvPr/>
          </p:nvSpPr>
          <p:spPr>
            <a:xfrm>
              <a:off x="5259628" y="3931284"/>
              <a:ext cx="843915" cy="606425"/>
            </a:xfrm>
            <a:custGeom>
              <a:avLst/>
              <a:gdLst/>
              <a:ahLst/>
              <a:cxnLst/>
              <a:rect l="l" t="t" r="r" b="b"/>
              <a:pathLst>
                <a:path w="843914" h="606425">
                  <a:moveTo>
                    <a:pt x="0" y="0"/>
                  </a:moveTo>
                  <a:lnTo>
                    <a:pt x="843407" y="606171"/>
                  </a:lnTo>
                </a:path>
              </a:pathLst>
            </a:custGeom>
            <a:ln w="1905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44184" y="3970007"/>
              <a:ext cx="4227626" cy="11734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411" y="4133087"/>
              <a:ext cx="3502160" cy="891514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103023" y="4010367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4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10"/>
                  </a:lnTo>
                  <a:lnTo>
                    <a:pt x="0" y="948817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7"/>
                  </a:lnTo>
                  <a:lnTo>
                    <a:pt x="4108830" y="105410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350635" y="4290363"/>
            <a:ext cx="3691075" cy="5418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>
            <a:defPPr>
              <a:defRPr kern="0"/>
            </a:defPPr>
            <a:lvl1pPr marL="225425" marR="5080" indent="-213360">
              <a:lnSpc>
                <a:spcPts val="1939"/>
              </a:lnSpc>
              <a:spcBef>
                <a:spcPts val="425"/>
              </a:spcBef>
              <a:defRPr sz="18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dirty="0"/>
              <a:t>Des bénéfices à long terme, même après l’arrêt des médicaments</a:t>
            </a:r>
          </a:p>
        </p:txBody>
      </p:sp>
      <p:grpSp>
        <p:nvGrpSpPr>
          <p:cNvPr id="38" name="object 38"/>
          <p:cNvGrpSpPr/>
          <p:nvPr/>
        </p:nvGrpSpPr>
        <p:grpSpPr>
          <a:xfrm>
            <a:off x="5250103" y="3921759"/>
            <a:ext cx="5022215" cy="2433955"/>
            <a:chOff x="5250103" y="3921759"/>
            <a:chExt cx="5022215" cy="2433955"/>
          </a:xfrm>
        </p:grpSpPr>
        <p:sp>
          <p:nvSpPr>
            <p:cNvPr id="39" name="object 39"/>
            <p:cNvSpPr/>
            <p:nvPr/>
          </p:nvSpPr>
          <p:spPr>
            <a:xfrm>
              <a:off x="5259628" y="3931284"/>
              <a:ext cx="843915" cy="1818639"/>
            </a:xfrm>
            <a:custGeom>
              <a:avLst/>
              <a:gdLst/>
              <a:ahLst/>
              <a:cxnLst/>
              <a:rect l="l" t="t" r="r" b="b"/>
              <a:pathLst>
                <a:path w="843914" h="1818639">
                  <a:moveTo>
                    <a:pt x="0" y="0"/>
                  </a:moveTo>
                  <a:lnTo>
                    <a:pt x="843407" y="1818513"/>
                  </a:lnTo>
                </a:path>
              </a:pathLst>
            </a:custGeom>
            <a:ln w="19049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044184" y="5181599"/>
              <a:ext cx="4227626" cy="117348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236208" y="5344655"/>
              <a:ext cx="3912104" cy="89151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6103023" y="5222747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4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09"/>
                  </a:lnTo>
                  <a:lnTo>
                    <a:pt x="0" y="948816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7"/>
                  </a:lnTo>
                  <a:lnTo>
                    <a:pt x="4003421" y="1054227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6"/>
                  </a:lnTo>
                  <a:lnTo>
                    <a:pt x="4108830" y="105409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350635" y="5461000"/>
            <a:ext cx="3468370" cy="55880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25425" marR="5080" indent="-213360" algn="l">
              <a:lnSpc>
                <a:spcPts val="1939"/>
              </a:lnSpc>
              <a:spcBef>
                <a:spcPts val="425"/>
              </a:spcBef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Évite</a:t>
            </a:r>
            <a:r>
              <a:rPr sz="18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l’aggravation</a:t>
            </a: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850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l’apparition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850" spc="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nouvelles</a:t>
            </a:r>
            <a:r>
              <a:rPr sz="1850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sensibilisations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091171" y="4576559"/>
            <a:ext cx="4253865" cy="1172210"/>
            <a:chOff x="1091171" y="4576559"/>
            <a:chExt cx="4253865" cy="1172210"/>
          </a:xfrm>
        </p:grpSpPr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1171" y="4576559"/>
              <a:ext cx="4227626" cy="1171954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35367" y="4738103"/>
              <a:ext cx="4209351" cy="89305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150810" y="4616564"/>
              <a:ext cx="4109085" cy="1054735"/>
            </a:xfrm>
            <a:custGeom>
              <a:avLst/>
              <a:gdLst/>
              <a:ahLst/>
              <a:cxnLst/>
              <a:rect l="l" t="t" r="r" b="b"/>
              <a:pathLst>
                <a:path w="4109085" h="1054735">
                  <a:moveTo>
                    <a:pt x="4003421" y="0"/>
                  </a:moveTo>
                  <a:lnTo>
                    <a:pt x="105410" y="0"/>
                  </a:lnTo>
                  <a:lnTo>
                    <a:pt x="64400" y="8272"/>
                  </a:lnTo>
                  <a:lnTo>
                    <a:pt x="30892" y="30845"/>
                  </a:lnTo>
                  <a:lnTo>
                    <a:pt x="8290" y="64347"/>
                  </a:lnTo>
                  <a:lnTo>
                    <a:pt x="0" y="105409"/>
                  </a:lnTo>
                  <a:lnTo>
                    <a:pt x="0" y="948816"/>
                  </a:lnTo>
                  <a:lnTo>
                    <a:pt x="8290" y="989826"/>
                  </a:lnTo>
                  <a:lnTo>
                    <a:pt x="30892" y="1023334"/>
                  </a:lnTo>
                  <a:lnTo>
                    <a:pt x="64400" y="1045936"/>
                  </a:lnTo>
                  <a:lnTo>
                    <a:pt x="105410" y="1054226"/>
                  </a:lnTo>
                  <a:lnTo>
                    <a:pt x="4003421" y="1054226"/>
                  </a:lnTo>
                  <a:lnTo>
                    <a:pt x="4044430" y="1045936"/>
                  </a:lnTo>
                  <a:lnTo>
                    <a:pt x="4077938" y="1023334"/>
                  </a:lnTo>
                  <a:lnTo>
                    <a:pt x="4100540" y="989826"/>
                  </a:lnTo>
                  <a:lnTo>
                    <a:pt x="4108830" y="948816"/>
                  </a:lnTo>
                  <a:lnTo>
                    <a:pt x="4108830" y="105409"/>
                  </a:lnTo>
                  <a:lnTo>
                    <a:pt x="4100540" y="64347"/>
                  </a:lnTo>
                  <a:lnTo>
                    <a:pt x="4077938" y="30845"/>
                  </a:lnTo>
                  <a:lnTo>
                    <a:pt x="4044430" y="8272"/>
                  </a:lnTo>
                  <a:lnTo>
                    <a:pt x="4003421" y="0"/>
                  </a:lnTo>
                  <a:close/>
                </a:path>
              </a:pathLst>
            </a:custGeom>
            <a:solidFill>
              <a:srgbClr val="7EC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120140" y="4679666"/>
            <a:ext cx="3957307" cy="882934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>
            <a:defPPr>
              <a:defRPr kern="0"/>
            </a:defPPr>
            <a:lvl1pPr marL="12700" marR="5080" indent="800100" algn="ctr">
              <a:lnSpc>
                <a:spcPts val="1810"/>
              </a:lnSpc>
              <a:spcBef>
                <a:spcPts val="405"/>
              </a:spcBef>
              <a:defRPr sz="1750">
                <a:latin typeface="Arial"/>
                <a:cs typeface="Arial"/>
              </a:defRPr>
            </a:lvl1pPr>
          </a:lstStyle>
          <a:p>
            <a:pPr lvl="1" algn="ctr"/>
            <a:r>
              <a:rPr dirty="0"/>
              <a:t>Âge du patient : l’adolescence est le moment idéal pour débuter l’immunothérapie allergénique (AIT)</a:t>
            </a:r>
          </a:p>
        </p:txBody>
      </p:sp>
      <p:pic>
        <p:nvPicPr>
          <p:cNvPr id="49" name="object 4">
            <a:extLst>
              <a:ext uri="{FF2B5EF4-FFF2-40B4-BE49-F238E27FC236}">
                <a16:creationId xmlns:a16="http://schemas.microsoft.com/office/drawing/2014/main" id="{CF0DBF46-4D66-9D92-6965-7EB5DDB24D88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367167"/>
            <a:ext cx="1697989" cy="3854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50" spc="-20" dirty="0"/>
              <a:t>Types</a:t>
            </a:r>
            <a:r>
              <a:rPr sz="2350" spc="-114" dirty="0"/>
              <a:t> </a:t>
            </a:r>
            <a:r>
              <a:rPr sz="2350" spc="-10" dirty="0"/>
              <a:t>d’AIT</a:t>
            </a:r>
            <a:endParaRPr sz="2350"/>
          </a:p>
        </p:txBody>
      </p:sp>
      <p:sp>
        <p:nvSpPr>
          <p:cNvPr id="3" name="object 3"/>
          <p:cNvSpPr txBox="1"/>
          <p:nvPr/>
        </p:nvSpPr>
        <p:spPr>
          <a:xfrm>
            <a:off x="2514081" y="6521491"/>
            <a:ext cx="7198359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soutenu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l’élaboration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cette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étude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subvention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éducative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restriction,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contenu</a:t>
            </a:r>
            <a:endParaRPr sz="9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736" y="1017701"/>
            <a:ext cx="6113249" cy="341427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22933" y="636661"/>
            <a:ext cx="28689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Arial"/>
                <a:cs typeface="Arial"/>
              </a:rPr>
              <a:t>Soulagement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durable</a:t>
            </a:r>
            <a:r>
              <a:rPr sz="1350" b="1" spc="-1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des</a:t>
            </a:r>
            <a:r>
              <a:rPr sz="1350" b="1" spc="-10" dirty="0">
                <a:latin typeface="Arial"/>
                <a:cs typeface="Arial"/>
              </a:rPr>
              <a:t> allergies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28299" y="1378584"/>
            <a:ext cx="1943100" cy="9131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065" marR="5080" algn="ctr">
              <a:lnSpc>
                <a:spcPts val="2330"/>
              </a:lnSpc>
              <a:spcBef>
                <a:spcPts val="175"/>
              </a:spcBef>
            </a:pPr>
            <a:r>
              <a:rPr sz="1950" b="1" spc="-10" dirty="0">
                <a:latin typeface="Arial"/>
                <a:cs typeface="Arial"/>
              </a:rPr>
              <a:t>Immunothérapie </a:t>
            </a:r>
            <a:r>
              <a:rPr sz="1950" b="1" spc="-25" dirty="0">
                <a:latin typeface="Arial"/>
                <a:cs typeface="Arial"/>
              </a:rPr>
              <a:t>sous-</a:t>
            </a:r>
            <a:r>
              <a:rPr sz="1950" b="1" spc="-10" dirty="0">
                <a:latin typeface="Arial"/>
                <a:cs typeface="Arial"/>
              </a:rPr>
              <a:t>cutanée (SCIT)</a:t>
            </a:r>
            <a:endParaRPr sz="19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15902" y="1391405"/>
            <a:ext cx="1943100" cy="91313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065" marR="5080" algn="ctr">
              <a:lnSpc>
                <a:spcPts val="2330"/>
              </a:lnSpc>
              <a:spcBef>
                <a:spcPts val="175"/>
              </a:spcBef>
            </a:pPr>
            <a:r>
              <a:rPr sz="1950" b="1" spc="-10" dirty="0">
                <a:latin typeface="Arial"/>
                <a:cs typeface="Arial"/>
              </a:rPr>
              <a:t>Immunothérapie sublinguale (SLIT)</a:t>
            </a:r>
            <a:endParaRPr sz="1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056598" y="1493456"/>
            <a:ext cx="493395" cy="493395"/>
          </a:xfrm>
          <a:custGeom>
            <a:avLst/>
            <a:gdLst/>
            <a:ahLst/>
            <a:cxnLst/>
            <a:rect l="l" t="t" r="r" b="b"/>
            <a:pathLst>
              <a:path w="493395" h="493394">
                <a:moveTo>
                  <a:pt x="246634" y="0"/>
                </a:moveTo>
                <a:lnTo>
                  <a:pt x="196911" y="5013"/>
                </a:lnTo>
                <a:lnTo>
                  <a:pt x="150608" y="19391"/>
                </a:lnTo>
                <a:lnTo>
                  <a:pt x="108712" y="42139"/>
                </a:lnTo>
                <a:lnTo>
                  <a:pt x="72215" y="72263"/>
                </a:lnTo>
                <a:lnTo>
                  <a:pt x="42105" y="108768"/>
                </a:lnTo>
                <a:lnTo>
                  <a:pt x="19373" y="150661"/>
                </a:lnTo>
                <a:lnTo>
                  <a:pt x="5008" y="196948"/>
                </a:lnTo>
                <a:lnTo>
                  <a:pt x="0" y="246634"/>
                </a:lnTo>
                <a:lnTo>
                  <a:pt x="5008" y="296319"/>
                </a:lnTo>
                <a:lnTo>
                  <a:pt x="19373" y="342606"/>
                </a:lnTo>
                <a:lnTo>
                  <a:pt x="42105" y="384499"/>
                </a:lnTo>
                <a:lnTo>
                  <a:pt x="72215" y="421005"/>
                </a:lnTo>
                <a:lnTo>
                  <a:pt x="108712" y="451128"/>
                </a:lnTo>
                <a:lnTo>
                  <a:pt x="150608" y="473876"/>
                </a:lnTo>
                <a:lnTo>
                  <a:pt x="196911" y="488254"/>
                </a:lnTo>
                <a:lnTo>
                  <a:pt x="246634" y="493268"/>
                </a:lnTo>
                <a:lnTo>
                  <a:pt x="296319" y="488254"/>
                </a:lnTo>
                <a:lnTo>
                  <a:pt x="342606" y="473876"/>
                </a:lnTo>
                <a:lnTo>
                  <a:pt x="384499" y="451128"/>
                </a:lnTo>
                <a:lnTo>
                  <a:pt x="421005" y="421005"/>
                </a:lnTo>
                <a:lnTo>
                  <a:pt x="451128" y="384499"/>
                </a:lnTo>
                <a:lnTo>
                  <a:pt x="473876" y="342606"/>
                </a:lnTo>
                <a:lnTo>
                  <a:pt x="488254" y="296319"/>
                </a:lnTo>
                <a:lnTo>
                  <a:pt x="493268" y="246634"/>
                </a:lnTo>
                <a:lnTo>
                  <a:pt x="488254" y="196948"/>
                </a:lnTo>
                <a:lnTo>
                  <a:pt x="473876" y="150661"/>
                </a:lnTo>
                <a:lnTo>
                  <a:pt x="451128" y="108768"/>
                </a:lnTo>
                <a:lnTo>
                  <a:pt x="421005" y="72263"/>
                </a:lnTo>
                <a:lnTo>
                  <a:pt x="384499" y="42139"/>
                </a:lnTo>
                <a:lnTo>
                  <a:pt x="342606" y="19391"/>
                </a:lnTo>
                <a:lnTo>
                  <a:pt x="296319" y="5013"/>
                </a:lnTo>
                <a:lnTo>
                  <a:pt x="246634" y="0"/>
                </a:lnTo>
                <a:close/>
              </a:path>
            </a:pathLst>
          </a:custGeom>
          <a:solidFill>
            <a:srgbClr val="E971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180334" y="1586420"/>
            <a:ext cx="2419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vs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07939" y="2375856"/>
            <a:ext cx="2359025" cy="3323987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 marL="198755" marR="238760" algn="ctr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Gouttes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comprimés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d’allergie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déposer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sous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1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langue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 marL="508000" marR="544195" algn="ctr">
              <a:lnSpc>
                <a:spcPct val="100000"/>
              </a:lnSpc>
            </a:pP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Durée</a:t>
            </a:r>
            <a:r>
              <a:rPr sz="1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habituelle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3 à 5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ans</a:t>
            </a:r>
            <a:endParaRPr sz="1300" dirty="0">
              <a:latin typeface="Arial"/>
              <a:cs typeface="Arial"/>
            </a:endParaRPr>
          </a:p>
          <a:p>
            <a:pPr marL="697230" marR="731520" algn="ctr">
              <a:lnSpc>
                <a:spcPct val="100000"/>
              </a:lnSpc>
            </a:pPr>
            <a:endParaRPr lang="fr-FR" sz="1300" dirty="0">
              <a:latin typeface="Arial"/>
              <a:cs typeface="Arial"/>
            </a:endParaRPr>
          </a:p>
          <a:p>
            <a:pPr marL="697230" marR="731520" algn="ctr">
              <a:lnSpc>
                <a:spcPct val="100000"/>
              </a:lnSpc>
            </a:pPr>
            <a:r>
              <a:rPr sz="1300" spc="-10" dirty="0" err="1">
                <a:solidFill>
                  <a:srgbClr val="FFFFFF"/>
                </a:solidFill>
                <a:latin typeface="Arial"/>
                <a:cs typeface="Arial"/>
              </a:rPr>
              <a:t>Prise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 quotidienne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0"/>
              </a:spcBef>
            </a:pPr>
            <a:endParaRPr sz="1300" dirty="0">
              <a:latin typeface="Arial"/>
              <a:cs typeface="Arial"/>
            </a:endParaRPr>
          </a:p>
          <a:p>
            <a:pPr marL="391795" marR="405130" indent="-27305" algn="ctr">
              <a:lnSpc>
                <a:spcPts val="1370"/>
              </a:lnSpc>
            </a:pPr>
            <a:r>
              <a:rPr sz="1300" spc="-10" dirty="0" err="1">
                <a:solidFill>
                  <a:srgbClr val="FFFFFF"/>
                </a:solidFill>
                <a:latin typeface="Arial"/>
                <a:cs typeface="Arial"/>
              </a:rPr>
              <a:t>Efficace</a:t>
            </a:r>
            <a:r>
              <a:rPr lang="fr-FR" sz="13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 err="1">
                <a:solidFill>
                  <a:srgbClr val="FFFFFF"/>
                </a:solidFill>
                <a:latin typeface="Arial"/>
                <a:cs typeface="Arial"/>
              </a:rPr>
              <a:t>contre</a:t>
            </a:r>
            <a:r>
              <a:rPr sz="13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certaines allergies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(ex.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3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dirty="0">
                <a:solidFill>
                  <a:srgbClr val="FFFFFF"/>
                </a:solidFill>
                <a:latin typeface="Arial"/>
                <a:cs typeface="Arial"/>
              </a:rPr>
              <a:t>pollen</a:t>
            </a:r>
            <a:r>
              <a:rPr sz="13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300" spc="-10" dirty="0">
                <a:solidFill>
                  <a:srgbClr val="FFFFFF"/>
                </a:solidFill>
                <a:latin typeface="Arial"/>
                <a:cs typeface="Arial"/>
              </a:rPr>
              <a:t>graminées, ambroisie)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93331" y="2358135"/>
            <a:ext cx="2359025" cy="4034438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165735" rIns="0" bIns="0" rtlCol="0">
            <a:spAutoFit/>
          </a:bodyPr>
          <a:lstStyle/>
          <a:p>
            <a:pPr marL="270510" marR="241300" algn="ctr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Des </a:t>
            </a:r>
            <a:r>
              <a:rPr sz="1300" spc="-10" dirty="0">
                <a:latin typeface="Arial"/>
                <a:cs typeface="Arial"/>
              </a:rPr>
              <a:t>injections </a:t>
            </a:r>
            <a:r>
              <a:rPr sz="1300" dirty="0">
                <a:latin typeface="Arial"/>
                <a:cs typeface="Arial"/>
              </a:rPr>
              <a:t>d'allergènes </a:t>
            </a:r>
            <a:r>
              <a:rPr sz="1300" spc="-10" dirty="0">
                <a:latin typeface="Arial"/>
                <a:cs typeface="Arial"/>
              </a:rPr>
              <a:t>pratiquées </a:t>
            </a:r>
            <a:r>
              <a:rPr sz="1300" dirty="0">
                <a:latin typeface="Arial"/>
                <a:cs typeface="Arial"/>
              </a:rPr>
              <a:t>sous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la </a:t>
            </a:r>
            <a:r>
              <a:rPr sz="1300" spc="-20" dirty="0" err="1">
                <a:latin typeface="Arial"/>
                <a:cs typeface="Arial"/>
              </a:rPr>
              <a:t>peau</a:t>
            </a:r>
            <a:endParaRPr lang="fr-FR" sz="1300" spc="-20" dirty="0">
              <a:latin typeface="Arial"/>
              <a:cs typeface="Arial"/>
            </a:endParaRPr>
          </a:p>
          <a:p>
            <a:pPr marL="270510" marR="241300" algn="ctr"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 marL="542925" marR="508000" indent="-635" algn="ctr">
              <a:lnSpc>
                <a:spcPct val="101200"/>
              </a:lnSpc>
              <a:spcBef>
                <a:spcPts val="5"/>
              </a:spcBef>
            </a:pPr>
            <a:r>
              <a:rPr sz="1300" dirty="0">
                <a:latin typeface="Arial"/>
                <a:cs typeface="Arial"/>
              </a:rPr>
              <a:t>La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durée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du</a:t>
            </a:r>
            <a:r>
              <a:rPr sz="1300" spc="-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traitement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25" dirty="0">
                <a:latin typeface="Arial"/>
                <a:cs typeface="Arial"/>
              </a:rPr>
              <a:t>est </a:t>
            </a:r>
            <a:r>
              <a:rPr sz="1300" dirty="0">
                <a:latin typeface="Arial"/>
                <a:cs typeface="Arial"/>
              </a:rPr>
              <a:t>généralement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de 3 à 5 </a:t>
            </a:r>
            <a:r>
              <a:rPr sz="1300" spc="-25" dirty="0" err="1">
                <a:latin typeface="Arial"/>
                <a:cs typeface="Arial"/>
              </a:rPr>
              <a:t>ans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5"/>
              </a:spcBef>
            </a:pPr>
            <a:endParaRPr sz="1300" dirty="0">
              <a:latin typeface="Arial"/>
              <a:cs typeface="Arial"/>
            </a:endParaRPr>
          </a:p>
          <a:p>
            <a:pPr marL="443865" marR="410845" algn="ctr">
              <a:lnSpc>
                <a:spcPct val="100000"/>
              </a:lnSpc>
            </a:pPr>
            <a:r>
              <a:rPr sz="1300" dirty="0">
                <a:latin typeface="Arial"/>
                <a:cs typeface="Arial"/>
              </a:rPr>
              <a:t>Des</a:t>
            </a:r>
            <a:r>
              <a:rPr sz="1300" spc="-10" dirty="0">
                <a:latin typeface="Arial"/>
                <a:cs typeface="Arial"/>
              </a:rPr>
              <a:t> piqûres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réalisées</a:t>
            </a:r>
            <a:r>
              <a:rPr sz="1300" spc="-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chaque semaine</a:t>
            </a:r>
            <a:r>
              <a:rPr sz="1300" spc="-3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ou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chaque</a:t>
            </a:r>
            <a:r>
              <a:rPr sz="1300" spc="-25" dirty="0">
                <a:latin typeface="Arial"/>
                <a:cs typeface="Arial"/>
              </a:rPr>
              <a:t> </a:t>
            </a:r>
            <a:r>
              <a:rPr sz="1300" spc="-20" dirty="0">
                <a:latin typeface="Arial"/>
                <a:cs typeface="Arial"/>
              </a:rPr>
              <a:t>mois</a:t>
            </a:r>
            <a:endParaRPr sz="1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Arial"/>
              <a:cs typeface="Arial"/>
            </a:endParaRPr>
          </a:p>
          <a:p>
            <a:pPr marL="260350" marR="268605" algn="ctr">
              <a:lnSpc>
                <a:spcPct val="101600"/>
              </a:lnSpc>
            </a:pPr>
            <a:r>
              <a:rPr sz="1300" dirty="0" err="1">
                <a:latin typeface="Arial"/>
                <a:cs typeface="Arial"/>
              </a:rPr>
              <a:t>Efficace</a:t>
            </a:r>
            <a:r>
              <a:rPr sz="1300" dirty="0">
                <a:latin typeface="Arial"/>
                <a:cs typeface="Arial"/>
              </a:rPr>
              <a:t> contre</a:t>
            </a:r>
            <a:r>
              <a:rPr sz="1300" spc="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plusieurs </a:t>
            </a:r>
            <a:r>
              <a:rPr sz="1300" spc="-10" dirty="0">
                <a:latin typeface="Arial"/>
                <a:cs typeface="Arial"/>
              </a:rPr>
              <a:t>types </a:t>
            </a:r>
            <a:r>
              <a:rPr sz="1300" dirty="0">
                <a:latin typeface="Arial"/>
                <a:cs typeface="Arial"/>
              </a:rPr>
              <a:t>d’allergies</a:t>
            </a:r>
            <a:r>
              <a:rPr sz="1300" spc="1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(par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exemple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: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pollens, </a:t>
            </a:r>
            <a:r>
              <a:rPr sz="1300" dirty="0">
                <a:latin typeface="Arial"/>
                <a:cs typeface="Arial"/>
              </a:rPr>
              <a:t>acariens,</a:t>
            </a:r>
            <a:r>
              <a:rPr sz="1300" spc="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poils</a:t>
            </a:r>
            <a:r>
              <a:rPr sz="1300" spc="2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d’animaux)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37E347-0089-9F71-B5C3-E62DE6E59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0737-8482-FAD0-A34D-885028963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28" y="239830"/>
            <a:ext cx="9573126" cy="77787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Confirmation par test </a:t>
            </a:r>
            <a:r>
              <a:rPr lang="en-US" sz="2800" b="1" dirty="0" err="1">
                <a:solidFill>
                  <a:srgbClr val="0179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cutané</a:t>
            </a:r>
            <a:endParaRPr lang="en-GB" sz="2800" dirty="0">
              <a:solidFill>
                <a:srgbClr val="01797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E1DE5E-C365-B1B6-9259-891C54883E5F}"/>
              </a:ext>
            </a:extLst>
          </p:cNvPr>
          <p:cNvSpPr txBox="1"/>
          <p:nvPr/>
        </p:nvSpPr>
        <p:spPr>
          <a:xfrm>
            <a:off x="2180377" y="6491212"/>
            <a:ext cx="833522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sz="1000" dirty="0">
                <a:latin typeface="Arial"/>
                <a:cs typeface="Arial"/>
              </a:rPr>
              <a:t>ALK-</a:t>
            </a:r>
            <a:r>
              <a:rPr lang="fr-FR" sz="1000" dirty="0" err="1">
                <a:latin typeface="Arial"/>
                <a:cs typeface="Arial"/>
              </a:rPr>
              <a:t>Abelló</a:t>
            </a:r>
            <a:r>
              <a:rPr lang="fr-FR" sz="1000" spc="50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a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soutenu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l’élaboration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de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cette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étude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de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cas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par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une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subvention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éducative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sans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restriction,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sans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intervenir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dans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dirty="0">
                <a:latin typeface="Arial"/>
                <a:cs typeface="Arial"/>
              </a:rPr>
              <a:t>son</a:t>
            </a:r>
            <a:r>
              <a:rPr lang="fr-FR" sz="1000" spc="55" dirty="0">
                <a:latin typeface="Arial"/>
                <a:cs typeface="Arial"/>
              </a:rPr>
              <a:t> </a:t>
            </a:r>
            <a:r>
              <a:rPr lang="fr-FR" sz="1000" spc="-10" dirty="0">
                <a:latin typeface="Arial"/>
                <a:cs typeface="Arial"/>
              </a:rPr>
              <a:t>contenu</a:t>
            </a:r>
            <a:endParaRPr lang="fr-FR" sz="1000" dirty="0">
              <a:latin typeface="Arial"/>
              <a:cs typeface="Arial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6AA4FC-66FD-12D3-6F63-13A6725B7F7B}"/>
              </a:ext>
            </a:extLst>
          </p:cNvPr>
          <p:cNvSpPr txBox="1">
            <a:spLocks/>
          </p:cNvSpPr>
          <p:nvPr/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Pollen de </a:t>
            </a:r>
            <a:r>
              <a:rPr lang="en-GB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graminées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8B93B4E-CEB0-D2DC-8506-5C59C71A3622}"/>
              </a:ext>
            </a:extLst>
          </p:cNvPr>
          <p:cNvSpPr txBox="1">
            <a:spLocks/>
          </p:cNvSpPr>
          <p:nvPr/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Petite réaction cutanée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Confirme la sensibilisation, mais moins significative sur le plan clinique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03F725DA-0871-E0A9-2CC2-602BEA41E12C}"/>
              </a:ext>
            </a:extLst>
          </p:cNvPr>
          <p:cNvSpPr txBox="1">
            <a:spLocks/>
          </p:cNvSpPr>
          <p:nvPr/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Acariens</a:t>
            </a:r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 domestiques (HDM) :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E4C322B-8E3F-8C81-9258-75AF8F284C58}"/>
              </a:ext>
            </a:extLst>
          </p:cNvPr>
          <p:cNvSpPr txBox="1">
            <a:spLocks/>
          </p:cNvSpPr>
          <p:nvPr/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Réaction papuleuse importante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Allergène primaire à l'origine des symptômes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En corrélation avec des symptômes pérennes et un facteur déclenchant l'asthme</a:t>
            </a:r>
          </a:p>
          <a:p>
            <a:r>
              <a:rPr lang="fr-FR" sz="2600" dirty="0">
                <a:latin typeface="Arial" panose="020B0604020202020204" pitchFamily="34" charset="0"/>
                <a:cs typeface="Arial" panose="020B0604020202020204" pitchFamily="34" charset="0"/>
              </a:rPr>
              <a:t>Décision clinique : les résultats du test cutané confirment les résultats spécifiques des IgE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57F0C77D-1EAC-90C7-CF27-5BD7156087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31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Choisir</a:t>
            </a:r>
            <a:r>
              <a:rPr sz="2800" spc="-160" dirty="0"/>
              <a:t> </a:t>
            </a:r>
            <a:r>
              <a:rPr sz="2800" spc="-10" dirty="0"/>
              <a:t>l’immunothérapie</a:t>
            </a:r>
            <a:r>
              <a:rPr sz="2800" spc="-145" dirty="0"/>
              <a:t> </a:t>
            </a:r>
            <a:r>
              <a:rPr sz="2800" spc="-10" dirty="0"/>
              <a:t>adaptée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376754" y="6520370"/>
            <a:ext cx="747268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soutenu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l’élaboration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cette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étude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subvention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éducative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0" dirty="0">
                <a:latin typeface="Arial"/>
                <a:cs typeface="Arial"/>
              </a:rPr>
              <a:t> restriction,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 </a:t>
            </a:r>
            <a:r>
              <a:rPr sz="1000" dirty="0">
                <a:latin typeface="Arial"/>
                <a:cs typeface="Arial"/>
              </a:rPr>
              <a:t>sur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contenu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079" y="4879466"/>
            <a:ext cx="10928350" cy="1349728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202565" rIns="0" bIns="0" rtlCol="0" anchor="ctr">
            <a:spAutoFit/>
          </a:bodyPr>
          <a:lstStyle/>
          <a:p>
            <a:pPr marL="1330960" marR="1142365" indent="-93345" algn="ctr">
              <a:lnSpc>
                <a:spcPts val="2480"/>
              </a:lnSpc>
              <a:spcBef>
                <a:spcPts val="159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Conseils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durée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traitement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(généralement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ans), amélioration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progressive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attendue,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importance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Arial"/>
                <a:cs typeface="Arial"/>
              </a:rPr>
              <a:t>régularité</a:t>
            </a:r>
            <a:endParaRPr lang="fr-FR" sz="20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330960" marR="1142365" indent="-93345" algn="ctr">
              <a:lnSpc>
                <a:spcPts val="2480"/>
              </a:lnSpc>
              <a:spcBef>
                <a:spcPts val="1595"/>
              </a:spcBef>
            </a:pPr>
            <a:endParaRPr sz="200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22541" y="3292259"/>
            <a:ext cx="10947400" cy="1612265"/>
            <a:chOff x="622541" y="3292259"/>
            <a:chExt cx="10947400" cy="1612265"/>
          </a:xfrm>
        </p:grpSpPr>
        <p:sp>
          <p:nvSpPr>
            <p:cNvPr id="7" name="object 7"/>
            <p:cNvSpPr/>
            <p:nvPr/>
          </p:nvSpPr>
          <p:spPr>
            <a:xfrm>
              <a:off x="632066" y="3301784"/>
              <a:ext cx="10928350" cy="1593215"/>
            </a:xfrm>
            <a:custGeom>
              <a:avLst/>
              <a:gdLst/>
              <a:ahLst/>
              <a:cxnLst/>
              <a:rect l="l" t="t" r="r" b="b"/>
              <a:pathLst>
                <a:path w="10928350" h="1593214">
                  <a:moveTo>
                    <a:pt x="10927842" y="0"/>
                  </a:moveTo>
                  <a:lnTo>
                    <a:pt x="0" y="0"/>
                  </a:lnTo>
                  <a:lnTo>
                    <a:pt x="0" y="1035176"/>
                  </a:lnTo>
                  <a:lnTo>
                    <a:pt x="5264785" y="1035176"/>
                  </a:lnTo>
                  <a:lnTo>
                    <a:pt x="5264785" y="1194815"/>
                  </a:lnTo>
                  <a:lnTo>
                    <a:pt x="5065649" y="1194815"/>
                  </a:lnTo>
                  <a:lnTo>
                    <a:pt x="5463921" y="1593214"/>
                  </a:lnTo>
                  <a:lnTo>
                    <a:pt x="5862193" y="1194815"/>
                  </a:lnTo>
                  <a:lnTo>
                    <a:pt x="5663057" y="1194815"/>
                  </a:lnTo>
                  <a:lnTo>
                    <a:pt x="5663057" y="1035176"/>
                  </a:lnTo>
                  <a:lnTo>
                    <a:pt x="10927842" y="1035176"/>
                  </a:lnTo>
                  <a:lnTo>
                    <a:pt x="10927842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2066" y="3301784"/>
              <a:ext cx="10928350" cy="1593215"/>
            </a:xfrm>
            <a:custGeom>
              <a:avLst/>
              <a:gdLst/>
              <a:ahLst/>
              <a:cxnLst/>
              <a:rect l="l" t="t" r="r" b="b"/>
              <a:pathLst>
                <a:path w="10928350" h="1593214">
                  <a:moveTo>
                    <a:pt x="10927842" y="1035176"/>
                  </a:moveTo>
                  <a:lnTo>
                    <a:pt x="5663057" y="1035176"/>
                  </a:lnTo>
                  <a:lnTo>
                    <a:pt x="5663057" y="1194815"/>
                  </a:lnTo>
                  <a:lnTo>
                    <a:pt x="5862193" y="1194815"/>
                  </a:lnTo>
                  <a:lnTo>
                    <a:pt x="5463921" y="1593214"/>
                  </a:lnTo>
                  <a:lnTo>
                    <a:pt x="5065649" y="1194815"/>
                  </a:lnTo>
                  <a:lnTo>
                    <a:pt x="5264785" y="1194815"/>
                  </a:lnTo>
                  <a:lnTo>
                    <a:pt x="5264785" y="1035176"/>
                  </a:lnTo>
                  <a:lnTo>
                    <a:pt x="0" y="1035176"/>
                  </a:lnTo>
                  <a:lnTo>
                    <a:pt x="0" y="0"/>
                  </a:lnTo>
                  <a:lnTo>
                    <a:pt x="10927842" y="0"/>
                  </a:lnTo>
                  <a:lnTo>
                    <a:pt x="10927842" y="10351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978570" y="3373670"/>
            <a:ext cx="8215045" cy="38536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Pourquoi</a:t>
            </a:r>
            <a:r>
              <a:rPr sz="24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choisir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4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SLIT</a:t>
            </a:r>
            <a:r>
              <a:rPr lang="fr-FR" sz="2400" dirty="0"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443257"/>
              </p:ext>
            </p:extLst>
          </p:nvPr>
        </p:nvGraphicFramePr>
        <p:xfrm>
          <a:off x="622554" y="3851402"/>
          <a:ext cx="10927079" cy="7328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1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1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1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2836">
                <a:tc>
                  <a:txBody>
                    <a:bodyPr/>
                    <a:lstStyle/>
                    <a:p>
                      <a:pPr marL="64135" algn="ctr">
                        <a:lnSpc>
                          <a:spcPts val="1645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Administration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64135" algn="ctr">
                        <a:lnSpc>
                          <a:spcPts val="1955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pratique</a:t>
                      </a:r>
                      <a:r>
                        <a:rPr sz="18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à</a:t>
                      </a:r>
                      <a:r>
                        <a:rPr sz="18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domicile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B4C1B5"/>
                      </a:solidFill>
                      <a:prstDash val="solid"/>
                    </a:lnL>
                    <a:lnR w="19050">
                      <a:solidFill>
                        <a:srgbClr val="B4C1B5"/>
                      </a:solidFill>
                      <a:prstDash val="solid"/>
                    </a:lnR>
                    <a:lnT w="19050">
                      <a:solidFill>
                        <a:srgbClr val="B4C1B5"/>
                      </a:solidFill>
                      <a:prstDash val="solid"/>
                    </a:lnT>
                    <a:lnB w="19050">
                      <a:solidFill>
                        <a:srgbClr val="B4C1B5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223520" algn="ctr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Profil</a:t>
                      </a:r>
                      <a:r>
                        <a:rPr sz="18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sécurité</a:t>
                      </a:r>
                      <a:r>
                        <a:rPr sz="18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remarquable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85725" marB="0" anchor="ctr">
                    <a:lnL w="19050">
                      <a:solidFill>
                        <a:srgbClr val="B4C1B5"/>
                      </a:solidFill>
                      <a:prstDash val="solid"/>
                    </a:lnL>
                    <a:lnR w="19050">
                      <a:solidFill>
                        <a:srgbClr val="B4C1B5"/>
                      </a:solidFill>
                      <a:prstDash val="solid"/>
                    </a:lnR>
                    <a:lnT w="19050">
                      <a:solidFill>
                        <a:srgbClr val="B4C1B5"/>
                      </a:solidFill>
                      <a:prstDash val="solid"/>
                    </a:lnT>
                    <a:lnB w="19050">
                      <a:solidFill>
                        <a:srgbClr val="B4C1B5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marL="60960" algn="ctr">
                        <a:lnSpc>
                          <a:spcPts val="1645"/>
                        </a:lnSpc>
                      </a:pPr>
                      <a:r>
                        <a:rPr sz="1800" spc="-55" dirty="0">
                          <a:latin typeface="Arial"/>
                          <a:cs typeface="Arial"/>
                        </a:rPr>
                        <a:t>Taux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élevé</a:t>
                      </a:r>
                      <a:r>
                        <a:rPr sz="18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d’observance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60960" algn="ctr">
                        <a:lnSpc>
                          <a:spcPts val="195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chez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latin typeface="Arial"/>
                          <a:cs typeface="Arial"/>
                        </a:rPr>
                        <a:t>les</a:t>
                      </a:r>
                      <a:r>
                        <a:rPr sz="18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adolescents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B4C1B5"/>
                      </a:solidFill>
                      <a:prstDash val="solid"/>
                    </a:lnL>
                    <a:lnR w="19050">
                      <a:solidFill>
                        <a:srgbClr val="B4C1B5"/>
                      </a:solidFill>
                      <a:prstDash val="solid"/>
                    </a:lnR>
                    <a:lnT w="19050">
                      <a:solidFill>
                        <a:srgbClr val="B4C1B5"/>
                      </a:solidFill>
                      <a:prstDash val="solid"/>
                    </a:lnT>
                    <a:lnB w="19050">
                      <a:solidFill>
                        <a:srgbClr val="B4C1B5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95"/>
                        </a:lnSpc>
                      </a:pPr>
                      <a:r>
                        <a:rPr sz="1800" dirty="0">
                          <a:latin typeface="Arial"/>
                          <a:cs typeface="Arial"/>
                        </a:rPr>
                        <a:t>Cible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l’allergène</a:t>
                      </a:r>
                      <a:r>
                        <a:rPr sz="180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spc="-10" dirty="0">
                          <a:latin typeface="Arial"/>
                          <a:cs typeface="Arial"/>
                        </a:rPr>
                        <a:t>principal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43815" algn="ctr">
                        <a:lnSpc>
                          <a:spcPts val="1585"/>
                        </a:lnSpc>
                      </a:pPr>
                      <a:r>
                        <a:rPr sz="1800" spc="-10" dirty="0">
                          <a:latin typeface="Arial"/>
                          <a:cs typeface="Arial"/>
                        </a:rPr>
                        <a:t>(Acarien)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B4C1B5"/>
                      </a:solidFill>
                      <a:prstDash val="solid"/>
                    </a:lnL>
                    <a:lnR w="19050">
                      <a:solidFill>
                        <a:srgbClr val="B4C1B5"/>
                      </a:solidFill>
                      <a:prstDash val="solid"/>
                    </a:lnR>
                    <a:lnT w="19050">
                      <a:solidFill>
                        <a:srgbClr val="B4C1B5"/>
                      </a:solidFill>
                      <a:prstDash val="solid"/>
                    </a:lnT>
                    <a:lnB w="19050">
                      <a:solidFill>
                        <a:srgbClr val="B4C1B5"/>
                      </a:solidFill>
                      <a:prstDash val="solid"/>
                    </a:lnB>
                    <a:solidFill>
                      <a:srgbClr val="7EC9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11" name="object 11"/>
          <p:cNvGrpSpPr/>
          <p:nvPr/>
        </p:nvGrpSpPr>
        <p:grpSpPr>
          <a:xfrm>
            <a:off x="622541" y="1714550"/>
            <a:ext cx="10947400" cy="1612265"/>
            <a:chOff x="622541" y="1714550"/>
            <a:chExt cx="10947400" cy="1612265"/>
          </a:xfrm>
        </p:grpSpPr>
        <p:sp>
          <p:nvSpPr>
            <p:cNvPr id="12" name="object 12"/>
            <p:cNvSpPr/>
            <p:nvPr/>
          </p:nvSpPr>
          <p:spPr>
            <a:xfrm>
              <a:off x="632066" y="1724075"/>
              <a:ext cx="10928350" cy="1593215"/>
            </a:xfrm>
            <a:custGeom>
              <a:avLst/>
              <a:gdLst/>
              <a:ahLst/>
              <a:cxnLst/>
              <a:rect l="l" t="t" r="r" b="b"/>
              <a:pathLst>
                <a:path w="10928350" h="1593214">
                  <a:moveTo>
                    <a:pt x="10927842" y="0"/>
                  </a:moveTo>
                  <a:lnTo>
                    <a:pt x="0" y="0"/>
                  </a:lnTo>
                  <a:lnTo>
                    <a:pt x="0" y="1035176"/>
                  </a:lnTo>
                  <a:lnTo>
                    <a:pt x="5264785" y="1035176"/>
                  </a:lnTo>
                  <a:lnTo>
                    <a:pt x="5264785" y="1194815"/>
                  </a:lnTo>
                  <a:lnTo>
                    <a:pt x="5065649" y="1194815"/>
                  </a:lnTo>
                  <a:lnTo>
                    <a:pt x="5463921" y="1593214"/>
                  </a:lnTo>
                  <a:lnTo>
                    <a:pt x="5862193" y="1194815"/>
                  </a:lnTo>
                  <a:lnTo>
                    <a:pt x="5663057" y="1194815"/>
                  </a:lnTo>
                  <a:lnTo>
                    <a:pt x="5663057" y="1035176"/>
                  </a:lnTo>
                  <a:lnTo>
                    <a:pt x="10927842" y="1035176"/>
                  </a:lnTo>
                  <a:lnTo>
                    <a:pt x="10927842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2066" y="1724075"/>
              <a:ext cx="10928350" cy="1593215"/>
            </a:xfrm>
            <a:custGeom>
              <a:avLst/>
              <a:gdLst/>
              <a:ahLst/>
              <a:cxnLst/>
              <a:rect l="l" t="t" r="r" b="b"/>
              <a:pathLst>
                <a:path w="10928350" h="1593214">
                  <a:moveTo>
                    <a:pt x="10927842" y="1035176"/>
                  </a:moveTo>
                  <a:lnTo>
                    <a:pt x="5663057" y="1035176"/>
                  </a:lnTo>
                  <a:lnTo>
                    <a:pt x="5663057" y="1194815"/>
                  </a:lnTo>
                  <a:lnTo>
                    <a:pt x="5862193" y="1194815"/>
                  </a:lnTo>
                  <a:lnTo>
                    <a:pt x="5463921" y="1593214"/>
                  </a:lnTo>
                  <a:lnTo>
                    <a:pt x="5065649" y="1194815"/>
                  </a:lnTo>
                  <a:lnTo>
                    <a:pt x="5264785" y="1194815"/>
                  </a:lnTo>
                  <a:lnTo>
                    <a:pt x="5264785" y="1035176"/>
                  </a:lnTo>
                  <a:lnTo>
                    <a:pt x="0" y="1035176"/>
                  </a:lnTo>
                  <a:lnTo>
                    <a:pt x="0" y="0"/>
                  </a:lnTo>
                  <a:lnTo>
                    <a:pt x="10927842" y="0"/>
                  </a:lnTo>
                  <a:lnTo>
                    <a:pt x="10927842" y="1035176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219200" y="2085418"/>
            <a:ext cx="100437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Traitement</a:t>
            </a:r>
            <a:r>
              <a:rPr sz="24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choisi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Immunothérapie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sublinguale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aux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acariens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(ISL</a:t>
            </a:r>
            <a:r>
              <a:rPr sz="2400" spc="-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Acarien)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3FD3D1D4-AEB4-DFAE-36AA-A004A0FF01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Le parcours</a:t>
            </a:r>
            <a:r>
              <a:rPr spc="5" dirty="0"/>
              <a:t> </a:t>
            </a:r>
            <a:r>
              <a:rPr dirty="0"/>
              <a:t>de</a:t>
            </a:r>
            <a:r>
              <a:rPr spc="-5" dirty="0"/>
              <a:t> </a:t>
            </a:r>
            <a:r>
              <a:rPr spc="-30" dirty="0"/>
              <a:t>l’ITA</a:t>
            </a:r>
            <a:r>
              <a:rPr spc="-85" dirty="0"/>
              <a:t> </a:t>
            </a:r>
            <a:r>
              <a:rPr dirty="0"/>
              <a:t>:</a:t>
            </a:r>
            <a:r>
              <a:rPr spc="5" dirty="0"/>
              <a:t> </a:t>
            </a:r>
            <a:r>
              <a:rPr dirty="0"/>
              <a:t>à</a:t>
            </a:r>
            <a:r>
              <a:rPr spc="5" dirty="0"/>
              <a:t> </a:t>
            </a:r>
            <a:r>
              <a:rPr dirty="0"/>
              <a:t>quoi</a:t>
            </a:r>
            <a:r>
              <a:rPr spc="-5" dirty="0"/>
              <a:t> </a:t>
            </a:r>
            <a:r>
              <a:rPr spc="-10" dirty="0"/>
              <a:t>s’attendre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36225" y="6520370"/>
            <a:ext cx="73539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apporté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soutien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éducatif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restriction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pour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l’élaboration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cette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étude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 </a:t>
            </a:r>
            <a:r>
              <a:rPr sz="1000" dirty="0">
                <a:latin typeface="Arial"/>
                <a:cs typeface="Arial"/>
              </a:rPr>
              <a:t>dans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contenu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36802" y="1822069"/>
            <a:ext cx="3703954" cy="1840230"/>
            <a:chOff x="836802" y="1822069"/>
            <a:chExt cx="3703954" cy="1840230"/>
          </a:xfrm>
        </p:grpSpPr>
        <p:sp>
          <p:nvSpPr>
            <p:cNvPr id="6" name="object 6"/>
            <p:cNvSpPr/>
            <p:nvPr/>
          </p:nvSpPr>
          <p:spPr>
            <a:xfrm>
              <a:off x="3878986" y="2741955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4812" y="0"/>
                  </a:lnTo>
                </a:path>
              </a:pathLst>
            </a:custGeom>
            <a:ln w="12700">
              <a:solidFill>
                <a:srgbClr val="E97132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7560" y="269750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E97132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46327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411" y="0"/>
                  </a:moveTo>
                  <a:lnTo>
                    <a:pt x="0" y="0"/>
                  </a:lnTo>
                  <a:lnTo>
                    <a:pt x="0" y="1820799"/>
                  </a:lnTo>
                  <a:lnTo>
                    <a:pt x="3034411" y="1820799"/>
                  </a:lnTo>
                  <a:lnTo>
                    <a:pt x="3034411" y="0"/>
                  </a:lnTo>
                  <a:close/>
                </a:path>
              </a:pathLst>
            </a:custGeom>
            <a:solidFill>
              <a:srgbClr val="E9713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46327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411" y="0"/>
                  </a:lnTo>
                  <a:lnTo>
                    <a:pt x="3034411" y="1820799"/>
                  </a:lnTo>
                  <a:lnTo>
                    <a:pt x="0" y="182079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846327" y="1831594"/>
            <a:ext cx="3034665" cy="137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sz="1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endParaRPr sz="1650">
              <a:latin typeface="Arial"/>
              <a:cs typeface="Arial"/>
            </a:endParaRPr>
          </a:p>
          <a:p>
            <a:pPr marL="172720" marR="399415" algn="ctr">
              <a:lnSpc>
                <a:spcPts val="1700"/>
              </a:lnSpc>
            </a:pP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Semaine</a:t>
            </a:r>
            <a:r>
              <a:rPr sz="16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65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début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traitement,</a:t>
            </a:r>
            <a:r>
              <a:rPr sz="165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amélioration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clinique</a:t>
            </a:r>
            <a:r>
              <a:rPr sz="165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dirty="0">
                <a:solidFill>
                  <a:srgbClr val="FFFFFF"/>
                </a:solidFill>
                <a:latin typeface="Arial"/>
                <a:cs typeface="Arial"/>
              </a:rPr>
              <a:t>généralement</a:t>
            </a:r>
            <a:r>
              <a:rPr sz="16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Arial"/>
                <a:cs typeface="Arial"/>
              </a:rPr>
              <a:t>non </a:t>
            </a:r>
            <a:r>
              <a:rPr sz="1650" spc="-10" dirty="0">
                <a:solidFill>
                  <a:srgbClr val="FFFFFF"/>
                </a:solidFill>
                <a:latin typeface="Arial"/>
                <a:cs typeface="Arial"/>
              </a:rPr>
              <a:t>observée</a:t>
            </a:r>
            <a:endParaRPr sz="165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569205" y="1822069"/>
            <a:ext cx="3703954" cy="1840230"/>
            <a:chOff x="4569205" y="1822069"/>
            <a:chExt cx="3703954" cy="1840230"/>
          </a:xfrm>
        </p:grpSpPr>
        <p:sp>
          <p:nvSpPr>
            <p:cNvPr id="12" name="object 12"/>
            <p:cNvSpPr/>
            <p:nvPr/>
          </p:nvSpPr>
          <p:spPr>
            <a:xfrm>
              <a:off x="7611452" y="2741955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4812" y="0"/>
                  </a:lnTo>
                </a:path>
              </a:pathLst>
            </a:custGeom>
            <a:ln w="12700">
              <a:solidFill>
                <a:srgbClr val="D8B11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90026" y="2697505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D8B11D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78730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538" y="0"/>
                  </a:moveTo>
                  <a:lnTo>
                    <a:pt x="0" y="0"/>
                  </a:lnTo>
                  <a:lnTo>
                    <a:pt x="0" y="1820799"/>
                  </a:lnTo>
                  <a:lnTo>
                    <a:pt x="3034538" y="1820799"/>
                  </a:lnTo>
                  <a:lnTo>
                    <a:pt x="3034538" y="0"/>
                  </a:lnTo>
                  <a:close/>
                </a:path>
              </a:pathLst>
            </a:custGeom>
            <a:solidFill>
              <a:srgbClr val="E0A61D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8730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538" y="0"/>
                  </a:lnTo>
                  <a:lnTo>
                    <a:pt x="3034538" y="1820799"/>
                  </a:lnTo>
                  <a:lnTo>
                    <a:pt x="0" y="182079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578730" y="1831594"/>
            <a:ext cx="3034665" cy="150425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90"/>
              </a:spcBef>
            </a:pPr>
            <a:endParaRPr sz="1700" dirty="0">
              <a:latin typeface="Arial"/>
              <a:cs typeface="Arial"/>
            </a:endParaRPr>
          </a:p>
          <a:p>
            <a:pPr marL="357505" marR="271145" algn="ctr">
              <a:lnSpc>
                <a:spcPts val="1780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Mois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: Les</a:t>
            </a:r>
            <a:r>
              <a:rPr sz="17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premières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améliorations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peuvent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apparaître, il </a:t>
            </a:r>
            <a:r>
              <a:rPr sz="1700" spc="-25" dirty="0">
                <a:solidFill>
                  <a:srgbClr val="FFFFFF"/>
                </a:solidFill>
                <a:latin typeface="Arial"/>
                <a:cs typeface="Arial"/>
              </a:rPr>
              <a:t>est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important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poursuivre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traitement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complet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312720" y="1822069"/>
            <a:ext cx="9043035" cy="2489835"/>
            <a:chOff x="2312720" y="1822069"/>
            <a:chExt cx="9043035" cy="2489835"/>
          </a:xfrm>
        </p:grpSpPr>
        <p:sp>
          <p:nvSpPr>
            <p:cNvPr id="18" name="object 18"/>
            <p:cNvSpPr/>
            <p:nvPr/>
          </p:nvSpPr>
          <p:spPr>
            <a:xfrm>
              <a:off x="2363533" y="3650513"/>
              <a:ext cx="7465059" cy="655320"/>
            </a:xfrm>
            <a:custGeom>
              <a:avLst/>
              <a:gdLst/>
              <a:ahLst/>
              <a:cxnLst/>
              <a:rect l="l" t="t" r="r" b="b"/>
              <a:pathLst>
                <a:path w="7465059" h="655320">
                  <a:moveTo>
                    <a:pt x="7464933" y="0"/>
                  </a:moveTo>
                  <a:lnTo>
                    <a:pt x="7464933" y="350774"/>
                  </a:lnTo>
                  <a:lnTo>
                    <a:pt x="0" y="350774"/>
                  </a:lnTo>
                  <a:lnTo>
                    <a:pt x="0" y="654812"/>
                  </a:lnTo>
                </a:path>
              </a:pathLst>
            </a:custGeom>
            <a:ln w="12700">
              <a:solidFill>
                <a:srgbClr val="8EB21E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19070" y="4229087"/>
              <a:ext cx="88900" cy="76200"/>
            </a:xfrm>
            <a:custGeom>
              <a:avLst/>
              <a:gdLst/>
              <a:ahLst/>
              <a:cxnLst/>
              <a:rect l="l" t="t" r="r" b="b"/>
              <a:pathLst>
                <a:path w="88900" h="76200">
                  <a:moveTo>
                    <a:pt x="88900" y="0"/>
                  </a:moveTo>
                  <a:lnTo>
                    <a:pt x="44450" y="76199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8EB21E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11260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410" y="0"/>
                  </a:moveTo>
                  <a:lnTo>
                    <a:pt x="0" y="0"/>
                  </a:lnTo>
                  <a:lnTo>
                    <a:pt x="0" y="1820799"/>
                  </a:lnTo>
                  <a:lnTo>
                    <a:pt x="3034410" y="1820799"/>
                  </a:lnTo>
                  <a:lnTo>
                    <a:pt x="3034410" y="0"/>
                  </a:lnTo>
                  <a:close/>
                </a:path>
              </a:pathLst>
            </a:custGeom>
            <a:solidFill>
              <a:srgbClr val="B7C11E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11260" y="1831594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411" y="0"/>
                  </a:lnTo>
                  <a:lnTo>
                    <a:pt x="3034411" y="1820799"/>
                  </a:lnTo>
                  <a:lnTo>
                    <a:pt x="0" y="182079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310714" y="2199234"/>
            <a:ext cx="3034665" cy="873316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>
            <a:defPPr>
              <a:defRPr kern="0"/>
            </a:defPPr>
            <a:lvl1pPr algn="ctr">
              <a:lnSpc>
                <a:spcPct val="100000"/>
              </a:lnSpc>
              <a:spcBef>
                <a:spcPts val="690"/>
              </a:spcBef>
              <a:defRPr sz="1700">
                <a:latin typeface="Arial"/>
                <a:cs typeface="Arial"/>
              </a:defRPr>
            </a:lvl1pPr>
          </a:lstStyle>
          <a:p>
            <a:r>
              <a:rPr dirty="0">
                <a:solidFill>
                  <a:schemeClr val="bg1"/>
                </a:solidFill>
              </a:rPr>
              <a:t>Mois 3-6 : Réduction visible des symptômes et possibilité d’ajuster la médication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836802" y="4340733"/>
            <a:ext cx="3703954" cy="1840230"/>
            <a:chOff x="836802" y="4340733"/>
            <a:chExt cx="3703954" cy="1840230"/>
          </a:xfrm>
        </p:grpSpPr>
        <p:sp>
          <p:nvSpPr>
            <p:cNvPr id="24" name="object 24"/>
            <p:cNvSpPr/>
            <p:nvPr/>
          </p:nvSpPr>
          <p:spPr>
            <a:xfrm>
              <a:off x="3878986" y="5260619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4812" y="0"/>
                  </a:lnTo>
                </a:path>
              </a:pathLst>
            </a:custGeom>
            <a:ln w="12700">
              <a:solidFill>
                <a:srgbClr val="408E1C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7560" y="521615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408E1C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46327" y="4350258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411" y="0"/>
                  </a:moveTo>
                  <a:lnTo>
                    <a:pt x="0" y="0"/>
                  </a:lnTo>
                  <a:lnTo>
                    <a:pt x="0" y="1820672"/>
                  </a:lnTo>
                  <a:lnTo>
                    <a:pt x="3034411" y="1820672"/>
                  </a:lnTo>
                  <a:lnTo>
                    <a:pt x="3034411" y="0"/>
                  </a:lnTo>
                  <a:close/>
                </a:path>
              </a:pathLst>
            </a:custGeom>
            <a:solidFill>
              <a:srgbClr val="6BA31D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46327" y="4350258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411" y="0"/>
                  </a:lnTo>
                  <a:lnTo>
                    <a:pt x="3034411" y="1820672"/>
                  </a:lnTo>
                  <a:lnTo>
                    <a:pt x="0" y="182067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43775" y="4477734"/>
            <a:ext cx="3034665" cy="127278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85"/>
              </a:spcBef>
            </a:pPr>
            <a:endParaRPr sz="1700" dirty="0">
              <a:latin typeface="Arial"/>
              <a:cs typeface="Arial"/>
            </a:endParaRPr>
          </a:p>
          <a:p>
            <a:pPr marL="385445" marR="304165" algn="ctr">
              <a:lnSpc>
                <a:spcPts val="1780"/>
              </a:lnSpc>
            </a:pP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Mois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6-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12 :</a:t>
            </a:r>
            <a:r>
              <a:rPr sz="17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Amélioration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notable,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ajustement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progressif</a:t>
            </a:r>
            <a:r>
              <a:rPr sz="17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FFFFFF"/>
                </a:solidFill>
                <a:latin typeface="Arial"/>
                <a:cs typeface="Arial"/>
              </a:rPr>
              <a:t>du </a:t>
            </a:r>
            <a:r>
              <a:rPr sz="1700" spc="-10" dirty="0">
                <a:solidFill>
                  <a:srgbClr val="FFFFFF"/>
                </a:solidFill>
                <a:latin typeface="Arial"/>
                <a:cs typeface="Arial"/>
              </a:rPr>
              <a:t>traitement médicamenteux</a:t>
            </a:r>
            <a:endParaRPr sz="1700" dirty="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569205" y="4340733"/>
            <a:ext cx="3703954" cy="1840230"/>
            <a:chOff x="4569205" y="4340733"/>
            <a:chExt cx="3703954" cy="1840230"/>
          </a:xfrm>
        </p:grpSpPr>
        <p:sp>
          <p:nvSpPr>
            <p:cNvPr id="30" name="object 30"/>
            <p:cNvSpPr/>
            <p:nvPr/>
          </p:nvSpPr>
          <p:spPr>
            <a:xfrm>
              <a:off x="7611452" y="5260619"/>
              <a:ext cx="655320" cy="0"/>
            </a:xfrm>
            <a:custGeom>
              <a:avLst/>
              <a:gdLst/>
              <a:ahLst/>
              <a:cxnLst/>
              <a:rect l="l" t="t" r="r" b="b"/>
              <a:pathLst>
                <a:path w="655320">
                  <a:moveTo>
                    <a:pt x="0" y="0"/>
                  </a:moveTo>
                  <a:lnTo>
                    <a:pt x="654812" y="0"/>
                  </a:lnTo>
                </a:path>
              </a:pathLst>
            </a:custGeom>
            <a:ln w="1270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190026" y="5216156"/>
              <a:ext cx="76200" cy="88900"/>
            </a:xfrm>
            <a:custGeom>
              <a:avLst/>
              <a:gdLst/>
              <a:ahLst/>
              <a:cxnLst/>
              <a:rect l="l" t="t" r="r" b="b"/>
              <a:pathLst>
                <a:path w="76200" h="88900">
                  <a:moveTo>
                    <a:pt x="0" y="0"/>
                  </a:moveTo>
                  <a:lnTo>
                    <a:pt x="76200" y="44450"/>
                  </a:lnTo>
                  <a:lnTo>
                    <a:pt x="0" y="88900"/>
                  </a:lnTo>
                </a:path>
              </a:pathLst>
            </a:custGeom>
            <a:ln w="1270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578730" y="4350258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3034538" y="0"/>
                  </a:moveTo>
                  <a:lnTo>
                    <a:pt x="0" y="0"/>
                  </a:lnTo>
                  <a:lnTo>
                    <a:pt x="0" y="1820672"/>
                  </a:lnTo>
                  <a:lnTo>
                    <a:pt x="3034538" y="1820672"/>
                  </a:lnTo>
                  <a:lnTo>
                    <a:pt x="3034538" y="0"/>
                  </a:lnTo>
                  <a:close/>
                </a:path>
              </a:pathLst>
            </a:custGeom>
            <a:solidFill>
              <a:srgbClr val="34861C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578730" y="4350258"/>
              <a:ext cx="3034665" cy="1821180"/>
            </a:xfrm>
            <a:custGeom>
              <a:avLst/>
              <a:gdLst/>
              <a:ahLst/>
              <a:cxnLst/>
              <a:rect l="l" t="t" r="r" b="b"/>
              <a:pathLst>
                <a:path w="3034665" h="1821179">
                  <a:moveTo>
                    <a:pt x="0" y="0"/>
                  </a:moveTo>
                  <a:lnTo>
                    <a:pt x="3034538" y="0"/>
                  </a:lnTo>
                  <a:lnTo>
                    <a:pt x="3034538" y="1820672"/>
                  </a:lnTo>
                  <a:lnTo>
                    <a:pt x="0" y="1820672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554270" y="4465348"/>
            <a:ext cx="3034665" cy="132600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20"/>
              </a:spcBef>
            </a:pPr>
            <a:endParaRPr sz="1850" dirty="0">
              <a:latin typeface="Arial"/>
              <a:cs typeface="Arial"/>
            </a:endParaRPr>
          </a:p>
          <a:p>
            <a:pPr marL="247015" marR="162560" algn="ctr">
              <a:lnSpc>
                <a:spcPts val="1920"/>
              </a:lnSpc>
            </a:pP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Années 1 à 3 :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Bénéfices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durables, terminer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le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protocole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85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une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efficacité</a:t>
            </a:r>
            <a:r>
              <a:rPr sz="1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185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r>
              <a:rPr sz="18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"/>
                <a:cs typeface="Arial"/>
              </a:rPr>
              <a:t>terme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311260" y="4350258"/>
            <a:ext cx="3034665" cy="1700466"/>
          </a:xfrm>
          <a:prstGeom prst="rect">
            <a:avLst/>
          </a:prstGeom>
          <a:solidFill>
            <a:srgbClr val="196B24"/>
          </a:solidFill>
        </p:spPr>
        <p:txBody>
          <a:bodyPr vert="horz" wrap="square" lIns="0" tIns="45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endParaRPr sz="2000" dirty="0">
              <a:latin typeface="Arial"/>
              <a:cs typeface="Arial"/>
            </a:endParaRPr>
          </a:p>
          <a:p>
            <a:pPr marL="207645" marR="149860" indent="635" algn="ctr">
              <a:lnSpc>
                <a:spcPts val="206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Après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traitement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Amélioration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durable</a:t>
            </a:r>
            <a:r>
              <a:rPr sz="20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de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maladie,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besoins</a:t>
            </a:r>
            <a:r>
              <a:rPr sz="20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médicaments</a:t>
            </a:r>
            <a:r>
              <a:rPr sz="2000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Arial"/>
                <a:cs typeface="Arial"/>
              </a:rPr>
              <a:t>réduits</a:t>
            </a:r>
            <a:endParaRPr lang="fr-FR" sz="2000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207645" marR="149860" indent="635" algn="ctr">
              <a:lnSpc>
                <a:spcPts val="2060"/>
              </a:lnSpc>
            </a:pPr>
            <a:endParaRPr sz="2000" dirty="0">
              <a:latin typeface="Arial"/>
              <a:cs typeface="Arial"/>
            </a:endParaRPr>
          </a:p>
        </p:txBody>
      </p:sp>
      <p:pic>
        <p:nvPicPr>
          <p:cNvPr id="36" name="object 4">
            <a:extLst>
              <a:ext uri="{FF2B5EF4-FFF2-40B4-BE49-F238E27FC236}">
                <a16:creationId xmlns:a16="http://schemas.microsoft.com/office/drawing/2014/main" id="{EF788CBE-59EB-5660-BCFE-C6D69BE587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700" dirty="0"/>
              <a:t>Une</a:t>
            </a:r>
            <a:r>
              <a:rPr sz="2700" spc="5" dirty="0"/>
              <a:t> </a:t>
            </a:r>
            <a:r>
              <a:rPr sz="2700" dirty="0"/>
              <a:t>évolution</a:t>
            </a:r>
            <a:r>
              <a:rPr sz="2700" spc="5" dirty="0"/>
              <a:t> </a:t>
            </a:r>
            <a:r>
              <a:rPr sz="2700" dirty="0"/>
              <a:t>remarquable</a:t>
            </a:r>
            <a:r>
              <a:rPr sz="2700" spc="5" dirty="0"/>
              <a:t> </a:t>
            </a:r>
            <a:r>
              <a:rPr sz="2700" dirty="0"/>
              <a:t>après</a:t>
            </a:r>
            <a:r>
              <a:rPr sz="2700" spc="5" dirty="0"/>
              <a:t> </a:t>
            </a:r>
            <a:r>
              <a:rPr sz="2700" dirty="0"/>
              <a:t>6</a:t>
            </a:r>
            <a:r>
              <a:rPr sz="2700" spc="5" dirty="0"/>
              <a:t> </a:t>
            </a:r>
            <a:r>
              <a:rPr sz="2700" spc="-20" dirty="0"/>
              <a:t>mois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2514081" y="6521491"/>
            <a:ext cx="7198359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soutenu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l’élaboration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cette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étude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subvention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éducative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restriction,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contenu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35384" y="1287461"/>
            <a:ext cx="3811462" cy="3059171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62230">
              <a:lnSpc>
                <a:spcPct val="150000"/>
              </a:lnSpc>
              <a:spcBef>
                <a:spcPts val="1100"/>
              </a:spcBef>
            </a:pPr>
            <a:r>
              <a:rPr b="1" dirty="0">
                <a:latin typeface="Arial"/>
                <a:cs typeface="Arial"/>
              </a:rPr>
              <a:t>Amélioration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des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symptômes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spc="-50" dirty="0">
                <a:latin typeface="Arial"/>
                <a:cs typeface="Arial"/>
              </a:rPr>
              <a:t>:</a:t>
            </a:r>
            <a:endParaRPr dirty="0">
              <a:latin typeface="Arial"/>
              <a:cs typeface="Arial"/>
            </a:endParaRPr>
          </a:p>
          <a:p>
            <a:pPr marL="249554" marR="546735" indent="-237490">
              <a:lnSpc>
                <a:spcPct val="150000"/>
              </a:lnSpc>
              <a:spcBef>
                <a:spcPts val="1565"/>
              </a:spcBef>
              <a:buChar char="•"/>
              <a:tabLst>
                <a:tab pos="249554" algn="l"/>
              </a:tabLst>
            </a:pPr>
            <a:r>
              <a:rPr sz="2000" spc="-10" dirty="0">
                <a:latin typeface="Arial"/>
                <a:cs typeface="Arial"/>
              </a:rPr>
              <a:t>VAS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passé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8,5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à </a:t>
            </a:r>
            <a:r>
              <a:rPr sz="2000" spc="-20" dirty="0">
                <a:latin typeface="Arial"/>
                <a:cs typeface="Arial"/>
              </a:rPr>
              <a:t>2,0</a:t>
            </a:r>
            <a:r>
              <a:rPr sz="1400" spc="-20" dirty="0">
                <a:latin typeface="Arial"/>
                <a:cs typeface="Arial"/>
              </a:rPr>
              <a:t>*</a:t>
            </a:r>
            <a:endParaRPr sz="1400" dirty="0">
              <a:latin typeface="Arial"/>
              <a:cs typeface="Arial"/>
            </a:endParaRPr>
          </a:p>
          <a:p>
            <a:pPr marL="249554" marR="246379" indent="-237490">
              <a:lnSpc>
                <a:spcPct val="150000"/>
              </a:lnSpc>
              <a:spcBef>
                <a:spcPts val="5"/>
              </a:spcBef>
              <a:buChar char="•"/>
              <a:tabLst>
                <a:tab pos="249554" algn="l"/>
              </a:tabLst>
            </a:pPr>
            <a:r>
              <a:rPr sz="2000" dirty="0">
                <a:latin typeface="Arial"/>
                <a:cs typeface="Arial"/>
              </a:rPr>
              <a:t>Réduction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76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%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de </a:t>
            </a:r>
            <a:r>
              <a:rPr sz="2000" dirty="0">
                <a:latin typeface="Arial"/>
                <a:cs typeface="Arial"/>
              </a:rPr>
              <a:t>l’intensité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des </a:t>
            </a:r>
            <a:r>
              <a:rPr sz="2000" spc="-10" dirty="0">
                <a:latin typeface="Arial"/>
                <a:cs typeface="Arial"/>
              </a:rPr>
              <a:t>symptômes</a:t>
            </a:r>
            <a:endParaRPr sz="2000" dirty="0">
              <a:latin typeface="Arial"/>
              <a:cs typeface="Arial"/>
            </a:endParaRPr>
          </a:p>
          <a:p>
            <a:pPr marL="249554" marR="278130" indent="-237490">
              <a:lnSpc>
                <a:spcPct val="150000"/>
              </a:lnSpc>
              <a:spcBef>
                <a:spcPts val="10"/>
              </a:spcBef>
              <a:buChar char="•"/>
              <a:tabLst>
                <a:tab pos="249554" algn="l"/>
              </a:tabLst>
            </a:pPr>
            <a:r>
              <a:rPr sz="2000" dirty="0">
                <a:latin typeface="Arial"/>
                <a:cs typeface="Arial"/>
              </a:rPr>
              <a:t>Impact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minime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sur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les </a:t>
            </a:r>
            <a:r>
              <a:rPr sz="2000" dirty="0">
                <a:latin typeface="Arial"/>
                <a:cs typeface="Arial"/>
              </a:rPr>
              <a:t>activités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quotidiennes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35386" y="5331308"/>
            <a:ext cx="3432213" cy="50718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600" dirty="0">
                <a:latin typeface="Arial"/>
                <a:cs typeface="Arial"/>
              </a:rPr>
              <a:t>*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réponse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peut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varier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d’une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personne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à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l’autre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06130" y="1421177"/>
            <a:ext cx="3933470" cy="79694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2230">
              <a:lnSpc>
                <a:spcPct val="150000"/>
              </a:lnSpc>
              <a:spcBef>
                <a:spcPts val="1100"/>
              </a:spcBef>
            </a:pPr>
            <a:r>
              <a:rPr b="1" dirty="0">
                <a:latin typeface="Arial"/>
                <a:cs typeface="Arial"/>
              </a:rPr>
              <a:t>Adaptation du traitement médicamenteux 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066891" y="2388728"/>
            <a:ext cx="3126740" cy="179151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4790" marR="5080" indent="-212725">
              <a:lnSpc>
                <a:spcPts val="2150"/>
              </a:lnSpc>
              <a:spcBef>
                <a:spcPts val="370"/>
              </a:spcBef>
              <a:buFontTx/>
              <a:buChar char="•"/>
              <a:tabLst>
                <a:tab pos="227329" algn="l"/>
              </a:tabLst>
            </a:pPr>
            <a:r>
              <a:rPr sz="2000" dirty="0" err="1">
                <a:latin typeface="Arial"/>
                <a:cs typeface="Arial"/>
              </a:rPr>
              <a:t>Réduction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progressive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du 	</a:t>
            </a:r>
            <a:r>
              <a:rPr sz="2000" dirty="0" err="1">
                <a:latin typeface="Arial"/>
                <a:cs typeface="Arial"/>
              </a:rPr>
              <a:t>traitement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combiné</a:t>
            </a:r>
            <a:r>
              <a:rPr sz="2000" spc="-10" dirty="0">
                <a:latin typeface="Arial"/>
                <a:cs typeface="Arial"/>
              </a:rPr>
              <a:t> 	</a:t>
            </a:r>
            <a:r>
              <a:rPr sz="2000" dirty="0">
                <a:latin typeface="Arial"/>
                <a:cs typeface="Arial"/>
              </a:rPr>
              <a:t>AZE/FLU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vers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la 	</a:t>
            </a:r>
            <a:r>
              <a:rPr sz="2000" dirty="0">
                <a:latin typeface="Arial"/>
                <a:cs typeface="Arial"/>
              </a:rPr>
              <a:t>fluticasone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furoate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nasale</a:t>
            </a:r>
            <a:r>
              <a:rPr lang="fr-FR" sz="2000" spc="-10" dirty="0">
                <a:latin typeface="Arial"/>
                <a:cs typeface="Arial"/>
              </a:rPr>
              <a:t> </a:t>
            </a:r>
            <a:r>
              <a:rPr lang="fr-FR" sz="2000" spc="-25" dirty="0">
                <a:latin typeface="Arial"/>
                <a:cs typeface="Arial"/>
              </a:rPr>
              <a:t>de </a:t>
            </a:r>
            <a:r>
              <a:rPr lang="fr-FR" sz="2000" dirty="0">
                <a:latin typeface="Arial"/>
                <a:cs typeface="Arial"/>
              </a:rPr>
              <a:t>en</a:t>
            </a:r>
            <a:r>
              <a:rPr lang="fr-FR" sz="2000" spc="-35" dirty="0">
                <a:latin typeface="Arial"/>
                <a:cs typeface="Arial"/>
              </a:rPr>
              <a:t> </a:t>
            </a:r>
            <a:r>
              <a:rPr lang="fr-FR" sz="2000" dirty="0">
                <a:latin typeface="Arial"/>
                <a:cs typeface="Arial"/>
              </a:rPr>
              <a:t>prise</a:t>
            </a:r>
            <a:r>
              <a:rPr lang="fr-FR" sz="2000" spc="-35" dirty="0">
                <a:latin typeface="Arial"/>
                <a:cs typeface="Arial"/>
              </a:rPr>
              <a:t> </a:t>
            </a:r>
            <a:r>
              <a:rPr lang="fr-FR" sz="2000" spc="-10" dirty="0">
                <a:latin typeface="Arial"/>
                <a:cs typeface="Arial"/>
              </a:rPr>
              <a:t>quotidienne</a:t>
            </a:r>
            <a:endParaRPr lang="fr-FR" sz="2000" dirty="0">
              <a:latin typeface="Arial"/>
              <a:cs typeface="Arial"/>
            </a:endParaRPr>
          </a:p>
          <a:p>
            <a:pPr marL="224790" marR="5080" indent="-212725">
              <a:lnSpc>
                <a:spcPts val="2150"/>
              </a:lnSpc>
              <a:spcBef>
                <a:spcPts val="370"/>
              </a:spcBef>
              <a:buChar char="•"/>
              <a:tabLst>
                <a:tab pos="227329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32522" y="3991523"/>
            <a:ext cx="3510134" cy="3193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12725" indent="-212725">
              <a:spcBef>
                <a:spcPts val="90"/>
              </a:spcBef>
              <a:buFontTx/>
              <a:buChar char="•"/>
              <a:tabLst>
                <a:tab pos="212725" algn="l"/>
              </a:tabLst>
            </a:pPr>
            <a:r>
              <a:rPr lang="fr-FR" sz="2000" dirty="0">
                <a:latin typeface="Arial"/>
                <a:cs typeface="Arial"/>
              </a:rPr>
              <a:t>Effet de l’AIT</a:t>
            </a:r>
            <a:r>
              <a:rPr lang="fr-FR" sz="2000" spc="-70" dirty="0">
                <a:latin typeface="Arial"/>
                <a:cs typeface="Arial"/>
              </a:rPr>
              <a:t> </a:t>
            </a:r>
            <a:r>
              <a:rPr lang="fr-FR" sz="2000" dirty="0">
                <a:latin typeface="Arial"/>
                <a:cs typeface="Arial"/>
              </a:rPr>
              <a:t>démontré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66891" y="4538077"/>
            <a:ext cx="3972709" cy="1458091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224790" marR="5080" indent="-212725">
              <a:lnSpc>
                <a:spcPts val="2150"/>
              </a:lnSpc>
              <a:buChar char="•"/>
              <a:tabLst>
                <a:tab pos="227329" algn="l"/>
              </a:tabLst>
            </a:pPr>
            <a:r>
              <a:rPr lang="fr-FR" sz="2000" dirty="0">
                <a:latin typeface="Arial"/>
                <a:cs typeface="Arial"/>
              </a:rPr>
              <a:t>Moindre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recours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aux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10" dirty="0" err="1">
                <a:latin typeface="Arial"/>
                <a:cs typeface="Arial"/>
              </a:rPr>
              <a:t>médicaments</a:t>
            </a:r>
            <a:br>
              <a:rPr lang="fr-FR" sz="2000" spc="-10" dirty="0">
                <a:latin typeface="Arial"/>
                <a:cs typeface="Arial"/>
              </a:rPr>
            </a:br>
            <a:endParaRPr sz="2000" dirty="0">
              <a:latin typeface="Arial"/>
              <a:cs typeface="Arial"/>
            </a:endParaRPr>
          </a:p>
          <a:p>
            <a:pPr marL="224790" marR="75565" indent="-212725">
              <a:lnSpc>
                <a:spcPts val="2150"/>
              </a:lnSpc>
              <a:spcBef>
                <a:spcPts val="5"/>
              </a:spcBef>
              <a:buChar char="•"/>
              <a:tabLst>
                <a:tab pos="227329" algn="l"/>
              </a:tabLst>
            </a:pPr>
            <a:r>
              <a:rPr sz="2000" dirty="0">
                <a:latin typeface="Arial"/>
                <a:cs typeface="Arial"/>
              </a:rPr>
              <a:t>Poursuivre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thérapie 	</a:t>
            </a:r>
            <a:r>
              <a:rPr sz="2000" dirty="0">
                <a:latin typeface="Arial"/>
                <a:cs typeface="Arial"/>
              </a:rPr>
              <a:t>SLIT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HDM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06" y="1387309"/>
            <a:ext cx="3093834" cy="4640757"/>
          </a:xfrm>
          <a:prstGeom prst="rect">
            <a:avLst/>
          </a:prstGeom>
        </p:spPr>
      </p:pic>
      <p:pic>
        <p:nvPicPr>
          <p:cNvPr id="9" name="object 4">
            <a:extLst>
              <a:ext uri="{FF2B5EF4-FFF2-40B4-BE49-F238E27FC236}">
                <a16:creationId xmlns:a16="http://schemas.microsoft.com/office/drawing/2014/main" id="{C5FE7AF1-06BF-E200-34B4-928C53DB79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359283"/>
            <a:ext cx="9322435" cy="37574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fr-FR" sz="2350" dirty="0"/>
              <a:t>Perles</a:t>
            </a:r>
            <a:r>
              <a:rPr sz="2350" spc="-5" dirty="0"/>
              <a:t> </a:t>
            </a:r>
            <a:r>
              <a:rPr sz="2350" dirty="0"/>
              <a:t>cliniques</a:t>
            </a:r>
            <a:r>
              <a:rPr sz="2350" spc="5" dirty="0"/>
              <a:t> </a:t>
            </a:r>
            <a:r>
              <a:rPr sz="2350" dirty="0"/>
              <a:t>issues</a:t>
            </a:r>
            <a:r>
              <a:rPr sz="2350" spc="-5" dirty="0"/>
              <a:t> </a:t>
            </a:r>
            <a:r>
              <a:rPr sz="2350" dirty="0"/>
              <a:t>de</a:t>
            </a:r>
            <a:r>
              <a:rPr sz="2350" spc="5" dirty="0"/>
              <a:t> </a:t>
            </a:r>
            <a:r>
              <a:rPr sz="2350" dirty="0"/>
              <a:t>ce</a:t>
            </a:r>
            <a:r>
              <a:rPr sz="2350" spc="-5" dirty="0"/>
              <a:t> </a:t>
            </a:r>
            <a:r>
              <a:rPr sz="2350" spc="-25" dirty="0"/>
              <a:t>cas</a:t>
            </a:r>
            <a:endParaRPr sz="2350" dirty="0"/>
          </a:p>
        </p:txBody>
      </p:sp>
      <p:sp>
        <p:nvSpPr>
          <p:cNvPr id="3" name="object 3"/>
          <p:cNvSpPr txBox="1"/>
          <p:nvPr/>
        </p:nvSpPr>
        <p:spPr>
          <a:xfrm>
            <a:off x="2238774" y="6245974"/>
            <a:ext cx="745299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apporté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subvention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éducative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restriction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pour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réalisation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cette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étude</a:t>
            </a:r>
            <a:r>
              <a:rPr sz="900" spc="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cas,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mais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n’a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participé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à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contenu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33400" y="965819"/>
            <a:ext cx="10391775" cy="889736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A02B93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3400" y="1915944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6C2C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24700" y="1089339"/>
            <a:ext cx="9819552" cy="19236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Dépistez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manière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proactive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Pensez</a:t>
            </a:r>
            <a:r>
              <a:rPr sz="20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toujours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vérifier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présence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rhinite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allergique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chez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asthmatiques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25"/>
              </a:spcBef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N’imaginez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évoqueront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leurs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symptômes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beaucoup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considèrent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comme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normaux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33400" y="2467822"/>
            <a:ext cx="10391775" cy="491490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2C2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3400" y="3019700"/>
            <a:ext cx="10391775" cy="911167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2C71A4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98118" y="2563578"/>
            <a:ext cx="10608133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Utilisez</a:t>
            </a:r>
            <a:r>
              <a:rPr sz="20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outils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validés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l’EVA</a:t>
            </a:r>
            <a:r>
              <a:rPr sz="20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permet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évaluation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objective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suivi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30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thérapie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combinée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efficace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AZE/FLU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assure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contrôle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rapide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performant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symptômes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33400" y="3991254"/>
            <a:ext cx="10391775" cy="837649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2DA594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24700" y="4094740"/>
            <a:ext cx="10429152" cy="6296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Tester pour o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rienter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 err="1">
                <a:solidFill>
                  <a:srgbClr val="FFFFFF"/>
                </a:solidFill>
                <a:latin typeface="Arial"/>
                <a:cs typeface="Arial"/>
              </a:rPr>
              <a:t>traitement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l’identification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allergènes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essentielle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envisager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immunothérapie</a:t>
            </a:r>
            <a:r>
              <a:rPr sz="20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allergénique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400" y="4926066"/>
            <a:ext cx="10391775" cy="712018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3"/>
                </a:lnTo>
                <a:lnTo>
                  <a:pt x="6441" y="50041"/>
                </a:lnTo>
                <a:lnTo>
                  <a:pt x="0" y="81915"/>
                </a:lnTo>
                <a:lnTo>
                  <a:pt x="0" y="409575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3"/>
                </a:lnTo>
                <a:lnTo>
                  <a:pt x="10309479" y="491363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5"/>
                </a:lnTo>
                <a:lnTo>
                  <a:pt x="10391394" y="81915"/>
                </a:lnTo>
                <a:lnTo>
                  <a:pt x="10384970" y="50041"/>
                </a:lnTo>
                <a:lnTo>
                  <a:pt x="10367438" y="24003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2DA651"/>
          </a:solidFill>
        </p:spPr>
        <p:txBody>
          <a:bodyPr wrap="square" lIns="0" tIns="0" rIns="0" bIns="0" rtlCol="0"/>
          <a:lstStyle/>
          <a:p>
            <a:pPr algn="l" rtl="0"/>
            <a:endParaRPr sz="2000"/>
          </a:p>
        </p:txBody>
      </p:sp>
      <p:sp>
        <p:nvSpPr>
          <p:cNvPr id="14" name="object 14"/>
          <p:cNvSpPr/>
          <p:nvPr/>
        </p:nvSpPr>
        <p:spPr>
          <a:xfrm>
            <a:off x="522313" y="5671693"/>
            <a:ext cx="10391775" cy="742556"/>
          </a:xfrm>
          <a:custGeom>
            <a:avLst/>
            <a:gdLst/>
            <a:ahLst/>
            <a:cxnLst/>
            <a:rect l="l" t="t" r="r" b="b"/>
            <a:pathLst>
              <a:path w="10391775" h="491489">
                <a:moveTo>
                  <a:pt x="10309479" y="0"/>
                </a:moveTo>
                <a:lnTo>
                  <a:pt x="81915" y="0"/>
                </a:lnTo>
                <a:lnTo>
                  <a:pt x="50041" y="6441"/>
                </a:lnTo>
                <a:lnTo>
                  <a:pt x="24003" y="24002"/>
                </a:lnTo>
                <a:lnTo>
                  <a:pt x="6441" y="50041"/>
                </a:lnTo>
                <a:lnTo>
                  <a:pt x="0" y="81914"/>
                </a:lnTo>
                <a:lnTo>
                  <a:pt x="0" y="409574"/>
                </a:lnTo>
                <a:lnTo>
                  <a:pt x="6441" y="441428"/>
                </a:lnTo>
                <a:lnTo>
                  <a:pt x="24003" y="467423"/>
                </a:lnTo>
                <a:lnTo>
                  <a:pt x="50041" y="484941"/>
                </a:lnTo>
                <a:lnTo>
                  <a:pt x="81915" y="491362"/>
                </a:lnTo>
                <a:lnTo>
                  <a:pt x="10309479" y="491362"/>
                </a:lnTo>
                <a:lnTo>
                  <a:pt x="10341405" y="484941"/>
                </a:lnTo>
                <a:lnTo>
                  <a:pt x="10367438" y="467423"/>
                </a:lnTo>
                <a:lnTo>
                  <a:pt x="10384970" y="441428"/>
                </a:lnTo>
                <a:lnTo>
                  <a:pt x="10391394" y="409574"/>
                </a:lnTo>
                <a:lnTo>
                  <a:pt x="10391394" y="81914"/>
                </a:lnTo>
                <a:lnTo>
                  <a:pt x="10384970" y="50041"/>
                </a:lnTo>
                <a:lnTo>
                  <a:pt x="10367438" y="24002"/>
                </a:lnTo>
                <a:lnTo>
                  <a:pt x="10341405" y="6441"/>
                </a:lnTo>
                <a:lnTo>
                  <a:pt x="10309479" y="0"/>
                </a:lnTo>
                <a:close/>
              </a:path>
            </a:pathLst>
          </a:custGeom>
          <a:solidFill>
            <a:srgbClr val="4EA72E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31788" y="4964662"/>
            <a:ext cx="1003046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Pensez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tôt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l’immunothérapie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option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qui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agit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l’évolution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maladie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modérée</a:t>
            </a:r>
            <a:r>
              <a:rPr sz="2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10" dirty="0" err="1">
                <a:solidFill>
                  <a:srgbClr val="FFFFFF"/>
                </a:solidFill>
                <a:latin typeface="Arial"/>
                <a:cs typeface="Arial"/>
              </a:rPr>
              <a:t>sévère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ABD88A0-34E5-0418-237D-DC7B14EB5915}"/>
              </a:ext>
            </a:extLst>
          </p:cNvPr>
          <p:cNvSpPr txBox="1"/>
          <p:nvPr/>
        </p:nvSpPr>
        <p:spPr>
          <a:xfrm>
            <a:off x="538252" y="5338220"/>
            <a:ext cx="102483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endParaRPr lang="fr-FR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Accompagner</a:t>
            </a:r>
            <a:r>
              <a:rPr lang="fr-FR" sz="20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lang="fr-FR"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lang="fr-FR"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fr-FR"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bien</a:t>
            </a:r>
            <a:r>
              <a:rPr lang="fr-FR"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expliquer</a:t>
            </a:r>
            <a:r>
              <a:rPr lang="fr-FR"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lang="fr-FR" sz="2000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progression</a:t>
            </a:r>
            <a:r>
              <a:rPr lang="fr-FR"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attendue</a:t>
            </a:r>
            <a:r>
              <a:rPr lang="fr-FR"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favorise</a:t>
            </a:r>
            <a:r>
              <a:rPr lang="fr-FR"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l’adhésion</a:t>
            </a:r>
            <a:r>
              <a:rPr lang="fr-FR"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lang="fr-FR" sz="20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2000" spc="-10" dirty="0">
                <a:solidFill>
                  <a:srgbClr val="FFFFFF"/>
                </a:solidFill>
                <a:latin typeface="Arial"/>
                <a:cs typeface="Arial"/>
              </a:rPr>
              <a:t>traitement</a:t>
            </a:r>
            <a:endParaRPr lang="fr-FR" sz="2000" dirty="0">
              <a:latin typeface="Arial"/>
              <a:cs typeface="Arial"/>
            </a:endParaRPr>
          </a:p>
        </p:txBody>
      </p:sp>
      <p:sp>
        <p:nvSpPr>
          <p:cNvPr id="18" name="object 12">
            <a:extLst>
              <a:ext uri="{FF2B5EF4-FFF2-40B4-BE49-F238E27FC236}">
                <a16:creationId xmlns:a16="http://schemas.microsoft.com/office/drawing/2014/main" id="{1B4706F8-B181-5C4E-4104-EB9C81E17D16}"/>
              </a:ext>
            </a:extLst>
          </p:cNvPr>
          <p:cNvSpPr txBox="1"/>
          <p:nvPr/>
        </p:nvSpPr>
        <p:spPr>
          <a:xfrm>
            <a:off x="598118" y="1969360"/>
            <a:ext cx="10429152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fr-FR" sz="2000" dirty="0">
                <a:solidFill>
                  <a:srgbClr val="FFFFFF"/>
                </a:solidFill>
                <a:latin typeface="Arial"/>
                <a:cs typeface="Arial"/>
              </a:rPr>
              <a:t>Ne comptez sur les patients pour rapporter leurs symptômes : Certains banalisent 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6" name="object 4">
            <a:extLst>
              <a:ext uri="{FF2B5EF4-FFF2-40B4-BE49-F238E27FC236}">
                <a16:creationId xmlns:a16="http://schemas.microsoft.com/office/drawing/2014/main" id="{9FE8BADD-4B46-2B7D-E7F4-B741B0B2D4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Du</a:t>
            </a:r>
            <a:r>
              <a:rPr sz="2800" spc="-75" dirty="0"/>
              <a:t> </a:t>
            </a:r>
            <a:r>
              <a:rPr sz="2800" dirty="0"/>
              <a:t>silence</a:t>
            </a:r>
            <a:r>
              <a:rPr sz="2800" spc="-70" dirty="0"/>
              <a:t> </a:t>
            </a:r>
            <a:r>
              <a:rPr sz="2800" dirty="0"/>
              <a:t>à</a:t>
            </a:r>
            <a:r>
              <a:rPr sz="2800" spc="-70" dirty="0"/>
              <a:t> </a:t>
            </a:r>
            <a:r>
              <a:rPr sz="2800" spc="-10" dirty="0"/>
              <a:t>l’épanouissement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436225" y="6520370"/>
            <a:ext cx="735393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apporté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soutien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éducatif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restriction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pour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l’élaboration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cette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étude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 </a:t>
            </a:r>
            <a:r>
              <a:rPr sz="1000" dirty="0">
                <a:latin typeface="Arial"/>
                <a:cs typeface="Arial"/>
              </a:rPr>
              <a:t>dans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contenu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6916" y="1434058"/>
            <a:ext cx="11791315" cy="4641215"/>
            <a:chOff x="166916" y="1434058"/>
            <a:chExt cx="11791315" cy="464121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64358" y="1434058"/>
              <a:ext cx="3093834" cy="46407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66916" y="1658099"/>
              <a:ext cx="8368030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8242173" y="0"/>
                  </a:moveTo>
                  <a:lnTo>
                    <a:pt x="125730" y="0"/>
                  </a:lnTo>
                  <a:lnTo>
                    <a:pt x="76777" y="9876"/>
                  </a:lnTo>
                  <a:lnTo>
                    <a:pt x="36814" y="36814"/>
                  </a:lnTo>
                  <a:lnTo>
                    <a:pt x="9876" y="76777"/>
                  </a:lnTo>
                  <a:lnTo>
                    <a:pt x="0" y="125729"/>
                  </a:lnTo>
                  <a:lnTo>
                    <a:pt x="0" y="1131950"/>
                  </a:lnTo>
                  <a:lnTo>
                    <a:pt x="9876" y="1180923"/>
                  </a:lnTo>
                  <a:lnTo>
                    <a:pt x="36814" y="1220930"/>
                  </a:lnTo>
                  <a:lnTo>
                    <a:pt x="76777" y="1247911"/>
                  </a:lnTo>
                  <a:lnTo>
                    <a:pt x="125730" y="1257807"/>
                  </a:lnTo>
                  <a:lnTo>
                    <a:pt x="8242173" y="1257807"/>
                  </a:lnTo>
                  <a:lnTo>
                    <a:pt x="8291145" y="1247911"/>
                  </a:lnTo>
                  <a:lnTo>
                    <a:pt x="8331152" y="1220930"/>
                  </a:lnTo>
                  <a:lnTo>
                    <a:pt x="8358133" y="1180923"/>
                  </a:lnTo>
                  <a:lnTo>
                    <a:pt x="8368030" y="1131950"/>
                  </a:lnTo>
                  <a:lnTo>
                    <a:pt x="8368030" y="125729"/>
                  </a:lnTo>
                  <a:lnTo>
                    <a:pt x="8358133" y="76777"/>
                  </a:lnTo>
                  <a:lnTo>
                    <a:pt x="8331152" y="36814"/>
                  </a:lnTo>
                  <a:lnTo>
                    <a:pt x="8291145" y="9876"/>
                  </a:lnTo>
                  <a:lnTo>
                    <a:pt x="8242173" y="0"/>
                  </a:lnTo>
                  <a:close/>
                </a:path>
              </a:pathLst>
            </a:custGeom>
            <a:solidFill>
              <a:srgbClr val="E97132"/>
            </a:solidFill>
          </p:spPr>
          <p:txBody>
            <a:bodyPr wrap="square" lIns="0" tIns="0" rIns="0" bIns="0" rtlCol="0"/>
            <a:lstStyle/>
            <a:p>
              <a:pPr algn="l" rtl="0"/>
              <a:endParaRPr sz="240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73618" y="1905000"/>
            <a:ext cx="7946237" cy="729046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 marR="5080">
              <a:spcBef>
                <a:spcPts val="40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Ce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cas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illustre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quel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point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approche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globale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essentielle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dans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prise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charge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l’asthme.</a:t>
            </a:r>
            <a:endParaRPr sz="2200" dirty="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33808" y="3143673"/>
            <a:ext cx="9692707" cy="3294081"/>
            <a:chOff x="318944" y="3125584"/>
            <a:chExt cx="9692707" cy="3294081"/>
          </a:xfrm>
        </p:grpSpPr>
        <p:sp>
          <p:nvSpPr>
            <p:cNvPr id="10" name="object 10"/>
            <p:cNvSpPr/>
            <p:nvPr/>
          </p:nvSpPr>
          <p:spPr>
            <a:xfrm>
              <a:off x="458754" y="3125584"/>
              <a:ext cx="8814544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8242173" y="0"/>
                  </a:moveTo>
                  <a:lnTo>
                    <a:pt x="125730" y="0"/>
                  </a:lnTo>
                  <a:lnTo>
                    <a:pt x="76777" y="9876"/>
                  </a:lnTo>
                  <a:lnTo>
                    <a:pt x="36814" y="36814"/>
                  </a:lnTo>
                  <a:lnTo>
                    <a:pt x="9876" y="76777"/>
                  </a:lnTo>
                  <a:lnTo>
                    <a:pt x="0" y="125729"/>
                  </a:lnTo>
                  <a:lnTo>
                    <a:pt x="0" y="1131950"/>
                  </a:lnTo>
                  <a:lnTo>
                    <a:pt x="9876" y="1180923"/>
                  </a:lnTo>
                  <a:lnTo>
                    <a:pt x="36814" y="1220930"/>
                  </a:lnTo>
                  <a:lnTo>
                    <a:pt x="76777" y="1247911"/>
                  </a:lnTo>
                  <a:lnTo>
                    <a:pt x="125730" y="1257807"/>
                  </a:lnTo>
                  <a:lnTo>
                    <a:pt x="8242173" y="1257807"/>
                  </a:lnTo>
                  <a:lnTo>
                    <a:pt x="8291145" y="1247911"/>
                  </a:lnTo>
                  <a:lnTo>
                    <a:pt x="8331152" y="1220930"/>
                  </a:lnTo>
                  <a:lnTo>
                    <a:pt x="8358133" y="1180923"/>
                  </a:lnTo>
                  <a:lnTo>
                    <a:pt x="8368030" y="1131950"/>
                  </a:lnTo>
                  <a:lnTo>
                    <a:pt x="8368030" y="125729"/>
                  </a:lnTo>
                  <a:lnTo>
                    <a:pt x="8358133" y="76777"/>
                  </a:lnTo>
                  <a:lnTo>
                    <a:pt x="8331152" y="36814"/>
                  </a:lnTo>
                  <a:lnTo>
                    <a:pt x="8291145" y="9876"/>
                  </a:lnTo>
                  <a:lnTo>
                    <a:pt x="8242173" y="0"/>
                  </a:lnTo>
                  <a:close/>
                </a:path>
              </a:pathLst>
            </a:custGeom>
            <a:solidFill>
              <a:srgbClr val="8EB21E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8944" y="3125584"/>
              <a:ext cx="8954354" cy="1257935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0" y="125729"/>
                  </a:moveTo>
                  <a:lnTo>
                    <a:pt x="9876" y="76777"/>
                  </a:lnTo>
                  <a:lnTo>
                    <a:pt x="36814" y="36814"/>
                  </a:lnTo>
                  <a:lnTo>
                    <a:pt x="76777" y="9876"/>
                  </a:lnTo>
                  <a:lnTo>
                    <a:pt x="125730" y="0"/>
                  </a:lnTo>
                  <a:lnTo>
                    <a:pt x="8242173" y="0"/>
                  </a:lnTo>
                  <a:lnTo>
                    <a:pt x="8291145" y="9876"/>
                  </a:lnTo>
                  <a:lnTo>
                    <a:pt x="8331152" y="36814"/>
                  </a:lnTo>
                  <a:lnTo>
                    <a:pt x="8358133" y="76777"/>
                  </a:lnTo>
                  <a:lnTo>
                    <a:pt x="8368030" y="125729"/>
                  </a:lnTo>
                  <a:lnTo>
                    <a:pt x="8368030" y="1131950"/>
                  </a:lnTo>
                  <a:lnTo>
                    <a:pt x="8358133" y="1180923"/>
                  </a:lnTo>
                  <a:lnTo>
                    <a:pt x="8331152" y="1220930"/>
                  </a:lnTo>
                  <a:lnTo>
                    <a:pt x="8291145" y="1247911"/>
                  </a:lnTo>
                  <a:lnTo>
                    <a:pt x="8242173" y="1257807"/>
                  </a:lnTo>
                  <a:lnTo>
                    <a:pt x="125730" y="1257807"/>
                  </a:lnTo>
                  <a:lnTo>
                    <a:pt x="76777" y="1247911"/>
                  </a:lnTo>
                  <a:lnTo>
                    <a:pt x="36814" y="1220930"/>
                  </a:lnTo>
                  <a:lnTo>
                    <a:pt x="9876" y="1180923"/>
                  </a:lnTo>
                  <a:lnTo>
                    <a:pt x="0" y="1131950"/>
                  </a:lnTo>
                  <a:lnTo>
                    <a:pt x="0" y="12572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43621" y="4593068"/>
              <a:ext cx="8368030" cy="1826597"/>
            </a:xfrm>
            <a:custGeom>
              <a:avLst/>
              <a:gdLst/>
              <a:ahLst/>
              <a:cxnLst/>
              <a:rect l="l" t="t" r="r" b="b"/>
              <a:pathLst>
                <a:path w="8368030" h="1257935">
                  <a:moveTo>
                    <a:pt x="8242173" y="0"/>
                  </a:moveTo>
                  <a:lnTo>
                    <a:pt x="125730" y="0"/>
                  </a:lnTo>
                  <a:lnTo>
                    <a:pt x="76777" y="9876"/>
                  </a:lnTo>
                  <a:lnTo>
                    <a:pt x="36814" y="36814"/>
                  </a:lnTo>
                  <a:lnTo>
                    <a:pt x="9876" y="76777"/>
                  </a:lnTo>
                  <a:lnTo>
                    <a:pt x="0" y="125730"/>
                  </a:lnTo>
                  <a:lnTo>
                    <a:pt x="0" y="1131951"/>
                  </a:lnTo>
                  <a:lnTo>
                    <a:pt x="9876" y="1180923"/>
                  </a:lnTo>
                  <a:lnTo>
                    <a:pt x="36814" y="1220930"/>
                  </a:lnTo>
                  <a:lnTo>
                    <a:pt x="76777" y="1247911"/>
                  </a:lnTo>
                  <a:lnTo>
                    <a:pt x="125730" y="1257808"/>
                  </a:lnTo>
                  <a:lnTo>
                    <a:pt x="8242173" y="1257808"/>
                  </a:lnTo>
                  <a:lnTo>
                    <a:pt x="8291145" y="1247911"/>
                  </a:lnTo>
                  <a:lnTo>
                    <a:pt x="8331152" y="1220930"/>
                  </a:lnTo>
                  <a:lnTo>
                    <a:pt x="8358133" y="1180923"/>
                  </a:lnTo>
                  <a:lnTo>
                    <a:pt x="8368030" y="1131951"/>
                  </a:lnTo>
                  <a:lnTo>
                    <a:pt x="8368030" y="125730"/>
                  </a:lnTo>
                  <a:lnTo>
                    <a:pt x="8358133" y="76777"/>
                  </a:lnTo>
                  <a:lnTo>
                    <a:pt x="8331152" y="36814"/>
                  </a:lnTo>
                  <a:lnTo>
                    <a:pt x="8291145" y="9876"/>
                  </a:lnTo>
                  <a:lnTo>
                    <a:pt x="8242173" y="0"/>
                  </a:lnTo>
                  <a:close/>
                </a:path>
              </a:pathLst>
            </a:custGeom>
            <a:solidFill>
              <a:srgbClr val="196B24"/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47371" y="3200400"/>
            <a:ext cx="8368029" cy="106760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>
            <a:defPPr>
              <a:defRPr kern="0"/>
            </a:defPPr>
            <a:lvl1pPr marL="12700" marR="5080">
              <a:spcBef>
                <a:spcPts val="405"/>
              </a:spcBef>
              <a:defRPr sz="24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sz="2200" dirty="0"/>
              <a:t>Notre patient, âgé de 15 ans, a souffert inutilement de symptômes graves de rhinite allergique qui ont perturbé son sommeil, sa concentration et ses résultats </a:t>
            </a:r>
            <a:r>
              <a:rPr sz="2200" dirty="0" err="1"/>
              <a:t>scolaires</a:t>
            </a:r>
            <a:r>
              <a:rPr sz="2200" dirty="0"/>
              <a:t>.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7696200" y="2609682"/>
            <a:ext cx="1364097" cy="2056338"/>
            <a:chOff x="7717320" y="2611882"/>
            <a:chExt cx="1364097" cy="2674161"/>
          </a:xfrm>
        </p:grpSpPr>
        <p:sp>
          <p:nvSpPr>
            <p:cNvPr id="16" name="object 16"/>
            <p:cNvSpPr/>
            <p:nvPr/>
          </p:nvSpPr>
          <p:spPr>
            <a:xfrm>
              <a:off x="7717320" y="2611882"/>
              <a:ext cx="817880" cy="817880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633603" y="0"/>
                  </a:moveTo>
                  <a:lnTo>
                    <a:pt x="183896" y="0"/>
                  </a:lnTo>
                  <a:lnTo>
                    <a:pt x="183896" y="449707"/>
                  </a:lnTo>
                  <a:lnTo>
                    <a:pt x="0" y="449707"/>
                  </a:lnTo>
                  <a:lnTo>
                    <a:pt x="408813" y="817626"/>
                  </a:lnTo>
                  <a:lnTo>
                    <a:pt x="817626" y="449707"/>
                  </a:lnTo>
                  <a:lnTo>
                    <a:pt x="633603" y="449707"/>
                  </a:lnTo>
                  <a:lnTo>
                    <a:pt x="633603" y="0"/>
                  </a:lnTo>
                  <a:close/>
                </a:path>
              </a:pathLst>
            </a:custGeom>
            <a:solidFill>
              <a:srgbClr val="F7D4CD">
                <a:alpha val="901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17320" y="2611882"/>
              <a:ext cx="817880" cy="817880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0" y="449707"/>
                  </a:moveTo>
                  <a:lnTo>
                    <a:pt x="183896" y="449707"/>
                  </a:lnTo>
                  <a:lnTo>
                    <a:pt x="183896" y="0"/>
                  </a:lnTo>
                  <a:lnTo>
                    <a:pt x="633603" y="0"/>
                  </a:lnTo>
                  <a:lnTo>
                    <a:pt x="633603" y="449707"/>
                  </a:lnTo>
                  <a:lnTo>
                    <a:pt x="817626" y="449707"/>
                  </a:lnTo>
                  <a:lnTo>
                    <a:pt x="408813" y="817626"/>
                  </a:lnTo>
                  <a:lnTo>
                    <a:pt x="0" y="449707"/>
                  </a:lnTo>
                  <a:close/>
                </a:path>
              </a:pathLst>
            </a:custGeom>
            <a:ln w="19050">
              <a:solidFill>
                <a:srgbClr val="F7D4C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263537" y="4468162"/>
              <a:ext cx="817880" cy="817881"/>
            </a:xfrm>
            <a:custGeom>
              <a:avLst/>
              <a:gdLst/>
              <a:ahLst/>
              <a:cxnLst/>
              <a:rect l="l" t="t" r="r" b="b"/>
              <a:pathLst>
                <a:path w="817879" h="817879">
                  <a:moveTo>
                    <a:pt x="633603" y="0"/>
                  </a:moveTo>
                  <a:lnTo>
                    <a:pt x="183896" y="0"/>
                  </a:lnTo>
                  <a:lnTo>
                    <a:pt x="183896" y="449706"/>
                  </a:lnTo>
                  <a:lnTo>
                    <a:pt x="0" y="449706"/>
                  </a:lnTo>
                  <a:lnTo>
                    <a:pt x="408813" y="817626"/>
                  </a:lnTo>
                  <a:lnTo>
                    <a:pt x="817626" y="449706"/>
                  </a:lnTo>
                  <a:lnTo>
                    <a:pt x="633603" y="449706"/>
                  </a:lnTo>
                  <a:lnTo>
                    <a:pt x="633603" y="0"/>
                  </a:lnTo>
                  <a:close/>
                </a:path>
              </a:pathLst>
            </a:custGeom>
            <a:solidFill>
              <a:srgbClr val="CCD3CC">
                <a:alpha val="90100"/>
              </a:srgbClr>
            </a:solidFill>
          </p:spPr>
          <p:txBody>
            <a:bodyPr wrap="square" lIns="0" tIns="0" rIns="0" bIns="0" rtlCol="0"/>
            <a:lstStyle/>
            <a:p>
              <a:pPr algn="l" rtl="0"/>
              <a:endParaRPr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08BF7697-E78F-0AAC-2C12-6C9D96F8D24A}"/>
              </a:ext>
            </a:extLst>
          </p:cNvPr>
          <p:cNvSpPr txBox="1"/>
          <p:nvPr/>
        </p:nvSpPr>
        <p:spPr>
          <a:xfrm>
            <a:off x="1752389" y="4037098"/>
            <a:ext cx="825231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dirty="0"/>
          </a:p>
          <a:p>
            <a:endParaRPr lang="fr-FR" sz="2200" dirty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fr-FR" sz="2200" dirty="0">
                <a:solidFill>
                  <a:srgbClr val="FFFFFF"/>
                </a:solidFill>
                <a:latin typeface="Arial"/>
                <a:cs typeface="Arial"/>
              </a:rPr>
              <a:t>Grâce à une évaluation approfondie, à un traitement initial adapté, à l’identification des allergènes et à une orientation rapide vers l’immunothérapie, nous avons obtenu une maîtrise remarquable des symptômes tout en réduisant la charge médicamenteuse.</a:t>
            </a:r>
          </a:p>
        </p:txBody>
      </p:sp>
      <p:pic>
        <p:nvPicPr>
          <p:cNvPr id="13" name="object 4">
            <a:extLst>
              <a:ext uri="{FF2B5EF4-FFF2-40B4-BE49-F238E27FC236}">
                <a16:creationId xmlns:a16="http://schemas.microsoft.com/office/drawing/2014/main" id="{AB1253BD-72BF-AFCF-064D-9F6821D6033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1200" y="2592806"/>
            <a:ext cx="2241522" cy="224152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0" dirty="0"/>
              <a:t>L’assistant</a:t>
            </a:r>
            <a:r>
              <a:rPr sz="2450" spc="-70" dirty="0"/>
              <a:t> </a:t>
            </a:r>
            <a:r>
              <a:rPr sz="2450" dirty="0"/>
              <a:t>de</a:t>
            </a:r>
            <a:r>
              <a:rPr sz="2450" spc="-70" dirty="0"/>
              <a:t> </a:t>
            </a:r>
            <a:r>
              <a:rPr sz="2450" dirty="0"/>
              <a:t>bureau</a:t>
            </a:r>
            <a:r>
              <a:rPr sz="2450" spc="-65" dirty="0"/>
              <a:t> </a:t>
            </a:r>
            <a:r>
              <a:rPr sz="2450" dirty="0"/>
              <a:t>sur</a:t>
            </a:r>
            <a:r>
              <a:rPr sz="2450" spc="-70" dirty="0"/>
              <a:t> </a:t>
            </a:r>
            <a:r>
              <a:rPr sz="2450" dirty="0"/>
              <a:t>la</a:t>
            </a:r>
            <a:r>
              <a:rPr sz="2450" spc="-65" dirty="0"/>
              <a:t> </a:t>
            </a:r>
            <a:r>
              <a:rPr sz="2450" spc="-10" dirty="0"/>
              <a:t>rhinite</a:t>
            </a:r>
            <a:endParaRPr sz="2450"/>
          </a:p>
        </p:txBody>
      </p:sp>
      <p:pic>
        <p:nvPicPr>
          <p:cNvPr id="4" name="object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278365" y="6520370"/>
            <a:ext cx="76701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ALK-</a:t>
            </a:r>
            <a:r>
              <a:rPr sz="1000" dirty="0">
                <a:latin typeface="Arial"/>
                <a:cs typeface="Arial"/>
              </a:rPr>
              <a:t>Abelló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apporté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un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soutien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éducatif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restriction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pour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le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développement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cette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étude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cas,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sans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intervenir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dans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son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contenu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8235" y="4722786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8235" y="1039812"/>
            <a:ext cx="7245984" cy="53955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rhinite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est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trouble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très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fréquent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touchant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tous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âges,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qui </a:t>
            </a:r>
            <a:r>
              <a:rPr sz="1800" dirty="0">
                <a:latin typeface="Arial"/>
                <a:cs typeface="Arial"/>
              </a:rPr>
              <a:t>altère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profondément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qualité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vie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personnes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concernées, </a:t>
            </a:r>
            <a:r>
              <a:rPr sz="1800" dirty="0">
                <a:latin typeface="Arial"/>
                <a:cs typeface="Arial"/>
              </a:rPr>
              <a:t>ainsi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que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celle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leur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entourage.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sous-</a:t>
            </a:r>
            <a:r>
              <a:rPr sz="1800" b="1" dirty="0">
                <a:latin typeface="Arial"/>
                <a:cs typeface="Arial"/>
              </a:rPr>
              <a:t>diagnostic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l’erreur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de </a:t>
            </a:r>
            <a:r>
              <a:rPr sz="1800" b="1" dirty="0">
                <a:latin typeface="Arial"/>
                <a:cs typeface="Arial"/>
              </a:rPr>
              <a:t>diagnostic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fréquents,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entraînant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traitements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inadaptés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ou </a:t>
            </a:r>
            <a:r>
              <a:rPr sz="1800" dirty="0">
                <a:latin typeface="Arial"/>
                <a:cs typeface="Arial"/>
              </a:rPr>
              <a:t>insuffisants,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impact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économique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risques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pour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santé.</a:t>
            </a:r>
            <a:endParaRPr sz="1800" dirty="0">
              <a:latin typeface="Arial"/>
              <a:cs typeface="Arial"/>
            </a:endParaRPr>
          </a:p>
          <a:p>
            <a:pPr marL="299085" marR="2585085" indent="-287020">
              <a:lnSpc>
                <a:spcPct val="100000"/>
              </a:lnSpc>
              <a:spcBef>
                <a:spcPts val="1575"/>
              </a:spcBef>
              <a:buChar char="•"/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La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plupart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personnes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souffrant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de </a:t>
            </a:r>
            <a:r>
              <a:rPr sz="1800" dirty="0">
                <a:latin typeface="Arial"/>
                <a:cs typeface="Arial"/>
              </a:rPr>
              <a:t>rhinite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gèrent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trouble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par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épisodes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que 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soit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s’auto-</a:t>
            </a:r>
            <a:r>
              <a:rPr sz="1800" dirty="0">
                <a:latin typeface="Arial"/>
                <a:cs typeface="Arial"/>
              </a:rPr>
              <a:t>soignant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ou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utilisant </a:t>
            </a:r>
            <a:r>
              <a:rPr sz="1800" dirty="0">
                <a:latin typeface="Arial"/>
                <a:cs typeface="Arial"/>
              </a:rPr>
              <a:t>des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médicaments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vente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libre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(OTC). </a:t>
            </a:r>
            <a:r>
              <a:rPr sz="1800" dirty="0">
                <a:latin typeface="Arial"/>
                <a:cs typeface="Arial"/>
              </a:rPr>
              <a:t>Beaucoup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sous-</a:t>
            </a:r>
            <a:r>
              <a:rPr sz="1800" b="1" dirty="0">
                <a:latin typeface="Arial"/>
                <a:cs typeface="Arial"/>
              </a:rPr>
              <a:t>estiment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négligent </a:t>
            </a:r>
            <a:r>
              <a:rPr sz="1800" dirty="0">
                <a:latin typeface="Arial"/>
                <a:cs typeface="Arial"/>
              </a:rPr>
              <a:t>leurs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symptômes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parlent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rarement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à </a:t>
            </a:r>
            <a:r>
              <a:rPr sz="1800" dirty="0">
                <a:latin typeface="Arial"/>
                <a:cs typeface="Arial"/>
              </a:rPr>
              <a:t>leur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médecin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traitant.</a:t>
            </a:r>
            <a:endParaRPr sz="1800" dirty="0">
              <a:latin typeface="Arial"/>
              <a:cs typeface="Arial"/>
            </a:endParaRPr>
          </a:p>
          <a:p>
            <a:pPr marL="299085" marR="2743835">
              <a:lnSpc>
                <a:spcPct val="101299"/>
              </a:lnSpc>
              <a:spcBef>
                <a:spcPts val="1540"/>
              </a:spcBef>
            </a:pPr>
            <a:r>
              <a:rPr dirty="0">
                <a:latin typeface="Arial"/>
                <a:cs typeface="Arial"/>
              </a:rPr>
              <a:t>Cependant, comme il s’agit d’un problème fréquent et d’une comorbidité courante qui complique la prise en charge d’autres maladies, il est essentiel de l’identifier et de le traiter correctement en </a:t>
            </a:r>
            <a:r>
              <a:rPr b="1" dirty="0">
                <a:latin typeface="Arial"/>
                <a:cs typeface="Arial"/>
              </a:rPr>
              <a:t>médecine de </a:t>
            </a:r>
            <a:r>
              <a:rPr b="1" dirty="0" err="1">
                <a:latin typeface="Arial"/>
                <a:cs typeface="Arial"/>
              </a:rPr>
              <a:t>premi</a:t>
            </a:r>
            <a:r>
              <a:rPr lang="fr-FR" b="1" dirty="0" err="1">
                <a:latin typeface="Arial"/>
                <a:cs typeface="Arial"/>
              </a:rPr>
              <a:t>è</a:t>
            </a:r>
            <a:r>
              <a:rPr b="1" dirty="0">
                <a:latin typeface="Arial"/>
                <a:cs typeface="Arial"/>
              </a:rPr>
              <a:t>r</a:t>
            </a:r>
            <a:r>
              <a:rPr lang="fr-FR" b="1" dirty="0">
                <a:latin typeface="Arial"/>
                <a:cs typeface="Arial"/>
              </a:rPr>
              <a:t>e</a:t>
            </a:r>
            <a:r>
              <a:rPr b="1" dirty="0">
                <a:latin typeface="Arial"/>
                <a:cs typeface="Arial"/>
              </a:rPr>
              <a:t> </a:t>
            </a:r>
            <a:r>
              <a:rPr lang="fr-FR" b="1" dirty="0">
                <a:latin typeface="Arial"/>
                <a:cs typeface="Arial"/>
              </a:rPr>
              <a:t>ligne</a:t>
            </a:r>
            <a:r>
              <a:rPr dirty="0">
                <a:latin typeface="Arial"/>
                <a:cs typeface="Arial"/>
              </a:rPr>
              <a:t>.</a:t>
            </a:r>
          </a:p>
        </p:txBody>
      </p:sp>
      <p:pic>
        <p:nvPicPr>
          <p:cNvPr id="12" name="Picture 11" descr="A close up of a newspaper&#10;&#10;AI-generated content may be incorrect.">
            <a:extLst>
              <a:ext uri="{FF2B5EF4-FFF2-40B4-BE49-F238E27FC236}">
                <a16:creationId xmlns:a16="http://schemas.microsoft.com/office/drawing/2014/main" id="{CD358955-6C6B-74D9-2EB6-8BD142085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81" y="1039812"/>
            <a:ext cx="3807794" cy="53595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À</a:t>
            </a:r>
            <a:r>
              <a:rPr sz="2800" spc="-25" dirty="0"/>
              <a:t> </a:t>
            </a:r>
            <a:r>
              <a:rPr sz="2800" spc="-10" dirty="0"/>
              <a:t>retenir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290885" y="6522613"/>
            <a:ext cx="764413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soutenu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l’élaboration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mais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n’a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participé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à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rédaction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93013" y="1201611"/>
            <a:ext cx="10950575" cy="2146693"/>
            <a:chOff x="693013" y="2152599"/>
            <a:chExt cx="10950575" cy="1195705"/>
          </a:xfrm>
        </p:grpSpPr>
        <p:sp>
          <p:nvSpPr>
            <p:cNvPr id="6" name="object 6"/>
            <p:cNvSpPr/>
            <p:nvPr/>
          </p:nvSpPr>
          <p:spPr>
            <a:xfrm>
              <a:off x="693013" y="2152599"/>
              <a:ext cx="10950575" cy="1195705"/>
            </a:xfrm>
            <a:custGeom>
              <a:avLst/>
              <a:gdLst/>
              <a:ahLst/>
              <a:cxnLst/>
              <a:rect l="l" t="t" r="r" b="b"/>
              <a:pathLst>
                <a:path w="10950575" h="1195704">
                  <a:moveTo>
                    <a:pt x="10830687" y="0"/>
                  </a:moveTo>
                  <a:lnTo>
                    <a:pt x="119507" y="0"/>
                  </a:lnTo>
                  <a:lnTo>
                    <a:pt x="73026" y="9386"/>
                  </a:lnTo>
                  <a:lnTo>
                    <a:pt x="35036" y="34988"/>
                  </a:lnTo>
                  <a:lnTo>
                    <a:pt x="9403" y="72973"/>
                  </a:lnTo>
                  <a:lnTo>
                    <a:pt x="0" y="119507"/>
                  </a:lnTo>
                  <a:lnTo>
                    <a:pt x="0" y="1075944"/>
                  </a:lnTo>
                  <a:lnTo>
                    <a:pt x="9403" y="1122497"/>
                  </a:lnTo>
                  <a:lnTo>
                    <a:pt x="35036" y="1160526"/>
                  </a:lnTo>
                  <a:lnTo>
                    <a:pt x="73026" y="1186172"/>
                  </a:lnTo>
                  <a:lnTo>
                    <a:pt x="119507" y="1195578"/>
                  </a:lnTo>
                  <a:lnTo>
                    <a:pt x="10830687" y="1195578"/>
                  </a:lnTo>
                  <a:lnTo>
                    <a:pt x="10877220" y="1186172"/>
                  </a:lnTo>
                  <a:lnTo>
                    <a:pt x="10915205" y="1160526"/>
                  </a:lnTo>
                  <a:lnTo>
                    <a:pt x="10940807" y="1122497"/>
                  </a:lnTo>
                  <a:lnTo>
                    <a:pt x="10950194" y="1075944"/>
                  </a:lnTo>
                  <a:lnTo>
                    <a:pt x="10950194" y="119507"/>
                  </a:lnTo>
                  <a:lnTo>
                    <a:pt x="10940807" y="72973"/>
                  </a:lnTo>
                  <a:lnTo>
                    <a:pt x="10915205" y="34988"/>
                  </a:lnTo>
                  <a:lnTo>
                    <a:pt x="10877220" y="9386"/>
                  </a:lnTo>
                  <a:lnTo>
                    <a:pt x="10830687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53313" y="2187575"/>
              <a:ext cx="10629900" cy="1125855"/>
            </a:xfrm>
            <a:custGeom>
              <a:avLst/>
              <a:gdLst/>
              <a:ahLst/>
              <a:cxnLst/>
              <a:rect l="l" t="t" r="r" b="b"/>
              <a:pathLst>
                <a:path w="10629900" h="1125854">
                  <a:moveTo>
                    <a:pt x="10629519" y="0"/>
                  </a:moveTo>
                  <a:lnTo>
                    <a:pt x="0" y="0"/>
                  </a:lnTo>
                  <a:lnTo>
                    <a:pt x="0" y="1125601"/>
                  </a:lnTo>
                  <a:lnTo>
                    <a:pt x="10629519" y="1125601"/>
                  </a:lnTo>
                  <a:lnTo>
                    <a:pt x="10629519" y="0"/>
                  </a:lnTo>
                  <a:close/>
                </a:path>
              </a:pathLst>
            </a:custGeom>
            <a:solidFill>
              <a:srgbClr val="0179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959476" y="1606092"/>
            <a:ext cx="10488295" cy="140192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668020" marR="5080" indent="-655955">
              <a:lnSpc>
                <a:spcPts val="3550"/>
              </a:lnSpc>
              <a:spcBef>
                <a:spcPts val="395"/>
              </a:spcBef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rhinite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allergique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résume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pas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simple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désagrément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c'est</a:t>
            </a:r>
            <a:r>
              <a:rPr sz="2800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maladie</a:t>
            </a:r>
            <a:r>
              <a:rPr sz="28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à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entière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qui mérite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d’être reconnue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et prise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charge de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façon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globale.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3013" y="3977944"/>
            <a:ext cx="10950575" cy="2346656"/>
          </a:xfrm>
          <a:custGeom>
            <a:avLst/>
            <a:gdLst/>
            <a:ahLst/>
            <a:cxnLst/>
            <a:rect l="l" t="t" r="r" b="b"/>
            <a:pathLst>
              <a:path w="10950575" h="1195704">
                <a:moveTo>
                  <a:pt x="10950194" y="119507"/>
                </a:moveTo>
                <a:lnTo>
                  <a:pt x="10940796" y="72974"/>
                </a:lnTo>
                <a:lnTo>
                  <a:pt x="10915193" y="34988"/>
                </a:lnTo>
                <a:lnTo>
                  <a:pt x="10877220" y="9398"/>
                </a:lnTo>
                <a:lnTo>
                  <a:pt x="10830687" y="0"/>
                </a:lnTo>
                <a:lnTo>
                  <a:pt x="119507" y="0"/>
                </a:lnTo>
                <a:lnTo>
                  <a:pt x="73025" y="9398"/>
                </a:lnTo>
                <a:lnTo>
                  <a:pt x="35026" y="34988"/>
                </a:lnTo>
                <a:lnTo>
                  <a:pt x="9398" y="72974"/>
                </a:lnTo>
                <a:lnTo>
                  <a:pt x="0" y="119507"/>
                </a:lnTo>
                <a:lnTo>
                  <a:pt x="0" y="1075944"/>
                </a:lnTo>
                <a:lnTo>
                  <a:pt x="9398" y="1122502"/>
                </a:lnTo>
                <a:lnTo>
                  <a:pt x="35026" y="1160526"/>
                </a:lnTo>
                <a:lnTo>
                  <a:pt x="73025" y="1186180"/>
                </a:lnTo>
                <a:lnTo>
                  <a:pt x="119507" y="1195578"/>
                </a:lnTo>
                <a:lnTo>
                  <a:pt x="10830687" y="1195578"/>
                </a:lnTo>
                <a:lnTo>
                  <a:pt x="10877220" y="1186180"/>
                </a:lnTo>
                <a:lnTo>
                  <a:pt x="10915193" y="1160526"/>
                </a:lnTo>
                <a:lnTo>
                  <a:pt x="10940796" y="1122502"/>
                </a:lnTo>
                <a:lnTo>
                  <a:pt x="10950194" y="1075944"/>
                </a:lnTo>
                <a:lnTo>
                  <a:pt x="10950194" y="119507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3313" y="4223967"/>
            <a:ext cx="10132060" cy="185461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>
            <a:defPPr>
              <a:defRPr kern="0"/>
            </a:defPPr>
            <a:lvl1pPr marL="668020" marR="5080" indent="-655955">
              <a:lnSpc>
                <a:spcPts val="3550"/>
              </a:lnSpc>
              <a:spcBef>
                <a:spcPts val="395"/>
              </a:spcBef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dirty="0"/>
              <a:t>L’immunothérapie allergénique représente un véritable espoir pour les patients atteints de formes modérées à sévères, en offrant une prise en charge durable qui va bien au-delà du simple soulagement des symptômes.</a:t>
            </a:r>
          </a:p>
        </p:txBody>
      </p:sp>
      <p:pic>
        <p:nvPicPr>
          <p:cNvPr id="11" name="object 4">
            <a:extLst>
              <a:ext uri="{FF2B5EF4-FFF2-40B4-BE49-F238E27FC236}">
                <a16:creationId xmlns:a16="http://schemas.microsoft.com/office/drawing/2014/main" id="{1770CCC9-6010-6A8B-EE60-1675B58C127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2" y="359283"/>
            <a:ext cx="8804428" cy="631096"/>
          </a:xfrm>
          <a:prstGeom prst="rect">
            <a:avLst/>
          </a:prstGeom>
        </p:spPr>
        <p:txBody>
          <a:bodyPr vert="horz" wrap="square" lIns="0" tIns="7635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Guide</a:t>
            </a:r>
            <a:r>
              <a:rPr sz="1800" spc="-30" dirty="0"/>
              <a:t> </a:t>
            </a:r>
            <a:r>
              <a:rPr sz="1800" dirty="0"/>
              <a:t>pratique</a:t>
            </a:r>
            <a:r>
              <a:rPr sz="1800" spc="-25" dirty="0"/>
              <a:t> </a:t>
            </a:r>
            <a:r>
              <a:rPr sz="1800" dirty="0"/>
              <a:t>pour</a:t>
            </a:r>
            <a:r>
              <a:rPr sz="1800" spc="-30" dirty="0"/>
              <a:t> </a:t>
            </a:r>
            <a:r>
              <a:rPr sz="1800" dirty="0"/>
              <a:t>optimiser</a:t>
            </a:r>
            <a:r>
              <a:rPr sz="1800" spc="-25" dirty="0"/>
              <a:t> </a:t>
            </a:r>
            <a:r>
              <a:rPr sz="1800" dirty="0"/>
              <a:t>la</a:t>
            </a:r>
            <a:r>
              <a:rPr sz="1800" spc="-25" dirty="0"/>
              <a:t> </a:t>
            </a:r>
            <a:r>
              <a:rPr sz="1800" dirty="0"/>
              <a:t>prise</a:t>
            </a:r>
            <a:r>
              <a:rPr sz="1800" spc="-30" dirty="0"/>
              <a:t> </a:t>
            </a:r>
            <a:r>
              <a:rPr sz="1800" dirty="0"/>
              <a:t>en</a:t>
            </a:r>
            <a:r>
              <a:rPr sz="1800" spc="-25" dirty="0"/>
              <a:t> </a:t>
            </a:r>
            <a:r>
              <a:rPr sz="1800" dirty="0"/>
              <a:t>charge</a:t>
            </a:r>
            <a:r>
              <a:rPr sz="1800" spc="-30" dirty="0"/>
              <a:t> </a:t>
            </a:r>
            <a:r>
              <a:rPr sz="1800" dirty="0"/>
              <a:t>de</a:t>
            </a:r>
            <a:r>
              <a:rPr sz="1800" spc="-25" dirty="0"/>
              <a:t> </a:t>
            </a:r>
            <a:r>
              <a:rPr sz="1800" dirty="0"/>
              <a:t>la</a:t>
            </a:r>
            <a:r>
              <a:rPr sz="1800" spc="-25" dirty="0"/>
              <a:t> </a:t>
            </a:r>
            <a:r>
              <a:rPr sz="1800" dirty="0"/>
              <a:t>rhinite</a:t>
            </a:r>
            <a:r>
              <a:rPr sz="1800" spc="-30" dirty="0"/>
              <a:t> </a:t>
            </a:r>
            <a:r>
              <a:rPr sz="1800" dirty="0"/>
              <a:t>en</a:t>
            </a:r>
            <a:r>
              <a:rPr sz="1800" spc="-25" dirty="0"/>
              <a:t> </a:t>
            </a:r>
            <a:r>
              <a:rPr sz="1800" dirty="0"/>
              <a:t>médecine</a:t>
            </a:r>
            <a:r>
              <a:rPr sz="1800" spc="-25" dirty="0"/>
              <a:t> </a:t>
            </a:r>
            <a:r>
              <a:rPr sz="1800" spc="-10" dirty="0"/>
              <a:t>générale</a:t>
            </a:r>
            <a:endParaRPr sz="1800" dirty="0"/>
          </a:p>
        </p:txBody>
      </p:sp>
      <p:sp>
        <p:nvSpPr>
          <p:cNvPr id="4" name="object 4"/>
          <p:cNvSpPr txBox="1"/>
          <p:nvPr/>
        </p:nvSpPr>
        <p:spPr>
          <a:xfrm>
            <a:off x="2514081" y="6521491"/>
            <a:ext cx="7198359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soutenu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l’élaboration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cette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étude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subvention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éducative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restriction,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contenu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6251" y="1823845"/>
            <a:ext cx="3948038" cy="394803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949560" y="5012816"/>
            <a:ext cx="1947545" cy="777875"/>
          </a:xfrm>
          <a:prstGeom prst="rect">
            <a:avLst/>
          </a:prstGeom>
          <a:solidFill>
            <a:srgbClr val="017973"/>
          </a:solidFill>
        </p:spPr>
        <p:txBody>
          <a:bodyPr vert="horz" wrap="square" lIns="0" tIns="69215" rIns="0" bIns="0" rtlCol="0">
            <a:spAutoFit/>
          </a:bodyPr>
          <a:lstStyle/>
          <a:p>
            <a:pPr marL="322580" marR="236220" indent="256540">
              <a:lnSpc>
                <a:spcPts val="1860"/>
              </a:lnSpc>
              <a:spcBef>
                <a:spcPts val="545"/>
              </a:spcBef>
            </a:pP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scannez </a:t>
            </a:r>
            <a:r>
              <a:rPr sz="1700" b="1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1700" b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rgbClr val="FFFFFF"/>
                </a:solidFill>
                <a:latin typeface="Arial"/>
                <a:cs typeface="Arial"/>
              </a:rPr>
              <a:t>accéder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49612" y="1977148"/>
            <a:ext cx="1948611" cy="303596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720805E-39B5-5135-E259-A968AFDA8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816" y="1132928"/>
            <a:ext cx="3356533" cy="4724400"/>
          </a:xfrm>
          <a:prstGeom prst="rect">
            <a:avLst/>
          </a:prstGeom>
        </p:spPr>
      </p:pic>
      <p:pic>
        <p:nvPicPr>
          <p:cNvPr id="6" name="object 4">
            <a:extLst>
              <a:ext uri="{FF2B5EF4-FFF2-40B4-BE49-F238E27FC236}">
                <a16:creationId xmlns:a16="http://schemas.microsoft.com/office/drawing/2014/main" id="{EE7F2679-BD88-1D62-4A4F-78FD2E2EB9D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dirty="0"/>
              <a:t>Objectifs</a:t>
            </a:r>
            <a:r>
              <a:rPr sz="2150" spc="100" dirty="0"/>
              <a:t> </a:t>
            </a:r>
            <a:r>
              <a:rPr sz="2150" spc="-10" dirty="0"/>
              <a:t>d’apprentissage</a:t>
            </a:r>
            <a:endParaRPr sz="2150"/>
          </a:p>
        </p:txBody>
      </p:sp>
      <p:sp>
        <p:nvSpPr>
          <p:cNvPr id="4" name="object 4"/>
          <p:cNvSpPr txBox="1"/>
          <p:nvPr/>
        </p:nvSpPr>
        <p:spPr>
          <a:xfrm>
            <a:off x="2526723" y="6522613"/>
            <a:ext cx="717232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octroyé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l’élaboration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92264" y="1510385"/>
            <a:ext cx="1372235" cy="1372235"/>
            <a:chOff x="592264" y="1510385"/>
            <a:chExt cx="1372235" cy="1372235"/>
          </a:xfrm>
        </p:grpSpPr>
        <p:sp>
          <p:nvSpPr>
            <p:cNvPr id="6" name="object 6"/>
            <p:cNvSpPr/>
            <p:nvPr/>
          </p:nvSpPr>
          <p:spPr>
            <a:xfrm>
              <a:off x="592264" y="1510385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5" h="1372235">
                  <a:moveTo>
                    <a:pt x="685927" y="0"/>
                  </a:moveTo>
                  <a:lnTo>
                    <a:pt x="636939" y="1722"/>
                  </a:lnTo>
                  <a:lnTo>
                    <a:pt x="588881" y="6811"/>
                  </a:lnTo>
                  <a:lnTo>
                    <a:pt x="541869" y="15151"/>
                  </a:lnTo>
                  <a:lnTo>
                    <a:pt x="496019" y="26626"/>
                  </a:lnTo>
                  <a:lnTo>
                    <a:pt x="451447" y="41119"/>
                  </a:lnTo>
                  <a:lnTo>
                    <a:pt x="408269" y="58516"/>
                  </a:lnTo>
                  <a:lnTo>
                    <a:pt x="366602" y="78699"/>
                  </a:lnTo>
                  <a:lnTo>
                    <a:pt x="326561" y="101553"/>
                  </a:lnTo>
                  <a:lnTo>
                    <a:pt x="288261" y="126962"/>
                  </a:lnTo>
                  <a:lnTo>
                    <a:pt x="251821" y="154809"/>
                  </a:lnTo>
                  <a:lnTo>
                    <a:pt x="217354" y="184978"/>
                  </a:lnTo>
                  <a:lnTo>
                    <a:pt x="184978" y="217354"/>
                  </a:lnTo>
                  <a:lnTo>
                    <a:pt x="154809" y="251821"/>
                  </a:lnTo>
                  <a:lnTo>
                    <a:pt x="126962" y="288261"/>
                  </a:lnTo>
                  <a:lnTo>
                    <a:pt x="101553" y="326561"/>
                  </a:lnTo>
                  <a:lnTo>
                    <a:pt x="78699" y="366602"/>
                  </a:lnTo>
                  <a:lnTo>
                    <a:pt x="58516" y="408269"/>
                  </a:lnTo>
                  <a:lnTo>
                    <a:pt x="41119" y="451447"/>
                  </a:lnTo>
                  <a:lnTo>
                    <a:pt x="26626" y="496019"/>
                  </a:lnTo>
                  <a:lnTo>
                    <a:pt x="15151" y="541869"/>
                  </a:lnTo>
                  <a:lnTo>
                    <a:pt x="6811" y="588881"/>
                  </a:lnTo>
                  <a:lnTo>
                    <a:pt x="1722" y="636939"/>
                  </a:lnTo>
                  <a:lnTo>
                    <a:pt x="0" y="685926"/>
                  </a:lnTo>
                  <a:lnTo>
                    <a:pt x="1722" y="734914"/>
                  </a:lnTo>
                  <a:lnTo>
                    <a:pt x="6811" y="782972"/>
                  </a:lnTo>
                  <a:lnTo>
                    <a:pt x="15151" y="829984"/>
                  </a:lnTo>
                  <a:lnTo>
                    <a:pt x="26626" y="875834"/>
                  </a:lnTo>
                  <a:lnTo>
                    <a:pt x="41119" y="920406"/>
                  </a:lnTo>
                  <a:lnTo>
                    <a:pt x="58516" y="963584"/>
                  </a:lnTo>
                  <a:lnTo>
                    <a:pt x="78699" y="1005251"/>
                  </a:lnTo>
                  <a:lnTo>
                    <a:pt x="101553" y="1045292"/>
                  </a:lnTo>
                  <a:lnTo>
                    <a:pt x="126962" y="1083592"/>
                  </a:lnTo>
                  <a:lnTo>
                    <a:pt x="154809" y="1120032"/>
                  </a:lnTo>
                  <a:lnTo>
                    <a:pt x="184978" y="1154499"/>
                  </a:lnTo>
                  <a:lnTo>
                    <a:pt x="217354" y="1186875"/>
                  </a:lnTo>
                  <a:lnTo>
                    <a:pt x="251821" y="1217044"/>
                  </a:lnTo>
                  <a:lnTo>
                    <a:pt x="288261" y="1244891"/>
                  </a:lnTo>
                  <a:lnTo>
                    <a:pt x="326561" y="1270300"/>
                  </a:lnTo>
                  <a:lnTo>
                    <a:pt x="366602" y="1293154"/>
                  </a:lnTo>
                  <a:lnTo>
                    <a:pt x="408269" y="1313337"/>
                  </a:lnTo>
                  <a:lnTo>
                    <a:pt x="451447" y="1330734"/>
                  </a:lnTo>
                  <a:lnTo>
                    <a:pt x="496019" y="1345227"/>
                  </a:lnTo>
                  <a:lnTo>
                    <a:pt x="541869" y="1356702"/>
                  </a:lnTo>
                  <a:lnTo>
                    <a:pt x="588881" y="1365042"/>
                  </a:lnTo>
                  <a:lnTo>
                    <a:pt x="636939" y="1370131"/>
                  </a:lnTo>
                  <a:lnTo>
                    <a:pt x="685927" y="1371853"/>
                  </a:lnTo>
                  <a:lnTo>
                    <a:pt x="734930" y="1370131"/>
                  </a:lnTo>
                  <a:lnTo>
                    <a:pt x="783002" y="1365042"/>
                  </a:lnTo>
                  <a:lnTo>
                    <a:pt x="830028" y="1356702"/>
                  </a:lnTo>
                  <a:lnTo>
                    <a:pt x="875889" y="1345227"/>
                  </a:lnTo>
                  <a:lnTo>
                    <a:pt x="920472" y="1330734"/>
                  </a:lnTo>
                  <a:lnTo>
                    <a:pt x="963659" y="1313337"/>
                  </a:lnTo>
                  <a:lnTo>
                    <a:pt x="1005335" y="1293154"/>
                  </a:lnTo>
                  <a:lnTo>
                    <a:pt x="1045384" y="1270300"/>
                  </a:lnTo>
                  <a:lnTo>
                    <a:pt x="1083690" y="1244891"/>
                  </a:lnTo>
                  <a:lnTo>
                    <a:pt x="1120136" y="1217044"/>
                  </a:lnTo>
                  <a:lnTo>
                    <a:pt x="1154608" y="1186875"/>
                  </a:lnTo>
                  <a:lnTo>
                    <a:pt x="1186988" y="1154499"/>
                  </a:lnTo>
                  <a:lnTo>
                    <a:pt x="1217161" y="1120032"/>
                  </a:lnTo>
                  <a:lnTo>
                    <a:pt x="1245011" y="1083592"/>
                  </a:lnTo>
                  <a:lnTo>
                    <a:pt x="1270422" y="1045292"/>
                  </a:lnTo>
                  <a:lnTo>
                    <a:pt x="1293277" y="1005251"/>
                  </a:lnTo>
                  <a:lnTo>
                    <a:pt x="1313462" y="963584"/>
                  </a:lnTo>
                  <a:lnTo>
                    <a:pt x="1330859" y="920406"/>
                  </a:lnTo>
                  <a:lnTo>
                    <a:pt x="1345354" y="875834"/>
                  </a:lnTo>
                  <a:lnTo>
                    <a:pt x="1356829" y="829984"/>
                  </a:lnTo>
                  <a:lnTo>
                    <a:pt x="1365169" y="782972"/>
                  </a:lnTo>
                  <a:lnTo>
                    <a:pt x="1370258" y="734914"/>
                  </a:lnTo>
                  <a:lnTo>
                    <a:pt x="1371981" y="685926"/>
                  </a:lnTo>
                  <a:lnTo>
                    <a:pt x="1370258" y="636939"/>
                  </a:lnTo>
                  <a:lnTo>
                    <a:pt x="1365169" y="588881"/>
                  </a:lnTo>
                  <a:lnTo>
                    <a:pt x="1356829" y="541869"/>
                  </a:lnTo>
                  <a:lnTo>
                    <a:pt x="1345354" y="496019"/>
                  </a:lnTo>
                  <a:lnTo>
                    <a:pt x="1330859" y="451447"/>
                  </a:lnTo>
                  <a:lnTo>
                    <a:pt x="1313462" y="408269"/>
                  </a:lnTo>
                  <a:lnTo>
                    <a:pt x="1293277" y="366602"/>
                  </a:lnTo>
                  <a:lnTo>
                    <a:pt x="1270422" y="326561"/>
                  </a:lnTo>
                  <a:lnTo>
                    <a:pt x="1245011" y="288261"/>
                  </a:lnTo>
                  <a:lnTo>
                    <a:pt x="1217161" y="251821"/>
                  </a:lnTo>
                  <a:lnTo>
                    <a:pt x="1186988" y="217354"/>
                  </a:lnTo>
                  <a:lnTo>
                    <a:pt x="1154608" y="184978"/>
                  </a:lnTo>
                  <a:lnTo>
                    <a:pt x="1120136" y="154809"/>
                  </a:lnTo>
                  <a:lnTo>
                    <a:pt x="1083690" y="126962"/>
                  </a:lnTo>
                  <a:lnTo>
                    <a:pt x="1045384" y="101553"/>
                  </a:lnTo>
                  <a:lnTo>
                    <a:pt x="1005335" y="78699"/>
                  </a:lnTo>
                  <a:lnTo>
                    <a:pt x="963659" y="58516"/>
                  </a:lnTo>
                  <a:lnTo>
                    <a:pt x="920472" y="41119"/>
                  </a:lnTo>
                  <a:lnTo>
                    <a:pt x="875889" y="26626"/>
                  </a:lnTo>
                  <a:lnTo>
                    <a:pt x="830028" y="15151"/>
                  </a:lnTo>
                  <a:lnTo>
                    <a:pt x="783002" y="6811"/>
                  </a:lnTo>
                  <a:lnTo>
                    <a:pt x="734930" y="1722"/>
                  </a:lnTo>
                  <a:lnTo>
                    <a:pt x="685927" y="0"/>
                  </a:lnTo>
                  <a:close/>
                </a:path>
              </a:pathLst>
            </a:custGeom>
            <a:solidFill>
              <a:srgbClr val="E971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54062" y="1896732"/>
              <a:ext cx="655320" cy="573405"/>
            </a:xfrm>
            <a:custGeom>
              <a:avLst/>
              <a:gdLst/>
              <a:ahLst/>
              <a:cxnLst/>
              <a:rect l="l" t="t" r="r" b="b"/>
              <a:pathLst>
                <a:path w="655319" h="573405">
                  <a:moveTo>
                    <a:pt x="622554" y="114680"/>
                  </a:moveTo>
                  <a:lnTo>
                    <a:pt x="32766" y="114680"/>
                  </a:lnTo>
                  <a:lnTo>
                    <a:pt x="20038" y="117264"/>
                  </a:lnTo>
                  <a:lnTo>
                    <a:pt x="9620" y="124301"/>
                  </a:lnTo>
                  <a:lnTo>
                    <a:pt x="2583" y="134719"/>
                  </a:lnTo>
                  <a:lnTo>
                    <a:pt x="0" y="147446"/>
                  </a:lnTo>
                  <a:lnTo>
                    <a:pt x="0" y="540638"/>
                  </a:lnTo>
                  <a:lnTo>
                    <a:pt x="2583" y="553366"/>
                  </a:lnTo>
                  <a:lnTo>
                    <a:pt x="9620" y="563784"/>
                  </a:lnTo>
                  <a:lnTo>
                    <a:pt x="20038" y="570821"/>
                  </a:lnTo>
                  <a:lnTo>
                    <a:pt x="32766" y="573404"/>
                  </a:lnTo>
                  <a:lnTo>
                    <a:pt x="622554" y="573404"/>
                  </a:lnTo>
                  <a:lnTo>
                    <a:pt x="635281" y="570821"/>
                  </a:lnTo>
                  <a:lnTo>
                    <a:pt x="645699" y="563784"/>
                  </a:lnTo>
                  <a:lnTo>
                    <a:pt x="652736" y="553366"/>
                  </a:lnTo>
                  <a:lnTo>
                    <a:pt x="655320" y="540638"/>
                  </a:lnTo>
                  <a:lnTo>
                    <a:pt x="655320" y="466851"/>
                  </a:lnTo>
                  <a:lnTo>
                    <a:pt x="294894" y="466851"/>
                  </a:lnTo>
                  <a:lnTo>
                    <a:pt x="294894" y="433577"/>
                  </a:lnTo>
                  <a:lnTo>
                    <a:pt x="237617" y="433577"/>
                  </a:lnTo>
                  <a:lnTo>
                    <a:pt x="204851" y="376808"/>
                  </a:lnTo>
                  <a:lnTo>
                    <a:pt x="262128" y="344042"/>
                  </a:lnTo>
                  <a:lnTo>
                    <a:pt x="204851" y="311276"/>
                  </a:lnTo>
                  <a:lnTo>
                    <a:pt x="237617" y="253872"/>
                  </a:lnTo>
                  <a:lnTo>
                    <a:pt x="294894" y="253872"/>
                  </a:lnTo>
                  <a:lnTo>
                    <a:pt x="294894" y="221106"/>
                  </a:lnTo>
                  <a:lnTo>
                    <a:pt x="655320" y="221106"/>
                  </a:lnTo>
                  <a:lnTo>
                    <a:pt x="655320" y="147446"/>
                  </a:lnTo>
                  <a:lnTo>
                    <a:pt x="652736" y="134719"/>
                  </a:lnTo>
                  <a:lnTo>
                    <a:pt x="645699" y="124301"/>
                  </a:lnTo>
                  <a:lnTo>
                    <a:pt x="635281" y="117264"/>
                  </a:lnTo>
                  <a:lnTo>
                    <a:pt x="622554" y="114680"/>
                  </a:lnTo>
                  <a:close/>
                </a:path>
                <a:path w="655319" h="573405">
                  <a:moveTo>
                    <a:pt x="360426" y="401319"/>
                  </a:moveTo>
                  <a:lnTo>
                    <a:pt x="360426" y="466851"/>
                  </a:lnTo>
                  <a:lnTo>
                    <a:pt x="655320" y="466851"/>
                  </a:lnTo>
                  <a:lnTo>
                    <a:pt x="655320" y="434085"/>
                  </a:lnTo>
                  <a:lnTo>
                    <a:pt x="417830" y="434085"/>
                  </a:lnTo>
                  <a:lnTo>
                    <a:pt x="360426" y="401319"/>
                  </a:lnTo>
                  <a:close/>
                </a:path>
                <a:path w="655319" h="573405">
                  <a:moveTo>
                    <a:pt x="655320" y="254507"/>
                  </a:moveTo>
                  <a:lnTo>
                    <a:pt x="417830" y="254507"/>
                  </a:lnTo>
                  <a:lnTo>
                    <a:pt x="450596" y="311276"/>
                  </a:lnTo>
                  <a:lnTo>
                    <a:pt x="393192" y="344042"/>
                  </a:lnTo>
                  <a:lnTo>
                    <a:pt x="450596" y="376808"/>
                  </a:lnTo>
                  <a:lnTo>
                    <a:pt x="417830" y="434085"/>
                  </a:lnTo>
                  <a:lnTo>
                    <a:pt x="655320" y="434085"/>
                  </a:lnTo>
                  <a:lnTo>
                    <a:pt x="655320" y="254507"/>
                  </a:lnTo>
                  <a:close/>
                </a:path>
                <a:path w="655319" h="573405">
                  <a:moveTo>
                    <a:pt x="294894" y="400811"/>
                  </a:moveTo>
                  <a:lnTo>
                    <a:pt x="237617" y="433577"/>
                  </a:lnTo>
                  <a:lnTo>
                    <a:pt x="294894" y="433577"/>
                  </a:lnTo>
                  <a:lnTo>
                    <a:pt x="294894" y="400811"/>
                  </a:lnTo>
                  <a:close/>
                </a:path>
                <a:path w="655319" h="573405">
                  <a:moveTo>
                    <a:pt x="655320" y="221106"/>
                  </a:moveTo>
                  <a:lnTo>
                    <a:pt x="360426" y="221106"/>
                  </a:lnTo>
                  <a:lnTo>
                    <a:pt x="360426" y="287273"/>
                  </a:lnTo>
                  <a:lnTo>
                    <a:pt x="417830" y="254507"/>
                  </a:lnTo>
                  <a:lnTo>
                    <a:pt x="655320" y="254507"/>
                  </a:lnTo>
                  <a:lnTo>
                    <a:pt x="655320" y="221106"/>
                  </a:lnTo>
                  <a:close/>
                </a:path>
                <a:path w="655319" h="573405">
                  <a:moveTo>
                    <a:pt x="294894" y="253872"/>
                  </a:moveTo>
                  <a:lnTo>
                    <a:pt x="237617" y="253872"/>
                  </a:lnTo>
                  <a:lnTo>
                    <a:pt x="294894" y="286638"/>
                  </a:lnTo>
                  <a:lnTo>
                    <a:pt x="294894" y="253872"/>
                  </a:lnTo>
                  <a:close/>
                </a:path>
                <a:path w="655319" h="573405">
                  <a:moveTo>
                    <a:pt x="401447" y="0"/>
                  </a:moveTo>
                  <a:lnTo>
                    <a:pt x="254000" y="0"/>
                  </a:lnTo>
                  <a:lnTo>
                    <a:pt x="231636" y="4504"/>
                  </a:lnTo>
                  <a:lnTo>
                    <a:pt x="213391" y="16795"/>
                  </a:lnTo>
                  <a:lnTo>
                    <a:pt x="201100" y="35040"/>
                  </a:lnTo>
                  <a:lnTo>
                    <a:pt x="196596" y="57403"/>
                  </a:lnTo>
                  <a:lnTo>
                    <a:pt x="196596" y="114680"/>
                  </a:lnTo>
                  <a:lnTo>
                    <a:pt x="245745" y="114680"/>
                  </a:lnTo>
                  <a:lnTo>
                    <a:pt x="245685" y="56387"/>
                  </a:lnTo>
                  <a:lnTo>
                    <a:pt x="245491" y="53085"/>
                  </a:lnTo>
                  <a:lnTo>
                    <a:pt x="248666" y="49402"/>
                  </a:lnTo>
                  <a:lnTo>
                    <a:pt x="252984" y="49148"/>
                  </a:lnTo>
                  <a:lnTo>
                    <a:pt x="401447" y="49148"/>
                  </a:lnTo>
                  <a:lnTo>
                    <a:pt x="405638" y="48894"/>
                  </a:lnTo>
                  <a:lnTo>
                    <a:pt x="457010" y="48894"/>
                  </a:lnTo>
                  <a:lnTo>
                    <a:pt x="454221" y="35040"/>
                  </a:lnTo>
                  <a:lnTo>
                    <a:pt x="441944" y="16795"/>
                  </a:lnTo>
                  <a:lnTo>
                    <a:pt x="423737" y="4504"/>
                  </a:lnTo>
                  <a:lnTo>
                    <a:pt x="401447" y="0"/>
                  </a:lnTo>
                  <a:close/>
                </a:path>
                <a:path w="655319" h="573405">
                  <a:moveTo>
                    <a:pt x="457010" y="48894"/>
                  </a:moveTo>
                  <a:lnTo>
                    <a:pt x="405638" y="48894"/>
                  </a:lnTo>
                  <a:lnTo>
                    <a:pt x="409321" y="52069"/>
                  </a:lnTo>
                  <a:lnTo>
                    <a:pt x="409575" y="56387"/>
                  </a:lnTo>
                  <a:lnTo>
                    <a:pt x="409575" y="114680"/>
                  </a:lnTo>
                  <a:lnTo>
                    <a:pt x="458724" y="114680"/>
                  </a:lnTo>
                  <a:lnTo>
                    <a:pt x="458724" y="57403"/>
                  </a:lnTo>
                  <a:lnTo>
                    <a:pt x="457113" y="49402"/>
                  </a:lnTo>
                  <a:lnTo>
                    <a:pt x="457010" y="488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45537" y="1761972"/>
            <a:ext cx="2891155" cy="84292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b="1" dirty="0">
                <a:solidFill>
                  <a:srgbClr val="E97132"/>
                </a:solidFill>
                <a:latin typeface="Aptos"/>
                <a:cs typeface="Aptos"/>
              </a:rPr>
              <a:t>Identifier</a:t>
            </a:r>
            <a:r>
              <a:rPr b="1" spc="-35" dirty="0">
                <a:solidFill>
                  <a:srgbClr val="E97132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E97132"/>
                </a:solidFill>
                <a:latin typeface="Aptos"/>
                <a:cs typeface="Aptos"/>
              </a:rPr>
              <a:t>le</a:t>
            </a:r>
            <a:r>
              <a:rPr b="1" spc="-30" dirty="0">
                <a:solidFill>
                  <a:srgbClr val="E97132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E97132"/>
                </a:solidFill>
                <a:latin typeface="Aptos"/>
                <a:cs typeface="Aptos"/>
              </a:rPr>
              <a:t>moment</a:t>
            </a:r>
            <a:r>
              <a:rPr b="1" spc="-35" dirty="0">
                <a:solidFill>
                  <a:srgbClr val="E97132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E97132"/>
                </a:solidFill>
                <a:latin typeface="Aptos"/>
                <a:cs typeface="Aptos"/>
              </a:rPr>
              <a:t>où</a:t>
            </a:r>
            <a:r>
              <a:rPr b="1" spc="-30" dirty="0">
                <a:solidFill>
                  <a:srgbClr val="E97132"/>
                </a:solidFill>
                <a:latin typeface="Aptos"/>
                <a:cs typeface="Aptos"/>
              </a:rPr>
              <a:t> </a:t>
            </a:r>
            <a:r>
              <a:rPr b="1" spc="-25" dirty="0">
                <a:solidFill>
                  <a:srgbClr val="E97132"/>
                </a:solidFill>
                <a:latin typeface="Aptos"/>
                <a:cs typeface="Aptos"/>
              </a:rPr>
              <a:t>un </a:t>
            </a:r>
            <a:r>
              <a:rPr b="1" spc="-10" dirty="0">
                <a:solidFill>
                  <a:srgbClr val="E97132"/>
                </a:solidFill>
                <a:latin typeface="Aptos"/>
                <a:cs typeface="Aptos"/>
              </a:rPr>
              <a:t>traitement</a:t>
            </a:r>
            <a:r>
              <a:rPr b="1" spc="-15" dirty="0">
                <a:solidFill>
                  <a:srgbClr val="E97132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E97132"/>
                </a:solidFill>
                <a:latin typeface="Aptos"/>
                <a:cs typeface="Aptos"/>
              </a:rPr>
              <a:t>plus</a:t>
            </a:r>
            <a:r>
              <a:rPr b="1" spc="-10" dirty="0">
                <a:solidFill>
                  <a:srgbClr val="E97132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E97132"/>
                </a:solidFill>
                <a:latin typeface="Aptos"/>
                <a:cs typeface="Aptos"/>
              </a:rPr>
              <a:t>intensif</a:t>
            </a:r>
            <a:r>
              <a:rPr b="1" spc="-10" dirty="0">
                <a:solidFill>
                  <a:srgbClr val="E97132"/>
                </a:solidFill>
                <a:latin typeface="Aptos"/>
                <a:cs typeface="Aptos"/>
              </a:rPr>
              <a:t> s’impose</a:t>
            </a:r>
            <a:endParaRPr dirty="0">
              <a:latin typeface="Aptos"/>
              <a:cs typeface="Apto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055702" y="1510385"/>
            <a:ext cx="1372235" cy="1372235"/>
            <a:chOff x="6055702" y="1510385"/>
            <a:chExt cx="1372235" cy="1372235"/>
          </a:xfrm>
        </p:grpSpPr>
        <p:sp>
          <p:nvSpPr>
            <p:cNvPr id="10" name="object 10"/>
            <p:cNvSpPr/>
            <p:nvPr/>
          </p:nvSpPr>
          <p:spPr>
            <a:xfrm>
              <a:off x="6055702" y="1510385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4" h="1372235">
                  <a:moveTo>
                    <a:pt x="685927" y="0"/>
                  </a:moveTo>
                  <a:lnTo>
                    <a:pt x="636939" y="1722"/>
                  </a:lnTo>
                  <a:lnTo>
                    <a:pt x="588881" y="6811"/>
                  </a:lnTo>
                  <a:lnTo>
                    <a:pt x="541869" y="15151"/>
                  </a:lnTo>
                  <a:lnTo>
                    <a:pt x="496019" y="26626"/>
                  </a:lnTo>
                  <a:lnTo>
                    <a:pt x="451447" y="41119"/>
                  </a:lnTo>
                  <a:lnTo>
                    <a:pt x="408269" y="58516"/>
                  </a:lnTo>
                  <a:lnTo>
                    <a:pt x="366602" y="78699"/>
                  </a:lnTo>
                  <a:lnTo>
                    <a:pt x="326561" y="101553"/>
                  </a:lnTo>
                  <a:lnTo>
                    <a:pt x="288261" y="126962"/>
                  </a:lnTo>
                  <a:lnTo>
                    <a:pt x="251821" y="154809"/>
                  </a:lnTo>
                  <a:lnTo>
                    <a:pt x="217354" y="184978"/>
                  </a:lnTo>
                  <a:lnTo>
                    <a:pt x="184978" y="217354"/>
                  </a:lnTo>
                  <a:lnTo>
                    <a:pt x="154809" y="251821"/>
                  </a:lnTo>
                  <a:lnTo>
                    <a:pt x="126962" y="288261"/>
                  </a:lnTo>
                  <a:lnTo>
                    <a:pt x="101553" y="326561"/>
                  </a:lnTo>
                  <a:lnTo>
                    <a:pt x="78699" y="366602"/>
                  </a:lnTo>
                  <a:lnTo>
                    <a:pt x="58516" y="408269"/>
                  </a:lnTo>
                  <a:lnTo>
                    <a:pt x="41119" y="451447"/>
                  </a:lnTo>
                  <a:lnTo>
                    <a:pt x="26626" y="496019"/>
                  </a:lnTo>
                  <a:lnTo>
                    <a:pt x="15151" y="541869"/>
                  </a:lnTo>
                  <a:lnTo>
                    <a:pt x="6811" y="588881"/>
                  </a:lnTo>
                  <a:lnTo>
                    <a:pt x="1722" y="636939"/>
                  </a:lnTo>
                  <a:lnTo>
                    <a:pt x="0" y="685926"/>
                  </a:lnTo>
                  <a:lnTo>
                    <a:pt x="1722" y="734914"/>
                  </a:lnTo>
                  <a:lnTo>
                    <a:pt x="6811" y="782972"/>
                  </a:lnTo>
                  <a:lnTo>
                    <a:pt x="15151" y="829984"/>
                  </a:lnTo>
                  <a:lnTo>
                    <a:pt x="26626" y="875834"/>
                  </a:lnTo>
                  <a:lnTo>
                    <a:pt x="41119" y="920406"/>
                  </a:lnTo>
                  <a:lnTo>
                    <a:pt x="58516" y="963584"/>
                  </a:lnTo>
                  <a:lnTo>
                    <a:pt x="78699" y="1005251"/>
                  </a:lnTo>
                  <a:lnTo>
                    <a:pt x="101553" y="1045292"/>
                  </a:lnTo>
                  <a:lnTo>
                    <a:pt x="126962" y="1083592"/>
                  </a:lnTo>
                  <a:lnTo>
                    <a:pt x="154809" y="1120032"/>
                  </a:lnTo>
                  <a:lnTo>
                    <a:pt x="184978" y="1154499"/>
                  </a:lnTo>
                  <a:lnTo>
                    <a:pt x="217354" y="1186875"/>
                  </a:lnTo>
                  <a:lnTo>
                    <a:pt x="251821" y="1217044"/>
                  </a:lnTo>
                  <a:lnTo>
                    <a:pt x="288261" y="1244891"/>
                  </a:lnTo>
                  <a:lnTo>
                    <a:pt x="326561" y="1270300"/>
                  </a:lnTo>
                  <a:lnTo>
                    <a:pt x="366602" y="1293154"/>
                  </a:lnTo>
                  <a:lnTo>
                    <a:pt x="408269" y="1313337"/>
                  </a:lnTo>
                  <a:lnTo>
                    <a:pt x="451447" y="1330734"/>
                  </a:lnTo>
                  <a:lnTo>
                    <a:pt x="496019" y="1345227"/>
                  </a:lnTo>
                  <a:lnTo>
                    <a:pt x="541869" y="1356702"/>
                  </a:lnTo>
                  <a:lnTo>
                    <a:pt x="588881" y="1365042"/>
                  </a:lnTo>
                  <a:lnTo>
                    <a:pt x="636939" y="1370131"/>
                  </a:lnTo>
                  <a:lnTo>
                    <a:pt x="685927" y="1371853"/>
                  </a:lnTo>
                  <a:lnTo>
                    <a:pt x="734930" y="1370131"/>
                  </a:lnTo>
                  <a:lnTo>
                    <a:pt x="783002" y="1365042"/>
                  </a:lnTo>
                  <a:lnTo>
                    <a:pt x="830028" y="1356702"/>
                  </a:lnTo>
                  <a:lnTo>
                    <a:pt x="875889" y="1345227"/>
                  </a:lnTo>
                  <a:lnTo>
                    <a:pt x="920472" y="1330734"/>
                  </a:lnTo>
                  <a:lnTo>
                    <a:pt x="963659" y="1313337"/>
                  </a:lnTo>
                  <a:lnTo>
                    <a:pt x="1005335" y="1293154"/>
                  </a:lnTo>
                  <a:lnTo>
                    <a:pt x="1045384" y="1270300"/>
                  </a:lnTo>
                  <a:lnTo>
                    <a:pt x="1083690" y="1244891"/>
                  </a:lnTo>
                  <a:lnTo>
                    <a:pt x="1120136" y="1217044"/>
                  </a:lnTo>
                  <a:lnTo>
                    <a:pt x="1154608" y="1186875"/>
                  </a:lnTo>
                  <a:lnTo>
                    <a:pt x="1186988" y="1154499"/>
                  </a:lnTo>
                  <a:lnTo>
                    <a:pt x="1217161" y="1120032"/>
                  </a:lnTo>
                  <a:lnTo>
                    <a:pt x="1245011" y="1083592"/>
                  </a:lnTo>
                  <a:lnTo>
                    <a:pt x="1270422" y="1045292"/>
                  </a:lnTo>
                  <a:lnTo>
                    <a:pt x="1293277" y="1005251"/>
                  </a:lnTo>
                  <a:lnTo>
                    <a:pt x="1313462" y="963584"/>
                  </a:lnTo>
                  <a:lnTo>
                    <a:pt x="1330859" y="920406"/>
                  </a:lnTo>
                  <a:lnTo>
                    <a:pt x="1345354" y="875834"/>
                  </a:lnTo>
                  <a:lnTo>
                    <a:pt x="1356829" y="829984"/>
                  </a:lnTo>
                  <a:lnTo>
                    <a:pt x="1365169" y="782972"/>
                  </a:lnTo>
                  <a:lnTo>
                    <a:pt x="1370258" y="734914"/>
                  </a:lnTo>
                  <a:lnTo>
                    <a:pt x="1371981" y="685926"/>
                  </a:lnTo>
                  <a:lnTo>
                    <a:pt x="1370258" y="636939"/>
                  </a:lnTo>
                  <a:lnTo>
                    <a:pt x="1365169" y="588881"/>
                  </a:lnTo>
                  <a:lnTo>
                    <a:pt x="1356829" y="541869"/>
                  </a:lnTo>
                  <a:lnTo>
                    <a:pt x="1345354" y="496019"/>
                  </a:lnTo>
                  <a:lnTo>
                    <a:pt x="1330859" y="451447"/>
                  </a:lnTo>
                  <a:lnTo>
                    <a:pt x="1313462" y="408269"/>
                  </a:lnTo>
                  <a:lnTo>
                    <a:pt x="1293277" y="366602"/>
                  </a:lnTo>
                  <a:lnTo>
                    <a:pt x="1270422" y="326561"/>
                  </a:lnTo>
                  <a:lnTo>
                    <a:pt x="1245011" y="288261"/>
                  </a:lnTo>
                  <a:lnTo>
                    <a:pt x="1217161" y="251821"/>
                  </a:lnTo>
                  <a:lnTo>
                    <a:pt x="1186988" y="217354"/>
                  </a:lnTo>
                  <a:lnTo>
                    <a:pt x="1154608" y="184978"/>
                  </a:lnTo>
                  <a:lnTo>
                    <a:pt x="1120136" y="154809"/>
                  </a:lnTo>
                  <a:lnTo>
                    <a:pt x="1083690" y="126962"/>
                  </a:lnTo>
                  <a:lnTo>
                    <a:pt x="1045384" y="101553"/>
                  </a:lnTo>
                  <a:lnTo>
                    <a:pt x="1005335" y="78699"/>
                  </a:lnTo>
                  <a:lnTo>
                    <a:pt x="963659" y="58516"/>
                  </a:lnTo>
                  <a:lnTo>
                    <a:pt x="920472" y="41119"/>
                  </a:lnTo>
                  <a:lnTo>
                    <a:pt x="875889" y="26626"/>
                  </a:lnTo>
                  <a:lnTo>
                    <a:pt x="830028" y="15151"/>
                  </a:lnTo>
                  <a:lnTo>
                    <a:pt x="783002" y="6811"/>
                  </a:lnTo>
                  <a:lnTo>
                    <a:pt x="734930" y="1722"/>
                  </a:lnTo>
                  <a:lnTo>
                    <a:pt x="685927" y="0"/>
                  </a:lnTo>
                  <a:close/>
                </a:path>
              </a:pathLst>
            </a:custGeom>
            <a:solidFill>
              <a:srgbClr val="196B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15874" y="1871344"/>
              <a:ext cx="459105" cy="657225"/>
            </a:xfrm>
            <a:custGeom>
              <a:avLst/>
              <a:gdLst/>
              <a:ahLst/>
              <a:cxnLst/>
              <a:rect l="l" t="t" r="r" b="b"/>
              <a:pathLst>
                <a:path w="459104" h="657225">
                  <a:moveTo>
                    <a:pt x="49022" y="26149"/>
                  </a:moveTo>
                  <a:lnTo>
                    <a:pt x="47167" y="16484"/>
                  </a:lnTo>
                  <a:lnTo>
                    <a:pt x="42011" y="8712"/>
                  </a:lnTo>
                  <a:lnTo>
                    <a:pt x="34239" y="3530"/>
                  </a:lnTo>
                  <a:lnTo>
                    <a:pt x="24511" y="1638"/>
                  </a:lnTo>
                  <a:lnTo>
                    <a:pt x="14795" y="3530"/>
                  </a:lnTo>
                  <a:lnTo>
                    <a:pt x="7023" y="8712"/>
                  </a:lnTo>
                  <a:lnTo>
                    <a:pt x="1866" y="16484"/>
                  </a:lnTo>
                  <a:lnTo>
                    <a:pt x="0" y="26149"/>
                  </a:lnTo>
                  <a:lnTo>
                    <a:pt x="0" y="656958"/>
                  </a:lnTo>
                  <a:lnTo>
                    <a:pt x="49022" y="656958"/>
                  </a:lnTo>
                  <a:lnTo>
                    <a:pt x="49022" y="26149"/>
                  </a:lnTo>
                  <a:close/>
                </a:path>
                <a:path w="459104" h="657225">
                  <a:moveTo>
                    <a:pt x="458685" y="1651"/>
                  </a:moveTo>
                  <a:lnTo>
                    <a:pt x="400405" y="14630"/>
                  </a:lnTo>
                  <a:lnTo>
                    <a:pt x="350812" y="17995"/>
                  </a:lnTo>
                  <a:lnTo>
                    <a:pt x="307238" y="14973"/>
                  </a:lnTo>
                  <a:lnTo>
                    <a:pt x="227431" y="2743"/>
                  </a:lnTo>
                  <a:lnTo>
                    <a:pt x="185889" y="0"/>
                  </a:lnTo>
                  <a:lnTo>
                    <a:pt x="139204" y="3721"/>
                  </a:lnTo>
                  <a:lnTo>
                    <a:pt x="106832" y="11874"/>
                  </a:lnTo>
                  <a:lnTo>
                    <a:pt x="87972" y="20040"/>
                  </a:lnTo>
                  <a:lnTo>
                    <a:pt x="81876" y="23749"/>
                  </a:lnTo>
                  <a:lnTo>
                    <a:pt x="81876" y="294894"/>
                  </a:lnTo>
                  <a:lnTo>
                    <a:pt x="101003" y="281165"/>
                  </a:lnTo>
                  <a:lnTo>
                    <a:pt x="118211" y="274116"/>
                  </a:lnTo>
                  <a:lnTo>
                    <a:pt x="143256" y="271526"/>
                  </a:lnTo>
                  <a:lnTo>
                    <a:pt x="185889" y="271145"/>
                  </a:lnTo>
                  <a:lnTo>
                    <a:pt x="229247" y="274459"/>
                  </a:lnTo>
                  <a:lnTo>
                    <a:pt x="317042" y="289166"/>
                  </a:lnTo>
                  <a:lnTo>
                    <a:pt x="362445" y="292747"/>
                  </a:lnTo>
                  <a:lnTo>
                    <a:pt x="409486" y="288594"/>
                  </a:lnTo>
                  <a:lnTo>
                    <a:pt x="458685" y="272796"/>
                  </a:lnTo>
                  <a:lnTo>
                    <a:pt x="458685" y="16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763158" y="1578059"/>
            <a:ext cx="2679065" cy="113300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b="1" dirty="0">
                <a:solidFill>
                  <a:srgbClr val="196B24"/>
                </a:solidFill>
                <a:latin typeface="Aptos"/>
                <a:cs typeface="Aptos"/>
              </a:rPr>
              <a:t>Détecter</a:t>
            </a:r>
            <a:r>
              <a:rPr b="1" spc="-20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196B24"/>
                </a:solidFill>
                <a:latin typeface="Aptos"/>
                <a:cs typeface="Aptos"/>
              </a:rPr>
              <a:t>les</a:t>
            </a:r>
            <a:r>
              <a:rPr b="1" spc="-15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196B24"/>
                </a:solidFill>
                <a:latin typeface="Aptos"/>
                <a:cs typeface="Aptos"/>
              </a:rPr>
              <a:t>sign</a:t>
            </a:r>
            <a:r>
              <a:rPr lang="fr-FR" b="1" dirty="0">
                <a:solidFill>
                  <a:srgbClr val="196B24"/>
                </a:solidFill>
                <a:latin typeface="Aptos"/>
                <a:cs typeface="Aptos"/>
              </a:rPr>
              <a:t>es </a:t>
            </a:r>
            <a:r>
              <a:rPr b="1" spc="-10" dirty="0" err="1">
                <a:solidFill>
                  <a:srgbClr val="196B24"/>
                </a:solidFill>
                <a:latin typeface="Aptos"/>
                <a:cs typeface="Aptos"/>
              </a:rPr>
              <a:t>d’alerte</a:t>
            </a:r>
            <a:r>
              <a:rPr b="1" spc="-10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196B24"/>
                </a:solidFill>
                <a:latin typeface="Aptos"/>
                <a:cs typeface="Aptos"/>
              </a:rPr>
              <a:t>nécessitant</a:t>
            </a:r>
            <a:r>
              <a:rPr b="1" spc="-35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196B24"/>
                </a:solidFill>
                <a:latin typeface="Aptos"/>
                <a:cs typeface="Aptos"/>
              </a:rPr>
              <a:t>une</a:t>
            </a:r>
            <a:r>
              <a:rPr b="1" spc="-30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196B24"/>
                </a:solidFill>
                <a:latin typeface="Aptos"/>
                <a:cs typeface="Aptos"/>
              </a:rPr>
              <a:t>orientation</a:t>
            </a:r>
            <a:r>
              <a:rPr b="1" spc="-35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196B24"/>
                </a:solidFill>
                <a:latin typeface="Aptos"/>
                <a:cs typeface="Aptos"/>
              </a:rPr>
              <a:t>vers</a:t>
            </a:r>
            <a:r>
              <a:rPr b="1" spc="-30" dirty="0">
                <a:solidFill>
                  <a:srgbClr val="196B24"/>
                </a:solidFill>
                <a:latin typeface="Aptos"/>
                <a:cs typeface="Aptos"/>
              </a:rPr>
              <a:t> </a:t>
            </a:r>
            <a:r>
              <a:rPr b="1" spc="-25" dirty="0">
                <a:solidFill>
                  <a:srgbClr val="196B24"/>
                </a:solidFill>
                <a:latin typeface="Aptos"/>
                <a:cs typeface="Aptos"/>
              </a:rPr>
              <a:t>un </a:t>
            </a:r>
            <a:r>
              <a:rPr b="1" spc="-10" dirty="0">
                <a:solidFill>
                  <a:srgbClr val="196B24"/>
                </a:solidFill>
                <a:latin typeface="Aptos"/>
                <a:cs typeface="Aptos"/>
              </a:rPr>
              <a:t>spécialiste</a:t>
            </a:r>
            <a:endParaRPr dirty="0">
              <a:latin typeface="Aptos"/>
              <a:cs typeface="Apto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92264" y="3595154"/>
            <a:ext cx="1372235" cy="1372235"/>
            <a:chOff x="592264" y="3595154"/>
            <a:chExt cx="1372235" cy="1372235"/>
          </a:xfrm>
        </p:grpSpPr>
        <p:sp>
          <p:nvSpPr>
            <p:cNvPr id="14" name="object 14"/>
            <p:cNvSpPr/>
            <p:nvPr/>
          </p:nvSpPr>
          <p:spPr>
            <a:xfrm>
              <a:off x="592264" y="3595154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5" h="1372235">
                  <a:moveTo>
                    <a:pt x="685927" y="0"/>
                  </a:moveTo>
                  <a:lnTo>
                    <a:pt x="636939" y="1722"/>
                  </a:lnTo>
                  <a:lnTo>
                    <a:pt x="588881" y="6811"/>
                  </a:lnTo>
                  <a:lnTo>
                    <a:pt x="541869" y="15151"/>
                  </a:lnTo>
                  <a:lnTo>
                    <a:pt x="496019" y="26626"/>
                  </a:lnTo>
                  <a:lnTo>
                    <a:pt x="451447" y="41119"/>
                  </a:lnTo>
                  <a:lnTo>
                    <a:pt x="408269" y="58516"/>
                  </a:lnTo>
                  <a:lnTo>
                    <a:pt x="366602" y="78699"/>
                  </a:lnTo>
                  <a:lnTo>
                    <a:pt x="326561" y="101553"/>
                  </a:lnTo>
                  <a:lnTo>
                    <a:pt x="288261" y="126962"/>
                  </a:lnTo>
                  <a:lnTo>
                    <a:pt x="251821" y="154809"/>
                  </a:lnTo>
                  <a:lnTo>
                    <a:pt x="217354" y="184978"/>
                  </a:lnTo>
                  <a:lnTo>
                    <a:pt x="184978" y="217354"/>
                  </a:lnTo>
                  <a:lnTo>
                    <a:pt x="154809" y="251821"/>
                  </a:lnTo>
                  <a:lnTo>
                    <a:pt x="126962" y="288261"/>
                  </a:lnTo>
                  <a:lnTo>
                    <a:pt x="101553" y="326561"/>
                  </a:lnTo>
                  <a:lnTo>
                    <a:pt x="78699" y="366602"/>
                  </a:lnTo>
                  <a:lnTo>
                    <a:pt x="58516" y="408269"/>
                  </a:lnTo>
                  <a:lnTo>
                    <a:pt x="41119" y="451447"/>
                  </a:lnTo>
                  <a:lnTo>
                    <a:pt x="26626" y="496019"/>
                  </a:lnTo>
                  <a:lnTo>
                    <a:pt x="15151" y="541869"/>
                  </a:lnTo>
                  <a:lnTo>
                    <a:pt x="6811" y="588881"/>
                  </a:lnTo>
                  <a:lnTo>
                    <a:pt x="1722" y="636939"/>
                  </a:lnTo>
                  <a:lnTo>
                    <a:pt x="0" y="685927"/>
                  </a:lnTo>
                  <a:lnTo>
                    <a:pt x="1722" y="734914"/>
                  </a:lnTo>
                  <a:lnTo>
                    <a:pt x="6811" y="782972"/>
                  </a:lnTo>
                  <a:lnTo>
                    <a:pt x="15151" y="829984"/>
                  </a:lnTo>
                  <a:lnTo>
                    <a:pt x="26626" y="875834"/>
                  </a:lnTo>
                  <a:lnTo>
                    <a:pt x="41119" y="920406"/>
                  </a:lnTo>
                  <a:lnTo>
                    <a:pt x="58516" y="963584"/>
                  </a:lnTo>
                  <a:lnTo>
                    <a:pt x="78699" y="1005251"/>
                  </a:lnTo>
                  <a:lnTo>
                    <a:pt x="101553" y="1045292"/>
                  </a:lnTo>
                  <a:lnTo>
                    <a:pt x="126962" y="1083592"/>
                  </a:lnTo>
                  <a:lnTo>
                    <a:pt x="154809" y="1120032"/>
                  </a:lnTo>
                  <a:lnTo>
                    <a:pt x="184978" y="1154499"/>
                  </a:lnTo>
                  <a:lnTo>
                    <a:pt x="217354" y="1186875"/>
                  </a:lnTo>
                  <a:lnTo>
                    <a:pt x="251821" y="1217044"/>
                  </a:lnTo>
                  <a:lnTo>
                    <a:pt x="288261" y="1244891"/>
                  </a:lnTo>
                  <a:lnTo>
                    <a:pt x="326561" y="1270300"/>
                  </a:lnTo>
                  <a:lnTo>
                    <a:pt x="366602" y="1293154"/>
                  </a:lnTo>
                  <a:lnTo>
                    <a:pt x="408269" y="1313337"/>
                  </a:lnTo>
                  <a:lnTo>
                    <a:pt x="451447" y="1330734"/>
                  </a:lnTo>
                  <a:lnTo>
                    <a:pt x="496019" y="1345227"/>
                  </a:lnTo>
                  <a:lnTo>
                    <a:pt x="541869" y="1356702"/>
                  </a:lnTo>
                  <a:lnTo>
                    <a:pt x="588881" y="1365042"/>
                  </a:lnTo>
                  <a:lnTo>
                    <a:pt x="636939" y="1370131"/>
                  </a:lnTo>
                  <a:lnTo>
                    <a:pt x="685927" y="1371854"/>
                  </a:lnTo>
                  <a:lnTo>
                    <a:pt x="734930" y="1370131"/>
                  </a:lnTo>
                  <a:lnTo>
                    <a:pt x="783002" y="1365042"/>
                  </a:lnTo>
                  <a:lnTo>
                    <a:pt x="830028" y="1356702"/>
                  </a:lnTo>
                  <a:lnTo>
                    <a:pt x="875889" y="1345227"/>
                  </a:lnTo>
                  <a:lnTo>
                    <a:pt x="920472" y="1330734"/>
                  </a:lnTo>
                  <a:lnTo>
                    <a:pt x="963659" y="1313337"/>
                  </a:lnTo>
                  <a:lnTo>
                    <a:pt x="1005335" y="1293154"/>
                  </a:lnTo>
                  <a:lnTo>
                    <a:pt x="1045384" y="1270300"/>
                  </a:lnTo>
                  <a:lnTo>
                    <a:pt x="1083690" y="1244891"/>
                  </a:lnTo>
                  <a:lnTo>
                    <a:pt x="1120136" y="1217044"/>
                  </a:lnTo>
                  <a:lnTo>
                    <a:pt x="1154608" y="1186875"/>
                  </a:lnTo>
                  <a:lnTo>
                    <a:pt x="1186988" y="1154499"/>
                  </a:lnTo>
                  <a:lnTo>
                    <a:pt x="1217161" y="1120032"/>
                  </a:lnTo>
                  <a:lnTo>
                    <a:pt x="1245011" y="1083592"/>
                  </a:lnTo>
                  <a:lnTo>
                    <a:pt x="1270422" y="1045292"/>
                  </a:lnTo>
                  <a:lnTo>
                    <a:pt x="1293277" y="1005251"/>
                  </a:lnTo>
                  <a:lnTo>
                    <a:pt x="1313462" y="963584"/>
                  </a:lnTo>
                  <a:lnTo>
                    <a:pt x="1330859" y="920406"/>
                  </a:lnTo>
                  <a:lnTo>
                    <a:pt x="1345354" y="875834"/>
                  </a:lnTo>
                  <a:lnTo>
                    <a:pt x="1356829" y="829984"/>
                  </a:lnTo>
                  <a:lnTo>
                    <a:pt x="1365169" y="782972"/>
                  </a:lnTo>
                  <a:lnTo>
                    <a:pt x="1370258" y="734914"/>
                  </a:lnTo>
                  <a:lnTo>
                    <a:pt x="1371981" y="685927"/>
                  </a:lnTo>
                  <a:lnTo>
                    <a:pt x="1370258" y="636939"/>
                  </a:lnTo>
                  <a:lnTo>
                    <a:pt x="1365169" y="588881"/>
                  </a:lnTo>
                  <a:lnTo>
                    <a:pt x="1356829" y="541869"/>
                  </a:lnTo>
                  <a:lnTo>
                    <a:pt x="1345354" y="496019"/>
                  </a:lnTo>
                  <a:lnTo>
                    <a:pt x="1330859" y="451447"/>
                  </a:lnTo>
                  <a:lnTo>
                    <a:pt x="1313462" y="408269"/>
                  </a:lnTo>
                  <a:lnTo>
                    <a:pt x="1293277" y="366602"/>
                  </a:lnTo>
                  <a:lnTo>
                    <a:pt x="1270422" y="326561"/>
                  </a:lnTo>
                  <a:lnTo>
                    <a:pt x="1245011" y="288261"/>
                  </a:lnTo>
                  <a:lnTo>
                    <a:pt x="1217161" y="251821"/>
                  </a:lnTo>
                  <a:lnTo>
                    <a:pt x="1186988" y="217354"/>
                  </a:lnTo>
                  <a:lnTo>
                    <a:pt x="1154608" y="184978"/>
                  </a:lnTo>
                  <a:lnTo>
                    <a:pt x="1120136" y="154809"/>
                  </a:lnTo>
                  <a:lnTo>
                    <a:pt x="1083690" y="126962"/>
                  </a:lnTo>
                  <a:lnTo>
                    <a:pt x="1045384" y="101553"/>
                  </a:lnTo>
                  <a:lnTo>
                    <a:pt x="1005335" y="78699"/>
                  </a:lnTo>
                  <a:lnTo>
                    <a:pt x="963659" y="58516"/>
                  </a:lnTo>
                  <a:lnTo>
                    <a:pt x="920472" y="41119"/>
                  </a:lnTo>
                  <a:lnTo>
                    <a:pt x="875889" y="26626"/>
                  </a:lnTo>
                  <a:lnTo>
                    <a:pt x="830028" y="15151"/>
                  </a:lnTo>
                  <a:lnTo>
                    <a:pt x="783002" y="6811"/>
                  </a:lnTo>
                  <a:lnTo>
                    <a:pt x="734930" y="1722"/>
                  </a:lnTo>
                  <a:lnTo>
                    <a:pt x="685927" y="0"/>
                  </a:lnTo>
                  <a:close/>
                </a:path>
              </a:pathLst>
            </a:custGeom>
            <a:solidFill>
              <a:srgbClr val="0F9E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52372" y="3956913"/>
              <a:ext cx="459105" cy="655320"/>
            </a:xfrm>
            <a:custGeom>
              <a:avLst/>
              <a:gdLst/>
              <a:ahLst/>
              <a:cxnLst/>
              <a:rect l="l" t="t" r="r" b="b"/>
              <a:pathLst>
                <a:path w="459105" h="655320">
                  <a:moveTo>
                    <a:pt x="360426" y="163830"/>
                  </a:moveTo>
                  <a:lnTo>
                    <a:pt x="357835" y="151104"/>
                  </a:lnTo>
                  <a:lnTo>
                    <a:pt x="350799" y="140690"/>
                  </a:lnTo>
                  <a:lnTo>
                    <a:pt x="340385" y="133654"/>
                  </a:lnTo>
                  <a:lnTo>
                    <a:pt x="327660" y="131064"/>
                  </a:lnTo>
                  <a:lnTo>
                    <a:pt x="296545" y="131064"/>
                  </a:lnTo>
                  <a:lnTo>
                    <a:pt x="294894" y="129413"/>
                  </a:lnTo>
                  <a:lnTo>
                    <a:pt x="294894" y="99949"/>
                  </a:lnTo>
                  <a:lnTo>
                    <a:pt x="296545" y="98298"/>
                  </a:lnTo>
                  <a:lnTo>
                    <a:pt x="324358" y="98298"/>
                  </a:lnTo>
                  <a:lnTo>
                    <a:pt x="327660" y="94996"/>
                  </a:lnTo>
                  <a:lnTo>
                    <a:pt x="327660" y="32766"/>
                  </a:lnTo>
                  <a:lnTo>
                    <a:pt x="325069" y="20040"/>
                  </a:lnTo>
                  <a:lnTo>
                    <a:pt x="318033" y="9626"/>
                  </a:lnTo>
                  <a:lnTo>
                    <a:pt x="307619" y="2590"/>
                  </a:lnTo>
                  <a:lnTo>
                    <a:pt x="294894" y="0"/>
                  </a:lnTo>
                  <a:lnTo>
                    <a:pt x="65532" y="0"/>
                  </a:lnTo>
                  <a:lnTo>
                    <a:pt x="52793" y="2590"/>
                  </a:lnTo>
                  <a:lnTo>
                    <a:pt x="42379" y="9626"/>
                  </a:lnTo>
                  <a:lnTo>
                    <a:pt x="35344" y="20040"/>
                  </a:lnTo>
                  <a:lnTo>
                    <a:pt x="32766" y="32766"/>
                  </a:lnTo>
                  <a:lnTo>
                    <a:pt x="32766" y="94996"/>
                  </a:lnTo>
                  <a:lnTo>
                    <a:pt x="36068" y="98298"/>
                  </a:lnTo>
                  <a:lnTo>
                    <a:pt x="63881" y="98298"/>
                  </a:lnTo>
                  <a:lnTo>
                    <a:pt x="65532" y="99949"/>
                  </a:lnTo>
                  <a:lnTo>
                    <a:pt x="65532" y="129413"/>
                  </a:lnTo>
                  <a:lnTo>
                    <a:pt x="63881" y="131064"/>
                  </a:lnTo>
                  <a:lnTo>
                    <a:pt x="32766" y="131064"/>
                  </a:lnTo>
                  <a:lnTo>
                    <a:pt x="20027" y="133654"/>
                  </a:lnTo>
                  <a:lnTo>
                    <a:pt x="9613" y="140690"/>
                  </a:lnTo>
                  <a:lnTo>
                    <a:pt x="2578" y="151104"/>
                  </a:lnTo>
                  <a:lnTo>
                    <a:pt x="0" y="163830"/>
                  </a:lnTo>
                  <a:lnTo>
                    <a:pt x="0" y="557022"/>
                  </a:lnTo>
                  <a:lnTo>
                    <a:pt x="2578" y="569760"/>
                  </a:lnTo>
                  <a:lnTo>
                    <a:pt x="9613" y="580174"/>
                  </a:lnTo>
                  <a:lnTo>
                    <a:pt x="20027" y="587209"/>
                  </a:lnTo>
                  <a:lnTo>
                    <a:pt x="32766" y="589788"/>
                  </a:lnTo>
                  <a:lnTo>
                    <a:pt x="147447" y="589788"/>
                  </a:lnTo>
                  <a:lnTo>
                    <a:pt x="155194" y="551611"/>
                  </a:lnTo>
                  <a:lnTo>
                    <a:pt x="176301" y="520357"/>
                  </a:lnTo>
                  <a:lnTo>
                    <a:pt x="207556" y="499249"/>
                  </a:lnTo>
                  <a:lnTo>
                    <a:pt x="245745" y="491490"/>
                  </a:lnTo>
                  <a:lnTo>
                    <a:pt x="360426" y="491490"/>
                  </a:lnTo>
                  <a:lnTo>
                    <a:pt x="360426" y="425958"/>
                  </a:lnTo>
                  <a:lnTo>
                    <a:pt x="72898" y="425958"/>
                  </a:lnTo>
                  <a:lnTo>
                    <a:pt x="65532" y="418592"/>
                  </a:lnTo>
                  <a:lnTo>
                    <a:pt x="65532" y="236728"/>
                  </a:lnTo>
                  <a:lnTo>
                    <a:pt x="72898" y="229362"/>
                  </a:lnTo>
                  <a:lnTo>
                    <a:pt x="360426" y="229362"/>
                  </a:lnTo>
                  <a:lnTo>
                    <a:pt x="360426" y="163830"/>
                  </a:lnTo>
                  <a:close/>
                </a:path>
                <a:path w="459105" h="655320">
                  <a:moveTo>
                    <a:pt x="360438" y="262699"/>
                  </a:moveTo>
                  <a:lnTo>
                    <a:pt x="99758" y="262699"/>
                  </a:lnTo>
                  <a:lnTo>
                    <a:pt x="99758" y="265239"/>
                  </a:lnTo>
                  <a:lnTo>
                    <a:pt x="98310" y="265239"/>
                  </a:lnTo>
                  <a:lnTo>
                    <a:pt x="98310" y="270319"/>
                  </a:lnTo>
                  <a:lnTo>
                    <a:pt x="98310" y="389699"/>
                  </a:lnTo>
                  <a:lnTo>
                    <a:pt x="100025" y="389699"/>
                  </a:lnTo>
                  <a:lnTo>
                    <a:pt x="100025" y="393509"/>
                  </a:lnTo>
                  <a:lnTo>
                    <a:pt x="360438" y="393509"/>
                  </a:lnTo>
                  <a:lnTo>
                    <a:pt x="360438" y="389699"/>
                  </a:lnTo>
                  <a:lnTo>
                    <a:pt x="360438" y="270319"/>
                  </a:lnTo>
                  <a:lnTo>
                    <a:pt x="360438" y="265239"/>
                  </a:lnTo>
                  <a:lnTo>
                    <a:pt x="360438" y="262699"/>
                  </a:lnTo>
                  <a:close/>
                </a:path>
                <a:path w="459105" h="655320">
                  <a:moveTo>
                    <a:pt x="458660" y="589788"/>
                  </a:moveTo>
                  <a:lnTo>
                    <a:pt x="453491" y="564337"/>
                  </a:lnTo>
                  <a:lnTo>
                    <a:pt x="448551" y="557022"/>
                  </a:lnTo>
                  <a:lnTo>
                    <a:pt x="439420" y="543496"/>
                  </a:lnTo>
                  <a:lnTo>
                    <a:pt x="418579" y="529424"/>
                  </a:lnTo>
                  <a:lnTo>
                    <a:pt x="393128" y="524256"/>
                  </a:lnTo>
                  <a:lnTo>
                    <a:pt x="319468" y="524256"/>
                  </a:lnTo>
                  <a:lnTo>
                    <a:pt x="319468" y="557022"/>
                  </a:lnTo>
                  <a:lnTo>
                    <a:pt x="319468" y="622554"/>
                  </a:lnTo>
                  <a:lnTo>
                    <a:pt x="245808" y="622554"/>
                  </a:lnTo>
                  <a:lnTo>
                    <a:pt x="233070" y="619975"/>
                  </a:lnTo>
                  <a:lnTo>
                    <a:pt x="222656" y="612940"/>
                  </a:lnTo>
                  <a:lnTo>
                    <a:pt x="215620" y="602526"/>
                  </a:lnTo>
                  <a:lnTo>
                    <a:pt x="213042" y="589788"/>
                  </a:lnTo>
                  <a:lnTo>
                    <a:pt x="215620" y="577062"/>
                  </a:lnTo>
                  <a:lnTo>
                    <a:pt x="222656" y="566648"/>
                  </a:lnTo>
                  <a:lnTo>
                    <a:pt x="233070" y="559612"/>
                  </a:lnTo>
                  <a:lnTo>
                    <a:pt x="245808" y="557022"/>
                  </a:lnTo>
                  <a:lnTo>
                    <a:pt x="319468" y="557022"/>
                  </a:lnTo>
                  <a:lnTo>
                    <a:pt x="319468" y="524256"/>
                  </a:lnTo>
                  <a:lnTo>
                    <a:pt x="245808" y="524256"/>
                  </a:lnTo>
                  <a:lnTo>
                    <a:pt x="220345" y="529424"/>
                  </a:lnTo>
                  <a:lnTo>
                    <a:pt x="199517" y="543496"/>
                  </a:lnTo>
                  <a:lnTo>
                    <a:pt x="185432" y="564337"/>
                  </a:lnTo>
                  <a:lnTo>
                    <a:pt x="180276" y="589788"/>
                  </a:lnTo>
                  <a:lnTo>
                    <a:pt x="185432" y="615251"/>
                  </a:lnTo>
                  <a:lnTo>
                    <a:pt x="199517" y="636079"/>
                  </a:lnTo>
                  <a:lnTo>
                    <a:pt x="220345" y="650163"/>
                  </a:lnTo>
                  <a:lnTo>
                    <a:pt x="245808" y="655320"/>
                  </a:lnTo>
                  <a:lnTo>
                    <a:pt x="393128" y="655320"/>
                  </a:lnTo>
                  <a:lnTo>
                    <a:pt x="418579" y="650163"/>
                  </a:lnTo>
                  <a:lnTo>
                    <a:pt x="439420" y="636079"/>
                  </a:lnTo>
                  <a:lnTo>
                    <a:pt x="448551" y="622554"/>
                  </a:lnTo>
                  <a:lnTo>
                    <a:pt x="453491" y="615251"/>
                  </a:lnTo>
                  <a:lnTo>
                    <a:pt x="458660" y="5897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149688" y="3524375"/>
            <a:ext cx="3164663" cy="114230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200"/>
              </a:lnSpc>
              <a:spcBef>
                <a:spcPts val="65"/>
              </a:spcBef>
            </a:pPr>
            <a:r>
              <a:rPr b="1" dirty="0">
                <a:solidFill>
                  <a:srgbClr val="0F9ED5"/>
                </a:solidFill>
                <a:latin typeface="Aptos"/>
                <a:cs typeface="Aptos"/>
              </a:rPr>
              <a:t>Présenter</a:t>
            </a:r>
            <a:r>
              <a:rPr b="1" spc="10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0F9ED5"/>
                </a:solidFill>
                <a:latin typeface="Aptos"/>
                <a:cs typeface="Aptos"/>
              </a:rPr>
              <a:t>les</a:t>
            </a:r>
            <a:r>
              <a:rPr b="1" spc="15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0F9ED5"/>
                </a:solidFill>
                <a:latin typeface="Aptos"/>
                <a:cs typeface="Aptos"/>
              </a:rPr>
              <a:t>avantages</a:t>
            </a:r>
            <a:r>
              <a:rPr b="1" spc="15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0F9ED5"/>
                </a:solidFill>
                <a:latin typeface="Aptos"/>
                <a:cs typeface="Aptos"/>
              </a:rPr>
              <a:t>et</a:t>
            </a:r>
            <a:r>
              <a:rPr b="1" spc="5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b="1" spc="-25" dirty="0">
                <a:solidFill>
                  <a:srgbClr val="0F9ED5"/>
                </a:solidFill>
                <a:latin typeface="Aptos"/>
                <a:cs typeface="Aptos"/>
              </a:rPr>
              <a:t>les </a:t>
            </a:r>
            <a:r>
              <a:rPr b="1" dirty="0">
                <a:solidFill>
                  <a:srgbClr val="0F9ED5"/>
                </a:solidFill>
                <a:latin typeface="Aptos"/>
                <a:cs typeface="Aptos"/>
              </a:rPr>
              <a:t>limites</a:t>
            </a:r>
            <a:r>
              <a:rPr b="1" spc="20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0F9ED5"/>
                </a:solidFill>
                <a:latin typeface="Aptos"/>
                <a:cs typeface="Aptos"/>
              </a:rPr>
              <a:t>de</a:t>
            </a:r>
            <a:r>
              <a:rPr b="1" spc="20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b="1" spc="-10" dirty="0">
                <a:solidFill>
                  <a:srgbClr val="0F9ED5"/>
                </a:solidFill>
                <a:latin typeface="Aptos"/>
                <a:cs typeface="Aptos"/>
              </a:rPr>
              <a:t>l’immunothérapie </a:t>
            </a:r>
            <a:r>
              <a:rPr b="1" dirty="0">
                <a:solidFill>
                  <a:srgbClr val="0F9ED5"/>
                </a:solidFill>
                <a:latin typeface="Aptos"/>
                <a:cs typeface="Aptos"/>
              </a:rPr>
              <a:t>allergénique</a:t>
            </a:r>
            <a:r>
              <a:rPr b="1" spc="40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0F9ED5"/>
                </a:solidFill>
                <a:latin typeface="Aptos"/>
                <a:cs typeface="Aptos"/>
              </a:rPr>
              <a:t>chez</a:t>
            </a:r>
            <a:r>
              <a:rPr b="1" spc="40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0F9ED5"/>
                </a:solidFill>
                <a:latin typeface="Aptos"/>
                <a:cs typeface="Aptos"/>
              </a:rPr>
              <a:t>les</a:t>
            </a:r>
            <a:r>
              <a:rPr b="1" spc="45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b="1" spc="-10" dirty="0">
                <a:solidFill>
                  <a:srgbClr val="0F9ED5"/>
                </a:solidFill>
                <a:latin typeface="Aptos"/>
                <a:cs typeface="Aptos"/>
              </a:rPr>
              <a:t>patients </a:t>
            </a:r>
            <a:r>
              <a:rPr b="1" dirty="0">
                <a:solidFill>
                  <a:srgbClr val="0F9ED5"/>
                </a:solidFill>
                <a:latin typeface="Aptos"/>
                <a:cs typeface="Aptos"/>
              </a:rPr>
              <a:t>souffrant</a:t>
            </a:r>
            <a:r>
              <a:rPr b="1" spc="15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0F9ED5"/>
                </a:solidFill>
                <a:latin typeface="Aptos"/>
                <a:cs typeface="Aptos"/>
              </a:rPr>
              <a:t>de</a:t>
            </a:r>
            <a:r>
              <a:rPr b="1" spc="20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0F9ED5"/>
                </a:solidFill>
                <a:latin typeface="Aptos"/>
                <a:cs typeface="Aptos"/>
              </a:rPr>
              <a:t>rhinite</a:t>
            </a:r>
            <a:r>
              <a:rPr b="1" spc="20" dirty="0">
                <a:solidFill>
                  <a:srgbClr val="0F9ED5"/>
                </a:solidFill>
                <a:latin typeface="Aptos"/>
                <a:cs typeface="Aptos"/>
              </a:rPr>
              <a:t> </a:t>
            </a:r>
            <a:r>
              <a:rPr b="1" spc="-10" dirty="0">
                <a:solidFill>
                  <a:srgbClr val="0F9ED5"/>
                </a:solidFill>
                <a:latin typeface="Aptos"/>
                <a:cs typeface="Aptos"/>
              </a:rPr>
              <a:t>allergique</a:t>
            </a:r>
            <a:endParaRPr dirty="0">
              <a:latin typeface="Aptos"/>
              <a:cs typeface="Apto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84898" y="3581602"/>
            <a:ext cx="1372235" cy="1372235"/>
            <a:chOff x="6055702" y="3595154"/>
            <a:chExt cx="1372235" cy="1372235"/>
          </a:xfrm>
        </p:grpSpPr>
        <p:sp>
          <p:nvSpPr>
            <p:cNvPr id="18" name="object 18"/>
            <p:cNvSpPr/>
            <p:nvPr/>
          </p:nvSpPr>
          <p:spPr>
            <a:xfrm>
              <a:off x="6055702" y="3595154"/>
              <a:ext cx="1372235" cy="1372235"/>
            </a:xfrm>
            <a:custGeom>
              <a:avLst/>
              <a:gdLst/>
              <a:ahLst/>
              <a:cxnLst/>
              <a:rect l="l" t="t" r="r" b="b"/>
              <a:pathLst>
                <a:path w="1372234" h="1372235">
                  <a:moveTo>
                    <a:pt x="685927" y="0"/>
                  </a:moveTo>
                  <a:lnTo>
                    <a:pt x="636939" y="1722"/>
                  </a:lnTo>
                  <a:lnTo>
                    <a:pt x="588881" y="6811"/>
                  </a:lnTo>
                  <a:lnTo>
                    <a:pt x="541869" y="15151"/>
                  </a:lnTo>
                  <a:lnTo>
                    <a:pt x="496019" y="26626"/>
                  </a:lnTo>
                  <a:lnTo>
                    <a:pt x="451447" y="41119"/>
                  </a:lnTo>
                  <a:lnTo>
                    <a:pt x="408269" y="58516"/>
                  </a:lnTo>
                  <a:lnTo>
                    <a:pt x="366602" y="78699"/>
                  </a:lnTo>
                  <a:lnTo>
                    <a:pt x="326561" y="101553"/>
                  </a:lnTo>
                  <a:lnTo>
                    <a:pt x="288261" y="126962"/>
                  </a:lnTo>
                  <a:lnTo>
                    <a:pt x="251821" y="154809"/>
                  </a:lnTo>
                  <a:lnTo>
                    <a:pt x="217354" y="184978"/>
                  </a:lnTo>
                  <a:lnTo>
                    <a:pt x="184978" y="217354"/>
                  </a:lnTo>
                  <a:lnTo>
                    <a:pt x="154809" y="251821"/>
                  </a:lnTo>
                  <a:lnTo>
                    <a:pt x="126962" y="288261"/>
                  </a:lnTo>
                  <a:lnTo>
                    <a:pt x="101553" y="326561"/>
                  </a:lnTo>
                  <a:lnTo>
                    <a:pt x="78699" y="366602"/>
                  </a:lnTo>
                  <a:lnTo>
                    <a:pt x="58516" y="408269"/>
                  </a:lnTo>
                  <a:lnTo>
                    <a:pt x="41119" y="451447"/>
                  </a:lnTo>
                  <a:lnTo>
                    <a:pt x="26626" y="496019"/>
                  </a:lnTo>
                  <a:lnTo>
                    <a:pt x="15151" y="541869"/>
                  </a:lnTo>
                  <a:lnTo>
                    <a:pt x="6811" y="588881"/>
                  </a:lnTo>
                  <a:lnTo>
                    <a:pt x="1722" y="636939"/>
                  </a:lnTo>
                  <a:lnTo>
                    <a:pt x="0" y="685927"/>
                  </a:lnTo>
                  <a:lnTo>
                    <a:pt x="1722" y="734914"/>
                  </a:lnTo>
                  <a:lnTo>
                    <a:pt x="6811" y="782972"/>
                  </a:lnTo>
                  <a:lnTo>
                    <a:pt x="15151" y="829984"/>
                  </a:lnTo>
                  <a:lnTo>
                    <a:pt x="26626" y="875834"/>
                  </a:lnTo>
                  <a:lnTo>
                    <a:pt x="41119" y="920406"/>
                  </a:lnTo>
                  <a:lnTo>
                    <a:pt x="58516" y="963584"/>
                  </a:lnTo>
                  <a:lnTo>
                    <a:pt x="78699" y="1005251"/>
                  </a:lnTo>
                  <a:lnTo>
                    <a:pt x="101553" y="1045292"/>
                  </a:lnTo>
                  <a:lnTo>
                    <a:pt x="126962" y="1083592"/>
                  </a:lnTo>
                  <a:lnTo>
                    <a:pt x="154809" y="1120032"/>
                  </a:lnTo>
                  <a:lnTo>
                    <a:pt x="184978" y="1154499"/>
                  </a:lnTo>
                  <a:lnTo>
                    <a:pt x="217354" y="1186875"/>
                  </a:lnTo>
                  <a:lnTo>
                    <a:pt x="251821" y="1217044"/>
                  </a:lnTo>
                  <a:lnTo>
                    <a:pt x="288261" y="1244891"/>
                  </a:lnTo>
                  <a:lnTo>
                    <a:pt x="326561" y="1270300"/>
                  </a:lnTo>
                  <a:lnTo>
                    <a:pt x="366602" y="1293154"/>
                  </a:lnTo>
                  <a:lnTo>
                    <a:pt x="408269" y="1313337"/>
                  </a:lnTo>
                  <a:lnTo>
                    <a:pt x="451447" y="1330734"/>
                  </a:lnTo>
                  <a:lnTo>
                    <a:pt x="496019" y="1345227"/>
                  </a:lnTo>
                  <a:lnTo>
                    <a:pt x="541869" y="1356702"/>
                  </a:lnTo>
                  <a:lnTo>
                    <a:pt x="588881" y="1365042"/>
                  </a:lnTo>
                  <a:lnTo>
                    <a:pt x="636939" y="1370131"/>
                  </a:lnTo>
                  <a:lnTo>
                    <a:pt x="685927" y="1371854"/>
                  </a:lnTo>
                  <a:lnTo>
                    <a:pt x="734930" y="1370131"/>
                  </a:lnTo>
                  <a:lnTo>
                    <a:pt x="783002" y="1365042"/>
                  </a:lnTo>
                  <a:lnTo>
                    <a:pt x="830028" y="1356702"/>
                  </a:lnTo>
                  <a:lnTo>
                    <a:pt x="875889" y="1345227"/>
                  </a:lnTo>
                  <a:lnTo>
                    <a:pt x="920472" y="1330734"/>
                  </a:lnTo>
                  <a:lnTo>
                    <a:pt x="963659" y="1313337"/>
                  </a:lnTo>
                  <a:lnTo>
                    <a:pt x="1005335" y="1293154"/>
                  </a:lnTo>
                  <a:lnTo>
                    <a:pt x="1045384" y="1270300"/>
                  </a:lnTo>
                  <a:lnTo>
                    <a:pt x="1083690" y="1244891"/>
                  </a:lnTo>
                  <a:lnTo>
                    <a:pt x="1120136" y="1217044"/>
                  </a:lnTo>
                  <a:lnTo>
                    <a:pt x="1154608" y="1186875"/>
                  </a:lnTo>
                  <a:lnTo>
                    <a:pt x="1186988" y="1154499"/>
                  </a:lnTo>
                  <a:lnTo>
                    <a:pt x="1217161" y="1120032"/>
                  </a:lnTo>
                  <a:lnTo>
                    <a:pt x="1245011" y="1083592"/>
                  </a:lnTo>
                  <a:lnTo>
                    <a:pt x="1270422" y="1045292"/>
                  </a:lnTo>
                  <a:lnTo>
                    <a:pt x="1293277" y="1005251"/>
                  </a:lnTo>
                  <a:lnTo>
                    <a:pt x="1313462" y="963584"/>
                  </a:lnTo>
                  <a:lnTo>
                    <a:pt x="1330859" y="920406"/>
                  </a:lnTo>
                  <a:lnTo>
                    <a:pt x="1345354" y="875834"/>
                  </a:lnTo>
                  <a:lnTo>
                    <a:pt x="1356829" y="829984"/>
                  </a:lnTo>
                  <a:lnTo>
                    <a:pt x="1365169" y="782972"/>
                  </a:lnTo>
                  <a:lnTo>
                    <a:pt x="1370258" y="734914"/>
                  </a:lnTo>
                  <a:lnTo>
                    <a:pt x="1371981" y="685927"/>
                  </a:lnTo>
                  <a:lnTo>
                    <a:pt x="1370258" y="636939"/>
                  </a:lnTo>
                  <a:lnTo>
                    <a:pt x="1365169" y="588881"/>
                  </a:lnTo>
                  <a:lnTo>
                    <a:pt x="1356829" y="541869"/>
                  </a:lnTo>
                  <a:lnTo>
                    <a:pt x="1345354" y="496019"/>
                  </a:lnTo>
                  <a:lnTo>
                    <a:pt x="1330859" y="451447"/>
                  </a:lnTo>
                  <a:lnTo>
                    <a:pt x="1313462" y="408269"/>
                  </a:lnTo>
                  <a:lnTo>
                    <a:pt x="1293277" y="366602"/>
                  </a:lnTo>
                  <a:lnTo>
                    <a:pt x="1270422" y="326561"/>
                  </a:lnTo>
                  <a:lnTo>
                    <a:pt x="1245011" y="288261"/>
                  </a:lnTo>
                  <a:lnTo>
                    <a:pt x="1217161" y="251821"/>
                  </a:lnTo>
                  <a:lnTo>
                    <a:pt x="1186988" y="217354"/>
                  </a:lnTo>
                  <a:lnTo>
                    <a:pt x="1154608" y="184978"/>
                  </a:lnTo>
                  <a:lnTo>
                    <a:pt x="1120136" y="154809"/>
                  </a:lnTo>
                  <a:lnTo>
                    <a:pt x="1083690" y="126962"/>
                  </a:lnTo>
                  <a:lnTo>
                    <a:pt x="1045384" y="101553"/>
                  </a:lnTo>
                  <a:lnTo>
                    <a:pt x="1005335" y="78699"/>
                  </a:lnTo>
                  <a:lnTo>
                    <a:pt x="963659" y="58516"/>
                  </a:lnTo>
                  <a:lnTo>
                    <a:pt x="920472" y="41119"/>
                  </a:lnTo>
                  <a:lnTo>
                    <a:pt x="875889" y="26626"/>
                  </a:lnTo>
                  <a:lnTo>
                    <a:pt x="830028" y="15151"/>
                  </a:lnTo>
                  <a:lnTo>
                    <a:pt x="783002" y="6811"/>
                  </a:lnTo>
                  <a:lnTo>
                    <a:pt x="734930" y="1722"/>
                  </a:lnTo>
                  <a:lnTo>
                    <a:pt x="685927" y="0"/>
                  </a:lnTo>
                  <a:close/>
                </a:path>
              </a:pathLst>
            </a:custGeom>
            <a:solidFill>
              <a:srgbClr val="A02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33947" y="3948772"/>
              <a:ext cx="622935" cy="671830"/>
            </a:xfrm>
            <a:custGeom>
              <a:avLst/>
              <a:gdLst/>
              <a:ahLst/>
              <a:cxnLst/>
              <a:rect l="l" t="t" r="r" b="b"/>
              <a:pathLst>
                <a:path w="622934" h="671829">
                  <a:moveTo>
                    <a:pt x="229362" y="556933"/>
                  </a:moveTo>
                  <a:lnTo>
                    <a:pt x="0" y="556933"/>
                  </a:lnTo>
                  <a:lnTo>
                    <a:pt x="0" y="671614"/>
                  </a:lnTo>
                  <a:lnTo>
                    <a:pt x="229362" y="671614"/>
                  </a:lnTo>
                  <a:lnTo>
                    <a:pt x="229362" y="556933"/>
                  </a:lnTo>
                  <a:close/>
                </a:path>
                <a:path w="622934" h="671829">
                  <a:moveTo>
                    <a:pt x="425919" y="0"/>
                  </a:moveTo>
                  <a:lnTo>
                    <a:pt x="196557" y="0"/>
                  </a:lnTo>
                  <a:lnTo>
                    <a:pt x="196557" y="114681"/>
                  </a:lnTo>
                  <a:lnTo>
                    <a:pt x="295744" y="114681"/>
                  </a:lnTo>
                  <a:lnTo>
                    <a:pt x="295744" y="208915"/>
                  </a:lnTo>
                  <a:lnTo>
                    <a:pt x="272884" y="185928"/>
                  </a:lnTo>
                  <a:lnTo>
                    <a:pt x="263740" y="185928"/>
                  </a:lnTo>
                  <a:lnTo>
                    <a:pt x="252564" y="197104"/>
                  </a:lnTo>
                  <a:lnTo>
                    <a:pt x="252564" y="206248"/>
                  </a:lnTo>
                  <a:lnTo>
                    <a:pt x="306793" y="260477"/>
                  </a:lnTo>
                  <a:lnTo>
                    <a:pt x="315810" y="260477"/>
                  </a:lnTo>
                  <a:lnTo>
                    <a:pt x="370039" y="206248"/>
                  </a:lnTo>
                  <a:lnTo>
                    <a:pt x="370039" y="197104"/>
                  </a:lnTo>
                  <a:lnTo>
                    <a:pt x="358736" y="185801"/>
                  </a:lnTo>
                  <a:lnTo>
                    <a:pt x="349592" y="185928"/>
                  </a:lnTo>
                  <a:lnTo>
                    <a:pt x="328383" y="207137"/>
                  </a:lnTo>
                  <a:lnTo>
                    <a:pt x="328383" y="114681"/>
                  </a:lnTo>
                  <a:lnTo>
                    <a:pt x="425919" y="114681"/>
                  </a:lnTo>
                  <a:lnTo>
                    <a:pt x="425919" y="0"/>
                  </a:lnTo>
                  <a:close/>
                </a:path>
                <a:path w="622934" h="671829">
                  <a:moveTo>
                    <a:pt x="566750" y="492963"/>
                  </a:moveTo>
                  <a:lnTo>
                    <a:pt x="566623" y="483819"/>
                  </a:lnTo>
                  <a:lnTo>
                    <a:pt x="555320" y="472516"/>
                  </a:lnTo>
                  <a:lnTo>
                    <a:pt x="546176" y="472643"/>
                  </a:lnTo>
                  <a:lnTo>
                    <a:pt x="524205" y="494614"/>
                  </a:lnTo>
                  <a:lnTo>
                    <a:pt x="524205" y="343992"/>
                  </a:lnTo>
                  <a:lnTo>
                    <a:pt x="385013" y="343992"/>
                  </a:lnTo>
                  <a:lnTo>
                    <a:pt x="311226" y="273380"/>
                  </a:lnTo>
                  <a:lnTo>
                    <a:pt x="237566" y="343992"/>
                  </a:lnTo>
                  <a:lnTo>
                    <a:pt x="98247" y="343992"/>
                  </a:lnTo>
                  <a:lnTo>
                    <a:pt x="98247" y="494741"/>
                  </a:lnTo>
                  <a:lnTo>
                    <a:pt x="76276" y="472770"/>
                  </a:lnTo>
                  <a:lnTo>
                    <a:pt x="67132" y="472770"/>
                  </a:lnTo>
                  <a:lnTo>
                    <a:pt x="55956" y="483946"/>
                  </a:lnTo>
                  <a:lnTo>
                    <a:pt x="55956" y="493090"/>
                  </a:lnTo>
                  <a:lnTo>
                    <a:pt x="110185" y="547192"/>
                  </a:lnTo>
                  <a:lnTo>
                    <a:pt x="119329" y="547192"/>
                  </a:lnTo>
                  <a:lnTo>
                    <a:pt x="173558" y="492963"/>
                  </a:lnTo>
                  <a:lnTo>
                    <a:pt x="173558" y="483819"/>
                  </a:lnTo>
                  <a:lnTo>
                    <a:pt x="162255" y="472516"/>
                  </a:lnTo>
                  <a:lnTo>
                    <a:pt x="153111" y="472643"/>
                  </a:lnTo>
                  <a:lnTo>
                    <a:pt x="131013" y="494614"/>
                  </a:lnTo>
                  <a:lnTo>
                    <a:pt x="131013" y="376758"/>
                  </a:lnTo>
                  <a:lnTo>
                    <a:pt x="237566" y="376758"/>
                  </a:lnTo>
                  <a:lnTo>
                    <a:pt x="311226" y="450418"/>
                  </a:lnTo>
                  <a:lnTo>
                    <a:pt x="385013" y="376758"/>
                  </a:lnTo>
                  <a:lnTo>
                    <a:pt x="491439" y="376758"/>
                  </a:lnTo>
                  <a:lnTo>
                    <a:pt x="491439" y="494741"/>
                  </a:lnTo>
                  <a:lnTo>
                    <a:pt x="469468" y="472770"/>
                  </a:lnTo>
                  <a:lnTo>
                    <a:pt x="460324" y="472770"/>
                  </a:lnTo>
                  <a:lnTo>
                    <a:pt x="449148" y="483946"/>
                  </a:lnTo>
                  <a:lnTo>
                    <a:pt x="449148" y="493090"/>
                  </a:lnTo>
                  <a:lnTo>
                    <a:pt x="503377" y="547192"/>
                  </a:lnTo>
                  <a:lnTo>
                    <a:pt x="512394" y="547192"/>
                  </a:lnTo>
                  <a:lnTo>
                    <a:pt x="566750" y="492963"/>
                  </a:lnTo>
                  <a:close/>
                </a:path>
                <a:path w="622934" h="671829">
                  <a:moveTo>
                    <a:pt x="622554" y="556933"/>
                  </a:moveTo>
                  <a:lnTo>
                    <a:pt x="393192" y="556933"/>
                  </a:lnTo>
                  <a:lnTo>
                    <a:pt x="393192" y="671614"/>
                  </a:lnTo>
                  <a:lnTo>
                    <a:pt x="622554" y="671614"/>
                  </a:lnTo>
                  <a:lnTo>
                    <a:pt x="622554" y="5569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806182" y="3418232"/>
            <a:ext cx="2990850" cy="169610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60"/>
              </a:spcBef>
            </a:pP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Accompagner</a:t>
            </a:r>
            <a:r>
              <a:rPr b="1" spc="-3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la</a:t>
            </a:r>
            <a:r>
              <a:rPr b="1" spc="-3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prise</a:t>
            </a:r>
            <a:r>
              <a:rPr b="1" spc="-3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spc="-25" dirty="0">
                <a:solidFill>
                  <a:srgbClr val="A02B93"/>
                </a:solidFill>
                <a:latin typeface="Aptos"/>
                <a:cs typeface="Aptos"/>
              </a:rPr>
              <a:t>de </a:t>
            </a:r>
            <a:r>
              <a:rPr b="1" spc="-10" dirty="0" err="1">
                <a:solidFill>
                  <a:srgbClr val="A02B93"/>
                </a:solidFill>
                <a:latin typeface="Aptos"/>
                <a:cs typeface="Aptos"/>
              </a:rPr>
              <a:t>décision</a:t>
            </a:r>
            <a:r>
              <a:rPr b="1" spc="-3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spc="-10" dirty="0" err="1">
                <a:solidFill>
                  <a:srgbClr val="A02B93"/>
                </a:solidFill>
                <a:latin typeface="Aptos"/>
                <a:cs typeface="Aptos"/>
              </a:rPr>
              <a:t>partagée</a:t>
            </a:r>
            <a:r>
              <a:rPr lang="fr-FR" b="1" spc="-1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spc="-10" dirty="0">
                <a:solidFill>
                  <a:srgbClr val="A02B93"/>
                </a:solidFill>
                <a:latin typeface="Aptos"/>
                <a:cs typeface="Aptos"/>
              </a:rPr>
              <a:t>: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échanger</a:t>
            </a:r>
            <a:r>
              <a:rPr b="1" spc="-4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sur</a:t>
            </a:r>
            <a:r>
              <a:rPr b="1" spc="-4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les</a:t>
            </a:r>
            <a:r>
              <a:rPr b="1" spc="-4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spc="-10" dirty="0">
                <a:solidFill>
                  <a:srgbClr val="A02B93"/>
                </a:solidFill>
                <a:latin typeface="Aptos"/>
                <a:cs typeface="Aptos"/>
              </a:rPr>
              <a:t>délais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prévus,</a:t>
            </a:r>
            <a:r>
              <a:rPr b="1" spc="-6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les</a:t>
            </a:r>
            <a:r>
              <a:rPr b="1" spc="-6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risques,</a:t>
            </a:r>
            <a:r>
              <a:rPr b="1" spc="-6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spc="-25" dirty="0">
                <a:solidFill>
                  <a:srgbClr val="A02B93"/>
                </a:solidFill>
                <a:latin typeface="Aptos"/>
                <a:cs typeface="Aptos"/>
              </a:rPr>
              <a:t>les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coûts</a:t>
            </a:r>
            <a:r>
              <a:rPr b="1" spc="-3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et</a:t>
            </a:r>
            <a:r>
              <a:rPr b="1" spc="-4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les</a:t>
            </a:r>
            <a:r>
              <a:rPr b="1" spc="-3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spc="-10" dirty="0">
                <a:solidFill>
                  <a:srgbClr val="A02B93"/>
                </a:solidFill>
                <a:latin typeface="Aptos"/>
                <a:cs typeface="Aptos"/>
              </a:rPr>
              <a:t>préférences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ou</a:t>
            </a:r>
            <a:r>
              <a:rPr b="1" spc="-40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valeurs</a:t>
            </a:r>
            <a:r>
              <a:rPr b="1" spc="-3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dirty="0">
                <a:solidFill>
                  <a:srgbClr val="A02B93"/>
                </a:solidFill>
                <a:latin typeface="Aptos"/>
                <a:cs typeface="Aptos"/>
              </a:rPr>
              <a:t>du</a:t>
            </a:r>
            <a:r>
              <a:rPr b="1" spc="-35" dirty="0">
                <a:solidFill>
                  <a:srgbClr val="A02B93"/>
                </a:solidFill>
                <a:latin typeface="Aptos"/>
                <a:cs typeface="Aptos"/>
              </a:rPr>
              <a:t> </a:t>
            </a:r>
            <a:r>
              <a:rPr b="1" spc="-10" dirty="0">
                <a:solidFill>
                  <a:srgbClr val="A02B93"/>
                </a:solidFill>
                <a:latin typeface="Aptos"/>
                <a:cs typeface="Aptos"/>
              </a:rPr>
              <a:t>patient</a:t>
            </a:r>
            <a:endParaRPr dirty="0">
              <a:latin typeface="Aptos"/>
              <a:cs typeface="Aptos"/>
            </a:endParaRPr>
          </a:p>
        </p:txBody>
      </p:sp>
      <p:pic>
        <p:nvPicPr>
          <p:cNvPr id="21" name="object 4">
            <a:extLst>
              <a:ext uri="{FF2B5EF4-FFF2-40B4-BE49-F238E27FC236}">
                <a16:creationId xmlns:a16="http://schemas.microsoft.com/office/drawing/2014/main" id="{BB2F4E69-DDDA-77B3-2C8E-29786B2A36B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4594"/>
            <a:ext cx="2063750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dirty="0">
                <a:solidFill>
                  <a:srgbClr val="017973"/>
                </a:solidFill>
                <a:latin typeface="Arial"/>
                <a:cs typeface="Arial"/>
              </a:rPr>
              <a:t>Découvrez</a:t>
            </a:r>
            <a:r>
              <a:rPr sz="1950" b="1" spc="-10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017973"/>
                </a:solidFill>
                <a:latin typeface="Arial"/>
                <a:cs typeface="Arial"/>
              </a:rPr>
              <a:t>Meera</a:t>
            </a:r>
            <a:endParaRPr sz="19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9502" y="6521491"/>
            <a:ext cx="7407275" cy="1682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900" dirty="0">
                <a:latin typeface="Arial"/>
                <a:cs typeface="Arial"/>
              </a:rPr>
              <a:t>ALK-Abelló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apporté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soutien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financier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restriction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pour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l’élaboration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cette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étude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cas,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sans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toutefois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intervenir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dans</a:t>
            </a:r>
            <a:r>
              <a:rPr sz="900" spc="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son</a:t>
            </a:r>
            <a:r>
              <a:rPr sz="900" spc="5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contenu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5930" y="1361871"/>
            <a:ext cx="6629130" cy="894366"/>
          </a:xfrm>
          <a:prstGeom prst="rect">
            <a:avLst/>
          </a:prstGeom>
        </p:spPr>
      </p:pic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4187380" y="1442542"/>
            <a:ext cx="5474335" cy="67818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500"/>
              </a:spcBef>
            </a:pP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Jeune</a:t>
            </a:r>
            <a:r>
              <a:rPr sz="23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fille</a:t>
            </a:r>
            <a:r>
              <a:rPr sz="23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3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r>
              <a:rPr sz="23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ans</a:t>
            </a:r>
            <a:r>
              <a:rPr sz="23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venant</a:t>
            </a:r>
            <a:r>
              <a:rPr sz="2300" b="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sz="23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sa</a:t>
            </a:r>
            <a:r>
              <a:rPr sz="2300" b="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spc="-10" dirty="0">
                <a:solidFill>
                  <a:srgbClr val="FFFFFF"/>
                </a:solidFill>
                <a:latin typeface="Arial"/>
                <a:cs typeface="Arial"/>
              </a:rPr>
              <a:t>visite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annuelle</a:t>
            </a:r>
            <a:r>
              <a:rPr sz="2300" b="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3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suivi</a:t>
            </a:r>
            <a:r>
              <a:rPr sz="23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3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dirty="0">
                <a:solidFill>
                  <a:srgbClr val="FFFFFF"/>
                </a:solidFill>
                <a:latin typeface="Arial"/>
                <a:cs typeface="Arial"/>
              </a:rPr>
              <a:t>l’asthme</a:t>
            </a:r>
            <a:r>
              <a:rPr sz="2300" b="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b="0" spc="-10" dirty="0">
                <a:solidFill>
                  <a:srgbClr val="FFFFFF"/>
                </a:solidFill>
                <a:latin typeface="Arial"/>
                <a:cs typeface="Arial"/>
              </a:rPr>
              <a:t>(avril)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5930" y="2303754"/>
            <a:ext cx="6629130" cy="89436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65930" y="3258019"/>
            <a:ext cx="6629130" cy="89436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87380" y="2383929"/>
            <a:ext cx="5274945" cy="1674817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12700" marR="5080">
              <a:lnSpc>
                <a:spcPts val="2380"/>
              </a:lnSpc>
              <a:spcBef>
                <a:spcPts val="500"/>
              </a:spcBef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Diagnostic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d’asthme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avéré,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parfaitement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maîtrisé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grâce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traitement</a:t>
            </a:r>
            <a:r>
              <a:rPr sz="23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MART</a:t>
            </a:r>
            <a:endParaRPr sz="23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0"/>
              </a:spcBef>
            </a:pPr>
            <a:endParaRPr sz="2300" dirty="0">
              <a:latin typeface="Arial"/>
              <a:cs typeface="Arial"/>
            </a:endParaRPr>
          </a:p>
          <a:p>
            <a:pPr marL="12700" marR="33655">
              <a:lnSpc>
                <a:spcPts val="2380"/>
              </a:lnSpc>
            </a:pP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Médication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actuelle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inhalateur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Arial"/>
                <a:cs typeface="Arial"/>
              </a:rPr>
              <a:t>combiné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(CSI/</a:t>
            </a:r>
            <a:r>
              <a:rPr sz="2300" dirty="0" err="1">
                <a:solidFill>
                  <a:srgbClr val="FFFFFF"/>
                </a:solidFill>
                <a:latin typeface="Arial"/>
                <a:cs typeface="Arial"/>
              </a:rPr>
              <a:t>formotérol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  <a:r>
              <a:rPr lang="fr-FR" sz="23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bouffée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matin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23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Arial"/>
                <a:cs typeface="Arial"/>
              </a:rPr>
              <a:t>soir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65930" y="4212296"/>
            <a:ext cx="6629130" cy="103833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65930" y="5278381"/>
            <a:ext cx="6629130" cy="78257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205191" y="5338080"/>
            <a:ext cx="5615940" cy="63543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>
              <a:lnSpc>
                <a:spcPts val="2300"/>
              </a:lnSpc>
            </a:pPr>
            <a:r>
              <a:rPr sz="2200" dirty="0" err="1">
                <a:solidFill>
                  <a:srgbClr val="FFFFFF"/>
                </a:solidFill>
                <a:latin typeface="Arial"/>
                <a:cs typeface="Arial"/>
              </a:rPr>
              <a:t>Variabilité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débit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expiratoire</a:t>
            </a:r>
            <a:r>
              <a:rPr sz="22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200" spc="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pointe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constatée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;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excellente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réponse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au</a:t>
            </a:r>
            <a:r>
              <a:rPr sz="2200" spc="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traitement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4345" y="1384833"/>
            <a:ext cx="3093834" cy="4640757"/>
          </a:xfrm>
          <a:prstGeom prst="rect">
            <a:avLst/>
          </a:prstGeom>
        </p:spPr>
      </p:pic>
      <p:sp>
        <p:nvSpPr>
          <p:cNvPr id="14" name="object 12">
            <a:extLst>
              <a:ext uri="{FF2B5EF4-FFF2-40B4-BE49-F238E27FC236}">
                <a16:creationId xmlns:a16="http://schemas.microsoft.com/office/drawing/2014/main" id="{E17FD975-AFB7-F29E-B3B6-DB165F9D05E5}"/>
              </a:ext>
            </a:extLst>
          </p:cNvPr>
          <p:cNvSpPr txBox="1"/>
          <p:nvPr/>
        </p:nvSpPr>
        <p:spPr>
          <a:xfrm>
            <a:off x="4205191" y="4295812"/>
            <a:ext cx="6330842" cy="853439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18415">
              <a:lnSpc>
                <a:spcPts val="2050"/>
              </a:lnSpc>
              <a:spcBef>
                <a:spcPts val="35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Les symptômes de l’asthme n’apparaissent qu’en cas d’exposition spécifique (par exemple, lorsque la mère passe </a:t>
            </a:r>
            <a:r>
              <a:rPr sz="2200" dirty="0" err="1">
                <a:solidFill>
                  <a:srgbClr val="FFFFFF"/>
                </a:solidFill>
                <a:latin typeface="Arial"/>
                <a:cs typeface="Arial"/>
              </a:rPr>
              <a:t>l’aspirateur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)</a:t>
            </a:r>
          </a:p>
        </p:txBody>
      </p:sp>
      <p:pic>
        <p:nvPicPr>
          <p:cNvPr id="15" name="object 4">
            <a:extLst>
              <a:ext uri="{FF2B5EF4-FFF2-40B4-BE49-F238E27FC236}">
                <a16:creationId xmlns:a16="http://schemas.microsoft.com/office/drawing/2014/main" id="{EF2EE4B2-D2E4-D582-FA5D-E7C16EC02F93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1" y="370319"/>
            <a:ext cx="5763895" cy="3587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50" b="1" dirty="0">
                <a:solidFill>
                  <a:srgbClr val="017973"/>
                </a:solidFill>
                <a:latin typeface="Arial"/>
                <a:cs typeface="Arial"/>
              </a:rPr>
              <a:t>Ce</a:t>
            </a:r>
            <a:r>
              <a:rPr sz="2150" b="1" spc="3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17973"/>
                </a:solidFill>
                <a:latin typeface="Arial"/>
                <a:cs typeface="Arial"/>
              </a:rPr>
              <a:t>que</a:t>
            </a:r>
            <a:r>
              <a:rPr sz="2150" b="1" spc="3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17973"/>
                </a:solidFill>
                <a:latin typeface="Arial"/>
                <a:cs typeface="Arial"/>
              </a:rPr>
              <a:t>j’ai</a:t>
            </a:r>
            <a:r>
              <a:rPr sz="2150" b="1" spc="3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17973"/>
                </a:solidFill>
                <a:latin typeface="Arial"/>
                <a:cs typeface="Arial"/>
              </a:rPr>
              <a:t>remarqué</a:t>
            </a:r>
            <a:r>
              <a:rPr sz="2150" b="1" spc="3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17973"/>
                </a:solidFill>
                <a:latin typeface="Arial"/>
                <a:cs typeface="Arial"/>
              </a:rPr>
              <a:t>lors</a:t>
            </a:r>
            <a:r>
              <a:rPr sz="2150" b="1" spc="35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17973"/>
                </a:solidFill>
                <a:latin typeface="Arial"/>
                <a:cs typeface="Arial"/>
              </a:rPr>
              <a:t>de</a:t>
            </a:r>
            <a:r>
              <a:rPr sz="2150" b="1" spc="3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50" b="1" dirty="0">
                <a:solidFill>
                  <a:srgbClr val="017973"/>
                </a:solidFill>
                <a:latin typeface="Arial"/>
                <a:cs typeface="Arial"/>
              </a:rPr>
              <a:t>la</a:t>
            </a:r>
            <a:r>
              <a:rPr sz="2150" b="1" spc="30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150" b="1" spc="-10" dirty="0">
                <a:solidFill>
                  <a:srgbClr val="017973"/>
                </a:solidFill>
                <a:latin typeface="Arial"/>
                <a:cs typeface="Arial"/>
              </a:rPr>
              <a:t>consultation</a:t>
            </a:r>
            <a:endParaRPr sz="21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9526" y="6088196"/>
            <a:ext cx="7814945" cy="5930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dirty="0">
                <a:latin typeface="Aptos"/>
                <a:cs typeface="Aptos"/>
              </a:rPr>
              <a:t>1.</a:t>
            </a:r>
            <a:r>
              <a:rPr sz="1550" spc="20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Bergeron</a:t>
            </a:r>
            <a:r>
              <a:rPr sz="1550" spc="15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C,</a:t>
            </a:r>
            <a:r>
              <a:rPr sz="1550" spc="20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Hamis</a:t>
            </a:r>
            <a:r>
              <a:rPr sz="1550" spc="20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Ǫ.</a:t>
            </a:r>
            <a:r>
              <a:rPr sz="1550" spc="20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Allergie,</a:t>
            </a:r>
            <a:r>
              <a:rPr sz="1550" spc="20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asthme</a:t>
            </a:r>
            <a:r>
              <a:rPr sz="1550" spc="20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et</a:t>
            </a:r>
            <a:r>
              <a:rPr sz="1550" spc="20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immunologie</a:t>
            </a:r>
            <a:r>
              <a:rPr sz="1550" spc="20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clinique.</a:t>
            </a:r>
            <a:r>
              <a:rPr sz="1550" spc="20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15</a:t>
            </a:r>
            <a:r>
              <a:rPr sz="1550" spc="15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juin</a:t>
            </a:r>
            <a:r>
              <a:rPr sz="1550" spc="15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2005</a:t>
            </a:r>
            <a:r>
              <a:rPr sz="1550" spc="15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;</a:t>
            </a:r>
            <a:r>
              <a:rPr sz="1550" spc="20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1(2)</a:t>
            </a:r>
            <a:r>
              <a:rPr sz="1550" spc="15" dirty="0">
                <a:latin typeface="Aptos"/>
                <a:cs typeface="Aptos"/>
              </a:rPr>
              <a:t> </a:t>
            </a:r>
            <a:r>
              <a:rPr sz="1550" dirty="0">
                <a:latin typeface="Aptos"/>
                <a:cs typeface="Aptos"/>
              </a:rPr>
              <a:t>:</a:t>
            </a:r>
            <a:r>
              <a:rPr sz="1550" spc="20" dirty="0">
                <a:latin typeface="Aptos"/>
                <a:cs typeface="Aptos"/>
              </a:rPr>
              <a:t> </a:t>
            </a:r>
            <a:r>
              <a:rPr sz="1550" spc="-35" dirty="0">
                <a:latin typeface="Aptos"/>
                <a:cs typeface="Aptos"/>
              </a:rPr>
              <a:t>81-</a:t>
            </a:r>
            <a:r>
              <a:rPr sz="1550" spc="-50" dirty="0">
                <a:latin typeface="Aptos"/>
                <a:cs typeface="Aptos"/>
              </a:rPr>
              <a:t>7</a:t>
            </a:r>
            <a:endParaRPr sz="1550">
              <a:latin typeface="Aptos"/>
              <a:cs typeface="Aptos"/>
            </a:endParaRPr>
          </a:p>
          <a:p>
            <a:pPr marL="624205">
              <a:lnSpc>
                <a:spcPct val="100000"/>
              </a:lnSpc>
              <a:spcBef>
                <a:spcPts val="1555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accordé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l’élaboration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3039" y="2211087"/>
            <a:ext cx="3517900" cy="215900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b="1" dirty="0">
                <a:latin typeface="Arial"/>
                <a:cs typeface="Arial"/>
              </a:rPr>
              <a:t>Constat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254000" marR="5080" indent="-241935">
              <a:lnSpc>
                <a:spcPts val="2430"/>
              </a:lnSpc>
              <a:spcBef>
                <a:spcPts val="1035"/>
              </a:spcBef>
              <a:buChar char="•"/>
              <a:tabLst>
                <a:tab pos="255270" algn="l"/>
              </a:tabLst>
            </a:pPr>
            <a:r>
              <a:rPr sz="2250" dirty="0">
                <a:latin typeface="Arial"/>
                <a:cs typeface="Arial"/>
              </a:rPr>
              <a:t>Reniflements</a:t>
            </a:r>
            <a:r>
              <a:rPr sz="2250" spc="-5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répétés</a:t>
            </a:r>
            <a:r>
              <a:rPr sz="2250" spc="-45" dirty="0">
                <a:latin typeface="Arial"/>
                <a:cs typeface="Arial"/>
              </a:rPr>
              <a:t> </a:t>
            </a:r>
            <a:r>
              <a:rPr sz="2250" spc="-20" dirty="0">
                <a:latin typeface="Arial"/>
                <a:cs typeface="Arial"/>
              </a:rPr>
              <a:t>tout 	</a:t>
            </a:r>
            <a:r>
              <a:rPr sz="2250" dirty="0">
                <a:latin typeface="Arial"/>
                <a:cs typeface="Arial"/>
              </a:rPr>
              <a:t>au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long</a:t>
            </a:r>
            <a:r>
              <a:rPr sz="2250" spc="-1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de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la</a:t>
            </a:r>
            <a:r>
              <a:rPr sz="2250" spc="-10" dirty="0">
                <a:latin typeface="Arial"/>
                <a:cs typeface="Arial"/>
              </a:rPr>
              <a:t> consultation</a:t>
            </a:r>
            <a:endParaRPr sz="2250">
              <a:latin typeface="Arial"/>
              <a:cs typeface="Arial"/>
            </a:endParaRPr>
          </a:p>
          <a:p>
            <a:pPr marL="254635" indent="-241935">
              <a:lnSpc>
                <a:spcPts val="2255"/>
              </a:lnSpc>
              <a:buChar char="•"/>
              <a:tabLst>
                <a:tab pos="254635" algn="l"/>
              </a:tabLst>
            </a:pPr>
            <a:r>
              <a:rPr sz="2250" dirty="0">
                <a:latin typeface="Arial"/>
                <a:cs typeface="Arial"/>
              </a:rPr>
              <a:t>Cela</a:t>
            </a:r>
            <a:r>
              <a:rPr sz="2250" spc="-2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a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conduit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à</a:t>
            </a:r>
            <a:r>
              <a:rPr sz="2250" spc="-15" dirty="0">
                <a:latin typeface="Arial"/>
                <a:cs typeface="Arial"/>
              </a:rPr>
              <a:t> </a:t>
            </a:r>
            <a:r>
              <a:rPr sz="2250" spc="-25" dirty="0">
                <a:latin typeface="Arial"/>
                <a:cs typeface="Arial"/>
              </a:rPr>
              <a:t>un</a:t>
            </a:r>
            <a:endParaRPr sz="2250">
              <a:latin typeface="Arial"/>
              <a:cs typeface="Arial"/>
            </a:endParaRPr>
          </a:p>
          <a:p>
            <a:pPr marL="255270" marR="83185">
              <a:lnSpc>
                <a:spcPts val="2430"/>
              </a:lnSpc>
              <a:spcBef>
                <a:spcPts val="170"/>
              </a:spcBef>
            </a:pPr>
            <a:r>
              <a:rPr sz="2250" dirty="0">
                <a:latin typeface="Arial"/>
                <a:cs typeface="Arial"/>
              </a:rPr>
              <a:t>questionnement</a:t>
            </a:r>
            <a:r>
              <a:rPr sz="2250" spc="-6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ciblé</a:t>
            </a:r>
            <a:r>
              <a:rPr sz="2250" spc="-45" dirty="0">
                <a:latin typeface="Arial"/>
                <a:cs typeface="Arial"/>
              </a:rPr>
              <a:t> </a:t>
            </a:r>
            <a:r>
              <a:rPr sz="2250" spc="-25" dirty="0">
                <a:latin typeface="Arial"/>
                <a:cs typeface="Arial"/>
              </a:rPr>
              <a:t>sur </a:t>
            </a:r>
            <a:r>
              <a:rPr sz="2250" dirty="0">
                <a:latin typeface="Arial"/>
                <a:cs typeface="Arial"/>
              </a:rPr>
              <a:t>les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dirty="0">
                <a:latin typeface="Arial"/>
                <a:cs typeface="Arial"/>
              </a:rPr>
              <a:t>symptômes</a:t>
            </a:r>
            <a:r>
              <a:rPr sz="2250" spc="-30" dirty="0">
                <a:latin typeface="Arial"/>
                <a:cs typeface="Arial"/>
              </a:rPr>
              <a:t> </a:t>
            </a:r>
            <a:r>
              <a:rPr sz="2250" spc="-10" dirty="0">
                <a:latin typeface="Arial"/>
                <a:cs typeface="Arial"/>
              </a:rPr>
              <a:t>nasaux</a:t>
            </a:r>
            <a:endParaRPr sz="22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85331" y="1748535"/>
            <a:ext cx="4660265" cy="3566795"/>
          </a:xfrm>
          <a:prstGeom prst="rect">
            <a:avLst/>
          </a:prstGeom>
          <a:solidFill>
            <a:srgbClr val="7EC9BD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Arial"/>
                <a:cs typeface="Arial"/>
              </a:rPr>
              <a:t>À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retenir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18135" marR="368300" indent="-226695">
              <a:lnSpc>
                <a:spcPts val="2270"/>
              </a:lnSpc>
              <a:spcBef>
                <a:spcPts val="1035"/>
              </a:spcBef>
              <a:buChar char="•"/>
              <a:tabLst>
                <a:tab pos="318135" algn="l"/>
              </a:tabLst>
            </a:pPr>
            <a:r>
              <a:rPr sz="2100" dirty="0">
                <a:latin typeface="Arial"/>
                <a:cs typeface="Arial"/>
              </a:rPr>
              <a:t>80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%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des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patients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asthmatiques </a:t>
            </a:r>
            <a:r>
              <a:rPr sz="2100" dirty="0">
                <a:latin typeface="Arial"/>
                <a:cs typeface="Arial"/>
              </a:rPr>
              <a:t>présentent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également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une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rhinite, </a:t>
            </a:r>
            <a:r>
              <a:rPr sz="2100" dirty="0">
                <a:latin typeface="Arial"/>
                <a:cs typeface="Arial"/>
              </a:rPr>
              <a:t>dont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environ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la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moitié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est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</a:t>
            </a:r>
            <a:r>
              <a:rPr sz="2100" spc="-20" dirty="0">
                <a:latin typeface="Arial"/>
                <a:cs typeface="Arial"/>
              </a:rPr>
              <a:t> type </a:t>
            </a:r>
            <a:r>
              <a:rPr sz="2100" spc="-10" dirty="0">
                <a:latin typeface="Arial"/>
                <a:cs typeface="Arial"/>
              </a:rPr>
              <a:t>allergique</a:t>
            </a:r>
            <a:r>
              <a:rPr sz="1400" spc="-10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318770" indent="-227329">
              <a:lnSpc>
                <a:spcPts val="2095"/>
              </a:lnSpc>
              <a:buChar char="•"/>
              <a:tabLst>
                <a:tab pos="318770" algn="l"/>
              </a:tabLst>
            </a:pPr>
            <a:r>
              <a:rPr sz="2100" dirty="0">
                <a:latin typeface="Arial"/>
                <a:cs typeface="Arial"/>
              </a:rPr>
              <a:t>Les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symptômes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sont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souvent</a:t>
            </a:r>
            <a:endParaRPr sz="2100">
              <a:latin typeface="Arial"/>
              <a:cs typeface="Arial"/>
            </a:endParaRPr>
          </a:p>
          <a:p>
            <a:pPr marL="318135" marR="901700">
              <a:lnSpc>
                <a:spcPts val="2270"/>
              </a:lnSpc>
              <a:spcBef>
                <a:spcPts val="155"/>
              </a:spcBef>
            </a:pPr>
            <a:r>
              <a:rPr sz="2100" dirty="0">
                <a:latin typeface="Arial"/>
                <a:cs typeface="Arial"/>
              </a:rPr>
              <a:t>banalisés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ou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négligés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par</a:t>
            </a:r>
            <a:r>
              <a:rPr sz="2100" spc="-25" dirty="0">
                <a:latin typeface="Arial"/>
                <a:cs typeface="Arial"/>
              </a:rPr>
              <a:t> les </a:t>
            </a:r>
            <a:r>
              <a:rPr sz="2100" spc="-10" dirty="0">
                <a:latin typeface="Arial"/>
                <a:cs typeface="Arial"/>
              </a:rPr>
              <a:t>patients</a:t>
            </a:r>
            <a:endParaRPr sz="2100">
              <a:latin typeface="Arial"/>
              <a:cs typeface="Arial"/>
            </a:endParaRPr>
          </a:p>
          <a:p>
            <a:pPr marL="318770" indent="-227329">
              <a:lnSpc>
                <a:spcPts val="2100"/>
              </a:lnSpc>
              <a:buChar char="•"/>
              <a:tabLst>
                <a:tab pos="318770" algn="l"/>
              </a:tabLst>
            </a:pPr>
            <a:r>
              <a:rPr sz="2100" dirty="0">
                <a:latin typeface="Arial"/>
                <a:cs typeface="Arial"/>
              </a:rPr>
              <a:t>Le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dépistage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opportuniste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est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spc="-20" dirty="0">
                <a:latin typeface="Arial"/>
                <a:cs typeface="Arial"/>
              </a:rPr>
              <a:t>donc</a:t>
            </a:r>
            <a:endParaRPr sz="2100">
              <a:latin typeface="Arial"/>
              <a:cs typeface="Arial"/>
            </a:endParaRPr>
          </a:p>
          <a:p>
            <a:pPr marL="318135">
              <a:lnSpc>
                <a:spcPts val="2395"/>
              </a:lnSpc>
            </a:pPr>
            <a:r>
              <a:rPr sz="2100" spc="-10" dirty="0">
                <a:latin typeface="Arial"/>
                <a:cs typeface="Arial"/>
              </a:rPr>
              <a:t>indispensable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900C02AC-F31A-CD88-7CC5-DF14F59B2C9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669861" y="359283"/>
            <a:ext cx="8321739" cy="6585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100" dirty="0"/>
              <a:t>Lever</a:t>
            </a:r>
            <a:r>
              <a:rPr sz="2100" spc="-40" dirty="0"/>
              <a:t> </a:t>
            </a:r>
            <a:r>
              <a:rPr sz="2100" dirty="0"/>
              <a:t>le</a:t>
            </a:r>
            <a:r>
              <a:rPr sz="2100" spc="-35" dirty="0"/>
              <a:t> </a:t>
            </a:r>
            <a:r>
              <a:rPr sz="2100" dirty="0"/>
              <a:t>voile</a:t>
            </a:r>
            <a:r>
              <a:rPr sz="2100" spc="-35" dirty="0"/>
              <a:t> </a:t>
            </a:r>
            <a:r>
              <a:rPr sz="2100" dirty="0"/>
              <a:t>sur</a:t>
            </a:r>
            <a:r>
              <a:rPr sz="2100" spc="-35" dirty="0"/>
              <a:t> </a:t>
            </a:r>
            <a:r>
              <a:rPr sz="2100" dirty="0"/>
              <a:t>le</a:t>
            </a:r>
            <a:r>
              <a:rPr sz="2100" spc="-35" dirty="0"/>
              <a:t> </a:t>
            </a:r>
            <a:r>
              <a:rPr sz="2100" dirty="0"/>
              <a:t>fardeau</a:t>
            </a:r>
            <a:r>
              <a:rPr sz="2100" spc="-35" dirty="0"/>
              <a:t> </a:t>
            </a:r>
            <a:r>
              <a:rPr sz="2100" dirty="0"/>
              <a:t>caché</a:t>
            </a:r>
            <a:r>
              <a:rPr sz="2100" spc="-40" dirty="0"/>
              <a:t> </a:t>
            </a:r>
            <a:r>
              <a:rPr sz="2100" dirty="0"/>
              <a:t>mis</a:t>
            </a:r>
            <a:r>
              <a:rPr sz="2100" spc="-35" dirty="0"/>
              <a:t> </a:t>
            </a:r>
            <a:r>
              <a:rPr sz="2100" dirty="0"/>
              <a:t>en</a:t>
            </a:r>
            <a:r>
              <a:rPr sz="2100" spc="-35" dirty="0"/>
              <a:t> </a:t>
            </a:r>
            <a:r>
              <a:rPr sz="2100" dirty="0"/>
              <a:t>lumière</a:t>
            </a:r>
            <a:r>
              <a:rPr sz="2100" spc="-35" dirty="0"/>
              <a:t> </a:t>
            </a:r>
            <a:r>
              <a:rPr sz="2100" dirty="0"/>
              <a:t>par</a:t>
            </a:r>
            <a:r>
              <a:rPr sz="2100" spc="-35" dirty="0"/>
              <a:t> </a:t>
            </a:r>
            <a:r>
              <a:rPr sz="2100" dirty="0"/>
              <a:t>le</a:t>
            </a:r>
            <a:r>
              <a:rPr sz="2100" spc="-35" dirty="0"/>
              <a:t> </a:t>
            </a:r>
            <a:r>
              <a:rPr sz="2100" spc="-10" dirty="0"/>
              <a:t>questionnement</a:t>
            </a:r>
            <a:endParaRPr sz="2100" dirty="0"/>
          </a:p>
        </p:txBody>
      </p:sp>
      <p:sp>
        <p:nvSpPr>
          <p:cNvPr id="4" name="object 4"/>
          <p:cNvSpPr txBox="1"/>
          <p:nvPr/>
        </p:nvSpPr>
        <p:spPr>
          <a:xfrm>
            <a:off x="2511319" y="6522613"/>
            <a:ext cx="720344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accordé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l’élaboration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317" y="1603286"/>
            <a:ext cx="9579470" cy="81714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889317" y="2474569"/>
            <a:ext cx="9579610" cy="1678939"/>
            <a:chOff x="889317" y="2474569"/>
            <a:chExt cx="9579610" cy="1678939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9317" y="2474569"/>
              <a:ext cx="9579470" cy="8171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9317" y="3335870"/>
              <a:ext cx="9579470" cy="817142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999375" y="1676400"/>
            <a:ext cx="9357235" cy="61414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defRPr sz="1800" b="1">
                <a:solidFill>
                  <a:srgbClr val="FFFFFF"/>
                </a:solidFill>
                <a:latin typeface="Aptos"/>
                <a:cs typeface="Aptos"/>
              </a:defRPr>
            </a:lvl1pPr>
          </a:lstStyle>
          <a:p>
            <a:r>
              <a:rPr dirty="0" err="1"/>
              <a:t>Symptômes</a:t>
            </a:r>
            <a:r>
              <a:rPr dirty="0"/>
              <a:t> </a:t>
            </a:r>
            <a:r>
              <a:rPr dirty="0" err="1"/>
              <a:t>nasaux</a:t>
            </a:r>
            <a:r>
              <a:rPr lang="fr-FR" dirty="0"/>
              <a:t> </a:t>
            </a:r>
            <a:r>
              <a:rPr dirty="0"/>
              <a:t>: </a:t>
            </a:r>
            <a:r>
              <a:rPr b="0" dirty="0"/>
              <a:t>Congestion nasale importante et écoulement nasal constant (</a:t>
            </a:r>
            <a:r>
              <a:rPr b="0" dirty="0" err="1"/>
              <a:t>sécrétions</a:t>
            </a:r>
            <a:r>
              <a:rPr b="0" dirty="0"/>
              <a:t> </a:t>
            </a:r>
            <a:r>
              <a:rPr b="0" dirty="0" err="1"/>
              <a:t>claires</a:t>
            </a:r>
            <a:r>
              <a:rPr lang="fr-FR" b="0" dirty="0"/>
              <a:t>)</a:t>
            </a:r>
            <a:endParaRPr lang="fr-TN" b="0" dirty="0"/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9317" y="4217174"/>
            <a:ext cx="9579470" cy="81714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056556" y="4320957"/>
            <a:ext cx="9411907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Perception</a:t>
            </a:r>
            <a:r>
              <a:rPr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symptômes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étaient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considérés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comme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«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normaux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»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aucune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démarche</a:t>
            </a:r>
            <a:r>
              <a:rPr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soin</a:t>
            </a:r>
            <a:r>
              <a:rPr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>
                <a:solidFill>
                  <a:srgbClr val="FFFFFF"/>
                </a:solidFill>
                <a:latin typeface="Arial"/>
                <a:cs typeface="Arial"/>
              </a:rPr>
              <a:t>entreprise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89317" y="5088458"/>
            <a:ext cx="9579470" cy="81714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056556" y="5308883"/>
            <a:ext cx="4763135" cy="3054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Durée</a:t>
            </a:r>
            <a:r>
              <a:rPr sz="1800"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8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Symptômes</a:t>
            </a:r>
            <a:r>
              <a:rPr sz="18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chroniques</a:t>
            </a:r>
            <a:r>
              <a:rPr sz="18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sz="1800" spc="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persistants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873EA67-C8A0-B162-B806-3DD5A77B6E5E}"/>
              </a:ext>
            </a:extLst>
          </p:cNvPr>
          <p:cNvSpPr txBox="1"/>
          <p:nvPr/>
        </p:nvSpPr>
        <p:spPr>
          <a:xfrm>
            <a:off x="964541" y="2694129"/>
            <a:ext cx="93572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r-FR" sz="1800" b="1" dirty="0">
                <a:solidFill>
                  <a:srgbClr val="FFFFFF"/>
                </a:solidFill>
                <a:latin typeface="Aptos"/>
                <a:cs typeface="Aptos"/>
              </a:rPr>
              <a:t>Symptômes</a:t>
            </a:r>
            <a:r>
              <a:rPr lang="fr-FR" sz="1800" b="1" spc="50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Aptos"/>
                <a:cs typeface="Aptos"/>
              </a:rPr>
              <a:t>oculaires</a:t>
            </a:r>
            <a:r>
              <a:rPr lang="fr-FR" sz="1800" b="1" spc="50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ptos"/>
                <a:cs typeface="Aptos"/>
              </a:rPr>
              <a:t>:</a:t>
            </a:r>
            <a:r>
              <a:rPr lang="fr-FR" sz="1800" spc="5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ptos"/>
                <a:cs typeface="Aptos"/>
              </a:rPr>
              <a:t>Yeux</a:t>
            </a:r>
            <a:r>
              <a:rPr lang="fr-FR" sz="1800" spc="50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ptos"/>
                <a:cs typeface="Aptos"/>
              </a:rPr>
              <a:t>rouges</a:t>
            </a:r>
            <a:r>
              <a:rPr lang="fr-FR" sz="1800" spc="5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ptos"/>
                <a:cs typeface="Aptos"/>
              </a:rPr>
              <a:t>et</a:t>
            </a:r>
            <a:r>
              <a:rPr lang="fr-FR" sz="1800" spc="50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ptos"/>
                <a:cs typeface="Aptos"/>
              </a:rPr>
              <a:t>irrités</a:t>
            </a:r>
            <a:r>
              <a:rPr lang="fr-FR" sz="1800" spc="5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ptos"/>
                <a:cs typeface="Aptos"/>
              </a:rPr>
              <a:t>-</a:t>
            </a:r>
            <a:r>
              <a:rPr lang="fr-FR" sz="1800" spc="50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ptos"/>
                <a:cs typeface="Aptos"/>
              </a:rPr>
              <a:t>attribués</a:t>
            </a:r>
            <a:r>
              <a:rPr lang="fr-FR" sz="1800" spc="50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ptos"/>
                <a:cs typeface="Aptos"/>
              </a:rPr>
              <a:t>à</a:t>
            </a:r>
            <a:r>
              <a:rPr lang="fr-FR" sz="1800" spc="5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ptos"/>
                <a:cs typeface="Aptos"/>
              </a:rPr>
              <a:t>de</a:t>
            </a:r>
            <a:r>
              <a:rPr lang="fr-FR" sz="1800" spc="50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ptos"/>
                <a:cs typeface="Aptos"/>
              </a:rPr>
              <a:t>longues</a:t>
            </a:r>
            <a:r>
              <a:rPr lang="fr-FR" sz="1800" spc="55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ptos"/>
                <a:cs typeface="Aptos"/>
              </a:rPr>
              <a:t>heures</a:t>
            </a:r>
            <a:r>
              <a:rPr lang="fr-FR" sz="1800" spc="50" dirty="0">
                <a:solidFill>
                  <a:srgbClr val="FFFFFF"/>
                </a:solidFill>
                <a:latin typeface="Aptos"/>
                <a:cs typeface="Aptos"/>
              </a:rPr>
              <a:t> </a:t>
            </a:r>
            <a:r>
              <a:rPr lang="fr-FR" sz="1800" spc="-10" dirty="0">
                <a:solidFill>
                  <a:srgbClr val="FFFFFF"/>
                </a:solidFill>
                <a:latin typeface="Aptos"/>
                <a:cs typeface="Aptos"/>
              </a:rPr>
              <a:t>d’étude</a:t>
            </a:r>
            <a:endParaRPr lang="fr-FR" sz="1800" dirty="0">
              <a:latin typeface="Aptos"/>
              <a:cs typeface="Apto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3713083-7B04-C929-B461-8E2EEA6C0706}"/>
              </a:ext>
            </a:extLst>
          </p:cNvPr>
          <p:cNvSpPr txBox="1"/>
          <p:nvPr/>
        </p:nvSpPr>
        <p:spPr>
          <a:xfrm>
            <a:off x="988431" y="3530298"/>
            <a:ext cx="9381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-FR" sz="1800" b="1" dirty="0">
                <a:solidFill>
                  <a:srgbClr val="FFFFFF"/>
                </a:solidFill>
                <a:latin typeface="Arial"/>
                <a:cs typeface="Arial"/>
              </a:rPr>
              <a:t>Impact</a:t>
            </a:r>
            <a:r>
              <a:rPr lang="fr-FR"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Arial"/>
                <a:cs typeface="Arial"/>
              </a:rPr>
              <a:t>sur</a:t>
            </a:r>
            <a:r>
              <a:rPr lang="fr-FR"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lang="fr-FR" sz="18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Arial"/>
                <a:cs typeface="Arial"/>
              </a:rPr>
              <a:t>vie</a:t>
            </a:r>
            <a:r>
              <a:rPr lang="fr-FR"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Arial"/>
                <a:cs typeface="Arial"/>
              </a:rPr>
              <a:t>quotidienne</a:t>
            </a:r>
            <a:r>
              <a:rPr lang="fr-FR" sz="18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lang="fr-FR"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Les</a:t>
            </a:r>
            <a:r>
              <a:rPr lang="fr-FR"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symptômes</a:t>
            </a:r>
            <a:r>
              <a:rPr lang="fr-FR"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perturbent</a:t>
            </a:r>
            <a:r>
              <a:rPr lang="fr-FR"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lang="fr-FR"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sommeil</a:t>
            </a:r>
            <a:r>
              <a:rPr lang="fr-FR" sz="1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lang="fr-FR"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lang="fr-FR" sz="1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10" dirty="0">
                <a:solidFill>
                  <a:srgbClr val="FFFFFF"/>
                </a:solidFill>
                <a:latin typeface="Arial"/>
                <a:cs typeface="Arial"/>
              </a:rPr>
              <a:t>concentration</a:t>
            </a:r>
            <a:endParaRPr lang="fr-TN" dirty="0"/>
          </a:p>
        </p:txBody>
      </p:sp>
      <p:pic>
        <p:nvPicPr>
          <p:cNvPr id="14" name="object 4">
            <a:extLst>
              <a:ext uri="{FF2B5EF4-FFF2-40B4-BE49-F238E27FC236}">
                <a16:creationId xmlns:a16="http://schemas.microsoft.com/office/drawing/2014/main" id="{F3F4EC22-FAB4-75E8-82D3-12B7F1FA0247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Évaluer</a:t>
            </a:r>
            <a:r>
              <a:rPr sz="2800" spc="-80" dirty="0"/>
              <a:t> </a:t>
            </a:r>
            <a:r>
              <a:rPr sz="2800" dirty="0"/>
              <a:t>l'impact</a:t>
            </a:r>
            <a:r>
              <a:rPr sz="2800" spc="-75" dirty="0"/>
              <a:t> </a:t>
            </a:r>
            <a:r>
              <a:rPr sz="2800" dirty="0"/>
              <a:t>:</a:t>
            </a:r>
            <a:r>
              <a:rPr sz="2800" spc="-75" dirty="0"/>
              <a:t> </a:t>
            </a:r>
            <a:r>
              <a:rPr sz="2800" dirty="0"/>
              <a:t>Échelle</a:t>
            </a:r>
            <a:r>
              <a:rPr sz="2800" spc="-75" dirty="0"/>
              <a:t> </a:t>
            </a:r>
            <a:r>
              <a:rPr sz="2800" spc="-10" dirty="0"/>
              <a:t>Visuelle</a:t>
            </a:r>
            <a:r>
              <a:rPr sz="2800" spc="-170" dirty="0"/>
              <a:t> </a:t>
            </a:r>
            <a:r>
              <a:rPr sz="2800" spc="-10" dirty="0"/>
              <a:t>Analogique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2511319" y="6775450"/>
            <a:ext cx="7203440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accordé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l’élaboration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intervenir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66951" y="3753777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64266" y="3826383"/>
            <a:ext cx="235775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1600" b="1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sz="1600" b="1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sz="1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ial"/>
                <a:cs typeface="Arial"/>
              </a:rPr>
              <a:t>8,5/10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66951" y="4272178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6951" y="4790579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374395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5"/>
                </a:lnTo>
                <a:lnTo>
                  <a:pt x="8373745" y="449325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5"/>
                </a:lnTo>
                <a:lnTo>
                  <a:pt x="8448675" y="74929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6951" y="5287955"/>
            <a:ext cx="8448675" cy="731845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30"/>
                </a:lnTo>
                <a:lnTo>
                  <a:pt x="0" y="374396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6"/>
                </a:lnTo>
                <a:lnTo>
                  <a:pt x="8373745" y="449326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6"/>
                </a:lnTo>
                <a:lnTo>
                  <a:pt x="8448675" y="74930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pPr algn="l"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66951" y="6080206"/>
            <a:ext cx="8448675" cy="449580"/>
          </a:xfrm>
          <a:custGeom>
            <a:avLst/>
            <a:gdLst/>
            <a:ahLst/>
            <a:cxnLst/>
            <a:rect l="l" t="t" r="r" b="b"/>
            <a:pathLst>
              <a:path w="8448675" h="449579">
                <a:moveTo>
                  <a:pt x="8373745" y="0"/>
                </a:moveTo>
                <a:lnTo>
                  <a:pt x="74930" y="0"/>
                </a:lnTo>
                <a:lnTo>
                  <a:pt x="45755" y="5885"/>
                </a:lnTo>
                <a:lnTo>
                  <a:pt x="21939" y="21939"/>
                </a:lnTo>
                <a:lnTo>
                  <a:pt x="5885" y="45755"/>
                </a:lnTo>
                <a:lnTo>
                  <a:pt x="0" y="74929"/>
                </a:lnTo>
                <a:lnTo>
                  <a:pt x="0" y="374395"/>
                </a:lnTo>
                <a:lnTo>
                  <a:pt x="5885" y="403570"/>
                </a:lnTo>
                <a:lnTo>
                  <a:pt x="21939" y="427386"/>
                </a:lnTo>
                <a:lnTo>
                  <a:pt x="45755" y="443440"/>
                </a:lnTo>
                <a:lnTo>
                  <a:pt x="74930" y="449325"/>
                </a:lnTo>
                <a:lnTo>
                  <a:pt x="8373745" y="449325"/>
                </a:lnTo>
                <a:lnTo>
                  <a:pt x="8402919" y="443440"/>
                </a:lnTo>
                <a:lnTo>
                  <a:pt x="8426735" y="427386"/>
                </a:lnTo>
                <a:lnTo>
                  <a:pt x="8442789" y="403570"/>
                </a:lnTo>
                <a:lnTo>
                  <a:pt x="8448675" y="374395"/>
                </a:lnTo>
                <a:lnTo>
                  <a:pt x="8448675" y="74929"/>
                </a:lnTo>
                <a:lnTo>
                  <a:pt x="8442789" y="45755"/>
                </a:lnTo>
                <a:lnTo>
                  <a:pt x="8426735" y="21939"/>
                </a:lnTo>
                <a:lnTo>
                  <a:pt x="8402919" y="5885"/>
                </a:lnTo>
                <a:lnTo>
                  <a:pt x="8373745" y="0"/>
                </a:lnTo>
                <a:close/>
              </a:path>
            </a:pathLst>
          </a:custGeom>
          <a:solidFill>
            <a:srgbClr val="0179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64266" y="4346772"/>
            <a:ext cx="7747634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3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Signale</a:t>
            </a:r>
            <a:r>
              <a:rPr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charge</a:t>
            </a:r>
            <a:r>
              <a:rPr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importante</a:t>
            </a:r>
            <a:r>
              <a:rPr b="1"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err="1">
                <a:solidFill>
                  <a:srgbClr val="FFFFFF"/>
                </a:solidFill>
                <a:latin typeface="Arial"/>
                <a:cs typeface="Arial"/>
              </a:rPr>
              <a:t>symptômes</a:t>
            </a:r>
            <a:r>
              <a:rPr spc="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10" dirty="0" err="1">
                <a:solidFill>
                  <a:srgbClr val="FFFFFF"/>
                </a:solidFill>
                <a:latin typeface="Arial"/>
                <a:cs typeface="Arial"/>
              </a:rPr>
              <a:t>sévères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5B326F5-5DA1-7E36-F18C-F12F83454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9000"/>
                    </a14:imgEffect>
                    <a14:imgEffect>
                      <a14:brightnessContrast contrast="-2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6888" y="1192045"/>
            <a:ext cx="6908800" cy="2438900"/>
          </a:xfrm>
          <a:prstGeom prst="rect">
            <a:avLst/>
          </a:prstGeom>
        </p:spPr>
      </p:pic>
      <p:sp>
        <p:nvSpPr>
          <p:cNvPr id="16" name="Flèche vers le bas 15">
            <a:extLst>
              <a:ext uri="{FF2B5EF4-FFF2-40B4-BE49-F238E27FC236}">
                <a16:creationId xmlns:a16="http://schemas.microsoft.com/office/drawing/2014/main" id="{4D22EC68-51AD-2D41-843D-25DF70379FDA}"/>
              </a:ext>
            </a:extLst>
          </p:cNvPr>
          <p:cNvSpPr/>
          <p:nvPr/>
        </p:nvSpPr>
        <p:spPr>
          <a:xfrm>
            <a:off x="7848600" y="2057400"/>
            <a:ext cx="152400" cy="35409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TN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457F51C-236F-C44D-D188-A78260C9ABFB}"/>
              </a:ext>
            </a:extLst>
          </p:cNvPr>
          <p:cNvSpPr txBox="1"/>
          <p:nvPr/>
        </p:nvSpPr>
        <p:spPr>
          <a:xfrm>
            <a:off x="1900174" y="4853520"/>
            <a:ext cx="8386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>
              <a:lnSpc>
                <a:spcPct val="100000"/>
              </a:lnSpc>
            </a:pPr>
            <a:r>
              <a:rPr lang="fr-FR" sz="1800" b="1" spc="-70" dirty="0">
                <a:solidFill>
                  <a:srgbClr val="FFFFFF"/>
                </a:solidFill>
                <a:latin typeface="Arial"/>
                <a:cs typeface="Arial"/>
              </a:rPr>
              <a:t>L'échelle</a:t>
            </a:r>
            <a:r>
              <a:rPr lang="fr-FR" sz="18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b="1" spc="-85" dirty="0">
                <a:solidFill>
                  <a:srgbClr val="FFFFFF"/>
                </a:solidFill>
                <a:latin typeface="Arial"/>
                <a:cs typeface="Arial"/>
              </a:rPr>
              <a:t>EVA</a:t>
            </a:r>
            <a:r>
              <a:rPr lang="fr-FR" sz="18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55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lang="fr-FR"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45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lang="fr-FR"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70" dirty="0">
                <a:solidFill>
                  <a:srgbClr val="FFFFFF"/>
                </a:solidFill>
                <a:latin typeface="Arial"/>
                <a:cs typeface="Arial"/>
              </a:rPr>
              <a:t>outil</a:t>
            </a:r>
            <a:r>
              <a:rPr lang="fr-FR"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70" dirty="0">
                <a:solidFill>
                  <a:srgbClr val="FFFFFF"/>
                </a:solidFill>
                <a:latin typeface="Arial"/>
                <a:cs typeface="Arial"/>
              </a:rPr>
              <a:t>reconnu</a:t>
            </a:r>
            <a:r>
              <a:rPr lang="fr-FR"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65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lang="fr-FR"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70" dirty="0">
                <a:solidFill>
                  <a:srgbClr val="FFFFFF"/>
                </a:solidFill>
                <a:latin typeface="Arial"/>
                <a:cs typeface="Arial"/>
              </a:rPr>
              <a:t>évaluer</a:t>
            </a:r>
            <a:r>
              <a:rPr lang="fr-FR"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4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lang="fr-FR" sz="18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70" dirty="0">
                <a:solidFill>
                  <a:srgbClr val="FFFFFF"/>
                </a:solidFill>
                <a:latin typeface="Arial"/>
                <a:cs typeface="Arial"/>
              </a:rPr>
              <a:t>sévérité</a:t>
            </a:r>
            <a:r>
              <a:rPr lang="fr-FR"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4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lang="fr-FR"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45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lang="fr-FR"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70" dirty="0">
                <a:solidFill>
                  <a:srgbClr val="FFFFFF"/>
                </a:solidFill>
                <a:latin typeface="Arial"/>
                <a:cs typeface="Arial"/>
              </a:rPr>
              <a:t>rhinite</a:t>
            </a:r>
            <a:r>
              <a:rPr lang="fr-FR"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10" dirty="0">
                <a:solidFill>
                  <a:srgbClr val="FFFFFF"/>
                </a:solidFill>
                <a:latin typeface="Arial"/>
                <a:cs typeface="Arial"/>
              </a:rPr>
              <a:t>allergique</a:t>
            </a:r>
            <a:endParaRPr lang="fr-FR" sz="1800" dirty="0">
              <a:latin typeface="Arial"/>
              <a:cs typeface="Arial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2593470B-DF4A-F945-C86B-75C613F6D42B}"/>
              </a:ext>
            </a:extLst>
          </p:cNvPr>
          <p:cNvSpPr txBox="1"/>
          <p:nvPr/>
        </p:nvSpPr>
        <p:spPr>
          <a:xfrm>
            <a:off x="1905000" y="5286606"/>
            <a:ext cx="87799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l"/>
            <a:r>
              <a:rPr lang="fr-FR" sz="1800" b="1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lang="fr-FR" sz="18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lang="fr-FR"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Arial"/>
                <a:cs typeface="Arial"/>
              </a:rPr>
              <a:t>supérieur</a:t>
            </a:r>
            <a:r>
              <a:rPr lang="fr-FR"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lang="fr-FR"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b="1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lang="fr-FR" sz="1800" b="1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signale</a:t>
            </a:r>
            <a:r>
              <a:rPr lang="fr-FR"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généralement</a:t>
            </a:r>
            <a:r>
              <a:rPr lang="fr-FR"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une</a:t>
            </a:r>
            <a:r>
              <a:rPr lang="fr-FR"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maladie</a:t>
            </a:r>
            <a:r>
              <a:rPr lang="fr-FR"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d’intensité</a:t>
            </a:r>
            <a:r>
              <a:rPr lang="fr-FR"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modérée</a:t>
            </a:r>
            <a:r>
              <a:rPr lang="fr-FR"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à</a:t>
            </a:r>
            <a:r>
              <a:rPr lang="fr-FR"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sévère</a:t>
            </a:r>
            <a:r>
              <a:rPr lang="fr-FR"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nécessitant</a:t>
            </a:r>
            <a:r>
              <a:rPr lang="fr-FR"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un</a:t>
            </a:r>
            <a:r>
              <a:rPr lang="fr-FR"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traitement</a:t>
            </a:r>
            <a:r>
              <a:rPr lang="fr-FR" sz="1800" spc="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10" dirty="0">
                <a:solidFill>
                  <a:srgbClr val="FFFFFF"/>
                </a:solidFill>
                <a:latin typeface="Arial"/>
                <a:cs typeface="Arial"/>
              </a:rPr>
              <a:t>intensif</a:t>
            </a:r>
            <a:endParaRPr lang="fr-FR" sz="1800" dirty="0">
              <a:latin typeface="Arial"/>
              <a:cs typeface="Arial"/>
            </a:endParaRPr>
          </a:p>
          <a:p>
            <a:pPr marL="12700" algn="l">
              <a:lnSpc>
                <a:spcPct val="100000"/>
              </a:lnSpc>
            </a:pPr>
            <a:endParaRPr lang="fr-TN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F22A34CE-8975-7291-A50F-E1B62B37BDD2}"/>
              </a:ext>
            </a:extLst>
          </p:cNvPr>
          <p:cNvSpPr txBox="1"/>
          <p:nvPr/>
        </p:nvSpPr>
        <p:spPr>
          <a:xfrm>
            <a:off x="1976374" y="6096000"/>
            <a:ext cx="8310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La</a:t>
            </a:r>
            <a:r>
              <a:rPr lang="fr-FR"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mesure</a:t>
            </a:r>
            <a:r>
              <a:rPr lang="fr-FR"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initiale</a:t>
            </a:r>
            <a:r>
              <a:rPr lang="fr-FR"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est</a:t>
            </a:r>
            <a:r>
              <a:rPr lang="fr-FR"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indispensable</a:t>
            </a:r>
            <a:r>
              <a:rPr lang="fr-FR"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pour</a:t>
            </a:r>
            <a:r>
              <a:rPr lang="fr-FR"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évaluer</a:t>
            </a:r>
            <a:r>
              <a:rPr lang="fr-FR"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10" dirty="0">
                <a:solidFill>
                  <a:srgbClr val="FFFFFF"/>
                </a:solidFill>
                <a:latin typeface="Arial"/>
                <a:cs typeface="Arial"/>
              </a:rPr>
              <a:t>l’efficacité</a:t>
            </a:r>
            <a:r>
              <a:rPr lang="fr-FR"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lang="fr-FR" sz="18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fr-FR" sz="1800" spc="-10" dirty="0">
                <a:solidFill>
                  <a:srgbClr val="FFFFFF"/>
                </a:solidFill>
                <a:latin typeface="Arial"/>
                <a:cs typeface="Arial"/>
              </a:rPr>
              <a:t>traitement</a:t>
            </a:r>
            <a:endParaRPr lang="fr-TN" dirty="0"/>
          </a:p>
        </p:txBody>
      </p:sp>
      <p:pic>
        <p:nvPicPr>
          <p:cNvPr id="12" name="object 4">
            <a:extLst>
              <a:ext uri="{FF2B5EF4-FFF2-40B4-BE49-F238E27FC236}">
                <a16:creationId xmlns:a16="http://schemas.microsoft.com/office/drawing/2014/main" id="{46CC7515-CC20-192C-8ABA-FA17007D38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 txBox="1"/>
          <p:nvPr/>
        </p:nvSpPr>
        <p:spPr>
          <a:xfrm>
            <a:off x="762000" y="208342"/>
            <a:ext cx="9220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kern="0"/>
            </a:defPPr>
            <a:lvl1pPr marL="12700">
              <a:lnSpc>
                <a:spcPct val="100000"/>
              </a:lnSpc>
              <a:spcBef>
                <a:spcPts val="100"/>
              </a:spcBef>
              <a:defRPr sz="2400" b="1">
                <a:solidFill>
                  <a:srgbClr val="017973"/>
                </a:solidFill>
                <a:latin typeface="Arial"/>
                <a:cs typeface="Arial"/>
              </a:defRPr>
            </a:lvl1pPr>
          </a:lstStyle>
          <a:p>
            <a:r>
              <a:rPr dirty="0"/>
              <a:t>Parcours thérapeutique de la rhinite allergique (RA) lorsque l’automédication ne suffit pas (adulte)</a:t>
            </a:r>
          </a:p>
        </p:txBody>
      </p:sp>
      <p:pic>
        <p:nvPicPr>
          <p:cNvPr id="62" name="Image 61">
            <a:extLst>
              <a:ext uri="{FF2B5EF4-FFF2-40B4-BE49-F238E27FC236}">
                <a16:creationId xmlns:a16="http://schemas.microsoft.com/office/drawing/2014/main" id="{8D2A44AE-1A8F-2828-91D2-630CB1BF5C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12"/>
          <a:stretch>
            <a:fillRect/>
          </a:stretch>
        </p:blipFill>
        <p:spPr>
          <a:xfrm>
            <a:off x="657322" y="1074106"/>
            <a:ext cx="10792426" cy="5783894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912C9AA6-9E4E-F58F-18D7-3384F30EF8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0" y="208342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9860" y="373646"/>
            <a:ext cx="565473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17973"/>
                </a:solidFill>
                <a:latin typeface="Arial"/>
                <a:cs typeface="Arial"/>
              </a:rPr>
              <a:t>Approche</a:t>
            </a:r>
            <a:r>
              <a:rPr sz="2400" b="1" spc="-114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17973"/>
                </a:solidFill>
                <a:latin typeface="Arial"/>
                <a:cs typeface="Arial"/>
              </a:rPr>
              <a:t>thérapeutique</a:t>
            </a:r>
            <a:r>
              <a:rPr sz="2400" b="1" spc="-114" dirty="0">
                <a:solidFill>
                  <a:srgbClr val="017973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017973"/>
                </a:solidFill>
                <a:latin typeface="Arial"/>
                <a:cs typeface="Arial"/>
              </a:rPr>
              <a:t>progressive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5650" y="6522613"/>
            <a:ext cx="7374255" cy="1587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850" dirty="0">
                <a:latin typeface="Arial"/>
                <a:cs typeface="Arial"/>
              </a:rPr>
              <a:t>ALK-Abelló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accordé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une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subvention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éducative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sans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restriction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pour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soutenir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l’élaboration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cette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étude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de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cas,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mais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n’a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pas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participé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à</a:t>
            </a:r>
            <a:r>
              <a:rPr sz="850" spc="20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son</a:t>
            </a:r>
            <a:r>
              <a:rPr sz="850" spc="25" dirty="0">
                <a:latin typeface="Arial"/>
                <a:cs typeface="Arial"/>
              </a:rPr>
              <a:t> </a:t>
            </a:r>
            <a:r>
              <a:rPr sz="850" spc="-10" dirty="0">
                <a:latin typeface="Arial"/>
                <a:cs typeface="Arial"/>
              </a:rPr>
              <a:t>contenu</a:t>
            </a:r>
            <a:endParaRPr sz="8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71729" y="1551177"/>
            <a:ext cx="11449050" cy="1247775"/>
          </a:xfrm>
          <a:custGeom>
            <a:avLst/>
            <a:gdLst/>
            <a:ahLst/>
            <a:cxnLst/>
            <a:rect l="l" t="t" r="r" b="b"/>
            <a:pathLst>
              <a:path w="11449050" h="1247775">
                <a:moveTo>
                  <a:pt x="0" y="0"/>
                </a:moveTo>
                <a:lnTo>
                  <a:pt x="11448542" y="0"/>
                </a:lnTo>
                <a:lnTo>
                  <a:pt x="11448542" y="1247394"/>
                </a:lnTo>
                <a:lnTo>
                  <a:pt x="0" y="12473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E9713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47579" y="1954201"/>
            <a:ext cx="10572692" cy="57131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04470" indent="-191770">
              <a:lnSpc>
                <a:spcPct val="100000"/>
              </a:lnSpc>
              <a:spcBef>
                <a:spcPts val="135"/>
              </a:spcBef>
              <a:buFont typeface="Arial"/>
              <a:buChar char="•"/>
              <a:tabLst>
                <a:tab pos="204470" algn="l"/>
              </a:tabLst>
            </a:pPr>
            <a:r>
              <a:rPr b="1" dirty="0">
                <a:latin typeface="Arial"/>
                <a:cs typeface="Arial"/>
              </a:rPr>
              <a:t>Spray</a:t>
            </a:r>
            <a:r>
              <a:rPr b="1" spc="10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nasal</a:t>
            </a:r>
            <a:r>
              <a:rPr b="1" spc="100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combiné</a:t>
            </a:r>
            <a:r>
              <a:rPr dirty="0">
                <a:latin typeface="Arial"/>
                <a:cs typeface="Arial"/>
              </a:rPr>
              <a:t>: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Azélastine/Fluticasone</a:t>
            </a:r>
            <a:r>
              <a:rPr spc="10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(AZE/FLU)</a:t>
            </a:r>
            <a:endParaRPr dirty="0">
              <a:latin typeface="Arial"/>
              <a:cs typeface="Arial"/>
            </a:endParaRPr>
          </a:p>
          <a:p>
            <a:pPr marL="204470" indent="-191770">
              <a:lnSpc>
                <a:spcPct val="100000"/>
              </a:lnSpc>
              <a:spcBef>
                <a:spcPts val="40"/>
              </a:spcBef>
              <a:buFont typeface="Arial"/>
              <a:buChar char="•"/>
              <a:tabLst>
                <a:tab pos="204470" algn="l"/>
              </a:tabLst>
            </a:pPr>
            <a:r>
              <a:rPr b="1" dirty="0">
                <a:latin typeface="Arial"/>
                <a:cs typeface="Arial"/>
              </a:rPr>
              <a:t>Justification</a:t>
            </a:r>
            <a:r>
              <a:rPr dirty="0">
                <a:latin typeface="Arial"/>
                <a:cs typeface="Arial"/>
              </a:rPr>
              <a:t>: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Action</a:t>
            </a:r>
            <a:r>
              <a:rPr spc="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double</a:t>
            </a:r>
            <a:r>
              <a:rPr spc="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–</a:t>
            </a:r>
            <a:r>
              <a:rPr spc="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soulagement</a:t>
            </a:r>
            <a:r>
              <a:rPr spc="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antihistaminique</a:t>
            </a:r>
            <a:r>
              <a:rPr spc="7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rapide</a:t>
            </a:r>
            <a:r>
              <a:rPr spc="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+</a:t>
            </a:r>
            <a:r>
              <a:rPr spc="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effet</a:t>
            </a:r>
            <a:r>
              <a:rPr spc="7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anti-</a:t>
            </a:r>
            <a:r>
              <a:rPr spc="-10" dirty="0">
                <a:latin typeface="Arial"/>
                <a:cs typeface="Arial"/>
              </a:rPr>
              <a:t>inflammatoire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1006" y="1223251"/>
            <a:ext cx="8020253" cy="655777"/>
          </a:xfrm>
          <a:prstGeom prst="rect">
            <a:avLst/>
          </a:prstGeom>
        </p:spPr>
      </p:pic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1266088" y="1346356"/>
            <a:ext cx="3461385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b="0" dirty="0">
                <a:solidFill>
                  <a:srgbClr val="FFFFFF"/>
                </a:solidFill>
                <a:latin typeface="Arial"/>
                <a:cs typeface="Arial"/>
              </a:rPr>
              <a:t>Traitement</a:t>
            </a:r>
            <a:r>
              <a:rPr sz="2100" b="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0" spc="-10" dirty="0">
                <a:solidFill>
                  <a:srgbClr val="FFFFFF"/>
                </a:solidFill>
                <a:latin typeface="Arial"/>
                <a:cs typeface="Arial"/>
              </a:rPr>
              <a:t>pharmacologique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1729" y="3242055"/>
            <a:ext cx="11449050" cy="1247775"/>
          </a:xfrm>
          <a:custGeom>
            <a:avLst/>
            <a:gdLst/>
            <a:ahLst/>
            <a:cxnLst/>
            <a:rect l="l" t="t" r="r" b="b"/>
            <a:pathLst>
              <a:path w="11449050" h="1247775">
                <a:moveTo>
                  <a:pt x="0" y="0"/>
                </a:moveTo>
                <a:lnTo>
                  <a:pt x="11448542" y="0"/>
                </a:lnTo>
                <a:lnTo>
                  <a:pt x="11448542" y="1247394"/>
                </a:lnTo>
                <a:lnTo>
                  <a:pt x="0" y="12473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EB2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47578" y="3733800"/>
            <a:ext cx="10106222" cy="5936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66370" indent="-153670">
              <a:lnSpc>
                <a:spcPts val="1735"/>
              </a:lnSpc>
              <a:spcBef>
                <a:spcPts val="90"/>
              </a:spcBef>
              <a:buChar char="•"/>
              <a:tabLst>
                <a:tab pos="166370" algn="l"/>
              </a:tabLst>
            </a:pPr>
            <a:r>
              <a:rPr spc="-10" dirty="0">
                <a:latin typeface="Arial"/>
                <a:cs typeface="Arial"/>
              </a:rPr>
              <a:t>Prescription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d’un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test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sanguin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IgE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spécifique</a:t>
            </a:r>
            <a:r>
              <a:rPr spc="-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(panel</a:t>
            </a:r>
            <a:r>
              <a:rPr spc="-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d’aéroallergènes)</a:t>
            </a:r>
            <a:endParaRPr dirty="0">
              <a:latin typeface="Arial"/>
              <a:cs typeface="Arial"/>
            </a:endParaRPr>
          </a:p>
          <a:p>
            <a:pPr marL="166370" indent="-153670">
              <a:lnSpc>
                <a:spcPct val="150000"/>
              </a:lnSpc>
              <a:buChar char="•"/>
              <a:tabLst>
                <a:tab pos="166370" algn="l"/>
              </a:tabLst>
            </a:pPr>
            <a:r>
              <a:rPr dirty="0">
                <a:latin typeface="Arial"/>
                <a:cs typeface="Arial"/>
              </a:rPr>
              <a:t>Permet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d’identifier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les</a:t>
            </a:r>
            <a:r>
              <a:rPr spc="-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allergènes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responsables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pour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adapter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la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prise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en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charge</a:t>
            </a:r>
            <a:r>
              <a:rPr spc="-5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à</a:t>
            </a:r>
            <a:r>
              <a:rPr spc="-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long</a:t>
            </a:r>
            <a:r>
              <a:rPr spc="-5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terme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1006" y="2914180"/>
            <a:ext cx="8020253" cy="65578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266088" y="3037043"/>
            <a:ext cx="2990215" cy="349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Exploration</a:t>
            </a:r>
            <a:r>
              <a:rPr sz="2100" spc="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Arial"/>
                <a:cs typeface="Arial"/>
              </a:rPr>
              <a:t>diagnostique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65379" y="4605096"/>
            <a:ext cx="11461750" cy="1581785"/>
            <a:chOff x="365379" y="4605096"/>
            <a:chExt cx="11461750" cy="1581785"/>
          </a:xfrm>
        </p:grpSpPr>
        <p:sp>
          <p:nvSpPr>
            <p:cNvPr id="14" name="object 14"/>
            <p:cNvSpPr/>
            <p:nvPr/>
          </p:nvSpPr>
          <p:spPr>
            <a:xfrm>
              <a:off x="371729" y="4932933"/>
              <a:ext cx="11449050" cy="1247775"/>
            </a:xfrm>
            <a:custGeom>
              <a:avLst/>
              <a:gdLst/>
              <a:ahLst/>
              <a:cxnLst/>
              <a:rect l="l" t="t" r="r" b="b"/>
              <a:pathLst>
                <a:path w="11449050" h="1247775">
                  <a:moveTo>
                    <a:pt x="0" y="0"/>
                  </a:moveTo>
                  <a:lnTo>
                    <a:pt x="11448542" y="0"/>
                  </a:lnTo>
                  <a:lnTo>
                    <a:pt x="11448542" y="1247394"/>
                  </a:lnTo>
                  <a:lnTo>
                    <a:pt x="0" y="124739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196B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006" y="4605096"/>
              <a:ext cx="8020253" cy="655777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217452" y="5437700"/>
            <a:ext cx="8887022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0975" indent="-168275">
              <a:lnSpc>
                <a:spcPct val="100000"/>
              </a:lnSpc>
              <a:spcBef>
                <a:spcPts val="2230"/>
              </a:spcBef>
              <a:buChar char="•"/>
              <a:tabLst>
                <a:tab pos="180975" algn="l"/>
              </a:tabLst>
            </a:pPr>
            <a:r>
              <a:rPr dirty="0">
                <a:latin typeface="Arial"/>
                <a:cs typeface="Arial"/>
              </a:rPr>
              <a:t>Un</a:t>
            </a:r>
            <a:r>
              <a:rPr lang="fr-FR" spc="40" dirty="0">
                <a:latin typeface="Arial"/>
                <a:cs typeface="Arial"/>
              </a:rPr>
              <a:t>e règle </a:t>
            </a:r>
            <a:r>
              <a:rPr spc="-30" dirty="0">
                <a:latin typeface="Arial"/>
                <a:cs typeface="Arial"/>
              </a:rPr>
              <a:t>EVA</a:t>
            </a:r>
            <a:r>
              <a:rPr spc="-5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est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 err="1">
                <a:latin typeface="Arial"/>
                <a:cs typeface="Arial"/>
              </a:rPr>
              <a:t>fourni</a:t>
            </a:r>
            <a:r>
              <a:rPr lang="fr-FR" dirty="0">
                <a:latin typeface="Arial"/>
                <a:cs typeface="Arial"/>
              </a:rPr>
              <a:t>e</a:t>
            </a:r>
            <a:r>
              <a:rPr spc="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pour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un</a:t>
            </a:r>
            <a:r>
              <a:rPr spc="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suivi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quotidien</a:t>
            </a:r>
            <a:r>
              <a:rPr spc="4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des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symptômes</a:t>
            </a:r>
            <a:endParaRPr dirty="0">
              <a:latin typeface="Arial"/>
              <a:cs typeface="Arial"/>
            </a:endParaRPr>
          </a:p>
          <a:p>
            <a:pPr marL="180975" indent="-168275">
              <a:lnSpc>
                <a:spcPct val="100000"/>
              </a:lnSpc>
              <a:spcBef>
                <a:spcPts val="35"/>
              </a:spcBef>
              <a:buChar char="•"/>
              <a:tabLst>
                <a:tab pos="180975" algn="l"/>
              </a:tabLst>
            </a:pPr>
            <a:r>
              <a:rPr dirty="0">
                <a:latin typeface="Arial"/>
                <a:cs typeface="Arial"/>
              </a:rPr>
              <a:t>Un</a:t>
            </a:r>
            <a:r>
              <a:rPr spc="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rendez-vous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de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suivi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est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prévu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dans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2</a:t>
            </a:r>
            <a:r>
              <a:rPr spc="35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à</a:t>
            </a:r>
            <a:r>
              <a:rPr spc="4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3</a:t>
            </a:r>
            <a:r>
              <a:rPr spc="40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semaines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FE41109-6C3B-C895-38E6-543E26974D1D}"/>
              </a:ext>
            </a:extLst>
          </p:cNvPr>
          <p:cNvSpPr txBox="1"/>
          <p:nvPr/>
        </p:nvSpPr>
        <p:spPr>
          <a:xfrm>
            <a:off x="1266088" y="4741236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115">
              <a:lnSpc>
                <a:spcPct val="100000"/>
              </a:lnSpc>
              <a:spcBef>
                <a:spcPts val="95"/>
              </a:spcBef>
            </a:pPr>
            <a:r>
              <a:rPr lang="fr-FR" sz="1800" spc="-10" dirty="0">
                <a:solidFill>
                  <a:srgbClr val="FFFFFF"/>
                </a:solidFill>
                <a:latin typeface="Arial"/>
                <a:cs typeface="Arial"/>
              </a:rPr>
              <a:t>Suivi</a:t>
            </a:r>
            <a:endParaRPr lang="fr-FR" sz="1800" dirty="0">
              <a:latin typeface="Arial"/>
              <a:cs typeface="Arial"/>
            </a:endParaRPr>
          </a:p>
        </p:txBody>
      </p:sp>
      <p:pic>
        <p:nvPicPr>
          <p:cNvPr id="17" name="object 4">
            <a:extLst>
              <a:ext uri="{FF2B5EF4-FFF2-40B4-BE49-F238E27FC236}">
                <a16:creationId xmlns:a16="http://schemas.microsoft.com/office/drawing/2014/main" id="{28D49E5B-BE95-C745-4DE4-F2258263E4A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8537" y="188405"/>
            <a:ext cx="2284077" cy="68082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2144</Words>
  <Application>Microsoft Office PowerPoint</Application>
  <PresentationFormat>Widescreen</PresentationFormat>
  <Paragraphs>198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Aptos</vt:lpstr>
      <vt:lpstr>Arial</vt:lpstr>
      <vt:lpstr>Office Theme</vt:lpstr>
      <vt:lpstr>Rhinite allergique modérée à sévère chez un adolescent asthmatique</vt:lpstr>
      <vt:lpstr>L’assistant de bureau sur la rhinite</vt:lpstr>
      <vt:lpstr>Objectifs d’apprentissage</vt:lpstr>
      <vt:lpstr>Jeune fille de 15 ans venant pour sa visite annuelle de suivi de l’asthme (avril)</vt:lpstr>
      <vt:lpstr>PowerPoint Presentation</vt:lpstr>
      <vt:lpstr>Lever le voile sur le fardeau caché mis en lumière par le questionnement</vt:lpstr>
      <vt:lpstr>Évaluer l'impact : Échelle Visuelle Analogique</vt:lpstr>
      <vt:lpstr>PowerPoint Presentation</vt:lpstr>
      <vt:lpstr>Traitement pharmacologique</vt:lpstr>
      <vt:lpstr>Amélioration notable constatée (2,5 semaines)</vt:lpstr>
      <vt:lpstr>Corrélation clinique:</vt:lpstr>
      <vt:lpstr>Orientation vers une consultation spécialisée</vt:lpstr>
      <vt:lpstr>Types d’AIT</vt:lpstr>
      <vt:lpstr>Confirmation par test cutané</vt:lpstr>
      <vt:lpstr>Choisir l’immunothérapie adaptée</vt:lpstr>
      <vt:lpstr>Le parcours de l’ITA : à quoi s’attendre</vt:lpstr>
      <vt:lpstr>Une évolution remarquable après 6 mois</vt:lpstr>
      <vt:lpstr>Perles cliniques issues de ce cas</vt:lpstr>
      <vt:lpstr>Du silence à l’épanouissement</vt:lpstr>
      <vt:lpstr>À retenir</vt:lpstr>
      <vt:lpstr>Guide pratique pour optimiser la prise en charge de la rhinite en médecine générale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Rhinitis Case study - Moderate-to-severe allergic rhinitis in an adolescent with asthma - Adobe</dc:title>
  <cp:lastModifiedBy>Nicola Connor</cp:lastModifiedBy>
  <cp:revision>24</cp:revision>
  <dcterms:created xsi:type="dcterms:W3CDTF">2025-11-26T11:07:53Z</dcterms:created>
  <dcterms:modified xsi:type="dcterms:W3CDTF">2026-02-20T10:30:42Z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CreationClient">
    <vt:lpwstr>hz-json-import</vt:lpwstr>
  </property>
  <property fmtid="{D5CDD505-2E9C-101B-9397-08002B2CF9AE}" pid="4" name="Creator">
    <vt:lpwstr>Adobe Express</vt:lpwstr>
  </property>
  <property fmtid="{D5CDD505-2E9C-101B-9397-08002B2CF9AE}" pid="5" name="LastSaved">
    <vt:filetime>2025-11-26T00:00:00Z</vt:filetime>
  </property>
  <property fmtid="{D5CDD505-2E9C-101B-9397-08002B2CF9AE}" pid="6" name="Producer">
    <vt:lpwstr>Adobe Express</vt:lpwstr>
  </property>
</Properties>
</file>