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7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709160" cy="6858000"/>
          </a:xfrm>
          <a:custGeom>
            <a:avLst/>
            <a:gdLst/>
            <a:ahLst/>
            <a:cxnLst/>
            <a:rect l="l" t="t" r="r" b="b"/>
            <a:pathLst>
              <a:path w="4709160" h="6858000">
                <a:moveTo>
                  <a:pt x="2359678" y="0"/>
                </a:moveTo>
                <a:lnTo>
                  <a:pt x="0" y="0"/>
                </a:lnTo>
                <a:lnTo>
                  <a:pt x="0" y="6858000"/>
                </a:lnTo>
                <a:lnTo>
                  <a:pt x="1665394" y="6858000"/>
                </a:lnTo>
                <a:lnTo>
                  <a:pt x="1706671" y="6848718"/>
                </a:lnTo>
                <a:lnTo>
                  <a:pt x="1754854" y="6837382"/>
                </a:lnTo>
                <a:lnTo>
                  <a:pt x="1802757" y="6825611"/>
                </a:lnTo>
                <a:lnTo>
                  <a:pt x="1850376" y="6813407"/>
                </a:lnTo>
                <a:lnTo>
                  <a:pt x="1897710" y="6800773"/>
                </a:lnTo>
                <a:lnTo>
                  <a:pt x="1944755" y="6787712"/>
                </a:lnTo>
                <a:lnTo>
                  <a:pt x="1991508" y="6774226"/>
                </a:lnTo>
                <a:lnTo>
                  <a:pt x="2037967" y="6760317"/>
                </a:lnTo>
                <a:lnTo>
                  <a:pt x="2084128" y="6745990"/>
                </a:lnTo>
                <a:lnTo>
                  <a:pt x="2129989" y="6731245"/>
                </a:lnTo>
                <a:lnTo>
                  <a:pt x="2175546" y="6716087"/>
                </a:lnTo>
                <a:lnTo>
                  <a:pt x="2220798" y="6700517"/>
                </a:lnTo>
                <a:lnTo>
                  <a:pt x="2265741" y="6684538"/>
                </a:lnTo>
                <a:lnTo>
                  <a:pt x="2310372" y="6668154"/>
                </a:lnTo>
                <a:lnTo>
                  <a:pt x="2354688" y="6651366"/>
                </a:lnTo>
                <a:lnTo>
                  <a:pt x="2398687" y="6634178"/>
                </a:lnTo>
                <a:lnTo>
                  <a:pt x="2442365" y="6616592"/>
                </a:lnTo>
                <a:lnTo>
                  <a:pt x="2485721" y="6598610"/>
                </a:lnTo>
                <a:lnTo>
                  <a:pt x="2528750" y="6580236"/>
                </a:lnTo>
                <a:lnTo>
                  <a:pt x="2571450" y="6561472"/>
                </a:lnTo>
                <a:lnTo>
                  <a:pt x="2613819" y="6542321"/>
                </a:lnTo>
                <a:lnTo>
                  <a:pt x="2655853" y="6522785"/>
                </a:lnTo>
                <a:lnTo>
                  <a:pt x="2697549" y="6502868"/>
                </a:lnTo>
                <a:lnTo>
                  <a:pt x="2738905" y="6482571"/>
                </a:lnTo>
                <a:lnTo>
                  <a:pt x="2779918" y="6461898"/>
                </a:lnTo>
                <a:lnTo>
                  <a:pt x="2820585" y="6440851"/>
                </a:lnTo>
                <a:lnTo>
                  <a:pt x="2860903" y="6419433"/>
                </a:lnTo>
                <a:lnTo>
                  <a:pt x="2900869" y="6397647"/>
                </a:lnTo>
                <a:lnTo>
                  <a:pt x="2940480" y="6375495"/>
                </a:lnTo>
                <a:lnTo>
                  <a:pt x="2979734" y="6352980"/>
                </a:lnTo>
                <a:lnTo>
                  <a:pt x="3018627" y="6330104"/>
                </a:lnTo>
                <a:lnTo>
                  <a:pt x="3057157" y="6306871"/>
                </a:lnTo>
                <a:lnTo>
                  <a:pt x="3095321" y="6283283"/>
                </a:lnTo>
                <a:lnTo>
                  <a:pt x="3133116" y="6259343"/>
                </a:lnTo>
                <a:lnTo>
                  <a:pt x="3170539" y="6235053"/>
                </a:lnTo>
                <a:lnTo>
                  <a:pt x="3207587" y="6210417"/>
                </a:lnTo>
                <a:lnTo>
                  <a:pt x="3244258" y="6185435"/>
                </a:lnTo>
                <a:lnTo>
                  <a:pt x="3280548" y="6160113"/>
                </a:lnTo>
                <a:lnTo>
                  <a:pt x="3316455" y="6134452"/>
                </a:lnTo>
                <a:lnTo>
                  <a:pt x="3351976" y="6108454"/>
                </a:lnTo>
                <a:lnTo>
                  <a:pt x="3387108" y="6082123"/>
                </a:lnTo>
                <a:lnTo>
                  <a:pt x="3421848" y="6055461"/>
                </a:lnTo>
                <a:lnTo>
                  <a:pt x="3456194" y="6028471"/>
                </a:lnTo>
                <a:lnTo>
                  <a:pt x="3490141" y="6001155"/>
                </a:lnTo>
                <a:lnTo>
                  <a:pt x="3523688" y="5973517"/>
                </a:lnTo>
                <a:lnTo>
                  <a:pt x="3556832" y="5945559"/>
                </a:lnTo>
                <a:lnTo>
                  <a:pt x="3589570" y="5917283"/>
                </a:lnTo>
                <a:lnTo>
                  <a:pt x="3621899" y="5888693"/>
                </a:lnTo>
                <a:lnTo>
                  <a:pt x="3653815" y="5859791"/>
                </a:lnTo>
                <a:lnTo>
                  <a:pt x="3685317" y="5830579"/>
                </a:lnTo>
                <a:lnTo>
                  <a:pt x="3716402" y="5801061"/>
                </a:lnTo>
                <a:lnTo>
                  <a:pt x="3747065" y="5771238"/>
                </a:lnTo>
                <a:lnTo>
                  <a:pt x="3777306" y="5741115"/>
                </a:lnTo>
                <a:lnTo>
                  <a:pt x="3807120" y="5710693"/>
                </a:lnTo>
                <a:lnTo>
                  <a:pt x="3836505" y="5679975"/>
                </a:lnTo>
                <a:lnTo>
                  <a:pt x="3865458" y="5648963"/>
                </a:lnTo>
                <a:lnTo>
                  <a:pt x="3893977" y="5617662"/>
                </a:lnTo>
                <a:lnTo>
                  <a:pt x="3922057" y="5586072"/>
                </a:lnTo>
                <a:lnTo>
                  <a:pt x="3949698" y="5554197"/>
                </a:lnTo>
                <a:lnTo>
                  <a:pt x="3976894" y="5522040"/>
                </a:lnTo>
                <a:lnTo>
                  <a:pt x="4003645" y="5489603"/>
                </a:lnTo>
                <a:lnTo>
                  <a:pt x="4029946" y="5456889"/>
                </a:lnTo>
                <a:lnTo>
                  <a:pt x="4055796" y="5423900"/>
                </a:lnTo>
                <a:lnTo>
                  <a:pt x="4081190" y="5390640"/>
                </a:lnTo>
                <a:lnTo>
                  <a:pt x="4106127" y="5357111"/>
                </a:lnTo>
                <a:lnTo>
                  <a:pt x="4130604" y="5323315"/>
                </a:lnTo>
                <a:lnTo>
                  <a:pt x="4154616" y="5289255"/>
                </a:lnTo>
                <a:lnTo>
                  <a:pt x="4178163" y="5254935"/>
                </a:lnTo>
                <a:lnTo>
                  <a:pt x="4201241" y="5220356"/>
                </a:lnTo>
                <a:lnTo>
                  <a:pt x="4223846" y="5185522"/>
                </a:lnTo>
                <a:lnTo>
                  <a:pt x="4245977" y="5150434"/>
                </a:lnTo>
                <a:lnTo>
                  <a:pt x="4267629" y="5115097"/>
                </a:lnTo>
                <a:lnTo>
                  <a:pt x="4288802" y="5079512"/>
                </a:lnTo>
                <a:lnTo>
                  <a:pt x="4309490" y="5043682"/>
                </a:lnTo>
                <a:lnTo>
                  <a:pt x="4329693" y="5007609"/>
                </a:lnTo>
                <a:lnTo>
                  <a:pt x="4349406" y="4971298"/>
                </a:lnTo>
                <a:lnTo>
                  <a:pt x="4368628" y="4934749"/>
                </a:lnTo>
                <a:lnTo>
                  <a:pt x="4387354" y="4897966"/>
                </a:lnTo>
                <a:lnTo>
                  <a:pt x="4405582" y="4860952"/>
                </a:lnTo>
                <a:lnTo>
                  <a:pt x="4423310" y="4823709"/>
                </a:lnTo>
                <a:lnTo>
                  <a:pt x="4440535" y="4786240"/>
                </a:lnTo>
                <a:lnTo>
                  <a:pt x="4457253" y="4748548"/>
                </a:lnTo>
                <a:lnTo>
                  <a:pt x="4473462" y="4710634"/>
                </a:lnTo>
                <a:lnTo>
                  <a:pt x="4489159" y="4672503"/>
                </a:lnTo>
                <a:lnTo>
                  <a:pt x="4504341" y="4634157"/>
                </a:lnTo>
                <a:lnTo>
                  <a:pt x="4519005" y="4595597"/>
                </a:lnTo>
                <a:lnTo>
                  <a:pt x="4533148" y="4556828"/>
                </a:lnTo>
                <a:lnTo>
                  <a:pt x="4546768" y="4517851"/>
                </a:lnTo>
                <a:lnTo>
                  <a:pt x="4559862" y="4478670"/>
                </a:lnTo>
                <a:lnTo>
                  <a:pt x="4572426" y="4439287"/>
                </a:lnTo>
                <a:lnTo>
                  <a:pt x="4584458" y="4399705"/>
                </a:lnTo>
                <a:lnTo>
                  <a:pt x="4595955" y="4359926"/>
                </a:lnTo>
                <a:lnTo>
                  <a:pt x="4606915" y="4319953"/>
                </a:lnTo>
                <a:lnTo>
                  <a:pt x="4617333" y="4279789"/>
                </a:lnTo>
                <a:lnTo>
                  <a:pt x="4627209" y="4239437"/>
                </a:lnTo>
                <a:lnTo>
                  <a:pt x="4636537" y="4198898"/>
                </a:lnTo>
                <a:lnTo>
                  <a:pt x="4645317" y="4158177"/>
                </a:lnTo>
                <a:lnTo>
                  <a:pt x="4653544" y="4117275"/>
                </a:lnTo>
                <a:lnTo>
                  <a:pt x="4661216" y="4076195"/>
                </a:lnTo>
                <a:lnTo>
                  <a:pt x="4668331" y="4034941"/>
                </a:lnTo>
                <a:lnTo>
                  <a:pt x="4674885" y="3993513"/>
                </a:lnTo>
                <a:lnTo>
                  <a:pt x="4680875" y="3951917"/>
                </a:lnTo>
                <a:lnTo>
                  <a:pt x="4686298" y="3910153"/>
                </a:lnTo>
                <a:lnTo>
                  <a:pt x="4691153" y="3868224"/>
                </a:lnTo>
                <a:lnTo>
                  <a:pt x="4695435" y="3826134"/>
                </a:lnTo>
                <a:lnTo>
                  <a:pt x="4699142" y="3783886"/>
                </a:lnTo>
                <a:lnTo>
                  <a:pt x="4702271" y="3741480"/>
                </a:lnTo>
                <a:lnTo>
                  <a:pt x="4704820" y="3698922"/>
                </a:lnTo>
                <a:lnTo>
                  <a:pt x="4706785" y="3656212"/>
                </a:lnTo>
                <a:lnTo>
                  <a:pt x="4708163" y="3613354"/>
                </a:lnTo>
                <a:lnTo>
                  <a:pt x="4708952" y="3570351"/>
                </a:lnTo>
                <a:lnTo>
                  <a:pt x="4709149" y="3527204"/>
                </a:lnTo>
                <a:lnTo>
                  <a:pt x="4708751" y="3483918"/>
                </a:lnTo>
                <a:lnTo>
                  <a:pt x="4707755" y="3440494"/>
                </a:lnTo>
                <a:lnTo>
                  <a:pt x="4706158" y="3396935"/>
                </a:lnTo>
                <a:lnTo>
                  <a:pt x="4703958" y="3353244"/>
                </a:lnTo>
                <a:lnTo>
                  <a:pt x="4701151" y="3309424"/>
                </a:lnTo>
                <a:lnTo>
                  <a:pt x="4697734" y="3265477"/>
                </a:lnTo>
                <a:lnTo>
                  <a:pt x="4693705" y="3221406"/>
                </a:lnTo>
                <a:lnTo>
                  <a:pt x="4689062" y="3177213"/>
                </a:lnTo>
                <a:lnTo>
                  <a:pt x="4683800" y="3132902"/>
                </a:lnTo>
                <a:lnTo>
                  <a:pt x="4677918" y="3088474"/>
                </a:lnTo>
                <a:lnTo>
                  <a:pt x="4671742" y="3046110"/>
                </a:lnTo>
                <a:lnTo>
                  <a:pt x="4665033" y="3003858"/>
                </a:lnTo>
                <a:lnTo>
                  <a:pt x="4657792" y="2961719"/>
                </a:lnTo>
                <a:lnTo>
                  <a:pt x="4650023" y="2919698"/>
                </a:lnTo>
                <a:lnTo>
                  <a:pt x="4641729" y="2877795"/>
                </a:lnTo>
                <a:lnTo>
                  <a:pt x="4632913" y="2836014"/>
                </a:lnTo>
                <a:lnTo>
                  <a:pt x="4623578" y="2794356"/>
                </a:lnTo>
                <a:lnTo>
                  <a:pt x="4613727" y="2752824"/>
                </a:lnTo>
                <a:lnTo>
                  <a:pt x="4603364" y="2711420"/>
                </a:lnTo>
                <a:lnTo>
                  <a:pt x="4592492" y="2670146"/>
                </a:lnTo>
                <a:lnTo>
                  <a:pt x="4581113" y="2629005"/>
                </a:lnTo>
                <a:lnTo>
                  <a:pt x="4569230" y="2587999"/>
                </a:lnTo>
                <a:lnTo>
                  <a:pt x="4556848" y="2547130"/>
                </a:lnTo>
                <a:lnTo>
                  <a:pt x="4543969" y="2506401"/>
                </a:lnTo>
                <a:lnTo>
                  <a:pt x="4530596" y="2465813"/>
                </a:lnTo>
                <a:lnTo>
                  <a:pt x="4516732" y="2425370"/>
                </a:lnTo>
                <a:lnTo>
                  <a:pt x="4502381" y="2385073"/>
                </a:lnTo>
                <a:lnTo>
                  <a:pt x="4487545" y="2344925"/>
                </a:lnTo>
                <a:lnTo>
                  <a:pt x="4472228" y="2304928"/>
                </a:lnTo>
                <a:lnTo>
                  <a:pt x="4456433" y="2265084"/>
                </a:lnTo>
                <a:lnTo>
                  <a:pt x="4440162" y="2225396"/>
                </a:lnTo>
                <a:lnTo>
                  <a:pt x="4423420" y="2185866"/>
                </a:lnTo>
                <a:lnTo>
                  <a:pt x="4406209" y="2146496"/>
                </a:lnTo>
                <a:lnTo>
                  <a:pt x="4388532" y="2107288"/>
                </a:lnTo>
                <a:lnTo>
                  <a:pt x="4370393" y="2068246"/>
                </a:lnTo>
                <a:lnTo>
                  <a:pt x="4351794" y="2029370"/>
                </a:lnTo>
                <a:lnTo>
                  <a:pt x="4332739" y="1990664"/>
                </a:lnTo>
                <a:lnTo>
                  <a:pt x="4313231" y="1952129"/>
                </a:lnTo>
                <a:lnTo>
                  <a:pt x="4293272" y="1913769"/>
                </a:lnTo>
                <a:lnTo>
                  <a:pt x="4272867" y="1875584"/>
                </a:lnTo>
                <a:lnTo>
                  <a:pt x="4252018" y="1837579"/>
                </a:lnTo>
                <a:lnTo>
                  <a:pt x="4230728" y="1799754"/>
                </a:lnTo>
                <a:lnTo>
                  <a:pt x="4209001" y="1762112"/>
                </a:lnTo>
                <a:lnTo>
                  <a:pt x="4186839" y="1724656"/>
                </a:lnTo>
                <a:lnTo>
                  <a:pt x="4164246" y="1687387"/>
                </a:lnTo>
                <a:lnTo>
                  <a:pt x="4141225" y="1650309"/>
                </a:lnTo>
                <a:lnTo>
                  <a:pt x="4117778" y="1613423"/>
                </a:lnTo>
                <a:lnTo>
                  <a:pt x="4093910" y="1576731"/>
                </a:lnTo>
                <a:lnTo>
                  <a:pt x="4069623" y="1540237"/>
                </a:lnTo>
                <a:lnTo>
                  <a:pt x="4044921" y="1503941"/>
                </a:lnTo>
                <a:lnTo>
                  <a:pt x="4019805" y="1467848"/>
                </a:lnTo>
                <a:lnTo>
                  <a:pt x="3994281" y="1431958"/>
                </a:lnTo>
                <a:lnTo>
                  <a:pt x="3968350" y="1396274"/>
                </a:lnTo>
                <a:lnTo>
                  <a:pt x="3942015" y="1360798"/>
                </a:lnTo>
                <a:lnTo>
                  <a:pt x="3915281" y="1325534"/>
                </a:lnTo>
                <a:lnTo>
                  <a:pt x="3888150" y="1290482"/>
                </a:lnTo>
                <a:lnTo>
                  <a:pt x="3860625" y="1255645"/>
                </a:lnTo>
                <a:lnTo>
                  <a:pt x="3832710" y="1221026"/>
                </a:lnTo>
                <a:lnTo>
                  <a:pt x="3804407" y="1186627"/>
                </a:lnTo>
                <a:lnTo>
                  <a:pt x="3775719" y="1152451"/>
                </a:lnTo>
                <a:lnTo>
                  <a:pt x="3746650" y="1118498"/>
                </a:lnTo>
                <a:lnTo>
                  <a:pt x="3717203" y="1084773"/>
                </a:lnTo>
                <a:lnTo>
                  <a:pt x="3687381" y="1051276"/>
                </a:lnTo>
                <a:lnTo>
                  <a:pt x="3657187" y="1018011"/>
                </a:lnTo>
                <a:lnTo>
                  <a:pt x="3626625" y="984979"/>
                </a:lnTo>
                <a:lnTo>
                  <a:pt x="3595696" y="952184"/>
                </a:lnTo>
                <a:lnTo>
                  <a:pt x="3564405" y="919627"/>
                </a:lnTo>
                <a:lnTo>
                  <a:pt x="3532755" y="887310"/>
                </a:lnTo>
                <a:lnTo>
                  <a:pt x="3500748" y="855236"/>
                </a:lnTo>
                <a:lnTo>
                  <a:pt x="3468389" y="823407"/>
                </a:lnTo>
                <a:lnTo>
                  <a:pt x="3435679" y="791826"/>
                </a:lnTo>
                <a:lnTo>
                  <a:pt x="3402622" y="760494"/>
                </a:lnTo>
                <a:lnTo>
                  <a:pt x="3369222" y="729414"/>
                </a:lnTo>
                <a:lnTo>
                  <a:pt x="3335480" y="698589"/>
                </a:lnTo>
                <a:lnTo>
                  <a:pt x="3301402" y="668020"/>
                </a:lnTo>
                <a:lnTo>
                  <a:pt x="3266989" y="637710"/>
                </a:lnTo>
                <a:lnTo>
                  <a:pt x="3232244" y="607662"/>
                </a:lnTo>
                <a:lnTo>
                  <a:pt x="3197172" y="577876"/>
                </a:lnTo>
                <a:lnTo>
                  <a:pt x="3161774" y="548357"/>
                </a:lnTo>
                <a:lnTo>
                  <a:pt x="3126055" y="519106"/>
                </a:lnTo>
                <a:lnTo>
                  <a:pt x="3090017" y="490125"/>
                </a:lnTo>
                <a:lnTo>
                  <a:pt x="3053663" y="461416"/>
                </a:lnTo>
                <a:lnTo>
                  <a:pt x="3016997" y="432983"/>
                </a:lnTo>
                <a:lnTo>
                  <a:pt x="2980021" y="404827"/>
                </a:lnTo>
                <a:lnTo>
                  <a:pt x="2942739" y="376951"/>
                </a:lnTo>
                <a:lnTo>
                  <a:pt x="2905154" y="349356"/>
                </a:lnTo>
                <a:lnTo>
                  <a:pt x="2867269" y="322045"/>
                </a:lnTo>
                <a:lnTo>
                  <a:pt x="2829087" y="295021"/>
                </a:lnTo>
                <a:lnTo>
                  <a:pt x="2790611" y="268286"/>
                </a:lnTo>
                <a:lnTo>
                  <a:pt x="2751844" y="241842"/>
                </a:lnTo>
                <a:lnTo>
                  <a:pt x="2712790" y="215691"/>
                </a:lnTo>
                <a:lnTo>
                  <a:pt x="2673452" y="189835"/>
                </a:lnTo>
                <a:lnTo>
                  <a:pt x="2633832" y="164278"/>
                </a:lnTo>
                <a:lnTo>
                  <a:pt x="2593935" y="139021"/>
                </a:lnTo>
                <a:lnTo>
                  <a:pt x="2553762" y="114066"/>
                </a:lnTo>
                <a:lnTo>
                  <a:pt x="2513317" y="89416"/>
                </a:lnTo>
                <a:lnTo>
                  <a:pt x="2472604" y="65073"/>
                </a:lnTo>
                <a:lnTo>
                  <a:pt x="2431625" y="41040"/>
                </a:lnTo>
                <a:lnTo>
                  <a:pt x="2390383" y="17318"/>
                </a:lnTo>
                <a:lnTo>
                  <a:pt x="2359678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789" y="2687218"/>
            <a:ext cx="2931894" cy="148353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solidFill>
            <a:srgbClr val="10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146" y="6128994"/>
            <a:ext cx="1441555" cy="504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80824" y="2583937"/>
            <a:ext cx="6703695" cy="70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AC6EDF52-BACD-9406-318C-B9C863A6B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049" y="3606324"/>
            <a:ext cx="6539600" cy="248345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267562" y="4484001"/>
            <a:ext cx="133350" cy="341630"/>
          </a:xfrm>
          <a:custGeom>
            <a:avLst/>
            <a:gdLst/>
            <a:ahLst/>
            <a:cxnLst/>
            <a:rect l="l" t="t" r="r" b="b"/>
            <a:pathLst>
              <a:path w="133350" h="341629">
                <a:moveTo>
                  <a:pt x="101092" y="0"/>
                </a:moveTo>
                <a:lnTo>
                  <a:pt x="31750" y="0"/>
                </a:lnTo>
                <a:lnTo>
                  <a:pt x="31750" y="197738"/>
                </a:lnTo>
                <a:lnTo>
                  <a:pt x="0" y="197738"/>
                </a:lnTo>
                <a:lnTo>
                  <a:pt x="66421" y="341502"/>
                </a:lnTo>
                <a:lnTo>
                  <a:pt x="132842" y="197738"/>
                </a:lnTo>
                <a:lnTo>
                  <a:pt x="101092" y="197738"/>
                </a:lnTo>
                <a:lnTo>
                  <a:pt x="1010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67562" y="4484001"/>
            <a:ext cx="133350" cy="341630"/>
          </a:xfrm>
          <a:custGeom>
            <a:avLst/>
            <a:gdLst/>
            <a:ahLst/>
            <a:cxnLst/>
            <a:rect l="l" t="t" r="r" b="b"/>
            <a:pathLst>
              <a:path w="133350" h="341629">
                <a:moveTo>
                  <a:pt x="132842" y="197738"/>
                </a:moveTo>
                <a:lnTo>
                  <a:pt x="101092" y="197738"/>
                </a:lnTo>
                <a:lnTo>
                  <a:pt x="101092" y="0"/>
                </a:lnTo>
                <a:lnTo>
                  <a:pt x="31750" y="0"/>
                </a:lnTo>
                <a:lnTo>
                  <a:pt x="31750" y="197738"/>
                </a:lnTo>
                <a:lnTo>
                  <a:pt x="0" y="197738"/>
                </a:lnTo>
                <a:lnTo>
                  <a:pt x="66421" y="341502"/>
                </a:lnTo>
                <a:lnTo>
                  <a:pt x="132842" y="197738"/>
                </a:lnTo>
                <a:close/>
              </a:path>
            </a:pathLst>
          </a:custGeom>
          <a:ln w="19050">
            <a:solidFill>
              <a:srgbClr val="042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827" y="1172336"/>
            <a:ext cx="330695" cy="3474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3BF8010F-443A-6842-E537-17948AAE42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861" y="288164"/>
            <a:ext cx="9087485" cy="608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7100" y="2387473"/>
            <a:ext cx="10337800" cy="381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709160" cy="6858000"/>
            <a:chOff x="0" y="0"/>
            <a:chExt cx="47091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709160" cy="6858000"/>
            </a:xfrm>
            <a:custGeom>
              <a:avLst/>
              <a:gdLst/>
              <a:ahLst/>
              <a:cxnLst/>
              <a:rect l="l" t="t" r="r" b="b"/>
              <a:pathLst>
                <a:path w="4709160" h="6858000">
                  <a:moveTo>
                    <a:pt x="235967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65394" y="6858000"/>
                  </a:lnTo>
                  <a:lnTo>
                    <a:pt x="1706671" y="6848718"/>
                  </a:lnTo>
                  <a:lnTo>
                    <a:pt x="1754854" y="6837382"/>
                  </a:lnTo>
                  <a:lnTo>
                    <a:pt x="1802757" y="6825611"/>
                  </a:lnTo>
                  <a:lnTo>
                    <a:pt x="1850376" y="6813407"/>
                  </a:lnTo>
                  <a:lnTo>
                    <a:pt x="1897710" y="6800773"/>
                  </a:lnTo>
                  <a:lnTo>
                    <a:pt x="1944755" y="6787712"/>
                  </a:lnTo>
                  <a:lnTo>
                    <a:pt x="1991508" y="6774226"/>
                  </a:lnTo>
                  <a:lnTo>
                    <a:pt x="2037967" y="6760317"/>
                  </a:lnTo>
                  <a:lnTo>
                    <a:pt x="2084128" y="6745990"/>
                  </a:lnTo>
                  <a:lnTo>
                    <a:pt x="2129989" y="6731245"/>
                  </a:lnTo>
                  <a:lnTo>
                    <a:pt x="2175546" y="6716087"/>
                  </a:lnTo>
                  <a:lnTo>
                    <a:pt x="2220798" y="6700517"/>
                  </a:lnTo>
                  <a:lnTo>
                    <a:pt x="2265741" y="6684538"/>
                  </a:lnTo>
                  <a:lnTo>
                    <a:pt x="2310372" y="6668154"/>
                  </a:lnTo>
                  <a:lnTo>
                    <a:pt x="2354688" y="6651366"/>
                  </a:lnTo>
                  <a:lnTo>
                    <a:pt x="2398687" y="6634178"/>
                  </a:lnTo>
                  <a:lnTo>
                    <a:pt x="2442365" y="6616592"/>
                  </a:lnTo>
                  <a:lnTo>
                    <a:pt x="2485721" y="6598610"/>
                  </a:lnTo>
                  <a:lnTo>
                    <a:pt x="2528750" y="6580236"/>
                  </a:lnTo>
                  <a:lnTo>
                    <a:pt x="2571450" y="6561472"/>
                  </a:lnTo>
                  <a:lnTo>
                    <a:pt x="2613819" y="6542321"/>
                  </a:lnTo>
                  <a:lnTo>
                    <a:pt x="2655853" y="6522785"/>
                  </a:lnTo>
                  <a:lnTo>
                    <a:pt x="2697549" y="6502868"/>
                  </a:lnTo>
                  <a:lnTo>
                    <a:pt x="2738905" y="6482571"/>
                  </a:lnTo>
                  <a:lnTo>
                    <a:pt x="2779918" y="6461898"/>
                  </a:lnTo>
                  <a:lnTo>
                    <a:pt x="2820585" y="6440851"/>
                  </a:lnTo>
                  <a:lnTo>
                    <a:pt x="2860903" y="6419433"/>
                  </a:lnTo>
                  <a:lnTo>
                    <a:pt x="2900869" y="6397647"/>
                  </a:lnTo>
                  <a:lnTo>
                    <a:pt x="2940480" y="6375495"/>
                  </a:lnTo>
                  <a:lnTo>
                    <a:pt x="2979734" y="6352980"/>
                  </a:lnTo>
                  <a:lnTo>
                    <a:pt x="3018627" y="6330104"/>
                  </a:lnTo>
                  <a:lnTo>
                    <a:pt x="3057157" y="6306871"/>
                  </a:lnTo>
                  <a:lnTo>
                    <a:pt x="3095321" y="6283283"/>
                  </a:lnTo>
                  <a:lnTo>
                    <a:pt x="3133116" y="6259343"/>
                  </a:lnTo>
                  <a:lnTo>
                    <a:pt x="3170539" y="6235053"/>
                  </a:lnTo>
                  <a:lnTo>
                    <a:pt x="3207587" y="6210417"/>
                  </a:lnTo>
                  <a:lnTo>
                    <a:pt x="3244258" y="6185435"/>
                  </a:lnTo>
                  <a:lnTo>
                    <a:pt x="3280548" y="6160113"/>
                  </a:lnTo>
                  <a:lnTo>
                    <a:pt x="3316455" y="6134452"/>
                  </a:lnTo>
                  <a:lnTo>
                    <a:pt x="3351976" y="6108454"/>
                  </a:lnTo>
                  <a:lnTo>
                    <a:pt x="3387108" y="6082123"/>
                  </a:lnTo>
                  <a:lnTo>
                    <a:pt x="3421848" y="6055461"/>
                  </a:lnTo>
                  <a:lnTo>
                    <a:pt x="3456194" y="6028471"/>
                  </a:lnTo>
                  <a:lnTo>
                    <a:pt x="3490141" y="6001155"/>
                  </a:lnTo>
                  <a:lnTo>
                    <a:pt x="3523688" y="5973517"/>
                  </a:lnTo>
                  <a:lnTo>
                    <a:pt x="3556832" y="5945559"/>
                  </a:lnTo>
                  <a:lnTo>
                    <a:pt x="3589570" y="5917283"/>
                  </a:lnTo>
                  <a:lnTo>
                    <a:pt x="3621899" y="5888693"/>
                  </a:lnTo>
                  <a:lnTo>
                    <a:pt x="3653815" y="5859791"/>
                  </a:lnTo>
                  <a:lnTo>
                    <a:pt x="3685317" y="5830579"/>
                  </a:lnTo>
                  <a:lnTo>
                    <a:pt x="3716402" y="5801061"/>
                  </a:lnTo>
                  <a:lnTo>
                    <a:pt x="3747065" y="5771238"/>
                  </a:lnTo>
                  <a:lnTo>
                    <a:pt x="3777306" y="5741115"/>
                  </a:lnTo>
                  <a:lnTo>
                    <a:pt x="3807120" y="5710693"/>
                  </a:lnTo>
                  <a:lnTo>
                    <a:pt x="3836505" y="5679975"/>
                  </a:lnTo>
                  <a:lnTo>
                    <a:pt x="3865458" y="5648963"/>
                  </a:lnTo>
                  <a:lnTo>
                    <a:pt x="3893977" y="5617662"/>
                  </a:lnTo>
                  <a:lnTo>
                    <a:pt x="3922057" y="5586072"/>
                  </a:lnTo>
                  <a:lnTo>
                    <a:pt x="3949698" y="5554197"/>
                  </a:lnTo>
                  <a:lnTo>
                    <a:pt x="3976894" y="5522040"/>
                  </a:lnTo>
                  <a:lnTo>
                    <a:pt x="4003645" y="5489603"/>
                  </a:lnTo>
                  <a:lnTo>
                    <a:pt x="4029946" y="5456889"/>
                  </a:lnTo>
                  <a:lnTo>
                    <a:pt x="4055796" y="5423900"/>
                  </a:lnTo>
                  <a:lnTo>
                    <a:pt x="4081190" y="5390640"/>
                  </a:lnTo>
                  <a:lnTo>
                    <a:pt x="4106127" y="5357111"/>
                  </a:lnTo>
                  <a:lnTo>
                    <a:pt x="4130604" y="5323315"/>
                  </a:lnTo>
                  <a:lnTo>
                    <a:pt x="4154616" y="5289255"/>
                  </a:lnTo>
                  <a:lnTo>
                    <a:pt x="4178163" y="5254935"/>
                  </a:lnTo>
                  <a:lnTo>
                    <a:pt x="4201241" y="5220356"/>
                  </a:lnTo>
                  <a:lnTo>
                    <a:pt x="4223846" y="5185522"/>
                  </a:lnTo>
                  <a:lnTo>
                    <a:pt x="4245977" y="5150434"/>
                  </a:lnTo>
                  <a:lnTo>
                    <a:pt x="4267629" y="5115097"/>
                  </a:lnTo>
                  <a:lnTo>
                    <a:pt x="4288802" y="5079512"/>
                  </a:lnTo>
                  <a:lnTo>
                    <a:pt x="4309490" y="5043682"/>
                  </a:lnTo>
                  <a:lnTo>
                    <a:pt x="4329693" y="5007609"/>
                  </a:lnTo>
                  <a:lnTo>
                    <a:pt x="4349406" y="4971298"/>
                  </a:lnTo>
                  <a:lnTo>
                    <a:pt x="4368628" y="4934749"/>
                  </a:lnTo>
                  <a:lnTo>
                    <a:pt x="4387354" y="4897966"/>
                  </a:lnTo>
                  <a:lnTo>
                    <a:pt x="4405582" y="4860952"/>
                  </a:lnTo>
                  <a:lnTo>
                    <a:pt x="4423310" y="4823709"/>
                  </a:lnTo>
                  <a:lnTo>
                    <a:pt x="4440535" y="4786240"/>
                  </a:lnTo>
                  <a:lnTo>
                    <a:pt x="4457253" y="4748548"/>
                  </a:lnTo>
                  <a:lnTo>
                    <a:pt x="4473462" y="4710634"/>
                  </a:lnTo>
                  <a:lnTo>
                    <a:pt x="4489159" y="4672503"/>
                  </a:lnTo>
                  <a:lnTo>
                    <a:pt x="4504341" y="4634157"/>
                  </a:lnTo>
                  <a:lnTo>
                    <a:pt x="4519005" y="4595597"/>
                  </a:lnTo>
                  <a:lnTo>
                    <a:pt x="4533148" y="4556828"/>
                  </a:lnTo>
                  <a:lnTo>
                    <a:pt x="4546768" y="4517851"/>
                  </a:lnTo>
                  <a:lnTo>
                    <a:pt x="4559862" y="4478670"/>
                  </a:lnTo>
                  <a:lnTo>
                    <a:pt x="4572426" y="4439287"/>
                  </a:lnTo>
                  <a:lnTo>
                    <a:pt x="4584458" y="4399705"/>
                  </a:lnTo>
                  <a:lnTo>
                    <a:pt x="4595955" y="4359926"/>
                  </a:lnTo>
                  <a:lnTo>
                    <a:pt x="4606915" y="4319953"/>
                  </a:lnTo>
                  <a:lnTo>
                    <a:pt x="4617333" y="4279789"/>
                  </a:lnTo>
                  <a:lnTo>
                    <a:pt x="4627209" y="4239437"/>
                  </a:lnTo>
                  <a:lnTo>
                    <a:pt x="4636537" y="4198898"/>
                  </a:lnTo>
                  <a:lnTo>
                    <a:pt x="4645317" y="4158177"/>
                  </a:lnTo>
                  <a:lnTo>
                    <a:pt x="4653544" y="4117275"/>
                  </a:lnTo>
                  <a:lnTo>
                    <a:pt x="4661216" y="4076195"/>
                  </a:lnTo>
                  <a:lnTo>
                    <a:pt x="4668331" y="4034941"/>
                  </a:lnTo>
                  <a:lnTo>
                    <a:pt x="4674885" y="3993513"/>
                  </a:lnTo>
                  <a:lnTo>
                    <a:pt x="4680875" y="3951917"/>
                  </a:lnTo>
                  <a:lnTo>
                    <a:pt x="4686298" y="3910153"/>
                  </a:lnTo>
                  <a:lnTo>
                    <a:pt x="4691153" y="3868224"/>
                  </a:lnTo>
                  <a:lnTo>
                    <a:pt x="4695435" y="3826134"/>
                  </a:lnTo>
                  <a:lnTo>
                    <a:pt x="4699142" y="3783886"/>
                  </a:lnTo>
                  <a:lnTo>
                    <a:pt x="4702271" y="3741480"/>
                  </a:lnTo>
                  <a:lnTo>
                    <a:pt x="4704820" y="3698922"/>
                  </a:lnTo>
                  <a:lnTo>
                    <a:pt x="4706785" y="3656212"/>
                  </a:lnTo>
                  <a:lnTo>
                    <a:pt x="4708163" y="3613354"/>
                  </a:lnTo>
                  <a:lnTo>
                    <a:pt x="4708952" y="3570351"/>
                  </a:lnTo>
                  <a:lnTo>
                    <a:pt x="4709149" y="3527204"/>
                  </a:lnTo>
                  <a:lnTo>
                    <a:pt x="4708751" y="3483918"/>
                  </a:lnTo>
                  <a:lnTo>
                    <a:pt x="4707755" y="3440494"/>
                  </a:lnTo>
                  <a:lnTo>
                    <a:pt x="4706158" y="3396935"/>
                  </a:lnTo>
                  <a:lnTo>
                    <a:pt x="4703958" y="3353244"/>
                  </a:lnTo>
                  <a:lnTo>
                    <a:pt x="4701151" y="3309424"/>
                  </a:lnTo>
                  <a:lnTo>
                    <a:pt x="4697734" y="3265477"/>
                  </a:lnTo>
                  <a:lnTo>
                    <a:pt x="4693705" y="3221406"/>
                  </a:lnTo>
                  <a:lnTo>
                    <a:pt x="4689062" y="3177213"/>
                  </a:lnTo>
                  <a:lnTo>
                    <a:pt x="4683800" y="3132902"/>
                  </a:lnTo>
                  <a:lnTo>
                    <a:pt x="4677918" y="3088474"/>
                  </a:lnTo>
                  <a:lnTo>
                    <a:pt x="4671742" y="3046110"/>
                  </a:lnTo>
                  <a:lnTo>
                    <a:pt x="4665033" y="3003858"/>
                  </a:lnTo>
                  <a:lnTo>
                    <a:pt x="4657792" y="2961719"/>
                  </a:lnTo>
                  <a:lnTo>
                    <a:pt x="4650023" y="2919698"/>
                  </a:lnTo>
                  <a:lnTo>
                    <a:pt x="4641729" y="2877795"/>
                  </a:lnTo>
                  <a:lnTo>
                    <a:pt x="4632913" y="2836014"/>
                  </a:lnTo>
                  <a:lnTo>
                    <a:pt x="4623578" y="2794356"/>
                  </a:lnTo>
                  <a:lnTo>
                    <a:pt x="4613727" y="2752824"/>
                  </a:lnTo>
                  <a:lnTo>
                    <a:pt x="4603364" y="2711420"/>
                  </a:lnTo>
                  <a:lnTo>
                    <a:pt x="4592492" y="2670146"/>
                  </a:lnTo>
                  <a:lnTo>
                    <a:pt x="4581113" y="2629005"/>
                  </a:lnTo>
                  <a:lnTo>
                    <a:pt x="4569230" y="2587999"/>
                  </a:lnTo>
                  <a:lnTo>
                    <a:pt x="4556848" y="2547130"/>
                  </a:lnTo>
                  <a:lnTo>
                    <a:pt x="4543969" y="2506401"/>
                  </a:lnTo>
                  <a:lnTo>
                    <a:pt x="4530596" y="2465813"/>
                  </a:lnTo>
                  <a:lnTo>
                    <a:pt x="4516732" y="2425370"/>
                  </a:lnTo>
                  <a:lnTo>
                    <a:pt x="4502381" y="2385073"/>
                  </a:lnTo>
                  <a:lnTo>
                    <a:pt x="4487545" y="2344925"/>
                  </a:lnTo>
                  <a:lnTo>
                    <a:pt x="4472228" y="2304928"/>
                  </a:lnTo>
                  <a:lnTo>
                    <a:pt x="4456433" y="2265084"/>
                  </a:lnTo>
                  <a:lnTo>
                    <a:pt x="4440162" y="2225396"/>
                  </a:lnTo>
                  <a:lnTo>
                    <a:pt x="4423420" y="2185866"/>
                  </a:lnTo>
                  <a:lnTo>
                    <a:pt x="4406209" y="2146496"/>
                  </a:lnTo>
                  <a:lnTo>
                    <a:pt x="4388532" y="2107288"/>
                  </a:lnTo>
                  <a:lnTo>
                    <a:pt x="4370393" y="2068246"/>
                  </a:lnTo>
                  <a:lnTo>
                    <a:pt x="4351794" y="2029370"/>
                  </a:lnTo>
                  <a:lnTo>
                    <a:pt x="4332739" y="1990664"/>
                  </a:lnTo>
                  <a:lnTo>
                    <a:pt x="4313231" y="1952129"/>
                  </a:lnTo>
                  <a:lnTo>
                    <a:pt x="4293272" y="1913769"/>
                  </a:lnTo>
                  <a:lnTo>
                    <a:pt x="4272867" y="1875584"/>
                  </a:lnTo>
                  <a:lnTo>
                    <a:pt x="4252018" y="1837579"/>
                  </a:lnTo>
                  <a:lnTo>
                    <a:pt x="4230728" y="1799754"/>
                  </a:lnTo>
                  <a:lnTo>
                    <a:pt x="4209001" y="1762112"/>
                  </a:lnTo>
                  <a:lnTo>
                    <a:pt x="4186839" y="1724656"/>
                  </a:lnTo>
                  <a:lnTo>
                    <a:pt x="4164246" y="1687387"/>
                  </a:lnTo>
                  <a:lnTo>
                    <a:pt x="4141225" y="1650309"/>
                  </a:lnTo>
                  <a:lnTo>
                    <a:pt x="4117778" y="1613423"/>
                  </a:lnTo>
                  <a:lnTo>
                    <a:pt x="4093910" y="1576731"/>
                  </a:lnTo>
                  <a:lnTo>
                    <a:pt x="4069623" y="1540237"/>
                  </a:lnTo>
                  <a:lnTo>
                    <a:pt x="4044921" y="1503941"/>
                  </a:lnTo>
                  <a:lnTo>
                    <a:pt x="4019805" y="1467848"/>
                  </a:lnTo>
                  <a:lnTo>
                    <a:pt x="3994281" y="1431958"/>
                  </a:lnTo>
                  <a:lnTo>
                    <a:pt x="3968350" y="1396274"/>
                  </a:lnTo>
                  <a:lnTo>
                    <a:pt x="3942015" y="1360798"/>
                  </a:lnTo>
                  <a:lnTo>
                    <a:pt x="3915281" y="1325534"/>
                  </a:lnTo>
                  <a:lnTo>
                    <a:pt x="3888150" y="1290482"/>
                  </a:lnTo>
                  <a:lnTo>
                    <a:pt x="3860625" y="1255645"/>
                  </a:lnTo>
                  <a:lnTo>
                    <a:pt x="3832710" y="1221026"/>
                  </a:lnTo>
                  <a:lnTo>
                    <a:pt x="3804407" y="1186627"/>
                  </a:lnTo>
                  <a:lnTo>
                    <a:pt x="3775719" y="1152451"/>
                  </a:lnTo>
                  <a:lnTo>
                    <a:pt x="3746650" y="1118498"/>
                  </a:lnTo>
                  <a:lnTo>
                    <a:pt x="3717203" y="1084773"/>
                  </a:lnTo>
                  <a:lnTo>
                    <a:pt x="3687381" y="1051276"/>
                  </a:lnTo>
                  <a:lnTo>
                    <a:pt x="3657187" y="1018011"/>
                  </a:lnTo>
                  <a:lnTo>
                    <a:pt x="3626625" y="984979"/>
                  </a:lnTo>
                  <a:lnTo>
                    <a:pt x="3595696" y="952184"/>
                  </a:lnTo>
                  <a:lnTo>
                    <a:pt x="3564405" y="919627"/>
                  </a:lnTo>
                  <a:lnTo>
                    <a:pt x="3532755" y="887310"/>
                  </a:lnTo>
                  <a:lnTo>
                    <a:pt x="3500748" y="855236"/>
                  </a:lnTo>
                  <a:lnTo>
                    <a:pt x="3468389" y="823407"/>
                  </a:lnTo>
                  <a:lnTo>
                    <a:pt x="3435679" y="791826"/>
                  </a:lnTo>
                  <a:lnTo>
                    <a:pt x="3402622" y="760494"/>
                  </a:lnTo>
                  <a:lnTo>
                    <a:pt x="3369222" y="729414"/>
                  </a:lnTo>
                  <a:lnTo>
                    <a:pt x="3335480" y="698589"/>
                  </a:lnTo>
                  <a:lnTo>
                    <a:pt x="3301402" y="668020"/>
                  </a:lnTo>
                  <a:lnTo>
                    <a:pt x="3266989" y="637710"/>
                  </a:lnTo>
                  <a:lnTo>
                    <a:pt x="3232244" y="607662"/>
                  </a:lnTo>
                  <a:lnTo>
                    <a:pt x="3197172" y="577876"/>
                  </a:lnTo>
                  <a:lnTo>
                    <a:pt x="3161774" y="548357"/>
                  </a:lnTo>
                  <a:lnTo>
                    <a:pt x="3126055" y="519106"/>
                  </a:lnTo>
                  <a:lnTo>
                    <a:pt x="3090017" y="490125"/>
                  </a:lnTo>
                  <a:lnTo>
                    <a:pt x="3053663" y="461416"/>
                  </a:lnTo>
                  <a:lnTo>
                    <a:pt x="3016997" y="432983"/>
                  </a:lnTo>
                  <a:lnTo>
                    <a:pt x="2980021" y="404827"/>
                  </a:lnTo>
                  <a:lnTo>
                    <a:pt x="2942739" y="376951"/>
                  </a:lnTo>
                  <a:lnTo>
                    <a:pt x="2905154" y="349356"/>
                  </a:lnTo>
                  <a:lnTo>
                    <a:pt x="2867269" y="322045"/>
                  </a:lnTo>
                  <a:lnTo>
                    <a:pt x="2829087" y="295021"/>
                  </a:lnTo>
                  <a:lnTo>
                    <a:pt x="2790611" y="268286"/>
                  </a:lnTo>
                  <a:lnTo>
                    <a:pt x="2751844" y="241842"/>
                  </a:lnTo>
                  <a:lnTo>
                    <a:pt x="2712790" y="215691"/>
                  </a:lnTo>
                  <a:lnTo>
                    <a:pt x="2673452" y="189835"/>
                  </a:lnTo>
                  <a:lnTo>
                    <a:pt x="2633832" y="164278"/>
                  </a:lnTo>
                  <a:lnTo>
                    <a:pt x="2593935" y="139021"/>
                  </a:lnTo>
                  <a:lnTo>
                    <a:pt x="2553762" y="114066"/>
                  </a:lnTo>
                  <a:lnTo>
                    <a:pt x="2513317" y="89416"/>
                  </a:lnTo>
                  <a:lnTo>
                    <a:pt x="2472604" y="65073"/>
                  </a:lnTo>
                  <a:lnTo>
                    <a:pt x="2431625" y="41040"/>
                  </a:lnTo>
                  <a:lnTo>
                    <a:pt x="2390383" y="17318"/>
                  </a:lnTo>
                  <a:lnTo>
                    <a:pt x="2359678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196" y="2770842"/>
              <a:ext cx="3987221" cy="10845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solidFill>
              <a:srgbClr val="101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146" y="6128994"/>
              <a:ext cx="1441555" cy="504544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5084965" y="2571009"/>
            <a:ext cx="6696709" cy="925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7005">
              <a:lnSpc>
                <a:spcPct val="100000"/>
              </a:lnSpc>
              <a:spcBef>
                <a:spcPts val="100"/>
              </a:spcBef>
            </a:pPr>
            <a:r>
              <a:rPr sz="2950" dirty="0"/>
              <a:t>Apoyo</a:t>
            </a:r>
            <a:r>
              <a:rPr sz="2950" spc="-30" dirty="0"/>
              <a:t> </a:t>
            </a:r>
            <a:r>
              <a:rPr sz="2950" dirty="0"/>
              <a:t>a</a:t>
            </a:r>
            <a:r>
              <a:rPr sz="2950" spc="-30" dirty="0"/>
              <a:t> </a:t>
            </a:r>
            <a:r>
              <a:rPr sz="2950" dirty="0"/>
              <a:t>adultos</a:t>
            </a:r>
            <a:r>
              <a:rPr sz="2950" spc="-25" dirty="0"/>
              <a:t> </a:t>
            </a:r>
            <a:r>
              <a:rPr sz="2950" dirty="0"/>
              <a:t>con</a:t>
            </a:r>
            <a:r>
              <a:rPr sz="2950" spc="-30" dirty="0"/>
              <a:t> </a:t>
            </a:r>
            <a:r>
              <a:rPr sz="2950" dirty="0"/>
              <a:t>rinitis</a:t>
            </a:r>
            <a:r>
              <a:rPr sz="2950" spc="-30" dirty="0"/>
              <a:t> </a:t>
            </a:r>
            <a:r>
              <a:rPr sz="2950" spc="-10" dirty="0"/>
              <a:t>alérgica </a:t>
            </a:r>
            <a:r>
              <a:rPr sz="2950" dirty="0"/>
              <a:t>estacional</a:t>
            </a:r>
            <a:r>
              <a:rPr sz="2950" spc="-10" dirty="0"/>
              <a:t> </a:t>
            </a:r>
            <a:r>
              <a:rPr sz="2950" dirty="0"/>
              <a:t>en</a:t>
            </a:r>
            <a:r>
              <a:rPr sz="2950" spc="-10" dirty="0"/>
              <a:t> </a:t>
            </a:r>
            <a:r>
              <a:rPr sz="2950" dirty="0"/>
              <a:t>la</a:t>
            </a:r>
            <a:r>
              <a:rPr sz="2950" spc="-10" dirty="0"/>
              <a:t> </a:t>
            </a:r>
            <a:r>
              <a:rPr sz="2950" dirty="0"/>
              <a:t>farmacia</a:t>
            </a:r>
            <a:r>
              <a:rPr sz="2950" spc="-10" dirty="0"/>
              <a:t> comunitaria</a:t>
            </a:r>
            <a:endParaRPr sz="2950" dirty="0"/>
          </a:p>
        </p:txBody>
      </p:sp>
      <p:sp>
        <p:nvSpPr>
          <p:cNvPr id="8" name="object 8"/>
          <p:cNvSpPr txBox="1"/>
          <p:nvPr/>
        </p:nvSpPr>
        <p:spPr>
          <a:xfrm>
            <a:off x="7604586" y="3557551"/>
            <a:ext cx="163512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750" spc="-20" dirty="0">
                <a:solidFill>
                  <a:srgbClr val="7EC9BD"/>
                </a:solidFill>
                <a:latin typeface="Arial"/>
                <a:cs typeface="Arial"/>
              </a:rPr>
              <a:t>C</a:t>
            </a:r>
            <a:r>
              <a:rPr sz="1750" spc="-20" dirty="0" err="1">
                <a:solidFill>
                  <a:srgbClr val="7EC9BD"/>
                </a:solidFill>
                <a:latin typeface="Arial"/>
                <a:cs typeface="Arial"/>
              </a:rPr>
              <a:t>aso</a:t>
            </a:r>
            <a:r>
              <a:rPr lang="es-ES" sz="1750" spc="-20" dirty="0">
                <a:solidFill>
                  <a:srgbClr val="7EC9BD"/>
                </a:solidFill>
                <a:latin typeface="Arial"/>
                <a:cs typeface="Arial"/>
              </a:rPr>
              <a:t> clínico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1623" y="5868327"/>
            <a:ext cx="3928745" cy="814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Garry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McDonald,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Farmacéutico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(Escocia,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Reino </a:t>
            </a:r>
            <a:r>
              <a:rPr sz="1400" dirty="0">
                <a:latin typeface="Arial"/>
                <a:cs typeface="Arial"/>
              </a:rPr>
              <a:t>Unido)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Sarah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Hamida,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Farmacéutica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(Túnez)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300" i="1" spc="-10" dirty="0">
                <a:solidFill>
                  <a:srgbClr val="017973"/>
                </a:solidFill>
                <a:latin typeface="Arial"/>
                <a:cs typeface="Arial"/>
              </a:rPr>
              <a:t>Noviembre</a:t>
            </a:r>
            <a:r>
              <a:rPr sz="1300" i="1" spc="-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1300" i="1" spc="-20" dirty="0">
                <a:solidFill>
                  <a:srgbClr val="017973"/>
                </a:solidFill>
                <a:latin typeface="Arial"/>
                <a:cs typeface="Arial"/>
              </a:rPr>
              <a:t> 2025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1918" y="5836602"/>
            <a:ext cx="1669488" cy="7886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5795" y="6521491"/>
            <a:ext cx="737425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facilitó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ayuda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educativa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restricciones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apoyar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elaboración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práctico,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intervino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contenido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2935" y="1143000"/>
            <a:ext cx="11879973" cy="4406055"/>
            <a:chOff x="195249" y="1276197"/>
            <a:chExt cx="11879973" cy="4406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249" y="1276197"/>
              <a:ext cx="11879973" cy="4399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7259" y="1282337"/>
              <a:ext cx="5901055" cy="4399915"/>
            </a:xfrm>
            <a:custGeom>
              <a:avLst/>
              <a:gdLst/>
              <a:ahLst/>
              <a:cxnLst/>
              <a:rect l="l" t="t" r="r" b="b"/>
              <a:pathLst>
                <a:path w="5901055" h="4399915">
                  <a:moveTo>
                    <a:pt x="0" y="0"/>
                  </a:moveTo>
                  <a:lnTo>
                    <a:pt x="5900674" y="0"/>
                  </a:lnTo>
                  <a:lnTo>
                    <a:pt x="5900674" y="4399534"/>
                  </a:lnTo>
                  <a:lnTo>
                    <a:pt x="0" y="4399534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Clasificación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7598" y="6520370"/>
            <a:ext cx="73107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facilitó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ayuda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práctico,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intervino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57425" y="939622"/>
            <a:ext cx="7472680" cy="5513705"/>
            <a:chOff x="2257425" y="939622"/>
            <a:chExt cx="7472680" cy="5513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5525" y="939622"/>
              <a:ext cx="7396149" cy="55132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95525" y="981582"/>
              <a:ext cx="7396480" cy="2804795"/>
            </a:xfrm>
            <a:custGeom>
              <a:avLst/>
              <a:gdLst/>
              <a:ahLst/>
              <a:cxnLst/>
              <a:rect l="l" t="t" r="r" b="b"/>
              <a:pathLst>
                <a:path w="7396480" h="2804795">
                  <a:moveTo>
                    <a:pt x="0" y="0"/>
                  </a:moveTo>
                  <a:lnTo>
                    <a:pt x="7396099" y="0"/>
                  </a:lnTo>
                  <a:lnTo>
                    <a:pt x="7396099" y="2804541"/>
                  </a:lnTo>
                  <a:lnTo>
                    <a:pt x="0" y="2804541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Clasificación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9576" y="6522613"/>
            <a:ext cx="760666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facilitó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práctico,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elaboración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543" y="1648536"/>
            <a:ext cx="11081430" cy="4302680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Clasificación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9922" y="6522613"/>
            <a:ext cx="724598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ofrecido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práctico,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5249" y="1238122"/>
            <a:ext cx="11880215" cy="4476115"/>
            <a:chOff x="195249" y="1238122"/>
            <a:chExt cx="11880215" cy="4476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249" y="1276197"/>
              <a:ext cx="11879973" cy="4399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00" y="1276222"/>
              <a:ext cx="5940425" cy="4399915"/>
            </a:xfrm>
            <a:custGeom>
              <a:avLst/>
              <a:gdLst/>
              <a:ahLst/>
              <a:cxnLst/>
              <a:rect l="l" t="t" r="r" b="b"/>
              <a:pathLst>
                <a:path w="5940425" h="4399915">
                  <a:moveTo>
                    <a:pt x="0" y="0"/>
                  </a:moveTo>
                  <a:lnTo>
                    <a:pt x="5940044" y="0"/>
                  </a:lnTo>
                  <a:lnTo>
                    <a:pt x="5940044" y="4399534"/>
                  </a:lnTo>
                  <a:lnTo>
                    <a:pt x="0" y="4399534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Clasificación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0166" y="6522613"/>
            <a:ext cx="724535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ofreció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ayuda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clínico,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elaboración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97402" y="1276197"/>
            <a:ext cx="6075680" cy="4438015"/>
            <a:chOff x="3097402" y="1276197"/>
            <a:chExt cx="6075680" cy="4438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5528" y="1276197"/>
              <a:ext cx="5999441" cy="4399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35502" y="3543300"/>
              <a:ext cx="5999480" cy="2132965"/>
            </a:xfrm>
            <a:custGeom>
              <a:avLst/>
              <a:gdLst/>
              <a:ahLst/>
              <a:cxnLst/>
              <a:rect l="l" t="t" r="r" b="b"/>
              <a:pathLst>
                <a:path w="5999480" h="2132965">
                  <a:moveTo>
                    <a:pt x="0" y="0"/>
                  </a:moveTo>
                  <a:lnTo>
                    <a:pt x="5999480" y="0"/>
                  </a:lnTo>
                  <a:lnTo>
                    <a:pt x="5999480" y="2132457"/>
                  </a:lnTo>
                  <a:lnTo>
                    <a:pt x="0" y="2132457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Clasificación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9734" y="6521491"/>
            <a:ext cx="7506334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otorgó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ayuda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educativa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restricciones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apoyar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elaboración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estudio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intervino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contenido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958" y="1699920"/>
            <a:ext cx="11517805" cy="4109055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Clasificación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7797" y="1935670"/>
            <a:ext cx="1379855" cy="48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">
              <a:lnSpc>
                <a:spcPts val="12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-Confirmar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diagnóstico</a:t>
            </a:r>
            <a:endParaRPr sz="1000">
              <a:latin typeface="Arial"/>
              <a:cs typeface="Arial"/>
            </a:endParaRPr>
          </a:p>
          <a:p>
            <a:pPr marL="110489">
              <a:lnSpc>
                <a:spcPts val="1195"/>
              </a:lnSpc>
            </a:pPr>
            <a:r>
              <a:rPr sz="1000" spc="-10" dirty="0">
                <a:latin typeface="Arial"/>
                <a:cs typeface="Arial"/>
              </a:rPr>
              <a:t>-Verificar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adherencia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000" spc="-10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Evaluar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comorbilidades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1841" y="4200144"/>
            <a:ext cx="1856739" cy="718820"/>
          </a:xfrm>
          <a:prstGeom prst="rect">
            <a:avLst/>
          </a:prstGeom>
          <a:solidFill>
            <a:srgbClr val="4CB4A3"/>
          </a:solidFill>
        </p:spPr>
        <p:txBody>
          <a:bodyPr vert="horz" wrap="square" lIns="0" tIns="50800" rIns="0" bIns="0" rtlCol="0">
            <a:spAutoFit/>
          </a:bodyPr>
          <a:lstStyle/>
          <a:p>
            <a:pPr marL="163195" algn="ctr">
              <a:lnSpc>
                <a:spcPct val="100000"/>
              </a:lnSpc>
              <a:spcBef>
                <a:spcPts val="400"/>
              </a:spcBef>
            </a:pPr>
            <a:r>
              <a:rPr sz="1000" dirty="0">
                <a:latin typeface="Arial"/>
                <a:cs typeface="Arial"/>
              </a:rPr>
              <a:t>Combinación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fija</a:t>
            </a:r>
            <a:endParaRPr sz="10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  <a:spcBef>
                <a:spcPts val="5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Corticosteroide</a:t>
            </a:r>
            <a:r>
              <a:rPr sz="9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endParaRPr sz="900">
              <a:latin typeface="Arial"/>
              <a:cs typeface="Arial"/>
            </a:endParaRPr>
          </a:p>
          <a:p>
            <a:pPr marL="34290" algn="ctr">
              <a:lnSpc>
                <a:spcPct val="100000"/>
              </a:lnSpc>
              <a:spcBef>
                <a:spcPts val="70"/>
              </a:spcBef>
            </a:pP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  <a:p>
            <a:pPr marR="59690" algn="ctr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Antihistamínicos</a:t>
            </a:r>
            <a:r>
              <a:rPr sz="8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intranasales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1543" y="4359275"/>
            <a:ext cx="387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17973"/>
                </a:solidFill>
                <a:latin typeface="Arial"/>
                <a:cs typeface="Arial"/>
              </a:rPr>
              <a:t>Paso </a:t>
            </a:r>
            <a:r>
              <a:rPr sz="1200" b="1" spc="-50" dirty="0">
                <a:solidFill>
                  <a:srgbClr val="017973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63509" y="3425037"/>
            <a:ext cx="5644515" cy="1172845"/>
            <a:chOff x="1663509" y="3425037"/>
            <a:chExt cx="5644515" cy="1172845"/>
          </a:xfrm>
        </p:grpSpPr>
        <p:sp>
          <p:nvSpPr>
            <p:cNvPr id="7" name="object 7"/>
            <p:cNvSpPr/>
            <p:nvPr/>
          </p:nvSpPr>
          <p:spPr>
            <a:xfrm>
              <a:off x="2605976" y="3814978"/>
              <a:ext cx="854710" cy="745490"/>
            </a:xfrm>
            <a:custGeom>
              <a:avLst/>
              <a:gdLst/>
              <a:ahLst/>
              <a:cxnLst/>
              <a:rect l="l" t="t" r="r" b="b"/>
              <a:pathLst>
                <a:path w="854710" h="745489">
                  <a:moveTo>
                    <a:pt x="0" y="0"/>
                  </a:moveTo>
                  <a:lnTo>
                    <a:pt x="1830" y="41071"/>
                  </a:lnTo>
                  <a:lnTo>
                    <a:pt x="7231" y="82033"/>
                  </a:lnTo>
                  <a:lnTo>
                    <a:pt x="16066" y="122775"/>
                  </a:lnTo>
                  <a:lnTo>
                    <a:pt x="28201" y="163187"/>
                  </a:lnTo>
                  <a:lnTo>
                    <a:pt x="43498" y="203158"/>
                  </a:lnTo>
                  <a:lnTo>
                    <a:pt x="61821" y="242578"/>
                  </a:lnTo>
                  <a:lnTo>
                    <a:pt x="83036" y="281335"/>
                  </a:lnTo>
                  <a:lnTo>
                    <a:pt x="107006" y="319320"/>
                  </a:lnTo>
                  <a:lnTo>
                    <a:pt x="133596" y="356423"/>
                  </a:lnTo>
                  <a:lnTo>
                    <a:pt x="162669" y="392531"/>
                  </a:lnTo>
                  <a:lnTo>
                    <a:pt x="194089" y="427536"/>
                  </a:lnTo>
                  <a:lnTo>
                    <a:pt x="227721" y="461326"/>
                  </a:lnTo>
                  <a:lnTo>
                    <a:pt x="263429" y="493791"/>
                  </a:lnTo>
                  <a:lnTo>
                    <a:pt x="301077" y="524821"/>
                  </a:lnTo>
                  <a:lnTo>
                    <a:pt x="340529" y="554305"/>
                  </a:lnTo>
                  <a:lnTo>
                    <a:pt x="381649" y="582132"/>
                  </a:lnTo>
                  <a:lnTo>
                    <a:pt x="424302" y="608192"/>
                  </a:lnTo>
                  <a:lnTo>
                    <a:pt x="468351" y="632375"/>
                  </a:lnTo>
                  <a:lnTo>
                    <a:pt x="513660" y="654569"/>
                  </a:lnTo>
                  <a:lnTo>
                    <a:pt x="560094" y="674665"/>
                  </a:lnTo>
                  <a:lnTo>
                    <a:pt x="607517" y="692552"/>
                  </a:lnTo>
                  <a:lnTo>
                    <a:pt x="655793" y="708119"/>
                  </a:lnTo>
                  <a:lnTo>
                    <a:pt x="704786" y="721256"/>
                  </a:lnTo>
                  <a:lnTo>
                    <a:pt x="754361" y="731852"/>
                  </a:lnTo>
                  <a:lnTo>
                    <a:pt x="804380" y="739798"/>
                  </a:lnTo>
                  <a:lnTo>
                    <a:pt x="854710" y="744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47897" y="4521415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2794" y="0"/>
                  </a:moveTo>
                  <a:lnTo>
                    <a:pt x="0" y="76200"/>
                  </a:lnTo>
                  <a:lnTo>
                    <a:pt x="77597" y="41021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5976" y="3434562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7876" y="353837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7797" y="4004995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98129" y="3625891"/>
            <a:ext cx="159131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9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EVA≥</a:t>
            </a:r>
            <a:r>
              <a:rPr sz="9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9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9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sz="9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9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0000"/>
                </a:solidFill>
                <a:latin typeface="Arial"/>
                <a:cs typeface="Arial"/>
              </a:rPr>
              <a:t>controlada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51858" y="2415285"/>
            <a:ext cx="76200" cy="1773555"/>
            <a:chOff x="4451858" y="2415285"/>
            <a:chExt cx="76200" cy="1773555"/>
          </a:xfrm>
        </p:grpSpPr>
        <p:sp>
          <p:nvSpPr>
            <p:cNvPr id="14" name="object 14"/>
            <p:cNvSpPr/>
            <p:nvPr/>
          </p:nvSpPr>
          <p:spPr>
            <a:xfrm>
              <a:off x="4489958" y="2424810"/>
              <a:ext cx="0" cy="1700530"/>
            </a:xfrm>
            <a:custGeom>
              <a:avLst/>
              <a:gdLst/>
              <a:ahLst/>
              <a:cxnLst/>
              <a:rect l="l" t="t" r="r" b="b"/>
              <a:pathLst>
                <a:path h="1700529">
                  <a:moveTo>
                    <a:pt x="0" y="0"/>
                  </a:moveTo>
                  <a:lnTo>
                    <a:pt x="0" y="1700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51858" y="411261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06009" y="5709030"/>
            <a:ext cx="1934210" cy="885825"/>
          </a:xfrm>
          <a:prstGeom prst="rect">
            <a:avLst/>
          </a:prstGeom>
          <a:solidFill>
            <a:srgbClr val="265C53"/>
          </a:solidFill>
        </p:spPr>
        <p:txBody>
          <a:bodyPr vert="horz" wrap="square" lIns="0" tIns="19050" rIns="0" bIns="0" rtlCol="0">
            <a:spAutoFit/>
          </a:bodyPr>
          <a:lstStyle/>
          <a:p>
            <a:pPr marL="74295" algn="ctr">
              <a:lnSpc>
                <a:spcPct val="100000"/>
              </a:lnSpc>
              <a:spcBef>
                <a:spcPts val="150"/>
              </a:spcBef>
            </a:pP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8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adicional</a:t>
            </a:r>
            <a:endParaRPr sz="850">
              <a:latin typeface="Arial"/>
              <a:cs typeface="Arial"/>
            </a:endParaRPr>
          </a:p>
          <a:p>
            <a:pPr marL="43688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r>
              <a:rPr sz="12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Arial"/>
                <a:cs typeface="Arial"/>
              </a:rPr>
              <a:t>y/o</a:t>
            </a:r>
            <a:endParaRPr sz="850">
              <a:latin typeface="Arial"/>
              <a:cs typeface="Arial"/>
            </a:endParaRPr>
          </a:p>
          <a:p>
            <a:pPr marL="33655" algn="ctr">
              <a:lnSpc>
                <a:spcPts val="1200"/>
              </a:lnSpc>
              <a:spcBef>
                <a:spcPts val="14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Ciclo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corticoides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orales</a:t>
            </a:r>
            <a:endParaRPr sz="1000">
              <a:latin typeface="Arial"/>
              <a:cs typeface="Arial"/>
            </a:endParaRPr>
          </a:p>
          <a:p>
            <a:pPr marL="33655" algn="ctr">
              <a:lnSpc>
                <a:spcPts val="1025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(rara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vez)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y/o</a:t>
            </a:r>
            <a:endParaRPr sz="1000">
              <a:latin typeface="Arial"/>
              <a:cs typeface="Arial"/>
            </a:endParaRPr>
          </a:p>
          <a:p>
            <a:pPr marL="234315">
              <a:lnSpc>
                <a:spcPts val="1265"/>
              </a:lnSpc>
            </a:pP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Inmunoterapia</a:t>
            </a:r>
            <a:r>
              <a:rPr sz="8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8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alérgenos</a:t>
            </a:r>
            <a:r>
              <a:rPr sz="1200" b="1" spc="-10" dirty="0">
                <a:solidFill>
                  <a:srgbClr val="FFFF00"/>
                </a:solidFill>
                <a:latin typeface="Arial"/>
                <a:cs typeface="Arial"/>
              </a:rPr>
              <a:t>**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25128" y="6129337"/>
            <a:ext cx="388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marR="5080" indent="-139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65C53"/>
                </a:solidFill>
                <a:latin typeface="Arial"/>
                <a:cs typeface="Arial"/>
              </a:rPr>
              <a:t>Paso </a:t>
            </a:r>
            <a:r>
              <a:rPr sz="1200" b="1" spc="-50" dirty="0">
                <a:solidFill>
                  <a:srgbClr val="265C53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7945" y="5159416"/>
            <a:ext cx="159131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9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EVA≥</a:t>
            </a:r>
            <a:r>
              <a:rPr sz="9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9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9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sz="9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9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0000"/>
                </a:solidFill>
                <a:latin typeface="Arial"/>
                <a:cs typeface="Arial"/>
              </a:rPr>
              <a:t>controlada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48403" y="4918493"/>
            <a:ext cx="76200" cy="216535"/>
            <a:chOff x="4448403" y="4918493"/>
            <a:chExt cx="76200" cy="216535"/>
          </a:xfrm>
        </p:grpSpPr>
        <p:sp>
          <p:nvSpPr>
            <p:cNvPr id="20" name="object 20"/>
            <p:cNvSpPr/>
            <p:nvPr/>
          </p:nvSpPr>
          <p:spPr>
            <a:xfrm>
              <a:off x="4486490" y="4918493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5">
                  <a:moveTo>
                    <a:pt x="0" y="0"/>
                  </a:moveTo>
                  <a:lnTo>
                    <a:pt x="0" y="1525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48403" y="505829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663509" y="2595968"/>
            <a:ext cx="5644515" cy="3648710"/>
            <a:chOff x="1663509" y="2595968"/>
            <a:chExt cx="5644515" cy="3648710"/>
          </a:xfrm>
        </p:grpSpPr>
        <p:sp>
          <p:nvSpPr>
            <p:cNvPr id="23" name="object 23"/>
            <p:cNvSpPr/>
            <p:nvPr/>
          </p:nvSpPr>
          <p:spPr>
            <a:xfrm>
              <a:off x="4486490" y="5387225"/>
              <a:ext cx="854710" cy="819785"/>
            </a:xfrm>
            <a:custGeom>
              <a:avLst/>
              <a:gdLst/>
              <a:ahLst/>
              <a:cxnLst/>
              <a:rect l="l" t="t" r="r" b="b"/>
              <a:pathLst>
                <a:path w="854710" h="819785">
                  <a:moveTo>
                    <a:pt x="0" y="0"/>
                  </a:moveTo>
                  <a:lnTo>
                    <a:pt x="1579" y="41961"/>
                  </a:lnTo>
                  <a:lnTo>
                    <a:pt x="6246" y="83824"/>
                  </a:lnTo>
                  <a:lnTo>
                    <a:pt x="13891" y="125492"/>
                  </a:lnTo>
                  <a:lnTo>
                    <a:pt x="24405" y="166868"/>
                  </a:lnTo>
                  <a:lnTo>
                    <a:pt x="37680" y="207853"/>
                  </a:lnTo>
                  <a:lnTo>
                    <a:pt x="53606" y="248352"/>
                  </a:lnTo>
                  <a:lnTo>
                    <a:pt x="72076" y="288268"/>
                  </a:lnTo>
                  <a:lnTo>
                    <a:pt x="92980" y="327502"/>
                  </a:lnTo>
                  <a:lnTo>
                    <a:pt x="116209" y="365958"/>
                  </a:lnTo>
                  <a:lnTo>
                    <a:pt x="141655" y="403538"/>
                  </a:lnTo>
                  <a:lnTo>
                    <a:pt x="169209" y="440146"/>
                  </a:lnTo>
                  <a:lnTo>
                    <a:pt x="198762" y="475684"/>
                  </a:lnTo>
                  <a:lnTo>
                    <a:pt x="230205" y="510055"/>
                  </a:lnTo>
                  <a:lnTo>
                    <a:pt x="263429" y="543163"/>
                  </a:lnTo>
                  <a:lnTo>
                    <a:pt x="298327" y="574909"/>
                  </a:lnTo>
                  <a:lnTo>
                    <a:pt x="334788" y="605196"/>
                  </a:lnTo>
                  <a:lnTo>
                    <a:pt x="372704" y="633928"/>
                  </a:lnTo>
                  <a:lnTo>
                    <a:pt x="411967" y="661008"/>
                  </a:lnTo>
                  <a:lnTo>
                    <a:pt x="452467" y="686338"/>
                  </a:lnTo>
                  <a:lnTo>
                    <a:pt x="494096" y="709820"/>
                  </a:lnTo>
                  <a:lnTo>
                    <a:pt x="536745" y="731359"/>
                  </a:lnTo>
                  <a:lnTo>
                    <a:pt x="580305" y="750856"/>
                  </a:lnTo>
                  <a:lnTo>
                    <a:pt x="624668" y="768215"/>
                  </a:lnTo>
                  <a:lnTo>
                    <a:pt x="669724" y="783338"/>
                  </a:lnTo>
                  <a:lnTo>
                    <a:pt x="715365" y="796128"/>
                  </a:lnTo>
                  <a:lnTo>
                    <a:pt x="761482" y="806488"/>
                  </a:lnTo>
                  <a:lnTo>
                    <a:pt x="807967" y="814322"/>
                  </a:lnTo>
                  <a:lnTo>
                    <a:pt x="854710" y="819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28297" y="6168237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3175" y="0"/>
                  </a:moveTo>
                  <a:lnTo>
                    <a:pt x="0" y="76073"/>
                  </a:lnTo>
                  <a:lnTo>
                    <a:pt x="77724" y="4114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7797" y="5522887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73939" y="2605493"/>
              <a:ext cx="0" cy="2996565"/>
            </a:xfrm>
            <a:custGeom>
              <a:avLst/>
              <a:gdLst/>
              <a:ahLst/>
              <a:cxnLst/>
              <a:rect l="l" t="t" r="r" b="b"/>
              <a:pathLst>
                <a:path h="2996565">
                  <a:moveTo>
                    <a:pt x="0" y="0"/>
                  </a:moveTo>
                  <a:lnTo>
                    <a:pt x="0" y="29965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35839" y="558929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670197" y="1935670"/>
            <a:ext cx="1442720" cy="632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185" dirty="0">
                <a:latin typeface="Arial"/>
                <a:cs typeface="Arial"/>
              </a:rPr>
              <a:t>R-</a:t>
            </a:r>
            <a:r>
              <a:rPr sz="1000" dirty="0">
                <a:latin typeface="Arial"/>
                <a:cs typeface="Arial"/>
              </a:rPr>
              <a:t>evisar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diagnóstico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- </a:t>
            </a:r>
            <a:r>
              <a:rPr sz="1000" spc="-10" dirty="0">
                <a:latin typeface="Arial"/>
                <a:cs typeface="Arial"/>
              </a:rPr>
              <a:t>Considerar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derivación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 </a:t>
            </a:r>
            <a:r>
              <a:rPr sz="1000" spc="-10" dirty="0">
                <a:latin typeface="Arial"/>
                <a:cs typeface="Arial"/>
              </a:rPr>
              <a:t>especia</a:t>
            </a:r>
            <a:r>
              <a:rPr sz="1000" spc="-140" dirty="0">
                <a:latin typeface="Arial"/>
                <a:cs typeface="Arial"/>
              </a:rPr>
              <a:t>l</a:t>
            </a:r>
            <a:r>
              <a:rPr sz="1000" b="1" spc="-155" dirty="0">
                <a:latin typeface="Arial"/>
                <a:cs typeface="Arial"/>
              </a:rPr>
              <a:t>i</a:t>
            </a:r>
            <a:r>
              <a:rPr sz="1000" spc="-85" dirty="0">
                <a:latin typeface="Arial"/>
                <a:cs typeface="Arial"/>
              </a:rPr>
              <a:t>i</a:t>
            </a:r>
            <a:r>
              <a:rPr sz="1000" b="1" spc="-555" dirty="0">
                <a:latin typeface="Arial"/>
                <a:cs typeface="Arial"/>
              </a:rPr>
              <a:t>n</a:t>
            </a: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-245" dirty="0">
                <a:latin typeface="Arial"/>
                <a:cs typeface="Arial"/>
              </a:rPr>
              <a:t>t</a:t>
            </a:r>
            <a:r>
              <a:rPr sz="1000" b="1" spc="-110" dirty="0">
                <a:latin typeface="Arial"/>
                <a:cs typeface="Arial"/>
              </a:rPr>
              <a:t>t</a:t>
            </a:r>
            <a:r>
              <a:rPr sz="1000" spc="-46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u="sng" spc="-4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1000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000" b="1" u="sng" spc="-4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1000" spc="-130" dirty="0">
                <a:latin typeface="Arial"/>
                <a:cs typeface="Arial"/>
              </a:rPr>
              <a:t>n</a:t>
            </a:r>
            <a:r>
              <a:rPr sz="1000" b="1" spc="-10" dirty="0">
                <a:latin typeface="Arial"/>
                <a:cs typeface="Arial"/>
              </a:rPr>
              <a:t>i</a:t>
            </a:r>
            <a:r>
              <a:rPr sz="1000" b="1" spc="-220" dirty="0">
                <a:latin typeface="Arial"/>
                <a:cs typeface="Arial"/>
              </a:rPr>
              <a:t>f</a:t>
            </a:r>
            <a:r>
              <a:rPr sz="1000" spc="-350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i</a:t>
            </a:r>
            <a:r>
              <a:rPr sz="1000" b="1" spc="-495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295" dirty="0">
                <a:latin typeface="Arial"/>
                <a:cs typeface="Arial"/>
              </a:rPr>
              <a:t>e</a:t>
            </a:r>
            <a:r>
              <a:rPr sz="1000" b="1" spc="-275" dirty="0">
                <a:latin typeface="Arial"/>
                <a:cs typeface="Arial"/>
              </a:rPr>
              <a:t>a</a:t>
            </a:r>
            <a:r>
              <a:rPr sz="1000" spc="-75" dirty="0">
                <a:latin typeface="Arial"/>
                <a:cs typeface="Arial"/>
              </a:rPr>
              <a:t>r</a:t>
            </a:r>
            <a:r>
              <a:rPr sz="1000" b="1" spc="-33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-185" dirty="0">
                <a:latin typeface="Arial"/>
                <a:cs typeface="Arial"/>
              </a:rPr>
              <a:t>i</a:t>
            </a:r>
            <a:r>
              <a:rPr sz="1000" b="1" spc="-390" dirty="0">
                <a:latin typeface="Arial"/>
                <a:cs typeface="Arial"/>
              </a:rPr>
              <a:t>e</a:t>
            </a:r>
            <a:r>
              <a:rPr sz="1000" spc="-180" dirty="0">
                <a:latin typeface="Arial"/>
                <a:cs typeface="Arial"/>
              </a:rPr>
              <a:t>a</a:t>
            </a:r>
            <a:r>
              <a:rPr sz="1000" b="1" spc="-114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16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o</a:t>
            </a:r>
            <a:endParaRPr sz="1000" dirty="0">
              <a:latin typeface="Arial"/>
              <a:cs typeface="Arial"/>
            </a:endParaRPr>
          </a:p>
          <a:p>
            <a:pPr marL="292100" algn="ctr">
              <a:lnSpc>
                <a:spcPts val="1185"/>
              </a:lnSpc>
            </a:pPr>
            <a:r>
              <a:rPr sz="1000" b="1" spc="-10" dirty="0">
                <a:latin typeface="Arial"/>
                <a:cs typeface="Arial"/>
              </a:rPr>
              <a:t>tratamiento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86051" y="2782189"/>
            <a:ext cx="1848485" cy="653415"/>
          </a:xfrm>
          <a:custGeom>
            <a:avLst/>
            <a:gdLst/>
            <a:ahLst/>
            <a:cxnLst/>
            <a:rect l="l" t="t" r="r" b="b"/>
            <a:pathLst>
              <a:path w="1848485" h="653414">
                <a:moveTo>
                  <a:pt x="1848103" y="0"/>
                </a:moveTo>
                <a:lnTo>
                  <a:pt x="0" y="0"/>
                </a:lnTo>
                <a:lnTo>
                  <a:pt x="0" y="653288"/>
                </a:lnTo>
                <a:lnTo>
                  <a:pt x="1848103" y="653288"/>
                </a:lnTo>
                <a:lnTo>
                  <a:pt x="1848103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87896" y="2789282"/>
            <a:ext cx="147891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Corticosteroide</a:t>
            </a:r>
            <a:r>
              <a:rPr sz="900" b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92298" y="2940557"/>
            <a:ext cx="70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05249" y="3092980"/>
            <a:ext cx="12452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indent="-27241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Antihistamínico</a:t>
            </a:r>
            <a:r>
              <a:rPr sz="10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(oral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intranasal)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70757" y="2908300"/>
            <a:ext cx="387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7EC9BD"/>
                </a:solidFill>
                <a:latin typeface="Arial"/>
                <a:cs typeface="Arial"/>
              </a:rPr>
              <a:t>Paso </a:t>
            </a:r>
            <a:r>
              <a:rPr sz="1200" b="1" spc="-50" dirty="0">
                <a:solidFill>
                  <a:srgbClr val="7EC9BD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91132" y="1319022"/>
            <a:ext cx="5703570" cy="1480820"/>
            <a:chOff x="1691132" y="1319022"/>
            <a:chExt cx="5703570" cy="1480820"/>
          </a:xfrm>
        </p:grpSpPr>
        <p:sp>
          <p:nvSpPr>
            <p:cNvPr id="35" name="object 35"/>
            <p:cNvSpPr/>
            <p:nvPr/>
          </p:nvSpPr>
          <p:spPr>
            <a:xfrm>
              <a:off x="1764068" y="2669501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05976" y="1899221"/>
              <a:ext cx="0" cy="836930"/>
            </a:xfrm>
            <a:custGeom>
              <a:avLst/>
              <a:gdLst/>
              <a:ahLst/>
              <a:cxnLst/>
              <a:rect l="l" t="t" r="r" b="b"/>
              <a:pathLst>
                <a:path h="836930">
                  <a:moveTo>
                    <a:pt x="0" y="0"/>
                  </a:moveTo>
                  <a:lnTo>
                    <a:pt x="0" y="836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67876" y="272301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91132" y="1319022"/>
              <a:ext cx="1856739" cy="575945"/>
            </a:xfrm>
            <a:custGeom>
              <a:avLst/>
              <a:gdLst/>
              <a:ahLst/>
              <a:cxnLst/>
              <a:rect l="l" t="t" r="r" b="b"/>
              <a:pathLst>
                <a:path w="1856739" h="575944">
                  <a:moveTo>
                    <a:pt x="1856358" y="0"/>
                  </a:moveTo>
                  <a:lnTo>
                    <a:pt x="0" y="0"/>
                  </a:lnTo>
                  <a:lnTo>
                    <a:pt x="0" y="575945"/>
                  </a:lnTo>
                  <a:lnTo>
                    <a:pt x="1856358" y="575945"/>
                  </a:lnTo>
                  <a:lnTo>
                    <a:pt x="1856358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1699514" y="961389"/>
          <a:ext cx="5615940" cy="932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770">
                <a:tc gridSpan="3"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Presentación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clínica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B w="77343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>
                        <a:latin typeface="Arial"/>
                        <a:cs typeface="Arial"/>
                      </a:endParaRPr>
                    </a:p>
                    <a:p>
                      <a:pPr marL="138430" marR="119380" indent="36195">
                        <a:lnSpc>
                          <a:spcPct val="103499"/>
                        </a:lnSpc>
                      </a:pPr>
                      <a:r>
                        <a:rPr sz="10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4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más</a:t>
                      </a:r>
                      <a:r>
                        <a:rPr sz="1000" spc="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síntomas</a:t>
                      </a:r>
                      <a:r>
                        <a:rPr sz="1000" spc="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nasales </a:t>
                      </a:r>
                      <a:r>
                        <a:rPr sz="10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que</a:t>
                      </a:r>
                      <a:r>
                        <a:rPr sz="1000" spc="7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sugieren</a:t>
                      </a:r>
                      <a:r>
                        <a:rPr sz="1000" spc="7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rinitis</a:t>
                      </a:r>
                      <a:r>
                        <a:rPr sz="1000" spc="7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alérgica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77343">
                      <a:solidFill>
                        <a:srgbClr val="FFFFFF"/>
                      </a:solidFill>
                      <a:prstDash val="solid"/>
                    </a:lnT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193040" marR="144145" indent="-762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controlada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EVA≥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paso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fue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eficaz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77343">
                      <a:solidFill>
                        <a:srgbClr val="FFFFFF"/>
                      </a:solidFill>
                      <a:prstDash val="solid"/>
                    </a:lnT>
                    <a:solidFill>
                      <a:srgbClr val="4CB4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900">
                        <a:latin typeface="Arial"/>
                        <a:cs typeface="Arial"/>
                      </a:endParaRPr>
                    </a:p>
                    <a:p>
                      <a:pPr marL="301625" marR="56515" indent="-189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Rinitis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alérgica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grave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pasos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han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sido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eficaces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77343">
                      <a:solidFill>
                        <a:srgbClr val="FFFFFF"/>
                      </a:solidFill>
                      <a:prstDash val="solid"/>
                    </a:lnT>
                    <a:solidFill>
                      <a:srgbClr val="265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0" name="object 40"/>
          <p:cNvGrpSpPr/>
          <p:nvPr/>
        </p:nvGrpSpPr>
        <p:grpSpPr>
          <a:xfrm>
            <a:off x="0" y="786930"/>
            <a:ext cx="2030730" cy="4246880"/>
            <a:chOff x="0" y="786930"/>
            <a:chExt cx="2030730" cy="4246880"/>
          </a:xfrm>
        </p:grpSpPr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86930"/>
              <a:ext cx="2030180" cy="354815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13563" y="4417821"/>
              <a:ext cx="1450975" cy="585470"/>
            </a:xfrm>
            <a:custGeom>
              <a:avLst/>
              <a:gdLst/>
              <a:ahLst/>
              <a:cxnLst/>
              <a:rect l="l" t="t" r="r" b="b"/>
              <a:pathLst>
                <a:path w="1450975" h="585470">
                  <a:moveTo>
                    <a:pt x="1450467" y="0"/>
                  </a:moveTo>
                  <a:lnTo>
                    <a:pt x="0" y="0"/>
                  </a:lnTo>
                  <a:lnTo>
                    <a:pt x="0" y="584962"/>
                  </a:lnTo>
                  <a:lnTo>
                    <a:pt x="1450467" y="584962"/>
                  </a:lnTo>
                  <a:lnTo>
                    <a:pt x="1450467" y="0"/>
                  </a:lnTo>
                  <a:close/>
                </a:path>
              </a:pathLst>
            </a:custGeom>
            <a:solidFill>
              <a:srgbClr val="47D4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71" y="4437888"/>
              <a:ext cx="975320" cy="29107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279" y="4590288"/>
              <a:ext cx="1298477" cy="29107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835" y="4742688"/>
              <a:ext cx="745248" cy="29107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313563" y="4417821"/>
            <a:ext cx="1450975" cy="5854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EVA&lt;</a:t>
            </a: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  <a:p>
            <a:pPr marL="44450" algn="ctr">
              <a:lnSpc>
                <a:spcPct val="100000"/>
              </a:lnSpc>
              <a:spcBef>
                <a:spcPts val="200"/>
              </a:spcBef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valorar</a:t>
            </a:r>
            <a:r>
              <a:rPr sz="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reducción</a:t>
            </a:r>
            <a:r>
              <a:rPr sz="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600"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459"/>
              </a:spcBef>
            </a:pP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8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946770" y="3866007"/>
            <a:ext cx="4170045" cy="2766695"/>
          </a:xfrm>
          <a:custGeom>
            <a:avLst/>
            <a:gdLst/>
            <a:ahLst/>
            <a:cxnLst/>
            <a:rect l="l" t="t" r="r" b="b"/>
            <a:pathLst>
              <a:path w="4170045" h="2766695">
                <a:moveTo>
                  <a:pt x="4170045" y="0"/>
                </a:moveTo>
                <a:lnTo>
                  <a:pt x="0" y="0"/>
                </a:lnTo>
                <a:lnTo>
                  <a:pt x="0" y="2766695"/>
                </a:lnTo>
                <a:lnTo>
                  <a:pt x="4170045" y="2766695"/>
                </a:lnTo>
                <a:lnTo>
                  <a:pt x="4170045" y="0"/>
                </a:lnTo>
                <a:close/>
              </a:path>
            </a:pathLst>
          </a:custGeom>
          <a:solidFill>
            <a:srgbClr val="265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999882" y="3858996"/>
            <a:ext cx="3917950" cy="20891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200" b="1" spc="-5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r>
              <a:rPr sz="900" b="1" spc="-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osibles</a:t>
            </a:r>
            <a:r>
              <a:rPr sz="9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tratamientos</a:t>
            </a:r>
            <a:r>
              <a:rPr sz="9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añadidos</a:t>
            </a:r>
            <a:r>
              <a:rPr sz="9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según</a:t>
            </a:r>
            <a:r>
              <a:rPr sz="9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perfil/diagnóstico</a:t>
            </a:r>
            <a:r>
              <a:rPr sz="9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sz="9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síntomas: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7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(la monoterapia suele aportar mayor satisfacción que la terapia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combinada)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30"/>
              </a:spcBef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Goteo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ipratropio</a:t>
            </a:r>
            <a:endParaRPr sz="90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330"/>
              </a:spcBef>
              <a:buFont typeface="Arial"/>
              <a:buChar char="-"/>
              <a:tabLst>
                <a:tab pos="107314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Rinoconjuntivitis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asma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antagonista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leucotrienos</a:t>
            </a:r>
            <a:endParaRPr sz="90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165"/>
              </a:spcBef>
              <a:buSzPct val="128571"/>
              <a:buFont typeface="Arial"/>
              <a:buChar char="-"/>
              <a:tabLst>
                <a:tab pos="107314" algn="l"/>
              </a:tabLst>
            </a:pP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Picores</a:t>
            </a:r>
            <a:r>
              <a:rPr sz="7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7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ojos/piel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7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antihistamínicos</a:t>
            </a:r>
            <a:r>
              <a:rPr sz="7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orales</a:t>
            </a:r>
            <a:r>
              <a:rPr sz="7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7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sedantes</a:t>
            </a:r>
            <a:endParaRPr sz="70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320"/>
              </a:spcBef>
              <a:buSzPct val="128571"/>
              <a:buChar char="-"/>
              <a:tabLst>
                <a:tab pos="107314" algn="l"/>
              </a:tabLst>
            </a:pP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Ojos</a:t>
            </a:r>
            <a:r>
              <a:rPr sz="7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rojos,</a:t>
            </a:r>
            <a:r>
              <a:rPr sz="7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llorosos</a:t>
            </a:r>
            <a:r>
              <a:rPr sz="7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7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7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picor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colirios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(antihistamínicos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cromonas)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endParaRPr sz="7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30"/>
              </a:spcBef>
            </a:pP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alivio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inmediato;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prolongado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aporta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ventajas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frente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antihistamínico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oral</a:t>
            </a:r>
            <a:endParaRPr sz="650">
              <a:latin typeface="Arial"/>
              <a:cs typeface="Arial"/>
            </a:endParaRPr>
          </a:p>
          <a:p>
            <a:pPr marL="38100" marR="251460" indent="-635">
              <a:lnSpc>
                <a:spcPct val="129900"/>
              </a:lnSpc>
              <a:spcBef>
                <a:spcPts val="229"/>
              </a:spcBef>
            </a:pPr>
            <a:r>
              <a:rPr sz="900" spc="-3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u="sng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4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9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</a:t>
            </a:r>
            <a:r>
              <a:rPr sz="900" b="1" u="sng" spc="-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900" u="sng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9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900" b="1" u="sng" spc="-5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ó</a:t>
            </a:r>
            <a:r>
              <a:rPr sz="9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900" u="sng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900" b="1" u="sng" spc="-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9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9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900" b="1" u="sng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9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9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900" b="1" u="sng" spc="-4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9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900" u="sng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900" b="1" u="sng" spc="-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900" u="sng" spc="-2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tópicos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durante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máximo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días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(para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evitar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rinitis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medicamentosa)</a:t>
            </a:r>
            <a:endParaRPr sz="900">
              <a:latin typeface="Arial"/>
              <a:cs typeface="Arial"/>
            </a:endParaRPr>
          </a:p>
          <a:p>
            <a:pPr marL="38100" marR="199390">
              <a:lnSpc>
                <a:spcPts val="1140"/>
              </a:lnSpc>
              <a:spcBef>
                <a:spcPts val="170"/>
              </a:spcBef>
            </a:pPr>
            <a:r>
              <a:rPr sz="700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50" spc="-359" baseline="-9259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350" spc="-30" baseline="-92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Paso</a:t>
            </a:r>
            <a:r>
              <a:rPr sz="7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puede</a:t>
            </a:r>
            <a:r>
              <a:rPr sz="7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valorar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raras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ocasiones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ciclo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corto</a:t>
            </a:r>
            <a:r>
              <a:rPr sz="7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corticoides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orales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rial"/>
                <a:cs typeface="Arial"/>
              </a:rPr>
              <a:t>(por</a:t>
            </a:r>
            <a:r>
              <a:rPr sz="7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ejemplo,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prednisolona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×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durante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2–3–4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días).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estos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casos,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fundamental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7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seguimiento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valorar</a:t>
            </a:r>
            <a:r>
              <a:rPr sz="7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necesidad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7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inmunoterapia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frente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alérgenos.</a:t>
            </a:r>
            <a:endParaRPr sz="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99882" y="6013589"/>
            <a:ext cx="3785870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30480" indent="-172720">
              <a:lnSpc>
                <a:spcPct val="128800"/>
              </a:lnSpc>
              <a:spcBef>
                <a:spcPts val="100"/>
              </a:spcBef>
              <a:tabLst>
                <a:tab pos="210185" algn="l"/>
              </a:tabLst>
            </a:pP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	En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niños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adolescentes,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dosis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medicación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deben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ajustarse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función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edad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peso.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**</a:t>
            </a:r>
            <a:r>
              <a:rPr sz="12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125" spc="82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125" spc="75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puede</a:t>
            </a:r>
            <a:r>
              <a:rPr sz="1125" spc="82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ofrecer</a:t>
            </a:r>
            <a:r>
              <a:rPr sz="1125" spc="82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inmunoterapia,</a:t>
            </a:r>
            <a:r>
              <a:rPr sz="1125" spc="82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derive</a:t>
            </a:r>
            <a:r>
              <a:rPr sz="1125" spc="75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125" spc="82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r>
              <a:rPr sz="1125" spc="82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25" spc="82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125" spc="75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-15" baseline="7407" dirty="0">
                <a:solidFill>
                  <a:srgbClr val="FFFFFF"/>
                </a:solidFill>
                <a:latin typeface="Arial"/>
                <a:cs typeface="Arial"/>
              </a:rPr>
              <a:t>especialista</a:t>
            </a:r>
            <a:endParaRPr sz="1125" baseline="7407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324737" y="1855470"/>
            <a:ext cx="4792345" cy="4133215"/>
            <a:chOff x="7324737" y="1855470"/>
            <a:chExt cx="4792345" cy="4133215"/>
          </a:xfrm>
        </p:grpSpPr>
        <p:sp>
          <p:nvSpPr>
            <p:cNvPr id="51" name="object 51"/>
            <p:cNvSpPr/>
            <p:nvPr/>
          </p:nvSpPr>
          <p:spPr>
            <a:xfrm>
              <a:off x="7331087" y="5672188"/>
              <a:ext cx="681355" cy="310515"/>
            </a:xfrm>
            <a:custGeom>
              <a:avLst/>
              <a:gdLst/>
              <a:ahLst/>
              <a:cxnLst/>
              <a:rect l="l" t="t" r="r" b="b"/>
              <a:pathLst>
                <a:path w="681354" h="310514">
                  <a:moveTo>
                    <a:pt x="0" y="310006"/>
                  </a:moveTo>
                  <a:lnTo>
                    <a:pt x="443992" y="310006"/>
                  </a:lnTo>
                  <a:lnTo>
                    <a:pt x="443992" y="0"/>
                  </a:lnTo>
                  <a:lnTo>
                    <a:pt x="680974" y="0"/>
                  </a:lnTo>
                </a:path>
              </a:pathLst>
            </a:custGeom>
            <a:ln w="12700">
              <a:solidFill>
                <a:srgbClr val="265C5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946770" y="1855470"/>
              <a:ext cx="4170045" cy="1917064"/>
            </a:xfrm>
            <a:custGeom>
              <a:avLst/>
              <a:gdLst/>
              <a:ahLst/>
              <a:cxnLst/>
              <a:rect l="l" t="t" r="r" b="b"/>
              <a:pathLst>
                <a:path w="4170045" h="1917064">
                  <a:moveTo>
                    <a:pt x="4170045" y="0"/>
                  </a:moveTo>
                  <a:lnTo>
                    <a:pt x="0" y="0"/>
                  </a:lnTo>
                  <a:lnTo>
                    <a:pt x="0" y="1916811"/>
                  </a:lnTo>
                  <a:lnTo>
                    <a:pt x="4170045" y="1916811"/>
                  </a:lnTo>
                  <a:lnTo>
                    <a:pt x="4170045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946770" y="1855470"/>
            <a:ext cx="4170045" cy="166519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85"/>
              </a:spcBef>
            </a:pP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sz="7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7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endParaRPr sz="750" dirty="0">
              <a:latin typeface="Arial"/>
              <a:cs typeface="Arial"/>
            </a:endParaRPr>
          </a:p>
          <a:p>
            <a:pPr marL="194945" indent="-104139">
              <a:lnSpc>
                <a:spcPts val="1200"/>
              </a:lnSpc>
              <a:spcBef>
                <a:spcPts val="665"/>
              </a:spcBef>
              <a:buChar char="-"/>
              <a:tabLst>
                <a:tab pos="19494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Implique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pacientes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propio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tratamiento.</a:t>
            </a:r>
            <a:endParaRPr sz="1000" dirty="0">
              <a:latin typeface="Arial"/>
              <a:cs typeface="Arial"/>
            </a:endParaRPr>
          </a:p>
          <a:p>
            <a:pPr marL="194945" marR="374015" indent="-104139">
              <a:lnSpc>
                <a:spcPts val="1200"/>
              </a:lnSpc>
              <a:spcBef>
                <a:spcPts val="40"/>
              </a:spcBef>
              <a:buChar char="-"/>
              <a:tabLst>
                <a:tab pos="19621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Pregunte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qué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prioritarios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ellos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(¿todos,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nariz, 	ojos?)</a:t>
            </a:r>
            <a:endParaRPr sz="1000" dirty="0">
              <a:latin typeface="Arial"/>
              <a:cs typeface="Arial"/>
            </a:endParaRPr>
          </a:p>
          <a:p>
            <a:pPr marL="194945" indent="-104139">
              <a:lnSpc>
                <a:spcPts val="1150"/>
              </a:lnSpc>
              <a:buChar char="-"/>
              <a:tabLst>
                <a:tab pos="19494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Recomiende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evitar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irritantes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alérgenos,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mantener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higiene</a:t>
            </a:r>
            <a:endParaRPr sz="1000" dirty="0">
              <a:latin typeface="Arial"/>
              <a:cs typeface="Arial"/>
            </a:endParaRPr>
          </a:p>
          <a:p>
            <a:pPr marL="196215">
              <a:lnSpc>
                <a:spcPts val="1195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endParaRPr sz="1000" dirty="0">
              <a:latin typeface="Arial"/>
              <a:cs typeface="Arial"/>
            </a:endParaRPr>
          </a:p>
          <a:p>
            <a:pPr marL="194945" indent="-104139">
              <a:lnSpc>
                <a:spcPts val="1195"/>
              </a:lnSpc>
              <a:buChar char="-"/>
              <a:tabLst>
                <a:tab pos="19494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costes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varían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según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país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deben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tratarse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abiertamente</a:t>
            </a:r>
            <a:endParaRPr sz="1000" dirty="0">
              <a:latin typeface="Arial"/>
              <a:cs typeface="Arial"/>
            </a:endParaRPr>
          </a:p>
          <a:p>
            <a:pPr marL="194945" marR="570230" indent="-104139">
              <a:lnSpc>
                <a:spcPts val="1200"/>
              </a:lnSpc>
              <a:spcBef>
                <a:spcPts val="35"/>
              </a:spcBef>
              <a:buChar char="-"/>
              <a:tabLst>
                <a:tab pos="19621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Considere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medicamentos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producción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reducir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el 	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000" dirty="0">
              <a:latin typeface="Arial"/>
              <a:cs typeface="Arial"/>
            </a:endParaRPr>
          </a:p>
          <a:p>
            <a:pPr marL="194945" indent="-104139">
              <a:lnSpc>
                <a:spcPts val="1150"/>
              </a:lnSpc>
              <a:buChar char="-"/>
              <a:tabLst>
                <a:tab pos="19494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utilice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nunca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 err="1">
                <a:solidFill>
                  <a:srgbClr val="FFFFFF"/>
                </a:solidFill>
                <a:latin typeface="Arial"/>
                <a:cs typeface="Arial"/>
              </a:rPr>
              <a:t>corticoides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 err="1">
                <a:solidFill>
                  <a:srgbClr val="FFFFFF"/>
                </a:solidFill>
                <a:latin typeface="Arial"/>
                <a:cs typeface="Arial"/>
              </a:rPr>
              <a:t>inyecta</a:t>
            </a:r>
            <a:r>
              <a:rPr lang="es-ES" sz="1000" spc="-1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38210" y="2067305"/>
            <a:ext cx="974090" cy="9525"/>
          </a:xfrm>
          <a:custGeom>
            <a:avLst/>
            <a:gdLst/>
            <a:ahLst/>
            <a:cxnLst/>
            <a:rect l="l" t="t" r="r" b="b"/>
            <a:pathLst>
              <a:path w="974090" h="9525">
                <a:moveTo>
                  <a:pt x="973835" y="0"/>
                </a:moveTo>
                <a:lnTo>
                  <a:pt x="0" y="0"/>
                </a:lnTo>
                <a:lnTo>
                  <a:pt x="0" y="9144"/>
                </a:lnTo>
                <a:lnTo>
                  <a:pt x="973835" y="9144"/>
                </a:lnTo>
                <a:lnTo>
                  <a:pt x="973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dirty="0"/>
              <a:t>Escalera</a:t>
            </a:r>
            <a:r>
              <a:rPr sz="1550" spc="30" dirty="0"/>
              <a:t> </a:t>
            </a:r>
            <a:r>
              <a:rPr sz="1550" dirty="0"/>
              <a:t>terapéutica</a:t>
            </a:r>
            <a:r>
              <a:rPr sz="1550" spc="35" dirty="0"/>
              <a:t> </a:t>
            </a:r>
            <a:r>
              <a:rPr sz="1550" dirty="0"/>
              <a:t>para</a:t>
            </a:r>
            <a:r>
              <a:rPr sz="1550" spc="35" dirty="0"/>
              <a:t> </a:t>
            </a:r>
            <a:r>
              <a:rPr sz="1550" dirty="0"/>
              <a:t>la</a:t>
            </a:r>
            <a:r>
              <a:rPr sz="1550" spc="30" dirty="0"/>
              <a:t> </a:t>
            </a:r>
            <a:r>
              <a:rPr sz="1550" dirty="0"/>
              <a:t>rinitis</a:t>
            </a:r>
            <a:r>
              <a:rPr sz="1550" spc="35" dirty="0"/>
              <a:t> </a:t>
            </a:r>
            <a:r>
              <a:rPr sz="1550" dirty="0"/>
              <a:t>alérgica</a:t>
            </a:r>
            <a:r>
              <a:rPr sz="1550" spc="35" dirty="0"/>
              <a:t> </a:t>
            </a:r>
            <a:r>
              <a:rPr sz="1550" dirty="0"/>
              <a:t>cuando</a:t>
            </a:r>
            <a:r>
              <a:rPr sz="1550" spc="30" dirty="0"/>
              <a:t> </a:t>
            </a:r>
            <a:r>
              <a:rPr sz="1550" dirty="0"/>
              <a:t>el</a:t>
            </a:r>
            <a:r>
              <a:rPr sz="1550" spc="35" dirty="0"/>
              <a:t> </a:t>
            </a:r>
            <a:r>
              <a:rPr sz="1550" dirty="0"/>
              <a:t>autocuidado</a:t>
            </a:r>
            <a:r>
              <a:rPr sz="1550" spc="35" dirty="0"/>
              <a:t> </a:t>
            </a:r>
            <a:r>
              <a:rPr sz="1550" dirty="0"/>
              <a:t>no</a:t>
            </a:r>
            <a:r>
              <a:rPr sz="1550" spc="30" dirty="0"/>
              <a:t> </a:t>
            </a:r>
            <a:r>
              <a:rPr sz="1550" dirty="0"/>
              <a:t>es</a:t>
            </a:r>
            <a:r>
              <a:rPr sz="1550" spc="35" dirty="0"/>
              <a:t> </a:t>
            </a:r>
            <a:r>
              <a:rPr sz="1550" dirty="0"/>
              <a:t>suficiente</a:t>
            </a:r>
            <a:r>
              <a:rPr sz="1550" spc="35" dirty="0"/>
              <a:t> </a:t>
            </a:r>
            <a:r>
              <a:rPr sz="1550" spc="-10" dirty="0"/>
              <a:t>(adultos)</a:t>
            </a:r>
            <a:endParaRPr sz="1550"/>
          </a:p>
        </p:txBody>
      </p:sp>
      <p:pic>
        <p:nvPicPr>
          <p:cNvPr id="56" name="Picture 55" descr="A black and blue logo&#10;&#10;AI-generated content may be incorrect.">
            <a:extLst>
              <a:ext uri="{FF2B5EF4-FFF2-40B4-BE49-F238E27FC236}">
                <a16:creationId xmlns:a16="http://schemas.microsoft.com/office/drawing/2014/main" id="{144F7C00-4892-3096-5F66-E48046094D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66127" y="913320"/>
            <a:ext cx="16281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Arial"/>
                <a:cs typeface="Arial"/>
              </a:rPr>
              <a:t>Síntomas: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1386293"/>
            <a:ext cx="304806" cy="3230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23327" y="1267124"/>
            <a:ext cx="8122284" cy="220739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ct val="123800"/>
              </a:lnSpc>
              <a:spcBef>
                <a:spcPts val="180"/>
              </a:spcBef>
            </a:pPr>
            <a:r>
              <a:rPr sz="2150" dirty="0">
                <a:latin typeface="Arial"/>
                <a:cs typeface="Arial"/>
              </a:rPr>
              <a:t>Secreción</a:t>
            </a:r>
            <a:r>
              <a:rPr sz="2150" spc="5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nasal:</a:t>
            </a:r>
            <a:r>
              <a:rPr sz="2150" spc="7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transparente</a:t>
            </a:r>
            <a:r>
              <a:rPr sz="2150" spc="6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y</a:t>
            </a:r>
            <a:r>
              <a:rPr sz="2150" spc="6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acuosa</a:t>
            </a:r>
            <a:r>
              <a:rPr sz="2150" spc="7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la</a:t>
            </a:r>
            <a:r>
              <a:rPr sz="2150" spc="6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mayor</a:t>
            </a:r>
            <a:r>
              <a:rPr sz="2150" spc="6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parte</a:t>
            </a:r>
            <a:r>
              <a:rPr sz="2150" spc="6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del</a:t>
            </a:r>
            <a:r>
              <a:rPr sz="2150" spc="70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tiempo </a:t>
            </a:r>
            <a:r>
              <a:rPr sz="2350" dirty="0">
                <a:latin typeface="Arial"/>
                <a:cs typeface="Arial"/>
              </a:rPr>
              <a:t>Sibilancias</a:t>
            </a:r>
            <a:r>
              <a:rPr sz="2350" spc="-1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leves con esporádica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sensación de falta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20" dirty="0">
                <a:latin typeface="Arial"/>
                <a:cs typeface="Arial"/>
              </a:rPr>
              <a:t>aire </a:t>
            </a:r>
            <a:r>
              <a:rPr sz="2350" dirty="0">
                <a:latin typeface="Arial"/>
                <a:cs typeface="Arial"/>
              </a:rPr>
              <a:t>Estornudos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frecuentes</a:t>
            </a:r>
            <a:endParaRPr sz="2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es-ES" sz="2250" spc="80" dirty="0">
                <a:latin typeface="Arial"/>
                <a:cs typeface="Arial"/>
              </a:rPr>
              <a:t>Carraspera</a:t>
            </a:r>
            <a:r>
              <a:rPr sz="2250" spc="80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habitual</a:t>
            </a:r>
            <a:endParaRPr sz="2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50" dirty="0">
                <a:latin typeface="Arial"/>
                <a:cs typeface="Arial"/>
              </a:rPr>
              <a:t>Ahora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noto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más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posibles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episodios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anosmia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al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comer</a:t>
            </a:r>
            <a:endParaRPr sz="24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1813014"/>
            <a:ext cx="304806" cy="3230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239733"/>
            <a:ext cx="304806" cy="3230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666453"/>
            <a:ext cx="304806" cy="323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3093173"/>
            <a:ext cx="304806" cy="3230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4373321"/>
            <a:ext cx="304806" cy="3230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4800053"/>
            <a:ext cx="304806" cy="32309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5226773"/>
            <a:ext cx="304806" cy="32309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1612" y="4048886"/>
            <a:ext cx="2740223" cy="221839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5653481"/>
            <a:ext cx="304806" cy="3230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6080213"/>
            <a:ext cx="304806" cy="32309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65962" y="3867727"/>
            <a:ext cx="9244330" cy="28219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500" spc="-10" dirty="0">
                <a:solidFill>
                  <a:srgbClr val="017973"/>
                </a:solidFill>
                <a:latin typeface="Arial"/>
                <a:cs typeface="Arial"/>
              </a:rPr>
              <a:t>Observaciones:</a:t>
            </a:r>
            <a:endParaRPr sz="25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40"/>
              </a:spcBef>
            </a:pPr>
            <a:r>
              <a:rPr sz="2600" dirty="0">
                <a:latin typeface="Arial"/>
                <a:cs typeface="Arial"/>
              </a:rPr>
              <a:t>Dermatitis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atópica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(manos)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80"/>
              </a:spcBef>
            </a:pPr>
            <a:r>
              <a:rPr sz="2800" spc="-10" dirty="0">
                <a:latin typeface="Arial"/>
                <a:cs typeface="Arial"/>
              </a:rPr>
              <a:t>Ojeras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Pliegue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infrapalpebral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presente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latin typeface="Arial"/>
                <a:cs typeface="Arial"/>
              </a:rPr>
              <a:t>Dolor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cabeza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Arial"/>
                <a:cs typeface="Arial"/>
              </a:rPr>
              <a:t>Cambios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presión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oídos,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sensación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alivio</a:t>
            </a:r>
            <a:endParaRPr sz="1800">
              <a:latin typeface="Arial"/>
              <a:cs typeface="Arial"/>
            </a:endParaRPr>
          </a:p>
          <a:p>
            <a:pPr marL="1862455">
              <a:lnSpc>
                <a:spcPct val="100000"/>
              </a:lnSpc>
              <a:spcBef>
                <a:spcPts val="1555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proporcionó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beca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educativa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restricciones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apoyar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desarrollo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clínico,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participó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contenido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9861" y="387762"/>
            <a:ext cx="278447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En</a:t>
            </a:r>
            <a:r>
              <a:rPr sz="200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la</a:t>
            </a:r>
            <a:r>
              <a:rPr sz="200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valoración</a:t>
            </a:r>
            <a:r>
              <a:rPr sz="200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17973"/>
                </a:solidFill>
                <a:latin typeface="Arial"/>
                <a:cs typeface="Arial"/>
              </a:rPr>
              <a:t>inicial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Picture 17" descr="A black and blue logo&#10;&#10;AI-generated content may be incorrect.">
            <a:extLst>
              <a:ext uri="{FF2B5EF4-FFF2-40B4-BE49-F238E27FC236}">
                <a16:creationId xmlns:a16="http://schemas.microsoft.com/office/drawing/2014/main" id="{3C15A58C-1B71-972A-287F-8E7B4E9C5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0" dirty="0"/>
              <a:t>Diagnóstico</a:t>
            </a:r>
            <a:endParaRPr sz="24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1509483"/>
            <a:ext cx="304806" cy="3230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35341" y="1462595"/>
            <a:ext cx="8255000" cy="208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Alérgenos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detectados: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polen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polvo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limpiar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Los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principales inconvenientes son los estornudos y la </a:t>
            </a:r>
            <a:r>
              <a:rPr sz="2000" spc="-10" dirty="0">
                <a:latin typeface="Arial"/>
                <a:cs typeface="Arial"/>
              </a:rPr>
              <a:t>congestión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7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50" dirty="0">
                <a:latin typeface="Arial"/>
                <a:cs typeface="Arial"/>
              </a:rPr>
              <a:t>De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niño,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sufrió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fiebre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del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heno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y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dermatitis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atópica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en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las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manos</a:t>
            </a:r>
            <a:endParaRPr sz="22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2362923"/>
            <a:ext cx="304806" cy="3230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3216364"/>
            <a:ext cx="304806" cy="3230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4069803"/>
            <a:ext cx="304806" cy="3230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35341" y="4049991"/>
            <a:ext cx="415226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dirty="0">
                <a:latin typeface="Arial"/>
                <a:cs typeface="Arial"/>
              </a:rPr>
              <a:t>Respira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con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silbidos,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pero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sin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sensación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falta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aire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4923231"/>
            <a:ext cx="304806" cy="32309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35341" y="4875720"/>
            <a:ext cx="10072370" cy="123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Secreción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acuosa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50" dirty="0">
                <a:latin typeface="Arial"/>
                <a:cs typeface="Arial"/>
              </a:rPr>
              <a:t>Pliegues</a:t>
            </a:r>
            <a:r>
              <a:rPr sz="2250" spc="6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infraorbitarios,</a:t>
            </a:r>
            <a:r>
              <a:rPr sz="2250" spc="7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dolor</a:t>
            </a:r>
            <a:r>
              <a:rPr sz="2250" spc="7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en</a:t>
            </a:r>
            <a:r>
              <a:rPr sz="2250" spc="7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el</a:t>
            </a:r>
            <a:r>
              <a:rPr sz="2250" spc="7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oído</a:t>
            </a:r>
            <a:r>
              <a:rPr sz="2250" spc="7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medio,</a:t>
            </a:r>
            <a:r>
              <a:rPr sz="2250" spc="7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sin</a:t>
            </a:r>
            <a:r>
              <a:rPr sz="2250" spc="7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enrojecimiento</a:t>
            </a:r>
            <a:r>
              <a:rPr sz="2250" spc="7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del</a:t>
            </a:r>
            <a:r>
              <a:rPr sz="2250" spc="75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tímpano</a:t>
            </a:r>
            <a:endParaRPr sz="22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5776671"/>
            <a:ext cx="304806" cy="32309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520506" y="6522613"/>
            <a:ext cx="718502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otorgado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clínico,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participado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72352" y="897127"/>
            <a:ext cx="9219247" cy="5389539"/>
            <a:chOff x="1320546" y="897127"/>
            <a:chExt cx="9219247" cy="5389539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0546" y="3297847"/>
              <a:ext cx="4578604" cy="29888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9150" y="897127"/>
              <a:ext cx="4640643" cy="2900035"/>
            </a:xfrm>
            <a:prstGeom prst="rect">
              <a:avLst/>
            </a:prstGeom>
          </p:spPr>
        </p:pic>
      </p:grpSp>
      <p:pic>
        <p:nvPicPr>
          <p:cNvPr id="17" name="Picture 16" descr="A black and blue logo&#10;&#10;AI-generated content may be incorrect.">
            <a:extLst>
              <a:ext uri="{FF2B5EF4-FFF2-40B4-BE49-F238E27FC236}">
                <a16:creationId xmlns:a16="http://schemas.microsoft.com/office/drawing/2014/main" id="{6C0DE584-64CC-8000-9636-E7D88B192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Tratamiento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261946"/>
            <a:ext cx="304787" cy="3230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688666"/>
            <a:ext cx="304787" cy="3230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3115386"/>
            <a:ext cx="304787" cy="3230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08766" y="1056335"/>
            <a:ext cx="659587" cy="23726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4822266"/>
            <a:ext cx="304787" cy="323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5248986"/>
            <a:ext cx="304787" cy="3230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5675706"/>
            <a:ext cx="304787" cy="32309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65975" y="1362583"/>
            <a:ext cx="9087485" cy="4500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Farmacológico: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250" dirty="0">
                <a:latin typeface="Arial"/>
                <a:cs typeface="Arial"/>
              </a:rPr>
              <a:t>Antihistamínicos</a:t>
            </a:r>
            <a:r>
              <a:rPr sz="2250" spc="8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orales</a:t>
            </a:r>
            <a:r>
              <a:rPr sz="2250" spc="9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u</a:t>
            </a:r>
            <a:r>
              <a:rPr sz="2250" spc="90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oftálmicos</a:t>
            </a:r>
            <a:endParaRPr sz="2250" dirty="0">
              <a:latin typeface="Arial"/>
              <a:cs typeface="Arial"/>
            </a:endParaRPr>
          </a:p>
          <a:p>
            <a:pPr marL="469900">
              <a:lnSpc>
                <a:spcPts val="3155"/>
              </a:lnSpc>
              <a:spcBef>
                <a:spcPts val="560"/>
              </a:spcBef>
            </a:pPr>
            <a:r>
              <a:rPr sz="2800" dirty="0">
                <a:latin typeface="Arial"/>
                <a:cs typeface="Arial"/>
              </a:rPr>
              <a:t>Corticoides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antihistamínicos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intranasales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ts val="2315"/>
              </a:lnSpc>
            </a:pPr>
            <a:r>
              <a:rPr sz="2100" dirty="0">
                <a:latin typeface="Arial"/>
                <a:cs typeface="Arial"/>
              </a:rPr>
              <a:t>Evitar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el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uso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prolongado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descongestionantes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tópicos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(máximo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5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días)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5"/>
              </a:spcBef>
            </a:pP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No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farmacológico: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Irrigación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nasal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solución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salina</a:t>
            </a:r>
            <a:endParaRPr sz="17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340"/>
              </a:spcBef>
            </a:pPr>
            <a:r>
              <a:rPr sz="1750" dirty="0">
                <a:latin typeface="Arial"/>
                <a:cs typeface="Arial"/>
              </a:rPr>
              <a:t>Evitar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alérgenos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como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el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polvo,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el</a:t>
            </a:r>
            <a:r>
              <a:rPr sz="1750" spc="1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polen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y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los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animales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domésticos</a:t>
            </a:r>
            <a:endParaRPr sz="175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50"/>
              </a:spcBef>
            </a:pPr>
            <a:r>
              <a:rPr sz="1650" dirty="0">
                <a:latin typeface="Arial"/>
                <a:cs typeface="Arial"/>
              </a:rPr>
              <a:t>Técnica adecuada para el uso de inhaladores y </a:t>
            </a:r>
            <a:r>
              <a:rPr sz="1650" spc="-10" dirty="0">
                <a:latin typeface="Arial"/>
                <a:cs typeface="Arial"/>
              </a:rPr>
              <a:t>aerosoles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3705" y="6522613"/>
            <a:ext cx="725868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ofrecido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elaboración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clínico,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participado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99131" y="1659331"/>
            <a:ext cx="1887816" cy="91975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33055" y="3693985"/>
            <a:ext cx="1208175" cy="268366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55895" y="3757798"/>
            <a:ext cx="2556160" cy="2556160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E244289A-9A0C-84F1-2A51-457778536C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Guía</a:t>
            </a:r>
            <a:r>
              <a:rPr spc="30" dirty="0"/>
              <a:t> </a:t>
            </a:r>
            <a:r>
              <a:rPr dirty="0"/>
              <a:t>práctica</a:t>
            </a:r>
            <a:r>
              <a:rPr spc="40" dirty="0"/>
              <a:t> </a:t>
            </a:r>
            <a:r>
              <a:rPr dirty="0"/>
              <a:t>para</a:t>
            </a:r>
            <a:r>
              <a:rPr spc="45" dirty="0"/>
              <a:t> </a:t>
            </a:r>
            <a:r>
              <a:rPr dirty="0"/>
              <a:t>optimizar</a:t>
            </a:r>
            <a:r>
              <a:rPr spc="40" dirty="0"/>
              <a:t> </a:t>
            </a:r>
            <a:r>
              <a:rPr dirty="0"/>
              <a:t>el</a:t>
            </a:r>
            <a:r>
              <a:rPr spc="40" dirty="0"/>
              <a:t> </a:t>
            </a:r>
            <a:r>
              <a:rPr dirty="0"/>
              <a:t>manejo</a:t>
            </a:r>
            <a:r>
              <a:rPr spc="40" dirty="0"/>
              <a:t> </a:t>
            </a:r>
            <a:r>
              <a:rPr dirty="0"/>
              <a:t>de</a:t>
            </a:r>
            <a:r>
              <a:rPr spc="45" dirty="0"/>
              <a:t> </a:t>
            </a:r>
            <a:r>
              <a:rPr dirty="0"/>
              <a:t>la</a:t>
            </a:r>
            <a:r>
              <a:rPr spc="40" dirty="0"/>
              <a:t> </a:t>
            </a:r>
            <a:r>
              <a:rPr dirty="0"/>
              <a:t>rinitis</a:t>
            </a:r>
            <a:r>
              <a:rPr spc="40" dirty="0"/>
              <a:t> </a:t>
            </a:r>
            <a:r>
              <a:rPr dirty="0"/>
              <a:t>en</a:t>
            </a:r>
            <a:r>
              <a:rPr spc="40" dirty="0"/>
              <a:t> </a:t>
            </a:r>
            <a:r>
              <a:rPr dirty="0"/>
              <a:t>atención</a:t>
            </a:r>
            <a:r>
              <a:rPr spc="45" dirty="0"/>
              <a:t> </a:t>
            </a:r>
            <a:r>
              <a:rPr spc="-10" dirty="0"/>
              <a:t>primaria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5136" y="6520370"/>
            <a:ext cx="7415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facilitado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beca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respaldar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6251" y="1823845"/>
            <a:ext cx="3948038" cy="39480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49560" y="5012816"/>
            <a:ext cx="1947545" cy="77787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215" rIns="0" bIns="0" rtlCol="0">
            <a:spAutoFit/>
          </a:bodyPr>
          <a:lstStyle/>
          <a:p>
            <a:pPr marL="596900" marR="229870" indent="-281305">
              <a:lnSpc>
                <a:spcPts val="1860"/>
              </a:lnSpc>
              <a:spcBef>
                <a:spcPts val="54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escanea</a:t>
            </a:r>
            <a:r>
              <a:rPr sz="17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acceder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9612" y="1977148"/>
            <a:ext cx="1948611" cy="3035960"/>
          </a:xfrm>
          <a:prstGeom prst="rect">
            <a:avLst/>
          </a:prstGeom>
        </p:spPr>
      </p:pic>
      <p:pic>
        <p:nvPicPr>
          <p:cNvPr id="12" name="Picture 11" descr="A close-up of a newspaper&#10;&#10;AI-generated content may be incorrect.">
            <a:extLst>
              <a:ext uri="{FF2B5EF4-FFF2-40B4-BE49-F238E27FC236}">
                <a16:creationId xmlns:a16="http://schemas.microsoft.com/office/drawing/2014/main" id="{C6BEE533-1CBE-A62A-2E61-0A345CBFA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6" y="1079848"/>
            <a:ext cx="3767060" cy="525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A black and blue logo&#10;&#10;AI-generated content may be incorrect.">
            <a:extLst>
              <a:ext uri="{FF2B5EF4-FFF2-40B4-BE49-F238E27FC236}">
                <a16:creationId xmlns:a16="http://schemas.microsoft.com/office/drawing/2014/main" id="{D7B1FC8E-6470-1A04-F29D-EC8163092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1782533"/>
            <a:ext cx="304806" cy="3230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6741" y="1746676"/>
            <a:ext cx="7908290" cy="38201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dirty="0">
                <a:latin typeface="Arial"/>
                <a:cs typeface="Arial"/>
              </a:rPr>
              <a:t>Pregunta</a:t>
            </a:r>
            <a:r>
              <a:rPr sz="2250" spc="5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sobre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la</a:t>
            </a:r>
            <a:r>
              <a:rPr sz="2250" spc="5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duración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y</a:t>
            </a:r>
            <a:r>
              <a:rPr sz="2250" spc="5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el</a:t>
            </a:r>
            <a:r>
              <a:rPr sz="2250" spc="5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patrón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</a:t>
            </a:r>
            <a:r>
              <a:rPr sz="2250" spc="5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los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síntomas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8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Revisa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historial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medicamentos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uso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productos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receta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50" dirty="0">
                <a:latin typeface="Arial"/>
                <a:cs typeface="Arial"/>
              </a:rPr>
              <a:t>Explica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cómo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usar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correctamente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el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spray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nasal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Recomienda</a:t>
            </a:r>
            <a:r>
              <a:rPr sz="1750" spc="-6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realizar</a:t>
            </a:r>
            <a:r>
              <a:rPr sz="1750" spc="-5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seguimiento</a:t>
            </a:r>
            <a:r>
              <a:rPr sz="1750" spc="-5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y</a:t>
            </a:r>
            <a:r>
              <a:rPr sz="1750" spc="-5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derivar</a:t>
            </a:r>
            <a:r>
              <a:rPr sz="1750" spc="-5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al</a:t>
            </a:r>
            <a:r>
              <a:rPr sz="1750" spc="-6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especialista</a:t>
            </a:r>
            <a:r>
              <a:rPr sz="1750" spc="-5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cuando</a:t>
            </a:r>
            <a:r>
              <a:rPr sz="1750" spc="-5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sea</a:t>
            </a:r>
            <a:r>
              <a:rPr sz="1750" spc="-55" dirty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necesario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dirty="0">
                <a:latin typeface="Arial"/>
                <a:cs typeface="Arial"/>
              </a:rPr>
              <a:t>Ubicación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accesible,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sin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necesidad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cita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previa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2635973"/>
            <a:ext cx="304806" cy="3230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3489413"/>
            <a:ext cx="304806" cy="3230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4342853"/>
            <a:ext cx="304806" cy="3230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5196281"/>
            <a:ext cx="304806" cy="3230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04451" y="6521491"/>
            <a:ext cx="721677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otorgó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beca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educativa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restricciones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apoyar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desarrollo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práctico,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intervino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contenido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La</a:t>
            </a:r>
            <a:r>
              <a:rPr sz="2800" spc="-85" dirty="0"/>
              <a:t> </a:t>
            </a:r>
            <a:r>
              <a:rPr sz="2800" dirty="0"/>
              <a:t>labor</a:t>
            </a:r>
            <a:r>
              <a:rPr sz="2800" spc="-80" dirty="0"/>
              <a:t> </a:t>
            </a:r>
            <a:r>
              <a:rPr sz="2800" dirty="0"/>
              <a:t>del</a:t>
            </a:r>
            <a:r>
              <a:rPr sz="2800" spc="-80" dirty="0"/>
              <a:t> </a:t>
            </a:r>
            <a:r>
              <a:rPr sz="2800" spc="-10" dirty="0"/>
              <a:t>farmacéutico</a:t>
            </a:r>
            <a:r>
              <a:rPr sz="2800" spc="-85" dirty="0"/>
              <a:t> </a:t>
            </a:r>
            <a:r>
              <a:rPr sz="2800" spc="-10" dirty="0"/>
              <a:t>comunitario</a:t>
            </a:r>
            <a:endParaRPr sz="2800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157" y="5322404"/>
            <a:ext cx="921854" cy="90035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7586" y="5346729"/>
            <a:ext cx="802689" cy="85133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3754" y="5322404"/>
            <a:ext cx="884618" cy="899985"/>
          </a:xfrm>
          <a:prstGeom prst="rect">
            <a:avLst/>
          </a:prstGeom>
        </p:spPr>
      </p:pic>
      <p:pic>
        <p:nvPicPr>
          <p:cNvPr id="14" name="Picture 13" descr="A black and blue logo&#10;&#10;AI-generated content may be incorrect.">
            <a:extLst>
              <a:ext uri="{FF2B5EF4-FFF2-40B4-BE49-F238E27FC236}">
                <a16:creationId xmlns:a16="http://schemas.microsoft.com/office/drawing/2014/main" id="{907DD8A9-613F-083A-F96B-4AE03B3E1E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1997976"/>
            <a:ext cx="304787" cy="3230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3326" y="1953120"/>
            <a:ext cx="6901473" cy="12548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dirty="0">
                <a:latin typeface="Arial"/>
                <a:cs typeface="Arial"/>
              </a:rPr>
              <a:t>Revisión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la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semana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50" dirty="0">
                <a:latin typeface="Arial"/>
                <a:cs typeface="Arial"/>
              </a:rPr>
              <a:t>Evaluar</a:t>
            </a:r>
            <a:r>
              <a:rPr sz="2250" spc="4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el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control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los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síntomas</a:t>
            </a:r>
            <a:r>
              <a:rPr sz="2250" spc="5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y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lang="es-ES" sz="2250" spc="50" dirty="0">
                <a:latin typeface="Arial"/>
                <a:cs typeface="Arial"/>
              </a:rPr>
              <a:t>el cumplimiento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851416"/>
            <a:ext cx="304787" cy="3230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4985016"/>
            <a:ext cx="304787" cy="3230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23327" y="4960424"/>
            <a:ext cx="6709409" cy="11645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dirty="0">
                <a:latin typeface="Arial"/>
                <a:cs typeface="Arial"/>
              </a:rPr>
              <a:t>Refuerza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gestión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factores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desencadenantes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Ajusta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el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tratamiento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si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es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necesario,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por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ejemplo</a:t>
            </a:r>
            <a:r>
              <a:rPr sz="1900" spc="-10" dirty="0">
                <a:latin typeface="Arial"/>
                <a:cs typeface="Arial"/>
              </a:rPr>
              <a:t> INCS+INAH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5838456"/>
            <a:ext cx="304787" cy="3230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455030" y="6521491"/>
            <a:ext cx="7315834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ofrecido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beca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educativa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restricciones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apoyar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desarrollo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caso,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intervenido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contenido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79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dirty="0"/>
              <a:t>Revisión</a:t>
            </a:r>
            <a:r>
              <a:rPr sz="2600" spc="5" dirty="0"/>
              <a:t> </a:t>
            </a:r>
            <a:r>
              <a:rPr sz="2600" dirty="0"/>
              <a:t>y</a:t>
            </a:r>
            <a:r>
              <a:rPr sz="2600" spc="5" dirty="0"/>
              <a:t> </a:t>
            </a:r>
            <a:r>
              <a:rPr sz="2600" spc="-10" dirty="0"/>
              <a:t>seguimiento</a:t>
            </a:r>
            <a:endParaRPr sz="2600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2304" y="1687829"/>
            <a:ext cx="3874871" cy="317689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79449" y="3310170"/>
            <a:ext cx="4364355" cy="1657350"/>
            <a:chOff x="1079449" y="3310170"/>
            <a:chExt cx="4364355" cy="16573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9449" y="3310170"/>
              <a:ext cx="4363812" cy="165718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6004" y="3904157"/>
              <a:ext cx="107568" cy="247015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2098F6-E587-C11E-00FF-462720380398}"/>
              </a:ext>
            </a:extLst>
          </p:cNvPr>
          <p:cNvSpPr txBox="1"/>
          <p:nvPr/>
        </p:nvSpPr>
        <p:spPr>
          <a:xfrm>
            <a:off x="2057400" y="3310170"/>
            <a:ext cx="28826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/>
              <a:t>Escala Visual anal</a:t>
            </a:r>
            <a:r>
              <a:rPr lang="es-ES" sz="1200" spc="-10" dirty="0">
                <a:latin typeface="Arial"/>
                <a:cs typeface="Arial"/>
              </a:rPr>
              <a:t>ógica</a:t>
            </a:r>
          </a:p>
          <a:p>
            <a:r>
              <a:rPr lang="es-ES" sz="1200" spc="-10" dirty="0">
                <a:latin typeface="Arial"/>
                <a:cs typeface="Arial"/>
              </a:rPr>
              <a:t>¿Cuánto le molestan hoy los síntomas nasales/oculares?</a:t>
            </a:r>
            <a:endParaRPr lang="es-ES" sz="12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CE783BA-F0B9-4AC3-8676-0FD6B9D28104}"/>
              </a:ext>
            </a:extLst>
          </p:cNvPr>
          <p:cNvSpPr/>
          <p:nvPr/>
        </p:nvSpPr>
        <p:spPr>
          <a:xfrm>
            <a:off x="883614" y="3542507"/>
            <a:ext cx="1042697" cy="3349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3">
                    <a:lumMod val="75000"/>
                  </a:schemeClr>
                </a:solidFill>
              </a:rPr>
              <a:t>Nada molestos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8131B6C-62DC-74AB-CEDE-6A49842A3DDC}"/>
              </a:ext>
            </a:extLst>
          </p:cNvPr>
          <p:cNvSpPr/>
          <p:nvPr/>
        </p:nvSpPr>
        <p:spPr>
          <a:xfrm>
            <a:off x="4828598" y="3406717"/>
            <a:ext cx="1491504" cy="3960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accent3">
                    <a:lumMod val="75000"/>
                  </a:schemeClr>
                </a:solidFill>
              </a:rPr>
              <a:t>Extremadamente molestos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1CA8AED-9103-479B-4E6B-37A20790E91D}"/>
              </a:ext>
            </a:extLst>
          </p:cNvPr>
          <p:cNvSpPr/>
          <p:nvPr/>
        </p:nvSpPr>
        <p:spPr>
          <a:xfrm>
            <a:off x="761999" y="4540958"/>
            <a:ext cx="5486401" cy="3960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Síntomas nasales</a:t>
            </a:r>
            <a:r>
              <a:rPr lang="es-ES" sz="1200" dirty="0">
                <a:solidFill>
                  <a:schemeClr val="tx1"/>
                </a:solidFill>
              </a:rPr>
              <a:t>: rinorrea, estornudos, obstrucción, prurito, pérdida de olfato</a:t>
            </a:r>
          </a:p>
          <a:p>
            <a:pPr algn="l"/>
            <a:r>
              <a:rPr lang="es-ES" sz="1200" b="1" dirty="0">
                <a:solidFill>
                  <a:schemeClr val="tx1"/>
                </a:solidFill>
              </a:rPr>
              <a:t>Síntomas oculares</a:t>
            </a:r>
            <a:r>
              <a:rPr lang="es-ES" sz="1200" dirty="0">
                <a:solidFill>
                  <a:schemeClr val="tx1"/>
                </a:solidFill>
              </a:rPr>
              <a:t>: prurito, enrojecimiento, lagrimeo</a:t>
            </a:r>
          </a:p>
        </p:txBody>
      </p:sp>
      <p:pic>
        <p:nvPicPr>
          <p:cNvPr id="15" name="Picture 14" descr="A black and blue logo&#10;&#10;AI-generated content may be incorrect.">
            <a:extLst>
              <a:ext uri="{FF2B5EF4-FFF2-40B4-BE49-F238E27FC236}">
                <a16:creationId xmlns:a16="http://schemas.microsoft.com/office/drawing/2014/main" id="{52567EEA-35CB-995D-2FFC-41B64AC9A9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Resumen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1422196"/>
            <a:ext cx="304787" cy="3230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23327" y="1386300"/>
            <a:ext cx="9885680" cy="38201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dirty="0">
                <a:latin typeface="Arial"/>
                <a:cs typeface="Arial"/>
              </a:rPr>
              <a:t>La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rinitis</a:t>
            </a:r>
            <a:r>
              <a:rPr sz="2150" spc="7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alérgica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estacional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es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frecuente</a:t>
            </a:r>
            <a:r>
              <a:rPr sz="2150" spc="7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y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suele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estar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insuficientemente</a:t>
            </a:r>
            <a:r>
              <a:rPr sz="2150" spc="70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tratada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2150">
              <a:latin typeface="Arial"/>
              <a:cs typeface="Arial"/>
            </a:endParaRPr>
          </a:p>
          <a:p>
            <a:pPr marL="12700" marR="201930">
              <a:lnSpc>
                <a:spcPct val="101400"/>
              </a:lnSpc>
            </a:pPr>
            <a:r>
              <a:rPr sz="2500" dirty="0">
                <a:latin typeface="Arial"/>
                <a:cs typeface="Arial"/>
              </a:rPr>
              <a:t>Los</a:t>
            </a:r>
            <a:r>
              <a:rPr sz="2500" spc="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farmacéuticos</a:t>
            </a:r>
            <a:r>
              <a:rPr sz="2500" spc="1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pueden</a:t>
            </a:r>
            <a:r>
              <a:rPr sz="2500" spc="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detectar</a:t>
            </a:r>
            <a:r>
              <a:rPr sz="2500" spc="1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los</a:t>
            </a:r>
            <a:r>
              <a:rPr sz="2500" spc="1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factores</a:t>
            </a:r>
            <a:r>
              <a:rPr sz="2500" spc="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desencadenantes</a:t>
            </a:r>
            <a:r>
              <a:rPr sz="2500" spc="110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y </a:t>
            </a:r>
            <a:r>
              <a:rPr sz="2500" dirty="0">
                <a:latin typeface="Arial"/>
                <a:cs typeface="Arial"/>
              </a:rPr>
              <a:t>evitar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el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uso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inadecuado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descongestionantes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venta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libre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2500">
              <a:latin typeface="Arial"/>
              <a:cs typeface="Arial"/>
            </a:endParaRPr>
          </a:p>
          <a:p>
            <a:pPr marL="12700" marR="62801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La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combinación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tratamientos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farmacológicos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cambios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hábitos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garantiza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mejores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resultados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largo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plazo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dirty="0">
                <a:latin typeface="Arial"/>
                <a:cs typeface="Arial"/>
              </a:rPr>
              <a:t>Ubicación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accesible,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sin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necesidad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cita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previa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275637"/>
            <a:ext cx="304787" cy="3230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3555796"/>
            <a:ext cx="304787" cy="3230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4835956"/>
            <a:ext cx="304787" cy="3230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96095" y="6521491"/>
            <a:ext cx="743394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ofrecido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ayuda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educativa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restricciones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desarrollo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práctico,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intervenido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contenido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157" y="5322404"/>
            <a:ext cx="921854" cy="90035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7586" y="5346729"/>
            <a:ext cx="802689" cy="85133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3754" y="5322404"/>
            <a:ext cx="884618" cy="899985"/>
          </a:xfrm>
          <a:prstGeom prst="rect">
            <a:avLst/>
          </a:prstGeom>
        </p:spPr>
      </p:pic>
      <p:pic>
        <p:nvPicPr>
          <p:cNvPr id="13" name="Picture 12" descr="A black and blue logo&#10;&#10;AI-generated content may be incorrect.">
            <a:extLst>
              <a:ext uri="{FF2B5EF4-FFF2-40B4-BE49-F238E27FC236}">
                <a16:creationId xmlns:a16="http://schemas.microsoft.com/office/drawing/2014/main" id="{7D4AF3A9-7840-749F-6233-49B063CD55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Guía</a:t>
            </a:r>
            <a:r>
              <a:rPr spc="30" dirty="0"/>
              <a:t> </a:t>
            </a:r>
            <a:r>
              <a:rPr dirty="0"/>
              <a:t>práctica</a:t>
            </a:r>
            <a:r>
              <a:rPr spc="40" dirty="0"/>
              <a:t> </a:t>
            </a:r>
            <a:r>
              <a:rPr dirty="0"/>
              <a:t>para</a:t>
            </a:r>
            <a:r>
              <a:rPr spc="45" dirty="0"/>
              <a:t> </a:t>
            </a:r>
            <a:r>
              <a:rPr dirty="0"/>
              <a:t>optimizar</a:t>
            </a:r>
            <a:r>
              <a:rPr spc="40" dirty="0"/>
              <a:t> </a:t>
            </a:r>
            <a:r>
              <a:rPr dirty="0"/>
              <a:t>el</a:t>
            </a:r>
            <a:r>
              <a:rPr spc="40" dirty="0"/>
              <a:t> </a:t>
            </a:r>
            <a:r>
              <a:rPr dirty="0"/>
              <a:t>manejo</a:t>
            </a:r>
            <a:r>
              <a:rPr spc="40" dirty="0"/>
              <a:t> </a:t>
            </a:r>
            <a:r>
              <a:rPr dirty="0"/>
              <a:t>de</a:t>
            </a:r>
            <a:r>
              <a:rPr spc="45" dirty="0"/>
              <a:t> </a:t>
            </a:r>
            <a:r>
              <a:rPr dirty="0"/>
              <a:t>la</a:t>
            </a:r>
            <a:r>
              <a:rPr spc="40" dirty="0"/>
              <a:t> </a:t>
            </a:r>
            <a:r>
              <a:rPr dirty="0"/>
              <a:t>rinitis</a:t>
            </a:r>
            <a:r>
              <a:rPr spc="40" dirty="0"/>
              <a:t> </a:t>
            </a:r>
            <a:r>
              <a:rPr dirty="0"/>
              <a:t>en</a:t>
            </a:r>
            <a:r>
              <a:rPr spc="40" dirty="0"/>
              <a:t> </a:t>
            </a:r>
            <a:r>
              <a:rPr dirty="0"/>
              <a:t>atención</a:t>
            </a:r>
            <a:r>
              <a:rPr spc="45" dirty="0"/>
              <a:t> </a:t>
            </a:r>
            <a:r>
              <a:rPr spc="-10" dirty="0"/>
              <a:t>primaria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8145" y="6521491"/>
            <a:ext cx="724979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ofrecido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ayuda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educativa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restricciones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apoyar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creación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práctico,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contenido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6251" y="1823845"/>
            <a:ext cx="3948038" cy="39480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49560" y="5012816"/>
            <a:ext cx="1947545" cy="77787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215" rIns="0" bIns="0" rtlCol="0">
            <a:spAutoFit/>
          </a:bodyPr>
          <a:lstStyle/>
          <a:p>
            <a:pPr marL="596900" marR="229870" indent="-281305">
              <a:lnSpc>
                <a:spcPts val="1860"/>
              </a:lnSpc>
              <a:spcBef>
                <a:spcPts val="54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escanea</a:t>
            </a:r>
            <a:r>
              <a:rPr sz="17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acceder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9612" y="1977148"/>
            <a:ext cx="1948611" cy="3035960"/>
          </a:xfrm>
          <a:prstGeom prst="rect">
            <a:avLst/>
          </a:prstGeom>
        </p:spPr>
      </p:pic>
      <p:pic>
        <p:nvPicPr>
          <p:cNvPr id="11" name="Picture 10" descr="A black and blue logo&#10;&#10;AI-generated content may be incorrect.">
            <a:extLst>
              <a:ext uri="{FF2B5EF4-FFF2-40B4-BE49-F238E27FC236}">
                <a16:creationId xmlns:a16="http://schemas.microsoft.com/office/drawing/2014/main" id="{30443C50-3842-72BE-7E10-EF5BDF58E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  <p:pic>
        <p:nvPicPr>
          <p:cNvPr id="13" name="Picture 12" descr="A close-up of a newspaper&#10;&#10;AI-generated content may be incorrect.">
            <a:extLst>
              <a:ext uri="{FF2B5EF4-FFF2-40B4-BE49-F238E27FC236}">
                <a16:creationId xmlns:a16="http://schemas.microsoft.com/office/drawing/2014/main" id="{DEE6D975-692D-70A0-B402-AF0E4C78C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3" y="830647"/>
            <a:ext cx="3948038" cy="55103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68743"/>
            <a:ext cx="3430904" cy="372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b="1" dirty="0">
                <a:solidFill>
                  <a:srgbClr val="017973"/>
                </a:solidFill>
                <a:latin typeface="Arial"/>
                <a:cs typeface="Arial"/>
              </a:rPr>
              <a:t>Objetivos</a:t>
            </a:r>
            <a:r>
              <a:rPr sz="2250" b="1" spc="1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2250" b="1" spc="1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250" b="1" spc="-10" dirty="0">
                <a:solidFill>
                  <a:srgbClr val="017973"/>
                </a:solidFill>
                <a:latin typeface="Arial"/>
                <a:cs typeface="Arial"/>
              </a:rPr>
              <a:t>aprendizaje</a:t>
            </a:r>
            <a:endParaRPr sz="2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8650" y="6520370"/>
            <a:ext cx="75285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concedido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ayuda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elaboración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clínico,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1627428"/>
            <a:ext cx="304800" cy="323095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006741" y="1581658"/>
            <a:ext cx="1039050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dirty="0" err="1">
                <a:solidFill>
                  <a:srgbClr val="000000"/>
                </a:solidFill>
                <a:latin typeface="Arial"/>
                <a:cs typeface="Arial"/>
              </a:rPr>
              <a:t>Explica</a:t>
            </a:r>
            <a:r>
              <a:rPr lang="es-ES" sz="2800" b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cómo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manifiesta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rinitis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los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pacientes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cuáles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Arial"/>
                <a:cs typeface="Arial"/>
              </a:rPr>
              <a:t>son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sus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causas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más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habituales.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2907588"/>
            <a:ext cx="304800" cy="3230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6741" y="2861182"/>
            <a:ext cx="10410825" cy="210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9435">
              <a:lnSpc>
                <a:spcPct val="100000"/>
              </a:lnSpc>
              <a:spcBef>
                <a:spcPts val="95"/>
              </a:spcBef>
            </a:pPr>
            <a:r>
              <a:rPr sz="2800" dirty="0" err="1">
                <a:latin typeface="Arial"/>
                <a:cs typeface="Arial"/>
              </a:rPr>
              <a:t>Distingu</a:t>
            </a:r>
            <a:r>
              <a:rPr lang="es-ES" sz="2800" dirty="0">
                <a:latin typeface="Arial"/>
                <a:cs typeface="Arial"/>
              </a:rPr>
              <a:t>ir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síntomas,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desencadenantes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mecanismos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la </a:t>
            </a:r>
            <a:r>
              <a:rPr sz="2800" dirty="0">
                <a:latin typeface="Arial"/>
                <a:cs typeface="Arial"/>
              </a:rPr>
              <a:t>rinitis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alérgica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alérgica.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</a:pPr>
            <a:r>
              <a:rPr sz="2600" dirty="0" err="1">
                <a:latin typeface="Arial"/>
                <a:cs typeface="Arial"/>
              </a:rPr>
              <a:t>Elabora</a:t>
            </a:r>
            <a:r>
              <a:rPr lang="es-ES" sz="2600" dirty="0">
                <a:latin typeface="Arial"/>
                <a:cs typeface="Arial"/>
              </a:rPr>
              <a:t>r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plan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manejo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adecuado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para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pacientes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presentan </a:t>
            </a:r>
            <a:r>
              <a:rPr sz="2600" dirty="0">
                <a:latin typeface="Arial"/>
                <a:cs typeface="Arial"/>
              </a:rPr>
              <a:t>síntomas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rinitis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alérgica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entorno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farmacia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comunitaria.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4187748"/>
            <a:ext cx="304800" cy="323095"/>
          </a:xfrm>
          <a:prstGeom prst="rect">
            <a:avLst/>
          </a:prstGeom>
        </p:spPr>
      </p:pic>
      <p:pic>
        <p:nvPicPr>
          <p:cNvPr id="10" name="Picture 9" descr="A black and blue logo&#10;&#10;AI-generated content may be incorrect.">
            <a:extLst>
              <a:ext uri="{FF2B5EF4-FFF2-40B4-BE49-F238E27FC236}">
                <a16:creationId xmlns:a16="http://schemas.microsoft.com/office/drawing/2014/main" id="{621A8FDC-E921-2230-FD4D-834F21E0E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dirty="0"/>
              <a:t>¿Qué</a:t>
            </a:r>
            <a:r>
              <a:rPr sz="2600" spc="10" dirty="0"/>
              <a:t> </a:t>
            </a:r>
            <a:r>
              <a:rPr sz="2600" dirty="0"/>
              <a:t>es</a:t>
            </a:r>
            <a:r>
              <a:rPr sz="2600" spc="10" dirty="0"/>
              <a:t> </a:t>
            </a:r>
            <a:r>
              <a:rPr sz="2600" dirty="0"/>
              <a:t>la</a:t>
            </a:r>
            <a:r>
              <a:rPr sz="2600" spc="10" dirty="0"/>
              <a:t> </a:t>
            </a:r>
            <a:r>
              <a:rPr sz="2600" dirty="0"/>
              <a:t>rinitis</a:t>
            </a:r>
            <a:r>
              <a:rPr sz="2600" spc="10" dirty="0"/>
              <a:t> </a:t>
            </a:r>
            <a:r>
              <a:rPr sz="2600" dirty="0"/>
              <a:t>alérgica</a:t>
            </a:r>
            <a:r>
              <a:rPr sz="2600" spc="10" dirty="0"/>
              <a:t> </a:t>
            </a:r>
            <a:r>
              <a:rPr sz="2600" spc="-10" dirty="0"/>
              <a:t>(RA)?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2526723" y="6522613"/>
            <a:ext cx="717232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ofrecido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clínico,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2907588"/>
            <a:ext cx="304800" cy="3230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3334321"/>
            <a:ext cx="304800" cy="3230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3761028"/>
            <a:ext cx="304800" cy="3230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4187748"/>
            <a:ext cx="304800" cy="3230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49541" y="1586379"/>
            <a:ext cx="10906760" cy="2845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0"/>
              </a:spcBef>
            </a:pPr>
            <a:r>
              <a:rPr sz="2500" dirty="0">
                <a:latin typeface="Arial"/>
                <a:cs typeface="Arial"/>
              </a:rPr>
              <a:t>La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rinitis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es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una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inflamación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la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mucosa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nasal,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que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se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manifiesta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con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al </a:t>
            </a:r>
            <a:r>
              <a:rPr sz="2500" dirty="0">
                <a:latin typeface="Arial"/>
                <a:cs typeface="Arial"/>
              </a:rPr>
              <a:t>menos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dos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síntomas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durante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más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una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hora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al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día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mayoría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los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días: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25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Secreción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nasal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(rinorrea)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5"/>
              </a:spcBef>
            </a:pPr>
            <a:r>
              <a:rPr sz="2450" dirty="0">
                <a:latin typeface="Arial"/>
                <a:cs typeface="Arial"/>
              </a:rPr>
              <a:t>Nariz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tapada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obstruida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(congestión)</a:t>
            </a:r>
            <a:endParaRPr sz="24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20"/>
              </a:spcBef>
            </a:pPr>
            <a:r>
              <a:rPr sz="2450" spc="-10" dirty="0">
                <a:latin typeface="Arial"/>
                <a:cs typeface="Arial"/>
              </a:rPr>
              <a:t>Estornudos</a:t>
            </a:r>
            <a:endParaRPr sz="24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90"/>
              </a:spcBef>
            </a:pPr>
            <a:r>
              <a:rPr sz="1550" dirty="0">
                <a:latin typeface="Arial"/>
                <a:cs typeface="Arial"/>
              </a:rPr>
              <a:t>Picores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en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la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nariz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4614481"/>
            <a:ext cx="304800" cy="32308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06741" y="4592929"/>
            <a:ext cx="1805939" cy="684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Picores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garganta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Picores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en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los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ojos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5041188"/>
            <a:ext cx="304800" cy="32308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49389" y="5866434"/>
            <a:ext cx="10367645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conjuntivitis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alérgica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también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provocar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picor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ojos,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algo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frecuente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rinitis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alérgica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6874" y="3864228"/>
            <a:ext cx="2779712" cy="1854033"/>
          </a:xfrm>
          <a:prstGeom prst="rect">
            <a:avLst/>
          </a:prstGeom>
        </p:spPr>
      </p:pic>
      <p:pic>
        <p:nvPicPr>
          <p:cNvPr id="15" name="Picture 14" descr="A black and blue logo&#10;&#10;AI-generated content may be incorrect.">
            <a:extLst>
              <a:ext uri="{FF2B5EF4-FFF2-40B4-BE49-F238E27FC236}">
                <a16:creationId xmlns:a16="http://schemas.microsoft.com/office/drawing/2014/main" id="{8CF053A1-94C7-FC26-7B18-587B4D25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Diferencias</a:t>
            </a:r>
            <a:r>
              <a:rPr sz="2800" spc="-85" dirty="0"/>
              <a:t> </a:t>
            </a:r>
            <a:r>
              <a:rPr sz="2800" dirty="0"/>
              <a:t>entre</a:t>
            </a:r>
            <a:r>
              <a:rPr sz="2800" spc="-85" dirty="0"/>
              <a:t> </a:t>
            </a:r>
            <a:r>
              <a:rPr sz="2800" dirty="0"/>
              <a:t>rinitis</a:t>
            </a:r>
            <a:r>
              <a:rPr sz="2800" spc="-85" dirty="0"/>
              <a:t> </a:t>
            </a:r>
            <a:r>
              <a:rPr sz="2800" dirty="0"/>
              <a:t>alérgica</a:t>
            </a:r>
            <a:r>
              <a:rPr sz="2800" spc="-85" dirty="0"/>
              <a:t> </a:t>
            </a:r>
            <a:r>
              <a:rPr sz="2800" dirty="0"/>
              <a:t>y</a:t>
            </a:r>
            <a:r>
              <a:rPr sz="2800" spc="-85" dirty="0"/>
              <a:t> </a:t>
            </a:r>
            <a:r>
              <a:rPr sz="2800" dirty="0"/>
              <a:t>no</a:t>
            </a:r>
            <a:r>
              <a:rPr sz="2800" spc="-85" dirty="0"/>
              <a:t> </a:t>
            </a:r>
            <a:r>
              <a:rPr sz="2800" spc="-10" dirty="0"/>
              <a:t>alérgica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361566" y="6062662"/>
            <a:ext cx="8196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5965" marR="5080" indent="-7239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Adaptado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de: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Lourenço,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Olga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al.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“Gestión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la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rinitis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alérgica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en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la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farmacia: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Guía</a:t>
            </a:r>
            <a:r>
              <a:rPr sz="12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ARIA</a:t>
            </a:r>
            <a:r>
              <a:rPr sz="12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para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la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implementación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en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12121"/>
                </a:solidFill>
                <a:latin typeface="Arial"/>
                <a:cs typeface="Arial"/>
              </a:rPr>
              <a:t>la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práctica.”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12121"/>
                </a:solidFill>
                <a:latin typeface="Arial"/>
                <a:cs typeface="Arial"/>
              </a:rPr>
              <a:t>Pharmacy (Basel, Switzerland)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vol. 8,2 85. 16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Arial"/>
                <a:cs typeface="Arial"/>
              </a:rPr>
              <a:t>May.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 2020, </a:t>
            </a:r>
            <a:r>
              <a:rPr sz="1200" spc="-10" dirty="0">
                <a:solidFill>
                  <a:srgbClr val="212121"/>
                </a:solidFill>
                <a:latin typeface="Arial"/>
                <a:cs typeface="Arial"/>
              </a:rPr>
              <a:t>doi:10.3390/pharmacy8020085</a:t>
            </a:r>
            <a:endParaRPr sz="12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720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financiado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beca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participado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92421" y="1213738"/>
            <a:ext cx="3091815" cy="369570"/>
          </a:xfrm>
          <a:custGeom>
            <a:avLst/>
            <a:gdLst/>
            <a:ahLst/>
            <a:cxnLst/>
            <a:rect l="l" t="t" r="r" b="b"/>
            <a:pathLst>
              <a:path w="3091815" h="369569">
                <a:moveTo>
                  <a:pt x="3091560" y="0"/>
                </a:moveTo>
                <a:lnTo>
                  <a:pt x="0" y="0"/>
                </a:lnTo>
                <a:lnTo>
                  <a:pt x="0" y="369315"/>
                </a:lnTo>
                <a:lnTo>
                  <a:pt x="3091560" y="369315"/>
                </a:lnTo>
                <a:lnTo>
                  <a:pt x="3091560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8411" y="1233460"/>
            <a:ext cx="28676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  <a:tabLst>
                <a:tab pos="114236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sugestivos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aseline="1923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50" spc="217" baseline="192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92421" y="1899285"/>
            <a:ext cx="3091815" cy="646430"/>
          </a:xfrm>
          <a:custGeom>
            <a:avLst/>
            <a:gdLst/>
            <a:ahLst/>
            <a:cxnLst/>
            <a:rect l="l" t="t" r="r" b="b"/>
            <a:pathLst>
              <a:path w="3091815" h="646430">
                <a:moveTo>
                  <a:pt x="3091560" y="0"/>
                </a:moveTo>
                <a:lnTo>
                  <a:pt x="0" y="0"/>
                </a:lnTo>
                <a:lnTo>
                  <a:pt x="0" y="646302"/>
                </a:lnTo>
                <a:lnTo>
                  <a:pt x="3091560" y="646302"/>
                </a:lnTo>
                <a:lnTo>
                  <a:pt x="3091560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96064" y="2109961"/>
            <a:ext cx="194500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0" dirty="0">
                <a:latin typeface="Arial"/>
                <a:cs typeface="Arial"/>
              </a:rPr>
              <a:t>Variable </a:t>
            </a:r>
            <a:r>
              <a:rPr sz="1200" dirty="0">
                <a:latin typeface="Arial"/>
                <a:cs typeface="Arial"/>
              </a:rPr>
              <a:t>(meses</a:t>
            </a:r>
            <a:r>
              <a:rPr sz="1200" spc="3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405" dirty="0">
                <a:latin typeface="Arial"/>
                <a:cs typeface="Arial"/>
              </a:rPr>
              <a:t> </a:t>
            </a:r>
            <a:r>
              <a:rPr sz="1425" baseline="11695" dirty="0">
                <a:latin typeface="Arial"/>
                <a:cs typeface="Arial"/>
              </a:rPr>
              <a:t>más</a:t>
            </a:r>
            <a:r>
              <a:rPr sz="1425" spc="22" baseline="11695" dirty="0">
                <a:latin typeface="Arial"/>
                <a:cs typeface="Arial"/>
              </a:rPr>
              <a:t> </a:t>
            </a:r>
            <a:r>
              <a:rPr sz="1425" spc="-15" baseline="11695" dirty="0">
                <a:latin typeface="Arial"/>
                <a:cs typeface="Arial"/>
              </a:rPr>
              <a:t>corta)</a:t>
            </a:r>
            <a:endParaRPr sz="1425" baseline="11695" dirty="0">
              <a:latin typeface="Arial"/>
              <a:cs typeface="Arial"/>
            </a:endParaRPr>
          </a:p>
          <a:p>
            <a:pPr marL="280035">
              <a:lnSpc>
                <a:spcPts val="1235"/>
              </a:lnSpc>
            </a:pPr>
            <a:r>
              <a:rPr sz="1200" spc="-10" dirty="0">
                <a:latin typeface="Arial"/>
                <a:cs typeface="Arial"/>
              </a:rPr>
              <a:t>Episodios</a:t>
            </a:r>
            <a:endParaRPr sz="1200" dirty="0">
              <a:latin typeface="Arial"/>
              <a:cs typeface="Arial"/>
            </a:endParaRPr>
          </a:p>
          <a:p>
            <a:pPr marL="950594">
              <a:lnSpc>
                <a:spcPts val="935"/>
              </a:lnSpc>
            </a:pPr>
            <a:r>
              <a:rPr sz="950" spc="-10" dirty="0">
                <a:latin typeface="Arial"/>
                <a:cs typeface="Arial"/>
              </a:rPr>
              <a:t>recurrentes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92421" y="2861817"/>
            <a:ext cx="3091815" cy="646430"/>
          </a:xfrm>
          <a:custGeom>
            <a:avLst/>
            <a:gdLst/>
            <a:ahLst/>
            <a:cxnLst/>
            <a:rect l="l" t="t" r="r" b="b"/>
            <a:pathLst>
              <a:path w="3091815" h="646429">
                <a:moveTo>
                  <a:pt x="3091560" y="0"/>
                </a:moveTo>
                <a:lnTo>
                  <a:pt x="0" y="0"/>
                </a:lnTo>
                <a:lnTo>
                  <a:pt x="0" y="646302"/>
                </a:lnTo>
                <a:lnTo>
                  <a:pt x="3091560" y="646302"/>
                </a:lnTo>
                <a:lnTo>
                  <a:pt x="3091560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40087" y="2889702"/>
            <a:ext cx="143256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395" algn="ctr">
              <a:lnSpc>
                <a:spcPts val="1045"/>
              </a:lnSpc>
            </a:pPr>
            <a:r>
              <a:rPr sz="1200" spc="-10" dirty="0">
                <a:latin typeface="Arial"/>
                <a:cs typeface="Arial"/>
              </a:rPr>
              <a:t>Época:</a:t>
            </a:r>
            <a:endParaRPr sz="1200">
              <a:latin typeface="Arial"/>
              <a:cs typeface="Arial"/>
            </a:endParaRPr>
          </a:p>
          <a:p>
            <a:pPr marR="52069" algn="ctr">
              <a:lnSpc>
                <a:spcPts val="1220"/>
              </a:lnSpc>
            </a:pPr>
            <a:r>
              <a:rPr sz="600" spc="-10" dirty="0">
                <a:latin typeface="Arial"/>
                <a:cs typeface="Arial"/>
              </a:rPr>
              <a:t>Cualquier</a:t>
            </a:r>
            <a:r>
              <a:rPr sz="600" dirty="0">
                <a:latin typeface="Arial"/>
                <a:cs typeface="Arial"/>
              </a:rPr>
              <a:t> momento</a:t>
            </a:r>
            <a:r>
              <a:rPr sz="600" spc="195" dirty="0">
                <a:latin typeface="Arial"/>
                <a:cs typeface="Arial"/>
              </a:rPr>
              <a:t>  </a:t>
            </a:r>
            <a:r>
              <a:rPr sz="1875" baseline="-24444" dirty="0">
                <a:latin typeface="Arial"/>
                <a:cs typeface="Arial"/>
              </a:rPr>
              <a:t>del</a:t>
            </a:r>
            <a:r>
              <a:rPr sz="1875" spc="30" baseline="-24444" dirty="0">
                <a:latin typeface="Arial"/>
                <a:cs typeface="Arial"/>
              </a:rPr>
              <a:t> </a:t>
            </a:r>
            <a:r>
              <a:rPr sz="1875" spc="-37" baseline="-24444" dirty="0">
                <a:latin typeface="Arial"/>
                <a:cs typeface="Arial"/>
              </a:rPr>
              <a:t>año</a:t>
            </a:r>
            <a:endParaRPr sz="1875" baseline="-24444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dirty="0">
                <a:latin typeface="Arial"/>
                <a:cs typeface="Arial"/>
              </a:rPr>
              <a:t>Generalmente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en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época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de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polen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92421" y="3539261"/>
            <a:ext cx="3091815" cy="1955800"/>
            <a:chOff x="4392421" y="3539261"/>
            <a:chExt cx="3091815" cy="1955800"/>
          </a:xfrm>
        </p:grpSpPr>
        <p:sp>
          <p:nvSpPr>
            <p:cNvPr id="12" name="object 12"/>
            <p:cNvSpPr/>
            <p:nvPr/>
          </p:nvSpPr>
          <p:spPr>
            <a:xfrm>
              <a:off x="5712040" y="3539261"/>
              <a:ext cx="296545" cy="1955800"/>
            </a:xfrm>
            <a:custGeom>
              <a:avLst/>
              <a:gdLst/>
              <a:ahLst/>
              <a:cxnLst/>
              <a:rect l="l" t="t" r="r" b="b"/>
              <a:pathLst>
                <a:path w="296545" h="1955800">
                  <a:moveTo>
                    <a:pt x="285750" y="1828203"/>
                  </a:moveTo>
                  <a:lnTo>
                    <a:pt x="214376" y="1828203"/>
                  </a:lnTo>
                  <a:lnTo>
                    <a:pt x="214376" y="1701203"/>
                  </a:lnTo>
                  <a:lnTo>
                    <a:pt x="71374" y="1701203"/>
                  </a:lnTo>
                  <a:lnTo>
                    <a:pt x="71374" y="1828203"/>
                  </a:lnTo>
                  <a:lnTo>
                    <a:pt x="0" y="1828203"/>
                  </a:lnTo>
                  <a:lnTo>
                    <a:pt x="142875" y="1955203"/>
                  </a:lnTo>
                  <a:lnTo>
                    <a:pt x="285750" y="1828203"/>
                  </a:lnTo>
                  <a:close/>
                </a:path>
                <a:path w="296545" h="1955800">
                  <a:moveTo>
                    <a:pt x="296379" y="127000"/>
                  </a:moveTo>
                  <a:lnTo>
                    <a:pt x="225005" y="127000"/>
                  </a:lnTo>
                  <a:lnTo>
                    <a:pt x="225005" y="0"/>
                  </a:lnTo>
                  <a:lnTo>
                    <a:pt x="82003" y="0"/>
                  </a:lnTo>
                  <a:lnTo>
                    <a:pt x="82003" y="127000"/>
                  </a:lnTo>
                  <a:lnTo>
                    <a:pt x="10629" y="127000"/>
                  </a:lnTo>
                  <a:lnTo>
                    <a:pt x="153504" y="254000"/>
                  </a:lnTo>
                  <a:lnTo>
                    <a:pt x="296379" y="12700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2421" y="3824351"/>
              <a:ext cx="3091815" cy="1385570"/>
            </a:xfrm>
            <a:custGeom>
              <a:avLst/>
              <a:gdLst/>
              <a:ahLst/>
              <a:cxnLst/>
              <a:rect l="l" t="t" r="r" b="b"/>
              <a:pathLst>
                <a:path w="3091815" h="1385570">
                  <a:moveTo>
                    <a:pt x="3091433" y="0"/>
                  </a:moveTo>
                  <a:lnTo>
                    <a:pt x="0" y="0"/>
                  </a:lnTo>
                  <a:lnTo>
                    <a:pt x="0" y="1385062"/>
                  </a:lnTo>
                  <a:lnTo>
                    <a:pt x="3091433" y="1385062"/>
                  </a:lnTo>
                  <a:lnTo>
                    <a:pt x="3091433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84027" y="4034012"/>
            <a:ext cx="2910205" cy="1085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0">
              <a:lnSpc>
                <a:spcPts val="280"/>
              </a:lnSpc>
              <a:tabLst>
                <a:tab pos="1174750" algn="l"/>
              </a:tabLst>
            </a:pPr>
            <a:r>
              <a:rPr sz="900" baseline="-9259" dirty="0">
                <a:latin typeface="Arial"/>
                <a:cs typeface="Arial"/>
              </a:rPr>
              <a:t>mayoría</a:t>
            </a:r>
            <a:r>
              <a:rPr sz="900" spc="390" baseline="-9259" dirty="0">
                <a:latin typeface="Arial"/>
                <a:cs typeface="Arial"/>
              </a:rPr>
              <a:t> </a:t>
            </a:r>
            <a:r>
              <a:rPr sz="1650" baseline="2525" dirty="0">
                <a:latin typeface="Arial"/>
                <a:cs typeface="Arial"/>
              </a:rPr>
              <a:t>de</a:t>
            </a:r>
            <a:r>
              <a:rPr sz="1650" spc="15" baseline="2525" dirty="0">
                <a:latin typeface="Arial"/>
                <a:cs typeface="Arial"/>
              </a:rPr>
              <a:t> </a:t>
            </a:r>
            <a:r>
              <a:rPr sz="1650" spc="-37" baseline="2525" dirty="0">
                <a:latin typeface="Arial"/>
                <a:cs typeface="Arial"/>
              </a:rPr>
              <a:t>los</a:t>
            </a:r>
            <a:r>
              <a:rPr sz="1650" baseline="2525" dirty="0">
                <a:latin typeface="Arial"/>
                <a:cs typeface="Arial"/>
              </a:rPr>
              <a:t>	</a:t>
            </a:r>
            <a:r>
              <a:rPr sz="2025" baseline="-6172" dirty="0">
                <a:latin typeface="Arial"/>
                <a:cs typeface="Arial"/>
              </a:rPr>
              <a:t>los</a:t>
            </a:r>
            <a:r>
              <a:rPr sz="2025" spc="82" baseline="-6172" dirty="0">
                <a:latin typeface="Arial"/>
                <a:cs typeface="Arial"/>
              </a:rPr>
              <a:t> </a:t>
            </a:r>
            <a:r>
              <a:rPr sz="2025" baseline="-6172" dirty="0">
                <a:latin typeface="Arial"/>
                <a:cs typeface="Arial"/>
              </a:rPr>
              <a:t>días</a:t>
            </a:r>
            <a:r>
              <a:rPr sz="2025" spc="97" baseline="-6172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sintomáticos</a:t>
            </a:r>
            <a:endParaRPr sz="1200">
              <a:latin typeface="Arial"/>
              <a:cs typeface="Arial"/>
            </a:endParaRPr>
          </a:p>
          <a:p>
            <a:pPr marL="215900">
              <a:lnSpc>
                <a:spcPts val="290"/>
              </a:lnSpc>
              <a:tabLst>
                <a:tab pos="953769" algn="l"/>
              </a:tabLst>
            </a:pPr>
            <a:r>
              <a:rPr sz="900" spc="-37" baseline="-13888" dirty="0">
                <a:latin typeface="Arial"/>
                <a:cs typeface="Arial"/>
              </a:rPr>
              <a:t>la</a:t>
            </a:r>
            <a:r>
              <a:rPr sz="900" baseline="-13888" dirty="0">
                <a:latin typeface="Arial"/>
                <a:cs typeface="Arial"/>
              </a:rPr>
              <a:t>	</a:t>
            </a:r>
            <a:r>
              <a:rPr sz="450" spc="-10" dirty="0">
                <a:latin typeface="Arial"/>
                <a:cs typeface="Arial"/>
              </a:rPr>
              <a:t>durante</a:t>
            </a:r>
            <a:endParaRPr sz="450">
              <a:latin typeface="Arial"/>
              <a:cs typeface="Arial"/>
            </a:endParaRPr>
          </a:p>
          <a:p>
            <a:pPr>
              <a:lnSpc>
                <a:spcPts val="910"/>
              </a:lnSpc>
              <a:spcBef>
                <a:spcPts val="345"/>
              </a:spcBef>
            </a:pPr>
            <a:r>
              <a:rPr sz="1800" baseline="-23148" dirty="0">
                <a:latin typeface="Arial"/>
                <a:cs typeface="Arial"/>
              </a:rPr>
              <a:t>•</a:t>
            </a:r>
            <a:r>
              <a:rPr sz="1800" spc="172" baseline="-23148" dirty="0">
                <a:latin typeface="Arial"/>
                <a:cs typeface="Arial"/>
              </a:rPr>
              <a:t>  </a:t>
            </a:r>
            <a:r>
              <a:rPr sz="600" dirty="0">
                <a:latin typeface="Arial"/>
                <a:cs typeface="Arial"/>
              </a:rPr>
              <a:t>Rinorrea</a:t>
            </a:r>
            <a:r>
              <a:rPr sz="600" spc="450" dirty="0">
                <a:latin typeface="Arial"/>
                <a:cs typeface="Arial"/>
              </a:rPr>
              <a:t> </a:t>
            </a:r>
            <a:r>
              <a:rPr sz="1650" spc="-15" baseline="-7575" dirty="0">
                <a:latin typeface="Arial"/>
                <a:cs typeface="Arial"/>
              </a:rPr>
              <a:t>días,</a:t>
            </a:r>
            <a:endParaRPr sz="1650" baseline="-7575">
              <a:latin typeface="Arial"/>
              <a:cs typeface="Arial"/>
            </a:endParaRPr>
          </a:p>
          <a:p>
            <a:pPr marL="172085">
              <a:lnSpc>
                <a:spcPts val="825"/>
              </a:lnSpc>
              <a:tabLst>
                <a:tab pos="694690" algn="l"/>
                <a:tab pos="1513205" algn="l"/>
              </a:tabLst>
            </a:pPr>
            <a:r>
              <a:rPr sz="600" spc="-10" dirty="0">
                <a:latin typeface="Arial"/>
                <a:cs typeface="Arial"/>
              </a:rPr>
              <a:t>acuosa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1800" spc="-15" baseline="4629" dirty="0">
                <a:latin typeface="Arial"/>
                <a:cs typeface="Arial"/>
              </a:rPr>
              <a:t>nasal</a:t>
            </a:r>
            <a:r>
              <a:rPr sz="1800" baseline="4629" dirty="0">
                <a:latin typeface="Arial"/>
                <a:cs typeface="Arial"/>
              </a:rPr>
              <a:t>	(anterior</a:t>
            </a:r>
            <a:r>
              <a:rPr sz="1800" spc="-67" baseline="4629" dirty="0">
                <a:latin typeface="Arial"/>
                <a:cs typeface="Arial"/>
              </a:rPr>
              <a:t> </a:t>
            </a:r>
            <a:r>
              <a:rPr sz="1800" baseline="4629" dirty="0">
                <a:latin typeface="Arial"/>
                <a:cs typeface="Arial"/>
              </a:rPr>
              <a:t>y</a:t>
            </a:r>
            <a:r>
              <a:rPr sz="1800" spc="254" baseline="4629" dirty="0">
                <a:latin typeface="Arial"/>
                <a:cs typeface="Arial"/>
              </a:rPr>
              <a:t> </a:t>
            </a:r>
            <a:r>
              <a:rPr sz="1800" spc="-15" baseline="4629" dirty="0">
                <a:latin typeface="Arial"/>
                <a:cs typeface="Arial"/>
              </a:rPr>
              <a:t>posterior)</a:t>
            </a:r>
            <a:endParaRPr sz="1800" baseline="4629">
              <a:latin typeface="Arial"/>
              <a:cs typeface="Arial"/>
            </a:endParaRPr>
          </a:p>
          <a:p>
            <a:pPr marL="264795">
              <a:lnSpc>
                <a:spcPts val="615"/>
              </a:lnSpc>
            </a:pPr>
            <a:r>
              <a:rPr sz="1800" baseline="-13888" dirty="0">
                <a:latin typeface="Arial"/>
                <a:cs typeface="Arial"/>
              </a:rPr>
              <a:t>•</a:t>
            </a:r>
            <a:r>
              <a:rPr sz="1800" spc="292" baseline="-13888" dirty="0">
                <a:latin typeface="Arial"/>
                <a:cs typeface="Arial"/>
              </a:rPr>
              <a:t>  </a:t>
            </a:r>
            <a:r>
              <a:rPr sz="1425" baseline="-8771" dirty="0">
                <a:latin typeface="Arial"/>
                <a:cs typeface="Arial"/>
              </a:rPr>
              <a:t>Estornudos,</a:t>
            </a:r>
            <a:r>
              <a:rPr sz="1425" spc="165" baseline="-8771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especialmente</a:t>
            </a:r>
            <a:r>
              <a:rPr sz="800" spc="145" dirty="0">
                <a:latin typeface="Arial"/>
                <a:cs typeface="Arial"/>
              </a:rPr>
              <a:t> </a:t>
            </a:r>
            <a:r>
              <a:rPr sz="1800" baseline="-13888" dirty="0">
                <a:latin typeface="Arial"/>
                <a:cs typeface="Arial"/>
              </a:rPr>
              <a:t>en</a:t>
            </a:r>
            <a:r>
              <a:rPr sz="1800" spc="67" baseline="-13888" dirty="0">
                <a:latin typeface="Arial"/>
                <a:cs typeface="Arial"/>
              </a:rPr>
              <a:t> </a:t>
            </a:r>
            <a:r>
              <a:rPr sz="1800" spc="-15" baseline="-13888" dirty="0">
                <a:latin typeface="Arial"/>
                <a:cs typeface="Arial"/>
              </a:rPr>
              <a:t>accesos</a:t>
            </a:r>
            <a:endParaRPr sz="1800" baseline="-13888">
              <a:latin typeface="Arial"/>
              <a:cs typeface="Arial"/>
            </a:endParaRPr>
          </a:p>
          <a:p>
            <a:pPr marL="782955">
              <a:lnSpc>
                <a:spcPts val="2080"/>
              </a:lnSpc>
            </a:pPr>
            <a:r>
              <a:rPr sz="1800" baseline="-23148" dirty="0">
                <a:latin typeface="Arial"/>
                <a:cs typeface="Arial"/>
              </a:rPr>
              <a:t>•</a:t>
            </a:r>
            <a:r>
              <a:rPr sz="1800" spc="179" baseline="-23148" dirty="0">
                <a:latin typeface="Arial"/>
                <a:cs typeface="Arial"/>
              </a:rPr>
              <a:t>  </a:t>
            </a:r>
            <a:r>
              <a:rPr sz="600" dirty="0">
                <a:latin typeface="Arial"/>
                <a:cs typeface="Arial"/>
              </a:rPr>
              <a:t>Congestión</a:t>
            </a:r>
            <a:r>
              <a:rPr sz="600" spc="470" dirty="0">
                <a:latin typeface="Arial"/>
                <a:cs typeface="Arial"/>
              </a:rPr>
              <a:t> </a:t>
            </a:r>
            <a:r>
              <a:rPr sz="3375" spc="-15" baseline="-35802" dirty="0">
                <a:latin typeface="Arial"/>
                <a:cs typeface="Arial"/>
              </a:rPr>
              <a:t>nasal</a:t>
            </a:r>
            <a:endParaRPr sz="3375" baseline="-35802">
              <a:latin typeface="Arial"/>
              <a:cs typeface="Arial"/>
            </a:endParaRPr>
          </a:p>
          <a:p>
            <a:pPr marL="385445">
              <a:lnSpc>
                <a:spcPts val="935"/>
              </a:lnSpc>
              <a:spcBef>
                <a:spcPts val="140"/>
              </a:spcBef>
            </a:pPr>
            <a:r>
              <a:rPr sz="1800" baseline="-23148" dirty="0">
                <a:latin typeface="Arial"/>
                <a:cs typeface="Arial"/>
              </a:rPr>
              <a:t>•</a:t>
            </a:r>
            <a:r>
              <a:rPr sz="1800" spc="209" baseline="-23148" dirty="0">
                <a:latin typeface="Arial"/>
                <a:cs typeface="Arial"/>
              </a:rPr>
              <a:t>  </a:t>
            </a:r>
            <a:r>
              <a:rPr sz="600" dirty="0">
                <a:latin typeface="Arial"/>
                <a:cs typeface="Arial"/>
              </a:rPr>
              <a:t>Congestión</a:t>
            </a:r>
            <a:r>
              <a:rPr sz="600" spc="100" dirty="0">
                <a:latin typeface="Arial"/>
                <a:cs typeface="Arial"/>
              </a:rPr>
              <a:t> </a:t>
            </a:r>
            <a:r>
              <a:rPr sz="1275" baseline="-16339" dirty="0">
                <a:latin typeface="Arial"/>
                <a:cs typeface="Arial"/>
              </a:rPr>
              <a:t>picor</a:t>
            </a:r>
            <a:r>
              <a:rPr sz="1275" spc="22" baseline="-16339" dirty="0">
                <a:latin typeface="Arial"/>
                <a:cs typeface="Arial"/>
              </a:rPr>
              <a:t> </a:t>
            </a:r>
            <a:r>
              <a:rPr sz="1275" baseline="-16339" dirty="0">
                <a:latin typeface="Arial"/>
                <a:cs typeface="Arial"/>
              </a:rPr>
              <a:t>nasal,</a:t>
            </a:r>
            <a:r>
              <a:rPr sz="1275" spc="22" baseline="-16339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picor </a:t>
            </a:r>
            <a:r>
              <a:rPr sz="600" spc="-25" dirty="0">
                <a:latin typeface="Arial"/>
                <a:cs typeface="Arial"/>
              </a:rPr>
              <a:t>de</a:t>
            </a:r>
            <a:endParaRPr sz="600">
              <a:latin typeface="Arial"/>
              <a:cs typeface="Arial"/>
            </a:endParaRPr>
          </a:p>
          <a:p>
            <a:pPr marL="553085" algn="ctr">
              <a:lnSpc>
                <a:spcPts val="635"/>
              </a:lnSpc>
            </a:pPr>
            <a:r>
              <a:rPr sz="600" spc="-10" dirty="0">
                <a:latin typeface="Arial"/>
                <a:cs typeface="Arial"/>
              </a:rPr>
              <a:t>garganta</a:t>
            </a:r>
            <a:endParaRPr sz="600">
              <a:latin typeface="Arial"/>
              <a:cs typeface="Arial"/>
            </a:endParaRPr>
          </a:p>
          <a:p>
            <a:pPr marL="854710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3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±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Conjuntivitis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9806" y="5553437"/>
            <a:ext cx="191897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latin typeface="Arial"/>
                <a:cs typeface="Arial"/>
              </a:rPr>
              <a:t>Valorar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baseline="24305" dirty="0">
                <a:latin typeface="Arial"/>
                <a:cs typeface="Arial"/>
              </a:rPr>
              <a:t>la</a:t>
            </a:r>
            <a:r>
              <a:rPr sz="1200" spc="-15" baseline="24305" dirty="0">
                <a:latin typeface="Arial"/>
                <a:cs typeface="Arial"/>
              </a:rPr>
              <a:t> </a:t>
            </a:r>
            <a:r>
              <a:rPr sz="1200" baseline="24305" dirty="0">
                <a:latin typeface="Arial"/>
                <a:cs typeface="Arial"/>
              </a:rPr>
              <a:t>gravedad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impacto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12040" y="1614182"/>
            <a:ext cx="299720" cy="1216660"/>
            <a:chOff x="5712040" y="1614182"/>
            <a:chExt cx="299720" cy="1216660"/>
          </a:xfrm>
        </p:grpSpPr>
        <p:sp>
          <p:nvSpPr>
            <p:cNvPr id="17" name="object 17"/>
            <p:cNvSpPr/>
            <p:nvPr/>
          </p:nvSpPr>
          <p:spPr>
            <a:xfrm>
              <a:off x="5725985" y="1614182"/>
              <a:ext cx="285750" cy="254000"/>
            </a:xfrm>
            <a:custGeom>
              <a:avLst/>
              <a:gdLst/>
              <a:ahLst/>
              <a:cxnLst/>
              <a:rect l="l" t="t" r="r" b="b"/>
              <a:pathLst>
                <a:path w="285750" h="254000">
                  <a:moveTo>
                    <a:pt x="214376" y="0"/>
                  </a:moveTo>
                  <a:lnTo>
                    <a:pt x="71374" y="0"/>
                  </a:lnTo>
                  <a:lnTo>
                    <a:pt x="71374" y="127000"/>
                  </a:lnTo>
                  <a:lnTo>
                    <a:pt x="0" y="127000"/>
                  </a:lnTo>
                  <a:lnTo>
                    <a:pt x="142875" y="254000"/>
                  </a:lnTo>
                  <a:lnTo>
                    <a:pt x="285750" y="127000"/>
                  </a:lnTo>
                  <a:lnTo>
                    <a:pt x="214376" y="127000"/>
                  </a:lnTo>
                  <a:lnTo>
                    <a:pt x="214376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2040" y="2576728"/>
              <a:ext cx="285750" cy="254000"/>
            </a:xfrm>
            <a:custGeom>
              <a:avLst/>
              <a:gdLst/>
              <a:ahLst/>
              <a:cxnLst/>
              <a:rect l="l" t="t" r="r" b="b"/>
              <a:pathLst>
                <a:path w="285750" h="254000">
                  <a:moveTo>
                    <a:pt x="214376" y="0"/>
                  </a:moveTo>
                  <a:lnTo>
                    <a:pt x="71374" y="0"/>
                  </a:lnTo>
                  <a:lnTo>
                    <a:pt x="71374" y="127000"/>
                  </a:lnTo>
                  <a:lnTo>
                    <a:pt x="0" y="127000"/>
                  </a:lnTo>
                  <a:lnTo>
                    <a:pt x="142875" y="254000"/>
                  </a:lnTo>
                  <a:lnTo>
                    <a:pt x="285750" y="127000"/>
                  </a:lnTo>
                  <a:lnTo>
                    <a:pt x="214376" y="127000"/>
                  </a:lnTo>
                  <a:lnTo>
                    <a:pt x="214376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02277" y="1223541"/>
            <a:ext cx="2727960" cy="48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  <a:tabLst>
                <a:tab pos="114236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sugestivos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aseline="1923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50" spc="217" baseline="192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endParaRPr sz="1800">
              <a:latin typeface="Arial"/>
              <a:cs typeface="Arial"/>
            </a:endParaRPr>
          </a:p>
          <a:p>
            <a:pPr marL="755650">
              <a:lnSpc>
                <a:spcPct val="100000"/>
              </a:lnSpc>
              <a:spcBef>
                <a:spcPts val="60"/>
              </a:spcBef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resfriado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común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92421" y="2008760"/>
            <a:ext cx="3091815" cy="462280"/>
          </a:xfrm>
          <a:custGeom>
            <a:avLst/>
            <a:gdLst/>
            <a:ahLst/>
            <a:cxnLst/>
            <a:rect l="l" t="t" r="r" b="b"/>
            <a:pathLst>
              <a:path w="3091815" h="462280">
                <a:moveTo>
                  <a:pt x="3091433" y="0"/>
                </a:moveTo>
                <a:lnTo>
                  <a:pt x="0" y="0"/>
                </a:lnTo>
                <a:lnTo>
                  <a:pt x="0" y="461772"/>
                </a:lnTo>
                <a:lnTo>
                  <a:pt x="3091433" y="461772"/>
                </a:lnTo>
                <a:lnTo>
                  <a:pt x="3091433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54369" y="1803109"/>
            <a:ext cx="781685" cy="76708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62865" indent="-635">
              <a:lnSpc>
                <a:spcPct val="100000"/>
              </a:lnSpc>
              <a:spcBef>
                <a:spcPts val="860"/>
              </a:spcBef>
            </a:pPr>
            <a:r>
              <a:rPr sz="1200" spc="-10" dirty="0">
                <a:latin typeface="Arial"/>
                <a:cs typeface="Arial"/>
              </a:rPr>
              <a:t>Duración:</a:t>
            </a:r>
            <a:endParaRPr sz="1200" dirty="0">
              <a:latin typeface="Arial"/>
              <a:cs typeface="Arial"/>
            </a:endParaRPr>
          </a:p>
          <a:p>
            <a:pPr marL="12700" marR="5080" indent="50165">
              <a:lnSpc>
                <a:spcPct val="100000"/>
              </a:lnSpc>
              <a:spcBef>
                <a:spcPts val="760"/>
              </a:spcBef>
            </a:pPr>
            <a:r>
              <a:rPr sz="1200" spc="-10" dirty="0">
                <a:latin typeface="Arial"/>
                <a:cs typeface="Arial"/>
              </a:rPr>
              <a:t>Duración: </a:t>
            </a:r>
            <a:r>
              <a:rPr sz="1200" dirty="0">
                <a:latin typeface="Arial"/>
                <a:cs typeface="Arial"/>
              </a:rPr>
              <a:t>5 – 10 </a:t>
            </a:r>
            <a:r>
              <a:rPr sz="1200" spc="-20" dirty="0">
                <a:latin typeface="Arial"/>
                <a:cs typeface="Arial"/>
              </a:rPr>
              <a:t>días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64799" y="3852234"/>
            <a:ext cx="2746375" cy="140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sz="1200" dirty="0">
                <a:latin typeface="Arial"/>
                <a:cs typeface="Arial"/>
              </a:rPr>
              <a:t>≥2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650" baseline="2525" dirty="0">
                <a:latin typeface="Arial"/>
                <a:cs typeface="Arial"/>
              </a:rPr>
              <a:t>de</a:t>
            </a:r>
            <a:r>
              <a:rPr sz="1200" dirty="0">
                <a:latin typeface="Arial"/>
                <a:cs typeface="Arial"/>
              </a:rPr>
              <a:t>los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575" spc="-15" baseline="7936" dirty="0">
                <a:latin typeface="Arial"/>
                <a:cs typeface="Arial"/>
              </a:rPr>
              <a:t>siguientes</a:t>
            </a:r>
            <a:r>
              <a:rPr sz="1575" spc="-112" baseline="793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síntomas</a:t>
            </a:r>
            <a:r>
              <a:rPr sz="1200" spc="150" dirty="0">
                <a:latin typeface="Arial"/>
                <a:cs typeface="Arial"/>
              </a:rPr>
              <a:t>  </a:t>
            </a:r>
            <a:r>
              <a:rPr sz="675" baseline="80246" dirty="0">
                <a:latin typeface="Arial"/>
                <a:cs typeface="Arial"/>
              </a:rPr>
              <a:t>durante</a:t>
            </a:r>
            <a:r>
              <a:rPr sz="675" spc="112" baseline="802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&gt;1h</a:t>
            </a:r>
            <a:r>
              <a:rPr sz="1200" spc="4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  <a:p>
            <a:pPr marL="452120">
              <a:lnSpc>
                <a:spcPts val="137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3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Fuerte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nasal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nasal</a:t>
            </a:r>
            <a:endParaRPr sz="1200">
              <a:latin typeface="Arial"/>
              <a:cs typeface="Arial"/>
            </a:endParaRPr>
          </a:p>
          <a:p>
            <a:pPr marL="86677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30" dirty="0">
                <a:latin typeface="Arial"/>
                <a:cs typeface="Arial"/>
              </a:rPr>
              <a:t>  </a:t>
            </a:r>
            <a:r>
              <a:rPr sz="1200" spc="-10" dirty="0">
                <a:latin typeface="Arial"/>
                <a:cs typeface="Arial"/>
              </a:rPr>
              <a:t>Rinorrea</a:t>
            </a:r>
            <a:endParaRPr sz="1200">
              <a:latin typeface="Arial"/>
              <a:cs typeface="Arial"/>
            </a:endParaRPr>
          </a:p>
          <a:p>
            <a:pPr marL="90805">
              <a:lnSpc>
                <a:spcPts val="1150"/>
              </a:lnSpc>
              <a:spcBef>
                <a:spcPts val="20"/>
              </a:spcBef>
              <a:tabLst>
                <a:tab pos="1992630" algn="l"/>
              </a:tabLst>
            </a:pPr>
            <a:r>
              <a:rPr sz="1800" baseline="-6944" dirty="0">
                <a:latin typeface="Arial"/>
                <a:cs typeface="Arial"/>
              </a:rPr>
              <a:t>•</a:t>
            </a:r>
            <a:r>
              <a:rPr sz="1800" spc="270" baseline="-6944" dirty="0">
                <a:latin typeface="Arial"/>
                <a:cs typeface="Arial"/>
              </a:rPr>
              <a:t>  </a:t>
            </a:r>
            <a:r>
              <a:rPr sz="1050" spc="-20" dirty="0">
                <a:latin typeface="Arial"/>
                <a:cs typeface="Arial"/>
              </a:rPr>
              <a:t>Estornudos</a:t>
            </a:r>
            <a:r>
              <a:rPr sz="1125" spc="-30" baseline="18518" dirty="0">
                <a:latin typeface="Arial"/>
                <a:cs typeface="Arial"/>
              </a:rPr>
              <a:t>(raramente</a:t>
            </a:r>
            <a:r>
              <a:rPr sz="1125" spc="60" baseline="18518" dirty="0">
                <a:latin typeface="Arial"/>
                <a:cs typeface="Arial"/>
              </a:rPr>
              <a:t> </a:t>
            </a:r>
            <a:r>
              <a:rPr sz="975" spc="-15" baseline="29914" dirty="0">
                <a:latin typeface="Arial"/>
                <a:cs typeface="Arial"/>
              </a:rPr>
              <a:t>episodios</a:t>
            </a:r>
            <a:r>
              <a:rPr sz="975" baseline="29914" dirty="0">
                <a:latin typeface="Arial"/>
                <a:cs typeface="Arial"/>
              </a:rPr>
              <a:t>	</a:t>
            </a:r>
            <a:r>
              <a:rPr sz="1050" spc="-10" dirty="0">
                <a:latin typeface="Arial"/>
                <a:cs typeface="Arial"/>
              </a:rPr>
              <a:t>estornudos)</a:t>
            </a:r>
            <a:endParaRPr sz="1050">
              <a:latin typeface="Arial"/>
              <a:cs typeface="Arial"/>
            </a:endParaRPr>
          </a:p>
          <a:p>
            <a:pPr marL="363855">
              <a:lnSpc>
                <a:spcPts val="1330"/>
              </a:lnSpc>
            </a:pPr>
            <a:r>
              <a:rPr sz="1800" baseline="-18518" dirty="0">
                <a:latin typeface="Arial"/>
                <a:cs typeface="Arial"/>
              </a:rPr>
              <a:t>•</a:t>
            </a:r>
            <a:r>
              <a:rPr sz="1800" spc="225" baseline="-18518" dirty="0">
                <a:latin typeface="Arial"/>
                <a:cs typeface="Arial"/>
              </a:rPr>
              <a:t>  </a:t>
            </a:r>
            <a:r>
              <a:rPr sz="1800" baseline="-18518" dirty="0">
                <a:latin typeface="Arial"/>
                <a:cs typeface="Arial"/>
              </a:rPr>
              <a:t>NO</a:t>
            </a:r>
            <a:r>
              <a:rPr sz="1800" spc="22" baseline="-18518" dirty="0">
                <a:latin typeface="Arial"/>
                <a:cs typeface="Arial"/>
              </a:rPr>
              <a:t> </a:t>
            </a:r>
            <a:r>
              <a:rPr sz="975" baseline="8547" dirty="0">
                <a:latin typeface="Arial"/>
                <a:cs typeface="Arial"/>
              </a:rPr>
              <a:t>Congestión</a:t>
            </a:r>
            <a:r>
              <a:rPr sz="1800" baseline="-18518" dirty="0">
                <a:latin typeface="Arial"/>
                <a:cs typeface="Arial"/>
              </a:rPr>
              <a:t>ni</a:t>
            </a:r>
            <a:r>
              <a:rPr sz="1800" spc="179" baseline="-18518" dirty="0">
                <a:latin typeface="Arial"/>
                <a:cs typeface="Arial"/>
              </a:rPr>
              <a:t> </a:t>
            </a:r>
            <a:r>
              <a:rPr sz="1425" spc="-15" baseline="-11695" dirty="0">
                <a:latin typeface="Arial"/>
                <a:cs typeface="Arial"/>
              </a:rPr>
              <a:t>oculare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425" spc="-15" baseline="-11695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237490">
              <a:lnSpc>
                <a:spcPct val="100000"/>
              </a:lnSpc>
              <a:spcBef>
                <a:spcPts val="250"/>
              </a:spcBef>
            </a:pPr>
            <a:r>
              <a:rPr sz="1800" baseline="-6944" dirty="0">
                <a:latin typeface="Arial"/>
                <a:cs typeface="Arial"/>
              </a:rPr>
              <a:t>•</a:t>
            </a:r>
            <a:r>
              <a:rPr sz="1800" spc="225" baseline="-6944" dirty="0">
                <a:latin typeface="Arial"/>
                <a:cs typeface="Arial"/>
              </a:rPr>
              <a:t>  </a:t>
            </a:r>
            <a:r>
              <a:rPr sz="1050" spc="-10" dirty="0">
                <a:latin typeface="Arial"/>
                <a:cs typeface="Arial"/>
              </a:rPr>
              <a:t>Raras</a:t>
            </a:r>
            <a:r>
              <a:rPr sz="1050" spc="-17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bilaterales</a:t>
            </a:r>
            <a:r>
              <a:rPr sz="1350" spc="-37" baseline="9259" dirty="0">
                <a:latin typeface="Arial"/>
                <a:cs typeface="Arial"/>
              </a:rPr>
              <a:t>oculares</a:t>
            </a:r>
            <a:r>
              <a:rPr sz="1350" spc="15" baseline="9259" dirty="0">
                <a:latin typeface="Arial"/>
                <a:cs typeface="Arial"/>
              </a:rPr>
              <a:t> </a:t>
            </a:r>
            <a:r>
              <a:rPr sz="1800" spc="-15" baseline="-6944" dirty="0">
                <a:latin typeface="Arial"/>
                <a:cs typeface="Arial"/>
              </a:rPr>
              <a:t>síntomas</a:t>
            </a:r>
            <a:endParaRPr sz="1800" baseline="-6944">
              <a:latin typeface="Arial"/>
              <a:cs typeface="Arial"/>
            </a:endParaRPr>
          </a:p>
          <a:p>
            <a:pPr marL="671830">
              <a:lnSpc>
                <a:spcPts val="1220"/>
              </a:lnSpc>
              <a:spcBef>
                <a:spcPts val="150"/>
              </a:spcBef>
            </a:pPr>
            <a:r>
              <a:rPr sz="1800" baseline="-6944" dirty="0">
                <a:latin typeface="Arial"/>
                <a:cs typeface="Arial"/>
              </a:rPr>
              <a:t>•</a:t>
            </a:r>
            <a:r>
              <a:rPr sz="1800" spc="195" baseline="-6944" dirty="0">
                <a:latin typeface="Arial"/>
                <a:cs typeface="Arial"/>
              </a:rPr>
              <a:t>  </a:t>
            </a:r>
            <a:r>
              <a:rPr sz="1050" spc="-10" dirty="0">
                <a:latin typeface="Arial"/>
                <a:cs typeface="Arial"/>
              </a:rPr>
              <a:t>Frecuente</a:t>
            </a:r>
            <a:endParaRPr sz="1050">
              <a:latin typeface="Arial"/>
              <a:cs typeface="Arial"/>
            </a:endParaRPr>
          </a:p>
          <a:p>
            <a:pPr marL="1454785">
              <a:lnSpc>
                <a:spcPts val="1400"/>
              </a:lnSpc>
            </a:pPr>
            <a:r>
              <a:rPr sz="1200" spc="-10" dirty="0">
                <a:latin typeface="Arial"/>
                <a:cs typeface="Arial"/>
              </a:rPr>
              <a:t>anosmia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92422" y="2953003"/>
            <a:ext cx="3091815" cy="2237740"/>
          </a:xfrm>
          <a:custGeom>
            <a:avLst/>
            <a:gdLst/>
            <a:ahLst/>
            <a:cxnLst/>
            <a:rect l="l" t="t" r="r" b="b"/>
            <a:pathLst>
              <a:path w="3091815" h="2237740">
                <a:moveTo>
                  <a:pt x="3091434" y="1036828"/>
                </a:moveTo>
                <a:lnTo>
                  <a:pt x="0" y="1036828"/>
                </a:lnTo>
                <a:lnTo>
                  <a:pt x="0" y="2237117"/>
                </a:lnTo>
                <a:lnTo>
                  <a:pt x="3091434" y="2237117"/>
                </a:lnTo>
                <a:lnTo>
                  <a:pt x="3091434" y="1036828"/>
                </a:lnTo>
                <a:close/>
              </a:path>
              <a:path w="3091815" h="2237740">
                <a:moveTo>
                  <a:pt x="3091434" y="0"/>
                </a:moveTo>
                <a:lnTo>
                  <a:pt x="0" y="0"/>
                </a:lnTo>
                <a:lnTo>
                  <a:pt x="0" y="461645"/>
                </a:lnTo>
                <a:lnTo>
                  <a:pt x="3091434" y="461645"/>
                </a:lnTo>
                <a:lnTo>
                  <a:pt x="3091434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37938" y="5541981"/>
            <a:ext cx="265493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  <a:tabLst>
                <a:tab pos="1097280" algn="l"/>
              </a:tabLst>
            </a:pPr>
            <a:r>
              <a:rPr sz="1650" baseline="2525" dirty="0">
                <a:latin typeface="Arial"/>
                <a:cs typeface="Arial"/>
              </a:rPr>
              <a:t>Tratar</a:t>
            </a:r>
            <a:r>
              <a:rPr sz="1650" spc="-262" baseline="25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según</a:t>
            </a:r>
            <a:r>
              <a:rPr sz="1200" dirty="0">
                <a:latin typeface="Arial"/>
                <a:cs typeface="Arial"/>
              </a:rPr>
              <a:t>	el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425" baseline="11695" dirty="0">
                <a:latin typeface="Arial"/>
                <a:cs typeface="Arial"/>
              </a:rPr>
              <a:t>protocolo</a:t>
            </a:r>
            <a:r>
              <a:rPr sz="1425" spc="540" baseline="116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975" spc="-15" baseline="38461" dirty="0">
                <a:latin typeface="Arial"/>
                <a:cs typeface="Arial"/>
              </a:rPr>
              <a:t>resfriado</a:t>
            </a:r>
            <a:endParaRPr sz="975" baseline="38461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92421" y="1203833"/>
            <a:ext cx="3091815" cy="4262755"/>
            <a:chOff x="4392421" y="1203833"/>
            <a:chExt cx="3091815" cy="4262755"/>
          </a:xfrm>
        </p:grpSpPr>
        <p:sp>
          <p:nvSpPr>
            <p:cNvPr id="26" name="object 26"/>
            <p:cNvSpPr/>
            <p:nvPr/>
          </p:nvSpPr>
          <p:spPr>
            <a:xfrm>
              <a:off x="5659462" y="1907971"/>
              <a:ext cx="285750" cy="254000"/>
            </a:xfrm>
            <a:custGeom>
              <a:avLst/>
              <a:gdLst/>
              <a:ahLst/>
              <a:cxnLst/>
              <a:rect l="l" t="t" r="r" b="b"/>
              <a:pathLst>
                <a:path w="285750" h="254000">
                  <a:moveTo>
                    <a:pt x="214376" y="0"/>
                  </a:moveTo>
                  <a:lnTo>
                    <a:pt x="71374" y="0"/>
                  </a:lnTo>
                  <a:lnTo>
                    <a:pt x="71374" y="127000"/>
                  </a:lnTo>
                  <a:lnTo>
                    <a:pt x="0" y="127000"/>
                  </a:lnTo>
                  <a:lnTo>
                    <a:pt x="142875" y="254000"/>
                  </a:lnTo>
                  <a:lnTo>
                    <a:pt x="285750" y="127000"/>
                  </a:lnTo>
                  <a:lnTo>
                    <a:pt x="214376" y="127000"/>
                  </a:lnTo>
                  <a:lnTo>
                    <a:pt x="214376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92422" y="1203832"/>
              <a:ext cx="3091815" cy="4262755"/>
            </a:xfrm>
            <a:custGeom>
              <a:avLst/>
              <a:gdLst/>
              <a:ahLst/>
              <a:cxnLst/>
              <a:rect l="l" t="t" r="r" b="b"/>
              <a:pathLst>
                <a:path w="3091815" h="4262755">
                  <a:moveTo>
                    <a:pt x="1545717" y="4135717"/>
                  </a:moveTo>
                  <a:lnTo>
                    <a:pt x="1474343" y="4135717"/>
                  </a:lnTo>
                  <a:lnTo>
                    <a:pt x="1474343" y="4008717"/>
                  </a:lnTo>
                  <a:lnTo>
                    <a:pt x="1331341" y="4008717"/>
                  </a:lnTo>
                  <a:lnTo>
                    <a:pt x="1331341" y="4135717"/>
                  </a:lnTo>
                  <a:lnTo>
                    <a:pt x="1259967" y="4135717"/>
                  </a:lnTo>
                  <a:lnTo>
                    <a:pt x="1402842" y="4262717"/>
                  </a:lnTo>
                  <a:lnTo>
                    <a:pt x="1545717" y="4135717"/>
                  </a:lnTo>
                  <a:close/>
                </a:path>
                <a:path w="3091815" h="4262755">
                  <a:moveTo>
                    <a:pt x="1546707" y="2636951"/>
                  </a:moveTo>
                  <a:lnTo>
                    <a:pt x="1475333" y="2636951"/>
                  </a:lnTo>
                  <a:lnTo>
                    <a:pt x="1475333" y="2239822"/>
                  </a:lnTo>
                  <a:lnTo>
                    <a:pt x="1332331" y="2239822"/>
                  </a:lnTo>
                  <a:lnTo>
                    <a:pt x="1332331" y="2636951"/>
                  </a:lnTo>
                  <a:lnTo>
                    <a:pt x="1260957" y="2636951"/>
                  </a:lnTo>
                  <a:lnTo>
                    <a:pt x="1403832" y="2779826"/>
                  </a:lnTo>
                  <a:lnTo>
                    <a:pt x="1546707" y="2636951"/>
                  </a:lnTo>
                  <a:close/>
                </a:path>
                <a:path w="3091815" h="4262755">
                  <a:moveTo>
                    <a:pt x="1552790" y="1603552"/>
                  </a:moveTo>
                  <a:lnTo>
                    <a:pt x="1481416" y="1603552"/>
                  </a:lnTo>
                  <a:lnTo>
                    <a:pt x="1481416" y="1476552"/>
                  </a:lnTo>
                  <a:lnTo>
                    <a:pt x="1338414" y="1476552"/>
                  </a:lnTo>
                  <a:lnTo>
                    <a:pt x="1338414" y="1603552"/>
                  </a:lnTo>
                  <a:lnTo>
                    <a:pt x="1267040" y="1603552"/>
                  </a:lnTo>
                  <a:lnTo>
                    <a:pt x="1409915" y="1730552"/>
                  </a:lnTo>
                  <a:lnTo>
                    <a:pt x="1552790" y="1603552"/>
                  </a:lnTo>
                  <a:close/>
                </a:path>
                <a:path w="3091815" h="4262755">
                  <a:moveTo>
                    <a:pt x="3091434" y="0"/>
                  </a:moveTo>
                  <a:lnTo>
                    <a:pt x="0" y="0"/>
                  </a:lnTo>
                  <a:lnTo>
                    <a:pt x="0" y="646303"/>
                  </a:lnTo>
                  <a:lnTo>
                    <a:pt x="3091434" y="646303"/>
                  </a:lnTo>
                  <a:lnTo>
                    <a:pt x="3091434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92421" y="1203833"/>
            <a:ext cx="3091815" cy="6464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3189" marR="140335">
              <a:lnSpc>
                <a:spcPct val="100899"/>
              </a:lnSpc>
              <a:spcBef>
                <a:spcPts val="350"/>
              </a:spcBef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asociados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rinitis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resfriado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común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92421" y="3606419"/>
            <a:ext cx="3091815" cy="1569720"/>
          </a:xfrm>
          <a:custGeom>
            <a:avLst/>
            <a:gdLst/>
            <a:ahLst/>
            <a:cxnLst/>
            <a:rect l="l" t="t" r="r" b="b"/>
            <a:pathLst>
              <a:path w="3091815" h="1569720">
                <a:moveTo>
                  <a:pt x="3091433" y="0"/>
                </a:moveTo>
                <a:lnTo>
                  <a:pt x="0" y="0"/>
                </a:lnTo>
                <a:lnTo>
                  <a:pt x="0" y="1569720"/>
                </a:lnTo>
                <a:lnTo>
                  <a:pt x="3091433" y="1569720"/>
                </a:lnTo>
                <a:lnTo>
                  <a:pt x="3091433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44466" y="2967428"/>
            <a:ext cx="2696845" cy="215582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33985" algn="ctr">
              <a:lnSpc>
                <a:spcPct val="100000"/>
              </a:lnSpc>
              <a:spcBef>
                <a:spcPts val="209"/>
              </a:spcBef>
            </a:pPr>
            <a:r>
              <a:rPr sz="1200" spc="-10" dirty="0">
                <a:latin typeface="Arial"/>
                <a:cs typeface="Arial"/>
              </a:rPr>
              <a:t>Época:</a:t>
            </a:r>
            <a:endParaRPr sz="1200" dirty="0">
              <a:latin typeface="Arial"/>
              <a:cs typeface="Arial"/>
            </a:endParaRPr>
          </a:p>
          <a:p>
            <a:pPr marL="130810" algn="ctr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latin typeface="Arial"/>
                <a:cs typeface="Arial"/>
              </a:rPr>
              <a:t>Normalmente</a:t>
            </a:r>
            <a:r>
              <a:rPr sz="750" spc="8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invierno</a:t>
            </a:r>
            <a:endParaRPr sz="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750" dirty="0">
              <a:latin typeface="Arial"/>
              <a:cs typeface="Arial"/>
            </a:endParaRPr>
          </a:p>
          <a:p>
            <a:pPr marL="713740" indent="-96520">
              <a:lnSpc>
                <a:spcPts val="1440"/>
              </a:lnSpc>
              <a:buChar char="•"/>
              <a:tabLst>
                <a:tab pos="713740" algn="l"/>
              </a:tabLst>
            </a:pPr>
            <a:r>
              <a:rPr sz="1200" dirty="0">
                <a:latin typeface="Arial"/>
                <a:cs typeface="Arial"/>
              </a:rPr>
              <a:t>Síntomas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unilaterales</a:t>
            </a:r>
            <a:endParaRPr sz="1200" dirty="0">
              <a:latin typeface="Arial"/>
              <a:cs typeface="Arial"/>
            </a:endParaRPr>
          </a:p>
          <a:p>
            <a:pPr marL="436245" marR="558800" indent="96520">
              <a:lnSpc>
                <a:spcPts val="1440"/>
              </a:lnSpc>
              <a:spcBef>
                <a:spcPts val="50"/>
              </a:spcBef>
              <a:buChar char="•"/>
              <a:tabLst>
                <a:tab pos="532765" algn="l"/>
              </a:tabLst>
            </a:pPr>
            <a:r>
              <a:rPr sz="1200" dirty="0">
                <a:latin typeface="Arial"/>
                <a:cs typeface="Arial"/>
              </a:rPr>
              <a:t>Solo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congestión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nasal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• </a:t>
            </a:r>
            <a:r>
              <a:rPr sz="1200" dirty="0">
                <a:latin typeface="Arial"/>
                <a:cs typeface="Arial"/>
              </a:rPr>
              <a:t>Rinorrea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mucopurulenta</a:t>
            </a:r>
            <a:endParaRPr sz="1200" dirty="0">
              <a:latin typeface="Arial"/>
              <a:cs typeface="Arial"/>
            </a:endParaRPr>
          </a:p>
          <a:p>
            <a:pPr marL="109220" indent="-96520">
              <a:lnSpc>
                <a:spcPts val="1400"/>
              </a:lnSpc>
              <a:buChar char="•"/>
              <a:tabLst>
                <a:tab pos="109220" algn="l"/>
              </a:tabLst>
            </a:pPr>
            <a:r>
              <a:rPr sz="1200" dirty="0">
                <a:latin typeface="Arial"/>
                <a:cs typeface="Arial"/>
              </a:rPr>
              <a:t>Rinorrea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clara,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empeora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agacharse</a:t>
            </a:r>
            <a:endParaRPr sz="1200" dirty="0">
              <a:latin typeface="Arial"/>
              <a:cs typeface="Arial"/>
            </a:endParaRPr>
          </a:p>
          <a:p>
            <a:pPr marL="123825" indent="-96520">
              <a:lnSpc>
                <a:spcPts val="1440"/>
              </a:lnSpc>
              <a:buChar char="•"/>
              <a:tabLst>
                <a:tab pos="123825" algn="l"/>
              </a:tabLst>
            </a:pPr>
            <a:r>
              <a:rPr sz="1200" dirty="0">
                <a:latin typeface="Arial"/>
                <a:cs typeface="Arial"/>
              </a:rPr>
              <a:t>Rinorrea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posterior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(goteo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posnasal)</a:t>
            </a:r>
            <a:endParaRPr sz="1200" dirty="0">
              <a:latin typeface="Arial"/>
              <a:cs typeface="Arial"/>
            </a:endParaRPr>
          </a:p>
          <a:p>
            <a:pPr marL="1249045" lvl="1" indent="-95250">
              <a:lnSpc>
                <a:spcPts val="1440"/>
              </a:lnSpc>
              <a:buChar char="•"/>
              <a:tabLst>
                <a:tab pos="1249045" algn="l"/>
              </a:tabLst>
            </a:pPr>
            <a:r>
              <a:rPr sz="1200" spc="-10" dirty="0">
                <a:latin typeface="Arial"/>
                <a:cs typeface="Arial"/>
              </a:rPr>
              <a:t>Dolor</a:t>
            </a:r>
            <a:endParaRPr sz="1200" dirty="0">
              <a:latin typeface="Arial"/>
              <a:cs typeface="Arial"/>
            </a:endParaRPr>
          </a:p>
          <a:p>
            <a:pPr marL="751840" indent="-96520">
              <a:lnSpc>
                <a:spcPts val="1440"/>
              </a:lnSpc>
              <a:buChar char="•"/>
              <a:tabLst>
                <a:tab pos="751840" algn="l"/>
              </a:tabLst>
            </a:pPr>
            <a:r>
              <a:rPr sz="1200" dirty="0">
                <a:latin typeface="Arial"/>
                <a:cs typeface="Arial"/>
              </a:rPr>
              <a:t>Epistaxis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recurrente</a:t>
            </a:r>
            <a:endParaRPr sz="1200" dirty="0">
              <a:latin typeface="Arial"/>
              <a:cs typeface="Arial"/>
            </a:endParaRPr>
          </a:p>
          <a:p>
            <a:pPr marL="872490" lvl="1" indent="-95250">
              <a:lnSpc>
                <a:spcPct val="100000"/>
              </a:lnSpc>
              <a:spcBef>
                <a:spcPts val="10"/>
              </a:spcBef>
              <a:buChar char="•"/>
              <a:tabLst>
                <a:tab pos="872490" algn="l"/>
              </a:tabLst>
            </a:pPr>
            <a:r>
              <a:rPr sz="1200" dirty="0">
                <a:latin typeface="Arial"/>
                <a:cs typeface="Arial"/>
              </a:rPr>
              <a:t>Celulitis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orbitaria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92421" y="5514085"/>
            <a:ext cx="3091815" cy="288925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55880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440"/>
              </a:spcBef>
            </a:pPr>
            <a:r>
              <a:rPr sz="500" dirty="0">
                <a:latin typeface="Arial"/>
                <a:cs typeface="Arial"/>
              </a:rPr>
              <a:t>Valorar</a:t>
            </a:r>
            <a:r>
              <a:rPr sz="500" spc="5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derivación</a:t>
            </a:r>
            <a:r>
              <a:rPr sz="500" spc="5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al</a:t>
            </a:r>
            <a:r>
              <a:rPr sz="500" spc="5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médico</a:t>
            </a:r>
            <a:r>
              <a:rPr sz="500" spc="5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de</a:t>
            </a:r>
            <a:r>
              <a:rPr sz="500" spc="5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atención</a:t>
            </a:r>
            <a:r>
              <a:rPr sz="500" spc="5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primaria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642927" y="1850263"/>
            <a:ext cx="358775" cy="3613785"/>
            <a:chOff x="5722670" y="1874291"/>
            <a:chExt cx="358775" cy="3613785"/>
          </a:xfrm>
        </p:grpSpPr>
        <p:sp>
          <p:nvSpPr>
            <p:cNvPr id="33" name="object 33"/>
            <p:cNvSpPr/>
            <p:nvPr/>
          </p:nvSpPr>
          <p:spPr>
            <a:xfrm>
              <a:off x="5795251" y="5233580"/>
              <a:ext cx="285750" cy="254000"/>
            </a:xfrm>
            <a:custGeom>
              <a:avLst/>
              <a:gdLst/>
              <a:ahLst/>
              <a:cxnLst/>
              <a:rect l="l" t="t" r="r" b="b"/>
              <a:pathLst>
                <a:path w="285750" h="254000">
                  <a:moveTo>
                    <a:pt x="214376" y="0"/>
                  </a:moveTo>
                  <a:lnTo>
                    <a:pt x="71374" y="0"/>
                  </a:lnTo>
                  <a:lnTo>
                    <a:pt x="71374" y="126999"/>
                  </a:lnTo>
                  <a:lnTo>
                    <a:pt x="0" y="126999"/>
                  </a:lnTo>
                  <a:lnTo>
                    <a:pt x="142875" y="253999"/>
                  </a:lnTo>
                  <a:lnTo>
                    <a:pt x="285750" y="126999"/>
                  </a:lnTo>
                  <a:lnTo>
                    <a:pt x="214376" y="126999"/>
                  </a:lnTo>
                  <a:lnTo>
                    <a:pt x="214376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22670" y="1874291"/>
              <a:ext cx="285750" cy="1691005"/>
            </a:xfrm>
            <a:custGeom>
              <a:avLst/>
              <a:gdLst/>
              <a:ahLst/>
              <a:cxnLst/>
              <a:rect l="l" t="t" r="r" b="b"/>
              <a:pathLst>
                <a:path w="285750" h="1691004">
                  <a:moveTo>
                    <a:pt x="214376" y="0"/>
                  </a:moveTo>
                  <a:lnTo>
                    <a:pt x="71374" y="0"/>
                  </a:lnTo>
                  <a:lnTo>
                    <a:pt x="71374" y="1547622"/>
                  </a:lnTo>
                  <a:lnTo>
                    <a:pt x="0" y="1547622"/>
                  </a:lnTo>
                  <a:lnTo>
                    <a:pt x="142875" y="1690497"/>
                  </a:lnTo>
                  <a:lnTo>
                    <a:pt x="285750" y="1547622"/>
                  </a:lnTo>
                  <a:lnTo>
                    <a:pt x="214376" y="1547622"/>
                  </a:lnTo>
                  <a:lnTo>
                    <a:pt x="214376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Picture 34" descr="A black and blue logo&#10;&#10;AI-generated content may be incorrect.">
            <a:extLst>
              <a:ext uri="{FF2B5EF4-FFF2-40B4-BE49-F238E27FC236}">
                <a16:creationId xmlns:a16="http://schemas.microsoft.com/office/drawing/2014/main" id="{C339BEC6-C3B1-2B2B-22B9-5E0038CAD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Diferencias</a:t>
            </a:r>
            <a:r>
              <a:rPr sz="2800" spc="-75" dirty="0"/>
              <a:t> </a:t>
            </a:r>
            <a:r>
              <a:rPr sz="2800" dirty="0"/>
              <a:t>entre</a:t>
            </a:r>
            <a:r>
              <a:rPr sz="2800" spc="-70" dirty="0"/>
              <a:t> </a:t>
            </a:r>
            <a:r>
              <a:rPr sz="2800" dirty="0"/>
              <a:t>la</a:t>
            </a:r>
            <a:r>
              <a:rPr sz="2800" spc="-75" dirty="0"/>
              <a:t> </a:t>
            </a:r>
            <a:r>
              <a:rPr sz="2800" dirty="0"/>
              <a:t>rinitis</a:t>
            </a:r>
            <a:r>
              <a:rPr sz="2800" spc="-70" dirty="0"/>
              <a:t> </a:t>
            </a:r>
            <a:r>
              <a:rPr sz="2800" dirty="0"/>
              <a:t>alérgica</a:t>
            </a:r>
            <a:r>
              <a:rPr sz="2800" spc="-70" dirty="0"/>
              <a:t> </a:t>
            </a:r>
            <a:r>
              <a:rPr sz="2800" dirty="0"/>
              <a:t>y</a:t>
            </a:r>
            <a:r>
              <a:rPr sz="2800" spc="-75" dirty="0"/>
              <a:t> </a:t>
            </a:r>
            <a:r>
              <a:rPr sz="2800" dirty="0"/>
              <a:t>la</a:t>
            </a:r>
            <a:r>
              <a:rPr sz="2800" spc="-70" dirty="0"/>
              <a:t> </a:t>
            </a:r>
            <a:r>
              <a:rPr sz="2800" dirty="0"/>
              <a:t>no</a:t>
            </a:r>
            <a:r>
              <a:rPr sz="2800" spc="-70" dirty="0"/>
              <a:t> </a:t>
            </a:r>
            <a:r>
              <a:rPr sz="2800" spc="-10" dirty="0"/>
              <a:t>alérgica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632176" y="6520370"/>
            <a:ext cx="6961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otorgado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ayuda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6550" y="1545577"/>
          <a:ext cx="11706225" cy="2234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7211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Rinitis</a:t>
                      </a:r>
                      <a:r>
                        <a:rPr sz="2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alérgica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73"/>
                    </a:solidFill>
                  </a:tcPr>
                </a:tc>
                <a:tc>
                  <a:txBody>
                    <a:bodyPr/>
                    <a:lstStyle/>
                    <a:p>
                      <a:pPr marR="45275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Rinitis</a:t>
                      </a:r>
                      <a:r>
                        <a:rPr sz="2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2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alérgica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405">
                <a:tc>
                  <a:txBody>
                    <a:bodyPr/>
                    <a:lstStyle/>
                    <a:p>
                      <a:pPr marL="433705" marR="1981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Alérgenos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como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polen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polvo.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Patrón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estacional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337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Picores</a:t>
                      </a:r>
                      <a:r>
                        <a:rPr sz="15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5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5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ojos,</a:t>
                      </a:r>
                      <a:r>
                        <a:rPr sz="15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 dirty="0">
                          <a:latin typeface="Arial"/>
                          <a:cs typeface="Arial"/>
                        </a:rPr>
                        <a:t>estornudos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43370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Suele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estar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vinculado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atopía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434340" marR="1068705">
                        <a:lnSpc>
                          <a:spcPct val="1012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Irritantes</a:t>
                      </a:r>
                      <a:r>
                        <a:rPr sz="2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como</a:t>
                      </a:r>
                      <a:r>
                        <a:rPr sz="2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2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humo</a:t>
                      </a:r>
                      <a:r>
                        <a:rPr sz="2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2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perfume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presenta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una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estación</a:t>
                      </a:r>
                      <a:r>
                        <a:rPr sz="2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concreta.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34340" marR="1268095">
                        <a:lnSpc>
                          <a:spcPct val="1012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Predomina</a:t>
                      </a:r>
                      <a:r>
                        <a:rPr sz="2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2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congestión</a:t>
                      </a:r>
                      <a:r>
                        <a:rPr sz="2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nasal.</a:t>
                      </a:r>
                      <a:r>
                        <a:rPr sz="2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existe</a:t>
                      </a:r>
                      <a:r>
                        <a:rPr sz="2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2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historial</a:t>
                      </a:r>
                      <a:r>
                        <a:rPr sz="2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alérgico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27" y="2201151"/>
            <a:ext cx="164591" cy="2133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27" y="2566911"/>
            <a:ext cx="164591" cy="2133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27" y="2932671"/>
            <a:ext cx="164591" cy="2133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27" y="3298431"/>
            <a:ext cx="164591" cy="2133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4245" y="2207247"/>
            <a:ext cx="172345" cy="2011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4245" y="2573007"/>
            <a:ext cx="172345" cy="20116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4245" y="2938767"/>
            <a:ext cx="172345" cy="2011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4245" y="3304527"/>
            <a:ext cx="172345" cy="20116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534232" y="4235246"/>
            <a:ext cx="5792470" cy="2013585"/>
            <a:chOff x="3534232" y="4235246"/>
            <a:chExt cx="5792470" cy="201358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2876" y="4268292"/>
              <a:ext cx="2263508" cy="19800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0766" y="4268292"/>
              <a:ext cx="1619034" cy="19149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4232" y="4235246"/>
              <a:ext cx="2438257" cy="1981084"/>
            </a:xfrm>
            <a:prstGeom prst="rect">
              <a:avLst/>
            </a:prstGeom>
          </p:spPr>
        </p:pic>
      </p:grpSp>
      <p:pic>
        <p:nvPicPr>
          <p:cNvPr id="18" name="Picture 17" descr="A black and blue logo&#10;&#10;AI-generated content may be incorrect.">
            <a:extLst>
              <a:ext uri="{FF2B5EF4-FFF2-40B4-BE49-F238E27FC236}">
                <a16:creationId xmlns:a16="http://schemas.microsoft.com/office/drawing/2014/main" id="{4B1A843C-5469-C8C7-7AED-2135380A88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05409" y="6522613"/>
            <a:ext cx="721487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facilitado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clínico,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participado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61" y="1429410"/>
            <a:ext cx="330695" cy="3474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61" y="2115210"/>
            <a:ext cx="330695" cy="347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61" y="2801010"/>
            <a:ext cx="330695" cy="3474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61" y="3486810"/>
            <a:ext cx="330695" cy="3474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9861" y="373649"/>
            <a:ext cx="6757034" cy="534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Conoce</a:t>
            </a:r>
            <a:r>
              <a:rPr sz="2000" b="1" spc="-4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a</a:t>
            </a:r>
            <a:r>
              <a:rPr sz="2000" b="1" spc="-4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17973"/>
                </a:solidFill>
                <a:latin typeface="Arial"/>
                <a:cs typeface="Arial"/>
              </a:rPr>
              <a:t>Sam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Arial"/>
                <a:cs typeface="Arial"/>
              </a:rPr>
              <a:t>Hombre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40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años</a:t>
            </a:r>
            <a:endParaRPr sz="25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360"/>
              </a:spcBef>
            </a:pPr>
            <a:r>
              <a:rPr sz="2700" dirty="0">
                <a:latin typeface="Arial"/>
                <a:cs typeface="Arial"/>
              </a:rPr>
              <a:t>Consultor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empresarial</a:t>
            </a:r>
            <a:endParaRPr sz="27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290"/>
              </a:spcBef>
            </a:pPr>
            <a:r>
              <a:rPr sz="1600" dirty="0">
                <a:latin typeface="Arial"/>
                <a:cs typeface="Arial"/>
              </a:rPr>
              <a:t>Viaja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frecuencia,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tiene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mascotas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70"/>
              </a:spcBef>
            </a:pP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Busca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descongestionante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nasal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venta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libre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para:</a:t>
            </a:r>
            <a:endParaRPr sz="2000">
              <a:latin typeface="Arial"/>
              <a:cs typeface="Arial"/>
            </a:endParaRPr>
          </a:p>
          <a:p>
            <a:pPr marL="1489710" indent="-302260">
              <a:lnSpc>
                <a:spcPct val="100000"/>
              </a:lnSpc>
              <a:spcBef>
                <a:spcPts val="1735"/>
              </a:spcBef>
              <a:buChar char="•"/>
              <a:tabLst>
                <a:tab pos="1489710" algn="l"/>
              </a:tabLst>
            </a:pPr>
            <a:r>
              <a:rPr sz="2800" spc="-10" dirty="0">
                <a:latin typeface="Arial"/>
                <a:cs typeface="Arial"/>
              </a:rPr>
              <a:t>Rinorrea</a:t>
            </a:r>
            <a:endParaRPr sz="2800">
              <a:latin typeface="Arial"/>
              <a:cs typeface="Arial"/>
            </a:endParaRPr>
          </a:p>
          <a:p>
            <a:pPr marL="1489710" indent="-302260">
              <a:lnSpc>
                <a:spcPct val="100000"/>
              </a:lnSpc>
              <a:spcBef>
                <a:spcPts val="15"/>
              </a:spcBef>
              <a:buChar char="•"/>
              <a:tabLst>
                <a:tab pos="1489710" algn="l"/>
              </a:tabLst>
            </a:pPr>
            <a:r>
              <a:rPr sz="2800" spc="-10" dirty="0">
                <a:latin typeface="Arial"/>
                <a:cs typeface="Arial"/>
              </a:rPr>
              <a:t>Estornudos</a:t>
            </a:r>
            <a:endParaRPr sz="2800">
              <a:latin typeface="Arial"/>
              <a:cs typeface="Arial"/>
            </a:endParaRPr>
          </a:p>
          <a:p>
            <a:pPr marL="1489710" indent="-302260">
              <a:lnSpc>
                <a:spcPct val="100000"/>
              </a:lnSpc>
              <a:spcBef>
                <a:spcPts val="15"/>
              </a:spcBef>
              <a:buChar char="•"/>
              <a:tabLst>
                <a:tab pos="1489710" algn="l"/>
              </a:tabLst>
            </a:pPr>
            <a:r>
              <a:rPr sz="2800" dirty="0">
                <a:latin typeface="Arial"/>
                <a:cs typeface="Arial"/>
              </a:rPr>
              <a:t>Congestión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nasal</a:t>
            </a:r>
            <a:endParaRPr sz="2800">
              <a:latin typeface="Arial"/>
              <a:cs typeface="Arial"/>
            </a:endParaRPr>
          </a:p>
          <a:p>
            <a:pPr marL="1489710" indent="-302260">
              <a:lnSpc>
                <a:spcPct val="100000"/>
              </a:lnSpc>
              <a:spcBef>
                <a:spcPts val="15"/>
              </a:spcBef>
              <a:buChar char="•"/>
              <a:tabLst>
                <a:tab pos="1489710" algn="l"/>
              </a:tabLst>
            </a:pPr>
            <a:r>
              <a:rPr sz="2800" dirty="0">
                <a:latin typeface="Arial"/>
                <a:cs typeface="Arial"/>
              </a:rPr>
              <a:t>Picores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 los </a:t>
            </a:r>
            <a:r>
              <a:rPr sz="2800" spc="-20" dirty="0">
                <a:latin typeface="Arial"/>
                <a:cs typeface="Arial"/>
              </a:rPr>
              <a:t>ojos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1003" y="1480451"/>
            <a:ext cx="4489246" cy="4305299"/>
          </a:xfrm>
          <a:prstGeom prst="rect">
            <a:avLst/>
          </a:prstGeom>
        </p:spPr>
      </p:pic>
      <p:pic>
        <p:nvPicPr>
          <p:cNvPr id="10" name="Picture 9" descr="A black and blue logo&#10;&#10;AI-generated content may be incorrect.">
            <a:extLst>
              <a:ext uri="{FF2B5EF4-FFF2-40B4-BE49-F238E27FC236}">
                <a16:creationId xmlns:a16="http://schemas.microsoft.com/office/drawing/2014/main" id="{69ECD671-1E7C-17EC-4F8C-02C231FFB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96081"/>
            <a:ext cx="3462654" cy="1017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0" dirty="0">
                <a:solidFill>
                  <a:srgbClr val="017973"/>
                </a:solidFill>
                <a:latin typeface="Arial"/>
                <a:cs typeface="Arial"/>
              </a:rPr>
              <a:t>Antecedentes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550">
              <a:latin typeface="Arial"/>
              <a:cs typeface="Arial"/>
            </a:endParaRPr>
          </a:p>
          <a:p>
            <a:pPr marL="365760">
              <a:lnSpc>
                <a:spcPct val="100000"/>
              </a:lnSpc>
              <a:spcBef>
                <a:spcPts val="5"/>
              </a:spcBef>
            </a:pPr>
            <a:r>
              <a:rPr sz="1550" dirty="0">
                <a:latin typeface="Arial"/>
                <a:cs typeface="Arial"/>
              </a:rPr>
              <a:t>Identificación</a:t>
            </a:r>
            <a:r>
              <a:rPr sz="1550" spc="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</a:t>
            </a:r>
            <a:r>
              <a:rPr sz="1550" spc="2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desencadenantes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1629536"/>
            <a:ext cx="330695" cy="3474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3327" y="1542221"/>
            <a:ext cx="7395845" cy="18542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600" dirty="0">
                <a:latin typeface="Arial"/>
                <a:cs typeface="Arial"/>
              </a:rPr>
              <a:t>Cambio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estación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(otoño,</a:t>
            </a:r>
            <a:r>
              <a:rPr sz="2600" spc="-10" dirty="0">
                <a:latin typeface="Arial"/>
                <a:cs typeface="Arial"/>
              </a:rPr>
              <a:t> primavera)</a:t>
            </a: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5"/>
              </a:spcBef>
            </a:pPr>
            <a:r>
              <a:rPr sz="3000" dirty="0">
                <a:latin typeface="Arial"/>
                <a:cs typeface="Arial"/>
              </a:rPr>
              <a:t>Polen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polvo,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especialmente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al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teletrabajar </a:t>
            </a:r>
            <a:r>
              <a:rPr sz="3000" dirty="0">
                <a:latin typeface="Arial"/>
                <a:cs typeface="Arial"/>
              </a:rPr>
              <a:t>Síntomas </a:t>
            </a:r>
            <a:r>
              <a:rPr sz="3000" spc="-10" dirty="0">
                <a:latin typeface="Arial"/>
                <a:cs typeface="Arial"/>
              </a:rPr>
              <a:t>molestos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-10" dirty="0">
                <a:latin typeface="Arial"/>
                <a:cs typeface="Arial"/>
              </a:rPr>
              <a:t>7-</a:t>
            </a:r>
            <a:r>
              <a:rPr sz="2700" dirty="0">
                <a:latin typeface="Arial"/>
                <a:cs typeface="Arial"/>
              </a:rPr>
              <a:t>8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/10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en la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Escala </a:t>
            </a:r>
            <a:r>
              <a:rPr sz="2700" spc="-10" dirty="0">
                <a:latin typeface="Arial"/>
                <a:cs typeface="Arial"/>
              </a:rPr>
              <a:t>Visual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Analógica</a:t>
            </a:r>
            <a:endParaRPr sz="27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086736"/>
            <a:ext cx="330695" cy="347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543936"/>
            <a:ext cx="330695" cy="3474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3001136"/>
            <a:ext cx="330695" cy="3474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19037" y="6111293"/>
            <a:ext cx="7314565" cy="569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9710" marR="5080" indent="-207645">
              <a:lnSpc>
                <a:spcPct val="103499"/>
              </a:lnSpc>
              <a:spcBef>
                <a:spcPts val="90"/>
              </a:spcBef>
            </a:pPr>
            <a:r>
              <a:rPr sz="1000" dirty="0">
                <a:latin typeface="Aptos"/>
                <a:cs typeface="Aptos"/>
              </a:rPr>
              <a:t>Adaptado</a:t>
            </a:r>
            <a:r>
              <a:rPr sz="1000" spc="5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de: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Sousa-Pinto,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Bernardo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et</a:t>
            </a:r>
            <a:r>
              <a:rPr sz="1000" spc="5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al.</a:t>
            </a:r>
            <a:r>
              <a:rPr sz="1000" spc="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“Validez,</a:t>
            </a:r>
            <a:r>
              <a:rPr sz="1000" spc="5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fiabilidad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y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capacidad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de</a:t>
            </a:r>
            <a:r>
              <a:rPr sz="1000" spc="5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respuesta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de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las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escalas</a:t>
            </a:r>
            <a:r>
              <a:rPr sz="1000" spc="5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visuales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analógicas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para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spc="-25" dirty="0">
                <a:latin typeface="Aptos"/>
                <a:cs typeface="Aptos"/>
              </a:rPr>
              <a:t>el</a:t>
            </a:r>
            <a:r>
              <a:rPr sz="1000" spc="50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seguimiento</a:t>
            </a:r>
            <a:r>
              <a:rPr sz="1000" spc="5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diario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en</a:t>
            </a:r>
            <a:r>
              <a:rPr sz="1000" spc="5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MASK-</a:t>
            </a:r>
            <a:r>
              <a:rPr sz="1000" spc="-25" dirty="0">
                <a:latin typeface="Aptos"/>
                <a:cs typeface="Aptos"/>
              </a:rPr>
              <a:t>air®.”</a:t>
            </a:r>
            <a:r>
              <a:rPr sz="1000" spc="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Clinical</a:t>
            </a:r>
            <a:r>
              <a:rPr sz="1000" spc="5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and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Translational</a:t>
            </a:r>
            <a:r>
              <a:rPr sz="1000" spc="5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Allergy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vol.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11,7</a:t>
            </a:r>
            <a:r>
              <a:rPr sz="1000" spc="5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e12062.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19</a:t>
            </a:r>
            <a:r>
              <a:rPr sz="1000" spc="5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Sep.</a:t>
            </a:r>
            <a:r>
              <a:rPr sz="1000" spc="6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2021,</a:t>
            </a:r>
            <a:r>
              <a:rPr sz="1000" spc="5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doi:10.1002/clt2.12062</a:t>
            </a:r>
            <a:endParaRPr sz="1000">
              <a:latin typeface="Aptos"/>
              <a:cs typeface="Aptos"/>
            </a:endParaRPr>
          </a:p>
          <a:p>
            <a:pPr marL="120014">
              <a:lnSpc>
                <a:spcPct val="100000"/>
              </a:lnSpc>
              <a:spcBef>
                <a:spcPts val="785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ofrecido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clínico,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contenido.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8C5DF3-8572-B228-5243-9E27C884BFBC}"/>
              </a:ext>
            </a:extLst>
          </p:cNvPr>
          <p:cNvSpPr txBox="1"/>
          <p:nvPr/>
        </p:nvSpPr>
        <p:spPr>
          <a:xfrm>
            <a:off x="4178098" y="3524656"/>
            <a:ext cx="4267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Escala Visual anal</a:t>
            </a:r>
            <a:r>
              <a:rPr lang="es-ES" sz="1800" spc="-10" dirty="0">
                <a:latin typeface="Arial"/>
                <a:cs typeface="Arial"/>
              </a:rPr>
              <a:t>ógica</a:t>
            </a:r>
          </a:p>
          <a:p>
            <a:r>
              <a:rPr lang="es-ES" spc="-10" dirty="0">
                <a:latin typeface="Arial"/>
                <a:cs typeface="Arial"/>
              </a:rPr>
              <a:t>¿Cuánto le molestan hoy los síntomas nasales/oculares?</a:t>
            </a:r>
            <a:endParaRPr lang="es-ES" sz="20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6909D46-9167-2051-F5FC-160E2CE22BC8}"/>
              </a:ext>
            </a:extLst>
          </p:cNvPr>
          <p:cNvSpPr/>
          <p:nvPr/>
        </p:nvSpPr>
        <p:spPr>
          <a:xfrm>
            <a:off x="2419037" y="3909168"/>
            <a:ext cx="1452285" cy="4792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Nada molestos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54C5F4B-BDF1-3757-AA25-D69A600CE925}"/>
              </a:ext>
            </a:extLst>
          </p:cNvPr>
          <p:cNvSpPr/>
          <p:nvPr/>
        </p:nvSpPr>
        <p:spPr>
          <a:xfrm>
            <a:off x="8229600" y="3909168"/>
            <a:ext cx="1905000" cy="4792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Extremadamente molestos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EC69890-64FA-A8A0-537D-4AED60F3340E}"/>
              </a:ext>
            </a:extLst>
          </p:cNvPr>
          <p:cNvSpPr/>
          <p:nvPr/>
        </p:nvSpPr>
        <p:spPr>
          <a:xfrm>
            <a:off x="1676400" y="5451333"/>
            <a:ext cx="7825872" cy="569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Síntomas nasales</a:t>
            </a:r>
            <a:r>
              <a:rPr lang="es-ES" dirty="0">
                <a:solidFill>
                  <a:schemeClr val="tx1"/>
                </a:solidFill>
              </a:rPr>
              <a:t>: rinorrea, estornudos, obstrucción, prurito, pérdida de olfato</a:t>
            </a:r>
          </a:p>
          <a:p>
            <a:pPr algn="l"/>
            <a:r>
              <a:rPr lang="es-ES" b="1" dirty="0">
                <a:solidFill>
                  <a:schemeClr val="tx1"/>
                </a:solidFill>
              </a:rPr>
              <a:t>Síntomas oculares</a:t>
            </a:r>
            <a:r>
              <a:rPr lang="es-ES" dirty="0">
                <a:solidFill>
                  <a:schemeClr val="tx1"/>
                </a:solidFill>
              </a:rPr>
              <a:t>: prurito, enrojecimiento, lagrimeo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908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Duración</a:t>
            </a:r>
            <a:r>
              <a:rPr sz="2800" spc="-65" dirty="0"/>
              <a:t> </a:t>
            </a:r>
            <a:r>
              <a:rPr sz="2800" dirty="0"/>
              <a:t>y</a:t>
            </a:r>
            <a:r>
              <a:rPr sz="2800" spc="-70" dirty="0"/>
              <a:t> </a:t>
            </a:r>
            <a:r>
              <a:rPr sz="2800" spc="-10" dirty="0"/>
              <a:t>gravedad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6927" y="1146315"/>
            <a:ext cx="805751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Duración: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máximo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días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semana.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Frecuencia: </a:t>
            </a:r>
            <a:r>
              <a:rPr sz="2800" spc="-20" dirty="0">
                <a:latin typeface="Arial"/>
                <a:cs typeface="Arial"/>
              </a:rPr>
              <a:t>2-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semanas,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nunca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más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semanas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seguidas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8060" y="6522613"/>
            <a:ext cx="742950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concedió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ayuda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práctico,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elaboración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65200" y="2387473"/>
          <a:ext cx="10294620" cy="381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9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69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GRAVEDA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7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LA</a:t>
                      </a:r>
                      <a:r>
                        <a:rPr sz="2800" b="1" spc="-2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700" spc="-10" dirty="0">
                          <a:latin typeface="Arial"/>
                          <a:cs typeface="Arial"/>
                        </a:rPr>
                        <a:t>Sueño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2150" spc="-10" dirty="0">
                          <a:latin typeface="Arial"/>
                          <a:cs typeface="Arial"/>
                        </a:rPr>
                        <a:t>Trabajo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L="1365250" marR="3937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cotidianas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L="257175" marR="3937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Síntomas</a:t>
                      </a:r>
                      <a:r>
                        <a:rPr sz="2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molestos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222" y="3175101"/>
            <a:ext cx="655746" cy="67933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222" y="3941495"/>
            <a:ext cx="655746" cy="6793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222" y="4707877"/>
            <a:ext cx="655746" cy="67933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222" y="5489156"/>
            <a:ext cx="655746" cy="67933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129" y="3961536"/>
            <a:ext cx="655746" cy="67933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129" y="4707877"/>
            <a:ext cx="655746" cy="67933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129" y="5489156"/>
            <a:ext cx="655746" cy="6793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4409" y="4707877"/>
            <a:ext cx="655745" cy="679330"/>
          </a:xfrm>
          <a:prstGeom prst="rect">
            <a:avLst/>
          </a:prstGeom>
        </p:spPr>
      </p:pic>
      <p:pic>
        <p:nvPicPr>
          <p:cNvPr id="15" name="Picture 14" descr="A black and blue logo&#10;&#10;AI-generated content may be incorrect.">
            <a:extLst>
              <a:ext uri="{FF2B5EF4-FFF2-40B4-BE49-F238E27FC236}">
                <a16:creationId xmlns:a16="http://schemas.microsoft.com/office/drawing/2014/main" id="{270395EE-7041-090D-AE48-C5CBBD4A3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45" y="271034"/>
            <a:ext cx="2057400" cy="5596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1902</Words>
  <Application>Microsoft Office PowerPoint</Application>
  <PresentationFormat>Widescreen</PresentationFormat>
  <Paragraphs>258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Arial</vt:lpstr>
      <vt:lpstr>Calibri</vt:lpstr>
      <vt:lpstr>Office Theme</vt:lpstr>
      <vt:lpstr>Apoyo a adultos con rinitis alérgica estacional en la farmacia comunitaria</vt:lpstr>
      <vt:lpstr>Guía práctica para optimizar el manejo de la rinitis en atención primaria</vt:lpstr>
      <vt:lpstr>Explicar cómo se manifiesta la rinitis en los pacientes y cuáles son sus causas más habituales.</vt:lpstr>
      <vt:lpstr>¿Qué es la rinitis alérgica (RA)?</vt:lpstr>
      <vt:lpstr>Diferencias entre rinitis alérgica y no alérgica</vt:lpstr>
      <vt:lpstr>Diferencias entre la rinitis alérgica y la no alérgica</vt:lpstr>
      <vt:lpstr>PowerPoint Presentation</vt:lpstr>
      <vt:lpstr>PowerPoint Presentation</vt:lpstr>
      <vt:lpstr>Duración y gravedad</vt:lpstr>
      <vt:lpstr>Clasificación</vt:lpstr>
      <vt:lpstr>Clasificación</vt:lpstr>
      <vt:lpstr>Clasificación</vt:lpstr>
      <vt:lpstr>Clasificación</vt:lpstr>
      <vt:lpstr>Clasificación</vt:lpstr>
      <vt:lpstr>Clasificación</vt:lpstr>
      <vt:lpstr>Escalera terapéutica para la rinitis alérgica cuando el autocuidado no es suficiente (adultos)</vt:lpstr>
      <vt:lpstr>Síntomas:</vt:lpstr>
      <vt:lpstr>Diagnóstico</vt:lpstr>
      <vt:lpstr>Tratamiento</vt:lpstr>
      <vt:lpstr>La labor del farmacéutico comunitario</vt:lpstr>
      <vt:lpstr>Revisión y seguimiento</vt:lpstr>
      <vt:lpstr>Resumen</vt:lpstr>
      <vt:lpstr>Guía práctica para optimizar el manejo de la rinitis en atención primaria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Rhinitis Case study - Supporting adult seasonal allergic rhinitis in community pharmacy</dc:title>
  <dc:creator>marina garcia pardo</dc:creator>
  <cp:lastModifiedBy>Nicola Connor</cp:lastModifiedBy>
  <cp:revision>4</cp:revision>
  <dcterms:created xsi:type="dcterms:W3CDTF">2025-11-26T12:44:15Z</dcterms:created>
  <dcterms:modified xsi:type="dcterms:W3CDTF">2026-02-20T10:55:38Z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CreationClient">
    <vt:lpwstr>hz-json-import</vt:lpwstr>
  </property>
  <property fmtid="{D5CDD505-2E9C-101B-9397-08002B2CF9AE}" pid="4" name="Creator">
    <vt:lpwstr>Adobe Express</vt:lpwstr>
  </property>
  <property fmtid="{D5CDD505-2E9C-101B-9397-08002B2CF9AE}" pid="5" name="LastSaved">
    <vt:filetime>2025-11-26T00:00:00Z</vt:filetime>
  </property>
  <property fmtid="{D5CDD505-2E9C-101B-9397-08002B2CF9AE}" pid="6" name="Producer">
    <vt:lpwstr>Adobe Express</vt:lpwstr>
  </property>
</Properties>
</file>