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14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50" r:id="rId17"/>
    <p:sldId id="340" r:id="rId18"/>
    <p:sldId id="341" r:id="rId19"/>
    <p:sldId id="342" r:id="rId20"/>
    <p:sldId id="343" r:id="rId21"/>
    <p:sldId id="344" r:id="rId22"/>
    <p:sldId id="345" r:id="rId23"/>
    <p:sldId id="346" r:id="rId2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4007E36-9682-3FEF-6B98-3C3022531EFE}" name="Ana Gonçalves" initials="AG" userId="S::an.goncalves@ubi.pt::46a98641-db4f-45ac-a3fe-5d2ea73a94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709160" cy="6858000"/>
          </a:xfrm>
          <a:custGeom>
            <a:avLst/>
            <a:gdLst/>
            <a:ahLst/>
            <a:cxnLst/>
            <a:rect l="l" t="t" r="r" b="b"/>
            <a:pathLst>
              <a:path w="4709160" h="6858000">
                <a:moveTo>
                  <a:pt x="2359678" y="0"/>
                </a:moveTo>
                <a:lnTo>
                  <a:pt x="0" y="0"/>
                </a:lnTo>
                <a:lnTo>
                  <a:pt x="0" y="6858000"/>
                </a:lnTo>
                <a:lnTo>
                  <a:pt x="1665394" y="6858000"/>
                </a:lnTo>
                <a:lnTo>
                  <a:pt x="1706671" y="6848718"/>
                </a:lnTo>
                <a:lnTo>
                  <a:pt x="1754854" y="6837382"/>
                </a:lnTo>
                <a:lnTo>
                  <a:pt x="1802757" y="6825611"/>
                </a:lnTo>
                <a:lnTo>
                  <a:pt x="1850376" y="6813407"/>
                </a:lnTo>
                <a:lnTo>
                  <a:pt x="1897710" y="6800773"/>
                </a:lnTo>
                <a:lnTo>
                  <a:pt x="1944755" y="6787712"/>
                </a:lnTo>
                <a:lnTo>
                  <a:pt x="1991508" y="6774226"/>
                </a:lnTo>
                <a:lnTo>
                  <a:pt x="2037967" y="6760317"/>
                </a:lnTo>
                <a:lnTo>
                  <a:pt x="2084128" y="6745990"/>
                </a:lnTo>
                <a:lnTo>
                  <a:pt x="2129989" y="6731245"/>
                </a:lnTo>
                <a:lnTo>
                  <a:pt x="2175546" y="6716087"/>
                </a:lnTo>
                <a:lnTo>
                  <a:pt x="2220798" y="6700517"/>
                </a:lnTo>
                <a:lnTo>
                  <a:pt x="2265741" y="6684538"/>
                </a:lnTo>
                <a:lnTo>
                  <a:pt x="2310372" y="6668154"/>
                </a:lnTo>
                <a:lnTo>
                  <a:pt x="2354688" y="6651366"/>
                </a:lnTo>
                <a:lnTo>
                  <a:pt x="2398687" y="6634178"/>
                </a:lnTo>
                <a:lnTo>
                  <a:pt x="2442365" y="6616592"/>
                </a:lnTo>
                <a:lnTo>
                  <a:pt x="2485721" y="6598610"/>
                </a:lnTo>
                <a:lnTo>
                  <a:pt x="2528750" y="6580236"/>
                </a:lnTo>
                <a:lnTo>
                  <a:pt x="2571450" y="6561472"/>
                </a:lnTo>
                <a:lnTo>
                  <a:pt x="2613819" y="6542321"/>
                </a:lnTo>
                <a:lnTo>
                  <a:pt x="2655853" y="6522785"/>
                </a:lnTo>
                <a:lnTo>
                  <a:pt x="2697549" y="6502868"/>
                </a:lnTo>
                <a:lnTo>
                  <a:pt x="2738905" y="6482571"/>
                </a:lnTo>
                <a:lnTo>
                  <a:pt x="2779918" y="6461898"/>
                </a:lnTo>
                <a:lnTo>
                  <a:pt x="2820585" y="6440851"/>
                </a:lnTo>
                <a:lnTo>
                  <a:pt x="2860903" y="6419433"/>
                </a:lnTo>
                <a:lnTo>
                  <a:pt x="2900869" y="6397647"/>
                </a:lnTo>
                <a:lnTo>
                  <a:pt x="2940480" y="6375495"/>
                </a:lnTo>
                <a:lnTo>
                  <a:pt x="2979734" y="6352980"/>
                </a:lnTo>
                <a:lnTo>
                  <a:pt x="3018627" y="6330104"/>
                </a:lnTo>
                <a:lnTo>
                  <a:pt x="3057157" y="6306871"/>
                </a:lnTo>
                <a:lnTo>
                  <a:pt x="3095321" y="6283283"/>
                </a:lnTo>
                <a:lnTo>
                  <a:pt x="3133116" y="6259343"/>
                </a:lnTo>
                <a:lnTo>
                  <a:pt x="3170539" y="6235053"/>
                </a:lnTo>
                <a:lnTo>
                  <a:pt x="3207587" y="6210417"/>
                </a:lnTo>
                <a:lnTo>
                  <a:pt x="3244258" y="6185435"/>
                </a:lnTo>
                <a:lnTo>
                  <a:pt x="3280548" y="6160113"/>
                </a:lnTo>
                <a:lnTo>
                  <a:pt x="3316455" y="6134452"/>
                </a:lnTo>
                <a:lnTo>
                  <a:pt x="3351976" y="6108454"/>
                </a:lnTo>
                <a:lnTo>
                  <a:pt x="3387108" y="6082123"/>
                </a:lnTo>
                <a:lnTo>
                  <a:pt x="3421848" y="6055461"/>
                </a:lnTo>
                <a:lnTo>
                  <a:pt x="3456194" y="6028471"/>
                </a:lnTo>
                <a:lnTo>
                  <a:pt x="3490141" y="6001155"/>
                </a:lnTo>
                <a:lnTo>
                  <a:pt x="3523688" y="5973517"/>
                </a:lnTo>
                <a:lnTo>
                  <a:pt x="3556832" y="5945559"/>
                </a:lnTo>
                <a:lnTo>
                  <a:pt x="3589570" y="5917283"/>
                </a:lnTo>
                <a:lnTo>
                  <a:pt x="3621899" y="5888693"/>
                </a:lnTo>
                <a:lnTo>
                  <a:pt x="3653815" y="5859791"/>
                </a:lnTo>
                <a:lnTo>
                  <a:pt x="3685317" y="5830579"/>
                </a:lnTo>
                <a:lnTo>
                  <a:pt x="3716402" y="5801061"/>
                </a:lnTo>
                <a:lnTo>
                  <a:pt x="3747065" y="5771238"/>
                </a:lnTo>
                <a:lnTo>
                  <a:pt x="3777306" y="5741115"/>
                </a:lnTo>
                <a:lnTo>
                  <a:pt x="3807120" y="5710693"/>
                </a:lnTo>
                <a:lnTo>
                  <a:pt x="3836505" y="5679975"/>
                </a:lnTo>
                <a:lnTo>
                  <a:pt x="3865458" y="5648963"/>
                </a:lnTo>
                <a:lnTo>
                  <a:pt x="3893977" y="5617662"/>
                </a:lnTo>
                <a:lnTo>
                  <a:pt x="3922057" y="5586072"/>
                </a:lnTo>
                <a:lnTo>
                  <a:pt x="3949698" y="5554197"/>
                </a:lnTo>
                <a:lnTo>
                  <a:pt x="3976894" y="5522040"/>
                </a:lnTo>
                <a:lnTo>
                  <a:pt x="4003645" y="5489603"/>
                </a:lnTo>
                <a:lnTo>
                  <a:pt x="4029946" y="5456889"/>
                </a:lnTo>
                <a:lnTo>
                  <a:pt x="4055796" y="5423900"/>
                </a:lnTo>
                <a:lnTo>
                  <a:pt x="4081190" y="5390640"/>
                </a:lnTo>
                <a:lnTo>
                  <a:pt x="4106127" y="5357111"/>
                </a:lnTo>
                <a:lnTo>
                  <a:pt x="4130604" y="5323315"/>
                </a:lnTo>
                <a:lnTo>
                  <a:pt x="4154616" y="5289255"/>
                </a:lnTo>
                <a:lnTo>
                  <a:pt x="4178163" y="5254935"/>
                </a:lnTo>
                <a:lnTo>
                  <a:pt x="4201241" y="5220356"/>
                </a:lnTo>
                <a:lnTo>
                  <a:pt x="4223846" y="5185522"/>
                </a:lnTo>
                <a:lnTo>
                  <a:pt x="4245977" y="5150434"/>
                </a:lnTo>
                <a:lnTo>
                  <a:pt x="4267629" y="5115097"/>
                </a:lnTo>
                <a:lnTo>
                  <a:pt x="4288802" y="5079512"/>
                </a:lnTo>
                <a:lnTo>
                  <a:pt x="4309490" y="5043682"/>
                </a:lnTo>
                <a:lnTo>
                  <a:pt x="4329693" y="5007609"/>
                </a:lnTo>
                <a:lnTo>
                  <a:pt x="4349406" y="4971298"/>
                </a:lnTo>
                <a:lnTo>
                  <a:pt x="4368628" y="4934749"/>
                </a:lnTo>
                <a:lnTo>
                  <a:pt x="4387354" y="4897966"/>
                </a:lnTo>
                <a:lnTo>
                  <a:pt x="4405582" y="4860952"/>
                </a:lnTo>
                <a:lnTo>
                  <a:pt x="4423310" y="4823709"/>
                </a:lnTo>
                <a:lnTo>
                  <a:pt x="4440535" y="4786240"/>
                </a:lnTo>
                <a:lnTo>
                  <a:pt x="4457253" y="4748548"/>
                </a:lnTo>
                <a:lnTo>
                  <a:pt x="4473462" y="4710634"/>
                </a:lnTo>
                <a:lnTo>
                  <a:pt x="4489159" y="4672503"/>
                </a:lnTo>
                <a:lnTo>
                  <a:pt x="4504341" y="4634157"/>
                </a:lnTo>
                <a:lnTo>
                  <a:pt x="4519005" y="4595597"/>
                </a:lnTo>
                <a:lnTo>
                  <a:pt x="4533148" y="4556828"/>
                </a:lnTo>
                <a:lnTo>
                  <a:pt x="4546768" y="4517851"/>
                </a:lnTo>
                <a:lnTo>
                  <a:pt x="4559862" y="4478670"/>
                </a:lnTo>
                <a:lnTo>
                  <a:pt x="4572426" y="4439287"/>
                </a:lnTo>
                <a:lnTo>
                  <a:pt x="4584458" y="4399705"/>
                </a:lnTo>
                <a:lnTo>
                  <a:pt x="4595955" y="4359926"/>
                </a:lnTo>
                <a:lnTo>
                  <a:pt x="4606915" y="4319953"/>
                </a:lnTo>
                <a:lnTo>
                  <a:pt x="4617333" y="4279789"/>
                </a:lnTo>
                <a:lnTo>
                  <a:pt x="4627209" y="4239437"/>
                </a:lnTo>
                <a:lnTo>
                  <a:pt x="4636537" y="4198898"/>
                </a:lnTo>
                <a:lnTo>
                  <a:pt x="4645317" y="4158177"/>
                </a:lnTo>
                <a:lnTo>
                  <a:pt x="4653544" y="4117275"/>
                </a:lnTo>
                <a:lnTo>
                  <a:pt x="4661216" y="4076195"/>
                </a:lnTo>
                <a:lnTo>
                  <a:pt x="4668331" y="4034941"/>
                </a:lnTo>
                <a:lnTo>
                  <a:pt x="4674885" y="3993513"/>
                </a:lnTo>
                <a:lnTo>
                  <a:pt x="4680875" y="3951917"/>
                </a:lnTo>
                <a:lnTo>
                  <a:pt x="4686298" y="3910153"/>
                </a:lnTo>
                <a:lnTo>
                  <a:pt x="4691153" y="3868224"/>
                </a:lnTo>
                <a:lnTo>
                  <a:pt x="4695435" y="3826134"/>
                </a:lnTo>
                <a:lnTo>
                  <a:pt x="4699142" y="3783886"/>
                </a:lnTo>
                <a:lnTo>
                  <a:pt x="4702271" y="3741480"/>
                </a:lnTo>
                <a:lnTo>
                  <a:pt x="4704820" y="3698922"/>
                </a:lnTo>
                <a:lnTo>
                  <a:pt x="4706785" y="3656212"/>
                </a:lnTo>
                <a:lnTo>
                  <a:pt x="4708163" y="3613354"/>
                </a:lnTo>
                <a:lnTo>
                  <a:pt x="4708952" y="3570351"/>
                </a:lnTo>
                <a:lnTo>
                  <a:pt x="4709149" y="3527204"/>
                </a:lnTo>
                <a:lnTo>
                  <a:pt x="4708751" y="3483918"/>
                </a:lnTo>
                <a:lnTo>
                  <a:pt x="4707755" y="3440494"/>
                </a:lnTo>
                <a:lnTo>
                  <a:pt x="4706158" y="3396935"/>
                </a:lnTo>
                <a:lnTo>
                  <a:pt x="4703958" y="3353244"/>
                </a:lnTo>
                <a:lnTo>
                  <a:pt x="4701151" y="3309424"/>
                </a:lnTo>
                <a:lnTo>
                  <a:pt x="4697734" y="3265477"/>
                </a:lnTo>
                <a:lnTo>
                  <a:pt x="4693705" y="3221406"/>
                </a:lnTo>
                <a:lnTo>
                  <a:pt x="4689062" y="3177213"/>
                </a:lnTo>
                <a:lnTo>
                  <a:pt x="4683800" y="3132902"/>
                </a:lnTo>
                <a:lnTo>
                  <a:pt x="4677918" y="3088474"/>
                </a:lnTo>
                <a:lnTo>
                  <a:pt x="4671742" y="3046110"/>
                </a:lnTo>
                <a:lnTo>
                  <a:pt x="4665033" y="3003858"/>
                </a:lnTo>
                <a:lnTo>
                  <a:pt x="4657792" y="2961719"/>
                </a:lnTo>
                <a:lnTo>
                  <a:pt x="4650023" y="2919698"/>
                </a:lnTo>
                <a:lnTo>
                  <a:pt x="4641729" y="2877795"/>
                </a:lnTo>
                <a:lnTo>
                  <a:pt x="4632913" y="2836014"/>
                </a:lnTo>
                <a:lnTo>
                  <a:pt x="4623578" y="2794356"/>
                </a:lnTo>
                <a:lnTo>
                  <a:pt x="4613727" y="2752824"/>
                </a:lnTo>
                <a:lnTo>
                  <a:pt x="4603364" y="2711420"/>
                </a:lnTo>
                <a:lnTo>
                  <a:pt x="4592492" y="2670146"/>
                </a:lnTo>
                <a:lnTo>
                  <a:pt x="4581113" y="2629005"/>
                </a:lnTo>
                <a:lnTo>
                  <a:pt x="4569230" y="2587999"/>
                </a:lnTo>
                <a:lnTo>
                  <a:pt x="4556848" y="2547130"/>
                </a:lnTo>
                <a:lnTo>
                  <a:pt x="4543969" y="2506401"/>
                </a:lnTo>
                <a:lnTo>
                  <a:pt x="4530596" y="2465813"/>
                </a:lnTo>
                <a:lnTo>
                  <a:pt x="4516732" y="2425370"/>
                </a:lnTo>
                <a:lnTo>
                  <a:pt x="4502381" y="2385073"/>
                </a:lnTo>
                <a:lnTo>
                  <a:pt x="4487545" y="2344925"/>
                </a:lnTo>
                <a:lnTo>
                  <a:pt x="4472228" y="2304928"/>
                </a:lnTo>
                <a:lnTo>
                  <a:pt x="4456433" y="2265084"/>
                </a:lnTo>
                <a:lnTo>
                  <a:pt x="4440162" y="2225396"/>
                </a:lnTo>
                <a:lnTo>
                  <a:pt x="4423420" y="2185866"/>
                </a:lnTo>
                <a:lnTo>
                  <a:pt x="4406209" y="2146496"/>
                </a:lnTo>
                <a:lnTo>
                  <a:pt x="4388532" y="2107288"/>
                </a:lnTo>
                <a:lnTo>
                  <a:pt x="4370393" y="2068246"/>
                </a:lnTo>
                <a:lnTo>
                  <a:pt x="4351794" y="2029370"/>
                </a:lnTo>
                <a:lnTo>
                  <a:pt x="4332739" y="1990664"/>
                </a:lnTo>
                <a:lnTo>
                  <a:pt x="4313231" y="1952129"/>
                </a:lnTo>
                <a:lnTo>
                  <a:pt x="4293272" y="1913769"/>
                </a:lnTo>
                <a:lnTo>
                  <a:pt x="4272867" y="1875584"/>
                </a:lnTo>
                <a:lnTo>
                  <a:pt x="4252018" y="1837579"/>
                </a:lnTo>
                <a:lnTo>
                  <a:pt x="4230728" y="1799754"/>
                </a:lnTo>
                <a:lnTo>
                  <a:pt x="4209001" y="1762112"/>
                </a:lnTo>
                <a:lnTo>
                  <a:pt x="4186839" y="1724656"/>
                </a:lnTo>
                <a:lnTo>
                  <a:pt x="4164246" y="1687387"/>
                </a:lnTo>
                <a:lnTo>
                  <a:pt x="4141225" y="1650309"/>
                </a:lnTo>
                <a:lnTo>
                  <a:pt x="4117778" y="1613423"/>
                </a:lnTo>
                <a:lnTo>
                  <a:pt x="4093910" y="1576731"/>
                </a:lnTo>
                <a:lnTo>
                  <a:pt x="4069623" y="1540237"/>
                </a:lnTo>
                <a:lnTo>
                  <a:pt x="4044921" y="1503941"/>
                </a:lnTo>
                <a:lnTo>
                  <a:pt x="4019805" y="1467848"/>
                </a:lnTo>
                <a:lnTo>
                  <a:pt x="3994281" y="1431958"/>
                </a:lnTo>
                <a:lnTo>
                  <a:pt x="3968350" y="1396274"/>
                </a:lnTo>
                <a:lnTo>
                  <a:pt x="3942015" y="1360798"/>
                </a:lnTo>
                <a:lnTo>
                  <a:pt x="3915281" y="1325534"/>
                </a:lnTo>
                <a:lnTo>
                  <a:pt x="3888150" y="1290482"/>
                </a:lnTo>
                <a:lnTo>
                  <a:pt x="3860625" y="1255645"/>
                </a:lnTo>
                <a:lnTo>
                  <a:pt x="3832710" y="1221026"/>
                </a:lnTo>
                <a:lnTo>
                  <a:pt x="3804407" y="1186627"/>
                </a:lnTo>
                <a:lnTo>
                  <a:pt x="3775719" y="1152451"/>
                </a:lnTo>
                <a:lnTo>
                  <a:pt x="3746650" y="1118498"/>
                </a:lnTo>
                <a:lnTo>
                  <a:pt x="3717203" y="1084773"/>
                </a:lnTo>
                <a:lnTo>
                  <a:pt x="3687381" y="1051276"/>
                </a:lnTo>
                <a:lnTo>
                  <a:pt x="3657187" y="1018011"/>
                </a:lnTo>
                <a:lnTo>
                  <a:pt x="3626625" y="984979"/>
                </a:lnTo>
                <a:lnTo>
                  <a:pt x="3595696" y="952184"/>
                </a:lnTo>
                <a:lnTo>
                  <a:pt x="3564405" y="919627"/>
                </a:lnTo>
                <a:lnTo>
                  <a:pt x="3532755" y="887310"/>
                </a:lnTo>
                <a:lnTo>
                  <a:pt x="3500748" y="855236"/>
                </a:lnTo>
                <a:lnTo>
                  <a:pt x="3468389" y="823407"/>
                </a:lnTo>
                <a:lnTo>
                  <a:pt x="3435679" y="791826"/>
                </a:lnTo>
                <a:lnTo>
                  <a:pt x="3402622" y="760494"/>
                </a:lnTo>
                <a:lnTo>
                  <a:pt x="3369222" y="729414"/>
                </a:lnTo>
                <a:lnTo>
                  <a:pt x="3335480" y="698589"/>
                </a:lnTo>
                <a:lnTo>
                  <a:pt x="3301402" y="668020"/>
                </a:lnTo>
                <a:lnTo>
                  <a:pt x="3266989" y="637710"/>
                </a:lnTo>
                <a:lnTo>
                  <a:pt x="3232244" y="607662"/>
                </a:lnTo>
                <a:lnTo>
                  <a:pt x="3197172" y="577876"/>
                </a:lnTo>
                <a:lnTo>
                  <a:pt x="3161774" y="548357"/>
                </a:lnTo>
                <a:lnTo>
                  <a:pt x="3126055" y="519106"/>
                </a:lnTo>
                <a:lnTo>
                  <a:pt x="3090017" y="490125"/>
                </a:lnTo>
                <a:lnTo>
                  <a:pt x="3053663" y="461416"/>
                </a:lnTo>
                <a:lnTo>
                  <a:pt x="3016997" y="432983"/>
                </a:lnTo>
                <a:lnTo>
                  <a:pt x="2980021" y="404827"/>
                </a:lnTo>
                <a:lnTo>
                  <a:pt x="2942739" y="376951"/>
                </a:lnTo>
                <a:lnTo>
                  <a:pt x="2905154" y="349356"/>
                </a:lnTo>
                <a:lnTo>
                  <a:pt x="2867269" y="322045"/>
                </a:lnTo>
                <a:lnTo>
                  <a:pt x="2829087" y="295021"/>
                </a:lnTo>
                <a:lnTo>
                  <a:pt x="2790611" y="268286"/>
                </a:lnTo>
                <a:lnTo>
                  <a:pt x="2751844" y="241842"/>
                </a:lnTo>
                <a:lnTo>
                  <a:pt x="2712790" y="215691"/>
                </a:lnTo>
                <a:lnTo>
                  <a:pt x="2673452" y="189835"/>
                </a:lnTo>
                <a:lnTo>
                  <a:pt x="2633832" y="164278"/>
                </a:lnTo>
                <a:lnTo>
                  <a:pt x="2593935" y="139021"/>
                </a:lnTo>
                <a:lnTo>
                  <a:pt x="2553762" y="114066"/>
                </a:lnTo>
                <a:lnTo>
                  <a:pt x="2513317" y="89416"/>
                </a:lnTo>
                <a:lnTo>
                  <a:pt x="2472604" y="65073"/>
                </a:lnTo>
                <a:lnTo>
                  <a:pt x="2431625" y="41040"/>
                </a:lnTo>
                <a:lnTo>
                  <a:pt x="2390383" y="17318"/>
                </a:lnTo>
                <a:lnTo>
                  <a:pt x="2359678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789" y="2687218"/>
            <a:ext cx="2931894" cy="14835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solidFill>
            <a:srgbClr val="10110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146" y="6128994"/>
            <a:ext cx="1441555" cy="5045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80824" y="2583937"/>
            <a:ext cx="6703695" cy="70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5049" y="3606324"/>
            <a:ext cx="6539600" cy="248345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67562" y="4484001"/>
            <a:ext cx="133350" cy="341630"/>
          </a:xfrm>
          <a:custGeom>
            <a:avLst/>
            <a:gdLst/>
            <a:ahLst/>
            <a:cxnLst/>
            <a:rect l="l" t="t" r="r" b="b"/>
            <a:pathLst>
              <a:path w="133350" h="341629">
                <a:moveTo>
                  <a:pt x="101092" y="0"/>
                </a:moveTo>
                <a:lnTo>
                  <a:pt x="31750" y="0"/>
                </a:lnTo>
                <a:lnTo>
                  <a:pt x="31750" y="197738"/>
                </a:lnTo>
                <a:lnTo>
                  <a:pt x="0" y="197738"/>
                </a:lnTo>
                <a:lnTo>
                  <a:pt x="66421" y="341502"/>
                </a:lnTo>
                <a:lnTo>
                  <a:pt x="132842" y="197738"/>
                </a:lnTo>
                <a:lnTo>
                  <a:pt x="101092" y="197738"/>
                </a:lnTo>
                <a:lnTo>
                  <a:pt x="1010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267562" y="4484001"/>
            <a:ext cx="133350" cy="341630"/>
          </a:xfrm>
          <a:custGeom>
            <a:avLst/>
            <a:gdLst/>
            <a:ahLst/>
            <a:cxnLst/>
            <a:rect l="l" t="t" r="r" b="b"/>
            <a:pathLst>
              <a:path w="133350" h="341629">
                <a:moveTo>
                  <a:pt x="132842" y="197738"/>
                </a:moveTo>
                <a:lnTo>
                  <a:pt x="101092" y="197738"/>
                </a:lnTo>
                <a:lnTo>
                  <a:pt x="101092" y="0"/>
                </a:lnTo>
                <a:lnTo>
                  <a:pt x="31750" y="0"/>
                </a:lnTo>
                <a:lnTo>
                  <a:pt x="31750" y="197738"/>
                </a:lnTo>
                <a:lnTo>
                  <a:pt x="0" y="197738"/>
                </a:lnTo>
                <a:lnTo>
                  <a:pt x="66421" y="341502"/>
                </a:lnTo>
                <a:lnTo>
                  <a:pt x="132842" y="197738"/>
                </a:lnTo>
                <a:close/>
              </a:path>
            </a:pathLst>
          </a:custGeom>
          <a:ln w="19050">
            <a:solidFill>
              <a:srgbClr val="0424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827" y="1172336"/>
            <a:ext cx="330695" cy="3474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5" name="bg object 16">
            <a:extLst>
              <a:ext uri="{FF2B5EF4-FFF2-40B4-BE49-F238E27FC236}">
                <a16:creationId xmlns:a16="http://schemas.microsoft.com/office/drawing/2014/main" id="{FC162964-9E3C-6D78-2D2C-EC4110A707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861" y="288164"/>
            <a:ext cx="9087485" cy="608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7100" y="2387473"/>
            <a:ext cx="10337800" cy="381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2671" y="2845351"/>
              <a:ext cx="3707074" cy="10083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3146" y="6128994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081710" y="2579138"/>
            <a:ext cx="6702425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5775" algn="ctr">
              <a:lnSpc>
                <a:spcPct val="100000"/>
              </a:lnSpc>
              <a:spcBef>
                <a:spcPts val="100"/>
              </a:spcBef>
            </a:pPr>
            <a:r>
              <a:rPr sz="2500" dirty="0" err="1"/>
              <a:t>Apoio</a:t>
            </a:r>
            <a:r>
              <a:rPr sz="2500" spc="-20" dirty="0"/>
              <a:t> </a:t>
            </a:r>
            <a:r>
              <a:rPr lang="pt-PT" sz="2500" spc="-20" dirty="0"/>
              <a:t>à </a:t>
            </a:r>
            <a:r>
              <a:rPr sz="2500" dirty="0" err="1"/>
              <a:t>rinite</a:t>
            </a:r>
            <a:r>
              <a:rPr sz="2500" spc="-20" dirty="0"/>
              <a:t> </a:t>
            </a:r>
            <a:r>
              <a:rPr sz="2500" spc="-10" dirty="0"/>
              <a:t>alérgica </a:t>
            </a:r>
            <a:r>
              <a:rPr sz="2500" dirty="0" err="1"/>
              <a:t>sazonal</a:t>
            </a:r>
            <a:r>
              <a:rPr sz="2500" spc="-15" dirty="0"/>
              <a:t> </a:t>
            </a:r>
            <a:r>
              <a:rPr sz="2500" dirty="0" err="1"/>
              <a:t>em</a:t>
            </a:r>
            <a:br>
              <a:rPr lang="pt-PT" sz="2500" dirty="0"/>
            </a:br>
            <a:r>
              <a:rPr sz="2500" dirty="0" err="1"/>
              <a:t>adultos</a:t>
            </a:r>
            <a:r>
              <a:rPr sz="2500" spc="-15" dirty="0"/>
              <a:t> </a:t>
            </a:r>
            <a:r>
              <a:rPr sz="2500" dirty="0"/>
              <a:t>na</a:t>
            </a:r>
            <a:r>
              <a:rPr sz="2500" spc="-15" dirty="0"/>
              <a:t> </a:t>
            </a:r>
            <a:r>
              <a:rPr sz="2500" dirty="0"/>
              <a:t>farmácia</a:t>
            </a:r>
            <a:r>
              <a:rPr sz="2500" spc="-15" dirty="0"/>
              <a:t> </a:t>
            </a:r>
            <a:r>
              <a:rPr sz="2500" spc="-10" dirty="0"/>
              <a:t>comunitária</a:t>
            </a:r>
            <a:endParaRPr sz="2500" dirty="0"/>
          </a:p>
        </p:txBody>
      </p:sp>
      <p:sp>
        <p:nvSpPr>
          <p:cNvPr id="8" name="object 8"/>
          <p:cNvSpPr txBox="1"/>
          <p:nvPr/>
        </p:nvSpPr>
        <p:spPr>
          <a:xfrm>
            <a:off x="7634840" y="3557765"/>
            <a:ext cx="1574800" cy="2959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dirty="0">
                <a:solidFill>
                  <a:srgbClr val="7EC9BD"/>
                </a:solidFill>
                <a:latin typeface="Arial"/>
                <a:cs typeface="Arial"/>
              </a:rPr>
              <a:t>Estudo</a:t>
            </a:r>
            <a:r>
              <a:rPr sz="1750" spc="2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7EC9BD"/>
                </a:solidFill>
                <a:latin typeface="Arial"/>
                <a:cs typeface="Arial"/>
              </a:rPr>
              <a:t>de</a:t>
            </a:r>
            <a:r>
              <a:rPr sz="1750" spc="2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7EC9BD"/>
                </a:solidFill>
                <a:latin typeface="Arial"/>
                <a:cs typeface="Arial"/>
              </a:rPr>
              <a:t>caso</a:t>
            </a:r>
            <a:endParaRPr sz="1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9161" y="5868327"/>
            <a:ext cx="4363758" cy="814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Garry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McDonald,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Farmacêutico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(Escócia,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Reino </a:t>
            </a:r>
            <a:r>
              <a:rPr sz="1400" dirty="0">
                <a:latin typeface="Arial"/>
                <a:cs typeface="Arial"/>
              </a:rPr>
              <a:t>Unido)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Sarah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Hamida,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Farmacêutica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(Tunísia)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lang="pt-PT" sz="1300" i="1" spc="-10" dirty="0">
                <a:solidFill>
                  <a:srgbClr val="017973"/>
                </a:solidFill>
                <a:latin typeface="Arial"/>
                <a:cs typeface="Arial"/>
              </a:rPr>
              <a:t>n</a:t>
            </a:r>
            <a:r>
              <a:rPr sz="1300" i="1" spc="-10" dirty="0" err="1">
                <a:solidFill>
                  <a:srgbClr val="017973"/>
                </a:solidFill>
                <a:latin typeface="Arial"/>
                <a:cs typeface="Arial"/>
              </a:rPr>
              <a:t>ovembro</a:t>
            </a:r>
            <a:r>
              <a:rPr sz="1300" i="1" spc="-2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300" i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1300" i="1" spc="-20" dirty="0">
                <a:solidFill>
                  <a:srgbClr val="017973"/>
                </a:solidFill>
                <a:latin typeface="Arial"/>
                <a:cs typeface="Arial"/>
              </a:rPr>
              <a:t> 2025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71918" y="5836602"/>
            <a:ext cx="1669488" cy="7886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57226" y="1238122"/>
            <a:ext cx="11918315" cy="4476115"/>
            <a:chOff x="157226" y="1238122"/>
            <a:chExt cx="11918315" cy="4476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249" y="1276197"/>
              <a:ext cx="11879973" cy="4399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5326" y="1276222"/>
              <a:ext cx="5901055" cy="4399915"/>
            </a:xfrm>
            <a:custGeom>
              <a:avLst/>
              <a:gdLst/>
              <a:ahLst/>
              <a:cxnLst/>
              <a:rect l="l" t="t" r="r" b="b"/>
              <a:pathLst>
                <a:path w="5901055" h="4399915">
                  <a:moveTo>
                    <a:pt x="0" y="0"/>
                  </a:moveTo>
                  <a:lnTo>
                    <a:pt x="5900674" y="0"/>
                  </a:lnTo>
                  <a:lnTo>
                    <a:pt x="5900674" y="4399534"/>
                  </a:lnTo>
                  <a:lnTo>
                    <a:pt x="0" y="4399534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Classificação</a:t>
            </a:r>
            <a:endParaRPr sz="280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0D7D78C-4873-C106-8E78-E11CA378E7CF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257425" y="939622"/>
            <a:ext cx="7472680" cy="5513705"/>
            <a:chOff x="2257425" y="939622"/>
            <a:chExt cx="7472680" cy="55137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95525" y="939622"/>
              <a:ext cx="7396149" cy="55132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295525" y="981582"/>
              <a:ext cx="7396480" cy="2804795"/>
            </a:xfrm>
            <a:custGeom>
              <a:avLst/>
              <a:gdLst/>
              <a:ahLst/>
              <a:cxnLst/>
              <a:rect l="l" t="t" r="r" b="b"/>
              <a:pathLst>
                <a:path w="7396480" h="2804795">
                  <a:moveTo>
                    <a:pt x="0" y="0"/>
                  </a:moveTo>
                  <a:lnTo>
                    <a:pt x="7396099" y="0"/>
                  </a:lnTo>
                  <a:lnTo>
                    <a:pt x="7396099" y="2804541"/>
                  </a:lnTo>
                  <a:lnTo>
                    <a:pt x="0" y="2804541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Classificação</a:t>
            </a:r>
            <a:endParaRPr sz="280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79CD23A-3830-E000-C557-112A64ED5417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543" y="1648536"/>
            <a:ext cx="11081430" cy="4302680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Classificação</a:t>
            </a:r>
            <a:endParaRPr sz="28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A4B951F-52B2-D822-FA55-BF25A8A35887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95249" y="1238122"/>
            <a:ext cx="11880215" cy="4476115"/>
            <a:chOff x="195249" y="1238122"/>
            <a:chExt cx="11880215" cy="4476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249" y="1276197"/>
              <a:ext cx="11879973" cy="4399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96000" y="1276222"/>
              <a:ext cx="5940425" cy="4399915"/>
            </a:xfrm>
            <a:custGeom>
              <a:avLst/>
              <a:gdLst/>
              <a:ahLst/>
              <a:cxnLst/>
              <a:rect l="l" t="t" r="r" b="b"/>
              <a:pathLst>
                <a:path w="5940425" h="4399915">
                  <a:moveTo>
                    <a:pt x="0" y="0"/>
                  </a:moveTo>
                  <a:lnTo>
                    <a:pt x="5940044" y="0"/>
                  </a:lnTo>
                  <a:lnTo>
                    <a:pt x="5940044" y="4399534"/>
                  </a:lnTo>
                  <a:lnTo>
                    <a:pt x="0" y="4399534"/>
                  </a:lnTo>
                  <a:lnTo>
                    <a:pt x="0" y="0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47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Classificação</a:t>
            </a:r>
            <a:endParaRPr sz="280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13B28E0-476A-F31F-0C8B-0EBAC1E6F378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97402" y="1276197"/>
            <a:ext cx="6075680" cy="4438015"/>
            <a:chOff x="3097402" y="1276197"/>
            <a:chExt cx="6075680" cy="4438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5528" y="1276197"/>
              <a:ext cx="5999441" cy="43995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5502" y="3543300"/>
              <a:ext cx="5999480" cy="2132965"/>
            </a:xfrm>
            <a:custGeom>
              <a:avLst/>
              <a:gdLst/>
              <a:ahLst/>
              <a:cxnLst/>
              <a:rect l="l" t="t" r="r" b="b"/>
              <a:pathLst>
                <a:path w="5999480" h="2132965">
                  <a:moveTo>
                    <a:pt x="0" y="0"/>
                  </a:moveTo>
                  <a:lnTo>
                    <a:pt x="5999480" y="0"/>
                  </a:lnTo>
                  <a:lnTo>
                    <a:pt x="5999480" y="2132457"/>
                  </a:lnTo>
                  <a:lnTo>
                    <a:pt x="0" y="2132457"/>
                  </a:lnTo>
                  <a:lnTo>
                    <a:pt x="0" y="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Classificação</a:t>
            </a:r>
            <a:endParaRPr sz="280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63B0ACC4-00F0-CE91-B1B9-78BC578113DA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58" y="1699920"/>
            <a:ext cx="11517805" cy="410905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Classificação</a:t>
            </a:r>
            <a:endParaRPr sz="280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6A0DFE6-A445-3E51-FE7A-E812CDB792FE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45">
            <a:extLst>
              <a:ext uri="{FF2B5EF4-FFF2-40B4-BE49-F238E27FC236}">
                <a16:creationId xmlns:a16="http://schemas.microsoft.com/office/drawing/2014/main" id="{9294DF49-5F32-2AF6-F4F0-84EA2E8366AB}"/>
              </a:ext>
            </a:extLst>
          </p:cNvPr>
          <p:cNvGrpSpPr/>
          <p:nvPr/>
        </p:nvGrpSpPr>
        <p:grpSpPr>
          <a:xfrm>
            <a:off x="0" y="883551"/>
            <a:ext cx="8001508" cy="4632350"/>
            <a:chOff x="0" y="883551"/>
            <a:chExt cx="8001508" cy="4632350"/>
          </a:xfrm>
        </p:grpSpPr>
        <p:pic>
          <p:nvPicPr>
            <p:cNvPr id="4" name="object 49">
              <a:extLst>
                <a:ext uri="{FF2B5EF4-FFF2-40B4-BE49-F238E27FC236}">
                  <a16:creationId xmlns:a16="http://schemas.microsoft.com/office/drawing/2014/main" id="{394E16D1-F456-5E31-F156-3DBE432807E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3551"/>
              <a:ext cx="4485852" cy="3548151"/>
            </a:xfrm>
            <a:prstGeom prst="rect">
              <a:avLst/>
            </a:prstGeom>
          </p:spPr>
        </p:pic>
        <p:sp>
          <p:nvSpPr>
            <p:cNvPr id="5" name="object 46">
              <a:extLst>
                <a:ext uri="{FF2B5EF4-FFF2-40B4-BE49-F238E27FC236}">
                  <a16:creationId xmlns:a16="http://schemas.microsoft.com/office/drawing/2014/main" id="{68956176-AB22-F67A-8AEC-F84E2E4CA237}"/>
                </a:ext>
              </a:extLst>
            </p:cNvPr>
            <p:cNvSpPr/>
            <p:nvPr/>
          </p:nvSpPr>
          <p:spPr>
            <a:xfrm>
              <a:off x="7320153" y="5205386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0" y="310007"/>
                  </a:moveTo>
                  <a:lnTo>
                    <a:pt x="443992" y="310007"/>
                  </a:lnTo>
                  <a:lnTo>
                    <a:pt x="443992" y="0"/>
                  </a:lnTo>
                  <a:lnTo>
                    <a:pt x="680974" y="0"/>
                  </a:lnTo>
                </a:path>
              </a:pathLst>
            </a:custGeom>
            <a:ln w="12700">
              <a:solidFill>
                <a:srgbClr val="265C5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7">
              <a:extLst>
                <a:ext uri="{FF2B5EF4-FFF2-40B4-BE49-F238E27FC236}">
                  <a16:creationId xmlns:a16="http://schemas.microsoft.com/office/drawing/2014/main" id="{BA6F1A97-DBDC-9DE8-9715-799FAA0759F6}"/>
                </a:ext>
              </a:extLst>
            </p:cNvPr>
            <p:cNvSpPr/>
            <p:nvPr/>
          </p:nvSpPr>
          <p:spPr>
            <a:xfrm>
              <a:off x="4507991" y="2141905"/>
              <a:ext cx="0" cy="1700530"/>
            </a:xfrm>
            <a:custGeom>
              <a:avLst/>
              <a:gdLst/>
              <a:ahLst/>
              <a:cxnLst/>
              <a:rect l="l" t="t" r="r" b="b"/>
              <a:pathLst>
                <a:path h="1700529">
                  <a:moveTo>
                    <a:pt x="0" y="0"/>
                  </a:moveTo>
                  <a:lnTo>
                    <a:pt x="0" y="1700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8">
              <a:extLst>
                <a:ext uri="{FF2B5EF4-FFF2-40B4-BE49-F238E27FC236}">
                  <a16:creationId xmlns:a16="http://schemas.microsoft.com/office/drawing/2014/main" id="{7496B2BE-8866-F617-2128-81FA899A3E50}"/>
                </a:ext>
              </a:extLst>
            </p:cNvPr>
            <p:cNvSpPr/>
            <p:nvPr/>
          </p:nvSpPr>
          <p:spPr>
            <a:xfrm>
              <a:off x="4469904" y="382971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19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0">
              <a:extLst>
                <a:ext uri="{FF2B5EF4-FFF2-40B4-BE49-F238E27FC236}">
                  <a16:creationId xmlns:a16="http://schemas.microsoft.com/office/drawing/2014/main" id="{59CFD6B7-ACA3-38D6-2B46-CA2A8CCE4360}"/>
                </a:ext>
              </a:extLst>
            </p:cNvPr>
            <p:cNvSpPr/>
            <p:nvPr/>
          </p:nvSpPr>
          <p:spPr>
            <a:xfrm>
              <a:off x="989009" y="4284535"/>
              <a:ext cx="1286510" cy="528955"/>
            </a:xfrm>
            <a:custGeom>
              <a:avLst/>
              <a:gdLst/>
              <a:ahLst/>
              <a:cxnLst/>
              <a:rect l="l" t="t" r="r" b="b"/>
              <a:pathLst>
                <a:path w="1286510" h="528954">
                  <a:moveTo>
                    <a:pt x="1286256" y="0"/>
                  </a:moveTo>
                  <a:lnTo>
                    <a:pt x="0" y="0"/>
                  </a:lnTo>
                  <a:lnTo>
                    <a:pt x="0" y="528574"/>
                  </a:lnTo>
                  <a:lnTo>
                    <a:pt x="1286256" y="528574"/>
                  </a:lnTo>
                  <a:lnTo>
                    <a:pt x="1286256" y="0"/>
                  </a:lnTo>
                  <a:close/>
                </a:path>
              </a:pathLst>
            </a:custGeom>
            <a:solidFill>
              <a:srgbClr val="47D4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334F290C-98B6-82A9-8F2A-1137B72F1F19}"/>
              </a:ext>
            </a:extLst>
          </p:cNvPr>
          <p:cNvSpPr/>
          <p:nvPr/>
        </p:nvSpPr>
        <p:spPr>
          <a:xfrm>
            <a:off x="1695830" y="1036066"/>
            <a:ext cx="1856739" cy="575945"/>
          </a:xfrm>
          <a:custGeom>
            <a:avLst/>
            <a:gdLst/>
            <a:ahLst/>
            <a:cxnLst/>
            <a:rect l="l" t="t" r="r" b="b"/>
            <a:pathLst>
              <a:path w="1856739" h="575944">
                <a:moveTo>
                  <a:pt x="1856358" y="0"/>
                </a:moveTo>
                <a:lnTo>
                  <a:pt x="0" y="0"/>
                </a:lnTo>
                <a:lnTo>
                  <a:pt x="0" y="575945"/>
                </a:lnTo>
                <a:lnTo>
                  <a:pt x="1856358" y="575945"/>
                </a:lnTo>
                <a:lnTo>
                  <a:pt x="1856358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6E9876-5A44-E08D-B540-CA7A90561854}"/>
              </a:ext>
            </a:extLst>
          </p:cNvPr>
          <p:cNvSpPr txBox="1"/>
          <p:nvPr/>
        </p:nvSpPr>
        <p:spPr>
          <a:xfrm>
            <a:off x="3783231" y="1667209"/>
            <a:ext cx="1443355" cy="43896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spcBef>
                <a:spcPts val="120"/>
              </a:spcBef>
            </a:pPr>
            <a:r>
              <a:rPr lang="pt-PT" sz="9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850" spc="-10" dirty="0">
                <a:latin typeface="Arial"/>
                <a:cs typeface="Arial"/>
              </a:rPr>
              <a:t>-Confirmar o </a:t>
            </a:r>
            <a:r>
              <a:rPr sz="850" dirty="0" err="1">
                <a:latin typeface="Arial"/>
                <a:cs typeface="Arial"/>
              </a:rPr>
              <a:t>diagnóstico</a:t>
            </a:r>
            <a:r>
              <a:rPr sz="850" spc="5" dirty="0">
                <a:latin typeface="Arial"/>
                <a:cs typeface="Arial"/>
              </a:rPr>
              <a:t> </a:t>
            </a:r>
            <a:endParaRPr lang="pt-PT" sz="850" spc="5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-</a:t>
            </a:r>
            <a:r>
              <a:rPr sz="850" dirty="0" err="1">
                <a:latin typeface="Arial"/>
                <a:cs typeface="Arial"/>
              </a:rPr>
              <a:t>Verificar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lang="pt-PT" sz="850" spc="5" dirty="0">
                <a:latin typeface="Arial"/>
                <a:cs typeface="Arial"/>
              </a:rPr>
              <a:t>a </a:t>
            </a:r>
            <a:r>
              <a:rPr sz="850" spc="-10" dirty="0" err="1">
                <a:latin typeface="Arial"/>
                <a:cs typeface="Arial"/>
              </a:rPr>
              <a:t>adesão</a:t>
            </a:r>
            <a:endParaRPr sz="85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50" dirty="0">
                <a:latin typeface="Arial"/>
                <a:cs typeface="Arial"/>
              </a:rPr>
              <a:t>-</a:t>
            </a:r>
            <a:r>
              <a:rPr sz="850" dirty="0" err="1">
                <a:latin typeface="Arial"/>
                <a:cs typeface="Arial"/>
              </a:rPr>
              <a:t>Avaliar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-10" dirty="0" err="1">
                <a:latin typeface="Arial"/>
                <a:cs typeface="Arial"/>
              </a:rPr>
              <a:t>comorbi</a:t>
            </a:r>
            <a:r>
              <a:rPr lang="pt-PT" sz="850" spc="-10" dirty="0">
                <a:latin typeface="Arial"/>
                <a:cs typeface="Arial"/>
              </a:rPr>
              <a:t>li</a:t>
            </a:r>
            <a:r>
              <a:rPr sz="850" spc="-10" dirty="0" err="1">
                <a:latin typeface="Arial"/>
                <a:cs typeface="Arial"/>
              </a:rPr>
              <a:t>dades</a:t>
            </a:r>
            <a:endParaRPr sz="850" dirty="0">
              <a:latin typeface="Arial"/>
              <a:cs typeface="Arial"/>
            </a:endParaRPr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87259ADA-1C01-A19C-0B2F-E33F53105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10771"/>
              </p:ext>
            </p:extLst>
          </p:nvPr>
        </p:nvGraphicFramePr>
        <p:xfrm>
          <a:off x="1704085" y="693547"/>
          <a:ext cx="5615940" cy="918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150">
                <a:tc gridSpan="3">
                  <a:txBody>
                    <a:bodyPr/>
                    <a:lstStyle/>
                    <a:p>
                      <a:pPr marR="514984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pt-PT" sz="16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Apresentação</a:t>
                      </a:r>
                      <a:r>
                        <a:rPr sz="16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clínic</a:t>
                      </a:r>
                      <a:r>
                        <a:rPr lang="pt-PT"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287020" marR="107314" indent="-160020">
                        <a:lnSpc>
                          <a:spcPct val="101699"/>
                        </a:lnSpc>
                      </a:pPr>
                      <a:r>
                        <a:rPr lang="pt-PT"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mais</a:t>
                      </a:r>
                      <a:r>
                        <a:rPr sz="950" spc="15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sintomas</a:t>
                      </a:r>
                      <a:r>
                        <a:rPr sz="950" spc="2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1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nasais</a:t>
                      </a:r>
                      <a:r>
                        <a:rPr sz="950" spc="-1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suge</a:t>
                      </a:r>
                      <a:r>
                        <a:rPr lang="pt-PT" sz="950" dirty="0" err="1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stivos</a:t>
                      </a:r>
                      <a:r>
                        <a:rPr lang="pt-PT" sz="950" dirty="0">
                          <a:solidFill>
                            <a:srgbClr val="275317"/>
                          </a:solidFill>
                          <a:latin typeface="Arial"/>
                          <a:cs typeface="Arial"/>
                        </a:rPr>
                        <a:t> de RA</a:t>
                      </a:r>
                      <a:endParaRPr sz="950" dirty="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950" dirty="0">
                        <a:latin typeface="Arial"/>
                        <a:cs typeface="Arial"/>
                      </a:endParaRPr>
                    </a:p>
                    <a:p>
                      <a:pPr marL="177165" marR="135890" indent="-635" algn="ctr">
                        <a:lnSpc>
                          <a:spcPct val="101699"/>
                        </a:lnSpc>
                      </a:pPr>
                      <a:r>
                        <a:rPr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95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5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não </a:t>
                      </a:r>
                      <a:r>
                        <a:rPr sz="950" b="1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controlada</a:t>
                      </a:r>
                      <a:r>
                        <a:rPr sz="95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950" b="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VA≥5 </a:t>
                      </a:r>
                      <a:r>
                        <a:rPr lang="pt-PT"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Degrau</a:t>
                      </a:r>
                      <a:r>
                        <a:rPr sz="9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pt-PT" sz="95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foi ineficaz</a:t>
                      </a:r>
                    </a:p>
                  </a:txBody>
                  <a:tcPr marL="0" marR="0" marT="1397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4CB4A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pt-PT"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grave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pt-PT" sz="800" b="1" spc="3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r>
                        <a:rPr lang="pt-PT"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Degraus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800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foram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dirty="0" err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eficazes</a:t>
                      </a:r>
                      <a:r>
                        <a:rPr sz="800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lang="pt-PT" sz="800" spc="25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135255" marR="75565" indent="-635" algn="ctr">
                        <a:lnSpc>
                          <a:spcPct val="101000"/>
                        </a:lnSpc>
                      </a:pPr>
                      <a:endParaRPr sz="75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28575">
                      <a:solidFill>
                        <a:srgbClr val="FFFFFF"/>
                      </a:solidFill>
                      <a:prstDash val="solid"/>
                    </a:lnL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265C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6">
            <a:extLst>
              <a:ext uri="{FF2B5EF4-FFF2-40B4-BE49-F238E27FC236}">
                <a16:creationId xmlns:a16="http://schemas.microsoft.com/office/drawing/2014/main" id="{72C359AD-AAAB-B23B-F3D6-E25552765D59}"/>
              </a:ext>
            </a:extLst>
          </p:cNvPr>
          <p:cNvSpPr/>
          <p:nvPr/>
        </p:nvSpPr>
        <p:spPr>
          <a:xfrm>
            <a:off x="3579876" y="3917188"/>
            <a:ext cx="1856739" cy="718820"/>
          </a:xfrm>
          <a:custGeom>
            <a:avLst/>
            <a:gdLst/>
            <a:ahLst/>
            <a:cxnLst/>
            <a:rect l="l" t="t" r="r" b="b"/>
            <a:pathLst>
              <a:path w="1856739" h="718820">
                <a:moveTo>
                  <a:pt x="1856358" y="0"/>
                </a:moveTo>
                <a:lnTo>
                  <a:pt x="0" y="0"/>
                </a:lnTo>
                <a:lnTo>
                  <a:pt x="0" y="718819"/>
                </a:lnTo>
                <a:lnTo>
                  <a:pt x="1856358" y="718819"/>
                </a:lnTo>
                <a:lnTo>
                  <a:pt x="1856358" y="0"/>
                </a:lnTo>
                <a:close/>
              </a:path>
            </a:pathLst>
          </a:custGeom>
          <a:solidFill>
            <a:srgbClr val="4CB4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E72AC75-078A-BAD7-B6F6-EFDB4FE9D4FF}"/>
              </a:ext>
            </a:extLst>
          </p:cNvPr>
          <p:cNvSpPr txBox="1"/>
          <p:nvPr/>
        </p:nvSpPr>
        <p:spPr>
          <a:xfrm>
            <a:off x="3327882" y="3956091"/>
            <a:ext cx="2387118" cy="5719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020" algn="ctr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Combinação</a:t>
            </a:r>
            <a:r>
              <a:rPr sz="900" spc="110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fixa</a:t>
            </a:r>
            <a:endParaRPr sz="900" dirty="0">
              <a:latin typeface="Arial"/>
              <a:cs typeface="Arial"/>
            </a:endParaRPr>
          </a:p>
          <a:p>
            <a:pPr marL="33020" algn="ctr">
              <a:lnSpc>
                <a:spcPct val="100000"/>
              </a:lnSpc>
              <a:spcBef>
                <a:spcPts val="4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 dirty="0">
              <a:latin typeface="Arial"/>
              <a:cs typeface="Arial"/>
            </a:endParaRPr>
          </a:p>
          <a:p>
            <a:pPr marL="440055" marR="398780" algn="ctr">
              <a:lnSpc>
                <a:spcPct val="103800"/>
              </a:lnSpc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9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b="1" spc="5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40055" marR="398780" algn="ctr">
              <a:lnSpc>
                <a:spcPct val="103800"/>
              </a:lnSpc>
            </a:pPr>
            <a:r>
              <a:rPr lang="pt-PT" sz="900" b="1" spc="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nti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histamínico</a:t>
            </a:r>
            <a:r>
              <a:rPr lang="pt-PT"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B8D9688D-783D-D19A-DAF0-FFAAD653E45E}"/>
              </a:ext>
            </a:extLst>
          </p:cNvPr>
          <p:cNvSpPr/>
          <p:nvPr/>
        </p:nvSpPr>
        <p:spPr>
          <a:xfrm>
            <a:off x="5424042" y="5426076"/>
            <a:ext cx="2272158" cy="988072"/>
          </a:xfrm>
          <a:custGeom>
            <a:avLst/>
            <a:gdLst/>
            <a:ahLst/>
            <a:cxnLst/>
            <a:rect l="l" t="t" r="r" b="b"/>
            <a:pathLst>
              <a:path w="1934209" h="885825">
                <a:moveTo>
                  <a:pt x="1934083" y="0"/>
                </a:moveTo>
                <a:lnTo>
                  <a:pt x="0" y="0"/>
                </a:lnTo>
                <a:lnTo>
                  <a:pt x="0" y="885697"/>
                </a:lnTo>
                <a:lnTo>
                  <a:pt x="1934083" y="885697"/>
                </a:lnTo>
                <a:lnTo>
                  <a:pt x="1934083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213564C8-E1FB-59EC-970C-3115A0A31487}"/>
              </a:ext>
            </a:extLst>
          </p:cNvPr>
          <p:cNvSpPr/>
          <p:nvPr/>
        </p:nvSpPr>
        <p:spPr>
          <a:xfrm>
            <a:off x="1704085" y="2499232"/>
            <a:ext cx="1848485" cy="653415"/>
          </a:xfrm>
          <a:custGeom>
            <a:avLst/>
            <a:gdLst/>
            <a:ahLst/>
            <a:cxnLst/>
            <a:rect l="l" t="t" r="r" b="b"/>
            <a:pathLst>
              <a:path w="1848485" h="653414">
                <a:moveTo>
                  <a:pt x="1848104" y="0"/>
                </a:moveTo>
                <a:lnTo>
                  <a:pt x="0" y="0"/>
                </a:lnTo>
                <a:lnTo>
                  <a:pt x="0" y="653414"/>
                </a:lnTo>
                <a:lnTo>
                  <a:pt x="1848104" y="653414"/>
                </a:lnTo>
                <a:lnTo>
                  <a:pt x="1848104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3D216F41-A156-8261-6F6C-615CEA9FABF9}"/>
              </a:ext>
            </a:extLst>
          </p:cNvPr>
          <p:cNvSpPr txBox="1"/>
          <p:nvPr/>
        </p:nvSpPr>
        <p:spPr>
          <a:xfrm>
            <a:off x="1893230" y="2506707"/>
            <a:ext cx="1504315" cy="6034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Corticosteroide</a:t>
            </a:r>
            <a:r>
              <a:rPr sz="900" b="1" spc="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intranasal</a:t>
            </a:r>
            <a:endParaRPr lang="pt-PT" sz="9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latin typeface="Arial"/>
                <a:cs typeface="Arial"/>
              </a:rPr>
              <a:t>ou</a:t>
            </a:r>
            <a:r>
              <a:rPr sz="900" spc="135" dirty="0">
                <a:latin typeface="Arial"/>
                <a:cs typeface="Arial"/>
              </a:rPr>
              <a:t> </a:t>
            </a:r>
            <a:endParaRPr lang="pt-PT" sz="900" spc="135" dirty="0">
              <a:latin typeface="Arial"/>
              <a:cs typeface="Arial"/>
            </a:endParaRPr>
          </a:p>
          <a:p>
            <a:pPr marL="12700" marR="5080" algn="ctr">
              <a:lnSpc>
                <a:spcPct val="103800"/>
              </a:lnSpc>
              <a:spcBef>
                <a:spcPts val="9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histamínico</a:t>
            </a:r>
            <a:r>
              <a:rPr sz="900" b="1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(oral</a:t>
            </a:r>
            <a:r>
              <a:rPr lang="pt-PT" sz="9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intranasal)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55F916DD-F643-CF90-119A-383D26C96230}"/>
              </a:ext>
            </a:extLst>
          </p:cNvPr>
          <p:cNvSpPr txBox="1"/>
          <p:nvPr/>
        </p:nvSpPr>
        <p:spPr>
          <a:xfrm>
            <a:off x="3693910" y="2628431"/>
            <a:ext cx="48392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00000"/>
              </a:lnSpc>
              <a:spcBef>
                <a:spcPts val="100"/>
              </a:spcBef>
            </a:pPr>
            <a:r>
              <a:rPr lang="pt-PT" sz="1050" b="1" spc="-10" dirty="0">
                <a:solidFill>
                  <a:srgbClr val="7EC9BD"/>
                </a:solidFill>
                <a:latin typeface="Arial"/>
                <a:cs typeface="Arial"/>
              </a:rPr>
              <a:t>Degrau</a:t>
            </a:r>
            <a:r>
              <a:rPr sz="1050" b="1" spc="-1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7EC9BD"/>
                </a:solidFill>
                <a:latin typeface="Arial"/>
                <a:cs typeface="Arial"/>
              </a:rPr>
              <a:t>1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:a16="http://schemas.microsoft.com/office/drawing/2014/main" id="{359E6464-682D-B875-B837-187AE7A174CD}"/>
              </a:ext>
            </a:extLst>
          </p:cNvPr>
          <p:cNvSpPr txBox="1"/>
          <p:nvPr/>
        </p:nvSpPr>
        <p:spPr>
          <a:xfrm>
            <a:off x="5580279" y="4062061"/>
            <a:ext cx="522451" cy="37638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lang="pt-PT" sz="1050" b="1" spc="-10" dirty="0">
                <a:solidFill>
                  <a:srgbClr val="017973"/>
                </a:solidFill>
                <a:latin typeface="Arial"/>
                <a:cs typeface="Arial"/>
              </a:rPr>
              <a:t>Degrau </a:t>
            </a:r>
            <a:r>
              <a:rPr sz="1200" b="1" spc="-50" dirty="0">
                <a:solidFill>
                  <a:srgbClr val="017973"/>
                </a:solidFill>
                <a:latin typeface="Arial"/>
                <a:cs typeface="Arial"/>
              </a:rPr>
              <a:t>2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82DF2FA6-BAD7-5418-1B6E-4C06233B8FCB}"/>
              </a:ext>
            </a:extLst>
          </p:cNvPr>
          <p:cNvSpPr txBox="1"/>
          <p:nvPr/>
        </p:nvSpPr>
        <p:spPr>
          <a:xfrm>
            <a:off x="7086600" y="6462508"/>
            <a:ext cx="5467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algn="ctr">
              <a:lnSpc>
                <a:spcPct val="100000"/>
              </a:lnSpc>
              <a:spcBef>
                <a:spcPts val="100"/>
              </a:spcBef>
            </a:pPr>
            <a:r>
              <a:rPr lang="pt-PT" sz="1050" b="1" spc="-10" dirty="0">
                <a:solidFill>
                  <a:srgbClr val="265C53"/>
                </a:solidFill>
                <a:latin typeface="Arial"/>
                <a:cs typeface="Arial"/>
              </a:rPr>
              <a:t>Degrau </a:t>
            </a:r>
            <a:r>
              <a:rPr sz="1050" b="1" spc="-50" dirty="0">
                <a:solidFill>
                  <a:srgbClr val="265C53"/>
                </a:solidFill>
                <a:latin typeface="Arial"/>
                <a:cs typeface="Arial"/>
              </a:rPr>
              <a:t>3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21" name="object 15">
            <a:extLst>
              <a:ext uri="{FF2B5EF4-FFF2-40B4-BE49-F238E27FC236}">
                <a16:creationId xmlns:a16="http://schemas.microsoft.com/office/drawing/2014/main" id="{09B888DB-97BD-93C8-BE5E-CCE633C89977}"/>
              </a:ext>
            </a:extLst>
          </p:cNvPr>
          <p:cNvGrpSpPr/>
          <p:nvPr/>
        </p:nvGrpSpPr>
        <p:grpSpPr>
          <a:xfrm>
            <a:off x="2614485" y="3522535"/>
            <a:ext cx="929640" cy="792480"/>
            <a:chOff x="2614485" y="3522535"/>
            <a:chExt cx="929640" cy="792480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55A78940-440D-7AA4-6C39-8EDAF0573020}"/>
                </a:ext>
              </a:extLst>
            </p:cNvPr>
            <p:cNvSpPr/>
            <p:nvPr/>
          </p:nvSpPr>
          <p:spPr>
            <a:xfrm>
              <a:off x="2624010" y="3532060"/>
              <a:ext cx="854710" cy="745490"/>
            </a:xfrm>
            <a:custGeom>
              <a:avLst/>
              <a:gdLst/>
              <a:ahLst/>
              <a:cxnLst/>
              <a:rect l="l" t="t" r="r" b="b"/>
              <a:pathLst>
                <a:path w="854710" h="745489">
                  <a:moveTo>
                    <a:pt x="0" y="0"/>
                  </a:moveTo>
                  <a:lnTo>
                    <a:pt x="1830" y="41071"/>
                  </a:lnTo>
                  <a:lnTo>
                    <a:pt x="7231" y="82033"/>
                  </a:lnTo>
                  <a:lnTo>
                    <a:pt x="16066" y="122775"/>
                  </a:lnTo>
                  <a:lnTo>
                    <a:pt x="28201" y="163187"/>
                  </a:lnTo>
                  <a:lnTo>
                    <a:pt x="43498" y="203158"/>
                  </a:lnTo>
                  <a:lnTo>
                    <a:pt x="61821" y="242578"/>
                  </a:lnTo>
                  <a:lnTo>
                    <a:pt x="83036" y="281335"/>
                  </a:lnTo>
                  <a:lnTo>
                    <a:pt x="107006" y="319320"/>
                  </a:lnTo>
                  <a:lnTo>
                    <a:pt x="133596" y="356423"/>
                  </a:lnTo>
                  <a:lnTo>
                    <a:pt x="162669" y="392531"/>
                  </a:lnTo>
                  <a:lnTo>
                    <a:pt x="194089" y="427536"/>
                  </a:lnTo>
                  <a:lnTo>
                    <a:pt x="227721" y="461326"/>
                  </a:lnTo>
                  <a:lnTo>
                    <a:pt x="263429" y="493791"/>
                  </a:lnTo>
                  <a:lnTo>
                    <a:pt x="301077" y="524821"/>
                  </a:lnTo>
                  <a:lnTo>
                    <a:pt x="340529" y="554305"/>
                  </a:lnTo>
                  <a:lnTo>
                    <a:pt x="381649" y="582132"/>
                  </a:lnTo>
                  <a:lnTo>
                    <a:pt x="424302" y="608192"/>
                  </a:lnTo>
                  <a:lnTo>
                    <a:pt x="468351" y="632375"/>
                  </a:lnTo>
                  <a:lnTo>
                    <a:pt x="513660" y="654569"/>
                  </a:lnTo>
                  <a:lnTo>
                    <a:pt x="560094" y="674665"/>
                  </a:lnTo>
                  <a:lnTo>
                    <a:pt x="607517" y="692552"/>
                  </a:lnTo>
                  <a:lnTo>
                    <a:pt x="655793" y="708119"/>
                  </a:lnTo>
                  <a:lnTo>
                    <a:pt x="704786" y="721256"/>
                  </a:lnTo>
                  <a:lnTo>
                    <a:pt x="754361" y="731852"/>
                  </a:lnTo>
                  <a:lnTo>
                    <a:pt x="804380" y="739798"/>
                  </a:lnTo>
                  <a:lnTo>
                    <a:pt x="854710" y="744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05AC31B3-E15E-C463-1280-D255ACE2801F}"/>
                </a:ext>
              </a:extLst>
            </p:cNvPr>
            <p:cNvSpPr/>
            <p:nvPr/>
          </p:nvSpPr>
          <p:spPr>
            <a:xfrm>
              <a:off x="3465944" y="4238497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2794" y="0"/>
                  </a:moveTo>
                  <a:lnTo>
                    <a:pt x="0" y="76200"/>
                  </a:lnTo>
                  <a:lnTo>
                    <a:pt x="77597" y="41021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0">
            <a:extLst>
              <a:ext uri="{FF2B5EF4-FFF2-40B4-BE49-F238E27FC236}">
                <a16:creationId xmlns:a16="http://schemas.microsoft.com/office/drawing/2014/main" id="{0E728913-EA23-B293-02E4-C78945394710}"/>
              </a:ext>
            </a:extLst>
          </p:cNvPr>
          <p:cNvGrpSpPr/>
          <p:nvPr/>
        </p:nvGrpSpPr>
        <p:grpSpPr>
          <a:xfrm>
            <a:off x="1681556" y="1606778"/>
            <a:ext cx="5730875" cy="3776345"/>
            <a:chOff x="1681556" y="1606778"/>
            <a:chExt cx="5730875" cy="3776345"/>
          </a:xfrm>
        </p:grpSpPr>
        <p:sp>
          <p:nvSpPr>
            <p:cNvPr id="25" name="object 21">
              <a:extLst>
                <a:ext uri="{FF2B5EF4-FFF2-40B4-BE49-F238E27FC236}">
                  <a16:creationId xmlns:a16="http://schemas.microsoft.com/office/drawing/2014/main" id="{651B67E8-4E72-BA9A-B1CB-01180760F7C4}"/>
                </a:ext>
              </a:extLst>
            </p:cNvPr>
            <p:cNvSpPr/>
            <p:nvPr/>
          </p:nvSpPr>
          <p:spPr>
            <a:xfrm>
              <a:off x="1782102" y="2386583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2">
              <a:extLst>
                <a:ext uri="{FF2B5EF4-FFF2-40B4-BE49-F238E27FC236}">
                  <a16:creationId xmlns:a16="http://schemas.microsoft.com/office/drawing/2014/main" id="{4CFEA2F5-2968-8863-AC8C-E9FD0713AD7D}"/>
                </a:ext>
              </a:extLst>
            </p:cNvPr>
            <p:cNvSpPr/>
            <p:nvPr/>
          </p:nvSpPr>
          <p:spPr>
            <a:xfrm>
              <a:off x="6391973" y="2322575"/>
              <a:ext cx="0" cy="2996565"/>
            </a:xfrm>
            <a:custGeom>
              <a:avLst/>
              <a:gdLst/>
              <a:ahLst/>
              <a:cxnLst/>
              <a:rect l="l" t="t" r="r" b="b"/>
              <a:pathLst>
                <a:path h="2996565">
                  <a:moveTo>
                    <a:pt x="0" y="0"/>
                  </a:moveTo>
                  <a:lnTo>
                    <a:pt x="0" y="2996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3">
              <a:extLst>
                <a:ext uri="{FF2B5EF4-FFF2-40B4-BE49-F238E27FC236}">
                  <a16:creationId xmlns:a16="http://schemas.microsoft.com/office/drawing/2014/main" id="{3ECD1093-8357-2742-19C6-8E536B6103BD}"/>
                </a:ext>
              </a:extLst>
            </p:cNvPr>
            <p:cNvSpPr/>
            <p:nvPr/>
          </p:nvSpPr>
          <p:spPr>
            <a:xfrm>
              <a:off x="6353873" y="5306377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4">
              <a:extLst>
                <a:ext uri="{FF2B5EF4-FFF2-40B4-BE49-F238E27FC236}">
                  <a16:creationId xmlns:a16="http://schemas.microsoft.com/office/drawing/2014/main" id="{055A7A34-A7A7-2138-3EDB-596B59B640B6}"/>
                </a:ext>
              </a:extLst>
            </p:cNvPr>
            <p:cNvSpPr/>
            <p:nvPr/>
          </p:nvSpPr>
          <p:spPr>
            <a:xfrm>
              <a:off x="2624010" y="1616303"/>
              <a:ext cx="0" cy="836930"/>
            </a:xfrm>
            <a:custGeom>
              <a:avLst/>
              <a:gdLst/>
              <a:ahLst/>
              <a:cxnLst/>
              <a:rect l="l" t="t" r="r" b="b"/>
              <a:pathLst>
                <a:path h="836930">
                  <a:moveTo>
                    <a:pt x="0" y="0"/>
                  </a:moveTo>
                  <a:lnTo>
                    <a:pt x="0" y="836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5">
              <a:extLst>
                <a:ext uri="{FF2B5EF4-FFF2-40B4-BE49-F238E27FC236}">
                  <a16:creationId xmlns:a16="http://schemas.microsoft.com/office/drawing/2014/main" id="{5686A4F2-3BE7-9CB8-CFFB-B9C427AFAB0B}"/>
                </a:ext>
              </a:extLst>
            </p:cNvPr>
            <p:cNvSpPr/>
            <p:nvPr/>
          </p:nvSpPr>
          <p:spPr>
            <a:xfrm>
              <a:off x="2585923" y="24401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6">
              <a:extLst>
                <a:ext uri="{FF2B5EF4-FFF2-40B4-BE49-F238E27FC236}">
                  <a16:creationId xmlns:a16="http://schemas.microsoft.com/office/drawing/2014/main" id="{396B5FBB-C4CB-5FCF-8050-53B395BD105B}"/>
                </a:ext>
              </a:extLst>
            </p:cNvPr>
            <p:cNvSpPr/>
            <p:nvPr/>
          </p:nvSpPr>
          <p:spPr>
            <a:xfrm>
              <a:off x="2624010" y="3151644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h="116839">
                  <a:moveTo>
                    <a:pt x="0" y="0"/>
                  </a:moveTo>
                  <a:lnTo>
                    <a:pt x="0" y="116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7">
              <a:extLst>
                <a:ext uri="{FF2B5EF4-FFF2-40B4-BE49-F238E27FC236}">
                  <a16:creationId xmlns:a16="http://schemas.microsoft.com/office/drawing/2014/main" id="{527464CE-2A2C-4213-D835-7715687BB03B}"/>
                </a:ext>
              </a:extLst>
            </p:cNvPr>
            <p:cNvSpPr/>
            <p:nvPr/>
          </p:nvSpPr>
          <p:spPr>
            <a:xfrm>
              <a:off x="2585923" y="3255454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8">
              <a:extLst>
                <a:ext uri="{FF2B5EF4-FFF2-40B4-BE49-F238E27FC236}">
                  <a16:creationId xmlns:a16="http://schemas.microsoft.com/office/drawing/2014/main" id="{DC863859-D5AD-E3F7-3859-7E3697AAFA33}"/>
                </a:ext>
              </a:extLst>
            </p:cNvPr>
            <p:cNvSpPr/>
            <p:nvPr/>
          </p:nvSpPr>
          <p:spPr>
            <a:xfrm>
              <a:off x="1695843" y="3722077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29">
            <a:extLst>
              <a:ext uri="{FF2B5EF4-FFF2-40B4-BE49-F238E27FC236}">
                <a16:creationId xmlns:a16="http://schemas.microsoft.com/office/drawing/2014/main" id="{41E1ABBB-CF1F-9636-FB71-0D5387608AD8}"/>
              </a:ext>
            </a:extLst>
          </p:cNvPr>
          <p:cNvSpPr txBox="1"/>
          <p:nvPr/>
        </p:nvSpPr>
        <p:spPr>
          <a:xfrm>
            <a:off x="3695992" y="4881749"/>
            <a:ext cx="16256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PT" sz="65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VA≥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65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 não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650" dirty="0">
              <a:latin typeface="Arial"/>
              <a:cs typeface="Arial"/>
            </a:endParaRPr>
          </a:p>
        </p:txBody>
      </p:sp>
      <p:grpSp>
        <p:nvGrpSpPr>
          <p:cNvPr id="34" name="object 30">
            <a:extLst>
              <a:ext uri="{FF2B5EF4-FFF2-40B4-BE49-F238E27FC236}">
                <a16:creationId xmlns:a16="http://schemas.microsoft.com/office/drawing/2014/main" id="{65744B5B-9758-E7CE-3AC4-B411118E4671}"/>
              </a:ext>
            </a:extLst>
          </p:cNvPr>
          <p:cNvGrpSpPr/>
          <p:nvPr/>
        </p:nvGrpSpPr>
        <p:grpSpPr>
          <a:xfrm>
            <a:off x="1681556" y="4626063"/>
            <a:ext cx="5644515" cy="1335405"/>
            <a:chOff x="1681556" y="4626063"/>
            <a:chExt cx="5644515" cy="1335405"/>
          </a:xfrm>
        </p:grpSpPr>
        <p:sp>
          <p:nvSpPr>
            <p:cNvPr id="35" name="object 31">
              <a:extLst>
                <a:ext uri="{FF2B5EF4-FFF2-40B4-BE49-F238E27FC236}">
                  <a16:creationId xmlns:a16="http://schemas.microsoft.com/office/drawing/2014/main" id="{F75F6758-79EE-A9F9-5D18-6E90A26EC363}"/>
                </a:ext>
              </a:extLst>
            </p:cNvPr>
            <p:cNvSpPr/>
            <p:nvPr/>
          </p:nvSpPr>
          <p:spPr>
            <a:xfrm>
              <a:off x="4504537" y="5104307"/>
              <a:ext cx="854710" cy="819785"/>
            </a:xfrm>
            <a:custGeom>
              <a:avLst/>
              <a:gdLst/>
              <a:ahLst/>
              <a:cxnLst/>
              <a:rect l="l" t="t" r="r" b="b"/>
              <a:pathLst>
                <a:path w="854710" h="819785">
                  <a:moveTo>
                    <a:pt x="0" y="0"/>
                  </a:moveTo>
                  <a:lnTo>
                    <a:pt x="1579" y="41961"/>
                  </a:lnTo>
                  <a:lnTo>
                    <a:pt x="6246" y="83824"/>
                  </a:lnTo>
                  <a:lnTo>
                    <a:pt x="13891" y="125492"/>
                  </a:lnTo>
                  <a:lnTo>
                    <a:pt x="24405" y="166868"/>
                  </a:lnTo>
                  <a:lnTo>
                    <a:pt x="37680" y="207853"/>
                  </a:lnTo>
                  <a:lnTo>
                    <a:pt x="53606" y="248352"/>
                  </a:lnTo>
                  <a:lnTo>
                    <a:pt x="72076" y="288268"/>
                  </a:lnTo>
                  <a:lnTo>
                    <a:pt x="92980" y="327502"/>
                  </a:lnTo>
                  <a:lnTo>
                    <a:pt x="116209" y="365958"/>
                  </a:lnTo>
                  <a:lnTo>
                    <a:pt x="141655" y="403538"/>
                  </a:lnTo>
                  <a:lnTo>
                    <a:pt x="169209" y="440146"/>
                  </a:lnTo>
                  <a:lnTo>
                    <a:pt x="198762" y="475684"/>
                  </a:lnTo>
                  <a:lnTo>
                    <a:pt x="230205" y="510055"/>
                  </a:lnTo>
                  <a:lnTo>
                    <a:pt x="263429" y="543163"/>
                  </a:lnTo>
                  <a:lnTo>
                    <a:pt x="298327" y="574909"/>
                  </a:lnTo>
                  <a:lnTo>
                    <a:pt x="334788" y="605196"/>
                  </a:lnTo>
                  <a:lnTo>
                    <a:pt x="372704" y="633928"/>
                  </a:lnTo>
                  <a:lnTo>
                    <a:pt x="411967" y="661008"/>
                  </a:lnTo>
                  <a:lnTo>
                    <a:pt x="452467" y="686338"/>
                  </a:lnTo>
                  <a:lnTo>
                    <a:pt x="494096" y="709820"/>
                  </a:lnTo>
                  <a:lnTo>
                    <a:pt x="536745" y="731359"/>
                  </a:lnTo>
                  <a:lnTo>
                    <a:pt x="580305" y="750856"/>
                  </a:lnTo>
                  <a:lnTo>
                    <a:pt x="624668" y="768215"/>
                  </a:lnTo>
                  <a:lnTo>
                    <a:pt x="669724" y="783338"/>
                  </a:lnTo>
                  <a:lnTo>
                    <a:pt x="715365" y="796128"/>
                  </a:lnTo>
                  <a:lnTo>
                    <a:pt x="761482" y="806488"/>
                  </a:lnTo>
                  <a:lnTo>
                    <a:pt x="807967" y="814322"/>
                  </a:lnTo>
                  <a:lnTo>
                    <a:pt x="854710" y="819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2">
              <a:extLst>
                <a:ext uri="{FF2B5EF4-FFF2-40B4-BE49-F238E27FC236}">
                  <a16:creationId xmlns:a16="http://schemas.microsoft.com/office/drawing/2014/main" id="{F20A2C23-4FBE-EEB1-4D94-9E1E46811C73}"/>
                </a:ext>
              </a:extLst>
            </p:cNvPr>
            <p:cNvSpPr/>
            <p:nvPr/>
          </p:nvSpPr>
          <p:spPr>
            <a:xfrm>
              <a:off x="5346331" y="5885319"/>
              <a:ext cx="78105" cy="76200"/>
            </a:xfrm>
            <a:custGeom>
              <a:avLst/>
              <a:gdLst/>
              <a:ahLst/>
              <a:cxnLst/>
              <a:rect l="l" t="t" r="r" b="b"/>
              <a:pathLst>
                <a:path w="78104" h="76200">
                  <a:moveTo>
                    <a:pt x="3175" y="0"/>
                  </a:moveTo>
                  <a:lnTo>
                    <a:pt x="0" y="76072"/>
                  </a:lnTo>
                  <a:lnTo>
                    <a:pt x="77724" y="41147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3">
              <a:extLst>
                <a:ext uri="{FF2B5EF4-FFF2-40B4-BE49-F238E27FC236}">
                  <a16:creationId xmlns:a16="http://schemas.microsoft.com/office/drawing/2014/main" id="{4CBC2187-3C2E-E149-D365-3F835A4321D9}"/>
                </a:ext>
              </a:extLst>
            </p:cNvPr>
            <p:cNvSpPr/>
            <p:nvPr/>
          </p:nvSpPr>
          <p:spPr>
            <a:xfrm>
              <a:off x="4504537" y="4635588"/>
              <a:ext cx="0" cy="153035"/>
            </a:xfrm>
            <a:custGeom>
              <a:avLst/>
              <a:gdLst/>
              <a:ahLst/>
              <a:cxnLst/>
              <a:rect l="l" t="t" r="r" b="b"/>
              <a:pathLst>
                <a:path h="153035">
                  <a:moveTo>
                    <a:pt x="0" y="0"/>
                  </a:moveTo>
                  <a:lnTo>
                    <a:pt x="0" y="152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4">
              <a:extLst>
                <a:ext uri="{FF2B5EF4-FFF2-40B4-BE49-F238E27FC236}">
                  <a16:creationId xmlns:a16="http://schemas.microsoft.com/office/drawing/2014/main" id="{B07F7BF7-7C98-139A-BCDE-2400FC305357}"/>
                </a:ext>
              </a:extLst>
            </p:cNvPr>
            <p:cNvSpPr/>
            <p:nvPr/>
          </p:nvSpPr>
          <p:spPr>
            <a:xfrm>
              <a:off x="4466437" y="477539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6200" y="0"/>
                  </a:moveTo>
                  <a:lnTo>
                    <a:pt x="0" y="0"/>
                  </a:ln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5">
              <a:extLst>
                <a:ext uri="{FF2B5EF4-FFF2-40B4-BE49-F238E27FC236}">
                  <a16:creationId xmlns:a16="http://schemas.microsoft.com/office/drawing/2014/main" id="{922CCE21-E722-8E2F-D053-5942CEDFBF80}"/>
                </a:ext>
              </a:extLst>
            </p:cNvPr>
            <p:cNvSpPr/>
            <p:nvPr/>
          </p:nvSpPr>
          <p:spPr>
            <a:xfrm>
              <a:off x="1695843" y="5239969"/>
              <a:ext cx="5615940" cy="0"/>
            </a:xfrm>
            <a:custGeom>
              <a:avLst/>
              <a:gdLst/>
              <a:ahLst/>
              <a:cxnLst/>
              <a:rect l="l" t="t" r="r" b="b"/>
              <a:pathLst>
                <a:path w="5615940">
                  <a:moveTo>
                    <a:pt x="0" y="0"/>
                  </a:moveTo>
                  <a:lnTo>
                    <a:pt x="5615940" y="0"/>
                  </a:lnTo>
                </a:path>
              </a:pathLst>
            </a:custGeom>
            <a:ln w="28575">
              <a:solidFill>
                <a:srgbClr val="262626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36">
            <a:extLst>
              <a:ext uri="{FF2B5EF4-FFF2-40B4-BE49-F238E27FC236}">
                <a16:creationId xmlns:a16="http://schemas.microsoft.com/office/drawing/2014/main" id="{35292798-F04F-2A5B-D565-5CCDF3BD3F4E}"/>
              </a:ext>
            </a:extLst>
          </p:cNvPr>
          <p:cNvSpPr txBox="1"/>
          <p:nvPr/>
        </p:nvSpPr>
        <p:spPr>
          <a:xfrm>
            <a:off x="1816163" y="3348223"/>
            <a:ext cx="1625600" cy="1141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pt-PT" sz="650" b="1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650" b="1" spc="-10" dirty="0">
                <a:solidFill>
                  <a:srgbClr val="FF0000"/>
                </a:solidFill>
                <a:latin typeface="Arial"/>
                <a:cs typeface="Arial"/>
              </a:rPr>
              <a:t>VA≥</a:t>
            </a:r>
            <a:r>
              <a:rPr sz="65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0000"/>
                </a:solidFill>
                <a:latin typeface="Arial"/>
                <a:cs typeface="Arial"/>
              </a:rPr>
              <a:t>5 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pt-PT" sz="65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FF0000"/>
                </a:solidFill>
                <a:latin typeface="Arial"/>
                <a:cs typeface="Arial"/>
              </a:rPr>
              <a:t> não</a:t>
            </a:r>
            <a:r>
              <a:rPr sz="650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FF0000"/>
                </a:solidFill>
                <a:latin typeface="Arial"/>
                <a:cs typeface="Arial"/>
              </a:rPr>
              <a:t>controlada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DA9073B1-1495-C8C9-BB08-531C115266E6}"/>
              </a:ext>
            </a:extLst>
          </p:cNvPr>
          <p:cNvSpPr/>
          <p:nvPr/>
        </p:nvSpPr>
        <p:spPr>
          <a:xfrm>
            <a:off x="7946770" y="1855470"/>
            <a:ext cx="4170045" cy="1917064"/>
          </a:xfrm>
          <a:custGeom>
            <a:avLst/>
            <a:gdLst/>
            <a:ahLst/>
            <a:cxnLst/>
            <a:rect l="l" t="t" r="r" b="b"/>
            <a:pathLst>
              <a:path w="4170045" h="1917064">
                <a:moveTo>
                  <a:pt x="4170045" y="0"/>
                </a:moveTo>
                <a:lnTo>
                  <a:pt x="0" y="0"/>
                </a:lnTo>
                <a:lnTo>
                  <a:pt x="0" y="1916811"/>
                </a:lnTo>
                <a:lnTo>
                  <a:pt x="4170045" y="1916811"/>
                </a:lnTo>
                <a:lnTo>
                  <a:pt x="41700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38">
            <a:extLst>
              <a:ext uri="{FF2B5EF4-FFF2-40B4-BE49-F238E27FC236}">
                <a16:creationId xmlns:a16="http://schemas.microsoft.com/office/drawing/2014/main" id="{1E71A1B5-008D-968F-0940-24E2D2F19B4B}"/>
              </a:ext>
            </a:extLst>
          </p:cNvPr>
          <p:cNvSpPr txBox="1"/>
          <p:nvPr/>
        </p:nvSpPr>
        <p:spPr>
          <a:xfrm>
            <a:off x="7946770" y="1855470"/>
            <a:ext cx="4170045" cy="1511311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85"/>
              </a:spcBef>
            </a:pPr>
            <a:r>
              <a:rPr lang="pt-PT" sz="750" dirty="0">
                <a:solidFill>
                  <a:srgbClr val="FFFFFF"/>
                </a:solidFill>
                <a:latin typeface="Arial"/>
                <a:cs typeface="Arial"/>
              </a:rPr>
              <a:t>Educação d</a:t>
            </a:r>
            <a:r>
              <a:rPr sz="7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7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1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endParaRPr sz="750" dirty="0">
              <a:latin typeface="Arial"/>
              <a:cs typeface="Arial"/>
            </a:endParaRPr>
          </a:p>
          <a:p>
            <a:pPr marL="196850" indent="-106045">
              <a:lnSpc>
                <a:spcPts val="1200"/>
              </a:lnSpc>
              <a:spcBef>
                <a:spcPts val="665"/>
              </a:spcBef>
              <a:buFont typeface="Cambria"/>
              <a:buChar char="-"/>
              <a:tabLst>
                <a:tab pos="196850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Envolva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paciente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25" dirty="0">
                <a:solidFill>
                  <a:srgbClr val="FFFFFF"/>
                </a:solidFill>
                <a:latin typeface="Arial"/>
                <a:cs typeface="Arial"/>
              </a:rPr>
              <a:t>seu plano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tratamento.</a:t>
            </a:r>
            <a:endParaRPr sz="1000" dirty="0">
              <a:latin typeface="Arial"/>
              <a:cs typeface="Arial"/>
            </a:endParaRPr>
          </a:p>
          <a:p>
            <a:pPr marL="196215" marR="422275" indent="-105410">
              <a:lnSpc>
                <a:spcPts val="1200"/>
              </a:lnSpc>
              <a:spcBef>
                <a:spcPts val="40"/>
              </a:spcBef>
              <a:buFont typeface="Cambria"/>
              <a:buChar char="-"/>
              <a:tabLst>
                <a:tab pos="196215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Pergunte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quais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são os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sintomas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prioritários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(todos,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nariz,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olhos?)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Aconselhe-os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evitar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irritantes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20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15" dirty="0">
                <a:solidFill>
                  <a:srgbClr val="FFFFFF"/>
                </a:solidFill>
                <a:latin typeface="Arial"/>
                <a:cs typeface="Arial"/>
              </a:rPr>
              <a:t>praticar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higiene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nasal</a:t>
            </a:r>
            <a:endParaRPr sz="1000" dirty="0">
              <a:latin typeface="Arial"/>
              <a:cs typeface="Arial"/>
            </a:endParaRPr>
          </a:p>
          <a:p>
            <a:pPr marL="196215">
              <a:lnSpc>
                <a:spcPts val="1195"/>
              </a:lnSpc>
            </a:pP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regular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95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custos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rgbClr val="FFFFFF"/>
                </a:solidFill>
                <a:latin typeface="Arial"/>
                <a:cs typeface="Arial"/>
              </a:rPr>
              <a:t>variam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30" dirty="0">
                <a:solidFill>
                  <a:srgbClr val="FFFFFF"/>
                </a:solidFill>
                <a:latin typeface="Arial"/>
                <a:cs typeface="Arial"/>
              </a:rPr>
              <a:t>globalmente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devem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discutidos</a:t>
            </a:r>
            <a:endParaRPr sz="1000" dirty="0">
              <a:latin typeface="Arial"/>
              <a:cs typeface="Arial"/>
            </a:endParaRPr>
          </a:p>
          <a:p>
            <a:pPr marL="196215" marR="471805" indent="-105410">
              <a:lnSpc>
                <a:spcPts val="1200"/>
              </a:lnSpc>
              <a:spcBef>
                <a:spcPts val="35"/>
              </a:spcBef>
              <a:buFont typeface="Cambria"/>
              <a:buChar char="-"/>
              <a:tabLst>
                <a:tab pos="196215" algn="l"/>
              </a:tabLst>
            </a:pP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Considere</a:t>
            </a:r>
            <a:r>
              <a:rPr sz="1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medicamentos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produzidos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localmente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1000" spc="-40" dirty="0">
                <a:solidFill>
                  <a:srgbClr val="FFFFFF"/>
                </a:solidFill>
                <a:latin typeface="Arial"/>
                <a:cs typeface="Arial"/>
              </a:rPr>
              <a:t>reduzir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ambiental</a:t>
            </a:r>
            <a:endParaRPr sz="1000" dirty="0">
              <a:latin typeface="Arial"/>
              <a:cs typeface="Arial"/>
            </a:endParaRPr>
          </a:p>
          <a:p>
            <a:pPr marL="196850" indent="-106045">
              <a:lnSpc>
                <a:spcPts val="1150"/>
              </a:lnSpc>
              <a:buFont typeface="Cambria"/>
              <a:buChar char="-"/>
              <a:tabLst>
                <a:tab pos="196850" algn="l"/>
              </a:tabLst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Nunca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lang="pt-PT" sz="100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1000" spc="-10" dirty="0" err="1">
                <a:solidFill>
                  <a:srgbClr val="FFFFFF"/>
                </a:solidFill>
                <a:latin typeface="Arial"/>
                <a:cs typeface="Arial"/>
              </a:rPr>
              <a:t>cortico</a:t>
            </a:r>
            <a:r>
              <a:rPr lang="pt-PT" sz="1000" spc="-10" dirty="0" err="1">
                <a:solidFill>
                  <a:srgbClr val="FFFFFF"/>
                </a:solidFill>
                <a:latin typeface="Arial"/>
                <a:cs typeface="Arial"/>
              </a:rPr>
              <a:t>stero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ides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injetáveis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39">
            <a:extLst>
              <a:ext uri="{FF2B5EF4-FFF2-40B4-BE49-F238E27FC236}">
                <a16:creationId xmlns:a16="http://schemas.microsoft.com/office/drawing/2014/main" id="{CA59B020-6696-C55D-AE61-EA9D36685A13}"/>
              </a:ext>
            </a:extLst>
          </p:cNvPr>
          <p:cNvSpPr/>
          <p:nvPr/>
        </p:nvSpPr>
        <p:spPr>
          <a:xfrm>
            <a:off x="8038210" y="2067305"/>
            <a:ext cx="974090" cy="9525"/>
          </a:xfrm>
          <a:custGeom>
            <a:avLst/>
            <a:gdLst/>
            <a:ahLst/>
            <a:cxnLst/>
            <a:rect l="l" t="t" r="r" b="b"/>
            <a:pathLst>
              <a:path w="974090" h="9525">
                <a:moveTo>
                  <a:pt x="973835" y="0"/>
                </a:moveTo>
                <a:lnTo>
                  <a:pt x="0" y="0"/>
                </a:lnTo>
                <a:lnTo>
                  <a:pt x="0" y="9144"/>
                </a:lnTo>
                <a:lnTo>
                  <a:pt x="973835" y="9144"/>
                </a:lnTo>
                <a:lnTo>
                  <a:pt x="9738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1">
            <a:extLst>
              <a:ext uri="{FF2B5EF4-FFF2-40B4-BE49-F238E27FC236}">
                <a16:creationId xmlns:a16="http://schemas.microsoft.com/office/drawing/2014/main" id="{595812CC-7854-F7BC-E755-EE21001A4AA4}"/>
              </a:ext>
            </a:extLst>
          </p:cNvPr>
          <p:cNvSpPr/>
          <p:nvPr/>
        </p:nvSpPr>
        <p:spPr>
          <a:xfrm>
            <a:off x="7946770" y="3866007"/>
            <a:ext cx="4170045" cy="2766695"/>
          </a:xfrm>
          <a:custGeom>
            <a:avLst/>
            <a:gdLst/>
            <a:ahLst/>
            <a:cxnLst/>
            <a:rect l="l" t="t" r="r" b="b"/>
            <a:pathLst>
              <a:path w="4170045" h="2766695">
                <a:moveTo>
                  <a:pt x="4170045" y="0"/>
                </a:moveTo>
                <a:lnTo>
                  <a:pt x="0" y="0"/>
                </a:lnTo>
                <a:lnTo>
                  <a:pt x="0" y="2766695"/>
                </a:lnTo>
                <a:lnTo>
                  <a:pt x="4170045" y="2766695"/>
                </a:lnTo>
                <a:lnTo>
                  <a:pt x="4170045" y="0"/>
                </a:lnTo>
                <a:close/>
              </a:path>
            </a:pathLst>
          </a:custGeom>
          <a:solidFill>
            <a:srgbClr val="265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2">
            <a:extLst>
              <a:ext uri="{FF2B5EF4-FFF2-40B4-BE49-F238E27FC236}">
                <a16:creationId xmlns:a16="http://schemas.microsoft.com/office/drawing/2014/main" id="{3C1D8AB6-4C10-074F-82A7-966A211E597B}"/>
              </a:ext>
            </a:extLst>
          </p:cNvPr>
          <p:cNvSpPr txBox="1"/>
          <p:nvPr/>
        </p:nvSpPr>
        <p:spPr>
          <a:xfrm>
            <a:off x="7999958" y="3897398"/>
            <a:ext cx="4116857" cy="2016642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sz="1200" b="1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r>
              <a:rPr sz="1200" b="1" spc="2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125" b="1" u="dash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Possíveis</a:t>
            </a:r>
            <a:r>
              <a:rPr sz="1125" b="1" u="dash" spc="187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25" b="1" u="dash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tratamentos</a:t>
            </a:r>
            <a:r>
              <a:rPr sz="1125" b="1" u="dash" spc="179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125" b="1" u="dash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adicionais</a:t>
            </a:r>
            <a:r>
              <a:rPr lang="pt-PT" sz="1125" b="1" u="dash" spc="179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lang="pt-PT" sz="1125" b="1" u="dash" spc="-15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dependendo do perfil dos s</a:t>
            </a:r>
            <a:r>
              <a:rPr sz="1125" b="1" u="dash" spc="-15" baseline="7407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intomas</a:t>
            </a:r>
            <a:r>
              <a:rPr sz="1125" b="1" u="dash" spc="-15" baseline="7407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/diagnóstico:</a:t>
            </a:r>
            <a:endParaRPr sz="1125" baseline="7407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monoterapia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geralmente leva a uma maior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satisfação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terapia combinada</a:t>
            </a:r>
            <a:r>
              <a:rPr sz="650" spc="-1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65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565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Coriza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ipratrópio</a:t>
            </a:r>
            <a:endParaRPr sz="90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330"/>
              </a:spcBef>
              <a:buFont typeface="Arial"/>
              <a:buChar char="-"/>
              <a:tabLst>
                <a:tab pos="107314" algn="l"/>
              </a:tabLst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Rinoconjuntivite</a:t>
            </a:r>
            <a:r>
              <a:rPr sz="9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asma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antagonista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10" dirty="0" err="1">
                <a:solidFill>
                  <a:srgbClr val="FFFFFF"/>
                </a:solidFill>
                <a:latin typeface="Arial"/>
                <a:cs typeface="Arial"/>
              </a:rPr>
              <a:t>leucotrieno</a:t>
            </a:r>
            <a:r>
              <a:rPr lang="pt-PT" sz="9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900" dirty="0">
              <a:latin typeface="Arial"/>
              <a:cs typeface="Arial"/>
            </a:endParaRPr>
          </a:p>
          <a:p>
            <a:pPr marL="107314" indent="-69215">
              <a:lnSpc>
                <a:spcPct val="100000"/>
              </a:lnSpc>
              <a:spcBef>
                <a:spcPts val="165"/>
              </a:spcBef>
              <a:buSzPct val="128571"/>
              <a:buFont typeface="Arial"/>
              <a:buChar char="-"/>
              <a:tabLst>
                <a:tab pos="107314" algn="l"/>
              </a:tabLst>
            </a:pPr>
            <a:r>
              <a:rPr lang="pt-PT" sz="700" b="1" dirty="0">
                <a:solidFill>
                  <a:srgbClr val="FFFFFF"/>
                </a:solidFill>
                <a:latin typeface="Arial"/>
                <a:cs typeface="Arial"/>
              </a:rPr>
              <a:t>Comichão nos o</a:t>
            </a:r>
            <a:r>
              <a:rPr sz="700" b="1" dirty="0" err="1">
                <a:solidFill>
                  <a:srgbClr val="FFFFFF"/>
                </a:solidFill>
                <a:latin typeface="Arial"/>
                <a:cs typeface="Arial"/>
              </a:rPr>
              <a:t>lhos</a:t>
            </a:r>
            <a:r>
              <a:rPr lang="pt-PT" sz="700" b="1" dirty="0">
                <a:solidFill>
                  <a:srgbClr val="FFFFFF"/>
                </a:solidFill>
                <a:latin typeface="Arial"/>
                <a:cs typeface="Arial"/>
              </a:rPr>
              <a:t>/p</a:t>
            </a:r>
            <a:r>
              <a:rPr sz="700" b="1" dirty="0" err="1">
                <a:solidFill>
                  <a:srgbClr val="FFFFFF"/>
                </a:solidFill>
                <a:latin typeface="Arial"/>
                <a:cs typeface="Arial"/>
              </a:rPr>
              <a:t>ele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7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700" dirty="0" err="1">
                <a:solidFill>
                  <a:srgbClr val="FFFFFF"/>
                </a:solidFill>
                <a:latin typeface="Arial"/>
                <a:cs typeface="Arial"/>
              </a:rPr>
              <a:t>histamínicos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orais</a:t>
            </a:r>
            <a:r>
              <a:rPr sz="7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7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FFFFFF"/>
                </a:solidFill>
                <a:latin typeface="Arial"/>
                <a:cs typeface="Arial"/>
              </a:rPr>
              <a:t>sedativos</a:t>
            </a:r>
            <a:endParaRPr sz="700" dirty="0">
              <a:latin typeface="Arial"/>
              <a:cs typeface="Arial"/>
            </a:endParaRP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sz="1350" b="1" spc="-450" baseline="-1234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lang="pt-PT" sz="650" b="1" dirty="0">
                <a:solidFill>
                  <a:srgbClr val="FFFFFF"/>
                </a:solidFill>
                <a:latin typeface="Arial"/>
                <a:cs typeface="Arial"/>
              </a:rPr>
              <a:t>- Comichão, vermelhidão e lacrimejo nos o</a:t>
            </a:r>
            <a:r>
              <a:rPr sz="650" b="1" dirty="0" err="1">
                <a:solidFill>
                  <a:srgbClr val="FFFFFF"/>
                </a:solidFill>
                <a:latin typeface="Arial"/>
                <a:cs typeface="Arial"/>
              </a:rPr>
              <a:t>lhos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6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colírios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(anti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-histamínicos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65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cromonas)</a:t>
            </a:r>
            <a:r>
              <a:rPr sz="65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lang="pt-PT" sz="65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alívio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imediato;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65" dirty="0">
                <a:solidFill>
                  <a:srgbClr val="FFFFFF"/>
                </a:solidFill>
                <a:latin typeface="Arial"/>
                <a:cs typeface="Arial"/>
              </a:rPr>
              <a:t>o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uso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prolongado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traz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 err="1">
                <a:solidFill>
                  <a:srgbClr val="FFFFFF"/>
                </a:solidFill>
                <a:latin typeface="Arial"/>
                <a:cs typeface="Arial"/>
              </a:rPr>
              <a:t>benefício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adicionais</a:t>
            </a:r>
            <a:r>
              <a:rPr sz="6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65" dirty="0" err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PT" sz="650" dirty="0" err="1">
                <a:solidFill>
                  <a:srgbClr val="FFFFFF"/>
                </a:solidFill>
                <a:latin typeface="Arial"/>
                <a:cs typeface="Arial"/>
              </a:rPr>
              <a:t>lé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650" spc="7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6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FFFFFF"/>
                </a:solidFill>
                <a:latin typeface="Arial"/>
                <a:cs typeface="Arial"/>
              </a:rPr>
              <a:t>anti</a:t>
            </a:r>
            <a:r>
              <a:rPr lang="pt-PT" sz="650" dirty="0">
                <a:solidFill>
                  <a:srgbClr val="FFFFFF"/>
                </a:solidFill>
                <a:latin typeface="Arial"/>
                <a:cs typeface="Arial"/>
              </a:rPr>
              <a:t>-histamínicos </a:t>
            </a:r>
            <a:r>
              <a:rPr sz="650" spc="-20" dirty="0">
                <a:solidFill>
                  <a:srgbClr val="FFFFFF"/>
                </a:solidFill>
                <a:latin typeface="Arial"/>
                <a:cs typeface="Arial"/>
              </a:rPr>
              <a:t>ora</a:t>
            </a:r>
            <a:r>
              <a:rPr lang="pt-PT" sz="650" spc="-20" dirty="0" err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endParaRPr lang="pt-PT" sz="650" spc="-2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- </a:t>
            </a:r>
            <a:r>
              <a:rPr lang="pt-PT" sz="650" b="1" spc="-20" dirty="0">
                <a:solidFill>
                  <a:srgbClr val="FFFFFF"/>
                </a:solidFill>
                <a:latin typeface="Arial"/>
                <a:cs typeface="Arial"/>
              </a:rPr>
              <a:t>Congestão nasal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: descongestionantes tópicos no máximo por 5 dias (para evitar rinite medicamentosa)</a:t>
            </a: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- No </a:t>
            </a:r>
            <a:r>
              <a:rPr lang="pt-PT" sz="650" b="1" spc="-20" dirty="0">
                <a:solidFill>
                  <a:srgbClr val="FFFFFF"/>
                </a:solidFill>
                <a:latin typeface="Arial"/>
                <a:cs typeface="Arial"/>
              </a:rPr>
              <a:t>Degrau 3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, também pode ser considerado (raramente) um ciclo curto de corticosteroides orais (por exemplo </a:t>
            </a:r>
            <a:r>
              <a:rPr lang="pt-PT" sz="650" spc="-20" dirty="0" err="1">
                <a:solidFill>
                  <a:srgbClr val="FFFFFF"/>
                </a:solidFill>
                <a:latin typeface="Arial"/>
                <a:cs typeface="Arial"/>
              </a:rPr>
              <a:t>prednisolona</a:t>
            </a:r>
            <a:r>
              <a:rPr lang="pt-PT" sz="650" spc="-20" dirty="0">
                <a:solidFill>
                  <a:srgbClr val="FFFFFF"/>
                </a:solidFill>
                <a:latin typeface="Arial"/>
                <a:cs typeface="Arial"/>
              </a:rPr>
              <a:t> 10mg x 1 por 2-3-4 dias). Nesses casos, o acompanhamento é importante para avaliar a necessidade de imunoterapia com alergénios.</a:t>
            </a:r>
          </a:p>
          <a:p>
            <a:pPr marL="38100" marR="515620">
              <a:lnSpc>
                <a:spcPct val="120600"/>
              </a:lnSpc>
              <a:spcBef>
                <a:spcPts val="50"/>
              </a:spcBef>
            </a:pPr>
            <a:endParaRPr sz="650" dirty="0">
              <a:latin typeface="Arial"/>
              <a:cs typeface="Arial"/>
            </a:endParaRPr>
          </a:p>
        </p:txBody>
      </p:sp>
      <p:sp>
        <p:nvSpPr>
          <p:cNvPr id="47" name="object 44">
            <a:extLst>
              <a:ext uri="{FF2B5EF4-FFF2-40B4-BE49-F238E27FC236}">
                <a16:creationId xmlns:a16="http://schemas.microsoft.com/office/drawing/2014/main" id="{8D1EFC01-9460-807E-BAA3-BF9DAE2827B0}"/>
              </a:ext>
            </a:extLst>
          </p:cNvPr>
          <p:cNvSpPr txBox="1"/>
          <p:nvPr/>
        </p:nvSpPr>
        <p:spPr>
          <a:xfrm>
            <a:off x="7940144" y="5914040"/>
            <a:ext cx="3931285" cy="53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0185" marR="30480" indent="-172720">
              <a:lnSpc>
                <a:spcPct val="128800"/>
              </a:lnSpc>
              <a:spcBef>
                <a:spcPts val="100"/>
              </a:spcBef>
              <a:tabLst>
                <a:tab pos="210185" algn="l"/>
              </a:tabLst>
            </a:pP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	Para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crianças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adolescentes,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dose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spc="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medicamento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spc="5" dirty="0">
                <a:solidFill>
                  <a:srgbClr val="FFFFFF"/>
                </a:solidFill>
                <a:latin typeface="Arial"/>
                <a:cs typeface="Arial"/>
              </a:rPr>
              <a:t>deve ser ajustada de acordo com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idade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FFFFFF"/>
                </a:solidFill>
                <a:latin typeface="Arial"/>
                <a:cs typeface="Arial"/>
              </a:rPr>
              <a:t>peso.</a:t>
            </a:r>
            <a:endParaRPr sz="900" dirty="0">
              <a:latin typeface="Arial"/>
              <a:cs typeface="Arial"/>
            </a:endParaRPr>
          </a:p>
          <a:p>
            <a:pPr marL="38100">
              <a:lnSpc>
                <a:spcPts val="1225"/>
              </a:lnSpc>
            </a:pPr>
            <a:r>
              <a:rPr sz="1800" b="1" baseline="-13888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r>
              <a:rPr sz="1800" b="1" spc="-142" baseline="-13888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pt-PT" sz="550" dirty="0">
                <a:solidFill>
                  <a:srgbClr val="FFFFFF"/>
                </a:solidFill>
                <a:latin typeface="Arial"/>
                <a:cs typeface="Arial"/>
              </a:rPr>
              <a:t>se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não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possível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fornecer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550" spc="-15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encaminhe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dirty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5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" spc="-10" dirty="0">
                <a:solidFill>
                  <a:srgbClr val="FFFFFF"/>
                </a:solidFill>
                <a:latin typeface="Arial"/>
                <a:cs typeface="Arial"/>
              </a:rPr>
              <a:t>especialista</a:t>
            </a:r>
            <a:endParaRPr sz="550" dirty="0">
              <a:latin typeface="Arial"/>
              <a:cs typeface="Arial"/>
            </a:endParaRPr>
          </a:p>
        </p:txBody>
      </p:sp>
      <p:sp>
        <p:nvSpPr>
          <p:cNvPr id="48" name="object 53">
            <a:extLst>
              <a:ext uri="{FF2B5EF4-FFF2-40B4-BE49-F238E27FC236}">
                <a16:creationId xmlns:a16="http://schemas.microsoft.com/office/drawing/2014/main" id="{F4A5C4BA-DEA3-DDCA-DB93-6499FC289832}"/>
              </a:ext>
            </a:extLst>
          </p:cNvPr>
          <p:cNvSpPr txBox="1"/>
          <p:nvPr/>
        </p:nvSpPr>
        <p:spPr>
          <a:xfrm>
            <a:off x="1251350" y="4200244"/>
            <a:ext cx="828675" cy="8463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endParaRPr lang="pt-PT" sz="400" dirty="0">
              <a:latin typeface="Arial"/>
              <a:cs typeface="Arial"/>
            </a:endParaRPr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4DB9D795-7ABC-522A-CCE7-EB8FF4F544CF}"/>
              </a:ext>
            </a:extLst>
          </p:cNvPr>
          <p:cNvSpPr txBox="1"/>
          <p:nvPr/>
        </p:nvSpPr>
        <p:spPr>
          <a:xfrm>
            <a:off x="5541264" y="1675765"/>
            <a:ext cx="1625217" cy="501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255" marR="75565" indent="-635" algn="ctr">
              <a:lnSpc>
                <a:spcPct val="101000"/>
              </a:lnSpc>
            </a:pPr>
            <a:r>
              <a:rPr lang="pt-PT" sz="800" dirty="0">
                <a:latin typeface="Arial"/>
                <a:cs typeface="Arial"/>
              </a:rPr>
              <a:t>-</a:t>
            </a:r>
            <a:r>
              <a:rPr lang="pt-PT" sz="800" spc="15" dirty="0">
                <a:latin typeface="Arial"/>
                <a:cs typeface="Arial"/>
              </a:rPr>
              <a:t> </a:t>
            </a:r>
            <a:r>
              <a:rPr lang="pt-PT" sz="800" spc="-10" dirty="0">
                <a:latin typeface="Arial"/>
                <a:cs typeface="Arial"/>
              </a:rPr>
              <a:t>Rever o diagnóstico</a:t>
            </a:r>
            <a:r>
              <a:rPr lang="pt-PT" sz="800" spc="-5" dirty="0">
                <a:latin typeface="Arial"/>
                <a:cs typeface="Arial"/>
              </a:rPr>
              <a:t> </a:t>
            </a:r>
            <a:r>
              <a:rPr lang="pt-PT" sz="800" dirty="0">
                <a:latin typeface="Arial"/>
                <a:cs typeface="Arial"/>
              </a:rPr>
              <a:t>–</a:t>
            </a:r>
            <a:r>
              <a:rPr lang="pt-PT" sz="800" spc="-40" dirty="0">
                <a:latin typeface="Arial"/>
                <a:cs typeface="Arial"/>
              </a:rPr>
              <a:t> Considerar o </a:t>
            </a:r>
            <a:r>
              <a:rPr lang="pt-PT" sz="800" dirty="0">
                <a:latin typeface="Arial"/>
                <a:cs typeface="Arial"/>
              </a:rPr>
              <a:t> </a:t>
            </a:r>
            <a:r>
              <a:rPr lang="pt-PT" sz="800" b="1" spc="-10" dirty="0">
                <a:latin typeface="Arial"/>
                <a:cs typeface="Arial"/>
              </a:rPr>
              <a:t>encaminhamento </a:t>
            </a:r>
            <a:r>
              <a:rPr lang="pt-PT" sz="800" spc="-10" dirty="0">
                <a:latin typeface="Arial"/>
                <a:cs typeface="Arial"/>
              </a:rPr>
              <a:t>a um</a:t>
            </a:r>
            <a:r>
              <a:rPr lang="pt-PT" sz="800" dirty="0">
                <a:latin typeface="Arial"/>
                <a:cs typeface="Arial"/>
              </a:rPr>
              <a:t> </a:t>
            </a:r>
            <a:r>
              <a:rPr lang="pt-PT" sz="800" spc="-10" dirty="0">
                <a:latin typeface="Arial"/>
                <a:cs typeface="Arial"/>
              </a:rPr>
              <a:t>especialista</a:t>
            </a:r>
            <a:r>
              <a:rPr lang="pt-PT" sz="800" dirty="0">
                <a:latin typeface="Arial"/>
                <a:cs typeface="Arial"/>
              </a:rPr>
              <a:t> em alergia</a:t>
            </a:r>
            <a:r>
              <a:rPr lang="pt-PT" sz="800" spc="5" dirty="0">
                <a:latin typeface="Arial"/>
                <a:cs typeface="Arial"/>
              </a:rPr>
              <a:t> </a:t>
            </a:r>
            <a:r>
              <a:rPr lang="pt-PT" sz="800" u="sng" spc="-25" dirty="0">
                <a:latin typeface="Arial"/>
                <a:cs typeface="Arial"/>
              </a:rPr>
              <a:t>ou</a:t>
            </a:r>
            <a:r>
              <a:rPr lang="pt-PT" sz="800" spc="-25" dirty="0">
                <a:latin typeface="Arial"/>
                <a:cs typeface="Arial"/>
              </a:rPr>
              <a:t> </a:t>
            </a:r>
            <a:r>
              <a:rPr lang="pt-PT" sz="800" b="1" spc="-25" dirty="0">
                <a:latin typeface="Arial"/>
                <a:cs typeface="Arial"/>
              </a:rPr>
              <a:t>intensificar o tratamento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2035D46-9CF6-88B9-2472-4AFC753711CD}"/>
              </a:ext>
            </a:extLst>
          </p:cNvPr>
          <p:cNvSpPr txBox="1"/>
          <p:nvPr/>
        </p:nvSpPr>
        <p:spPr>
          <a:xfrm>
            <a:off x="1069214" y="4265771"/>
            <a:ext cx="11857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quando EVA&lt;5</a:t>
            </a:r>
          </a:p>
          <a:p>
            <a:pPr algn="ctr"/>
            <a:r>
              <a:rPr lang="pt-PT" sz="900" dirty="0">
                <a:solidFill>
                  <a:srgbClr val="FFFFFF"/>
                </a:solidFill>
                <a:latin typeface="Arial"/>
                <a:cs typeface="Arial"/>
              </a:rPr>
              <a:t>considerar redução do tratamento</a:t>
            </a:r>
          </a:p>
        </p:txBody>
      </p:sp>
      <p:sp>
        <p:nvSpPr>
          <p:cNvPr id="51" name="object 9">
            <a:extLst>
              <a:ext uri="{FF2B5EF4-FFF2-40B4-BE49-F238E27FC236}">
                <a16:creationId xmlns:a16="http://schemas.microsoft.com/office/drawing/2014/main" id="{9CC20989-F780-6EFC-D1D0-BD62DEBF6A8E}"/>
              </a:ext>
            </a:extLst>
          </p:cNvPr>
          <p:cNvSpPr txBox="1"/>
          <p:nvPr/>
        </p:nvSpPr>
        <p:spPr>
          <a:xfrm>
            <a:off x="5415324" y="5414159"/>
            <a:ext cx="2272158" cy="96840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Tratamento</a:t>
            </a: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95" dirty="0">
                <a:solidFill>
                  <a:srgbClr val="FFFFFF"/>
                </a:solidFill>
                <a:latin typeface="Arial"/>
                <a:cs typeface="Arial"/>
              </a:rPr>
              <a:t>adicional</a:t>
            </a:r>
            <a:r>
              <a:rPr sz="9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50" dirty="0">
                <a:solidFill>
                  <a:srgbClr val="FFFF00"/>
                </a:solidFill>
                <a:latin typeface="Arial"/>
                <a:cs typeface="Arial"/>
              </a:rPr>
              <a:t>*</a:t>
            </a:r>
            <a:endParaRPr lang="pt-PT" sz="1300" b="1" spc="-5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1300" b="1" spc="-5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e/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8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lang="pt-PT" sz="900" b="1" dirty="0" err="1">
                <a:solidFill>
                  <a:srgbClr val="FFFFFF"/>
                </a:solidFill>
                <a:latin typeface="Arial"/>
                <a:cs typeface="Arial"/>
              </a:rPr>
              <a:t>iclo</a:t>
            </a:r>
            <a:r>
              <a:rPr lang="pt-PT" sz="900" b="1" dirty="0">
                <a:solidFill>
                  <a:srgbClr val="FFFFFF"/>
                </a:solidFill>
                <a:latin typeface="Arial"/>
                <a:cs typeface="Arial"/>
              </a:rPr>
              <a:t> de c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orticosteroide</a:t>
            </a:r>
            <a:r>
              <a:rPr sz="900" b="1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oral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(raramente)</a:t>
            </a:r>
            <a:r>
              <a:rPr sz="9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6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e/</a:t>
            </a:r>
            <a:r>
              <a:rPr sz="900" dirty="0" err="1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9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pt-PT" sz="900" spc="7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95600"/>
              </a:lnSpc>
              <a:spcBef>
                <a:spcPts val="185"/>
              </a:spcBef>
            </a:pPr>
            <a:r>
              <a:rPr sz="900" b="1" spc="-10" dirty="0" err="1">
                <a:solidFill>
                  <a:srgbClr val="FFFFFF"/>
                </a:solidFill>
                <a:latin typeface="Arial"/>
                <a:cs typeface="Arial"/>
              </a:rPr>
              <a:t>Imunoterapia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-10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9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PT" sz="900" b="1" spc="45" dirty="0">
                <a:solidFill>
                  <a:srgbClr val="FFFFFF"/>
                </a:solidFill>
                <a:latin typeface="Arial"/>
                <a:cs typeface="Arial"/>
              </a:rPr>
              <a:t>alergénios</a:t>
            </a:r>
            <a:r>
              <a:rPr sz="1300" b="1" spc="-10" dirty="0">
                <a:solidFill>
                  <a:srgbClr val="FFFF00"/>
                </a:solidFill>
                <a:latin typeface="Arial"/>
                <a:cs typeface="Arial"/>
              </a:rPr>
              <a:t>**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035EE10-ADF4-AB75-6686-29C5D601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72" y="183296"/>
            <a:ext cx="10090328" cy="777875"/>
          </a:xfrm>
        </p:spPr>
        <p:txBody>
          <a:bodyPr>
            <a:noAutofit/>
          </a:bodyPr>
          <a:lstStyle/>
          <a:p>
            <a:r>
              <a:rPr lang="pt-PT" sz="2200"/>
              <a:t>Escada</a:t>
            </a:r>
            <a:r>
              <a:rPr lang="pt-PT" sz="2200" spc="-25"/>
              <a:t> </a:t>
            </a:r>
            <a:r>
              <a:rPr lang="pt-PT" sz="2200" dirty="0"/>
              <a:t>de</a:t>
            </a:r>
            <a:r>
              <a:rPr lang="pt-PT" sz="2200" spc="-20" dirty="0"/>
              <a:t> </a:t>
            </a:r>
            <a:r>
              <a:rPr lang="pt-PT" sz="2200" dirty="0"/>
              <a:t>tratamento</a:t>
            </a:r>
            <a:r>
              <a:rPr lang="pt-PT" sz="2200" spc="-20" dirty="0"/>
              <a:t> </a:t>
            </a:r>
            <a:r>
              <a:rPr lang="pt-PT" sz="2200" dirty="0"/>
              <a:t>da</a:t>
            </a:r>
            <a:r>
              <a:rPr lang="pt-PT" sz="2200" spc="-20" dirty="0"/>
              <a:t> R</a:t>
            </a:r>
            <a:r>
              <a:rPr lang="pt-PT" sz="2200" dirty="0"/>
              <a:t>A</a:t>
            </a:r>
            <a:r>
              <a:rPr lang="pt-PT" sz="2200" spc="-20" dirty="0"/>
              <a:t> </a:t>
            </a:r>
            <a:r>
              <a:rPr lang="pt-PT" sz="2200" dirty="0"/>
              <a:t>quando</a:t>
            </a:r>
            <a:r>
              <a:rPr lang="pt-PT" sz="2200" spc="-20" dirty="0"/>
              <a:t> </a:t>
            </a:r>
            <a:r>
              <a:rPr lang="pt-PT" sz="2200" dirty="0"/>
              <a:t>o</a:t>
            </a:r>
            <a:r>
              <a:rPr lang="pt-PT" sz="2200" spc="-20" dirty="0"/>
              <a:t> </a:t>
            </a:r>
            <a:r>
              <a:rPr lang="pt-PT" sz="2200" spc="-10" dirty="0"/>
              <a:t>autocuidado</a:t>
            </a:r>
            <a:r>
              <a:rPr lang="pt-PT" sz="2200" spc="-20" dirty="0"/>
              <a:t> </a:t>
            </a:r>
            <a:r>
              <a:rPr lang="pt-PT" sz="2200" dirty="0"/>
              <a:t>é</a:t>
            </a:r>
            <a:r>
              <a:rPr lang="pt-PT" sz="2200" spc="-20" dirty="0"/>
              <a:t> in</a:t>
            </a:r>
            <a:r>
              <a:rPr lang="pt-PT" sz="2200" spc="-10" dirty="0"/>
              <a:t>suficiente</a:t>
            </a:r>
            <a:r>
              <a:rPr lang="pt-PT" sz="2200" spc="-25" dirty="0"/>
              <a:t> </a:t>
            </a:r>
            <a:r>
              <a:rPr lang="pt-PT" sz="2200" spc="-10" dirty="0"/>
              <a:t>(adultos)</a:t>
            </a:r>
            <a:endParaRPr lang="en-GB" sz="2200" dirty="0">
              <a:solidFill>
                <a:srgbClr val="017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8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386293"/>
            <a:ext cx="304806" cy="32309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66127" y="913320"/>
            <a:ext cx="845375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10" dirty="0">
                <a:latin typeface="Arial"/>
                <a:cs typeface="Arial"/>
              </a:rPr>
              <a:t>Sintomas: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Secreção</a:t>
            </a:r>
            <a:r>
              <a:rPr sz="28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nasal:</a:t>
            </a:r>
            <a:r>
              <a:rPr sz="28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 err="1">
                <a:solidFill>
                  <a:srgbClr val="000000"/>
                </a:solidFill>
                <a:latin typeface="Arial"/>
                <a:cs typeface="Arial"/>
              </a:rPr>
              <a:t>geralmente</a:t>
            </a:r>
            <a:r>
              <a:rPr sz="2800"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PT" sz="2800" b="0" spc="-100" dirty="0">
                <a:solidFill>
                  <a:srgbClr val="000000"/>
                </a:solidFill>
                <a:latin typeface="Arial"/>
                <a:cs typeface="Arial"/>
              </a:rPr>
              <a:t>clara</a:t>
            </a:r>
            <a:r>
              <a:rPr sz="2800" b="0" spc="-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b="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PT" sz="2800" b="0" spc="-100" dirty="0">
                <a:solidFill>
                  <a:srgbClr val="000000"/>
                </a:solidFill>
                <a:latin typeface="Arial"/>
                <a:cs typeface="Arial"/>
              </a:rPr>
              <a:t>aquosa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813014"/>
            <a:ext cx="304806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239733"/>
            <a:ext cx="304806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666453"/>
            <a:ext cx="304806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093173"/>
            <a:ext cx="304806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373321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800053"/>
            <a:ext cx="304806" cy="323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226773"/>
            <a:ext cx="304806" cy="32309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1612" y="4048886"/>
            <a:ext cx="2740223" cy="22183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653481"/>
            <a:ext cx="304806" cy="3230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6080213"/>
            <a:ext cx="304806" cy="32309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65962" y="1745396"/>
            <a:ext cx="8477885" cy="4644861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320"/>
              </a:spcBef>
            </a:pPr>
            <a:r>
              <a:rPr lang="pt-PT" sz="2600" dirty="0">
                <a:latin typeface="Arial"/>
                <a:cs typeface="Arial"/>
              </a:rPr>
              <a:t>Pieira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leve,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com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episódios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ocasionais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falta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ar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15"/>
              </a:spcBef>
            </a:pPr>
            <a:r>
              <a:rPr sz="2700" dirty="0">
                <a:latin typeface="Arial"/>
                <a:cs typeface="Arial"/>
              </a:rPr>
              <a:t>Espirros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frequentes</a:t>
            </a:r>
            <a:endParaRPr sz="27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95"/>
              </a:spcBef>
            </a:pPr>
            <a:r>
              <a:rPr sz="1500" dirty="0">
                <a:latin typeface="Arial"/>
                <a:cs typeface="Arial"/>
              </a:rPr>
              <a:t>Necessidade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frequente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de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limpar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garganta</a:t>
            </a:r>
            <a:endParaRPr sz="15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55"/>
              </a:spcBef>
            </a:pPr>
            <a:r>
              <a:rPr sz="2100" dirty="0">
                <a:latin typeface="Arial"/>
                <a:cs typeface="Arial"/>
              </a:rPr>
              <a:t>Agora </a:t>
            </a:r>
            <a:r>
              <a:rPr lang="pt-PT" sz="2100" dirty="0">
                <a:latin typeface="Arial"/>
                <a:cs typeface="Arial"/>
              </a:rPr>
              <a:t>mais consciente d</a:t>
            </a:r>
            <a:r>
              <a:rPr sz="2100" dirty="0">
                <a:latin typeface="Arial"/>
                <a:cs typeface="Arial"/>
              </a:rPr>
              <a:t>a possível perda de olfato ao </a:t>
            </a:r>
            <a:r>
              <a:rPr sz="2100" spc="-10" dirty="0">
                <a:latin typeface="Arial"/>
                <a:cs typeface="Arial"/>
              </a:rPr>
              <a:t>comer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017973"/>
                </a:solidFill>
                <a:latin typeface="Arial"/>
                <a:cs typeface="Arial"/>
              </a:rPr>
              <a:t>Observações: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0"/>
              </a:spcBef>
            </a:pPr>
            <a:r>
              <a:rPr sz="2500" dirty="0">
                <a:latin typeface="Arial"/>
                <a:cs typeface="Arial"/>
              </a:rPr>
              <a:t>Dermatite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atópica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lang="pt-PT" sz="2500" spc="85" dirty="0">
                <a:latin typeface="Arial"/>
                <a:cs typeface="Arial"/>
              </a:rPr>
              <a:t>(</a:t>
            </a:r>
            <a:r>
              <a:rPr sz="2500" spc="-20" dirty="0" err="1">
                <a:latin typeface="Arial"/>
                <a:cs typeface="Arial"/>
              </a:rPr>
              <a:t>mãos</a:t>
            </a:r>
            <a:r>
              <a:rPr lang="pt-PT" sz="2500" spc="-20" dirty="0">
                <a:latin typeface="Arial"/>
                <a:cs typeface="Arial"/>
              </a:rPr>
              <a:t>)</a:t>
            </a:r>
            <a:endParaRPr sz="25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75"/>
              </a:spcBef>
            </a:pPr>
            <a:r>
              <a:rPr sz="2800" dirty="0" err="1">
                <a:latin typeface="Arial"/>
                <a:cs typeface="Arial"/>
              </a:rPr>
              <a:t>Olheiras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0"/>
              </a:spcBef>
            </a:pPr>
            <a:r>
              <a:rPr sz="2000" dirty="0">
                <a:latin typeface="Arial"/>
                <a:cs typeface="Arial"/>
              </a:rPr>
              <a:t>Presença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lang="pt-PT" sz="2000" spc="50" dirty="0">
                <a:latin typeface="Arial"/>
                <a:cs typeface="Arial"/>
              </a:rPr>
              <a:t>prega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lang="pt-PT" sz="2000" spc="50" dirty="0">
                <a:latin typeface="Arial"/>
                <a:cs typeface="Arial"/>
              </a:rPr>
              <a:t>cutânea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lang="pt-PT" sz="2000" spc="45" dirty="0" err="1">
                <a:latin typeface="Arial"/>
                <a:cs typeface="Arial"/>
              </a:rPr>
              <a:t>infraorbitais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55"/>
              </a:spcBef>
            </a:pPr>
            <a:r>
              <a:rPr sz="2050" dirty="0">
                <a:latin typeface="Arial"/>
                <a:cs typeface="Arial"/>
              </a:rPr>
              <a:t>Dor</a:t>
            </a:r>
            <a:r>
              <a:rPr sz="2050" spc="4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3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cabeça</a:t>
            </a:r>
            <a:endParaRPr sz="20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40"/>
              </a:spcBef>
            </a:pPr>
            <a:r>
              <a:rPr sz="1600" dirty="0">
                <a:latin typeface="Arial"/>
                <a:cs typeface="Arial"/>
              </a:rPr>
              <a:t>Alterações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pressão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dos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ouvidos,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sensação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que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não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'estalam'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9861" y="396469"/>
            <a:ext cx="2800985" cy="2584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00" b="1" dirty="0">
                <a:solidFill>
                  <a:srgbClr val="017973"/>
                </a:solidFill>
                <a:latin typeface="Arial"/>
                <a:cs typeface="Arial"/>
              </a:rPr>
              <a:t>No</a:t>
            </a:r>
            <a:r>
              <a:rPr sz="1500" b="1" spc="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17973"/>
                </a:solidFill>
                <a:latin typeface="Arial"/>
                <a:cs typeface="Arial"/>
              </a:rPr>
              <a:t>momento</a:t>
            </a:r>
            <a:r>
              <a:rPr sz="1500" b="1" spc="4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17973"/>
                </a:solidFill>
                <a:latin typeface="Arial"/>
                <a:cs typeface="Arial"/>
              </a:rPr>
              <a:t>da</a:t>
            </a:r>
            <a:r>
              <a:rPr sz="1500" b="1" spc="4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017973"/>
                </a:solidFill>
                <a:latin typeface="Arial"/>
                <a:cs typeface="Arial"/>
              </a:rPr>
              <a:t>apresentação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AD239B51-F09B-DBFD-220F-24D9EB9BCA43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16" name="bg object 16">
            <a:extLst>
              <a:ext uri="{FF2B5EF4-FFF2-40B4-BE49-F238E27FC236}">
                <a16:creationId xmlns:a16="http://schemas.microsoft.com/office/drawing/2014/main" id="{B577C6C0-49DD-B4CE-920B-7BDBFBF4A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65589"/>
            <a:ext cx="18008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-10" dirty="0">
                <a:solidFill>
                  <a:srgbClr val="017973"/>
                </a:solidFill>
                <a:latin typeface="Arial"/>
                <a:cs typeface="Arial"/>
              </a:rPr>
              <a:t>Diagnóstico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1509483"/>
            <a:ext cx="304806" cy="323095"/>
          </a:xfrm>
          <a:prstGeom prst="rect">
            <a:avLst/>
          </a:prstGeom>
        </p:spPr>
      </p:pic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1235341" y="1467317"/>
            <a:ext cx="9742805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lang="pt-PT" sz="25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500" b="0" dirty="0" err="1">
                <a:solidFill>
                  <a:srgbClr val="000000"/>
                </a:solidFill>
                <a:latin typeface="Arial"/>
                <a:cs typeface="Arial"/>
              </a:rPr>
              <a:t>rg</a:t>
            </a:r>
            <a:r>
              <a:rPr lang="pt-PT" sz="2500" b="0" dirty="0">
                <a:solidFill>
                  <a:srgbClr val="000000"/>
                </a:solidFill>
                <a:latin typeface="Arial"/>
                <a:cs typeface="Arial"/>
              </a:rPr>
              <a:t>énios</a:t>
            </a:r>
            <a:r>
              <a:rPr sz="2500" b="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identificados:</a:t>
            </a:r>
            <a:r>
              <a:rPr sz="2500" b="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pólen</a:t>
            </a:r>
            <a:r>
              <a:rPr sz="2500" b="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500" b="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PT" sz="2500" b="0" spc="85" dirty="0">
                <a:solidFill>
                  <a:srgbClr val="000000"/>
                </a:solidFill>
                <a:latin typeface="Arial"/>
                <a:cs typeface="Arial"/>
              </a:rPr>
              <a:t>pó</a:t>
            </a:r>
            <a:r>
              <a:rPr sz="2500" b="0" spc="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 err="1">
                <a:solidFill>
                  <a:srgbClr val="000000"/>
                </a:solidFill>
                <a:latin typeface="Arial"/>
                <a:cs typeface="Arial"/>
              </a:rPr>
              <a:t>ao</a:t>
            </a:r>
            <a:r>
              <a:rPr sz="2500" b="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 err="1">
                <a:solidFill>
                  <a:srgbClr val="000000"/>
                </a:solidFill>
                <a:latin typeface="Arial"/>
                <a:cs typeface="Arial"/>
              </a:rPr>
              <a:t>limpar</a:t>
            </a:r>
            <a:endParaRPr sz="25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2362923"/>
            <a:ext cx="304806" cy="32309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35341" y="2315082"/>
            <a:ext cx="9744710" cy="38670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Arial"/>
                <a:cs typeface="Arial"/>
              </a:rPr>
              <a:t>Espirros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congestão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são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lang="pt-PT" sz="2800" spc="-70" dirty="0">
                <a:latin typeface="Arial"/>
                <a:cs typeface="Arial"/>
              </a:rPr>
              <a:t>os maiores problemas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spc="-20" dirty="0">
                <a:latin typeface="Arial"/>
                <a:cs typeface="Arial"/>
              </a:rPr>
              <a:t>Teve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lang="pt-PT" sz="2500" spc="50" dirty="0">
                <a:latin typeface="Arial"/>
                <a:cs typeface="Arial"/>
              </a:rPr>
              <a:t>“febre dos fenos”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na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infância,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dermatite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atópica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nas</a:t>
            </a:r>
            <a:r>
              <a:rPr sz="2500" spc="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mãos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PT" sz="1900" dirty="0">
                <a:latin typeface="Arial"/>
                <a:cs typeface="Arial"/>
              </a:rPr>
              <a:t>Pieira </a:t>
            </a:r>
            <a:r>
              <a:rPr sz="1900" dirty="0" err="1">
                <a:latin typeface="Arial"/>
                <a:cs typeface="Arial"/>
              </a:rPr>
              <a:t>ao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respirar,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mas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sem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falta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</a:t>
            </a:r>
            <a:r>
              <a:rPr sz="1900" spc="-20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ar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Secreção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aquosa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PT" sz="1650" dirty="0">
                <a:latin typeface="Arial"/>
                <a:cs typeface="Arial"/>
              </a:rPr>
              <a:t>Pregas </a:t>
            </a:r>
            <a:r>
              <a:rPr lang="pt-PT" sz="1650" dirty="0" err="1">
                <a:latin typeface="Arial"/>
                <a:cs typeface="Arial"/>
              </a:rPr>
              <a:t>infraorbitais</a:t>
            </a:r>
            <a:r>
              <a:rPr sz="1650" dirty="0">
                <a:latin typeface="Arial"/>
                <a:cs typeface="Arial"/>
              </a:rPr>
              <a:t>,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lang="pt-PT" sz="1650" spc="55" dirty="0">
                <a:latin typeface="Arial"/>
                <a:cs typeface="Arial"/>
              </a:rPr>
              <a:t>dor no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ouvido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médio,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sem</a:t>
            </a:r>
            <a:r>
              <a:rPr sz="1650" spc="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sinais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vermelhidão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no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tímpano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3216364"/>
            <a:ext cx="304806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4069803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4923231"/>
            <a:ext cx="304806" cy="323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841" y="5776671"/>
            <a:ext cx="304806" cy="323095"/>
          </a:xfrm>
          <a:prstGeom prst="rect">
            <a:avLst/>
          </a:prstGeom>
        </p:spPr>
      </p:pic>
      <p:grpSp>
        <p:nvGrpSpPr>
          <p:cNvPr id="16" name="object 13"/>
          <p:cNvGrpSpPr/>
          <p:nvPr/>
        </p:nvGrpSpPr>
        <p:grpSpPr>
          <a:xfrm>
            <a:off x="1320546" y="905925"/>
            <a:ext cx="9259570" cy="5380990"/>
            <a:chOff x="1320546" y="905925"/>
            <a:chExt cx="9259570" cy="5380990"/>
          </a:xfrm>
        </p:grpSpPr>
        <p:pic>
          <p:nvPicPr>
            <p:cNvPr id="17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0546" y="3297847"/>
              <a:ext cx="4578604" cy="2988819"/>
            </a:xfrm>
            <a:prstGeom prst="rect">
              <a:avLst/>
            </a:prstGeom>
          </p:spPr>
        </p:pic>
        <p:pic>
          <p:nvPicPr>
            <p:cNvPr id="18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9421" y="905925"/>
              <a:ext cx="4640643" cy="2900035"/>
            </a:xfrm>
            <a:prstGeom prst="rect">
              <a:avLst/>
            </a:prstGeom>
          </p:spPr>
        </p:pic>
      </p:grpSp>
      <p:sp>
        <p:nvSpPr>
          <p:cNvPr id="13" name="object 4">
            <a:extLst>
              <a:ext uri="{FF2B5EF4-FFF2-40B4-BE49-F238E27FC236}">
                <a16:creationId xmlns:a16="http://schemas.microsoft.com/office/drawing/2014/main" id="{CD30A40F-DC8F-A14E-A066-3C078C1CE04D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12" name="bg object 16">
            <a:extLst>
              <a:ext uri="{FF2B5EF4-FFF2-40B4-BE49-F238E27FC236}">
                <a16:creationId xmlns:a16="http://schemas.microsoft.com/office/drawing/2014/main" id="{7F928BEA-600A-2514-978E-0DE053F0F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288164"/>
            <a:ext cx="9087485" cy="514883"/>
          </a:xfrm>
          <a:prstGeom prst="rect">
            <a:avLst/>
          </a:prstGeom>
        </p:spPr>
        <p:txBody>
          <a:bodyPr vert="horz" wrap="square" lIns="0" tIns="8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PT" sz="2800" spc="-10" dirty="0"/>
              <a:t>Gestão</a:t>
            </a:r>
            <a:endParaRPr sz="28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261946"/>
            <a:ext cx="304787" cy="32309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688666"/>
            <a:ext cx="304787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115386"/>
            <a:ext cx="304787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8766" y="1056335"/>
            <a:ext cx="659587" cy="23726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822266"/>
            <a:ext cx="304787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248986"/>
            <a:ext cx="304787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675706"/>
            <a:ext cx="304787" cy="32309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65975" y="1379952"/>
            <a:ext cx="9275445" cy="46538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pt-PT" spc="-10" dirty="0">
                <a:latin typeface="Arial"/>
                <a:cs typeface="Arial"/>
              </a:rPr>
              <a:t>F</a:t>
            </a:r>
            <a:r>
              <a:rPr sz="1800" spc="-10" dirty="0" err="1">
                <a:latin typeface="Arial"/>
                <a:cs typeface="Arial"/>
              </a:rPr>
              <a:t>armacológico</a:t>
            </a:r>
            <a:r>
              <a:rPr sz="1800" spc="-10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500" dirty="0">
                <a:latin typeface="Arial"/>
                <a:cs typeface="Arial"/>
              </a:rPr>
              <a:t>Anti</a:t>
            </a:r>
            <a:r>
              <a:rPr lang="pt-PT" sz="2500" dirty="0">
                <a:latin typeface="Arial"/>
                <a:cs typeface="Arial"/>
              </a:rPr>
              <a:t>-histamínicos</a:t>
            </a:r>
            <a:r>
              <a:rPr sz="2500" spc="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orais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sz="2500" dirty="0" err="1">
                <a:latin typeface="Arial"/>
                <a:cs typeface="Arial"/>
              </a:rPr>
              <a:t>ou</a:t>
            </a:r>
            <a:r>
              <a:rPr sz="2500" spc="85" dirty="0">
                <a:latin typeface="Arial"/>
                <a:cs typeface="Arial"/>
              </a:rPr>
              <a:t> </a:t>
            </a:r>
            <a:r>
              <a:rPr lang="pt-PT" sz="2500" spc="85" dirty="0">
                <a:latin typeface="Arial"/>
                <a:cs typeface="Arial"/>
              </a:rPr>
              <a:t>oculares</a:t>
            </a:r>
            <a:endParaRPr sz="2500" dirty="0">
              <a:latin typeface="Arial"/>
              <a:cs typeface="Arial"/>
            </a:endParaRPr>
          </a:p>
          <a:p>
            <a:pPr marL="469900">
              <a:lnSpc>
                <a:spcPts val="3025"/>
              </a:lnSpc>
              <a:spcBef>
                <a:spcPts val="335"/>
              </a:spcBef>
            </a:pPr>
            <a:r>
              <a:rPr sz="2600" dirty="0">
                <a:latin typeface="Arial"/>
                <a:cs typeface="Arial"/>
              </a:rPr>
              <a:t>Corticosteroides intranasais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 err="1">
                <a:latin typeface="Arial"/>
                <a:cs typeface="Arial"/>
              </a:rPr>
              <a:t>ou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anti</a:t>
            </a:r>
            <a:r>
              <a:rPr lang="pt-PT" sz="2600" dirty="0">
                <a:latin typeface="Arial"/>
                <a:cs typeface="Arial"/>
              </a:rPr>
              <a:t>-histamínicos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intranasais</a:t>
            </a:r>
            <a:endParaRPr sz="2600" dirty="0">
              <a:latin typeface="Arial"/>
              <a:cs typeface="Arial"/>
            </a:endParaRPr>
          </a:p>
          <a:p>
            <a:pPr marL="469900">
              <a:lnSpc>
                <a:spcPts val="2485"/>
              </a:lnSpc>
            </a:pPr>
            <a:r>
              <a:rPr sz="2150" dirty="0">
                <a:latin typeface="Arial"/>
                <a:cs typeface="Arial"/>
              </a:rPr>
              <a:t>Evite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o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uso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prolongado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descongestionantes</a:t>
            </a:r>
            <a:r>
              <a:rPr sz="2150" spc="7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tópicos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(máximo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5</a:t>
            </a:r>
            <a:r>
              <a:rPr sz="2150" spc="7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dias)</a:t>
            </a:r>
            <a:endParaRPr sz="2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15"/>
              </a:spcBef>
            </a:pPr>
            <a:endParaRPr sz="2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Não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farmacológico: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1750" dirty="0">
                <a:latin typeface="Arial"/>
                <a:cs typeface="Arial"/>
              </a:rPr>
              <a:t>Irrigação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nasal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com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solução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salina</a:t>
            </a:r>
            <a:endParaRPr sz="17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75"/>
              </a:spcBef>
            </a:pPr>
            <a:r>
              <a:rPr sz="1600" dirty="0">
                <a:latin typeface="Arial"/>
                <a:cs typeface="Arial"/>
              </a:rPr>
              <a:t>Evite exposição a </a:t>
            </a:r>
            <a:r>
              <a:rPr sz="1600" dirty="0" err="1">
                <a:latin typeface="Arial"/>
                <a:cs typeface="Arial"/>
              </a:rPr>
              <a:t>a</a:t>
            </a:r>
            <a:r>
              <a:rPr lang="pt-PT" sz="1600" dirty="0" err="1">
                <a:latin typeface="Arial"/>
                <a:cs typeface="Arial"/>
              </a:rPr>
              <a:t>lergénios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dirty="0" err="1">
                <a:latin typeface="Arial"/>
                <a:cs typeface="Arial"/>
              </a:rPr>
              <a:t>como</a:t>
            </a:r>
            <a:r>
              <a:rPr sz="1600" dirty="0">
                <a:latin typeface="Arial"/>
                <a:cs typeface="Arial"/>
              </a:rPr>
              <a:t> p</a:t>
            </a:r>
            <a:r>
              <a:rPr lang="pt-PT" sz="1600" dirty="0">
                <a:latin typeface="Arial"/>
                <a:cs typeface="Arial"/>
              </a:rPr>
              <a:t>ó</a:t>
            </a:r>
            <a:r>
              <a:rPr sz="1600" dirty="0">
                <a:latin typeface="Arial"/>
                <a:cs typeface="Arial"/>
              </a:rPr>
              <a:t>, pólen e animais de </a:t>
            </a:r>
            <a:r>
              <a:rPr sz="1600" spc="-10" dirty="0">
                <a:latin typeface="Arial"/>
                <a:cs typeface="Arial"/>
              </a:rPr>
              <a:t>estimação</a:t>
            </a:r>
            <a:endParaRPr sz="1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865"/>
              </a:spcBef>
            </a:pPr>
            <a:r>
              <a:rPr sz="2050" dirty="0">
                <a:latin typeface="Arial"/>
                <a:cs typeface="Arial"/>
              </a:rPr>
              <a:t>Técnica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correta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para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uso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inaladores</a:t>
            </a:r>
            <a:r>
              <a:rPr sz="2050" spc="-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</a:t>
            </a:r>
            <a:r>
              <a:rPr sz="2050" spc="-10" dirty="0">
                <a:latin typeface="Arial"/>
                <a:cs typeface="Arial"/>
              </a:rPr>
              <a:t> sprays</a:t>
            </a:r>
            <a:endParaRPr sz="205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9131" y="1659331"/>
            <a:ext cx="1887816" cy="91975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33055" y="3693985"/>
            <a:ext cx="1208175" cy="268366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55895" y="3757798"/>
            <a:ext cx="2556160" cy="2556160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9E5E34A2-282D-2046-810F-5FC601AAD1CB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12" name="bg object 16">
            <a:extLst>
              <a:ext uri="{FF2B5EF4-FFF2-40B4-BE49-F238E27FC236}">
                <a16:creationId xmlns:a16="http://schemas.microsoft.com/office/drawing/2014/main" id="{BDFC5BBD-7F4C-CE64-099C-A0D6157B21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02920" y="288164"/>
            <a:ext cx="9446639" cy="483443"/>
          </a:xfrm>
          <a:prstGeom prst="rect">
            <a:avLst/>
          </a:prstGeom>
        </p:spPr>
        <p:txBody>
          <a:bodyPr vert="horz" wrap="square" lIns="0" tIns="14348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00" dirty="0"/>
              <a:t>Guia</a:t>
            </a:r>
            <a:r>
              <a:rPr sz="2200" spc="30" dirty="0"/>
              <a:t> </a:t>
            </a:r>
            <a:r>
              <a:rPr sz="2200" dirty="0"/>
              <a:t>prático</a:t>
            </a:r>
            <a:r>
              <a:rPr sz="2200" spc="40" dirty="0"/>
              <a:t> </a:t>
            </a:r>
            <a:r>
              <a:rPr sz="2200" dirty="0"/>
              <a:t>para</a:t>
            </a:r>
            <a:r>
              <a:rPr sz="2200" spc="35" dirty="0"/>
              <a:t> </a:t>
            </a:r>
            <a:r>
              <a:rPr lang="pt-PT" sz="2200" spc="35" dirty="0"/>
              <a:t>melhorar a gestão d</a:t>
            </a:r>
            <a:r>
              <a:rPr sz="2200" dirty="0"/>
              <a:t>a</a:t>
            </a:r>
            <a:r>
              <a:rPr sz="2200" spc="35" dirty="0"/>
              <a:t> </a:t>
            </a:r>
            <a:r>
              <a:rPr sz="2200" dirty="0" err="1"/>
              <a:t>rinite</a:t>
            </a:r>
            <a:r>
              <a:rPr sz="2200" spc="35" dirty="0"/>
              <a:t> </a:t>
            </a:r>
            <a:r>
              <a:rPr sz="2200" dirty="0"/>
              <a:t>n</a:t>
            </a:r>
            <a:r>
              <a:rPr lang="pt-PT" sz="2200" dirty="0"/>
              <a:t>os cuidados primários</a:t>
            </a:r>
            <a:endParaRPr sz="22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6"/>
            <a:ext cx="3948038" cy="394803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02920" y="781799"/>
            <a:ext cx="4318000" cy="5858510"/>
            <a:chOff x="502920" y="781799"/>
            <a:chExt cx="4318000" cy="585851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20" y="781799"/>
              <a:ext cx="4317473" cy="58582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788" y="976439"/>
              <a:ext cx="3729600" cy="527066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49560" y="5012816"/>
            <a:ext cx="1947545" cy="557204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45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49612" y="1977148"/>
            <a:ext cx="1948612" cy="3035960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85558A78-D473-BBF8-FF75-9BF5CC26F224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bg object 16">
            <a:extLst>
              <a:ext uri="{FF2B5EF4-FFF2-40B4-BE49-F238E27FC236}">
                <a16:creationId xmlns:a16="http://schemas.microsoft.com/office/drawing/2014/main" id="{A81828EB-BB40-AF4C-E02B-472466320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1782533"/>
            <a:ext cx="304806" cy="3230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06741" y="1745102"/>
            <a:ext cx="7375259" cy="375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dirty="0" err="1">
                <a:latin typeface="Arial"/>
                <a:cs typeface="Arial"/>
              </a:rPr>
              <a:t>Pergunt</a:t>
            </a:r>
            <a:r>
              <a:rPr lang="pt-PT" sz="2350" dirty="0">
                <a:latin typeface="Arial"/>
                <a:cs typeface="Arial"/>
              </a:rPr>
              <a:t>ar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sobre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a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duração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e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o</a:t>
            </a:r>
            <a:r>
              <a:rPr sz="2350" spc="-5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padrão</a:t>
            </a:r>
            <a:r>
              <a:rPr sz="2350" spc="-10" dirty="0">
                <a:latin typeface="Arial"/>
                <a:cs typeface="Arial"/>
              </a:rPr>
              <a:t> </a:t>
            </a:r>
            <a:r>
              <a:rPr sz="2350" dirty="0">
                <a:latin typeface="Arial"/>
                <a:cs typeface="Arial"/>
              </a:rPr>
              <a:t>dos</a:t>
            </a:r>
            <a:r>
              <a:rPr sz="2350" spc="-10" dirty="0">
                <a:latin typeface="Arial"/>
                <a:cs typeface="Arial"/>
              </a:rPr>
              <a:t> sintomas</a:t>
            </a:r>
            <a:endParaRPr sz="23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635973"/>
            <a:ext cx="304806" cy="3230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06740" y="2611996"/>
            <a:ext cx="7832460" cy="252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dirty="0">
                <a:latin typeface="Arial"/>
                <a:cs typeface="Arial"/>
              </a:rPr>
              <a:t>Verifi</a:t>
            </a:r>
            <a:r>
              <a:rPr lang="pt-PT" sz="1550" dirty="0" err="1">
                <a:latin typeface="Arial"/>
                <a:cs typeface="Arial"/>
              </a:rPr>
              <a:t>car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o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histórico de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medicamentos e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o uso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de </a:t>
            </a:r>
            <a:r>
              <a:rPr lang="pt-PT" sz="1550" dirty="0">
                <a:latin typeface="Arial"/>
                <a:cs typeface="Arial"/>
              </a:rPr>
              <a:t>medicamentos</a:t>
            </a:r>
            <a:r>
              <a:rPr sz="1550" spc="-5" dirty="0">
                <a:latin typeface="Arial"/>
                <a:cs typeface="Arial"/>
              </a:rPr>
              <a:t> </a:t>
            </a:r>
            <a:r>
              <a:rPr sz="1550" dirty="0" err="1">
                <a:latin typeface="Arial"/>
                <a:cs typeface="Arial"/>
              </a:rPr>
              <a:t>sem</a:t>
            </a:r>
            <a:r>
              <a:rPr sz="1550" dirty="0">
                <a:latin typeface="Arial"/>
                <a:cs typeface="Arial"/>
              </a:rPr>
              <a:t> </a:t>
            </a:r>
            <a:r>
              <a:rPr sz="1550" spc="-10" dirty="0" err="1">
                <a:latin typeface="Arial"/>
                <a:cs typeface="Arial"/>
              </a:rPr>
              <a:t>receita</a:t>
            </a:r>
            <a:r>
              <a:rPr lang="pt-PT" sz="1550" spc="-10" dirty="0">
                <a:latin typeface="Arial"/>
                <a:cs typeface="Arial"/>
              </a:rPr>
              <a:t> médica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489413"/>
            <a:ext cx="304806" cy="323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42" y="3453239"/>
            <a:ext cx="8127416" cy="248786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PT" sz="2250" dirty="0">
                <a:latin typeface="Arial"/>
                <a:cs typeface="Arial"/>
              </a:rPr>
              <a:t>Ensinar</a:t>
            </a:r>
            <a:r>
              <a:rPr sz="2250" spc="4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sobre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a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lang="pt-PT" sz="2250" spc="45" dirty="0">
                <a:latin typeface="Arial"/>
                <a:cs typeface="Arial"/>
              </a:rPr>
              <a:t>técnica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correta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usar</a:t>
            </a:r>
            <a:r>
              <a:rPr sz="2250" spc="4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o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spray</a:t>
            </a:r>
            <a:r>
              <a:rPr sz="2250" spc="5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nasal</a:t>
            </a:r>
            <a:endParaRPr sz="22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95"/>
              </a:spcBef>
            </a:pPr>
            <a:endParaRPr sz="2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pt-PT" sz="1550" dirty="0">
                <a:latin typeface="Arial"/>
                <a:cs typeface="Arial"/>
              </a:rPr>
              <a:t>Incentivar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lang="pt-PT" sz="1550" spc="60" dirty="0">
                <a:latin typeface="Arial"/>
                <a:cs typeface="Arial"/>
              </a:rPr>
              <a:t>acerca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do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lang="pt-PT" sz="1550" spc="60" dirty="0">
                <a:latin typeface="Arial"/>
                <a:cs typeface="Arial"/>
              </a:rPr>
              <a:t>seguimento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encaminhamento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quando</a:t>
            </a:r>
            <a:r>
              <a:rPr sz="1550" spc="60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necessário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50" dirty="0" err="1">
                <a:latin typeface="Arial"/>
                <a:cs typeface="Arial"/>
              </a:rPr>
              <a:t>Localização</a:t>
            </a:r>
            <a:r>
              <a:rPr sz="2250" spc="70" dirty="0">
                <a:latin typeface="Arial"/>
                <a:cs typeface="Arial"/>
              </a:rPr>
              <a:t> </a:t>
            </a:r>
            <a:r>
              <a:rPr lang="pt-PT" sz="2250" spc="70" dirty="0">
                <a:latin typeface="Arial"/>
                <a:cs typeface="Arial"/>
              </a:rPr>
              <a:t>conveniente</a:t>
            </a:r>
            <a:r>
              <a:rPr sz="2250" dirty="0">
                <a:latin typeface="Arial"/>
                <a:cs typeface="Arial"/>
              </a:rPr>
              <a:t>,</a:t>
            </a:r>
            <a:r>
              <a:rPr sz="2250" spc="80" dirty="0">
                <a:latin typeface="Arial"/>
                <a:cs typeface="Arial"/>
              </a:rPr>
              <a:t> </a:t>
            </a:r>
            <a:r>
              <a:rPr lang="pt-PT" sz="2250" spc="80" dirty="0">
                <a:latin typeface="Arial"/>
                <a:cs typeface="Arial"/>
              </a:rPr>
              <a:t>atendimento </a:t>
            </a:r>
            <a:r>
              <a:rPr sz="2250" dirty="0" err="1">
                <a:latin typeface="Arial"/>
                <a:cs typeface="Arial"/>
              </a:rPr>
              <a:t>sem</a:t>
            </a:r>
            <a:r>
              <a:rPr sz="2250" spc="7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necessidade</a:t>
            </a:r>
            <a:r>
              <a:rPr sz="2250" spc="8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80" dirty="0">
                <a:latin typeface="Arial"/>
                <a:cs typeface="Arial"/>
              </a:rPr>
              <a:t> </a:t>
            </a:r>
            <a:r>
              <a:rPr lang="pt-PT" sz="2250" spc="80" dirty="0">
                <a:latin typeface="Arial"/>
                <a:cs typeface="Arial"/>
              </a:rPr>
              <a:t>marcação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342853"/>
            <a:ext cx="304806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5196281"/>
            <a:ext cx="304806" cy="323095"/>
          </a:xfrm>
          <a:prstGeom prst="rect">
            <a:avLst/>
          </a:prstGeom>
        </p:spPr>
      </p:pic>
      <p:sp>
        <p:nvSpPr>
          <p:cNvPr id="12" name="object 12" descr="$PPTXTitle"/>
          <p:cNvSpPr txBox="1">
            <a:spLocks noGrp="1"/>
          </p:cNvSpPr>
          <p:nvPr>
            <p:ph type="title"/>
          </p:nvPr>
        </p:nvSpPr>
        <p:spPr>
          <a:xfrm>
            <a:off x="669861" y="288164"/>
            <a:ext cx="9087485" cy="504922"/>
          </a:xfrm>
          <a:prstGeom prst="rect">
            <a:avLst/>
          </a:prstGeom>
        </p:spPr>
        <p:txBody>
          <a:bodyPr vert="horz" wrap="square" lIns="0" tIns="1037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600" dirty="0"/>
              <a:t>O</a:t>
            </a:r>
            <a:r>
              <a:rPr sz="2600" spc="-30" dirty="0"/>
              <a:t> </a:t>
            </a:r>
            <a:r>
              <a:rPr sz="2600" dirty="0"/>
              <a:t>papel</a:t>
            </a:r>
            <a:r>
              <a:rPr sz="2600" spc="-15" dirty="0"/>
              <a:t> </a:t>
            </a:r>
            <a:r>
              <a:rPr sz="2600" dirty="0"/>
              <a:t>do</a:t>
            </a:r>
            <a:r>
              <a:rPr sz="2600" spc="-20" dirty="0"/>
              <a:t> </a:t>
            </a:r>
            <a:r>
              <a:rPr sz="2600" dirty="0" err="1"/>
              <a:t>farmacêutico</a:t>
            </a:r>
            <a:r>
              <a:rPr sz="2600" spc="-15" dirty="0"/>
              <a:t> </a:t>
            </a:r>
            <a:r>
              <a:rPr sz="2600" spc="-10" dirty="0" err="1"/>
              <a:t>comuni</a:t>
            </a:r>
            <a:r>
              <a:rPr lang="pt-PT" sz="2600" spc="-10" dirty="0" err="1"/>
              <a:t>tário</a:t>
            </a:r>
            <a:endParaRPr sz="2600" dirty="0"/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157" y="5322404"/>
            <a:ext cx="921854" cy="90035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7586" y="5346729"/>
            <a:ext cx="802689" cy="8513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3754" y="5322404"/>
            <a:ext cx="884618" cy="899985"/>
          </a:xfrm>
          <a:prstGeom prst="rect">
            <a:avLst/>
          </a:prstGeom>
        </p:spPr>
      </p:pic>
      <p:sp>
        <p:nvSpPr>
          <p:cNvPr id="16" name="object 4">
            <a:extLst>
              <a:ext uri="{FF2B5EF4-FFF2-40B4-BE49-F238E27FC236}">
                <a16:creationId xmlns:a16="http://schemas.microsoft.com/office/drawing/2014/main" id="{7B223049-77E1-04B7-B150-7FB65B5C0F31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11" name="bg object 16">
            <a:extLst>
              <a:ext uri="{FF2B5EF4-FFF2-40B4-BE49-F238E27FC236}">
                <a16:creationId xmlns:a16="http://schemas.microsoft.com/office/drawing/2014/main" id="{1F441ADC-56AA-D29D-236B-05AC6B7BD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997976"/>
            <a:ext cx="304787" cy="323095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1023327" y="1959415"/>
            <a:ext cx="3874870" cy="375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Re</a:t>
            </a:r>
            <a:r>
              <a:rPr lang="pt-PT" sz="2350" b="0" dirty="0">
                <a:solidFill>
                  <a:srgbClr val="000000"/>
                </a:solidFill>
                <a:latin typeface="Arial"/>
                <a:cs typeface="Arial"/>
              </a:rPr>
              <a:t>avaliar</a:t>
            </a:r>
            <a:r>
              <a:rPr sz="2350" b="0" dirty="0">
                <a:solidFill>
                  <a:srgbClr val="000000"/>
                </a:solidFill>
                <a:latin typeface="Arial"/>
                <a:cs typeface="Arial"/>
              </a:rPr>
              <a:t> após 1 </a:t>
            </a:r>
            <a:r>
              <a:rPr sz="2350" b="0" spc="-10" dirty="0">
                <a:solidFill>
                  <a:srgbClr val="000000"/>
                </a:solidFill>
                <a:latin typeface="Arial"/>
                <a:cs typeface="Arial"/>
              </a:rPr>
              <a:t>semana</a:t>
            </a:r>
            <a:endParaRPr sz="23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851416"/>
            <a:ext cx="304787" cy="3230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23327" y="2805620"/>
            <a:ext cx="62299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 err="1">
                <a:latin typeface="Arial"/>
                <a:cs typeface="Arial"/>
              </a:rPr>
              <a:t>Avaliar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control</a:t>
            </a:r>
            <a:r>
              <a:rPr lang="pt-PT" sz="2800" dirty="0">
                <a:latin typeface="Arial"/>
                <a:cs typeface="Arial"/>
              </a:rPr>
              <a:t>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sintomas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adesão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985016"/>
            <a:ext cx="304787" cy="323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23327" y="4963358"/>
            <a:ext cx="4888230" cy="2366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dirty="0" err="1">
                <a:latin typeface="Arial"/>
                <a:cs typeface="Arial"/>
              </a:rPr>
              <a:t>Refor</a:t>
            </a:r>
            <a:r>
              <a:rPr lang="pt-PT" sz="1450" dirty="0" err="1">
                <a:latin typeface="Arial"/>
                <a:cs typeface="Arial"/>
              </a:rPr>
              <a:t>çar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as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orientações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para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evitar</a:t>
            </a:r>
            <a:r>
              <a:rPr sz="1450" spc="-30" dirty="0">
                <a:latin typeface="Arial"/>
                <a:cs typeface="Arial"/>
              </a:rPr>
              <a:t> </a:t>
            </a:r>
            <a:r>
              <a:rPr sz="1450" dirty="0">
                <a:latin typeface="Arial"/>
                <a:cs typeface="Arial"/>
              </a:rPr>
              <a:t>fatores</a:t>
            </a:r>
            <a:r>
              <a:rPr sz="1450" spc="-35" dirty="0">
                <a:latin typeface="Arial"/>
                <a:cs typeface="Arial"/>
              </a:rPr>
              <a:t> </a:t>
            </a:r>
            <a:r>
              <a:rPr sz="1450" spc="-10" dirty="0">
                <a:latin typeface="Arial"/>
                <a:cs typeface="Arial"/>
              </a:rPr>
              <a:t>desencadeantes</a:t>
            </a:r>
            <a:endParaRPr sz="145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5838456"/>
            <a:ext cx="304787" cy="32309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23327" y="5806730"/>
            <a:ext cx="6901473" cy="3141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50" dirty="0" err="1">
                <a:latin typeface="Arial"/>
                <a:cs typeface="Arial"/>
              </a:rPr>
              <a:t>Ajust</a:t>
            </a:r>
            <a:r>
              <a:rPr lang="pt-PT" sz="1950" dirty="0">
                <a:latin typeface="Arial"/>
                <a:cs typeface="Arial"/>
              </a:rPr>
              <a:t>ar</a:t>
            </a:r>
            <a:r>
              <a:rPr sz="1950" spc="-2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o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tratamento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se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necessário,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por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exemplo</a:t>
            </a:r>
            <a:r>
              <a:rPr sz="1950" spc="-1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INCS+INAH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9861" y="386184"/>
            <a:ext cx="3623310" cy="3353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b="1" dirty="0">
                <a:solidFill>
                  <a:srgbClr val="017973"/>
                </a:solidFill>
                <a:latin typeface="Arial"/>
                <a:cs typeface="Arial"/>
              </a:rPr>
              <a:t>Re</a:t>
            </a:r>
            <a:r>
              <a:rPr lang="pt-PT" sz="2100" b="1" dirty="0">
                <a:solidFill>
                  <a:srgbClr val="017973"/>
                </a:solidFill>
                <a:latin typeface="Arial"/>
                <a:cs typeface="Arial"/>
              </a:rPr>
              <a:t>avaliação</a:t>
            </a:r>
            <a:r>
              <a:rPr sz="2100" b="1" spc="-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017973"/>
                </a:solidFill>
                <a:latin typeface="Arial"/>
                <a:cs typeface="Arial"/>
              </a:rPr>
              <a:t>e</a:t>
            </a:r>
            <a:r>
              <a:rPr lang="pt-PT" sz="2100" b="1" dirty="0">
                <a:solidFill>
                  <a:srgbClr val="017973"/>
                </a:solidFill>
                <a:latin typeface="Arial"/>
                <a:cs typeface="Arial"/>
              </a:rPr>
              <a:t> seguimento</a:t>
            </a:r>
            <a:endParaRPr sz="21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7987" y="1859356"/>
            <a:ext cx="3874871" cy="3176892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79449" y="3239020"/>
            <a:ext cx="4479925" cy="1728470"/>
            <a:chOff x="1079449" y="3239020"/>
            <a:chExt cx="4479925" cy="172847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9449" y="3239020"/>
              <a:ext cx="4479429" cy="17283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6004" y="3904157"/>
              <a:ext cx="107568" cy="247015"/>
            </a:xfrm>
            <a:prstGeom prst="rect">
              <a:avLst/>
            </a:prstGeom>
          </p:spPr>
        </p:pic>
      </p:grpSp>
      <p:sp>
        <p:nvSpPr>
          <p:cNvPr id="17" name="object 4">
            <a:extLst>
              <a:ext uri="{FF2B5EF4-FFF2-40B4-BE49-F238E27FC236}">
                <a16:creationId xmlns:a16="http://schemas.microsoft.com/office/drawing/2014/main" id="{8B56F94A-9994-7AF3-C1C3-795D60F575EE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11" name="bg object 16">
            <a:extLst>
              <a:ext uri="{FF2B5EF4-FFF2-40B4-BE49-F238E27FC236}">
                <a16:creationId xmlns:a16="http://schemas.microsoft.com/office/drawing/2014/main" id="{3D871905-D47E-7350-9A13-A779B59EA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Resumo</a:t>
            </a:r>
            <a:endParaRPr sz="28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422196"/>
            <a:ext cx="304787" cy="3230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23327" y="1376858"/>
            <a:ext cx="10863873" cy="3840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>
                <a:latin typeface="Arial"/>
                <a:cs typeface="Arial"/>
              </a:rPr>
              <a:t>Rinite</a:t>
            </a:r>
            <a:r>
              <a:rPr sz="2700" spc="-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alérgica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sazonal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é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frequente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muitas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vezes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mal gerida</a:t>
            </a:r>
            <a:endParaRPr sz="27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2700" dirty="0">
              <a:latin typeface="Arial"/>
              <a:cs typeface="Arial"/>
            </a:endParaRPr>
          </a:p>
          <a:p>
            <a:pPr marL="12700" marR="218440">
              <a:lnSpc>
                <a:spcPct val="100000"/>
              </a:lnSpc>
            </a:pPr>
            <a:r>
              <a:rPr sz="2450" dirty="0">
                <a:latin typeface="Arial"/>
                <a:cs typeface="Arial"/>
              </a:rPr>
              <a:t>Farmacêuticos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podem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identificar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os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fatores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desencadeantes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</a:t>
            </a:r>
            <a:r>
              <a:rPr sz="2450" spc="-5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evitar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50" dirty="0">
                <a:latin typeface="Arial"/>
                <a:cs typeface="Arial"/>
              </a:rPr>
              <a:t>o </a:t>
            </a:r>
            <a:r>
              <a:rPr sz="2450" dirty="0">
                <a:latin typeface="Arial"/>
                <a:cs typeface="Arial"/>
              </a:rPr>
              <a:t>uso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inadequado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de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descongestionantes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vendidos</a:t>
            </a:r>
            <a:r>
              <a:rPr sz="2450" spc="-60" dirty="0">
                <a:latin typeface="Arial"/>
                <a:cs typeface="Arial"/>
              </a:rPr>
              <a:t> </a:t>
            </a:r>
            <a:r>
              <a:rPr sz="2450" dirty="0">
                <a:latin typeface="Arial"/>
                <a:cs typeface="Arial"/>
              </a:rPr>
              <a:t>sem</a:t>
            </a:r>
            <a:r>
              <a:rPr sz="2450" spc="-6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receita</a:t>
            </a:r>
            <a:endParaRPr sz="24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0"/>
              </a:spcBef>
            </a:pPr>
            <a:endParaRPr sz="2450" dirty="0">
              <a:latin typeface="Arial"/>
              <a:cs typeface="Arial"/>
            </a:endParaRPr>
          </a:p>
          <a:p>
            <a:pPr marL="12700" marR="138620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uso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conjunto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medidas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farmacológicas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e </a:t>
            </a:r>
            <a:r>
              <a:rPr sz="2800" spc="-10" dirty="0">
                <a:latin typeface="Arial"/>
                <a:cs typeface="Arial"/>
              </a:rPr>
              <a:t>comportamentais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garante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lang="pt-PT" sz="2800" spc="-85" dirty="0">
                <a:latin typeface="Arial"/>
                <a:cs typeface="Arial"/>
              </a:rPr>
              <a:t>melhores </a:t>
            </a:r>
            <a:r>
              <a:rPr sz="2800" dirty="0" err="1">
                <a:latin typeface="Arial"/>
                <a:cs typeface="Arial"/>
              </a:rPr>
              <a:t>resultados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lang="pt-PT" sz="2800" spc="-85" dirty="0">
                <a:latin typeface="Arial"/>
                <a:cs typeface="Arial"/>
              </a:rPr>
              <a:t>a longo prazo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 err="1">
                <a:latin typeface="Arial"/>
                <a:cs typeface="Arial"/>
              </a:rPr>
              <a:t>Localização</a:t>
            </a:r>
            <a:r>
              <a:rPr sz="1800" dirty="0">
                <a:latin typeface="Arial"/>
                <a:cs typeface="Arial"/>
              </a:rPr>
              <a:t> </a:t>
            </a:r>
            <a:r>
              <a:rPr lang="pt-PT" sz="1800" dirty="0">
                <a:latin typeface="Arial"/>
                <a:cs typeface="Arial"/>
              </a:rPr>
              <a:t>conveniente</a:t>
            </a:r>
            <a:r>
              <a:rPr sz="1800" dirty="0">
                <a:latin typeface="Arial"/>
                <a:cs typeface="Arial"/>
              </a:rPr>
              <a:t>, atendimento sem necessidade de </a:t>
            </a:r>
            <a:r>
              <a:rPr lang="pt-PT" sz="1800" dirty="0">
                <a:latin typeface="Arial"/>
                <a:cs typeface="Arial"/>
              </a:rPr>
              <a:t>marcação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275637"/>
            <a:ext cx="304787" cy="3230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555796"/>
            <a:ext cx="304787" cy="323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4835956"/>
            <a:ext cx="304787" cy="32309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4157" y="5322404"/>
            <a:ext cx="921854" cy="90035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47586" y="5346729"/>
            <a:ext cx="802689" cy="85133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43754" y="5322404"/>
            <a:ext cx="884618" cy="899985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A8F21885-E492-62EE-8CC4-9FF919AD2C6C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9" name="bg object 16">
            <a:extLst>
              <a:ext uri="{FF2B5EF4-FFF2-40B4-BE49-F238E27FC236}">
                <a16:creationId xmlns:a16="http://schemas.microsoft.com/office/drawing/2014/main" id="{AC14C317-7A13-9470-D159-ED5E65AAA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288164"/>
            <a:ext cx="9087485" cy="463624"/>
          </a:xfrm>
          <a:prstGeom prst="rect">
            <a:avLst/>
          </a:prstGeom>
        </p:spPr>
        <p:txBody>
          <a:bodyPr vert="horz" wrap="square" lIns="0" tIns="146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Guia</a:t>
            </a:r>
            <a:r>
              <a:rPr spc="45" dirty="0"/>
              <a:t> </a:t>
            </a:r>
            <a:r>
              <a:rPr dirty="0"/>
              <a:t>prático</a:t>
            </a:r>
            <a:r>
              <a:rPr spc="45" dirty="0"/>
              <a:t> </a:t>
            </a:r>
            <a:r>
              <a:rPr dirty="0"/>
              <a:t>para</a:t>
            </a:r>
            <a:r>
              <a:rPr spc="45" dirty="0"/>
              <a:t> </a:t>
            </a:r>
            <a:r>
              <a:rPr lang="pt-PT" spc="45" dirty="0"/>
              <a:t>melhorar a gestão da rinite</a:t>
            </a:r>
            <a:r>
              <a:rPr spc="45" dirty="0"/>
              <a:t> </a:t>
            </a:r>
            <a:r>
              <a:rPr dirty="0"/>
              <a:t>n</a:t>
            </a:r>
            <a:r>
              <a:rPr lang="pt-PT" dirty="0"/>
              <a:t>os cuidados primários</a:t>
            </a:r>
            <a:endParaRPr spc="-1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6"/>
            <a:ext cx="3948038" cy="39480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557204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312420" marR="226060" indent="215900">
              <a:lnSpc>
                <a:spcPts val="1939"/>
              </a:lnSpc>
              <a:spcBef>
                <a:spcPts val="545"/>
              </a:spcBef>
            </a:pP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digitalize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para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lang="pt-PT" sz="1800" b="1" spc="-10" dirty="0">
                <a:solidFill>
                  <a:srgbClr val="FFFFFF"/>
                </a:solidFill>
                <a:latin typeface="Arial"/>
                <a:cs typeface="Arial"/>
              </a:rPr>
              <a:t>der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2" cy="303596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5A6877F9-3712-C405-D36C-E19D00B7BF1A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bg object 16">
            <a:extLst>
              <a:ext uri="{FF2B5EF4-FFF2-40B4-BE49-F238E27FC236}">
                <a16:creationId xmlns:a16="http://schemas.microsoft.com/office/drawing/2014/main" id="{BC22014A-E0B5-E18D-BCAF-F47917CA0C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  <p:pic>
        <p:nvPicPr>
          <p:cNvPr id="13" name="Picture 12" descr="A page of a document&#10;&#10;AI-generated content may be incorrect.">
            <a:extLst>
              <a:ext uri="{FF2B5EF4-FFF2-40B4-BE49-F238E27FC236}">
                <a16:creationId xmlns:a16="http://schemas.microsoft.com/office/drawing/2014/main" id="{A7AC1622-5165-C9B7-733F-C362F83DD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1" y="897127"/>
            <a:ext cx="3890911" cy="54691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2981"/>
            <a:ext cx="3395345" cy="3359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Objetivos</a:t>
            </a:r>
            <a:r>
              <a:rPr sz="200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2000" b="1" spc="6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17973"/>
                </a:solidFill>
                <a:latin typeface="Arial"/>
                <a:cs typeface="Arial"/>
              </a:rPr>
              <a:t>aprendizagem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1627428"/>
            <a:ext cx="304800" cy="323095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006741" y="1581658"/>
            <a:ext cx="1048829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pt-PT" sz="2800" b="0" dirty="0">
                <a:solidFill>
                  <a:srgbClr val="000000"/>
                </a:solidFill>
                <a:latin typeface="Arial"/>
                <a:cs typeface="Arial"/>
              </a:rPr>
              <a:t>Descrever a a</a:t>
            </a:r>
            <a:r>
              <a:rPr lang="pt-PT" sz="2800" b="0" dirty="0">
                <a:solidFill>
                  <a:srgbClr val="000000"/>
                </a:solidFill>
              </a:rPr>
              <a:t>presentação clínica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 err="1">
                <a:solidFill>
                  <a:srgbClr val="000000"/>
                </a:solidFill>
                <a:latin typeface="Arial"/>
                <a:cs typeface="Arial"/>
              </a:rPr>
              <a:t>causas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 err="1">
                <a:solidFill>
                  <a:srgbClr val="000000"/>
                </a:solidFill>
                <a:latin typeface="Arial"/>
                <a:cs typeface="Arial"/>
              </a:rPr>
              <a:t>comuns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pt-PT" sz="28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8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rinite</a:t>
            </a:r>
            <a:r>
              <a:rPr sz="2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Arial"/>
                <a:cs typeface="Arial"/>
              </a:rPr>
              <a:t>nos 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pacientes.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907588"/>
            <a:ext cx="304800" cy="32309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06741" y="2861182"/>
            <a:ext cx="10677525" cy="25898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0830">
              <a:lnSpc>
                <a:spcPct val="100000"/>
              </a:lnSpc>
              <a:spcBef>
                <a:spcPts val="95"/>
              </a:spcBef>
            </a:pPr>
            <a:r>
              <a:rPr sz="2800" dirty="0" err="1">
                <a:latin typeface="Arial"/>
                <a:cs typeface="Arial"/>
              </a:rPr>
              <a:t>Diferenci</a:t>
            </a:r>
            <a:r>
              <a:rPr lang="pt-PT" sz="2800" dirty="0">
                <a:latin typeface="Arial"/>
                <a:cs typeface="Arial"/>
              </a:rPr>
              <a:t>ar entre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sintomas,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fatores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desencadeantes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fisiopatologia </a:t>
            </a:r>
            <a:r>
              <a:rPr sz="2800" dirty="0">
                <a:latin typeface="Arial"/>
                <a:cs typeface="Arial"/>
              </a:rPr>
              <a:t>da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rinite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alérgica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não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alérgica.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800" dirty="0">
              <a:latin typeface="Arial"/>
              <a:cs typeface="Arial"/>
            </a:endParaRPr>
          </a:p>
          <a:p>
            <a:pPr marL="12700" marR="5080">
              <a:lnSpc>
                <a:spcPct val="100299"/>
              </a:lnSpc>
            </a:pPr>
            <a:r>
              <a:rPr sz="2700" dirty="0" err="1">
                <a:latin typeface="Arial"/>
                <a:cs typeface="Arial"/>
              </a:rPr>
              <a:t>Elabor</a:t>
            </a:r>
            <a:r>
              <a:rPr lang="pt-PT" sz="2700" dirty="0">
                <a:latin typeface="Arial"/>
                <a:cs typeface="Arial"/>
              </a:rPr>
              <a:t>ar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um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plano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gestão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adequado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para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pacientes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que </a:t>
            </a:r>
            <a:r>
              <a:rPr sz="2700" dirty="0">
                <a:latin typeface="Arial"/>
                <a:cs typeface="Arial"/>
              </a:rPr>
              <a:t>apresentem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sintomas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rinite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 err="1">
                <a:latin typeface="Arial"/>
                <a:cs typeface="Arial"/>
              </a:rPr>
              <a:t>alérgica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lang="pt-PT" sz="2700" spc="5" dirty="0">
                <a:latin typeface="Arial"/>
                <a:cs typeface="Arial"/>
              </a:rPr>
              <a:t>no contexto da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dirty="0">
                <a:latin typeface="Arial"/>
                <a:cs typeface="Arial"/>
              </a:rPr>
              <a:t>farmácia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comunitária.</a:t>
            </a:r>
            <a:endParaRPr sz="27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187748"/>
            <a:ext cx="304800" cy="323095"/>
          </a:xfrm>
          <a:prstGeom prst="rect">
            <a:avLst/>
          </a:prstGeom>
        </p:spPr>
      </p:pic>
      <p:pic>
        <p:nvPicPr>
          <p:cNvPr id="10" name="bg object 16">
            <a:extLst>
              <a:ext uri="{FF2B5EF4-FFF2-40B4-BE49-F238E27FC236}">
                <a16:creationId xmlns:a16="http://schemas.microsoft.com/office/drawing/2014/main" id="{8784318F-EEF2-1352-6F7D-49E43E19A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O</a:t>
            </a:r>
            <a:r>
              <a:rPr sz="2800" spc="-60" dirty="0"/>
              <a:t> </a:t>
            </a:r>
            <a:r>
              <a:rPr sz="2800" dirty="0"/>
              <a:t>que</a:t>
            </a:r>
            <a:r>
              <a:rPr sz="2800" spc="-50" dirty="0"/>
              <a:t> </a:t>
            </a:r>
            <a:r>
              <a:rPr sz="2800" dirty="0"/>
              <a:t>é</a:t>
            </a:r>
            <a:r>
              <a:rPr sz="2800" spc="-55" dirty="0"/>
              <a:t> </a:t>
            </a:r>
            <a:r>
              <a:rPr sz="2800" dirty="0"/>
              <a:t>rinite</a:t>
            </a:r>
            <a:r>
              <a:rPr sz="2800" spc="-50" dirty="0"/>
              <a:t> </a:t>
            </a:r>
            <a:r>
              <a:rPr sz="2800" dirty="0"/>
              <a:t>alérgica</a:t>
            </a:r>
            <a:r>
              <a:rPr sz="2800" spc="-50" dirty="0"/>
              <a:t> </a:t>
            </a:r>
            <a:r>
              <a:rPr sz="2800" spc="-10" dirty="0"/>
              <a:t>(RA)?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2907588"/>
            <a:ext cx="304800" cy="3230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334321"/>
            <a:ext cx="304800" cy="3230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3761028"/>
            <a:ext cx="304800" cy="32308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187748"/>
            <a:ext cx="304800" cy="323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4614481"/>
            <a:ext cx="304800" cy="32308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2241" y="5041188"/>
            <a:ext cx="304800" cy="32308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49389" y="1584806"/>
            <a:ext cx="10965815" cy="4667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600" dirty="0">
                <a:latin typeface="Arial"/>
                <a:cs typeface="Arial"/>
              </a:rPr>
              <a:t>A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rinite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é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uma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inflamação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mucosa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nasal,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marcada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pelo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menos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dois </a:t>
            </a:r>
            <a:r>
              <a:rPr sz="2600" dirty="0">
                <a:latin typeface="Arial"/>
                <a:cs typeface="Arial"/>
              </a:rPr>
              <a:t>sintomas,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presentes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por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mais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de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uma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hora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ao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maioria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dos</a:t>
            </a:r>
            <a:r>
              <a:rPr sz="2600" spc="1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dias:</a:t>
            </a:r>
            <a:endParaRPr sz="2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26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sz="2800" dirty="0" err="1">
                <a:latin typeface="Arial"/>
                <a:cs typeface="Arial"/>
              </a:rPr>
              <a:t>Coriza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</a:t>
            </a:r>
            <a:r>
              <a:rPr lang="pt-PT" sz="2800" dirty="0">
                <a:latin typeface="Arial"/>
                <a:cs typeface="Arial"/>
              </a:rPr>
              <a:t>rinorreia</a:t>
            </a:r>
            <a:r>
              <a:rPr sz="2800" spc="-10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  <a:p>
            <a:pPr marL="469900" marR="5285105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Nariz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entupido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congestionado Espirros</a:t>
            </a:r>
            <a:endParaRPr sz="28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0"/>
              </a:spcBef>
            </a:pPr>
            <a:r>
              <a:rPr sz="1750" dirty="0">
                <a:latin typeface="Arial"/>
                <a:cs typeface="Arial"/>
              </a:rPr>
              <a:t>Co</a:t>
            </a:r>
            <a:r>
              <a:rPr lang="pt-PT" sz="1750" dirty="0" err="1">
                <a:latin typeface="Arial"/>
                <a:cs typeface="Arial"/>
              </a:rPr>
              <a:t>michão</a:t>
            </a:r>
            <a:r>
              <a:rPr sz="1750" spc="4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no</a:t>
            </a:r>
            <a:r>
              <a:rPr sz="1750" spc="50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nariz</a:t>
            </a:r>
            <a:endParaRPr sz="17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260"/>
              </a:spcBef>
            </a:pPr>
            <a:r>
              <a:rPr sz="1550" dirty="0">
                <a:latin typeface="Arial"/>
                <a:cs typeface="Arial"/>
              </a:rPr>
              <a:t>Co</a:t>
            </a:r>
            <a:r>
              <a:rPr lang="pt-PT" sz="1550" dirty="0" err="1">
                <a:latin typeface="Arial"/>
                <a:cs typeface="Arial"/>
              </a:rPr>
              <a:t>michão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na</a:t>
            </a:r>
            <a:r>
              <a:rPr sz="1550" spc="5" dirty="0">
                <a:latin typeface="Arial"/>
                <a:cs typeface="Arial"/>
              </a:rPr>
              <a:t> </a:t>
            </a:r>
            <a:r>
              <a:rPr sz="1550" spc="-10" dirty="0">
                <a:latin typeface="Arial"/>
                <a:cs typeface="Arial"/>
              </a:rPr>
              <a:t>garganta</a:t>
            </a:r>
            <a:endParaRPr sz="155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495"/>
              </a:spcBef>
            </a:pPr>
            <a:r>
              <a:rPr sz="1600" dirty="0">
                <a:latin typeface="Arial"/>
                <a:cs typeface="Arial"/>
              </a:rPr>
              <a:t>Co</a:t>
            </a:r>
            <a:r>
              <a:rPr lang="pt-PT" sz="1600" dirty="0" err="1">
                <a:latin typeface="Arial"/>
                <a:cs typeface="Arial"/>
              </a:rPr>
              <a:t>michão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nos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olhos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30"/>
              </a:spcBef>
            </a:pP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latin typeface="Arial"/>
                <a:cs typeface="Arial"/>
              </a:rPr>
              <a:t>A</a:t>
            </a:r>
            <a:r>
              <a:rPr sz="1650" spc="-5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conjuntivite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alérgica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também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pode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 err="1">
                <a:latin typeface="Arial"/>
                <a:cs typeface="Arial"/>
              </a:rPr>
              <a:t>provocar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co</a:t>
            </a:r>
            <a:r>
              <a:rPr lang="pt-PT" sz="1650" dirty="0" err="1">
                <a:latin typeface="Arial"/>
                <a:cs typeface="Arial"/>
              </a:rPr>
              <a:t>michão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nos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olhos,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algo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comum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em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casos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de</a:t>
            </a:r>
            <a:r>
              <a:rPr sz="1650" spc="50" dirty="0">
                <a:latin typeface="Arial"/>
                <a:cs typeface="Arial"/>
              </a:rPr>
              <a:t> </a:t>
            </a:r>
            <a:r>
              <a:rPr sz="1650" dirty="0">
                <a:latin typeface="Arial"/>
                <a:cs typeface="Arial"/>
              </a:rPr>
              <a:t>rinite</a:t>
            </a:r>
            <a:r>
              <a:rPr sz="1650" spc="45" dirty="0">
                <a:latin typeface="Arial"/>
                <a:cs typeface="Arial"/>
              </a:rPr>
              <a:t> </a:t>
            </a:r>
            <a:r>
              <a:rPr sz="1650" spc="-10" dirty="0">
                <a:latin typeface="Arial"/>
                <a:cs typeface="Arial"/>
              </a:rPr>
              <a:t>alérgica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16874" y="3864228"/>
            <a:ext cx="2779712" cy="1854033"/>
          </a:xfrm>
          <a:prstGeom prst="rect">
            <a:avLst/>
          </a:prstGeom>
        </p:spPr>
      </p:pic>
      <p:sp>
        <p:nvSpPr>
          <p:cNvPr id="13" name="object 4">
            <a:extLst>
              <a:ext uri="{FF2B5EF4-FFF2-40B4-BE49-F238E27FC236}">
                <a16:creationId xmlns:a16="http://schemas.microsoft.com/office/drawing/2014/main" id="{725885E9-530A-AC82-1C55-92B14CB35506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4" name="bg object 16">
            <a:extLst>
              <a:ext uri="{FF2B5EF4-FFF2-40B4-BE49-F238E27FC236}">
                <a16:creationId xmlns:a16="http://schemas.microsoft.com/office/drawing/2014/main" id="{2EBCA96F-342D-E4EE-0443-5A93F05972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8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Diferença</a:t>
            </a:r>
            <a:r>
              <a:rPr sz="2800" spc="-100" dirty="0"/>
              <a:t> </a:t>
            </a:r>
            <a:r>
              <a:rPr sz="2800" dirty="0"/>
              <a:t>entre</a:t>
            </a:r>
            <a:r>
              <a:rPr sz="2800" spc="-95" dirty="0"/>
              <a:t> </a:t>
            </a:r>
            <a:r>
              <a:rPr sz="2800" spc="-10" dirty="0"/>
              <a:t>Riníte</a:t>
            </a:r>
            <a:r>
              <a:rPr sz="2800" spc="-185" dirty="0"/>
              <a:t> </a:t>
            </a:r>
            <a:r>
              <a:rPr sz="2800" dirty="0"/>
              <a:t>Alérgica</a:t>
            </a:r>
            <a:r>
              <a:rPr sz="2800" spc="-95" dirty="0"/>
              <a:t> </a:t>
            </a:r>
            <a:r>
              <a:rPr sz="2800" dirty="0"/>
              <a:t>e</a:t>
            </a:r>
            <a:r>
              <a:rPr sz="2800" spc="-95" dirty="0"/>
              <a:t> </a:t>
            </a:r>
            <a:r>
              <a:rPr sz="2800" dirty="0"/>
              <a:t>Não</a:t>
            </a:r>
            <a:r>
              <a:rPr sz="2800" spc="-180" dirty="0"/>
              <a:t> </a:t>
            </a:r>
            <a:r>
              <a:rPr sz="2800" spc="-10" dirty="0"/>
              <a:t>Alérgica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141443" y="6062662"/>
            <a:ext cx="86366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1200" dirty="0" err="1">
                <a:solidFill>
                  <a:srgbClr val="212121"/>
                </a:solidFill>
                <a:latin typeface="Arial"/>
                <a:cs typeface="Arial"/>
              </a:rPr>
              <a:t>Adaptado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12121"/>
                </a:solidFill>
                <a:latin typeface="Arial"/>
                <a:cs typeface="Arial"/>
              </a:rPr>
              <a:t>de:</a:t>
            </a:r>
            <a:r>
              <a:rPr sz="1200" spc="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Lourenço, Olga et al. “Managing Allergic Rhinitis in the Pharmacy: An ARIA Guide for Implementation in Practice.”</a:t>
            </a:r>
          </a:p>
          <a:p>
            <a:pPr algn="ctr"/>
            <a:r>
              <a:rPr lang="en-GB" sz="1200" b="0" i="1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Pharmacy (Basel, Switzerland)</a:t>
            </a:r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vol. 8,2 85. 16 May. 2020, doi:10.3390/pharmacy8020085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1213738"/>
            <a:ext cx="3091815" cy="369570"/>
          </a:xfrm>
          <a:custGeom>
            <a:avLst/>
            <a:gdLst/>
            <a:ahLst/>
            <a:cxnLst/>
            <a:rect l="l" t="t" r="r" b="b"/>
            <a:pathLst>
              <a:path w="3091815" h="369569">
                <a:moveTo>
                  <a:pt x="3091560" y="0"/>
                </a:moveTo>
                <a:lnTo>
                  <a:pt x="0" y="0"/>
                </a:lnTo>
                <a:lnTo>
                  <a:pt x="0" y="369315"/>
                </a:lnTo>
                <a:lnTo>
                  <a:pt x="3091560" y="369315"/>
                </a:lnTo>
                <a:lnTo>
                  <a:pt x="3091560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259" y="1229749"/>
            <a:ext cx="286766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  <a:tabLst>
                <a:tab pos="1142365" algn="l"/>
              </a:tabLst>
            </a:pPr>
            <a:r>
              <a:rPr spc="-10" dirty="0" err="1">
                <a:solidFill>
                  <a:schemeClr val="bg1"/>
                </a:solidFill>
                <a:latin typeface="Arial"/>
                <a:cs typeface="Arial"/>
              </a:rPr>
              <a:t>Sintomas</a:t>
            </a:r>
            <a:r>
              <a:rPr lang="pt-PT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PT" dirty="0">
                <a:solidFill>
                  <a:schemeClr val="bg1"/>
                </a:solidFill>
                <a:latin typeface="Arial"/>
                <a:cs typeface="Arial"/>
              </a:rPr>
              <a:t>sugestivos de </a:t>
            </a:r>
            <a:r>
              <a:rPr spc="-25" dirty="0">
                <a:solidFill>
                  <a:schemeClr val="bg1"/>
                </a:solidFill>
                <a:latin typeface="Arial"/>
                <a:cs typeface="Arial"/>
              </a:rPr>
              <a:t>RA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1899285"/>
            <a:ext cx="3091815" cy="646430"/>
          </a:xfrm>
          <a:custGeom>
            <a:avLst/>
            <a:gdLst/>
            <a:ahLst/>
            <a:cxnLst/>
            <a:rect l="l" t="t" r="r" b="b"/>
            <a:pathLst>
              <a:path w="3091815" h="646430">
                <a:moveTo>
                  <a:pt x="3091560" y="0"/>
                </a:moveTo>
                <a:lnTo>
                  <a:pt x="0" y="0"/>
                </a:lnTo>
                <a:lnTo>
                  <a:pt x="0" y="646302"/>
                </a:lnTo>
                <a:lnTo>
                  <a:pt x="3091560" y="646302"/>
                </a:lnTo>
                <a:lnTo>
                  <a:pt x="3091560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31103" y="1926949"/>
            <a:ext cx="2197897" cy="487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25"/>
              </a:lnSpc>
            </a:pPr>
            <a:r>
              <a:rPr lang="pt-PT" sz="1000" dirty="0">
                <a:latin typeface="Arial"/>
                <a:cs typeface="Arial"/>
              </a:rPr>
              <a:t>Duração:</a:t>
            </a:r>
          </a:p>
          <a:p>
            <a:pPr algn="ctr">
              <a:lnSpc>
                <a:spcPts val="1325"/>
              </a:lnSpc>
            </a:pPr>
            <a:r>
              <a:rPr sz="1000" dirty="0" err="1">
                <a:latin typeface="Arial"/>
                <a:cs typeface="Arial"/>
              </a:rPr>
              <a:t>Variável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(meses</a:t>
            </a:r>
            <a:r>
              <a:rPr lang="pt-PT" sz="1000" spc="290" dirty="0">
                <a:latin typeface="Arial"/>
                <a:cs typeface="Arial"/>
              </a:rPr>
              <a:t> </a:t>
            </a:r>
            <a:r>
              <a:rPr lang="pt-PT" sz="1000" spc="-10" dirty="0">
                <a:latin typeface="Arial"/>
                <a:cs typeface="Arial"/>
              </a:rPr>
              <a:t>ou inferior)</a:t>
            </a:r>
            <a:endParaRPr lang="pt-PT" sz="1000" dirty="0">
              <a:latin typeface="Arial"/>
              <a:cs typeface="Arial"/>
            </a:endParaRPr>
          </a:p>
          <a:p>
            <a:pPr algn="ctr">
              <a:lnSpc>
                <a:spcPts val="1325"/>
              </a:lnSpc>
            </a:pPr>
            <a:r>
              <a:rPr sz="1000" spc="-10" dirty="0" err="1">
                <a:latin typeface="Arial"/>
                <a:cs typeface="Arial"/>
              </a:rPr>
              <a:t>Episódios</a:t>
            </a:r>
            <a:r>
              <a:rPr lang="pt-PT" sz="1000" spc="500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recorrentes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09693" y="2899992"/>
            <a:ext cx="3091815" cy="646430"/>
          </a:xfrm>
          <a:custGeom>
            <a:avLst/>
            <a:gdLst/>
            <a:ahLst/>
            <a:cxnLst/>
            <a:rect l="l" t="t" r="r" b="b"/>
            <a:pathLst>
              <a:path w="3091815" h="646429">
                <a:moveTo>
                  <a:pt x="3091560" y="0"/>
                </a:moveTo>
                <a:lnTo>
                  <a:pt x="0" y="0"/>
                </a:lnTo>
                <a:lnTo>
                  <a:pt x="0" y="646302"/>
                </a:lnTo>
                <a:lnTo>
                  <a:pt x="3091560" y="646302"/>
                </a:lnTo>
                <a:lnTo>
                  <a:pt x="3091560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609600" y="3539261"/>
            <a:ext cx="3091815" cy="1955800"/>
            <a:chOff x="4392421" y="3539261"/>
            <a:chExt cx="3091815" cy="1955800"/>
          </a:xfrm>
        </p:grpSpPr>
        <p:sp>
          <p:nvSpPr>
            <p:cNvPr id="12" name="object 12"/>
            <p:cNvSpPr/>
            <p:nvPr/>
          </p:nvSpPr>
          <p:spPr>
            <a:xfrm>
              <a:off x="5712040" y="3539261"/>
              <a:ext cx="296545" cy="1955800"/>
            </a:xfrm>
            <a:custGeom>
              <a:avLst/>
              <a:gdLst/>
              <a:ahLst/>
              <a:cxnLst/>
              <a:rect l="l" t="t" r="r" b="b"/>
              <a:pathLst>
                <a:path w="296545" h="1955800">
                  <a:moveTo>
                    <a:pt x="285750" y="1828203"/>
                  </a:moveTo>
                  <a:lnTo>
                    <a:pt x="214376" y="1828203"/>
                  </a:lnTo>
                  <a:lnTo>
                    <a:pt x="214376" y="1701203"/>
                  </a:lnTo>
                  <a:lnTo>
                    <a:pt x="71374" y="1701203"/>
                  </a:lnTo>
                  <a:lnTo>
                    <a:pt x="71374" y="1828203"/>
                  </a:lnTo>
                  <a:lnTo>
                    <a:pt x="0" y="1828203"/>
                  </a:lnTo>
                  <a:lnTo>
                    <a:pt x="142875" y="1955203"/>
                  </a:lnTo>
                  <a:lnTo>
                    <a:pt x="285750" y="1828203"/>
                  </a:lnTo>
                  <a:close/>
                </a:path>
                <a:path w="296545" h="1955800">
                  <a:moveTo>
                    <a:pt x="296379" y="127000"/>
                  </a:moveTo>
                  <a:lnTo>
                    <a:pt x="225005" y="127000"/>
                  </a:lnTo>
                  <a:lnTo>
                    <a:pt x="225005" y="0"/>
                  </a:lnTo>
                  <a:lnTo>
                    <a:pt x="82003" y="0"/>
                  </a:lnTo>
                  <a:lnTo>
                    <a:pt x="82003" y="127000"/>
                  </a:lnTo>
                  <a:lnTo>
                    <a:pt x="10629" y="127000"/>
                  </a:lnTo>
                  <a:lnTo>
                    <a:pt x="153504" y="254000"/>
                  </a:lnTo>
                  <a:lnTo>
                    <a:pt x="296379" y="12700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2421" y="3824351"/>
              <a:ext cx="3091815" cy="1385570"/>
            </a:xfrm>
            <a:custGeom>
              <a:avLst/>
              <a:gdLst/>
              <a:ahLst/>
              <a:cxnLst/>
              <a:rect l="l" t="t" r="r" b="b"/>
              <a:pathLst>
                <a:path w="3091815" h="1385570">
                  <a:moveTo>
                    <a:pt x="3091433" y="0"/>
                  </a:moveTo>
                  <a:lnTo>
                    <a:pt x="0" y="0"/>
                  </a:lnTo>
                  <a:lnTo>
                    <a:pt x="0" y="1385062"/>
                  </a:lnTo>
                  <a:lnTo>
                    <a:pt x="3091433" y="1385062"/>
                  </a:lnTo>
                  <a:lnTo>
                    <a:pt x="3091433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29219" y="1614182"/>
            <a:ext cx="299720" cy="1216660"/>
            <a:chOff x="5712040" y="1614182"/>
            <a:chExt cx="299720" cy="1216660"/>
          </a:xfrm>
        </p:grpSpPr>
        <p:sp>
          <p:nvSpPr>
            <p:cNvPr id="17" name="object 17"/>
            <p:cNvSpPr/>
            <p:nvPr/>
          </p:nvSpPr>
          <p:spPr>
            <a:xfrm>
              <a:off x="5725985" y="1614182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7000"/>
                  </a:lnTo>
                  <a:lnTo>
                    <a:pt x="0" y="127000"/>
                  </a:lnTo>
                  <a:lnTo>
                    <a:pt x="142875" y="254000"/>
                  </a:lnTo>
                  <a:lnTo>
                    <a:pt x="285750" y="127000"/>
                  </a:lnTo>
                  <a:lnTo>
                    <a:pt x="214376" y="127000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12040" y="2576728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7000"/>
                  </a:lnTo>
                  <a:lnTo>
                    <a:pt x="0" y="127000"/>
                  </a:lnTo>
                  <a:lnTo>
                    <a:pt x="142875" y="254000"/>
                  </a:lnTo>
                  <a:lnTo>
                    <a:pt x="285750" y="127000"/>
                  </a:lnTo>
                  <a:lnTo>
                    <a:pt x="214376" y="127000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/>
          <p:nvPr/>
        </p:nvSpPr>
        <p:spPr>
          <a:xfrm>
            <a:off x="8515411" y="2177160"/>
            <a:ext cx="3091815" cy="462280"/>
          </a:xfrm>
          <a:custGeom>
            <a:avLst/>
            <a:gdLst/>
            <a:ahLst/>
            <a:cxnLst/>
            <a:rect l="l" t="t" r="r" b="b"/>
            <a:pathLst>
              <a:path w="3091815" h="462280">
                <a:moveTo>
                  <a:pt x="3091433" y="0"/>
                </a:moveTo>
                <a:lnTo>
                  <a:pt x="0" y="0"/>
                </a:lnTo>
                <a:lnTo>
                  <a:pt x="0" y="461772"/>
                </a:lnTo>
                <a:lnTo>
                  <a:pt x="3091433" y="461772"/>
                </a:lnTo>
                <a:lnTo>
                  <a:pt x="309143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548436" y="2141350"/>
            <a:ext cx="890964" cy="5206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 marR="5080" indent="63500">
              <a:lnSpc>
                <a:spcPct val="100000"/>
              </a:lnSpc>
              <a:spcBef>
                <a:spcPts val="760"/>
              </a:spcBef>
            </a:pPr>
            <a:r>
              <a:rPr sz="1000" spc="-10" dirty="0">
                <a:latin typeface="Arial"/>
                <a:cs typeface="Arial"/>
              </a:rPr>
              <a:t>Duração: </a:t>
            </a:r>
            <a:endParaRPr lang="pt-PT" sz="1000" spc="-10" dirty="0">
              <a:latin typeface="Arial"/>
              <a:cs typeface="Arial"/>
            </a:endParaRPr>
          </a:p>
          <a:p>
            <a:pPr marL="12700" marR="5080" indent="63500">
              <a:lnSpc>
                <a:spcPct val="100000"/>
              </a:lnSpc>
              <a:spcBef>
                <a:spcPts val="760"/>
              </a:spcBef>
            </a:pPr>
            <a:r>
              <a:rPr sz="1000" dirty="0">
                <a:latin typeface="Arial"/>
                <a:cs typeface="Arial"/>
              </a:rPr>
              <a:t>5 – 10 </a:t>
            </a:r>
            <a:r>
              <a:rPr sz="1000" spc="-20" dirty="0">
                <a:latin typeface="Arial"/>
                <a:cs typeface="Arial"/>
              </a:rPr>
              <a:t>dias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600" y="2953004"/>
            <a:ext cx="3091815" cy="461645"/>
          </a:xfrm>
          <a:custGeom>
            <a:avLst/>
            <a:gdLst/>
            <a:ahLst/>
            <a:cxnLst/>
            <a:rect l="l" t="t" r="r" b="b"/>
            <a:pathLst>
              <a:path w="3091815" h="461645">
                <a:moveTo>
                  <a:pt x="3091433" y="0"/>
                </a:moveTo>
                <a:lnTo>
                  <a:pt x="0" y="0"/>
                </a:lnTo>
                <a:lnTo>
                  <a:pt x="0" y="461645"/>
                </a:lnTo>
                <a:lnTo>
                  <a:pt x="3091433" y="461645"/>
                </a:lnTo>
                <a:lnTo>
                  <a:pt x="309143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305305" y="2990806"/>
            <a:ext cx="1390529" cy="35137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40"/>
              </a:spcBef>
            </a:pPr>
            <a:r>
              <a:rPr lang="pt-PT" sz="1000" spc="-10" dirty="0">
                <a:latin typeface="Arial"/>
                <a:cs typeface="Arial"/>
              </a:rPr>
              <a:t>Época do ano</a:t>
            </a:r>
            <a:r>
              <a:rPr sz="1000" spc="-10" dirty="0"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000" spc="-10" dirty="0">
                <a:latin typeface="Arial"/>
                <a:cs typeface="Arial"/>
              </a:rPr>
              <a:t>Normalmente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no </a:t>
            </a:r>
            <a:r>
              <a:rPr sz="1000" spc="-10" dirty="0">
                <a:latin typeface="Arial"/>
                <a:cs typeface="Arial"/>
              </a:rPr>
              <a:t>inverno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947" y="3867800"/>
            <a:ext cx="2916653" cy="1154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sz="1000" dirty="0">
                <a:latin typeface="Arial"/>
                <a:cs typeface="Arial"/>
              </a:rPr>
              <a:t>≥2</a:t>
            </a:r>
            <a:r>
              <a:rPr lang="pt-PT" sz="1000" dirty="0">
                <a:latin typeface="Arial"/>
                <a:cs typeface="Arial"/>
              </a:rPr>
              <a:t> dos seguintes</a:t>
            </a:r>
            <a:r>
              <a:rPr lang="pt-PT" sz="1000" baseline="2525" dirty="0">
                <a:latin typeface="Arial"/>
                <a:cs typeface="Arial"/>
              </a:rPr>
              <a:t> </a:t>
            </a:r>
            <a:r>
              <a:rPr sz="1000" dirty="0" err="1">
                <a:latin typeface="Arial"/>
                <a:cs typeface="Arial"/>
              </a:rPr>
              <a:t>sintomas</a:t>
            </a:r>
            <a:r>
              <a:rPr lang="pt-PT" sz="1000" dirty="0">
                <a:latin typeface="Arial"/>
                <a:cs typeface="Arial"/>
              </a:rPr>
              <a:t> por</a:t>
            </a:r>
            <a:r>
              <a:rPr lang="pt-PT" sz="1000" baseline="25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&gt;1h</a:t>
            </a:r>
            <a:r>
              <a:rPr sz="1000" spc="90" dirty="0">
                <a:latin typeface="Arial"/>
                <a:cs typeface="Arial"/>
              </a:rPr>
              <a:t> </a:t>
            </a:r>
            <a:r>
              <a:rPr lang="pt-PT" sz="1000" spc="90" dirty="0">
                <a:latin typeface="Arial"/>
                <a:cs typeface="Arial"/>
              </a:rPr>
              <a:t>na maioria dos dias, nos dias sintomáticos</a:t>
            </a:r>
          </a:p>
          <a:p>
            <a:pPr algn="ctr">
              <a:lnSpc>
                <a:spcPts val="1260"/>
              </a:lnSpc>
            </a:pPr>
            <a:r>
              <a:rPr sz="1000" dirty="0">
                <a:latin typeface="Arial"/>
                <a:cs typeface="Arial"/>
              </a:rPr>
              <a:t>•</a:t>
            </a:r>
            <a:r>
              <a:rPr lang="pt-PT" sz="1000" dirty="0">
                <a:latin typeface="Arial"/>
                <a:cs typeface="Arial"/>
              </a:rPr>
              <a:t> </a:t>
            </a:r>
            <a:r>
              <a:rPr lang="pt-PT" sz="1000" spc="130" dirty="0">
                <a:latin typeface="Arial"/>
                <a:cs typeface="Arial"/>
              </a:rPr>
              <a:t>Rinorreia aquosa (anterior e posterior)</a:t>
            </a:r>
          </a:p>
          <a:p>
            <a:pPr algn="ctr">
              <a:lnSpc>
                <a:spcPts val="1260"/>
              </a:lnSpc>
            </a:pPr>
            <a:r>
              <a:rPr lang="pt-PT" sz="1000" dirty="0">
                <a:latin typeface="Arial"/>
                <a:cs typeface="Arial"/>
              </a:rPr>
              <a:t>• </a:t>
            </a:r>
            <a:r>
              <a:rPr lang="pt-PT" sz="1000" spc="130" dirty="0">
                <a:latin typeface="Arial"/>
                <a:cs typeface="Arial"/>
              </a:rPr>
              <a:t>Espirros, principalmente paroxísticos</a:t>
            </a:r>
          </a:p>
          <a:p>
            <a:pPr algn="ctr">
              <a:lnSpc>
                <a:spcPts val="1260"/>
              </a:lnSpc>
            </a:pPr>
            <a:r>
              <a:rPr lang="pt-PT" sz="1000" dirty="0">
                <a:latin typeface="Arial"/>
                <a:cs typeface="Arial"/>
              </a:rPr>
              <a:t>•  </a:t>
            </a:r>
            <a:r>
              <a:rPr lang="pt-PT" sz="1000" spc="130" dirty="0">
                <a:latin typeface="Arial"/>
                <a:cs typeface="Arial"/>
              </a:rPr>
              <a:t>Congestão nasal</a:t>
            </a:r>
          </a:p>
          <a:p>
            <a:pPr algn="ctr">
              <a:lnSpc>
                <a:spcPts val="1260"/>
              </a:lnSpc>
            </a:pPr>
            <a:r>
              <a:rPr lang="pt-PT" sz="1000" dirty="0">
                <a:latin typeface="Arial"/>
                <a:cs typeface="Arial"/>
              </a:rPr>
              <a:t>•  </a:t>
            </a:r>
            <a:r>
              <a:rPr lang="pt-PT" sz="1000" spc="130" dirty="0">
                <a:latin typeface="Arial"/>
                <a:cs typeface="Arial"/>
              </a:rPr>
              <a:t>Prurido nasal, prurido da garganta</a:t>
            </a:r>
          </a:p>
          <a:p>
            <a:pPr algn="ctr">
              <a:lnSpc>
                <a:spcPts val="1260"/>
              </a:lnSpc>
            </a:pPr>
            <a:r>
              <a:rPr lang="pt-PT" sz="1000" dirty="0">
                <a:latin typeface="Arial"/>
                <a:cs typeface="Arial"/>
              </a:rPr>
              <a:t>•  ± </a:t>
            </a:r>
            <a:r>
              <a:rPr lang="pt-PT" sz="1000" spc="130" dirty="0">
                <a:latin typeface="Arial"/>
                <a:cs typeface="Arial"/>
              </a:rPr>
              <a:t>Conjuntivite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40092" y="4032795"/>
            <a:ext cx="3091815" cy="1200785"/>
          </a:xfrm>
          <a:custGeom>
            <a:avLst/>
            <a:gdLst/>
            <a:ahLst/>
            <a:cxnLst/>
            <a:rect l="l" t="t" r="r" b="b"/>
            <a:pathLst>
              <a:path w="3091815" h="1200785">
                <a:moveTo>
                  <a:pt x="3091433" y="0"/>
                </a:moveTo>
                <a:lnTo>
                  <a:pt x="0" y="0"/>
                </a:lnTo>
                <a:lnTo>
                  <a:pt x="0" y="1200277"/>
                </a:lnTo>
                <a:lnTo>
                  <a:pt x="3091433" y="1200277"/>
                </a:lnTo>
                <a:lnTo>
                  <a:pt x="309143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8524919" y="1233460"/>
            <a:ext cx="3091815" cy="4262755"/>
            <a:chOff x="4392422" y="1203832"/>
            <a:chExt cx="3091815" cy="4262755"/>
          </a:xfrm>
        </p:grpSpPr>
        <p:sp>
          <p:nvSpPr>
            <p:cNvPr id="28" name="object 28"/>
            <p:cNvSpPr/>
            <p:nvPr/>
          </p:nvSpPr>
          <p:spPr>
            <a:xfrm>
              <a:off x="5659462" y="1907971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7000"/>
                  </a:lnTo>
                  <a:lnTo>
                    <a:pt x="0" y="127000"/>
                  </a:lnTo>
                  <a:lnTo>
                    <a:pt x="142875" y="254000"/>
                  </a:lnTo>
                  <a:lnTo>
                    <a:pt x="285750" y="127000"/>
                  </a:lnTo>
                  <a:lnTo>
                    <a:pt x="214376" y="127000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2422" y="1203832"/>
              <a:ext cx="3091815" cy="4262755"/>
            </a:xfrm>
            <a:custGeom>
              <a:avLst/>
              <a:gdLst/>
              <a:ahLst/>
              <a:cxnLst/>
              <a:rect l="l" t="t" r="r" b="b"/>
              <a:pathLst>
                <a:path w="3091815" h="4262755">
                  <a:moveTo>
                    <a:pt x="1545717" y="4135717"/>
                  </a:moveTo>
                  <a:lnTo>
                    <a:pt x="1474343" y="4135717"/>
                  </a:lnTo>
                  <a:lnTo>
                    <a:pt x="1474343" y="4008717"/>
                  </a:lnTo>
                  <a:lnTo>
                    <a:pt x="1331341" y="4008717"/>
                  </a:lnTo>
                  <a:lnTo>
                    <a:pt x="1331341" y="4135717"/>
                  </a:lnTo>
                  <a:lnTo>
                    <a:pt x="1259967" y="4135717"/>
                  </a:lnTo>
                  <a:lnTo>
                    <a:pt x="1402842" y="4262717"/>
                  </a:lnTo>
                  <a:lnTo>
                    <a:pt x="1545717" y="4135717"/>
                  </a:lnTo>
                  <a:close/>
                </a:path>
                <a:path w="3091815" h="4262755">
                  <a:moveTo>
                    <a:pt x="1546707" y="2636951"/>
                  </a:moveTo>
                  <a:lnTo>
                    <a:pt x="1475333" y="2636951"/>
                  </a:lnTo>
                  <a:lnTo>
                    <a:pt x="1475333" y="2239822"/>
                  </a:lnTo>
                  <a:lnTo>
                    <a:pt x="1332331" y="2239822"/>
                  </a:lnTo>
                  <a:lnTo>
                    <a:pt x="1332331" y="2636951"/>
                  </a:lnTo>
                  <a:lnTo>
                    <a:pt x="1260957" y="2636951"/>
                  </a:lnTo>
                  <a:lnTo>
                    <a:pt x="1403832" y="2779826"/>
                  </a:lnTo>
                  <a:lnTo>
                    <a:pt x="1546707" y="2636951"/>
                  </a:lnTo>
                  <a:close/>
                </a:path>
                <a:path w="3091815" h="4262755">
                  <a:moveTo>
                    <a:pt x="1552790" y="1603552"/>
                  </a:moveTo>
                  <a:lnTo>
                    <a:pt x="1481416" y="1603552"/>
                  </a:lnTo>
                  <a:lnTo>
                    <a:pt x="1481416" y="1476552"/>
                  </a:lnTo>
                  <a:lnTo>
                    <a:pt x="1338414" y="1476552"/>
                  </a:lnTo>
                  <a:lnTo>
                    <a:pt x="1338414" y="1603552"/>
                  </a:lnTo>
                  <a:lnTo>
                    <a:pt x="1267040" y="1603552"/>
                  </a:lnTo>
                  <a:lnTo>
                    <a:pt x="1409915" y="1730552"/>
                  </a:lnTo>
                  <a:lnTo>
                    <a:pt x="1552790" y="1603552"/>
                  </a:lnTo>
                  <a:close/>
                </a:path>
                <a:path w="3091815" h="4262755">
                  <a:moveTo>
                    <a:pt x="3091434" y="0"/>
                  </a:moveTo>
                  <a:lnTo>
                    <a:pt x="0" y="0"/>
                  </a:lnTo>
                  <a:lnTo>
                    <a:pt x="0" y="646303"/>
                  </a:lnTo>
                  <a:lnTo>
                    <a:pt x="3091434" y="646303"/>
                  </a:lnTo>
                  <a:lnTo>
                    <a:pt x="3091434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9600" y="5514085"/>
            <a:ext cx="3091815" cy="338554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55880" rIns="0" bIns="0" rtlCol="0">
            <a:spAutoFit/>
          </a:bodyPr>
          <a:lstStyle/>
          <a:p>
            <a:pPr marL="915669">
              <a:spcBef>
                <a:spcPts val="440"/>
              </a:spcBef>
            </a:pPr>
            <a:r>
              <a:rPr lang="pt-PT" sz="1000" dirty="0">
                <a:latin typeface="Arial"/>
                <a:cs typeface="Arial"/>
              </a:rPr>
              <a:t>Avalie gravidade</a:t>
            </a:r>
            <a:r>
              <a:rPr lang="pt-PT" sz="1000" spc="-142" baseline="11695" dirty="0">
                <a:latin typeface="Arial"/>
                <a:cs typeface="Arial"/>
              </a:rPr>
              <a:t> </a:t>
            </a:r>
            <a:r>
              <a:rPr lang="pt-PT" sz="1000" dirty="0">
                <a:latin typeface="Arial"/>
                <a:cs typeface="Arial"/>
              </a:rPr>
              <a:t>e</a:t>
            </a:r>
            <a:r>
              <a:rPr lang="pt-PT" sz="1000" spc="30" dirty="0">
                <a:latin typeface="Arial"/>
                <a:cs typeface="Arial"/>
              </a:rPr>
              <a:t> </a:t>
            </a:r>
            <a:r>
              <a:rPr lang="pt-PT" sz="1000" spc="-10" dirty="0">
                <a:latin typeface="Arial"/>
                <a:cs typeface="Arial"/>
              </a:rPr>
              <a:t>impacto</a:t>
            </a:r>
            <a:endParaRPr lang="pt-PT" sz="1000" dirty="0">
              <a:latin typeface="Arial"/>
              <a:cs typeface="Arial"/>
            </a:endParaRPr>
          </a:p>
          <a:p>
            <a:pPr marL="915669">
              <a:lnSpc>
                <a:spcPct val="100000"/>
              </a:lnSpc>
              <a:spcBef>
                <a:spcPts val="440"/>
              </a:spcBef>
            </a:pPr>
            <a:endParaRPr sz="500" dirty="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22670" y="1874291"/>
            <a:ext cx="358775" cy="3613785"/>
            <a:chOff x="5722670" y="1874291"/>
            <a:chExt cx="358775" cy="3613785"/>
          </a:xfrm>
        </p:grpSpPr>
        <p:sp>
          <p:nvSpPr>
            <p:cNvPr id="35" name="object 35"/>
            <p:cNvSpPr/>
            <p:nvPr/>
          </p:nvSpPr>
          <p:spPr>
            <a:xfrm>
              <a:off x="5795251" y="5233580"/>
              <a:ext cx="285750" cy="254000"/>
            </a:xfrm>
            <a:custGeom>
              <a:avLst/>
              <a:gdLst/>
              <a:ahLst/>
              <a:cxnLst/>
              <a:rect l="l" t="t" r="r" b="b"/>
              <a:pathLst>
                <a:path w="285750" h="254000">
                  <a:moveTo>
                    <a:pt x="214376" y="0"/>
                  </a:moveTo>
                  <a:lnTo>
                    <a:pt x="71374" y="0"/>
                  </a:lnTo>
                  <a:lnTo>
                    <a:pt x="71374" y="126999"/>
                  </a:lnTo>
                  <a:lnTo>
                    <a:pt x="0" y="126999"/>
                  </a:lnTo>
                  <a:lnTo>
                    <a:pt x="142875" y="253999"/>
                  </a:lnTo>
                  <a:lnTo>
                    <a:pt x="285750" y="126999"/>
                  </a:lnTo>
                  <a:lnTo>
                    <a:pt x="214376" y="126999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22670" y="1874291"/>
              <a:ext cx="285750" cy="1691005"/>
            </a:xfrm>
            <a:custGeom>
              <a:avLst/>
              <a:gdLst/>
              <a:ahLst/>
              <a:cxnLst/>
              <a:rect l="l" t="t" r="r" b="b"/>
              <a:pathLst>
                <a:path w="285750" h="1691004">
                  <a:moveTo>
                    <a:pt x="214376" y="0"/>
                  </a:moveTo>
                  <a:lnTo>
                    <a:pt x="71374" y="0"/>
                  </a:lnTo>
                  <a:lnTo>
                    <a:pt x="71374" y="1547622"/>
                  </a:lnTo>
                  <a:lnTo>
                    <a:pt x="0" y="1547622"/>
                  </a:lnTo>
                  <a:lnTo>
                    <a:pt x="142875" y="1690497"/>
                  </a:lnTo>
                  <a:lnTo>
                    <a:pt x="285750" y="1547622"/>
                  </a:lnTo>
                  <a:lnTo>
                    <a:pt x="214376" y="1547622"/>
                  </a:lnTo>
                  <a:lnTo>
                    <a:pt x="214376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4">
            <a:extLst>
              <a:ext uri="{FF2B5EF4-FFF2-40B4-BE49-F238E27FC236}">
                <a16:creationId xmlns:a16="http://schemas.microsoft.com/office/drawing/2014/main" id="{4B1A1EF8-F29E-F67B-649E-51B0D2EC5931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763000" y="1306736"/>
            <a:ext cx="267843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  <a:tabLst>
                <a:tab pos="1142365" algn="l"/>
              </a:tabLst>
            </a:pPr>
            <a:r>
              <a:rPr spc="-10" dirty="0" err="1">
                <a:solidFill>
                  <a:schemeClr val="bg1"/>
                </a:solidFill>
                <a:latin typeface="Arial"/>
                <a:cs typeface="Arial"/>
              </a:rPr>
              <a:t>Sintomas</a:t>
            </a:r>
            <a:r>
              <a:rPr lang="pt-PT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PT" dirty="0">
                <a:solidFill>
                  <a:schemeClr val="bg1"/>
                </a:solidFill>
                <a:latin typeface="Arial"/>
                <a:cs typeface="Arial"/>
              </a:rPr>
              <a:t>sugestivos de constipação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object 5">
            <a:extLst>
              <a:ext uri="{FF2B5EF4-FFF2-40B4-BE49-F238E27FC236}">
                <a16:creationId xmlns:a16="http://schemas.microsoft.com/office/drawing/2014/main" id="{0699434B-CB8A-56F7-6F62-F465B4C3D6D8}"/>
              </a:ext>
            </a:extLst>
          </p:cNvPr>
          <p:cNvSpPr/>
          <p:nvPr/>
        </p:nvSpPr>
        <p:spPr>
          <a:xfrm>
            <a:off x="4387436" y="1194848"/>
            <a:ext cx="3091815" cy="636480"/>
          </a:xfrm>
          <a:custGeom>
            <a:avLst/>
            <a:gdLst/>
            <a:ahLst/>
            <a:cxnLst/>
            <a:rect l="l" t="t" r="r" b="b"/>
            <a:pathLst>
              <a:path w="3091815" h="369569">
                <a:moveTo>
                  <a:pt x="3091560" y="0"/>
                </a:moveTo>
                <a:lnTo>
                  <a:pt x="0" y="0"/>
                </a:lnTo>
                <a:lnTo>
                  <a:pt x="0" y="369315"/>
                </a:lnTo>
                <a:lnTo>
                  <a:pt x="3091560" y="369315"/>
                </a:lnTo>
                <a:lnTo>
                  <a:pt x="3091560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451985" y="1230483"/>
            <a:ext cx="3091815" cy="423193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3189" marR="267335" algn="ctr">
              <a:lnSpc>
                <a:spcPts val="1430"/>
              </a:lnSpc>
              <a:spcBef>
                <a:spcPts val="440"/>
              </a:spcBef>
            </a:pPr>
            <a:r>
              <a:rPr spc="-10" dirty="0" err="1">
                <a:solidFill>
                  <a:schemeClr val="bg1"/>
                </a:solidFill>
                <a:latin typeface="Arial"/>
                <a:cs typeface="Arial"/>
              </a:rPr>
              <a:t>Sintomas</a:t>
            </a:r>
            <a:r>
              <a:rPr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chemeClr val="bg1"/>
                </a:solidFill>
                <a:latin typeface="Arial"/>
                <a:cs typeface="Arial"/>
              </a:rPr>
              <a:t>NÃO</a:t>
            </a:r>
            <a:r>
              <a:rPr spc="-3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10" dirty="0" err="1">
                <a:solidFill>
                  <a:schemeClr val="bg1"/>
                </a:solidFill>
                <a:latin typeface="Arial"/>
                <a:cs typeface="Arial"/>
              </a:rPr>
              <a:t>associados</a:t>
            </a:r>
            <a:r>
              <a:rPr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pc="-50" dirty="0">
                <a:solidFill>
                  <a:schemeClr val="bg1"/>
                </a:solidFill>
                <a:latin typeface="Arial"/>
                <a:cs typeface="Arial"/>
              </a:rPr>
              <a:t>à </a:t>
            </a:r>
            <a:r>
              <a:rPr lang="pt-PT" spc="-50" dirty="0">
                <a:solidFill>
                  <a:schemeClr val="bg1"/>
                </a:solidFill>
                <a:latin typeface="Arial"/>
                <a:cs typeface="Arial"/>
              </a:rPr>
              <a:t>RA</a:t>
            </a:r>
            <a:r>
              <a:rPr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chemeClr val="bg1"/>
                </a:solidFill>
                <a:latin typeface="Arial"/>
                <a:cs typeface="Arial"/>
              </a:rPr>
              <a:t>nem</a:t>
            </a:r>
            <a:r>
              <a:rPr spc="-2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PT" dirty="0">
                <a:solidFill>
                  <a:schemeClr val="bg1"/>
                </a:solidFill>
                <a:latin typeface="Arial"/>
                <a:cs typeface="Arial"/>
              </a:rPr>
              <a:t>à</a:t>
            </a:r>
            <a:r>
              <a:rPr spc="-3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pt-PT" spc="-10" dirty="0">
                <a:solidFill>
                  <a:schemeClr val="bg1"/>
                </a:solidFill>
                <a:latin typeface="Arial"/>
                <a:cs typeface="Arial"/>
              </a:rPr>
              <a:t>constipação</a:t>
            </a:r>
            <a:endParaRPr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259" y="2973208"/>
            <a:ext cx="2956341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4655" algn="ctr">
              <a:lnSpc>
                <a:spcPts val="994"/>
              </a:lnSpc>
            </a:pPr>
            <a:r>
              <a:rPr sz="1000" spc="-10" dirty="0" err="1">
                <a:latin typeface="Arial"/>
                <a:cs typeface="Arial"/>
              </a:rPr>
              <a:t>Época</a:t>
            </a:r>
            <a:r>
              <a:rPr lang="pt-PT" sz="1000" spc="-10" dirty="0">
                <a:latin typeface="Arial"/>
                <a:cs typeface="Arial"/>
              </a:rPr>
              <a:t> do ano</a:t>
            </a:r>
            <a:r>
              <a:rPr sz="1000" spc="-10" dirty="0">
                <a:latin typeface="Arial"/>
                <a:cs typeface="Arial"/>
              </a:rPr>
              <a:t>:</a:t>
            </a:r>
            <a:endParaRPr sz="1000" dirty="0">
              <a:latin typeface="Arial"/>
              <a:cs typeface="Arial"/>
            </a:endParaRPr>
          </a:p>
          <a:p>
            <a:pPr marL="38735" algn="ctr">
              <a:lnSpc>
                <a:spcPts val="1290"/>
              </a:lnSpc>
            </a:pPr>
            <a:r>
              <a:rPr sz="1000" dirty="0">
                <a:latin typeface="Arial"/>
                <a:cs typeface="Arial"/>
              </a:rPr>
              <a:t>Em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 err="1">
                <a:latin typeface="Arial"/>
                <a:cs typeface="Arial"/>
              </a:rPr>
              <a:t>qualquer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 err="1">
                <a:latin typeface="Arial"/>
                <a:cs typeface="Arial"/>
              </a:rPr>
              <a:t>período</a:t>
            </a:r>
            <a:endParaRPr sz="1000" baseline="-26748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dirty="0" err="1">
                <a:latin typeface="Arial"/>
                <a:cs typeface="Arial"/>
              </a:rPr>
              <a:t>Normalmente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época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pólen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83930" y="4162396"/>
            <a:ext cx="2910205" cy="106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0"/>
              </a:lnSpc>
            </a:pPr>
            <a:r>
              <a:rPr lang="pt-PT" sz="1000" dirty="0">
                <a:latin typeface="Arial"/>
                <a:cs typeface="Arial"/>
              </a:rPr>
              <a:t>•  C</a:t>
            </a:r>
            <a:r>
              <a:rPr lang="pt-PT" sz="1000" spc="-10" dirty="0">
                <a:latin typeface="Arial"/>
                <a:cs typeface="Arial"/>
              </a:rPr>
              <a:t>ongestão nasal grave</a:t>
            </a:r>
          </a:p>
          <a:p>
            <a:pPr algn="ctr">
              <a:lnSpc>
                <a:spcPts val="1370"/>
              </a:lnSpc>
            </a:pPr>
            <a:r>
              <a:rPr lang="pt-PT" sz="1000" dirty="0">
                <a:latin typeface="Arial"/>
                <a:cs typeface="Arial"/>
              </a:rPr>
              <a:t>•  </a:t>
            </a:r>
            <a:r>
              <a:rPr lang="pt-PT" sz="1000" spc="-10" dirty="0">
                <a:latin typeface="Arial"/>
                <a:cs typeface="Arial"/>
              </a:rPr>
              <a:t>Rinorreia</a:t>
            </a:r>
          </a:p>
          <a:p>
            <a:pPr algn="ctr">
              <a:lnSpc>
                <a:spcPts val="1370"/>
              </a:lnSpc>
            </a:pPr>
            <a:r>
              <a:rPr lang="pt-PT" sz="1000" dirty="0">
                <a:latin typeface="Arial"/>
                <a:cs typeface="Arial"/>
              </a:rPr>
              <a:t>•  Espirros (raramente crises de espirros)</a:t>
            </a:r>
            <a:endParaRPr lang="pt-PT" sz="1000" spc="-10" dirty="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lang="pt-PT" sz="1000" dirty="0">
                <a:latin typeface="Arial"/>
                <a:cs typeface="Arial"/>
              </a:rPr>
              <a:t>•  Sem prurido nasal </a:t>
            </a:r>
            <a:r>
              <a:rPr lang="pt-PT" sz="1000" spc="40" dirty="0">
                <a:latin typeface="Arial"/>
                <a:cs typeface="Arial"/>
              </a:rPr>
              <a:t>o</a:t>
            </a:r>
            <a:r>
              <a:rPr lang="pt-PT" sz="1000" spc="80" dirty="0">
                <a:latin typeface="Arial"/>
                <a:cs typeface="Arial"/>
              </a:rPr>
              <a:t>u </a:t>
            </a:r>
            <a:r>
              <a:rPr lang="pt-PT" sz="1000" spc="40" dirty="0">
                <a:latin typeface="Arial"/>
                <a:cs typeface="Arial"/>
              </a:rPr>
              <a:t>ocula</a:t>
            </a:r>
            <a:r>
              <a:rPr lang="pt-PT" sz="1000" spc="-340" dirty="0">
                <a:latin typeface="Arial"/>
                <a:cs typeface="Arial"/>
              </a:rPr>
              <a:t>r</a:t>
            </a:r>
          </a:p>
          <a:p>
            <a:pPr algn="ctr">
              <a:lnSpc>
                <a:spcPts val="1370"/>
              </a:lnSpc>
            </a:pPr>
            <a:r>
              <a:rPr lang="pt-PT" sz="1000" dirty="0">
                <a:latin typeface="Arial"/>
                <a:cs typeface="Arial"/>
              </a:rPr>
              <a:t>•  Sintomas oculares bilaterais raros</a:t>
            </a:r>
          </a:p>
          <a:p>
            <a:pPr algn="ctr">
              <a:lnSpc>
                <a:spcPts val="1370"/>
              </a:lnSpc>
            </a:pPr>
            <a:r>
              <a:rPr lang="pt-PT" sz="1000" dirty="0">
                <a:latin typeface="Arial"/>
                <a:cs typeface="Arial"/>
              </a:rPr>
              <a:t>•  </a:t>
            </a:r>
            <a:r>
              <a:rPr lang="pt-PT" sz="1000" spc="-10" dirty="0">
                <a:latin typeface="Arial"/>
                <a:cs typeface="Arial"/>
              </a:rPr>
              <a:t>Anosmia frequente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9" name="object 31"/>
          <p:cNvSpPr/>
          <p:nvPr/>
        </p:nvSpPr>
        <p:spPr>
          <a:xfrm>
            <a:off x="4392421" y="3606419"/>
            <a:ext cx="3091815" cy="1569720"/>
          </a:xfrm>
          <a:custGeom>
            <a:avLst/>
            <a:gdLst/>
            <a:ahLst/>
            <a:cxnLst/>
            <a:rect l="l" t="t" r="r" b="b"/>
            <a:pathLst>
              <a:path w="3091815" h="1569720">
                <a:moveTo>
                  <a:pt x="3091433" y="0"/>
                </a:moveTo>
                <a:lnTo>
                  <a:pt x="0" y="0"/>
                </a:lnTo>
                <a:lnTo>
                  <a:pt x="0" y="1569720"/>
                </a:lnTo>
                <a:lnTo>
                  <a:pt x="3091433" y="1569720"/>
                </a:lnTo>
                <a:lnTo>
                  <a:pt x="3091433" y="0"/>
                </a:lnTo>
                <a:close/>
              </a:path>
            </a:pathLst>
          </a:custGeom>
          <a:solidFill>
            <a:srgbClr val="7EC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2"/>
          <p:cNvSpPr txBox="1"/>
          <p:nvPr/>
        </p:nvSpPr>
        <p:spPr>
          <a:xfrm>
            <a:off x="4544466" y="3633787"/>
            <a:ext cx="278638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 indent="-96520">
              <a:lnSpc>
                <a:spcPts val="1440"/>
              </a:lnSpc>
              <a:spcBef>
                <a:spcPts val="100"/>
              </a:spcBef>
              <a:buChar char="•"/>
              <a:tabLst>
                <a:tab pos="713740" algn="l"/>
              </a:tabLst>
            </a:pPr>
            <a:r>
              <a:rPr sz="1000" dirty="0">
                <a:latin typeface="Arial"/>
                <a:cs typeface="Arial"/>
              </a:rPr>
              <a:t>Sintomas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unilaterais</a:t>
            </a:r>
            <a:endParaRPr sz="1000" dirty="0">
              <a:latin typeface="Arial"/>
              <a:cs typeface="Arial"/>
            </a:endParaRPr>
          </a:p>
          <a:p>
            <a:pPr marL="436245" marR="478790" indent="88265">
              <a:lnSpc>
                <a:spcPts val="1440"/>
              </a:lnSpc>
              <a:spcBef>
                <a:spcPts val="45"/>
              </a:spcBef>
              <a:buChar char="•"/>
              <a:tabLst>
                <a:tab pos="524510" algn="l"/>
              </a:tabLst>
            </a:pPr>
            <a:r>
              <a:rPr sz="1000" dirty="0">
                <a:latin typeface="Arial"/>
                <a:cs typeface="Arial"/>
              </a:rPr>
              <a:t>Apenas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 err="1">
                <a:latin typeface="Arial"/>
                <a:cs typeface="Arial"/>
              </a:rPr>
              <a:t>congestão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nasal</a:t>
            </a:r>
            <a:r>
              <a:rPr lang="pt-PT" sz="1000" spc="5" dirty="0">
                <a:latin typeface="Arial"/>
                <a:cs typeface="Arial"/>
              </a:rPr>
              <a:t> </a:t>
            </a:r>
          </a:p>
          <a:p>
            <a:pPr marL="436245" marR="478790" indent="88265">
              <a:lnSpc>
                <a:spcPts val="1440"/>
              </a:lnSpc>
              <a:spcBef>
                <a:spcPts val="45"/>
              </a:spcBef>
              <a:buChar char="•"/>
              <a:tabLst>
                <a:tab pos="524510" algn="l"/>
              </a:tabLst>
            </a:pPr>
            <a:r>
              <a:rPr sz="1000" dirty="0" err="1">
                <a:latin typeface="Arial"/>
                <a:cs typeface="Arial"/>
              </a:rPr>
              <a:t>Rinorreia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mucopurulenta</a:t>
            </a:r>
            <a:endParaRPr sz="1000" dirty="0">
              <a:latin typeface="Arial"/>
              <a:cs typeface="Arial"/>
            </a:endParaRPr>
          </a:p>
          <a:p>
            <a:pPr marL="101600" indent="-88900">
              <a:lnSpc>
                <a:spcPts val="1315"/>
              </a:lnSpc>
              <a:buChar char="•"/>
              <a:tabLst>
                <a:tab pos="101600" algn="l"/>
              </a:tabLst>
            </a:pPr>
            <a:r>
              <a:rPr sz="1000" dirty="0">
                <a:latin typeface="Arial"/>
                <a:cs typeface="Arial"/>
              </a:rPr>
              <a:t>Rinorreia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clara,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piora</a:t>
            </a:r>
            <a:r>
              <a:rPr sz="1000" spc="50" dirty="0">
                <a:latin typeface="Arial"/>
                <a:cs typeface="Arial"/>
              </a:rPr>
              <a:t> </a:t>
            </a:r>
            <a:r>
              <a:rPr sz="1000" dirty="0" err="1">
                <a:latin typeface="Arial"/>
                <a:cs typeface="Arial"/>
              </a:rPr>
              <a:t>ao</a:t>
            </a:r>
            <a:r>
              <a:rPr sz="1000" spc="55" dirty="0">
                <a:latin typeface="Arial"/>
                <a:cs typeface="Arial"/>
              </a:rPr>
              <a:t> </a:t>
            </a:r>
            <a:r>
              <a:rPr lang="pt-PT" sz="1000" spc="55" dirty="0">
                <a:latin typeface="Arial"/>
                <a:cs typeface="Arial"/>
              </a:rPr>
              <a:t>inclinar-se</a:t>
            </a:r>
            <a:endParaRPr sz="1000" dirty="0">
              <a:latin typeface="Arial"/>
              <a:cs typeface="Arial"/>
            </a:endParaRPr>
          </a:p>
          <a:p>
            <a:pPr marL="111125" indent="-83820">
              <a:lnSpc>
                <a:spcPct val="100000"/>
              </a:lnSpc>
              <a:spcBef>
                <a:spcPts val="105"/>
              </a:spcBef>
              <a:buChar char="•"/>
              <a:tabLst>
                <a:tab pos="111125" algn="l"/>
              </a:tabLst>
            </a:pPr>
            <a:r>
              <a:rPr sz="1000" dirty="0">
                <a:latin typeface="Arial"/>
                <a:cs typeface="Arial"/>
              </a:rPr>
              <a:t>Rinorreia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posterior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(gotejamento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pós-nasal)</a:t>
            </a:r>
            <a:endParaRPr sz="1000" dirty="0">
              <a:latin typeface="Arial"/>
              <a:cs typeface="Arial"/>
            </a:endParaRPr>
          </a:p>
          <a:p>
            <a:pPr marL="1249045" lvl="1" indent="-95250">
              <a:lnSpc>
                <a:spcPts val="1440"/>
              </a:lnSpc>
              <a:spcBef>
                <a:spcPts val="155"/>
              </a:spcBef>
              <a:buChar char="•"/>
              <a:tabLst>
                <a:tab pos="1249045" algn="l"/>
              </a:tabLst>
            </a:pPr>
            <a:r>
              <a:rPr sz="1000" spc="-25" dirty="0">
                <a:latin typeface="Arial"/>
                <a:cs typeface="Arial"/>
              </a:rPr>
              <a:t>Dor</a:t>
            </a:r>
            <a:endParaRPr sz="1000" dirty="0">
              <a:latin typeface="Arial"/>
              <a:cs typeface="Arial"/>
            </a:endParaRPr>
          </a:p>
          <a:p>
            <a:pPr marL="751840" indent="-96520">
              <a:lnSpc>
                <a:spcPts val="1440"/>
              </a:lnSpc>
              <a:buChar char="•"/>
              <a:tabLst>
                <a:tab pos="751840" algn="l"/>
              </a:tabLst>
            </a:pPr>
            <a:r>
              <a:rPr sz="1000" dirty="0">
                <a:latin typeface="Arial"/>
                <a:cs typeface="Arial"/>
              </a:rPr>
              <a:t>Epis</a:t>
            </a:r>
            <a:r>
              <a:rPr lang="pt-PT" sz="1000" dirty="0">
                <a:latin typeface="Arial"/>
                <a:cs typeface="Arial"/>
              </a:rPr>
              <a:t>táxis </a:t>
            </a:r>
            <a:r>
              <a:rPr sz="1000" spc="-10" dirty="0" err="1">
                <a:latin typeface="Arial"/>
                <a:cs typeface="Arial"/>
              </a:rPr>
              <a:t>recorrente</a:t>
            </a:r>
            <a:endParaRPr sz="1000" dirty="0">
              <a:latin typeface="Arial"/>
              <a:cs typeface="Arial"/>
            </a:endParaRPr>
          </a:p>
          <a:p>
            <a:pPr marL="872490" lvl="1" indent="-95250">
              <a:lnSpc>
                <a:spcPct val="100000"/>
              </a:lnSpc>
              <a:spcBef>
                <a:spcPts val="10"/>
              </a:spcBef>
              <a:buChar char="•"/>
              <a:tabLst>
                <a:tab pos="872490" algn="l"/>
              </a:tabLst>
            </a:pPr>
            <a:r>
              <a:rPr sz="1000" dirty="0">
                <a:latin typeface="Arial"/>
                <a:cs typeface="Arial"/>
              </a:rPr>
              <a:t>Celulite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orbital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1" name="object 33">
            <a:extLst>
              <a:ext uri="{FF2B5EF4-FFF2-40B4-BE49-F238E27FC236}">
                <a16:creationId xmlns:a16="http://schemas.microsoft.com/office/drawing/2014/main" id="{0219070F-2B1E-5CA9-8F31-6B405BD4CD88}"/>
              </a:ext>
            </a:extLst>
          </p:cNvPr>
          <p:cNvSpPr txBox="1"/>
          <p:nvPr/>
        </p:nvSpPr>
        <p:spPr>
          <a:xfrm>
            <a:off x="4387436" y="5509551"/>
            <a:ext cx="3091815" cy="210314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0"/>
              </a:spcBef>
            </a:pPr>
            <a:r>
              <a:rPr sz="1000" dirty="0">
                <a:latin typeface="Arial"/>
                <a:cs typeface="Arial"/>
              </a:rPr>
              <a:t>Considere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encaminhamento</a:t>
            </a:r>
            <a:r>
              <a:rPr sz="1000" spc="70" dirty="0">
                <a:latin typeface="Arial"/>
                <a:cs typeface="Arial"/>
              </a:rPr>
              <a:t> </a:t>
            </a:r>
            <a:r>
              <a:rPr sz="1000" dirty="0" err="1">
                <a:latin typeface="Arial"/>
                <a:cs typeface="Arial"/>
              </a:rPr>
              <a:t>ao</a:t>
            </a:r>
            <a:r>
              <a:rPr sz="1000" spc="75" dirty="0">
                <a:latin typeface="Arial"/>
                <a:cs typeface="Arial"/>
              </a:rPr>
              <a:t> </a:t>
            </a:r>
            <a:r>
              <a:rPr lang="pt-PT" sz="1000" spc="75" dirty="0">
                <a:latin typeface="Arial"/>
                <a:cs typeface="Arial"/>
              </a:rPr>
              <a:t>médico de família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3" name="object 33">
            <a:extLst>
              <a:ext uri="{FF2B5EF4-FFF2-40B4-BE49-F238E27FC236}">
                <a16:creationId xmlns:a16="http://schemas.microsoft.com/office/drawing/2014/main" id="{2221DCE4-9B92-352E-C315-534C4105C545}"/>
              </a:ext>
            </a:extLst>
          </p:cNvPr>
          <p:cNvSpPr txBox="1"/>
          <p:nvPr/>
        </p:nvSpPr>
        <p:spPr>
          <a:xfrm>
            <a:off x="8540092" y="5500124"/>
            <a:ext cx="3091815" cy="351378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5588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lang="pt-PT" sz="1000" dirty="0">
                <a:latin typeface="Arial"/>
                <a:cs typeface="Arial"/>
              </a:rPr>
              <a:t>Trate</a:t>
            </a:r>
            <a:r>
              <a:rPr lang="pt-PT" sz="1000" spc="5" dirty="0">
                <a:latin typeface="Arial"/>
                <a:cs typeface="Arial"/>
              </a:rPr>
              <a:t> de acordo com o protocolo para constipação</a:t>
            </a:r>
            <a:endParaRPr lang="pt-PT" sz="1000" spc="-15" baseline="38461" dirty="0">
              <a:latin typeface="Arial"/>
              <a:cs typeface="Arial"/>
            </a:endParaRPr>
          </a:p>
          <a:p>
            <a:pPr marL="915669">
              <a:lnSpc>
                <a:spcPct val="100000"/>
              </a:lnSpc>
              <a:spcBef>
                <a:spcPts val="440"/>
              </a:spcBef>
            </a:pPr>
            <a:endParaRPr lang="pt-PT" sz="500" dirty="0">
              <a:latin typeface="Arial"/>
              <a:cs typeface="Arial"/>
            </a:endParaRPr>
          </a:p>
        </p:txBody>
      </p:sp>
      <p:pic>
        <p:nvPicPr>
          <p:cNvPr id="15" name="bg object 16">
            <a:extLst>
              <a:ext uri="{FF2B5EF4-FFF2-40B4-BE49-F238E27FC236}">
                <a16:creationId xmlns:a16="http://schemas.microsoft.com/office/drawing/2014/main" id="{1BF25519-F27B-648A-D1A3-CE9F40C41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84143-9EE3-0CDB-8B8F-CCE8A8FED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9D6D7-4FE9-D3E4-D738-4872CB0F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pt-PT" sz="2800" dirty="0"/>
              <a:t>Diferença</a:t>
            </a:r>
            <a:r>
              <a:rPr lang="pt-PT" sz="2800" spc="-100" dirty="0"/>
              <a:t> </a:t>
            </a:r>
            <a:r>
              <a:rPr lang="pt-PT" sz="2800" dirty="0"/>
              <a:t>entre</a:t>
            </a:r>
            <a:r>
              <a:rPr lang="pt-PT" sz="2800" spc="-100" dirty="0"/>
              <a:t> </a:t>
            </a:r>
            <a:r>
              <a:rPr lang="pt-PT" sz="2800" dirty="0"/>
              <a:t>rinite</a:t>
            </a:r>
            <a:r>
              <a:rPr lang="pt-PT" sz="2800" spc="-95" dirty="0"/>
              <a:t> </a:t>
            </a:r>
            <a:r>
              <a:rPr lang="pt-PT" sz="2800" dirty="0"/>
              <a:t>alérgica</a:t>
            </a:r>
            <a:r>
              <a:rPr lang="pt-PT" sz="2800" spc="-100" dirty="0"/>
              <a:t> </a:t>
            </a:r>
            <a:r>
              <a:rPr lang="pt-PT" sz="2800" dirty="0"/>
              <a:t>e</a:t>
            </a:r>
            <a:r>
              <a:rPr lang="pt-PT" sz="2800" spc="-95" dirty="0"/>
              <a:t> </a:t>
            </a:r>
            <a:r>
              <a:rPr lang="pt-PT" sz="2800" dirty="0"/>
              <a:t>não</a:t>
            </a:r>
            <a:r>
              <a:rPr lang="pt-PT" sz="2800" spc="-100" dirty="0"/>
              <a:t> </a:t>
            </a:r>
            <a:r>
              <a:rPr lang="pt-PT" sz="2800" spc="-10" dirty="0"/>
              <a:t>alérgica</a:t>
            </a:r>
            <a:endParaRPr lang="en-GB" sz="2800" dirty="0">
              <a:solidFill>
                <a:srgbClr val="017973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629A1F-9B1F-AC8B-0B45-CA418890B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357543"/>
              </p:ext>
            </p:extLst>
          </p:nvPr>
        </p:nvGraphicFramePr>
        <p:xfrm>
          <a:off x="342900" y="1551939"/>
          <a:ext cx="11706225" cy="2234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819">
                  <a:extLst>
                    <a:ext uri="{9D8B030D-6E8A-4147-A177-3AD203B41FA5}">
                      <a16:colId xmlns:a16="http://schemas.microsoft.com/office/drawing/2014/main" val="2278311215"/>
                    </a:ext>
                  </a:extLst>
                </a:gridCol>
                <a:gridCol w="5698406">
                  <a:extLst>
                    <a:ext uri="{9D8B030D-6E8A-4147-A177-3AD203B41FA5}">
                      <a16:colId xmlns:a16="http://schemas.microsoft.com/office/drawing/2014/main" val="3716808133"/>
                    </a:ext>
                  </a:extLst>
                </a:gridCol>
              </a:tblGrid>
              <a:tr h="334011"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pt-PT"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Rinite</a:t>
                      </a:r>
                      <a:r>
                        <a:rPr lang="pt-PT" sz="2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Alérgica</a:t>
                      </a:r>
                      <a:endParaRPr lang="pt-PT" sz="2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8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Rinite</a:t>
                      </a:r>
                      <a:r>
                        <a:rPr lang="pt-PT" sz="2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Não</a:t>
                      </a:r>
                      <a:r>
                        <a:rPr lang="pt-PT" sz="28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Alérgica</a:t>
                      </a:r>
                      <a:endParaRPr lang="pt-PT" sz="2800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78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500113"/>
                  </a:ext>
                </a:extLst>
              </a:tr>
              <a:tr h="1716804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Alergénios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pólen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pó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Padrão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sazonal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342900" indent="-34290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Comichão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olhos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espirros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 marL="342900" indent="-342900" algn="l">
                        <a:buFontTx/>
                        <a:buBlip>
                          <a:blip r:embed="rId2"/>
                        </a:buBlip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Frequentemente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associado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atopia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Blip>
                          <a:blip r:embed="rId3"/>
                        </a:buBlip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Irritantes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fumo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perfume</a:t>
                      </a:r>
                    </a:p>
                    <a:p>
                      <a:pPr marL="342900" indent="-342900">
                        <a:buFontTx/>
                        <a:buBlip>
                          <a:blip r:embed="rId3"/>
                        </a:buBlip>
                      </a:pP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época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específica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Tx/>
                        <a:buBlip>
                          <a:blip r:embed="rId3"/>
                        </a:buBlip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congestão</a:t>
                      </a: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nasal é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predominante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Tx/>
                        <a:buBlip>
                          <a:blip r:embed="rId3"/>
                        </a:buBlip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 histórico de </a:t>
                      </a:r>
                      <a:r>
                        <a:rPr lang="en-GB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alergia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7E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3661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C85AE45-513B-FBBF-4EB0-94F038D6A8BD}"/>
              </a:ext>
            </a:extLst>
          </p:cNvPr>
          <p:cNvGrpSpPr/>
          <p:nvPr/>
        </p:nvGrpSpPr>
        <p:grpSpPr>
          <a:xfrm>
            <a:off x="3534242" y="4235251"/>
            <a:ext cx="5792133" cy="2013044"/>
            <a:chOff x="6306017" y="4236173"/>
            <a:chExt cx="5792133" cy="2013044"/>
          </a:xfrm>
        </p:grpSpPr>
        <p:pic>
          <p:nvPicPr>
            <p:cNvPr id="13" name="Picture 12" descr="A mug with a nose and nose on it&#10;&#10;AI-generated content may be incorrect.">
              <a:extLst>
                <a:ext uri="{FF2B5EF4-FFF2-40B4-BE49-F238E27FC236}">
                  <a16:creationId xmlns:a16="http://schemas.microsoft.com/office/drawing/2014/main" id="{FD99769E-B44D-39D9-2BD9-46214B5FD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4659" y="4269217"/>
              <a:ext cx="2263491" cy="1980000"/>
            </a:xfrm>
            <a:prstGeom prst="rect">
              <a:avLst/>
            </a:prstGeom>
          </p:spPr>
        </p:pic>
        <p:pic>
          <p:nvPicPr>
            <p:cNvPr id="14" name="Picture 13" descr="A white container with green lid&#10;&#10;AI-generated content may be incorrect.">
              <a:extLst>
                <a:ext uri="{FF2B5EF4-FFF2-40B4-BE49-F238E27FC236}">
                  <a16:creationId xmlns:a16="http://schemas.microsoft.com/office/drawing/2014/main" id="{5B87FA7C-779B-DFEB-7EDF-3797AB81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92543" y="4269216"/>
              <a:ext cx="1619081" cy="1915042"/>
            </a:xfrm>
            <a:prstGeom prst="rect">
              <a:avLst/>
            </a:prstGeom>
          </p:spPr>
        </p:pic>
        <p:pic>
          <p:nvPicPr>
            <p:cNvPr id="15" name="Picture 14" descr="A white and green mug with a green handle&#10;&#10;AI-generated content may be incorrect.">
              <a:extLst>
                <a:ext uri="{FF2B5EF4-FFF2-40B4-BE49-F238E27FC236}">
                  <a16:creationId xmlns:a16="http://schemas.microsoft.com/office/drawing/2014/main" id="{29F1E357-3089-4CF3-FA0C-9DAF4ADD6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06017" y="4236173"/>
              <a:ext cx="2438311" cy="1981128"/>
            </a:xfrm>
            <a:prstGeom prst="rect">
              <a:avLst/>
            </a:prstGeom>
          </p:spPr>
        </p:pic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E7F87EE8-D563-8125-A2DD-FC0A45277898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5" name="bg object 16">
            <a:extLst>
              <a:ext uri="{FF2B5EF4-FFF2-40B4-BE49-F238E27FC236}">
                <a16:creationId xmlns:a16="http://schemas.microsoft.com/office/drawing/2014/main" id="{5D097F26-ED09-EB8C-387F-5DB7F4E20D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8049"/>
    </mc:Choice>
    <mc:Fallback xmlns="">
      <p:transition advTm="3804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7594"/>
            <a:ext cx="172529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b="1" dirty="0">
                <a:solidFill>
                  <a:srgbClr val="017973"/>
                </a:solidFill>
                <a:latin typeface="Arial"/>
                <a:cs typeface="Arial"/>
              </a:rPr>
              <a:t>Conheça</a:t>
            </a:r>
            <a:r>
              <a:rPr sz="1750" b="1" spc="5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017973"/>
                </a:solidFill>
                <a:latin typeface="Arial"/>
                <a:cs typeface="Arial"/>
              </a:rPr>
              <a:t>o</a:t>
            </a:r>
            <a:r>
              <a:rPr sz="1750" b="1" spc="5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017973"/>
                </a:solidFill>
                <a:latin typeface="Arial"/>
                <a:cs typeface="Arial"/>
              </a:rPr>
              <a:t>Sam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7060" y="2070403"/>
            <a:ext cx="10226739" cy="40466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700" dirty="0">
                <a:latin typeface="Arial"/>
                <a:cs typeface="Arial"/>
              </a:rPr>
              <a:t>Consultor de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10" dirty="0">
                <a:latin typeface="Arial"/>
                <a:cs typeface="Arial"/>
              </a:rPr>
              <a:t>negócios</a:t>
            </a:r>
            <a:endParaRPr sz="2700" dirty="0">
              <a:latin typeface="Arial"/>
              <a:cs typeface="Arial"/>
            </a:endParaRPr>
          </a:p>
          <a:p>
            <a:pPr marL="12700" marR="5327650">
              <a:lnSpc>
                <a:spcPct val="100000"/>
              </a:lnSpc>
              <a:spcBef>
                <a:spcPts val="2335"/>
              </a:spcBef>
            </a:pPr>
            <a:r>
              <a:rPr sz="1400" dirty="0">
                <a:latin typeface="Arial"/>
                <a:cs typeface="Arial"/>
              </a:rPr>
              <a:t>Viaja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frequência,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não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tem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animais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estimação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50" dirty="0">
                <a:latin typeface="Arial"/>
                <a:cs typeface="Arial"/>
              </a:rPr>
              <a:t>Procura</a:t>
            </a:r>
            <a:r>
              <a:rPr sz="1950" spc="-70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um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descongestionante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nasal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de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venda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dirty="0">
                <a:latin typeface="Arial"/>
                <a:cs typeface="Arial"/>
              </a:rPr>
              <a:t>livre</a:t>
            </a:r>
            <a:r>
              <a:rPr sz="1950" spc="-65" dirty="0">
                <a:latin typeface="Arial"/>
                <a:cs typeface="Arial"/>
              </a:rPr>
              <a:t> </a:t>
            </a:r>
            <a:r>
              <a:rPr sz="1950" spc="-10" dirty="0">
                <a:latin typeface="Arial"/>
                <a:cs typeface="Arial"/>
              </a:rPr>
              <a:t>para:</a:t>
            </a:r>
            <a:endParaRPr sz="1950" dirty="0">
              <a:latin typeface="Arial"/>
              <a:cs typeface="Arial"/>
            </a:endParaRPr>
          </a:p>
          <a:p>
            <a:pPr marL="1054735" indent="-324485">
              <a:lnSpc>
                <a:spcPct val="100000"/>
              </a:lnSpc>
              <a:spcBef>
                <a:spcPts val="1780"/>
              </a:spcBef>
              <a:buChar char="•"/>
              <a:tabLst>
                <a:tab pos="1054735" algn="l"/>
              </a:tabLst>
            </a:pPr>
            <a:r>
              <a:rPr sz="3000" spc="-10" dirty="0">
                <a:latin typeface="Arial"/>
                <a:cs typeface="Arial"/>
              </a:rPr>
              <a:t>Coriza</a:t>
            </a:r>
            <a:endParaRPr sz="3000" dirty="0">
              <a:latin typeface="Arial"/>
              <a:cs typeface="Arial"/>
            </a:endParaRPr>
          </a:p>
          <a:p>
            <a:pPr marL="1054735" indent="-324485">
              <a:lnSpc>
                <a:spcPct val="100000"/>
              </a:lnSpc>
              <a:buChar char="•"/>
              <a:tabLst>
                <a:tab pos="1054735" algn="l"/>
              </a:tabLst>
            </a:pPr>
            <a:r>
              <a:rPr sz="3000" spc="-10" dirty="0">
                <a:latin typeface="Arial"/>
                <a:cs typeface="Arial"/>
              </a:rPr>
              <a:t>Espirros</a:t>
            </a:r>
            <a:endParaRPr sz="3000" dirty="0">
              <a:latin typeface="Arial"/>
              <a:cs typeface="Arial"/>
            </a:endParaRPr>
          </a:p>
          <a:p>
            <a:pPr marL="1054735" indent="-324485">
              <a:lnSpc>
                <a:spcPct val="100000"/>
              </a:lnSpc>
              <a:buChar char="•"/>
              <a:tabLst>
                <a:tab pos="1054735" algn="l"/>
              </a:tabLst>
            </a:pPr>
            <a:r>
              <a:rPr sz="3000" dirty="0">
                <a:latin typeface="Arial"/>
                <a:cs typeface="Arial"/>
              </a:rPr>
              <a:t>Congestão</a:t>
            </a:r>
            <a:r>
              <a:rPr sz="3000" spc="-4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nasal</a:t>
            </a:r>
            <a:endParaRPr sz="3000" dirty="0">
              <a:latin typeface="Arial"/>
              <a:cs typeface="Arial"/>
            </a:endParaRPr>
          </a:p>
          <a:p>
            <a:pPr marL="1054100" marR="5575300" indent="-323850">
              <a:lnSpc>
                <a:spcPct val="100000"/>
              </a:lnSpc>
              <a:buChar char="•"/>
              <a:tabLst>
                <a:tab pos="1054100" algn="l"/>
              </a:tabLst>
            </a:pPr>
            <a:r>
              <a:rPr sz="3000" dirty="0">
                <a:latin typeface="Arial"/>
                <a:cs typeface="Arial"/>
              </a:rPr>
              <a:t>Co</a:t>
            </a:r>
            <a:r>
              <a:rPr lang="pt-PT" sz="3000" dirty="0" err="1">
                <a:latin typeface="Arial"/>
                <a:cs typeface="Arial"/>
              </a:rPr>
              <a:t>michão</a:t>
            </a:r>
            <a:r>
              <a:rPr lang="pt-PT" sz="3000" dirty="0">
                <a:latin typeface="Arial"/>
                <a:cs typeface="Arial"/>
              </a:rPr>
              <a:t> </a:t>
            </a:r>
            <a:r>
              <a:rPr sz="3000" spc="-25" dirty="0" err="1">
                <a:latin typeface="Arial"/>
                <a:cs typeface="Arial"/>
              </a:rPr>
              <a:t>nos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spc="-10" dirty="0" err="1">
                <a:latin typeface="Arial"/>
                <a:cs typeface="Arial"/>
              </a:rPr>
              <a:t>olhos</a:t>
            </a:r>
            <a:endParaRPr lang="pt-PT" sz="3000" spc="-10" dirty="0">
              <a:latin typeface="Arial"/>
              <a:cs typeface="Arial"/>
            </a:endParaRPr>
          </a:p>
          <a:p>
            <a:pPr marL="730250" marR="5575300">
              <a:lnSpc>
                <a:spcPct val="100000"/>
              </a:lnSpc>
              <a:tabLst>
                <a:tab pos="1054100" algn="l"/>
              </a:tabLst>
            </a:pPr>
            <a:endParaRPr sz="3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1429410"/>
            <a:ext cx="330695" cy="347479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127061" y="1379537"/>
            <a:ext cx="2927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Homem,</a:t>
            </a:r>
            <a:r>
              <a:rPr sz="300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0" dirty="0">
                <a:solidFill>
                  <a:srgbClr val="000000"/>
                </a:solidFill>
                <a:latin typeface="Arial"/>
                <a:cs typeface="Arial"/>
              </a:rPr>
              <a:t>40 </a:t>
            </a:r>
            <a:r>
              <a:rPr sz="3000" b="0" spc="-20" dirty="0">
                <a:solidFill>
                  <a:srgbClr val="000000"/>
                </a:solidFill>
                <a:latin typeface="Arial"/>
                <a:cs typeface="Arial"/>
              </a:rPr>
              <a:t>anos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2115210"/>
            <a:ext cx="330695" cy="3474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2801010"/>
            <a:ext cx="330695" cy="34745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561" y="3486810"/>
            <a:ext cx="330695" cy="3474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1003" y="1480451"/>
            <a:ext cx="4489246" cy="4305299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107BD030-7EFE-B0DF-3BDF-40E5DB4014EB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12" name="bg object 16">
            <a:extLst>
              <a:ext uri="{FF2B5EF4-FFF2-40B4-BE49-F238E27FC236}">
                <a16:creationId xmlns:a16="http://schemas.microsoft.com/office/drawing/2014/main" id="{EEB5D622-5263-68E5-C8D1-22B69D6A6F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1629536"/>
            <a:ext cx="330695" cy="34745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086736"/>
            <a:ext cx="330695" cy="347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2543936"/>
            <a:ext cx="330695" cy="3474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27" y="3001136"/>
            <a:ext cx="330695" cy="3474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9861" y="381454"/>
            <a:ext cx="9210040" cy="29559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b="1" spc="-10" dirty="0">
                <a:solidFill>
                  <a:srgbClr val="017973"/>
                </a:solidFill>
                <a:latin typeface="Arial"/>
                <a:cs typeface="Arial"/>
              </a:rPr>
              <a:t>Histórico</a:t>
            </a:r>
            <a:endParaRPr sz="23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endParaRPr sz="2350" dirty="0">
              <a:latin typeface="Arial"/>
              <a:cs typeface="Arial"/>
            </a:endParaRPr>
          </a:p>
          <a:p>
            <a:pPr marL="365760" marR="6899909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Identificação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fatores</a:t>
            </a:r>
            <a:r>
              <a:rPr lang="pt-PT" sz="1400" spc="-10" dirty="0">
                <a:latin typeface="Arial"/>
                <a:cs typeface="Arial"/>
              </a:rPr>
              <a:t> </a:t>
            </a:r>
            <a:r>
              <a:rPr sz="1400" spc="-10" dirty="0" err="1">
                <a:latin typeface="Arial"/>
                <a:cs typeface="Arial"/>
              </a:rPr>
              <a:t>desencadeantes</a:t>
            </a:r>
            <a:endParaRPr sz="1400" dirty="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latin typeface="Arial"/>
                <a:cs typeface="Arial"/>
              </a:rPr>
              <a:t>Mudança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estação?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(outono,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primavera)</a:t>
            </a:r>
            <a:endParaRPr sz="2400" dirty="0">
              <a:latin typeface="Arial"/>
              <a:cs typeface="Arial"/>
            </a:endParaRPr>
          </a:p>
          <a:p>
            <a:pPr marL="365760" marR="508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Pólen</a:t>
            </a:r>
            <a:r>
              <a:rPr sz="3000" spc="-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</a:t>
            </a:r>
            <a:r>
              <a:rPr lang="pt-PT" sz="3000" dirty="0">
                <a:latin typeface="Arial"/>
                <a:cs typeface="Arial"/>
              </a:rPr>
              <a:t>ó</a:t>
            </a:r>
            <a:r>
              <a:rPr sz="3000" dirty="0">
                <a:latin typeface="Arial"/>
                <a:cs typeface="Arial"/>
              </a:rPr>
              <a:t>,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principalmente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ao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trabalhar</a:t>
            </a:r>
            <a:r>
              <a:rPr sz="3000" spc="-1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em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20" dirty="0">
                <a:latin typeface="Arial"/>
                <a:cs typeface="Arial"/>
              </a:rPr>
              <a:t>casa </a:t>
            </a:r>
            <a:r>
              <a:rPr sz="3000" dirty="0" err="1">
                <a:latin typeface="Arial"/>
                <a:cs typeface="Arial"/>
              </a:rPr>
              <a:t>Sintomas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-10" dirty="0" err="1">
                <a:latin typeface="Arial"/>
                <a:cs typeface="Arial"/>
              </a:rPr>
              <a:t>inc</a:t>
            </a:r>
            <a:r>
              <a:rPr lang="pt-PT" sz="3000" spc="-10" dirty="0">
                <a:latin typeface="Arial"/>
                <a:cs typeface="Arial"/>
              </a:rPr>
              <a:t>ó</a:t>
            </a:r>
            <a:r>
              <a:rPr sz="3000" spc="-10" dirty="0" err="1">
                <a:latin typeface="Arial"/>
                <a:cs typeface="Arial"/>
              </a:rPr>
              <a:t>modos</a:t>
            </a:r>
            <a:endParaRPr sz="3000" dirty="0">
              <a:latin typeface="Arial"/>
              <a:cs typeface="Arial"/>
            </a:endParaRPr>
          </a:p>
          <a:p>
            <a:pPr marL="365760">
              <a:lnSpc>
                <a:spcPct val="100000"/>
              </a:lnSpc>
              <a:spcBef>
                <a:spcPts val="140"/>
              </a:spcBef>
            </a:pPr>
            <a:r>
              <a:rPr sz="2050" dirty="0">
                <a:latin typeface="Arial"/>
                <a:cs typeface="Arial"/>
              </a:rPr>
              <a:t>Pontuação</a:t>
            </a:r>
            <a:r>
              <a:rPr sz="2050" spc="-1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-1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7-</a:t>
            </a:r>
            <a:r>
              <a:rPr sz="2050" dirty="0">
                <a:latin typeface="Arial"/>
                <a:cs typeface="Arial"/>
              </a:rPr>
              <a:t>8/10</a:t>
            </a:r>
            <a:r>
              <a:rPr sz="2050" spc="-1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na</a:t>
            </a:r>
            <a:r>
              <a:rPr sz="2050" spc="-1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Escala</a:t>
            </a:r>
            <a:r>
              <a:rPr sz="2050" spc="-10" dirty="0">
                <a:latin typeface="Arial"/>
                <a:cs typeface="Arial"/>
              </a:rPr>
              <a:t> Visual</a:t>
            </a:r>
            <a:r>
              <a:rPr sz="2050" spc="-125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Analógica</a:t>
            </a:r>
            <a:endParaRPr sz="20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5797" y="6109792"/>
            <a:ext cx="75838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895" indent="226060" algn="ctr">
              <a:spcBef>
                <a:spcPts val="100"/>
              </a:spcBef>
            </a:pPr>
            <a:r>
              <a:rPr sz="1100" dirty="0">
                <a:latin typeface="Aptos"/>
                <a:cs typeface="Aptos"/>
              </a:rPr>
              <a:t>Adaptado</a:t>
            </a:r>
            <a:r>
              <a:rPr sz="1100" spc="-25" dirty="0">
                <a:latin typeface="Aptos"/>
                <a:cs typeface="Aptos"/>
              </a:rPr>
              <a:t> </a:t>
            </a:r>
            <a:r>
              <a:rPr sz="1100" dirty="0">
                <a:latin typeface="Aptos"/>
                <a:cs typeface="Aptos"/>
              </a:rPr>
              <a:t>de:</a:t>
            </a:r>
            <a:r>
              <a:rPr sz="1100" spc="-15" dirty="0">
                <a:latin typeface="Aptos"/>
                <a:cs typeface="Aptos"/>
              </a:rPr>
              <a:t> </a:t>
            </a:r>
            <a:r>
              <a:rPr lang="en-GB" sz="1100" dirty="0"/>
              <a:t>Sousa-Pinto, Bernardo et al. “Validity, reliability, and responsiveness of daily monitoring visual </a:t>
            </a:r>
            <a:r>
              <a:rPr lang="en-GB" sz="1100" dirty="0" err="1"/>
              <a:t>analog</a:t>
            </a:r>
            <a:r>
              <a:rPr lang="en-GB" sz="1100" dirty="0"/>
              <a:t> scales in MASK-air®.” Clinical and translational allergy vol. 11,7 e12062. 19 Sep. 2021, doi:10.1002/clt2.12062</a:t>
            </a:r>
          </a:p>
          <a:p>
            <a:pPr marL="43180">
              <a:lnSpc>
                <a:spcPct val="100000"/>
              </a:lnSpc>
              <a:spcBef>
                <a:spcPts val="635"/>
              </a:spcBef>
            </a:pPr>
            <a:r>
              <a:rPr sz="900" spc="-10" dirty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4EEC435-CF99-EB46-8316-E2C985077808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756" rIns="0" bIns="0" rtlCol="0">
            <a:spAutoFit/>
          </a:bodyPr>
          <a:lstStyle/>
          <a:p>
            <a:pPr marL="259715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Duração</a:t>
            </a:r>
            <a:r>
              <a:rPr sz="2700" spc="5" dirty="0"/>
              <a:t> </a:t>
            </a:r>
            <a:r>
              <a:rPr sz="2700" dirty="0"/>
              <a:t>e</a:t>
            </a:r>
            <a:r>
              <a:rPr sz="2700" spc="5" dirty="0"/>
              <a:t> </a:t>
            </a:r>
            <a:r>
              <a:rPr lang="pt-PT" sz="2700" spc="5" dirty="0"/>
              <a:t>gravidade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916926" y="1146475"/>
            <a:ext cx="10462273" cy="101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Duração: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máximo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dias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por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semana</a:t>
            </a:r>
            <a:r>
              <a:rPr sz="2800" spc="-65" dirty="0">
                <a:latin typeface="Arial"/>
                <a:cs typeface="Arial"/>
              </a:rPr>
              <a:t> </a:t>
            </a:r>
            <a:endParaRPr lang="pt-PT" sz="2800" spc="-65" dirty="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0" dirty="0" err="1">
                <a:latin typeface="Arial"/>
                <a:cs typeface="Arial"/>
              </a:rPr>
              <a:t>Frequência</a:t>
            </a:r>
            <a:r>
              <a:rPr sz="2800" spc="-10" dirty="0">
                <a:latin typeface="Arial"/>
                <a:cs typeface="Arial"/>
              </a:rPr>
              <a:t>: </a:t>
            </a:r>
            <a:r>
              <a:rPr sz="2800" dirty="0">
                <a:latin typeface="Arial"/>
                <a:cs typeface="Arial"/>
              </a:rPr>
              <a:t>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semanas,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nunca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lang="pt-PT" sz="2800" spc="-60" dirty="0">
                <a:latin typeface="Arial"/>
                <a:cs typeface="Arial"/>
              </a:rPr>
              <a:t>mais do que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4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semanas</a:t>
            </a:r>
            <a:endParaRPr sz="28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49729"/>
              </p:ext>
            </p:extLst>
          </p:nvPr>
        </p:nvGraphicFramePr>
        <p:xfrm>
          <a:off x="381000" y="2387473"/>
          <a:ext cx="10998201" cy="381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7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6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6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marL="2025014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PT" sz="28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ATIVIDADE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55575" algn="ctr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lang="pt-PT"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GRAVIDADE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44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78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R="329565" algn="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800" spc="-20" dirty="0">
                          <a:latin typeface="Arial"/>
                          <a:cs typeface="Arial"/>
                        </a:rPr>
                        <a:t>Sono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R="170815" algn="r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Trabalho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22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1365250" marR="15875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sz="1850" dirty="0" err="1">
                          <a:latin typeface="Arial"/>
                          <a:cs typeface="Arial"/>
                        </a:rPr>
                        <a:t>Atividades</a:t>
                      </a:r>
                      <a:r>
                        <a:rPr sz="185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pt-PT" sz="1850" spc="90" dirty="0">
                          <a:latin typeface="Arial"/>
                          <a:cs typeface="Arial"/>
                        </a:rPr>
                        <a:t>Diárias</a:t>
                      </a:r>
                      <a:endParaRPr sz="1850" dirty="0">
                        <a:latin typeface="Arial"/>
                        <a:cs typeface="Arial"/>
                      </a:endParaRPr>
                    </a:p>
                  </a:txBody>
                  <a:tcPr marL="0" marR="0" marT="181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20">
                <a:tc>
                  <a:txBody>
                    <a:bodyPr/>
                    <a:lstStyle/>
                    <a:p>
                      <a:pPr marL="257175" marR="158750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2800" dirty="0" err="1">
                          <a:latin typeface="Arial"/>
                          <a:cs typeface="Arial"/>
                        </a:rPr>
                        <a:t>Sintomas</a:t>
                      </a:r>
                      <a:r>
                        <a:rPr sz="2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Inc</a:t>
                      </a:r>
                      <a:r>
                        <a:rPr lang="pt-PT" sz="2800" spc="-10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2800" spc="-10" dirty="0" err="1">
                          <a:latin typeface="Arial"/>
                          <a:cs typeface="Arial"/>
                        </a:rPr>
                        <a:t>modos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2F1C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9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3175101"/>
            <a:ext cx="655746" cy="67933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3941495"/>
            <a:ext cx="655746" cy="67933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4707877"/>
            <a:ext cx="655746" cy="67933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7222" y="5489156"/>
            <a:ext cx="655746" cy="67933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3961536"/>
            <a:ext cx="655746" cy="67933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4707877"/>
            <a:ext cx="655746" cy="67933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3129" y="5489156"/>
            <a:ext cx="655746" cy="6793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4409" y="4707877"/>
            <a:ext cx="655745" cy="679330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C27B379F-E29C-76F7-84CE-F7F318A77A02}"/>
              </a:ext>
            </a:extLst>
          </p:cNvPr>
          <p:cNvSpPr txBox="1"/>
          <p:nvPr/>
        </p:nvSpPr>
        <p:spPr>
          <a:xfrm>
            <a:off x="2498523" y="6522613"/>
            <a:ext cx="722820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ofereceu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um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apoio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educacional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irrestrito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para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desenvolvimento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deste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estudo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caso,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sem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influência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sobre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conteúdo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apresentado</a:t>
            </a:r>
            <a:endParaRPr sz="850" dirty="0">
              <a:latin typeface="Arial"/>
              <a:cs typeface="Arial"/>
            </a:endParaRPr>
          </a:p>
        </p:txBody>
      </p:sp>
      <p:pic>
        <p:nvPicPr>
          <p:cNvPr id="5" name="bg object 16">
            <a:extLst>
              <a:ext uri="{FF2B5EF4-FFF2-40B4-BE49-F238E27FC236}">
                <a16:creationId xmlns:a16="http://schemas.microsoft.com/office/drawing/2014/main" id="{49D56A75-9101-E55E-8F21-628AAC11A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0" y="352630"/>
            <a:ext cx="2001828" cy="544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1808</Words>
  <Application>Microsoft Office PowerPoint</Application>
  <PresentationFormat>Widescreen</PresentationFormat>
  <Paragraphs>239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Arial</vt:lpstr>
      <vt:lpstr>Calibri</vt:lpstr>
      <vt:lpstr>Cambria</vt:lpstr>
      <vt:lpstr>Office Theme</vt:lpstr>
      <vt:lpstr>Apoio à rinite alérgica sazonal em adultos na farmácia comunitária</vt:lpstr>
      <vt:lpstr>Guia prático para melhorar a gestão da rinite nos cuidados primários</vt:lpstr>
      <vt:lpstr>Descrever a apresentação clínica e as causas comuns da rinite nos pacientes.</vt:lpstr>
      <vt:lpstr>O que é rinite alérgica (RA)?</vt:lpstr>
      <vt:lpstr>Diferença entre Riníte Alérgica e Não Alérgica</vt:lpstr>
      <vt:lpstr>Diferença entre rinite alérgica e não alérgica</vt:lpstr>
      <vt:lpstr>Homem, 40 anos</vt:lpstr>
      <vt:lpstr>PowerPoint Presentation</vt:lpstr>
      <vt:lpstr>Duração e gravidade</vt:lpstr>
      <vt:lpstr>Classificação</vt:lpstr>
      <vt:lpstr>Classificação</vt:lpstr>
      <vt:lpstr>Classificação</vt:lpstr>
      <vt:lpstr>Classificação</vt:lpstr>
      <vt:lpstr>Classificação</vt:lpstr>
      <vt:lpstr>Classificação</vt:lpstr>
      <vt:lpstr>Escada de tratamento da RA quando o autocuidado é insuficiente (adultos)</vt:lpstr>
      <vt:lpstr>Sintomas: Secreção nasal: geralmente clara e aquosa</vt:lpstr>
      <vt:lpstr>Alergénios identificados: pólen e pó ao limpar</vt:lpstr>
      <vt:lpstr>Gestão</vt:lpstr>
      <vt:lpstr>O papel do farmacêutico comunitário</vt:lpstr>
      <vt:lpstr>Reavaliar após 1 semana</vt:lpstr>
      <vt:lpstr>Resumo</vt:lpstr>
      <vt:lpstr>Guia prático para melhorar a gestão da rinite nos cuidados primários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Supporting adult seasonal allergic rhinitis in community pharmacy</dc:title>
  <cp:lastModifiedBy>Nicola Connor</cp:lastModifiedBy>
  <cp:revision>10</cp:revision>
  <dcterms:created xsi:type="dcterms:W3CDTF">2025-11-26T12:44:15Z</dcterms:created>
  <dcterms:modified xsi:type="dcterms:W3CDTF">2026-02-20T11:18:28Z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