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4B_5465FED1.xml" ContentType="application/vnd.ms-powerpoint.comment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2" r:id="rId2"/>
    <p:sldId id="303" r:id="rId3"/>
    <p:sldId id="304" r:id="rId4"/>
    <p:sldId id="305" r:id="rId5"/>
    <p:sldId id="331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4" r:id="rId20"/>
    <p:sldId id="320" r:id="rId21"/>
    <p:sldId id="321" r:id="rId22"/>
    <p:sldId id="322" r:id="rId23"/>
    <p:sldId id="323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33973F-924F-1A00-23F1-9D3AF9437768}" name="Nicola Connor" initials="NC" userId="S::nconnor@albanyhr.com::aedfafce-d27c-4d75-b9e1-ceb7783fd918" providerId="AD"/>
  <p188:author id="{6EE76254-682A-0AB5-9CA2-8CF2867909C7}" name="Garry McDonald" initials="GM" userId="303cfba172912c37" providerId="Windows Live"/>
  <p188:author id="{990E89C9-3D55-4713-63E2-D8BCFE6C2E93}" name="Dermot Ryan" initials="DR" userId="e6c3618d0fc74f9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3105D-E4BF-41F9-9623-10BBF70CF69F}" v="20" dt="2026-02-20T10:42:44.5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6"/>
    <p:restoredTop sz="94670"/>
  </p:normalViewPr>
  <p:slideViewPr>
    <p:cSldViewPr>
      <p:cViewPr varScale="1">
        <p:scale>
          <a:sx n="101" d="100"/>
          <a:sy n="101" d="100"/>
        </p:scale>
        <p:origin x="594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75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7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Connor" userId="9103021_tp_dropbox_plus" providerId="OAuth2" clId="{0F589DB8-2495-43A2-B65B-D2F000F8B7AF}"/>
    <pc:docChg chg="custSel modSld modMainMaster">
      <pc:chgData name="Nicola Connor" userId="9103021_tp_dropbox_plus" providerId="OAuth2" clId="{0F589DB8-2495-43A2-B65B-D2F000F8B7AF}" dt="2026-02-20T10:43:16.767" v="75" actId="14100"/>
      <pc:docMkLst>
        <pc:docMk/>
      </pc:docMkLst>
      <pc:sldChg chg="addSp modSp">
        <pc:chgData name="Nicola Connor" userId="9103021_tp_dropbox_plus" providerId="OAuth2" clId="{0F589DB8-2495-43A2-B65B-D2F000F8B7AF}" dt="2026-02-20T10:38:57.903" v="1" actId="14826"/>
        <pc:sldMkLst>
          <pc:docMk/>
          <pc:sldMk cId="0" sldId="302"/>
        </pc:sldMkLst>
        <pc:spChg chg="mod">
          <ac:chgData name="Nicola Connor" userId="9103021_tp_dropbox_plus" providerId="OAuth2" clId="{0F589DB8-2495-43A2-B65B-D2F000F8B7AF}" dt="2026-02-20T10:38:31.506" v="0"/>
          <ac:spMkLst>
            <pc:docMk/>
            <pc:sldMk cId="0" sldId="302"/>
            <ac:spMk id="7" creationId="{9C3B8834-2910-C112-3242-2F7CCA69DCF2}"/>
          </ac:spMkLst>
        </pc:spChg>
        <pc:spChg chg="mod">
          <ac:chgData name="Nicola Connor" userId="9103021_tp_dropbox_plus" providerId="OAuth2" clId="{0F589DB8-2495-43A2-B65B-D2F000F8B7AF}" dt="2026-02-20T10:38:31.506" v="0"/>
          <ac:spMkLst>
            <pc:docMk/>
            <pc:sldMk cId="0" sldId="302"/>
            <ac:spMk id="9" creationId="{E5FF80BF-A4D3-97BE-71FF-AE958319E314}"/>
          </ac:spMkLst>
        </pc:spChg>
        <pc:grpChg chg="add mod">
          <ac:chgData name="Nicola Connor" userId="9103021_tp_dropbox_plus" providerId="OAuth2" clId="{0F589DB8-2495-43A2-B65B-D2F000F8B7AF}" dt="2026-02-20T10:38:31.506" v="0"/>
          <ac:grpSpMkLst>
            <pc:docMk/>
            <pc:sldMk cId="0" sldId="302"/>
            <ac:grpSpMk id="6" creationId="{B97A5C6F-4484-CF67-E981-5E1977F4F0A6}"/>
          </ac:grpSpMkLst>
        </pc:grpChg>
        <pc:picChg chg="mod">
          <ac:chgData name="Nicola Connor" userId="9103021_tp_dropbox_plus" providerId="OAuth2" clId="{0F589DB8-2495-43A2-B65B-D2F000F8B7AF}" dt="2026-02-20T10:38:57.903" v="1" actId="14826"/>
          <ac:picMkLst>
            <pc:docMk/>
            <pc:sldMk cId="0" sldId="302"/>
            <ac:picMk id="5" creationId="{00000000-0000-0000-0000-000000000000}"/>
          </ac:picMkLst>
        </pc:picChg>
        <pc:picChg chg="mod">
          <ac:chgData name="Nicola Connor" userId="9103021_tp_dropbox_plus" providerId="OAuth2" clId="{0F589DB8-2495-43A2-B65B-D2F000F8B7AF}" dt="2026-02-20T10:38:31.506" v="0"/>
          <ac:picMkLst>
            <pc:docMk/>
            <pc:sldMk cId="0" sldId="302"/>
            <ac:picMk id="8" creationId="{064FC57A-AB02-3C10-533F-F9BB662F3F1B}"/>
          </ac:picMkLst>
        </pc:picChg>
        <pc:picChg chg="mod">
          <ac:chgData name="Nicola Connor" userId="9103021_tp_dropbox_plus" providerId="OAuth2" clId="{0F589DB8-2495-43A2-B65B-D2F000F8B7AF}" dt="2026-02-20T10:38:31.506" v="0"/>
          <ac:picMkLst>
            <pc:docMk/>
            <pc:sldMk cId="0" sldId="302"/>
            <ac:picMk id="10" creationId="{5E32AA21-BB57-FC45-55E8-EE5CB2B37F0C}"/>
          </ac:picMkLst>
        </pc:picChg>
      </pc:sldChg>
      <pc:sldChg chg="addSp delSp modSp mod">
        <pc:chgData name="Nicola Connor" userId="9103021_tp_dropbox_plus" providerId="OAuth2" clId="{0F589DB8-2495-43A2-B65B-D2F000F8B7AF}" dt="2026-02-20T10:40:08.143" v="19" actId="1076"/>
        <pc:sldMkLst>
          <pc:docMk/>
          <pc:sldMk cId="0" sldId="303"/>
        </pc:sldMkLst>
        <pc:grpChg chg="del">
          <ac:chgData name="Nicola Connor" userId="9103021_tp_dropbox_plus" providerId="OAuth2" clId="{0F589DB8-2495-43A2-B65B-D2F000F8B7AF}" dt="2026-02-20T10:39:08.466" v="2" actId="478"/>
          <ac:grpSpMkLst>
            <pc:docMk/>
            <pc:sldMk cId="0" sldId="303"/>
            <ac:grpSpMk id="6" creationId="{00000000-0000-0000-0000-000000000000}"/>
          </ac:grpSpMkLst>
        </pc:grpChg>
        <pc:picChg chg="del">
          <ac:chgData name="Nicola Connor" userId="9103021_tp_dropbox_plus" providerId="OAuth2" clId="{0F589DB8-2495-43A2-B65B-D2F000F8B7AF}" dt="2026-02-20T10:39:30.634" v="10" actId="478"/>
          <ac:picMkLst>
            <pc:docMk/>
            <pc:sldMk cId="0" sldId="303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39:28.602" v="9" actId="208"/>
          <ac:picMkLst>
            <pc:docMk/>
            <pc:sldMk cId="0" sldId="303"/>
            <ac:picMk id="12" creationId="{4E23A4F6-78E5-A847-4C4E-0AC490976615}"/>
          </ac:picMkLst>
        </pc:picChg>
        <pc:picChg chg="add mod">
          <ac:chgData name="Nicola Connor" userId="9103021_tp_dropbox_plus" providerId="OAuth2" clId="{0F589DB8-2495-43A2-B65B-D2F000F8B7AF}" dt="2026-02-20T10:40:08.143" v="19" actId="1076"/>
          <ac:picMkLst>
            <pc:docMk/>
            <pc:sldMk cId="0" sldId="303"/>
            <ac:picMk id="14" creationId="{2ABA8272-1764-D9F1-8A4E-06BF3ACBAB36}"/>
          </ac:picMkLst>
        </pc:picChg>
      </pc:sldChg>
      <pc:sldChg chg="addSp delSp modSp mod">
        <pc:chgData name="Nicola Connor" userId="9103021_tp_dropbox_plus" providerId="OAuth2" clId="{0F589DB8-2495-43A2-B65B-D2F000F8B7AF}" dt="2026-02-20T10:40:12.443" v="21"/>
        <pc:sldMkLst>
          <pc:docMk/>
          <pc:sldMk cId="0" sldId="304"/>
        </pc:sldMkLst>
        <pc:picChg chg="del">
          <ac:chgData name="Nicola Connor" userId="9103021_tp_dropbox_plus" providerId="OAuth2" clId="{0F589DB8-2495-43A2-B65B-D2F000F8B7AF}" dt="2026-02-20T10:40:11.893" v="20" actId="478"/>
          <ac:picMkLst>
            <pc:docMk/>
            <pc:sldMk cId="0" sldId="304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0:12.443" v="21"/>
          <ac:picMkLst>
            <pc:docMk/>
            <pc:sldMk cId="0" sldId="304"/>
            <ac:picMk id="10" creationId="{32CD3896-02C5-2C78-D061-CA39710CA0E5}"/>
          </ac:picMkLst>
        </pc:picChg>
      </pc:sldChg>
      <pc:sldChg chg="addSp delSp modSp mod">
        <pc:chgData name="Nicola Connor" userId="9103021_tp_dropbox_plus" providerId="OAuth2" clId="{0F589DB8-2495-43A2-B65B-D2F000F8B7AF}" dt="2026-02-20T10:40:16.088" v="23"/>
        <pc:sldMkLst>
          <pc:docMk/>
          <pc:sldMk cId="0" sldId="305"/>
        </pc:sldMkLst>
        <pc:picChg chg="del">
          <ac:chgData name="Nicola Connor" userId="9103021_tp_dropbox_plus" providerId="OAuth2" clId="{0F589DB8-2495-43A2-B65B-D2F000F8B7AF}" dt="2026-02-20T10:40:15.614" v="22" actId="478"/>
          <ac:picMkLst>
            <pc:docMk/>
            <pc:sldMk cId="0" sldId="305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0:16.088" v="23"/>
          <ac:picMkLst>
            <pc:docMk/>
            <pc:sldMk cId="0" sldId="305"/>
            <ac:picMk id="16" creationId="{6B6ABAD7-342D-66C1-F453-6AD988DA6A28}"/>
          </ac:picMkLst>
        </pc:picChg>
      </pc:sldChg>
      <pc:sldChg chg="addSp delSp modSp mod">
        <pc:chgData name="Nicola Connor" userId="9103021_tp_dropbox_plus" providerId="OAuth2" clId="{0F589DB8-2495-43A2-B65B-D2F000F8B7AF}" dt="2026-02-20T10:40:23.641" v="27"/>
        <pc:sldMkLst>
          <pc:docMk/>
          <pc:sldMk cId="0" sldId="307"/>
        </pc:sldMkLst>
        <pc:picChg chg="del">
          <ac:chgData name="Nicola Connor" userId="9103021_tp_dropbox_plus" providerId="OAuth2" clId="{0F589DB8-2495-43A2-B65B-D2F000F8B7AF}" dt="2026-02-20T10:40:23.156" v="26" actId="478"/>
          <ac:picMkLst>
            <pc:docMk/>
            <pc:sldMk cId="0" sldId="307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0:23.641" v="27"/>
          <ac:picMkLst>
            <pc:docMk/>
            <pc:sldMk cId="0" sldId="307"/>
            <ac:picMk id="18" creationId="{7C90502B-5D2F-67E5-25D9-C839F60BC802}"/>
          </ac:picMkLst>
        </pc:picChg>
      </pc:sldChg>
      <pc:sldChg chg="addSp delSp modSp mod">
        <pc:chgData name="Nicola Connor" userId="9103021_tp_dropbox_plus" providerId="OAuth2" clId="{0F589DB8-2495-43A2-B65B-D2F000F8B7AF}" dt="2026-02-20T10:40:26.946" v="29"/>
        <pc:sldMkLst>
          <pc:docMk/>
          <pc:sldMk cId="0" sldId="308"/>
        </pc:sldMkLst>
        <pc:picChg chg="del">
          <ac:chgData name="Nicola Connor" userId="9103021_tp_dropbox_plus" providerId="OAuth2" clId="{0F589DB8-2495-43A2-B65B-D2F000F8B7AF}" dt="2026-02-20T10:40:26.466" v="28" actId="478"/>
          <ac:picMkLst>
            <pc:docMk/>
            <pc:sldMk cId="0" sldId="308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0:26.946" v="29"/>
          <ac:picMkLst>
            <pc:docMk/>
            <pc:sldMk cId="0" sldId="308"/>
            <ac:picMk id="11" creationId="{9508DC3B-BE16-24BA-19F7-9F7D459E57F5}"/>
          </ac:picMkLst>
        </pc:picChg>
      </pc:sldChg>
      <pc:sldChg chg="addSp modSp mod">
        <pc:chgData name="Nicola Connor" userId="9103021_tp_dropbox_plus" providerId="OAuth2" clId="{0F589DB8-2495-43A2-B65B-D2F000F8B7AF}" dt="2026-02-20T10:41:02.105" v="38" actId="166"/>
        <pc:sldMkLst>
          <pc:docMk/>
          <pc:sldMk cId="0" sldId="309"/>
        </pc:sldMkLst>
        <pc:spChg chg="add mod">
          <ac:chgData name="Nicola Connor" userId="9103021_tp_dropbox_plus" providerId="OAuth2" clId="{0F589DB8-2495-43A2-B65B-D2F000F8B7AF}" dt="2026-02-20T10:40:54.012" v="36" actId="208"/>
          <ac:spMkLst>
            <pc:docMk/>
            <pc:sldMk cId="0" sldId="309"/>
            <ac:spMk id="10" creationId="{CC43FA41-A17B-7739-1F6B-5D4AF2D03089}"/>
          </ac:spMkLst>
        </pc:spChg>
        <pc:picChg chg="add mod ord">
          <ac:chgData name="Nicola Connor" userId="9103021_tp_dropbox_plus" providerId="OAuth2" clId="{0F589DB8-2495-43A2-B65B-D2F000F8B7AF}" dt="2026-02-20T10:41:02.105" v="38" actId="166"/>
          <ac:picMkLst>
            <pc:docMk/>
            <pc:sldMk cId="0" sldId="309"/>
            <ac:picMk id="9" creationId="{3BA95873-A3E9-BC0F-0B85-2FF2B52463C0}"/>
          </ac:picMkLst>
        </pc:picChg>
      </pc:sldChg>
      <pc:sldChg chg="addSp delSp modSp mod">
        <pc:chgData name="Nicola Connor" userId="9103021_tp_dropbox_plus" providerId="OAuth2" clId="{0F589DB8-2495-43A2-B65B-D2F000F8B7AF}" dt="2026-02-20T10:40:37.646" v="31"/>
        <pc:sldMkLst>
          <pc:docMk/>
          <pc:sldMk cId="0" sldId="310"/>
        </pc:sldMkLst>
        <pc:picChg chg="del">
          <ac:chgData name="Nicola Connor" userId="9103021_tp_dropbox_plus" providerId="OAuth2" clId="{0F589DB8-2495-43A2-B65B-D2F000F8B7AF}" dt="2026-02-20T10:40:36.830" v="30" actId="478"/>
          <ac:picMkLst>
            <pc:docMk/>
            <pc:sldMk cId="0" sldId="310"/>
            <ac:picMk id="4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0:37.646" v="31"/>
          <ac:picMkLst>
            <pc:docMk/>
            <pc:sldMk cId="0" sldId="310"/>
            <ac:picMk id="15" creationId="{4F2D8C5E-2BFF-FEAD-0BFB-60ACF94E2A70}"/>
          </ac:picMkLst>
        </pc:picChg>
      </pc:sldChg>
      <pc:sldChg chg="addSp modSp mod">
        <pc:chgData name="Nicola Connor" userId="9103021_tp_dropbox_plus" providerId="OAuth2" clId="{0F589DB8-2495-43A2-B65B-D2F000F8B7AF}" dt="2026-02-20T10:41:29.058" v="46" actId="1076"/>
        <pc:sldMkLst>
          <pc:docMk/>
          <pc:sldMk cId="0" sldId="311"/>
        </pc:sldMkLst>
        <pc:spChg chg="add mod">
          <ac:chgData name="Nicola Connor" userId="9103021_tp_dropbox_plus" providerId="OAuth2" clId="{0F589DB8-2495-43A2-B65B-D2F000F8B7AF}" dt="2026-02-20T10:41:21.833" v="43" actId="208"/>
          <ac:spMkLst>
            <pc:docMk/>
            <pc:sldMk cId="0" sldId="311"/>
            <ac:spMk id="4" creationId="{09307761-95C6-1BD1-6D99-961E94B90DC0}"/>
          </ac:spMkLst>
        </pc:spChg>
        <pc:picChg chg="add mod ord">
          <ac:chgData name="Nicola Connor" userId="9103021_tp_dropbox_plus" providerId="OAuth2" clId="{0F589DB8-2495-43A2-B65B-D2F000F8B7AF}" dt="2026-02-20T10:41:29.058" v="46" actId="1076"/>
          <ac:picMkLst>
            <pc:docMk/>
            <pc:sldMk cId="0" sldId="311"/>
            <ac:picMk id="3" creationId="{28EAF8DE-A472-28FA-D6D6-18F5808C79DD}"/>
          </ac:picMkLst>
        </pc:picChg>
      </pc:sldChg>
      <pc:sldChg chg="addSp delSp modSp mod">
        <pc:chgData name="Nicola Connor" userId="9103021_tp_dropbox_plus" providerId="OAuth2" clId="{0F589DB8-2495-43A2-B65B-D2F000F8B7AF}" dt="2026-02-20T10:42:15.864" v="52"/>
        <pc:sldMkLst>
          <pc:docMk/>
          <pc:sldMk cId="0" sldId="317"/>
        </pc:sldMkLst>
        <pc:picChg chg="del">
          <ac:chgData name="Nicola Connor" userId="9103021_tp_dropbox_plus" providerId="OAuth2" clId="{0F589DB8-2495-43A2-B65B-D2F000F8B7AF}" dt="2026-02-20T10:42:15.409" v="51" actId="478"/>
          <ac:picMkLst>
            <pc:docMk/>
            <pc:sldMk cId="0" sldId="317"/>
            <ac:picMk id="2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15.864" v="52"/>
          <ac:picMkLst>
            <pc:docMk/>
            <pc:sldMk cId="0" sldId="317"/>
            <ac:picMk id="3" creationId="{2FA93682-EC7D-A608-5662-2AE9EC196861}"/>
          </ac:picMkLst>
        </pc:picChg>
      </pc:sldChg>
      <pc:sldChg chg="addSp delSp modSp mod">
        <pc:chgData name="Nicola Connor" userId="9103021_tp_dropbox_plus" providerId="OAuth2" clId="{0F589DB8-2495-43A2-B65B-D2F000F8B7AF}" dt="2026-02-20T10:42:20.873" v="54"/>
        <pc:sldMkLst>
          <pc:docMk/>
          <pc:sldMk cId="0" sldId="318"/>
        </pc:sldMkLst>
        <pc:picChg chg="del">
          <ac:chgData name="Nicola Connor" userId="9103021_tp_dropbox_plus" providerId="OAuth2" clId="{0F589DB8-2495-43A2-B65B-D2F000F8B7AF}" dt="2026-02-20T10:42:20.427" v="53" actId="478"/>
          <ac:picMkLst>
            <pc:docMk/>
            <pc:sldMk cId="0" sldId="318"/>
            <ac:picMk id="2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20.873" v="54"/>
          <ac:picMkLst>
            <pc:docMk/>
            <pc:sldMk cId="0" sldId="318"/>
            <ac:picMk id="5" creationId="{3BB901FA-8F3C-B298-C9C4-38425F65B9CB}"/>
          </ac:picMkLst>
        </pc:picChg>
      </pc:sldChg>
      <pc:sldChg chg="addSp delSp modSp mod">
        <pc:chgData name="Nicola Connor" userId="9103021_tp_dropbox_plus" providerId="OAuth2" clId="{0F589DB8-2495-43A2-B65B-D2F000F8B7AF}" dt="2026-02-20T10:42:25.035" v="56"/>
        <pc:sldMkLst>
          <pc:docMk/>
          <pc:sldMk cId="0" sldId="319"/>
        </pc:sldMkLst>
        <pc:picChg chg="del">
          <ac:chgData name="Nicola Connor" userId="9103021_tp_dropbox_plus" providerId="OAuth2" clId="{0F589DB8-2495-43A2-B65B-D2F000F8B7AF}" dt="2026-02-20T10:42:24.594" v="55" actId="478"/>
          <ac:picMkLst>
            <pc:docMk/>
            <pc:sldMk cId="0" sldId="319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25.035" v="56"/>
          <ac:picMkLst>
            <pc:docMk/>
            <pc:sldMk cId="0" sldId="319"/>
            <ac:picMk id="12" creationId="{32670327-9BC5-5EF5-BF61-18ED07F2970A}"/>
          </ac:picMkLst>
        </pc:picChg>
      </pc:sldChg>
      <pc:sldChg chg="addSp delSp modSp mod">
        <pc:chgData name="Nicola Connor" userId="9103021_tp_dropbox_plus" providerId="OAuth2" clId="{0F589DB8-2495-43A2-B65B-D2F000F8B7AF}" dt="2026-02-20T10:42:32.833" v="60"/>
        <pc:sldMkLst>
          <pc:docMk/>
          <pc:sldMk cId="0" sldId="320"/>
        </pc:sldMkLst>
        <pc:picChg chg="del">
          <ac:chgData name="Nicola Connor" userId="9103021_tp_dropbox_plus" providerId="OAuth2" clId="{0F589DB8-2495-43A2-B65B-D2F000F8B7AF}" dt="2026-02-20T10:42:32.388" v="59" actId="478"/>
          <ac:picMkLst>
            <pc:docMk/>
            <pc:sldMk cId="0" sldId="320"/>
            <ac:picMk id="2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32.833" v="60"/>
          <ac:picMkLst>
            <pc:docMk/>
            <pc:sldMk cId="0" sldId="320"/>
            <ac:picMk id="16" creationId="{6FB10264-234E-D00B-5C20-1161AC7BEDCB}"/>
          </ac:picMkLst>
        </pc:picChg>
      </pc:sldChg>
      <pc:sldChg chg="addSp delSp modSp mod">
        <pc:chgData name="Nicola Connor" userId="9103021_tp_dropbox_plus" providerId="OAuth2" clId="{0F589DB8-2495-43A2-B65B-D2F000F8B7AF}" dt="2026-02-20T10:42:36.001" v="62"/>
        <pc:sldMkLst>
          <pc:docMk/>
          <pc:sldMk cId="0" sldId="321"/>
        </pc:sldMkLst>
        <pc:picChg chg="del">
          <ac:chgData name="Nicola Connor" userId="9103021_tp_dropbox_plus" providerId="OAuth2" clId="{0F589DB8-2495-43A2-B65B-D2F000F8B7AF}" dt="2026-02-20T10:42:35.405" v="61" actId="478"/>
          <ac:picMkLst>
            <pc:docMk/>
            <pc:sldMk cId="0" sldId="321"/>
            <ac:picMk id="2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36.001" v="62"/>
          <ac:picMkLst>
            <pc:docMk/>
            <pc:sldMk cId="0" sldId="321"/>
            <ac:picMk id="12" creationId="{DC36D89B-295B-C06B-FFD0-27F87B8BF17A}"/>
          </ac:picMkLst>
        </pc:picChg>
      </pc:sldChg>
      <pc:sldChg chg="addSp delSp modSp mod">
        <pc:chgData name="Nicola Connor" userId="9103021_tp_dropbox_plus" providerId="OAuth2" clId="{0F589DB8-2495-43A2-B65B-D2F000F8B7AF}" dt="2026-02-20T10:42:39.393" v="64"/>
        <pc:sldMkLst>
          <pc:docMk/>
          <pc:sldMk cId="0" sldId="322"/>
        </pc:sldMkLst>
        <pc:picChg chg="del">
          <ac:chgData name="Nicola Connor" userId="9103021_tp_dropbox_plus" providerId="OAuth2" clId="{0F589DB8-2495-43A2-B65B-D2F000F8B7AF}" dt="2026-02-20T10:42:38.922" v="63" actId="478"/>
          <ac:picMkLst>
            <pc:docMk/>
            <pc:sldMk cId="0" sldId="322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39.393" v="64"/>
          <ac:picMkLst>
            <pc:docMk/>
            <pc:sldMk cId="0" sldId="322"/>
            <ac:picMk id="13" creationId="{773F6423-A13B-24D4-1318-7FE78D1E3DB5}"/>
          </ac:picMkLst>
        </pc:picChg>
      </pc:sldChg>
      <pc:sldChg chg="addSp delSp modSp mod">
        <pc:chgData name="Nicola Connor" userId="9103021_tp_dropbox_plus" providerId="OAuth2" clId="{0F589DB8-2495-43A2-B65B-D2F000F8B7AF}" dt="2026-02-20T10:43:16.767" v="75" actId="14100"/>
        <pc:sldMkLst>
          <pc:docMk/>
          <pc:sldMk cId="0" sldId="323"/>
        </pc:sldMkLst>
        <pc:grpChg chg="del">
          <ac:chgData name="Nicola Connor" userId="9103021_tp_dropbox_plus" providerId="OAuth2" clId="{0F589DB8-2495-43A2-B65B-D2F000F8B7AF}" dt="2026-02-20T10:42:49.329" v="67" actId="478"/>
          <ac:grpSpMkLst>
            <pc:docMk/>
            <pc:sldMk cId="0" sldId="323"/>
            <ac:grpSpMk id="6" creationId="{00000000-0000-0000-0000-000000000000}"/>
          </ac:grpSpMkLst>
        </pc:grpChg>
        <pc:picChg chg="del">
          <ac:chgData name="Nicola Connor" userId="9103021_tp_dropbox_plus" providerId="OAuth2" clId="{0F589DB8-2495-43A2-B65B-D2F000F8B7AF}" dt="2026-02-20T10:42:44.112" v="65" actId="478"/>
          <ac:picMkLst>
            <pc:docMk/>
            <pc:sldMk cId="0" sldId="323"/>
            <ac:picMk id="3" creationId="{00000000-0000-0000-0000-000000000000}"/>
          </ac:picMkLst>
        </pc:picChg>
        <pc:picChg chg="add mod">
          <ac:chgData name="Nicola Connor" userId="9103021_tp_dropbox_plus" providerId="OAuth2" clId="{0F589DB8-2495-43A2-B65B-D2F000F8B7AF}" dt="2026-02-20T10:42:44.586" v="66"/>
          <ac:picMkLst>
            <pc:docMk/>
            <pc:sldMk cId="0" sldId="323"/>
            <ac:picMk id="11" creationId="{7EF927ED-9129-00AC-447E-78A5662A2368}"/>
          </ac:picMkLst>
        </pc:picChg>
        <pc:picChg chg="add mod">
          <ac:chgData name="Nicola Connor" userId="9103021_tp_dropbox_plus" providerId="OAuth2" clId="{0F589DB8-2495-43A2-B65B-D2F000F8B7AF}" dt="2026-02-20T10:43:16.767" v="75" actId="14100"/>
          <ac:picMkLst>
            <pc:docMk/>
            <pc:sldMk cId="0" sldId="323"/>
            <ac:picMk id="13" creationId="{B94C89D8-1CA6-5B1A-5BBB-7B0E57173066}"/>
          </ac:picMkLst>
        </pc:picChg>
      </pc:sldChg>
      <pc:sldChg chg="addSp delSp modSp mod">
        <pc:chgData name="Nicola Connor" userId="9103021_tp_dropbox_plus" providerId="OAuth2" clId="{0F589DB8-2495-43A2-B65B-D2F000F8B7AF}" dt="2026-02-20T10:42:28.857" v="58"/>
        <pc:sldMkLst>
          <pc:docMk/>
          <pc:sldMk cId="4225520031" sldId="324"/>
        </pc:sldMkLst>
        <pc:picChg chg="add mod">
          <ac:chgData name="Nicola Connor" userId="9103021_tp_dropbox_plus" providerId="OAuth2" clId="{0F589DB8-2495-43A2-B65B-D2F000F8B7AF}" dt="2026-02-20T10:42:28.857" v="58"/>
          <ac:picMkLst>
            <pc:docMk/>
            <pc:sldMk cId="4225520031" sldId="324"/>
            <ac:picMk id="5" creationId="{FB5C6F58-DA57-F534-FA26-9ACA3E136C42}"/>
          </ac:picMkLst>
        </pc:picChg>
        <pc:picChg chg="del">
          <ac:chgData name="Nicola Connor" userId="9103021_tp_dropbox_plus" providerId="OAuth2" clId="{0F589DB8-2495-43A2-B65B-D2F000F8B7AF}" dt="2026-02-20T10:42:28.426" v="57" actId="478"/>
          <ac:picMkLst>
            <pc:docMk/>
            <pc:sldMk cId="4225520031" sldId="324"/>
            <ac:picMk id="9" creationId="{E85D2BF3-19C5-A82C-D950-E9A9EC49ABFB}"/>
          </ac:picMkLst>
        </pc:picChg>
      </pc:sldChg>
      <pc:sldChg chg="addSp delSp modSp mod">
        <pc:chgData name="Nicola Connor" userId="9103021_tp_dropbox_plus" providerId="OAuth2" clId="{0F589DB8-2495-43A2-B65B-D2F000F8B7AF}" dt="2026-02-20T10:40:19.421" v="25"/>
        <pc:sldMkLst>
          <pc:docMk/>
          <pc:sldMk cId="1415970513" sldId="331"/>
        </pc:sldMkLst>
        <pc:picChg chg="del">
          <ac:chgData name="Nicola Connor" userId="9103021_tp_dropbox_plus" providerId="OAuth2" clId="{0F589DB8-2495-43A2-B65B-D2F000F8B7AF}" dt="2026-02-20T10:40:18.958" v="24" actId="478"/>
          <ac:picMkLst>
            <pc:docMk/>
            <pc:sldMk cId="1415970513" sldId="331"/>
            <ac:picMk id="9" creationId="{939CA94D-2897-9A6D-17A2-94E5C946271D}"/>
          </ac:picMkLst>
        </pc:picChg>
        <pc:picChg chg="add mod">
          <ac:chgData name="Nicola Connor" userId="9103021_tp_dropbox_plus" providerId="OAuth2" clId="{0F589DB8-2495-43A2-B65B-D2F000F8B7AF}" dt="2026-02-20T10:40:19.421" v="25"/>
          <ac:picMkLst>
            <pc:docMk/>
            <pc:sldMk cId="1415970513" sldId="331"/>
            <ac:picMk id="11" creationId="{E1FA2DE4-D897-956D-69FE-1E88D12CE460}"/>
          </ac:picMkLst>
        </pc:picChg>
      </pc:sldChg>
      <pc:sldMasterChg chg="modSldLayout">
        <pc:chgData name="Nicola Connor" userId="9103021_tp_dropbox_plus" providerId="OAuth2" clId="{0F589DB8-2495-43A2-B65B-D2F000F8B7AF}" dt="2026-02-20T10:41:54.481" v="50"/>
        <pc:sldMasterMkLst>
          <pc:docMk/>
          <pc:sldMasterMk cId="0" sldId="2147483648"/>
        </pc:sldMasterMkLst>
        <pc:sldLayoutChg chg="addSp delSp modSp mod">
          <pc:chgData name="Nicola Connor" userId="9103021_tp_dropbox_plus" providerId="OAuth2" clId="{0F589DB8-2495-43A2-B65B-D2F000F8B7AF}" dt="2026-02-20T10:41:50.324" v="48"/>
          <pc:sldLayoutMkLst>
            <pc:docMk/>
            <pc:sldMasterMk cId="0" sldId="2147483648"/>
            <pc:sldLayoutMk cId="0" sldId="2147483664"/>
          </pc:sldLayoutMkLst>
          <pc:picChg chg="add mod">
            <ac:chgData name="Nicola Connor" userId="9103021_tp_dropbox_plus" providerId="OAuth2" clId="{0F589DB8-2495-43A2-B65B-D2F000F8B7AF}" dt="2026-02-20T10:41:50.324" v="48"/>
            <ac:picMkLst>
              <pc:docMk/>
              <pc:sldMasterMk cId="0" sldId="2147483648"/>
              <pc:sldLayoutMk cId="0" sldId="2147483664"/>
              <ac:picMk id="6" creationId="{1517589E-36DF-987C-B762-8C1AFC218C60}"/>
            </ac:picMkLst>
          </pc:picChg>
          <pc:picChg chg="del">
            <ac:chgData name="Nicola Connor" userId="9103021_tp_dropbox_plus" providerId="OAuth2" clId="{0F589DB8-2495-43A2-B65B-D2F000F8B7AF}" dt="2026-02-20T10:41:49.814" v="47" actId="478"/>
            <ac:picMkLst>
              <pc:docMk/>
              <pc:sldMasterMk cId="0" sldId="2147483648"/>
              <pc:sldLayoutMk cId="0" sldId="2147483664"/>
              <ac:picMk id="16" creationId="{00000000-0000-0000-0000-000000000000}"/>
            </ac:picMkLst>
          </pc:picChg>
        </pc:sldLayoutChg>
        <pc:sldLayoutChg chg="addSp delSp modSp mod">
          <pc:chgData name="Nicola Connor" userId="9103021_tp_dropbox_plus" providerId="OAuth2" clId="{0F589DB8-2495-43A2-B65B-D2F000F8B7AF}" dt="2026-02-20T10:41:54.481" v="50"/>
          <pc:sldLayoutMkLst>
            <pc:docMk/>
            <pc:sldMasterMk cId="0" sldId="2147483648"/>
            <pc:sldLayoutMk cId="0" sldId="2147483665"/>
          </pc:sldLayoutMkLst>
          <pc:picChg chg="add mod">
            <ac:chgData name="Nicola Connor" userId="9103021_tp_dropbox_plus" providerId="OAuth2" clId="{0F589DB8-2495-43A2-B65B-D2F000F8B7AF}" dt="2026-02-20T10:41:54.481" v="50"/>
            <ac:picMkLst>
              <pc:docMk/>
              <pc:sldMasterMk cId="0" sldId="2147483648"/>
              <pc:sldLayoutMk cId="0" sldId="2147483665"/>
              <ac:picMk id="5" creationId="{ACF94EE7-DB60-E9A2-88AF-08AF4A6BE5F8}"/>
            </ac:picMkLst>
          </pc:picChg>
          <pc:picChg chg="del">
            <ac:chgData name="Nicola Connor" userId="9103021_tp_dropbox_plus" providerId="OAuth2" clId="{0F589DB8-2495-43A2-B65B-D2F000F8B7AF}" dt="2026-02-20T10:41:53.956" v="49" actId="478"/>
            <ac:picMkLst>
              <pc:docMk/>
              <pc:sldMasterMk cId="0" sldId="2147483648"/>
              <pc:sldLayoutMk cId="0" sldId="2147483665"/>
              <ac:picMk id="19" creationId="{00000000-0000-0000-0000-000000000000}"/>
            </ac:picMkLst>
          </pc:picChg>
        </pc:sldLayoutChg>
      </pc:sldMasterChg>
    </pc:docChg>
  </pc:docChgLst>
</pc:chgInfo>
</file>

<file path=ppt/comments/modernComment_14B_5465FE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AD37D7-7531-4E4E-9929-128174D30123}" authorId="{990E89C9-3D55-4713-63E2-D8BCFE6C2E93}" status="resolved" created="2025-11-04T13:00:06.435">
    <pc:sldMkLst xmlns:pc="http://schemas.microsoft.com/office/powerpoint/2013/main/command">
      <pc:docMk/>
      <pc:sldMk cId="1415970513" sldId="331"/>
    </pc:sldMkLst>
    <p188:txBody>
      <a:bodyPr/>
      <a:lstStyle/>
      <a:p>
        <a:r>
          <a:rPr lang="en-US"/>
          <a:t>move arrow here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DBC64-D22C-4A0B-B125-297FF6A2B3AF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0499D-326F-468A-9D48-4A05624A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3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0499D-326F-468A-9D48-4A05624A49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9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0499D-326F-468A-9D48-4A05624A49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</a:t>
            </a:r>
            <a:r>
              <a:rPr lang="en-GB" dirty="0"/>
              <a:t> cetirizine (non drowsy) older gen are sedative</a:t>
            </a:r>
          </a:p>
          <a:p>
            <a:r>
              <a:rPr lang="en-GB" dirty="0"/>
              <a:t>Rebound effect with decongestants 5 days max</a:t>
            </a:r>
            <a:br>
              <a:rPr lang="en-GB" dirty="0"/>
            </a:br>
            <a:r>
              <a:rPr lang="en-GB" dirty="0"/>
              <a:t>Pharaoh pose, opposite hand to opposite ear, </a:t>
            </a:r>
            <a:r>
              <a:rPr lang="en-GB" dirty="0" err="1"/>
              <a:t>esp</a:t>
            </a:r>
            <a:r>
              <a:rPr lang="en-GB" dirty="0"/>
              <a:t> with INCS, spray on to apply not to inhale, avoid septum </a:t>
            </a:r>
            <a:r>
              <a:rPr lang="en-GB" dirty="0" err="1"/>
              <a:t>cartilidge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0B876-9ED0-E54C-AB65-36F2F79F10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09160" cy="6858000"/>
          </a:xfrm>
          <a:custGeom>
            <a:avLst/>
            <a:gdLst/>
            <a:ahLst/>
            <a:cxnLst/>
            <a:rect l="l" t="t" r="r" b="b"/>
            <a:pathLst>
              <a:path w="4709160" h="6858000">
                <a:moveTo>
                  <a:pt x="2359678" y="0"/>
                </a:moveTo>
                <a:lnTo>
                  <a:pt x="0" y="0"/>
                </a:lnTo>
                <a:lnTo>
                  <a:pt x="0" y="6858000"/>
                </a:lnTo>
                <a:lnTo>
                  <a:pt x="1665394" y="6858000"/>
                </a:lnTo>
                <a:lnTo>
                  <a:pt x="1706671" y="6848718"/>
                </a:lnTo>
                <a:lnTo>
                  <a:pt x="1754854" y="6837382"/>
                </a:lnTo>
                <a:lnTo>
                  <a:pt x="1802757" y="6825611"/>
                </a:lnTo>
                <a:lnTo>
                  <a:pt x="1850376" y="6813407"/>
                </a:lnTo>
                <a:lnTo>
                  <a:pt x="1897710" y="6800773"/>
                </a:lnTo>
                <a:lnTo>
                  <a:pt x="1944755" y="6787712"/>
                </a:lnTo>
                <a:lnTo>
                  <a:pt x="1991508" y="6774226"/>
                </a:lnTo>
                <a:lnTo>
                  <a:pt x="2037967" y="6760317"/>
                </a:lnTo>
                <a:lnTo>
                  <a:pt x="2084128" y="6745990"/>
                </a:lnTo>
                <a:lnTo>
                  <a:pt x="2129989" y="6731245"/>
                </a:lnTo>
                <a:lnTo>
                  <a:pt x="2175546" y="6716087"/>
                </a:lnTo>
                <a:lnTo>
                  <a:pt x="2220798" y="6700517"/>
                </a:lnTo>
                <a:lnTo>
                  <a:pt x="2265741" y="6684538"/>
                </a:lnTo>
                <a:lnTo>
                  <a:pt x="2310372" y="6668154"/>
                </a:lnTo>
                <a:lnTo>
                  <a:pt x="2354688" y="6651366"/>
                </a:lnTo>
                <a:lnTo>
                  <a:pt x="2398687" y="6634178"/>
                </a:lnTo>
                <a:lnTo>
                  <a:pt x="2442365" y="6616592"/>
                </a:lnTo>
                <a:lnTo>
                  <a:pt x="2485721" y="6598610"/>
                </a:lnTo>
                <a:lnTo>
                  <a:pt x="2528750" y="6580236"/>
                </a:lnTo>
                <a:lnTo>
                  <a:pt x="2571450" y="6561472"/>
                </a:lnTo>
                <a:lnTo>
                  <a:pt x="2613819" y="6542321"/>
                </a:lnTo>
                <a:lnTo>
                  <a:pt x="2655853" y="6522785"/>
                </a:lnTo>
                <a:lnTo>
                  <a:pt x="2697549" y="6502868"/>
                </a:lnTo>
                <a:lnTo>
                  <a:pt x="2738905" y="6482571"/>
                </a:lnTo>
                <a:lnTo>
                  <a:pt x="2779918" y="6461898"/>
                </a:lnTo>
                <a:lnTo>
                  <a:pt x="2820585" y="6440851"/>
                </a:lnTo>
                <a:lnTo>
                  <a:pt x="2860903" y="6419433"/>
                </a:lnTo>
                <a:lnTo>
                  <a:pt x="2900869" y="6397647"/>
                </a:lnTo>
                <a:lnTo>
                  <a:pt x="2940480" y="6375495"/>
                </a:lnTo>
                <a:lnTo>
                  <a:pt x="2979734" y="6352980"/>
                </a:lnTo>
                <a:lnTo>
                  <a:pt x="3018627" y="6330104"/>
                </a:lnTo>
                <a:lnTo>
                  <a:pt x="3057157" y="6306871"/>
                </a:lnTo>
                <a:lnTo>
                  <a:pt x="3095321" y="6283283"/>
                </a:lnTo>
                <a:lnTo>
                  <a:pt x="3133116" y="6259343"/>
                </a:lnTo>
                <a:lnTo>
                  <a:pt x="3170539" y="6235053"/>
                </a:lnTo>
                <a:lnTo>
                  <a:pt x="3207587" y="6210417"/>
                </a:lnTo>
                <a:lnTo>
                  <a:pt x="3244258" y="6185435"/>
                </a:lnTo>
                <a:lnTo>
                  <a:pt x="3280548" y="6160113"/>
                </a:lnTo>
                <a:lnTo>
                  <a:pt x="3316455" y="6134452"/>
                </a:lnTo>
                <a:lnTo>
                  <a:pt x="3351976" y="6108454"/>
                </a:lnTo>
                <a:lnTo>
                  <a:pt x="3387108" y="6082123"/>
                </a:lnTo>
                <a:lnTo>
                  <a:pt x="3421848" y="6055461"/>
                </a:lnTo>
                <a:lnTo>
                  <a:pt x="3456194" y="6028471"/>
                </a:lnTo>
                <a:lnTo>
                  <a:pt x="3490141" y="6001155"/>
                </a:lnTo>
                <a:lnTo>
                  <a:pt x="3523688" y="5973517"/>
                </a:lnTo>
                <a:lnTo>
                  <a:pt x="3556832" y="5945559"/>
                </a:lnTo>
                <a:lnTo>
                  <a:pt x="3589570" y="5917283"/>
                </a:lnTo>
                <a:lnTo>
                  <a:pt x="3621899" y="5888693"/>
                </a:lnTo>
                <a:lnTo>
                  <a:pt x="3653815" y="5859791"/>
                </a:lnTo>
                <a:lnTo>
                  <a:pt x="3685317" y="5830579"/>
                </a:lnTo>
                <a:lnTo>
                  <a:pt x="3716402" y="5801061"/>
                </a:lnTo>
                <a:lnTo>
                  <a:pt x="3747065" y="5771238"/>
                </a:lnTo>
                <a:lnTo>
                  <a:pt x="3777306" y="5741115"/>
                </a:lnTo>
                <a:lnTo>
                  <a:pt x="3807120" y="5710693"/>
                </a:lnTo>
                <a:lnTo>
                  <a:pt x="3836505" y="5679975"/>
                </a:lnTo>
                <a:lnTo>
                  <a:pt x="3865458" y="5648963"/>
                </a:lnTo>
                <a:lnTo>
                  <a:pt x="3893977" y="5617662"/>
                </a:lnTo>
                <a:lnTo>
                  <a:pt x="3922057" y="5586072"/>
                </a:lnTo>
                <a:lnTo>
                  <a:pt x="3949698" y="5554197"/>
                </a:lnTo>
                <a:lnTo>
                  <a:pt x="3976894" y="5522040"/>
                </a:lnTo>
                <a:lnTo>
                  <a:pt x="4003645" y="5489603"/>
                </a:lnTo>
                <a:lnTo>
                  <a:pt x="4029946" y="5456889"/>
                </a:lnTo>
                <a:lnTo>
                  <a:pt x="4055796" y="5423900"/>
                </a:lnTo>
                <a:lnTo>
                  <a:pt x="4081190" y="5390640"/>
                </a:lnTo>
                <a:lnTo>
                  <a:pt x="4106127" y="5357111"/>
                </a:lnTo>
                <a:lnTo>
                  <a:pt x="4130604" y="5323315"/>
                </a:lnTo>
                <a:lnTo>
                  <a:pt x="4154616" y="5289255"/>
                </a:lnTo>
                <a:lnTo>
                  <a:pt x="4178163" y="5254935"/>
                </a:lnTo>
                <a:lnTo>
                  <a:pt x="4201241" y="5220356"/>
                </a:lnTo>
                <a:lnTo>
                  <a:pt x="4223846" y="5185522"/>
                </a:lnTo>
                <a:lnTo>
                  <a:pt x="4245977" y="5150434"/>
                </a:lnTo>
                <a:lnTo>
                  <a:pt x="4267629" y="5115097"/>
                </a:lnTo>
                <a:lnTo>
                  <a:pt x="4288802" y="5079512"/>
                </a:lnTo>
                <a:lnTo>
                  <a:pt x="4309490" y="5043682"/>
                </a:lnTo>
                <a:lnTo>
                  <a:pt x="4329693" y="5007609"/>
                </a:lnTo>
                <a:lnTo>
                  <a:pt x="4349406" y="4971298"/>
                </a:lnTo>
                <a:lnTo>
                  <a:pt x="4368628" y="4934749"/>
                </a:lnTo>
                <a:lnTo>
                  <a:pt x="4387354" y="4897966"/>
                </a:lnTo>
                <a:lnTo>
                  <a:pt x="4405582" y="4860952"/>
                </a:lnTo>
                <a:lnTo>
                  <a:pt x="4423310" y="4823709"/>
                </a:lnTo>
                <a:lnTo>
                  <a:pt x="4440535" y="4786240"/>
                </a:lnTo>
                <a:lnTo>
                  <a:pt x="4457253" y="4748548"/>
                </a:lnTo>
                <a:lnTo>
                  <a:pt x="4473462" y="4710634"/>
                </a:lnTo>
                <a:lnTo>
                  <a:pt x="4489159" y="4672503"/>
                </a:lnTo>
                <a:lnTo>
                  <a:pt x="4504341" y="4634157"/>
                </a:lnTo>
                <a:lnTo>
                  <a:pt x="4519005" y="4595597"/>
                </a:lnTo>
                <a:lnTo>
                  <a:pt x="4533148" y="4556828"/>
                </a:lnTo>
                <a:lnTo>
                  <a:pt x="4546768" y="4517851"/>
                </a:lnTo>
                <a:lnTo>
                  <a:pt x="4559862" y="4478670"/>
                </a:lnTo>
                <a:lnTo>
                  <a:pt x="4572426" y="4439287"/>
                </a:lnTo>
                <a:lnTo>
                  <a:pt x="4584458" y="4399705"/>
                </a:lnTo>
                <a:lnTo>
                  <a:pt x="4595955" y="4359926"/>
                </a:lnTo>
                <a:lnTo>
                  <a:pt x="4606915" y="4319953"/>
                </a:lnTo>
                <a:lnTo>
                  <a:pt x="4617333" y="4279789"/>
                </a:lnTo>
                <a:lnTo>
                  <a:pt x="4627209" y="4239437"/>
                </a:lnTo>
                <a:lnTo>
                  <a:pt x="4636537" y="4198898"/>
                </a:lnTo>
                <a:lnTo>
                  <a:pt x="4645317" y="4158177"/>
                </a:lnTo>
                <a:lnTo>
                  <a:pt x="4653544" y="4117275"/>
                </a:lnTo>
                <a:lnTo>
                  <a:pt x="4661216" y="4076195"/>
                </a:lnTo>
                <a:lnTo>
                  <a:pt x="4668331" y="4034941"/>
                </a:lnTo>
                <a:lnTo>
                  <a:pt x="4674885" y="3993513"/>
                </a:lnTo>
                <a:lnTo>
                  <a:pt x="4680875" y="3951917"/>
                </a:lnTo>
                <a:lnTo>
                  <a:pt x="4686298" y="3910153"/>
                </a:lnTo>
                <a:lnTo>
                  <a:pt x="4691153" y="3868224"/>
                </a:lnTo>
                <a:lnTo>
                  <a:pt x="4695435" y="3826134"/>
                </a:lnTo>
                <a:lnTo>
                  <a:pt x="4699142" y="3783886"/>
                </a:lnTo>
                <a:lnTo>
                  <a:pt x="4702271" y="3741480"/>
                </a:lnTo>
                <a:lnTo>
                  <a:pt x="4704820" y="3698922"/>
                </a:lnTo>
                <a:lnTo>
                  <a:pt x="4706785" y="3656212"/>
                </a:lnTo>
                <a:lnTo>
                  <a:pt x="4708163" y="3613354"/>
                </a:lnTo>
                <a:lnTo>
                  <a:pt x="4708952" y="3570351"/>
                </a:lnTo>
                <a:lnTo>
                  <a:pt x="4709149" y="3527204"/>
                </a:lnTo>
                <a:lnTo>
                  <a:pt x="4708751" y="3483918"/>
                </a:lnTo>
                <a:lnTo>
                  <a:pt x="4707755" y="3440494"/>
                </a:lnTo>
                <a:lnTo>
                  <a:pt x="4706158" y="3396935"/>
                </a:lnTo>
                <a:lnTo>
                  <a:pt x="4703958" y="3353244"/>
                </a:lnTo>
                <a:lnTo>
                  <a:pt x="4701151" y="3309424"/>
                </a:lnTo>
                <a:lnTo>
                  <a:pt x="4697734" y="3265477"/>
                </a:lnTo>
                <a:lnTo>
                  <a:pt x="4693705" y="3221406"/>
                </a:lnTo>
                <a:lnTo>
                  <a:pt x="4689062" y="3177213"/>
                </a:lnTo>
                <a:lnTo>
                  <a:pt x="4683800" y="3132902"/>
                </a:lnTo>
                <a:lnTo>
                  <a:pt x="4677918" y="3088474"/>
                </a:lnTo>
                <a:lnTo>
                  <a:pt x="4671742" y="3046110"/>
                </a:lnTo>
                <a:lnTo>
                  <a:pt x="4665033" y="3003858"/>
                </a:lnTo>
                <a:lnTo>
                  <a:pt x="4657792" y="2961719"/>
                </a:lnTo>
                <a:lnTo>
                  <a:pt x="4650023" y="2919698"/>
                </a:lnTo>
                <a:lnTo>
                  <a:pt x="4641729" y="2877795"/>
                </a:lnTo>
                <a:lnTo>
                  <a:pt x="4632913" y="2836014"/>
                </a:lnTo>
                <a:lnTo>
                  <a:pt x="4623578" y="2794356"/>
                </a:lnTo>
                <a:lnTo>
                  <a:pt x="4613727" y="2752824"/>
                </a:lnTo>
                <a:lnTo>
                  <a:pt x="4603364" y="2711420"/>
                </a:lnTo>
                <a:lnTo>
                  <a:pt x="4592492" y="2670146"/>
                </a:lnTo>
                <a:lnTo>
                  <a:pt x="4581113" y="2629005"/>
                </a:lnTo>
                <a:lnTo>
                  <a:pt x="4569230" y="2587999"/>
                </a:lnTo>
                <a:lnTo>
                  <a:pt x="4556848" y="2547130"/>
                </a:lnTo>
                <a:lnTo>
                  <a:pt x="4543969" y="2506401"/>
                </a:lnTo>
                <a:lnTo>
                  <a:pt x="4530596" y="2465813"/>
                </a:lnTo>
                <a:lnTo>
                  <a:pt x="4516732" y="2425370"/>
                </a:lnTo>
                <a:lnTo>
                  <a:pt x="4502381" y="2385073"/>
                </a:lnTo>
                <a:lnTo>
                  <a:pt x="4487545" y="2344925"/>
                </a:lnTo>
                <a:lnTo>
                  <a:pt x="4472228" y="2304928"/>
                </a:lnTo>
                <a:lnTo>
                  <a:pt x="4456433" y="2265084"/>
                </a:lnTo>
                <a:lnTo>
                  <a:pt x="4440162" y="2225396"/>
                </a:lnTo>
                <a:lnTo>
                  <a:pt x="4423420" y="2185866"/>
                </a:lnTo>
                <a:lnTo>
                  <a:pt x="4406209" y="2146496"/>
                </a:lnTo>
                <a:lnTo>
                  <a:pt x="4388532" y="2107288"/>
                </a:lnTo>
                <a:lnTo>
                  <a:pt x="4370393" y="2068246"/>
                </a:lnTo>
                <a:lnTo>
                  <a:pt x="4351794" y="2029370"/>
                </a:lnTo>
                <a:lnTo>
                  <a:pt x="4332739" y="1990664"/>
                </a:lnTo>
                <a:lnTo>
                  <a:pt x="4313231" y="1952129"/>
                </a:lnTo>
                <a:lnTo>
                  <a:pt x="4293272" y="1913769"/>
                </a:lnTo>
                <a:lnTo>
                  <a:pt x="4272867" y="1875584"/>
                </a:lnTo>
                <a:lnTo>
                  <a:pt x="4252018" y="1837579"/>
                </a:lnTo>
                <a:lnTo>
                  <a:pt x="4230728" y="1799754"/>
                </a:lnTo>
                <a:lnTo>
                  <a:pt x="4209001" y="1762112"/>
                </a:lnTo>
                <a:lnTo>
                  <a:pt x="4186839" y="1724656"/>
                </a:lnTo>
                <a:lnTo>
                  <a:pt x="4164246" y="1687387"/>
                </a:lnTo>
                <a:lnTo>
                  <a:pt x="4141225" y="1650309"/>
                </a:lnTo>
                <a:lnTo>
                  <a:pt x="4117778" y="1613423"/>
                </a:lnTo>
                <a:lnTo>
                  <a:pt x="4093910" y="1576731"/>
                </a:lnTo>
                <a:lnTo>
                  <a:pt x="4069623" y="1540237"/>
                </a:lnTo>
                <a:lnTo>
                  <a:pt x="4044921" y="1503941"/>
                </a:lnTo>
                <a:lnTo>
                  <a:pt x="4019805" y="1467848"/>
                </a:lnTo>
                <a:lnTo>
                  <a:pt x="3994281" y="1431958"/>
                </a:lnTo>
                <a:lnTo>
                  <a:pt x="3968350" y="1396274"/>
                </a:lnTo>
                <a:lnTo>
                  <a:pt x="3942015" y="1360798"/>
                </a:lnTo>
                <a:lnTo>
                  <a:pt x="3915281" y="1325534"/>
                </a:lnTo>
                <a:lnTo>
                  <a:pt x="3888150" y="1290482"/>
                </a:lnTo>
                <a:lnTo>
                  <a:pt x="3860625" y="1255645"/>
                </a:lnTo>
                <a:lnTo>
                  <a:pt x="3832710" y="1221026"/>
                </a:lnTo>
                <a:lnTo>
                  <a:pt x="3804407" y="1186627"/>
                </a:lnTo>
                <a:lnTo>
                  <a:pt x="3775719" y="1152451"/>
                </a:lnTo>
                <a:lnTo>
                  <a:pt x="3746650" y="1118498"/>
                </a:lnTo>
                <a:lnTo>
                  <a:pt x="3717203" y="1084773"/>
                </a:lnTo>
                <a:lnTo>
                  <a:pt x="3687381" y="1051276"/>
                </a:lnTo>
                <a:lnTo>
                  <a:pt x="3657187" y="1018011"/>
                </a:lnTo>
                <a:lnTo>
                  <a:pt x="3626625" y="984979"/>
                </a:lnTo>
                <a:lnTo>
                  <a:pt x="3595696" y="952184"/>
                </a:lnTo>
                <a:lnTo>
                  <a:pt x="3564405" y="919627"/>
                </a:lnTo>
                <a:lnTo>
                  <a:pt x="3532755" y="887310"/>
                </a:lnTo>
                <a:lnTo>
                  <a:pt x="3500748" y="855236"/>
                </a:lnTo>
                <a:lnTo>
                  <a:pt x="3468389" y="823407"/>
                </a:lnTo>
                <a:lnTo>
                  <a:pt x="3435679" y="791826"/>
                </a:lnTo>
                <a:lnTo>
                  <a:pt x="3402622" y="760494"/>
                </a:lnTo>
                <a:lnTo>
                  <a:pt x="3369222" y="729414"/>
                </a:lnTo>
                <a:lnTo>
                  <a:pt x="3335480" y="698589"/>
                </a:lnTo>
                <a:lnTo>
                  <a:pt x="3301402" y="668020"/>
                </a:lnTo>
                <a:lnTo>
                  <a:pt x="3266989" y="637710"/>
                </a:lnTo>
                <a:lnTo>
                  <a:pt x="3232244" y="607662"/>
                </a:lnTo>
                <a:lnTo>
                  <a:pt x="3197172" y="577876"/>
                </a:lnTo>
                <a:lnTo>
                  <a:pt x="3161774" y="548357"/>
                </a:lnTo>
                <a:lnTo>
                  <a:pt x="3126055" y="519106"/>
                </a:lnTo>
                <a:lnTo>
                  <a:pt x="3090017" y="490125"/>
                </a:lnTo>
                <a:lnTo>
                  <a:pt x="3053663" y="461416"/>
                </a:lnTo>
                <a:lnTo>
                  <a:pt x="3016997" y="432983"/>
                </a:lnTo>
                <a:lnTo>
                  <a:pt x="2980021" y="404827"/>
                </a:lnTo>
                <a:lnTo>
                  <a:pt x="2942739" y="376951"/>
                </a:lnTo>
                <a:lnTo>
                  <a:pt x="2905154" y="349356"/>
                </a:lnTo>
                <a:lnTo>
                  <a:pt x="2867269" y="322045"/>
                </a:lnTo>
                <a:lnTo>
                  <a:pt x="2829087" y="295021"/>
                </a:lnTo>
                <a:lnTo>
                  <a:pt x="2790611" y="268286"/>
                </a:lnTo>
                <a:lnTo>
                  <a:pt x="2751844" y="241842"/>
                </a:lnTo>
                <a:lnTo>
                  <a:pt x="2712790" y="215691"/>
                </a:lnTo>
                <a:lnTo>
                  <a:pt x="2673452" y="189835"/>
                </a:lnTo>
                <a:lnTo>
                  <a:pt x="2633832" y="164278"/>
                </a:lnTo>
                <a:lnTo>
                  <a:pt x="2593935" y="139021"/>
                </a:lnTo>
                <a:lnTo>
                  <a:pt x="2553762" y="114066"/>
                </a:lnTo>
                <a:lnTo>
                  <a:pt x="2513317" y="89416"/>
                </a:lnTo>
                <a:lnTo>
                  <a:pt x="2472604" y="65073"/>
                </a:lnTo>
                <a:lnTo>
                  <a:pt x="2431625" y="41040"/>
                </a:lnTo>
                <a:lnTo>
                  <a:pt x="2390383" y="17318"/>
                </a:lnTo>
                <a:lnTo>
                  <a:pt x="2359678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789" y="2687218"/>
            <a:ext cx="2931894" cy="14835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solidFill>
            <a:srgbClr val="10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46" y="6128994"/>
            <a:ext cx="1441555" cy="504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80824" y="2583937"/>
            <a:ext cx="6703695" cy="70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1517589E-36DF-987C-B762-8C1AFC218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7267562" y="4484001"/>
            <a:ext cx="133350" cy="341630"/>
          </a:xfrm>
          <a:custGeom>
            <a:avLst/>
            <a:gdLst/>
            <a:ahLst/>
            <a:cxnLst/>
            <a:rect l="l" t="t" r="r" b="b"/>
            <a:pathLst>
              <a:path w="133350" h="341629">
                <a:moveTo>
                  <a:pt x="101092" y="0"/>
                </a:moveTo>
                <a:lnTo>
                  <a:pt x="31750" y="0"/>
                </a:lnTo>
                <a:lnTo>
                  <a:pt x="31750" y="197738"/>
                </a:lnTo>
                <a:lnTo>
                  <a:pt x="0" y="197738"/>
                </a:lnTo>
                <a:lnTo>
                  <a:pt x="66421" y="341502"/>
                </a:lnTo>
                <a:lnTo>
                  <a:pt x="132842" y="197738"/>
                </a:lnTo>
                <a:lnTo>
                  <a:pt x="101092" y="197738"/>
                </a:lnTo>
                <a:lnTo>
                  <a:pt x="1010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67562" y="4484001"/>
            <a:ext cx="133350" cy="341630"/>
          </a:xfrm>
          <a:custGeom>
            <a:avLst/>
            <a:gdLst/>
            <a:ahLst/>
            <a:cxnLst/>
            <a:rect l="l" t="t" r="r" b="b"/>
            <a:pathLst>
              <a:path w="133350" h="341629">
                <a:moveTo>
                  <a:pt x="132842" y="197738"/>
                </a:moveTo>
                <a:lnTo>
                  <a:pt x="101092" y="197738"/>
                </a:lnTo>
                <a:lnTo>
                  <a:pt x="101092" y="0"/>
                </a:lnTo>
                <a:lnTo>
                  <a:pt x="31750" y="0"/>
                </a:lnTo>
                <a:lnTo>
                  <a:pt x="31750" y="197738"/>
                </a:lnTo>
                <a:lnTo>
                  <a:pt x="0" y="197738"/>
                </a:lnTo>
                <a:lnTo>
                  <a:pt x="66421" y="341502"/>
                </a:lnTo>
                <a:lnTo>
                  <a:pt x="132842" y="197738"/>
                </a:lnTo>
                <a:close/>
              </a:path>
            </a:pathLst>
          </a:custGeom>
          <a:ln w="19050">
            <a:solidFill>
              <a:srgbClr val="042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172336"/>
            <a:ext cx="330695" cy="3474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ACF94EE7-DB60-E9A2-88AF-08AF4A6BE5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861" y="288164"/>
            <a:ext cx="9087485" cy="608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7100" y="2387473"/>
            <a:ext cx="10337800" cy="381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18/10/relationships/comments" Target="../comments/modernComment_14B_5465FED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5080824" y="2583937"/>
            <a:ext cx="6703695" cy="6801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84480">
              <a:lnSpc>
                <a:spcPct val="101699"/>
              </a:lnSpc>
              <a:spcBef>
                <a:spcPts val="90"/>
              </a:spcBef>
            </a:pPr>
            <a:r>
              <a:rPr sz="2200" dirty="0"/>
              <a:t>Accompagner</a:t>
            </a:r>
            <a:r>
              <a:rPr sz="2200" spc="65" dirty="0"/>
              <a:t> </a:t>
            </a:r>
            <a:r>
              <a:rPr sz="2200" dirty="0"/>
              <a:t>les</a:t>
            </a:r>
            <a:r>
              <a:rPr sz="2200" spc="65" dirty="0"/>
              <a:t> </a:t>
            </a:r>
            <a:r>
              <a:rPr sz="2200" dirty="0"/>
              <a:t>adultes</a:t>
            </a:r>
            <a:r>
              <a:rPr sz="2200" spc="65" dirty="0"/>
              <a:t> </a:t>
            </a:r>
            <a:r>
              <a:rPr sz="2200" dirty="0"/>
              <a:t>souffrant</a:t>
            </a:r>
            <a:r>
              <a:rPr sz="2200" spc="65" dirty="0"/>
              <a:t> </a:t>
            </a:r>
            <a:r>
              <a:rPr sz="2200" dirty="0"/>
              <a:t>de</a:t>
            </a:r>
            <a:r>
              <a:rPr sz="2200" spc="70" dirty="0"/>
              <a:t> </a:t>
            </a:r>
            <a:r>
              <a:rPr sz="2200" spc="-10" dirty="0"/>
              <a:t>rhinite </a:t>
            </a:r>
            <a:r>
              <a:rPr sz="2200" dirty="0"/>
              <a:t>allergique</a:t>
            </a:r>
            <a:r>
              <a:rPr sz="2200" spc="55" dirty="0"/>
              <a:t> </a:t>
            </a:r>
            <a:r>
              <a:rPr sz="2200" dirty="0"/>
              <a:t>saisonnière</a:t>
            </a:r>
            <a:r>
              <a:rPr sz="2200" spc="60" dirty="0"/>
              <a:t> </a:t>
            </a:r>
            <a:r>
              <a:rPr sz="2200" dirty="0" err="1"/>
              <a:t>en</a:t>
            </a:r>
            <a:r>
              <a:rPr sz="2200" spc="60" dirty="0"/>
              <a:t> </a:t>
            </a:r>
            <a:r>
              <a:rPr lang="fr-FR" sz="2200" dirty="0"/>
              <a:t>officine</a:t>
            </a: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7604906" y="3550529"/>
            <a:ext cx="1634489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7EC9BD"/>
                </a:solidFill>
                <a:latin typeface="Arial"/>
                <a:cs typeface="Arial"/>
              </a:rPr>
              <a:t>Étude</a:t>
            </a:r>
            <a:r>
              <a:rPr sz="2150" spc="-15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7EC9BD"/>
                </a:solidFill>
                <a:latin typeface="Arial"/>
                <a:cs typeface="Arial"/>
              </a:rPr>
              <a:t>de</a:t>
            </a:r>
            <a:r>
              <a:rPr sz="2150" spc="-1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7EC9BD"/>
                </a:solidFill>
                <a:latin typeface="Arial"/>
                <a:cs typeface="Arial"/>
              </a:rPr>
              <a:t>cas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1623" y="5870124"/>
            <a:ext cx="3970654" cy="85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Garry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McDonald,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pharmacien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(Écosse,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Royaume-</a:t>
            </a:r>
            <a:r>
              <a:rPr sz="1300" spc="-20" dirty="0">
                <a:latin typeface="Arial"/>
                <a:cs typeface="Arial"/>
              </a:rPr>
              <a:t>Uni) </a:t>
            </a:r>
            <a:r>
              <a:rPr sz="1300" dirty="0">
                <a:latin typeface="Arial"/>
                <a:cs typeface="Arial"/>
              </a:rPr>
              <a:t>Sarah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Hamida,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pharmacienne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(Tunisie)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017973"/>
                </a:solidFill>
                <a:latin typeface="Arial"/>
                <a:cs typeface="Arial"/>
              </a:rPr>
              <a:t>Novembre</a:t>
            </a:r>
            <a:r>
              <a:rPr sz="1600" i="1" spc="-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17973"/>
                </a:solidFill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1918" y="5836602"/>
            <a:ext cx="1669488" cy="788631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B97A5C6F-4484-CF67-E981-5E1977F4F0A6}"/>
              </a:ext>
            </a:extLst>
          </p:cNvPr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9C3B8834-2910-C112-3242-2F7CCA69DCF2}"/>
                </a:ext>
              </a:extLst>
            </p:cNvPr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064FC57A-AB02-3C10-533F-F9BB662F3F1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11" y="2819401"/>
              <a:ext cx="3555872" cy="1008324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5FF80BF-A4D3-97BE-71FF-AE958319E314}"/>
                </a:ext>
              </a:extLst>
            </p:cNvPr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5E32AA21-BB57-FC45-55E8-EE5CB2B37F0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283" y="6101511"/>
              <a:ext cx="1441555" cy="504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854" y="6522613"/>
            <a:ext cx="764984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toutefois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Classification</a:t>
            </a:r>
            <a:endParaRPr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21EF71-C70D-8D32-DD28-4C9B3091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77" y="1220275"/>
            <a:ext cx="11205597" cy="497919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7AF14C97-C1B3-D106-C74E-646305492912}"/>
              </a:ext>
            </a:extLst>
          </p:cNvPr>
          <p:cNvSpPr/>
          <p:nvPr/>
        </p:nvSpPr>
        <p:spPr>
          <a:xfrm>
            <a:off x="990600" y="1981200"/>
            <a:ext cx="5122175" cy="3962400"/>
          </a:xfrm>
          <a:prstGeom prst="frame">
            <a:avLst>
              <a:gd name="adj1" fmla="val 253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6BC6C-DDE8-E695-FC95-DFE3A4DAA730}"/>
              </a:ext>
            </a:extLst>
          </p:cNvPr>
          <p:cNvSpPr/>
          <p:nvPr/>
        </p:nvSpPr>
        <p:spPr>
          <a:xfrm>
            <a:off x="5157355" y="3054928"/>
            <a:ext cx="838200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0F281-2A06-719F-23B3-5D5C0F0ADE85}"/>
              </a:ext>
            </a:extLst>
          </p:cNvPr>
          <p:cNvSpPr/>
          <p:nvPr/>
        </p:nvSpPr>
        <p:spPr>
          <a:xfrm>
            <a:off x="6132734" y="3048001"/>
            <a:ext cx="725266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2218F-C614-67AF-898A-D0225A53F3E9}"/>
              </a:ext>
            </a:extLst>
          </p:cNvPr>
          <p:cNvSpPr/>
          <p:nvPr/>
        </p:nvSpPr>
        <p:spPr>
          <a:xfrm>
            <a:off x="5270289" y="3875809"/>
            <a:ext cx="725266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4482F-0F9D-D612-3170-6633C497E691}"/>
              </a:ext>
            </a:extLst>
          </p:cNvPr>
          <p:cNvSpPr/>
          <p:nvPr/>
        </p:nvSpPr>
        <p:spPr>
          <a:xfrm>
            <a:off x="6132734" y="3861733"/>
            <a:ext cx="725266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307761-95C6-1BD1-6D99-961E94B90DC0}"/>
              </a:ext>
            </a:extLst>
          </p:cNvPr>
          <p:cNvSpPr/>
          <p:nvPr/>
        </p:nvSpPr>
        <p:spPr>
          <a:xfrm>
            <a:off x="10210800" y="76200"/>
            <a:ext cx="16764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and blue logo&#10;&#10;AI-generated content may be incorrect.">
            <a:extLst>
              <a:ext uri="{FF2B5EF4-FFF2-40B4-BE49-F238E27FC236}">
                <a16:creationId xmlns:a16="http://schemas.microsoft.com/office/drawing/2014/main" id="{28EAF8DE-A472-28FA-D6D6-18F5808C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88" y="338631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1319" y="6522613"/>
            <a:ext cx="720344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7425" y="939622"/>
            <a:ext cx="7472680" cy="5513705"/>
            <a:chOff x="2257425" y="939622"/>
            <a:chExt cx="7472680" cy="5513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5525" y="939622"/>
              <a:ext cx="7396149" cy="5513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5525" y="981582"/>
              <a:ext cx="7396480" cy="2804795"/>
            </a:xfrm>
            <a:custGeom>
              <a:avLst/>
              <a:gdLst/>
              <a:ahLst/>
              <a:cxnLst/>
              <a:rect l="l" t="t" r="r" b="b"/>
              <a:pathLst>
                <a:path w="7396480" h="2804795">
                  <a:moveTo>
                    <a:pt x="0" y="0"/>
                  </a:moveTo>
                  <a:lnTo>
                    <a:pt x="7396099" y="0"/>
                  </a:lnTo>
                  <a:lnTo>
                    <a:pt x="7396099" y="2804541"/>
                  </a:lnTo>
                  <a:lnTo>
                    <a:pt x="0" y="280454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Classification</a:t>
            </a:r>
            <a:endParaRPr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FC8707-17DC-806B-4EBA-ABA671470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6" y="861568"/>
            <a:ext cx="7547546" cy="5819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560" y="6521491"/>
            <a:ext cx="749935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apporté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soutien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financier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pour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permettre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Classification</a:t>
            </a:r>
            <a:endParaRPr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0CD1F1-DCCE-F489-4BB4-BB20AC8FD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5"/>
          <a:stretch>
            <a:fillRect/>
          </a:stretch>
        </p:blipFill>
        <p:spPr>
          <a:xfrm>
            <a:off x="2209800" y="1951463"/>
            <a:ext cx="7772400" cy="28491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508" y="6520370"/>
            <a:ext cx="73113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réalisation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Classification</a:t>
            </a:r>
            <a:endParaRPr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D433B5-B2B6-57FF-4B24-0E6F1260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77" y="1220275"/>
            <a:ext cx="11205597" cy="497919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A3B1E5A-E9C7-8DA6-DC85-4190E2D9D7D9}"/>
              </a:ext>
            </a:extLst>
          </p:cNvPr>
          <p:cNvSpPr/>
          <p:nvPr/>
        </p:nvSpPr>
        <p:spPr>
          <a:xfrm>
            <a:off x="5995555" y="1981200"/>
            <a:ext cx="5122175" cy="3962400"/>
          </a:xfrm>
          <a:prstGeom prst="frame">
            <a:avLst>
              <a:gd name="adj1" fmla="val 253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81FF6-8986-01BB-897D-4C60F4A30480}"/>
              </a:ext>
            </a:extLst>
          </p:cNvPr>
          <p:cNvSpPr/>
          <p:nvPr/>
        </p:nvSpPr>
        <p:spPr>
          <a:xfrm>
            <a:off x="5157355" y="3054928"/>
            <a:ext cx="838200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CFA28-E6F7-EF3A-96E8-D25E4210BDF4}"/>
              </a:ext>
            </a:extLst>
          </p:cNvPr>
          <p:cNvSpPr/>
          <p:nvPr/>
        </p:nvSpPr>
        <p:spPr>
          <a:xfrm>
            <a:off x="6132734" y="3048001"/>
            <a:ext cx="725266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0E680-9033-B7BC-C358-0D41C4489BD0}"/>
              </a:ext>
            </a:extLst>
          </p:cNvPr>
          <p:cNvSpPr/>
          <p:nvPr/>
        </p:nvSpPr>
        <p:spPr>
          <a:xfrm>
            <a:off x="5270289" y="3875809"/>
            <a:ext cx="725266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54934-C303-867C-03BF-1EE9988D2C76}"/>
              </a:ext>
            </a:extLst>
          </p:cNvPr>
          <p:cNvSpPr/>
          <p:nvPr/>
        </p:nvSpPr>
        <p:spPr>
          <a:xfrm>
            <a:off x="6132734" y="3861733"/>
            <a:ext cx="725266" cy="762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4920" y="6522613"/>
            <a:ext cx="735647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mais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n’a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pris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à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Classification</a:t>
            </a:r>
            <a:endParaRPr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738BDD-9AF9-CE11-7FE4-35A3C0F47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9" t="52011" r="5199" b="7225"/>
          <a:stretch>
            <a:fillRect/>
          </a:stretch>
        </p:blipFill>
        <p:spPr>
          <a:xfrm>
            <a:off x="2209800" y="1818853"/>
            <a:ext cx="8534400" cy="3438948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160AC94B-AB68-1DE5-679E-F95A26A98802}"/>
              </a:ext>
            </a:extLst>
          </p:cNvPr>
          <p:cNvSpPr/>
          <p:nvPr/>
        </p:nvSpPr>
        <p:spPr>
          <a:xfrm>
            <a:off x="2133600" y="1818854"/>
            <a:ext cx="8610600" cy="3591346"/>
          </a:xfrm>
          <a:prstGeom prst="frame">
            <a:avLst>
              <a:gd name="adj1" fmla="val 253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55F79-3465-9503-2D29-CE709CEE5286}"/>
              </a:ext>
            </a:extLst>
          </p:cNvPr>
          <p:cNvSpPr/>
          <p:nvPr/>
        </p:nvSpPr>
        <p:spPr>
          <a:xfrm>
            <a:off x="2230582" y="1905000"/>
            <a:ext cx="1274618" cy="129108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0046" y="6524855"/>
            <a:ext cx="718629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latin typeface="Arial"/>
                <a:cs typeface="Arial"/>
              </a:rPr>
              <a:t>ALK-</a:t>
            </a:r>
            <a:r>
              <a:rPr sz="750" dirty="0">
                <a:latin typeface="Arial"/>
                <a:cs typeface="Arial"/>
              </a:rPr>
              <a:t>Abelló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soutenu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développement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cette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étude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cas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par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biais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d’une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subvention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éducative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sans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restriction,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mais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n’a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pas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participé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à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rédaction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son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contenu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Classification</a:t>
            </a:r>
            <a:endParaRPr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E74EA7-6ECD-9BE9-0B55-99798A55B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9" t="52011" r="5199" b="7225"/>
          <a:stretch>
            <a:fillRect/>
          </a:stretch>
        </p:blipFill>
        <p:spPr>
          <a:xfrm>
            <a:off x="2209800" y="1818853"/>
            <a:ext cx="8534400" cy="3438948"/>
          </a:xfrm>
          <a:prstGeom prst="rect">
            <a:avLst/>
          </a:prstGeom>
        </p:spPr>
      </p:pic>
      <p:sp>
        <p:nvSpPr>
          <p:cNvPr id="6" name="Cadre 5">
            <a:extLst>
              <a:ext uri="{FF2B5EF4-FFF2-40B4-BE49-F238E27FC236}">
                <a16:creationId xmlns:a16="http://schemas.microsoft.com/office/drawing/2014/main" id="{E9EAAF80-CC82-9E45-26D4-B2686F535B5B}"/>
              </a:ext>
            </a:extLst>
          </p:cNvPr>
          <p:cNvSpPr/>
          <p:nvPr/>
        </p:nvSpPr>
        <p:spPr>
          <a:xfrm>
            <a:off x="2133600" y="1818854"/>
            <a:ext cx="8610600" cy="3591346"/>
          </a:xfrm>
          <a:prstGeom prst="frame">
            <a:avLst>
              <a:gd name="adj1" fmla="val 253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27417-99E9-AC56-037B-B4F7A6642F70}"/>
              </a:ext>
            </a:extLst>
          </p:cNvPr>
          <p:cNvSpPr/>
          <p:nvPr/>
        </p:nvSpPr>
        <p:spPr>
          <a:xfrm>
            <a:off x="2230582" y="1905000"/>
            <a:ext cx="1274618" cy="129108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 descr="$PPTXTitle"/>
          <p:cNvSpPr txBox="1">
            <a:spLocks noGrp="1"/>
          </p:cNvSpPr>
          <p:nvPr>
            <p:ph type="title"/>
          </p:nvPr>
        </p:nvSpPr>
        <p:spPr>
          <a:xfrm>
            <a:off x="434453" y="471073"/>
            <a:ext cx="9741421" cy="315395"/>
          </a:xfrm>
          <a:prstGeom prst="rect">
            <a:avLst/>
          </a:prstGeom>
        </p:spPr>
        <p:txBody>
          <a:bodyPr vert="horz" wrap="square" lIns="0" tIns="76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dirty="0"/>
              <a:t>Échelle</a:t>
            </a:r>
            <a:r>
              <a:rPr sz="1550" spc="80" dirty="0"/>
              <a:t> </a:t>
            </a:r>
            <a:r>
              <a:rPr sz="1550" dirty="0"/>
              <a:t>de</a:t>
            </a:r>
            <a:r>
              <a:rPr sz="1550" spc="85" dirty="0"/>
              <a:t> </a:t>
            </a:r>
            <a:r>
              <a:rPr sz="1550" dirty="0"/>
              <a:t>traitement</a:t>
            </a:r>
            <a:r>
              <a:rPr sz="1550" spc="90" dirty="0"/>
              <a:t> </a:t>
            </a:r>
            <a:r>
              <a:rPr sz="1550" dirty="0"/>
              <a:t>de</a:t>
            </a:r>
            <a:r>
              <a:rPr sz="1550" spc="85" dirty="0"/>
              <a:t> </a:t>
            </a:r>
            <a:r>
              <a:rPr sz="1550" dirty="0"/>
              <a:t>la</a:t>
            </a:r>
            <a:r>
              <a:rPr sz="1550" spc="85" dirty="0"/>
              <a:t> </a:t>
            </a:r>
            <a:r>
              <a:rPr sz="1550" dirty="0"/>
              <a:t>rhinite</a:t>
            </a:r>
            <a:r>
              <a:rPr sz="1550" spc="85" dirty="0"/>
              <a:t> </a:t>
            </a:r>
            <a:r>
              <a:rPr sz="1550" dirty="0"/>
              <a:t>allergique</a:t>
            </a:r>
            <a:r>
              <a:rPr sz="1550" spc="85" dirty="0"/>
              <a:t> </a:t>
            </a:r>
            <a:r>
              <a:rPr sz="1550" dirty="0" err="1"/>
              <a:t>lorsque</a:t>
            </a:r>
            <a:r>
              <a:rPr sz="1550" spc="85" dirty="0"/>
              <a:t> </a:t>
            </a:r>
            <a:r>
              <a:rPr lang="fr-FR" sz="1550" dirty="0"/>
              <a:t>l’</a:t>
            </a:r>
            <a:r>
              <a:rPr lang="fr-FR" sz="1550" dirty="0" err="1"/>
              <a:t>auto-prise</a:t>
            </a:r>
            <a:r>
              <a:rPr lang="fr-FR" sz="1550" dirty="0"/>
              <a:t> en charge</a:t>
            </a:r>
            <a:r>
              <a:rPr sz="1550" spc="90" dirty="0"/>
              <a:t> </a:t>
            </a:r>
            <a:r>
              <a:rPr sz="1550" dirty="0"/>
              <a:t>est</a:t>
            </a:r>
            <a:r>
              <a:rPr sz="1550" spc="90" dirty="0"/>
              <a:t> </a:t>
            </a:r>
            <a:r>
              <a:rPr sz="1550" dirty="0"/>
              <a:t>insuffisante</a:t>
            </a:r>
            <a:r>
              <a:rPr sz="1550" spc="85" dirty="0"/>
              <a:t> </a:t>
            </a:r>
            <a:r>
              <a:rPr sz="1550" spc="-10" dirty="0"/>
              <a:t>(adultes)</a:t>
            </a:r>
            <a:endParaRPr sz="1550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E71804AF-F437-E1C1-0210-9C45FFAB6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2"/>
          <a:stretch>
            <a:fillRect/>
          </a:stretch>
        </p:blipFill>
        <p:spPr>
          <a:xfrm>
            <a:off x="657322" y="1074106"/>
            <a:ext cx="10792426" cy="5783894"/>
          </a:xfrm>
          <a:prstGeom prst="rect">
            <a:avLst/>
          </a:prstGeom>
        </p:spPr>
      </p:pic>
      <p:pic>
        <p:nvPicPr>
          <p:cNvPr id="3" name="Picture 2" descr="A black and blue logo&#10;&#10;AI-generated content may be incorrect.">
            <a:extLst>
              <a:ext uri="{FF2B5EF4-FFF2-40B4-BE49-F238E27FC236}">
                <a16:creationId xmlns:a16="http://schemas.microsoft.com/office/drawing/2014/main" id="{2FA93682-EC7D-A608-5662-2AE9EC19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3884" y="884291"/>
            <a:ext cx="2485516" cy="389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dirty="0">
                <a:solidFill>
                  <a:srgbClr val="017973"/>
                </a:solidFill>
                <a:latin typeface="Arial"/>
                <a:cs typeface="Arial"/>
              </a:rPr>
              <a:t>Symptômes</a:t>
            </a:r>
            <a:r>
              <a:rPr sz="2450" spc="-1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450" b="1" spc="-50" dirty="0">
                <a:solidFill>
                  <a:srgbClr val="017973"/>
                </a:solidFill>
                <a:latin typeface="Arial"/>
                <a:cs typeface="Arial"/>
              </a:rPr>
              <a:t>:</a:t>
            </a:r>
            <a:endParaRPr sz="2450" b="1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04806" cy="323095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33884" y="1384113"/>
            <a:ext cx="12162916" cy="2679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ts val="3040"/>
              </a:lnSpc>
              <a:spcBef>
                <a:spcPts val="1060"/>
              </a:spcBef>
            </a:pPr>
            <a:r>
              <a:rPr sz="2400" b="0" dirty="0">
                <a:solidFill>
                  <a:srgbClr val="000000"/>
                </a:solidFill>
              </a:rPr>
              <a:t>Écoulement</a:t>
            </a:r>
            <a:r>
              <a:rPr sz="2400" b="0" spc="-7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nasal</a:t>
            </a:r>
            <a:r>
              <a:rPr sz="2400" b="0" spc="-7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:</a:t>
            </a:r>
            <a:r>
              <a:rPr sz="2400" b="0" spc="-7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généralement</a:t>
            </a:r>
            <a:r>
              <a:rPr sz="2400" b="0" spc="-70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clair</a:t>
            </a:r>
            <a:r>
              <a:rPr sz="2400" b="0" spc="-7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et</a:t>
            </a:r>
            <a:r>
              <a:rPr sz="2400" b="0" spc="-75" dirty="0">
                <a:solidFill>
                  <a:srgbClr val="000000"/>
                </a:solidFill>
              </a:rPr>
              <a:t> </a:t>
            </a:r>
            <a:r>
              <a:rPr sz="2400" b="0" spc="-10" dirty="0" err="1">
                <a:solidFill>
                  <a:srgbClr val="000000"/>
                </a:solidFill>
              </a:rPr>
              <a:t>aqueux</a:t>
            </a:r>
            <a:r>
              <a:rPr sz="2400" b="0" spc="-10" dirty="0">
                <a:solidFill>
                  <a:srgbClr val="000000"/>
                </a:solidFill>
              </a:rPr>
              <a:t> </a:t>
            </a:r>
            <a:br>
              <a:rPr lang="fr-FR" sz="2400" b="0" spc="-10" dirty="0">
                <a:solidFill>
                  <a:srgbClr val="000000"/>
                </a:solidFill>
              </a:rPr>
            </a:br>
            <a:r>
              <a:rPr sz="2400" b="0" dirty="0" err="1">
                <a:solidFill>
                  <a:srgbClr val="000000"/>
                </a:solidFill>
              </a:rPr>
              <a:t>Sifflements</a:t>
            </a:r>
            <a:r>
              <a:rPr sz="2400" b="0" spc="-9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légers</a:t>
            </a:r>
            <a:r>
              <a:rPr sz="2400" b="0" spc="-90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avec</a:t>
            </a:r>
            <a:r>
              <a:rPr sz="2400" b="0" spc="-90" dirty="0">
                <a:solidFill>
                  <a:srgbClr val="000000"/>
                </a:solidFill>
              </a:rPr>
              <a:t> </a:t>
            </a:r>
            <a:r>
              <a:rPr sz="2400" b="0" spc="-10" dirty="0" err="1">
                <a:solidFill>
                  <a:srgbClr val="000000"/>
                </a:solidFill>
              </a:rPr>
              <a:t>essoufflement</a:t>
            </a:r>
            <a:r>
              <a:rPr sz="2400" b="0" spc="-95" dirty="0">
                <a:solidFill>
                  <a:srgbClr val="000000"/>
                </a:solidFill>
              </a:rPr>
              <a:t> </a:t>
            </a:r>
            <a:r>
              <a:rPr sz="2400" b="0" spc="-10" dirty="0" err="1">
                <a:solidFill>
                  <a:srgbClr val="000000"/>
                </a:solidFill>
              </a:rPr>
              <a:t>occasionnel</a:t>
            </a:r>
            <a:br>
              <a:rPr lang="fr-FR" sz="2400" b="0" spc="-10" dirty="0">
                <a:solidFill>
                  <a:srgbClr val="000000"/>
                </a:solidFill>
              </a:rPr>
            </a:br>
            <a:r>
              <a:rPr lang="fr-FR" sz="2400" b="0" dirty="0">
                <a:solidFill>
                  <a:srgbClr val="000000"/>
                </a:solidFill>
              </a:rPr>
              <a:t>Éternuements fréquents</a:t>
            </a:r>
            <a:br>
              <a:rPr lang="fr-FR" sz="2400" b="0" dirty="0">
                <a:solidFill>
                  <a:srgbClr val="000000"/>
                </a:solidFill>
              </a:rPr>
            </a:br>
            <a:r>
              <a:rPr lang="fr-FR" sz="2400" b="0" dirty="0">
                <a:solidFill>
                  <a:srgbClr val="000000"/>
                </a:solidFill>
              </a:rPr>
              <a:t>Besoin fréquent de se racler la gorge</a:t>
            </a:r>
            <a:br>
              <a:rPr lang="fr-FR" sz="2400" b="0" dirty="0">
                <a:solidFill>
                  <a:srgbClr val="000000"/>
                </a:solidFill>
              </a:rPr>
            </a:br>
            <a:r>
              <a:rPr lang="fr-FR" sz="2400" b="0" dirty="0">
                <a:solidFill>
                  <a:srgbClr val="000000"/>
                </a:solidFill>
              </a:rPr>
              <a:t>Prend maintenant davantage conscience d’une possible perte d’odorat pendant les repas</a:t>
            </a:r>
            <a:br>
              <a:rPr lang="fr-FR" sz="2400" b="0" dirty="0">
                <a:solidFill>
                  <a:srgbClr val="000000"/>
                </a:solidFill>
              </a:rPr>
            </a:br>
            <a:endParaRPr sz="2400" b="0" dirty="0">
              <a:solidFill>
                <a:srgbClr val="0000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191505"/>
            <a:ext cx="304806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304806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71800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45" y="4191000"/>
            <a:ext cx="304806" cy="323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45" y="4572000"/>
            <a:ext cx="304806" cy="3230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45" y="4953000"/>
            <a:ext cx="304806" cy="3230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1612" y="4048886"/>
            <a:ext cx="2740223" cy="221839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45" y="5334000"/>
            <a:ext cx="304806" cy="3230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45" y="5715000"/>
            <a:ext cx="304806" cy="32309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421510" y="6520370"/>
            <a:ext cx="7383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soutenu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développement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subvention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éducative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libre,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600" y="362791"/>
            <a:ext cx="52578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solidFill>
                  <a:srgbClr val="017973"/>
                </a:solidFill>
                <a:latin typeface="Arial"/>
                <a:cs typeface="Arial"/>
              </a:rPr>
              <a:t>Lors</a:t>
            </a:r>
            <a:r>
              <a:rPr sz="2800" b="1" spc="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2800" b="1" spc="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2800" b="1" spc="4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17973"/>
                </a:solidFill>
                <a:latin typeface="Arial"/>
                <a:cs typeface="Arial"/>
              </a:rPr>
              <a:t>consultation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F96520-B1F6-1C2C-D22C-F540EC694B19}"/>
              </a:ext>
            </a:extLst>
          </p:cNvPr>
          <p:cNvSpPr txBox="1"/>
          <p:nvPr/>
        </p:nvSpPr>
        <p:spPr>
          <a:xfrm>
            <a:off x="926829" y="4114800"/>
            <a:ext cx="7985124" cy="244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3140"/>
              </a:lnSpc>
            </a:pPr>
            <a:r>
              <a:rPr lang="fr-FR" sz="2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Dermatite </a:t>
            </a:r>
            <a:r>
              <a:rPr lang="fr-FR" sz="2200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atopique</a:t>
            </a:r>
            <a:r>
              <a:rPr lang="fr-FR" sz="2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(mains)</a:t>
            </a:r>
          </a:p>
          <a:p>
            <a:pPr marL="12700">
              <a:lnSpc>
                <a:spcPts val="3140"/>
              </a:lnSpc>
            </a:pPr>
            <a:r>
              <a:rPr lang="fr-FR" sz="2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Cernes marqués sous les yeux</a:t>
            </a:r>
          </a:p>
          <a:p>
            <a:pPr marL="12700">
              <a:lnSpc>
                <a:spcPts val="3140"/>
              </a:lnSpc>
            </a:pPr>
            <a:r>
              <a:rPr lang="fr-FR" sz="2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Pli cutané sous-orbitaire présent</a:t>
            </a:r>
          </a:p>
          <a:p>
            <a:pPr marL="12700">
              <a:lnSpc>
                <a:spcPts val="3140"/>
              </a:lnSpc>
            </a:pPr>
            <a:r>
              <a:rPr lang="fr-FR" sz="2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Maux de tête</a:t>
            </a:r>
          </a:p>
          <a:p>
            <a:pPr marL="12700">
              <a:lnSpc>
                <a:spcPts val="3140"/>
              </a:lnSpc>
            </a:pPr>
            <a:r>
              <a:rPr lang="fr-FR" sz="2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Variation de la pression dans les oreilles sans sensation de déblocage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5B20797-AB7C-1C54-03F2-91648A60110D}"/>
              </a:ext>
            </a:extLst>
          </p:cNvPr>
          <p:cNvSpPr txBox="1"/>
          <p:nvPr/>
        </p:nvSpPr>
        <p:spPr>
          <a:xfrm>
            <a:off x="228600" y="3726832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FR" sz="2400" b="1" dirty="0">
                <a:solidFill>
                  <a:srgbClr val="017973"/>
                </a:solidFill>
                <a:latin typeface="Arial"/>
                <a:cs typeface="Arial"/>
              </a:rPr>
              <a:t>Examen :</a:t>
            </a:r>
            <a:endParaRPr lang="fr-TN" sz="2400" b="1" dirty="0"/>
          </a:p>
        </p:txBody>
      </p:sp>
      <p:pic>
        <p:nvPicPr>
          <p:cNvPr id="23" name="object 7">
            <a:extLst>
              <a:ext uri="{FF2B5EF4-FFF2-40B4-BE49-F238E27FC236}">
                <a16:creationId xmlns:a16="http://schemas.microsoft.com/office/drawing/2014/main" id="{5A61E1B9-7DDA-6F27-843F-0799CA6CEB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4" y="1810505"/>
            <a:ext cx="304806" cy="323095"/>
          </a:xfrm>
          <a:prstGeom prst="rect">
            <a:avLst/>
          </a:prstGeom>
        </p:spPr>
      </p:pic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3BB901FA-8F3C-B298-C9C4-38425F65B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288164"/>
            <a:ext cx="9087485" cy="517758"/>
          </a:xfrm>
          <a:prstGeom prst="rect">
            <a:avLst/>
          </a:prstGeom>
        </p:spPr>
        <p:txBody>
          <a:bodyPr vert="horz" wrap="square" lIns="0" tIns="860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Diagnostic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04806" cy="3230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0590" y="1257780"/>
            <a:ext cx="11037769" cy="4456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fr-FR" sz="2800" dirty="0">
                <a:latin typeface="Arial"/>
                <a:cs typeface="Arial"/>
              </a:rPr>
              <a:t>Facteurs d</a:t>
            </a:r>
            <a:r>
              <a:rPr sz="2800" dirty="0" err="1">
                <a:latin typeface="Arial"/>
                <a:cs typeface="Arial"/>
              </a:rPr>
              <a:t>éclench</a:t>
            </a:r>
            <a:r>
              <a:rPr lang="fr-FR" sz="2800" dirty="0" err="1">
                <a:latin typeface="Arial"/>
                <a:cs typeface="Arial"/>
              </a:rPr>
              <a:t>ants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identifiés : pollen et </a:t>
            </a:r>
            <a:r>
              <a:rPr sz="2800" dirty="0" err="1">
                <a:latin typeface="Arial"/>
                <a:cs typeface="Arial"/>
              </a:rPr>
              <a:t>poussière</a:t>
            </a:r>
            <a:r>
              <a:rPr sz="2800" dirty="0">
                <a:latin typeface="Arial"/>
                <a:cs typeface="Arial"/>
              </a:rPr>
              <a:t> d</a:t>
            </a:r>
            <a:r>
              <a:rPr lang="fr-FR" sz="280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maison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lang="fr-FR" sz="2800" dirty="0">
                <a:latin typeface="Arial"/>
                <a:cs typeface="Arial"/>
              </a:rPr>
              <a:t>Éternuements </a:t>
            </a:r>
            <a:r>
              <a:rPr sz="2800" dirty="0">
                <a:latin typeface="Arial"/>
                <a:cs typeface="Arial"/>
              </a:rPr>
              <a:t>et congestion sont les </a:t>
            </a:r>
            <a:r>
              <a:rPr sz="2800" dirty="0" err="1">
                <a:latin typeface="Arial"/>
                <a:cs typeface="Arial"/>
              </a:rPr>
              <a:t>principaux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soucis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2800" dirty="0">
                <a:latin typeface="Arial"/>
                <a:cs typeface="Arial"/>
              </a:rPr>
              <a:t>A eu le « rhume des foins » dans l’enfance, avec de </a:t>
            </a:r>
            <a:r>
              <a:rPr sz="2800" dirty="0" err="1">
                <a:latin typeface="Arial"/>
                <a:cs typeface="Arial"/>
              </a:rPr>
              <a:t>l’eczéma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au niveau</a:t>
            </a:r>
            <a:r>
              <a:rPr sz="2800" dirty="0">
                <a:latin typeface="Arial"/>
                <a:cs typeface="Arial"/>
              </a:rPr>
              <a:t> les mains</a:t>
            </a:r>
          </a:p>
          <a:p>
            <a:pPr marL="12700">
              <a:lnSpc>
                <a:spcPct val="150000"/>
              </a:lnSpc>
            </a:pPr>
            <a:r>
              <a:rPr sz="2800" dirty="0" err="1">
                <a:latin typeface="Arial"/>
                <a:cs typeface="Arial"/>
              </a:rPr>
              <a:t>Sifflements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thoraciques</a:t>
            </a:r>
            <a:r>
              <a:rPr sz="2800" dirty="0">
                <a:latin typeface="Arial"/>
                <a:cs typeface="Arial"/>
              </a:rPr>
              <a:t> sans </a:t>
            </a:r>
            <a:r>
              <a:rPr sz="2800" dirty="0" err="1">
                <a:latin typeface="Arial"/>
                <a:cs typeface="Arial"/>
              </a:rPr>
              <a:t>essoufflement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2800" dirty="0">
                <a:latin typeface="Arial"/>
                <a:cs typeface="Arial"/>
              </a:rPr>
              <a:t>Écoulement nasal </a:t>
            </a:r>
            <a:r>
              <a:rPr sz="2800" dirty="0" err="1">
                <a:latin typeface="Arial"/>
                <a:cs typeface="Arial"/>
              </a:rPr>
              <a:t>clair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2800" dirty="0">
                <a:latin typeface="Arial"/>
                <a:cs typeface="Arial"/>
              </a:rPr>
              <a:t>Plis sous-orbitaires, douleur à l’oreille moyenne, tympan sans rougeur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304806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724905"/>
            <a:ext cx="304806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020305"/>
            <a:ext cx="304806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648200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0"/>
            <a:ext cx="304806" cy="3230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36920" y="6522613"/>
            <a:ext cx="722757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réalisation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559135-E265-D34B-64D0-ED19B1E412C6}"/>
              </a:ext>
            </a:extLst>
          </p:cNvPr>
          <p:cNvSpPr/>
          <p:nvPr/>
        </p:nvSpPr>
        <p:spPr>
          <a:xfrm rot="20053950">
            <a:off x="551466" y="2674416"/>
            <a:ext cx="101633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Desdemona" pitchFamily="82" charset="77"/>
              </a:rPr>
              <a:t>RHINITE ALLERGIQUE</a:t>
            </a:r>
          </a:p>
        </p:txBody>
      </p:sp>
      <p:pic>
        <p:nvPicPr>
          <p:cNvPr id="12" name="Picture 11" descr="A black and blue logo&#10;&#10;AI-generated content may be incorrect.">
            <a:extLst>
              <a:ext uri="{FF2B5EF4-FFF2-40B4-BE49-F238E27FC236}">
                <a16:creationId xmlns:a16="http://schemas.microsoft.com/office/drawing/2014/main" id="{32670327-9BC5-5EF5-BF61-18ED07F29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D6FD-BCB2-D0BA-56AF-61E7E4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F6C5-8D04-4EF8-EC08-AC871EC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B72F9-9C6A-4884-71C6-F1D910BF960F}"/>
              </a:ext>
            </a:extLst>
          </p:cNvPr>
          <p:cNvSpPr txBox="1"/>
          <p:nvPr/>
        </p:nvSpPr>
        <p:spPr>
          <a:xfrm>
            <a:off x="383242" y="907302"/>
            <a:ext cx="11217212" cy="553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60"/>
              </a:lnSpc>
              <a:buClr>
                <a:srgbClr val="017973"/>
              </a:buClr>
              <a:buSzPct val="130000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Pharmacologique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>
              <a:lnSpc>
                <a:spcPts val="3860"/>
              </a:lnSpc>
              <a:buClr>
                <a:srgbClr val="017973"/>
              </a:buClr>
              <a:buSzPct val="130000"/>
              <a:buBlip>
                <a:blip r:embed="rId4"/>
              </a:buBlip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Antihistaminiques oraux ou oculaires</a:t>
            </a:r>
          </a:p>
          <a:p>
            <a:pPr marL="457200" indent="-457200">
              <a:lnSpc>
                <a:spcPts val="3860"/>
              </a:lnSpc>
              <a:buClr>
                <a:srgbClr val="017973"/>
              </a:buClr>
              <a:buSzPct val="130000"/>
              <a:buBlip>
                <a:blip r:embed="rId4"/>
              </a:buBlip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Corticostéroïdes intranasaux ou antihistaminiques intranasaux</a:t>
            </a:r>
          </a:p>
          <a:p>
            <a:pPr marL="457200" indent="-457200">
              <a:lnSpc>
                <a:spcPts val="3860"/>
              </a:lnSpc>
              <a:buClr>
                <a:srgbClr val="017973"/>
              </a:buClr>
              <a:buSzPct val="130000"/>
              <a:buBlip>
                <a:blip r:embed="rId4"/>
              </a:buBlip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Éviter l'utilisation prolongée de décongestionnants topiques (5 jours maximum)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860"/>
              </a:lnSpc>
              <a:buClr>
                <a:srgbClr val="017973"/>
              </a:buClr>
              <a:buSzPct val="130000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860"/>
              </a:lnSpc>
              <a:buClr>
                <a:srgbClr val="017973"/>
              </a:buClr>
              <a:buSzPct val="13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pharmacologique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ts val="3860"/>
              </a:lnSpc>
              <a:buClr>
                <a:srgbClr val="017973"/>
              </a:buClr>
              <a:buSzPct val="130000"/>
              <a:buBlip>
                <a:blip r:embed="rId4"/>
              </a:buBlip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Irrigation nasale saline</a:t>
            </a:r>
          </a:p>
          <a:p>
            <a:pPr marL="457200" indent="-457200">
              <a:lnSpc>
                <a:spcPts val="3860"/>
              </a:lnSpc>
              <a:buClr>
                <a:srgbClr val="017973"/>
              </a:buClr>
              <a:buSzPct val="130000"/>
              <a:buBlip>
                <a:blip r:embed="rId4"/>
              </a:buBlip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Éviter les allergènes, par exemple la poussière, le pollen et les animaux domestiques</a:t>
            </a:r>
          </a:p>
          <a:p>
            <a:pPr marL="457200" indent="-457200">
              <a:lnSpc>
                <a:spcPts val="3860"/>
              </a:lnSpc>
              <a:buClr>
                <a:srgbClr val="017973"/>
              </a:buClr>
              <a:buSzPct val="130000"/>
              <a:buBlip>
                <a:blip r:embed="rId4"/>
              </a:buBlip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Technique appropriée d'utilisation des inhalateurs et des vaporisateurs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9310B-9A5F-3DAD-7FE0-2E90D786FB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34" t="29166" r="8417" b="28833"/>
          <a:stretch/>
        </p:blipFill>
        <p:spPr>
          <a:xfrm>
            <a:off x="8783755" y="1179938"/>
            <a:ext cx="1885951" cy="934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5DC74-4501-85D1-F54E-7B5A9191F8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100" r="37200"/>
          <a:stretch/>
        </p:blipFill>
        <p:spPr>
          <a:xfrm flipH="1">
            <a:off x="10911145" y="1056345"/>
            <a:ext cx="657225" cy="237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F1A94-DA7A-0906-F862-E97D0262A2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611" r="26389"/>
          <a:stretch/>
        </p:blipFill>
        <p:spPr>
          <a:xfrm>
            <a:off x="11058414" y="3749707"/>
            <a:ext cx="646192" cy="1435982"/>
          </a:xfrm>
          <a:prstGeom prst="rect">
            <a:avLst/>
          </a:prstGeom>
        </p:spPr>
      </p:pic>
      <p:pic>
        <p:nvPicPr>
          <p:cNvPr id="10" name="Picture 9" descr="A qr code with a purple square&#10;&#10;AI-generated content may be incorrect.">
            <a:extLst>
              <a:ext uri="{FF2B5EF4-FFF2-40B4-BE49-F238E27FC236}">
                <a16:creationId xmlns:a16="http://schemas.microsoft.com/office/drawing/2014/main" id="{1AAA0B68-843F-3EED-3441-5AE0D8A05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290" y="5334000"/>
            <a:ext cx="1035927" cy="1035927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25BC7652-CDA0-47D9-ADB4-B4A3B36795DA}"/>
              </a:ext>
            </a:extLst>
          </p:cNvPr>
          <p:cNvSpPr txBox="1"/>
          <p:nvPr/>
        </p:nvSpPr>
        <p:spPr>
          <a:xfrm>
            <a:off x="2499161" y="6522613"/>
            <a:ext cx="722757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réalisation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FB5C6F58-DA57-F534-FA26-9ACA3E136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5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632"/>
    </mc:Choice>
    <mc:Fallback xmlns="">
      <p:transition advTm="172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4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Guide</a:t>
            </a:r>
            <a:r>
              <a:rPr sz="1800" spc="-30" dirty="0"/>
              <a:t> </a:t>
            </a:r>
            <a:r>
              <a:rPr sz="1800" dirty="0"/>
              <a:t>pratique</a:t>
            </a:r>
            <a:r>
              <a:rPr sz="1800" spc="-25" dirty="0"/>
              <a:t> </a:t>
            </a:r>
            <a:r>
              <a:rPr sz="1800" dirty="0"/>
              <a:t>pour</a:t>
            </a:r>
            <a:r>
              <a:rPr sz="1800" spc="-30" dirty="0"/>
              <a:t> </a:t>
            </a:r>
            <a:r>
              <a:rPr sz="1800" dirty="0"/>
              <a:t>optimiser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25" dirty="0"/>
              <a:t> </a:t>
            </a:r>
            <a:r>
              <a:rPr sz="1800" dirty="0"/>
              <a:t>prise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25" dirty="0"/>
              <a:t> </a:t>
            </a:r>
            <a:r>
              <a:rPr sz="1800" dirty="0"/>
              <a:t>charge</a:t>
            </a:r>
            <a:r>
              <a:rPr sz="1800" spc="-30" dirty="0"/>
              <a:t> </a:t>
            </a:r>
            <a:r>
              <a:rPr sz="1800" dirty="0"/>
              <a:t>de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25" dirty="0"/>
              <a:t> </a:t>
            </a:r>
            <a:r>
              <a:rPr sz="1800" dirty="0"/>
              <a:t>rhinite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25" dirty="0"/>
              <a:t> </a:t>
            </a:r>
            <a:r>
              <a:rPr sz="1800" dirty="0"/>
              <a:t>médecine</a:t>
            </a:r>
            <a:r>
              <a:rPr sz="1800" spc="-25" dirty="0"/>
              <a:t> </a:t>
            </a:r>
            <a:r>
              <a:rPr sz="1800" spc="-10" dirty="0"/>
              <a:t>générale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332102" y="6523734"/>
            <a:ext cx="75615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soutenu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réalisation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cette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étude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biais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d'une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subvention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éducative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sans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restriction,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n'a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participé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à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l'élaboration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son</a:t>
            </a:r>
            <a:r>
              <a:rPr sz="800" spc="-10" dirty="0">
                <a:latin typeface="Arial"/>
                <a:cs typeface="Arial"/>
              </a:rPr>
              <a:t> contenu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322580" marR="236220" indent="256540">
              <a:lnSpc>
                <a:spcPts val="1860"/>
              </a:lnSpc>
              <a:spcBef>
                <a:spcPts val="54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scannez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accéder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2" name="Picture 11" descr="A close up of a newspaper&#10;&#10;AI-generated content may be incorrect.">
            <a:extLst>
              <a:ext uri="{FF2B5EF4-FFF2-40B4-BE49-F238E27FC236}">
                <a16:creationId xmlns:a16="http://schemas.microsoft.com/office/drawing/2014/main" id="{4E23A4F6-78E5-A847-4C4E-0AC490976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8" y="1129314"/>
            <a:ext cx="3844532" cy="5411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2ABA8272-1764-D9F1-8A4E-06BF3ACBA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20" y="1782533"/>
            <a:ext cx="304806" cy="3230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5569" y="1741954"/>
            <a:ext cx="7069455" cy="41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Arial"/>
                <a:cs typeface="Arial"/>
              </a:rPr>
              <a:t>Demandez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la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durée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et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l’évolution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des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symptômes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20" y="2572505"/>
            <a:ext cx="304806" cy="3230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65569" y="2438400"/>
            <a:ext cx="10921631" cy="78354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latin typeface="Arial"/>
                <a:cs typeface="Arial"/>
              </a:rPr>
              <a:t>Vérifiez les antécédents médicamenteux et l’utilisation de produits en vente libre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20" y="3563105"/>
            <a:ext cx="304806" cy="323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5569" y="3446943"/>
            <a:ext cx="10499459" cy="192616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>
                <a:latin typeface="Arial"/>
                <a:cs typeface="Arial"/>
              </a:rPr>
              <a:t>Expliquez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bonne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utilisation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spray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nasal</a:t>
            </a:r>
            <a:endParaRPr lang="fr-FR"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Arial"/>
                <a:cs typeface="Arial"/>
              </a:rPr>
              <a:t>Recommandez un suivi et une orientation vers un spécialiste si nécessaire</a:t>
            </a: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latin typeface="Arial"/>
                <a:cs typeface="Arial"/>
              </a:rPr>
              <a:t>Emplacement pratique, sans rendez-vous requis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20" y="4343400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20" y="5029200"/>
            <a:ext cx="304806" cy="3230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14081" y="6521491"/>
            <a:ext cx="719835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Le</a:t>
            </a:r>
            <a:r>
              <a:rPr sz="2800" spc="-75" dirty="0"/>
              <a:t> </a:t>
            </a:r>
            <a:r>
              <a:rPr sz="2800" dirty="0"/>
              <a:t>rôle</a:t>
            </a:r>
            <a:r>
              <a:rPr sz="2800" spc="-70" dirty="0"/>
              <a:t> </a:t>
            </a:r>
            <a:r>
              <a:rPr sz="2800" dirty="0"/>
              <a:t>du</a:t>
            </a:r>
            <a:r>
              <a:rPr sz="2800" spc="-70" dirty="0"/>
              <a:t> </a:t>
            </a:r>
            <a:r>
              <a:rPr sz="2800" spc="-10" dirty="0"/>
              <a:t>pharmacien</a:t>
            </a:r>
            <a:r>
              <a:rPr sz="2800" spc="-75" dirty="0"/>
              <a:t> </a:t>
            </a:r>
            <a:r>
              <a:rPr sz="2800" spc="-10" dirty="0"/>
              <a:t>d’officine</a:t>
            </a:r>
            <a:endParaRPr sz="2800" dirty="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157" y="5322404"/>
            <a:ext cx="921854" cy="90035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7586" y="5346729"/>
            <a:ext cx="802689" cy="8513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3754" y="5322404"/>
            <a:ext cx="884618" cy="899985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6FB10264-234E-D00B-5C20-1161AC7BE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CAD63A1-AB5C-8FC4-3FF8-23D59417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  <a14:imgEffect>
                      <a14:brightnessContrast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361700"/>
            <a:ext cx="6908800" cy="2438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399" y="1104377"/>
            <a:ext cx="304787" cy="3230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7055" y="1104377"/>
            <a:ext cx="613092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dirty="0">
                <a:latin typeface="Arial"/>
                <a:cs typeface="Arial"/>
              </a:rPr>
              <a:t>Réévaluation après </a:t>
            </a:r>
            <a:r>
              <a:rPr sz="2200" dirty="0" err="1">
                <a:latin typeface="Arial"/>
                <a:cs typeface="Arial"/>
              </a:rPr>
              <a:t>une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semaine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753" y="1596379"/>
            <a:ext cx="304787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827" y="4985016"/>
            <a:ext cx="304787" cy="3230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3327" y="4956661"/>
            <a:ext cx="7670165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dirty="0" err="1">
                <a:latin typeface="Arial"/>
                <a:cs typeface="Arial"/>
              </a:rPr>
              <a:t>Renforcer</a:t>
            </a:r>
            <a:r>
              <a:rPr sz="2200" dirty="0">
                <a:latin typeface="Arial"/>
                <a:cs typeface="Arial"/>
              </a:rPr>
              <a:t> l</a:t>
            </a:r>
            <a:r>
              <a:rPr lang="fr-FR" sz="2200" dirty="0">
                <a:latin typeface="Arial"/>
                <a:cs typeface="Arial"/>
              </a:rPr>
              <a:t>e contrôle</a:t>
            </a:r>
            <a:r>
              <a:rPr sz="2200" dirty="0">
                <a:latin typeface="Arial"/>
                <a:cs typeface="Arial"/>
              </a:rPr>
              <a:t>des </a:t>
            </a:r>
            <a:r>
              <a:rPr sz="2200" dirty="0" err="1">
                <a:latin typeface="Arial"/>
                <a:cs typeface="Arial"/>
              </a:rPr>
              <a:t>facteurs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déclenchants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13" y="5486400"/>
            <a:ext cx="304787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78365" y="6520370"/>
            <a:ext cx="7670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développement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74399" y="254184"/>
            <a:ext cx="9087485" cy="529310"/>
          </a:xfrm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 err="1"/>
              <a:t>Évaluation</a:t>
            </a:r>
            <a:r>
              <a:rPr sz="2800" spc="-90" dirty="0"/>
              <a:t> </a:t>
            </a:r>
            <a:r>
              <a:rPr sz="2800" dirty="0"/>
              <a:t>et</a:t>
            </a:r>
            <a:r>
              <a:rPr sz="2800" spc="-90" dirty="0"/>
              <a:t> </a:t>
            </a:r>
            <a:r>
              <a:rPr lang="fr-FR" sz="2800" spc="-10" dirty="0"/>
              <a:t>S</a:t>
            </a:r>
            <a:r>
              <a:rPr sz="2800" spc="-10" dirty="0" err="1"/>
              <a:t>uivi</a:t>
            </a:r>
            <a:endParaRPr sz="2800" dirty="0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7987" y="1859356"/>
            <a:ext cx="3874871" cy="31768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3305492"/>
            <a:ext cx="107568" cy="2470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213D394-0D70-A90D-5948-812DBBA8D7EE}"/>
              </a:ext>
            </a:extLst>
          </p:cNvPr>
          <p:cNvSpPr txBox="1"/>
          <p:nvPr/>
        </p:nvSpPr>
        <p:spPr>
          <a:xfrm>
            <a:off x="787367" y="1597350"/>
            <a:ext cx="6977833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90"/>
              </a:spcBef>
              <a:defRPr sz="2200">
                <a:latin typeface="Arial"/>
                <a:cs typeface="Arial"/>
              </a:defRPr>
            </a:lvl1pPr>
          </a:lstStyle>
          <a:p>
            <a:r>
              <a:rPr lang="fr-FR" dirty="0"/>
              <a:t>Évaluer la prise en charge des symptômes et l’observance du traitement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404F202-4C06-593B-3CC3-56E4B83FD321}"/>
              </a:ext>
            </a:extLst>
          </p:cNvPr>
          <p:cNvSpPr txBox="1"/>
          <p:nvPr/>
        </p:nvSpPr>
        <p:spPr>
          <a:xfrm>
            <a:off x="930135" y="5410200"/>
            <a:ext cx="85186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0"/>
              </a:spcBef>
            </a:pPr>
            <a:r>
              <a:rPr lang="fr-FR" sz="2200" dirty="0">
                <a:latin typeface="Arial"/>
                <a:cs typeface="Arial"/>
              </a:rPr>
              <a:t>Adapter le traitement si nécessaire, par exemple CS-INH+AH-INH</a:t>
            </a:r>
          </a:p>
        </p:txBody>
      </p:sp>
      <p:pic>
        <p:nvPicPr>
          <p:cNvPr id="12" name="Picture 11" descr="A black and blue logo&#10;&#10;AI-generated content may be incorrect.">
            <a:extLst>
              <a:ext uri="{FF2B5EF4-FFF2-40B4-BE49-F238E27FC236}">
                <a16:creationId xmlns:a16="http://schemas.microsoft.com/office/drawing/2014/main" id="{DC36D89B-295B-C06B-FFD0-27F87B8BF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26534" y="497848"/>
            <a:ext cx="908748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3200" spc="-10" dirty="0"/>
              <a:t>Conclusion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57516"/>
            <a:ext cx="304787" cy="3230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7935" y="1285165"/>
            <a:ext cx="11702073" cy="4232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La rhinite allergique saisonnière est fréquente et souvent sous-estimée</a:t>
            </a: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2800" dirty="0">
              <a:latin typeface="Arial"/>
              <a:cs typeface="Arial"/>
            </a:endParaRPr>
          </a:p>
          <a:p>
            <a:pPr marL="12700" marR="31051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Les pharmaciens peuvent repérer les </a:t>
            </a:r>
            <a:r>
              <a:rPr lang="fr-FR" sz="2800" dirty="0">
                <a:latin typeface="Arial"/>
                <a:cs typeface="Arial"/>
              </a:rPr>
              <a:t>facteurs </a:t>
            </a:r>
            <a:r>
              <a:rPr sz="2800" dirty="0" err="1">
                <a:latin typeface="Arial"/>
                <a:cs typeface="Arial"/>
              </a:rPr>
              <a:t>déclench</a:t>
            </a:r>
            <a:r>
              <a:rPr lang="fr-FR" sz="2800" dirty="0" err="1">
                <a:latin typeface="Arial"/>
                <a:cs typeface="Arial"/>
              </a:rPr>
              <a:t>ants</a:t>
            </a:r>
            <a:r>
              <a:rPr sz="2800" dirty="0">
                <a:latin typeface="Arial"/>
                <a:cs typeface="Arial"/>
              </a:rPr>
              <a:t> et éviter le mauvais usage des décongestionnants en vente libre</a:t>
            </a: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800" dirty="0">
              <a:latin typeface="Arial"/>
              <a:cs typeface="Arial"/>
            </a:endParaRPr>
          </a:p>
          <a:p>
            <a:pPr marL="12700" marR="267335">
              <a:lnSpc>
                <a:spcPct val="101400"/>
              </a:lnSpc>
              <a:spcBef>
                <a:spcPts val="5"/>
              </a:spcBef>
            </a:pPr>
            <a:r>
              <a:rPr sz="2800" dirty="0" err="1">
                <a:latin typeface="Arial"/>
                <a:cs typeface="Arial"/>
              </a:rPr>
              <a:t>Associer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les </a:t>
            </a:r>
            <a:r>
              <a:rPr sz="2800" dirty="0" err="1">
                <a:latin typeface="Arial"/>
                <a:cs typeface="Arial"/>
              </a:rPr>
              <a:t>traitements</a:t>
            </a:r>
            <a:r>
              <a:rPr sz="2800" dirty="0">
                <a:latin typeface="Arial"/>
                <a:cs typeface="Arial"/>
              </a:rPr>
              <a:t> médicamenteux et </a:t>
            </a:r>
            <a:r>
              <a:rPr lang="fr-FR" sz="2800" dirty="0">
                <a:latin typeface="Arial"/>
                <a:cs typeface="Arial"/>
              </a:rPr>
              <a:t>les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comportements</a:t>
            </a:r>
            <a:r>
              <a:rPr sz="2800" dirty="0">
                <a:latin typeface="Arial"/>
                <a:cs typeface="Arial"/>
              </a:rPr>
              <a:t> garantit de meilleurs </a:t>
            </a:r>
            <a:r>
              <a:rPr sz="2800" dirty="0" err="1">
                <a:latin typeface="Arial"/>
                <a:cs typeface="Arial"/>
              </a:rPr>
              <a:t>résultats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à</a:t>
            </a:r>
            <a:r>
              <a:rPr sz="2800" dirty="0">
                <a:latin typeface="Arial"/>
                <a:cs typeface="Arial"/>
              </a:rPr>
              <a:t> long terme</a:t>
            </a: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800" dirty="0">
                <a:latin typeface="Arial"/>
                <a:cs typeface="Arial"/>
              </a:rPr>
              <a:t>Lieu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accessible.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fr-FR" sz="2800" dirty="0">
                <a:latin typeface="Arial"/>
                <a:cs typeface="Arial"/>
              </a:rPr>
              <a:t>Pas besoin de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rendez</a:t>
            </a:r>
            <a:r>
              <a:rPr sz="2800" dirty="0">
                <a:latin typeface="Arial"/>
                <a:cs typeface="Arial"/>
              </a:rPr>
              <a:t>-vous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304787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304787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105400"/>
            <a:ext cx="304787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50181" y="6521491"/>
            <a:ext cx="7525384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accordé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pour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participer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à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157" y="5322404"/>
            <a:ext cx="921854" cy="9003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7586" y="5346729"/>
            <a:ext cx="802689" cy="8513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3754" y="5322404"/>
            <a:ext cx="884618" cy="899985"/>
          </a:xfrm>
          <a:prstGeom prst="rect">
            <a:avLst/>
          </a:prstGeom>
        </p:spPr>
      </p:pic>
      <p:pic>
        <p:nvPicPr>
          <p:cNvPr id="13" name="Picture 12" descr="A black and blue logo&#10;&#10;AI-generated content may be incorrect.">
            <a:extLst>
              <a:ext uri="{FF2B5EF4-FFF2-40B4-BE49-F238E27FC236}">
                <a16:creationId xmlns:a16="http://schemas.microsoft.com/office/drawing/2014/main" id="{773F6423-A13B-24D4-1318-7FE78D1E3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4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Guide</a:t>
            </a:r>
            <a:r>
              <a:rPr sz="1800" spc="-30" dirty="0"/>
              <a:t> </a:t>
            </a:r>
            <a:r>
              <a:rPr sz="1800" dirty="0"/>
              <a:t>pratique</a:t>
            </a:r>
            <a:r>
              <a:rPr sz="1800" spc="-25" dirty="0"/>
              <a:t> </a:t>
            </a:r>
            <a:r>
              <a:rPr sz="1800" dirty="0"/>
              <a:t>pour</a:t>
            </a:r>
            <a:r>
              <a:rPr sz="1800" spc="-30" dirty="0"/>
              <a:t> </a:t>
            </a:r>
            <a:r>
              <a:rPr sz="1800" dirty="0"/>
              <a:t>optimiser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25" dirty="0"/>
              <a:t> </a:t>
            </a:r>
            <a:r>
              <a:rPr sz="1800" dirty="0"/>
              <a:t>prise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25" dirty="0"/>
              <a:t> </a:t>
            </a:r>
            <a:r>
              <a:rPr sz="1800" dirty="0"/>
              <a:t>charge</a:t>
            </a:r>
            <a:r>
              <a:rPr sz="1800" spc="-30" dirty="0"/>
              <a:t> </a:t>
            </a:r>
            <a:r>
              <a:rPr sz="1800" dirty="0"/>
              <a:t>de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25" dirty="0"/>
              <a:t> </a:t>
            </a:r>
            <a:r>
              <a:rPr sz="1800" dirty="0"/>
              <a:t>rhinite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25" dirty="0"/>
              <a:t> </a:t>
            </a:r>
            <a:r>
              <a:rPr sz="1800" dirty="0"/>
              <a:t>médecine</a:t>
            </a:r>
            <a:r>
              <a:rPr sz="1800" spc="-25" dirty="0"/>
              <a:t> </a:t>
            </a:r>
            <a:r>
              <a:rPr sz="1800" spc="-10" dirty="0"/>
              <a:t>générale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443177" y="6521491"/>
            <a:ext cx="733996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l'élaboration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grâce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à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indépendante,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322580" marR="236220" indent="256540">
              <a:lnSpc>
                <a:spcPts val="1860"/>
              </a:lnSpc>
              <a:spcBef>
                <a:spcPts val="54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scannez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accéder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7EF927ED-9129-00AC-447E-78A5662A2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  <p:pic>
        <p:nvPicPr>
          <p:cNvPr id="13" name="Picture 12" descr="A close up of a newspaper&#10;&#10;AI-generated content may be incorrect.">
            <a:extLst>
              <a:ext uri="{FF2B5EF4-FFF2-40B4-BE49-F238E27FC236}">
                <a16:creationId xmlns:a16="http://schemas.microsoft.com/office/drawing/2014/main" id="{B94C89D8-1CA6-5B1A-5BBB-7B0E57173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8149"/>
            <a:ext cx="3841109" cy="54064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0319"/>
            <a:ext cx="342328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Objectifs</a:t>
            </a:r>
            <a:r>
              <a:rPr sz="2150" b="1" spc="10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17973"/>
                </a:solidFill>
                <a:latin typeface="Arial"/>
                <a:cs typeface="Arial"/>
              </a:rPr>
              <a:t>d’apprentissage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225" y="6520370"/>
            <a:ext cx="7353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l’élaboration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1627428"/>
            <a:ext cx="304800" cy="323095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06741" y="1581658"/>
            <a:ext cx="104120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2800" b="0" dirty="0">
                <a:solidFill>
                  <a:srgbClr val="000000"/>
                </a:solidFill>
                <a:latin typeface="Arial"/>
                <a:cs typeface="Arial"/>
              </a:rPr>
              <a:t>Décrire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tableau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clinique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et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les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fréquentes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 err="1">
                <a:solidFill>
                  <a:srgbClr val="000000"/>
                </a:solidFill>
                <a:latin typeface="Arial"/>
                <a:cs typeface="Arial"/>
              </a:rPr>
              <a:t>rhinite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907588"/>
            <a:ext cx="304800" cy="323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41" y="2861182"/>
            <a:ext cx="10653395" cy="210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5067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Distinguer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symptômes,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facteurs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déclenchants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la </a:t>
            </a:r>
            <a:r>
              <a:rPr sz="2800" spc="-10" dirty="0">
                <a:latin typeface="Arial"/>
                <a:cs typeface="Arial"/>
              </a:rPr>
              <a:t>physiopathologie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rhinite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allergique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allergique.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2600" dirty="0">
                <a:latin typeface="Arial"/>
                <a:cs typeface="Arial"/>
              </a:rPr>
              <a:t>Élaborer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prise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charge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adapté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pour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présentant </a:t>
            </a:r>
            <a:r>
              <a:rPr sz="2600" dirty="0">
                <a:latin typeface="Arial"/>
                <a:cs typeface="Arial"/>
              </a:rPr>
              <a:t>des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symptômes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rhinite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allergique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en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lang="fr-FR" sz="2600" dirty="0">
                <a:latin typeface="Arial"/>
                <a:cs typeface="Arial"/>
              </a:rPr>
              <a:t>officine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187748"/>
            <a:ext cx="304800" cy="323095"/>
          </a:xfrm>
          <a:prstGeom prst="rect">
            <a:avLst/>
          </a:prstGeom>
        </p:spPr>
      </p:pic>
      <p:pic>
        <p:nvPicPr>
          <p:cNvPr id="10" name="Picture 9" descr="A black and blue logo&#10;&#10;AI-generated content may be incorrect.">
            <a:extLst>
              <a:ext uri="{FF2B5EF4-FFF2-40B4-BE49-F238E27FC236}">
                <a16:creationId xmlns:a16="http://schemas.microsoft.com/office/drawing/2014/main" id="{32CD3896-02C5-2C78-D061-CA39710C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3159"/>
            <a:ext cx="50133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Qu’est-ce</a:t>
            </a:r>
            <a:r>
              <a:rPr sz="200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que</a:t>
            </a:r>
            <a:r>
              <a:rPr sz="200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2000" b="1" spc="7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rhinite</a:t>
            </a:r>
            <a:r>
              <a:rPr sz="200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allergique</a:t>
            </a:r>
            <a:r>
              <a:rPr sz="200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(RA)</a:t>
            </a:r>
            <a:r>
              <a:rPr sz="2000" b="1" spc="7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1797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812" y="6520370"/>
            <a:ext cx="7388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financier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0" dirty="0">
                <a:latin typeface="Arial"/>
                <a:cs typeface="Arial"/>
              </a:rPr>
              <a:t> restriction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10" dirty="0">
                <a:latin typeface="Arial"/>
                <a:cs typeface="Arial"/>
              </a:rPr>
              <a:t> l’élaboration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49541" y="1589527"/>
            <a:ext cx="11092180" cy="744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rhinite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correspond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à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une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inflammation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muqueuse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nasale,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traduisant</a:t>
            </a:r>
            <a:r>
              <a:rPr sz="2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spc="-25" dirty="0">
                <a:solidFill>
                  <a:srgbClr val="000000"/>
                </a:solidFill>
                <a:latin typeface="Arial"/>
                <a:cs typeface="Arial"/>
              </a:rPr>
              <a:t>par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moins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deux</a:t>
            </a:r>
            <a:r>
              <a:rPr sz="2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symptômes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présents</a:t>
            </a:r>
            <a:r>
              <a:rPr sz="2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plus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d’une</a:t>
            </a:r>
            <a:r>
              <a:rPr sz="2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heure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par</a:t>
            </a:r>
            <a:r>
              <a:rPr sz="2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spc="-10" dirty="0">
                <a:solidFill>
                  <a:srgbClr val="000000"/>
                </a:solidFill>
                <a:latin typeface="Arial"/>
                <a:cs typeface="Arial"/>
              </a:rPr>
              <a:t>jour,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plupart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des</a:t>
            </a:r>
            <a:r>
              <a:rPr sz="2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jours</a:t>
            </a:r>
            <a:r>
              <a:rPr sz="2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50" b="0" spc="-5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3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907588"/>
            <a:ext cx="304800" cy="3230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6741" y="2801545"/>
            <a:ext cx="6384659" cy="226215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08000">
              <a:lnSpc>
                <a:spcPct val="100000"/>
              </a:lnSpc>
              <a:spcBef>
                <a:spcPts val="640"/>
              </a:spcBef>
            </a:pPr>
            <a:r>
              <a:rPr sz="2350" dirty="0">
                <a:latin typeface="Arial"/>
                <a:cs typeface="Arial"/>
              </a:rPr>
              <a:t>Écoulement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nasal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(rhinorrhée)</a:t>
            </a:r>
            <a:endParaRPr sz="2350" dirty="0">
              <a:latin typeface="Arial"/>
              <a:cs typeface="Arial"/>
            </a:endParaRPr>
          </a:p>
          <a:p>
            <a:pPr marL="108000">
              <a:lnSpc>
                <a:spcPct val="100000"/>
              </a:lnSpc>
              <a:spcBef>
                <a:spcPts val="540"/>
              </a:spcBef>
            </a:pPr>
            <a:r>
              <a:rPr sz="2350" dirty="0">
                <a:latin typeface="Arial"/>
                <a:cs typeface="Arial"/>
              </a:rPr>
              <a:t>Nez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bouché ou encombré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(congestion)</a:t>
            </a:r>
            <a:endParaRPr sz="2350" dirty="0">
              <a:latin typeface="Arial"/>
              <a:cs typeface="Arial"/>
            </a:endParaRPr>
          </a:p>
          <a:p>
            <a:pPr marL="108000">
              <a:lnSpc>
                <a:spcPct val="100000"/>
              </a:lnSpc>
              <a:spcBef>
                <a:spcPts val="620"/>
              </a:spcBef>
            </a:pPr>
            <a:r>
              <a:rPr sz="2350" dirty="0">
                <a:latin typeface="Arial"/>
                <a:cs typeface="Arial"/>
              </a:rPr>
              <a:t>Eternuements</a:t>
            </a:r>
          </a:p>
          <a:p>
            <a:pPr marL="108000">
              <a:lnSpc>
                <a:spcPct val="100000"/>
              </a:lnSpc>
              <a:spcBef>
                <a:spcPts val="975"/>
              </a:spcBef>
            </a:pPr>
            <a:r>
              <a:rPr sz="2350" dirty="0">
                <a:latin typeface="Arial"/>
                <a:cs typeface="Arial"/>
              </a:rPr>
              <a:t>Nez qui gratte</a:t>
            </a:r>
          </a:p>
          <a:p>
            <a:pPr marL="108000">
              <a:lnSpc>
                <a:spcPct val="100000"/>
              </a:lnSpc>
              <a:spcBef>
                <a:spcPts val="840"/>
              </a:spcBef>
            </a:pPr>
            <a:r>
              <a:rPr sz="2350" dirty="0">
                <a:latin typeface="Arial"/>
                <a:cs typeface="Arial"/>
              </a:rPr>
              <a:t>Gorge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qui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démange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334321"/>
            <a:ext cx="304800" cy="3230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761028"/>
            <a:ext cx="304800" cy="3230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187748"/>
            <a:ext cx="304800" cy="323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614481"/>
            <a:ext cx="304800" cy="3230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5155414"/>
            <a:ext cx="304800" cy="32308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06488" y="5134193"/>
            <a:ext cx="2779712" cy="37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dirty="0">
                <a:latin typeface="Arial"/>
                <a:cs typeface="Arial"/>
              </a:rPr>
              <a:t>Yeux qui </a:t>
            </a:r>
            <a:r>
              <a:rPr lang="fr-FR" sz="2350" dirty="0">
                <a:latin typeface="Arial"/>
                <a:cs typeface="Arial"/>
              </a:rPr>
              <a:t>brûlent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383" y="5873963"/>
            <a:ext cx="102628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La conjonctivite allergique peut également provoquer des démangeaisons oculaires, un symptôme fréquent de la rhinite </a:t>
            </a:r>
            <a:r>
              <a:rPr sz="1400" spc="-10" dirty="0">
                <a:latin typeface="Arial"/>
                <a:cs typeface="Arial"/>
              </a:rPr>
              <a:t>allergique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874" y="3864228"/>
            <a:ext cx="2779712" cy="185403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6B6ABAD7-342D-66C1-F453-6AD988DA6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84143-9EE3-0CDB-8B8F-CCE8A8FED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D6D7-4FE9-D3E4-D738-4872CB0F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Allergic and Non Allergic Rhinitis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015AF-A95A-EC61-FE0C-BAA55746DBB1}"/>
              </a:ext>
            </a:extLst>
          </p:cNvPr>
          <p:cNvSpPr txBox="1"/>
          <p:nvPr/>
        </p:nvSpPr>
        <p:spPr>
          <a:xfrm>
            <a:off x="2180377" y="6491212"/>
            <a:ext cx="78312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ALK-Abelló provided an unrestricted educational grant </a:t>
            </a:r>
            <a:r>
              <a:rPr lang="en-US" sz="1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lang="en-US" sz="10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support </a:t>
            </a:r>
            <a:r>
              <a:rPr lang="en-US" sz="1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lang="en-US" sz="10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development of this case study</a:t>
            </a:r>
            <a:r>
              <a:rPr lang="en-US" sz="1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but did not contribute to its content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992A2A-4E5D-1C2C-EA6F-85219F700467}"/>
              </a:ext>
            </a:extLst>
          </p:cNvPr>
          <p:cNvGrpSpPr/>
          <p:nvPr/>
        </p:nvGrpSpPr>
        <p:grpSpPr>
          <a:xfrm>
            <a:off x="4343400" y="1038350"/>
            <a:ext cx="3243951" cy="4588816"/>
            <a:chOff x="4317135" y="1213757"/>
            <a:chExt cx="3243951" cy="45888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4B3314-D768-7F5E-C68C-312B9C6DC2F6}"/>
                </a:ext>
              </a:extLst>
            </p:cNvPr>
            <p:cNvSpPr txBox="1"/>
            <p:nvPr/>
          </p:nvSpPr>
          <p:spPr>
            <a:xfrm>
              <a:off x="4317135" y="1213757"/>
              <a:ext cx="3243951" cy="369332"/>
            </a:xfrm>
            <a:prstGeom prst="rect">
              <a:avLst/>
            </a:prstGeom>
            <a:solidFill>
              <a:srgbClr val="0179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Symptômes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évoquant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DDB757-F5FD-FB14-8AF0-2AD1D923FF30}"/>
                </a:ext>
              </a:extLst>
            </p:cNvPr>
            <p:cNvSpPr txBox="1"/>
            <p:nvPr/>
          </p:nvSpPr>
          <p:spPr>
            <a:xfrm>
              <a:off x="4392379" y="1899296"/>
              <a:ext cx="3091543" cy="646331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Durée: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Variable (Des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mois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moins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/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épisodesRecurrents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CEB12-A23B-2066-1FDC-681E97429F1E}"/>
                </a:ext>
              </a:extLst>
            </p:cNvPr>
            <p:cNvSpPr txBox="1"/>
            <p:nvPr/>
          </p:nvSpPr>
          <p:spPr>
            <a:xfrm>
              <a:off x="4392378" y="2861834"/>
              <a:ext cx="3091543" cy="646331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Saison:</a:t>
              </a:r>
            </a:p>
            <a:p>
              <a:pPr algn="ctr"/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Perannuelle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Habituellement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à la saison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Pollinique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B54CE9-B794-C3F2-C1EC-CDF68933C494}"/>
                </a:ext>
              </a:extLst>
            </p:cNvPr>
            <p:cNvSpPr txBox="1"/>
            <p:nvPr/>
          </p:nvSpPr>
          <p:spPr>
            <a:xfrm>
              <a:off x="4392377" y="3824372"/>
              <a:ext cx="3091543" cy="1754326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≥2 des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symptômes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suivants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&gt;1hr la plus part des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jours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, pour les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jours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symptomatiques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Rhinorrhée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Aqueuse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Antérieure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Postérieure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Eternuements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, surtout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paroxystique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Nasale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Prurit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Nasal,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Chatouillement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laryngé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±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Conjonctivite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E04A70-BC0D-3066-CD2A-BDBCB775CCEF}"/>
                </a:ext>
              </a:extLst>
            </p:cNvPr>
            <p:cNvSpPr txBox="1"/>
            <p:nvPr/>
          </p:nvSpPr>
          <p:spPr>
            <a:xfrm>
              <a:off x="4392376" y="5525574"/>
              <a:ext cx="3091543" cy="276999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Assess severity and Impact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8C48650-BA2E-8CC5-6E00-02DE832544E7}"/>
                </a:ext>
              </a:extLst>
            </p:cNvPr>
            <p:cNvSpPr/>
            <p:nvPr/>
          </p:nvSpPr>
          <p:spPr>
            <a:xfrm>
              <a:off x="5795272" y="1634990"/>
              <a:ext cx="285750" cy="253916"/>
            </a:xfrm>
            <a:prstGeom prst="downArrow">
              <a:avLst/>
            </a:prstGeom>
            <a:solidFill>
              <a:srgbClr val="7EC9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844C84EA-748F-44AD-1566-35C0A1062812}"/>
                </a:ext>
              </a:extLst>
            </p:cNvPr>
            <p:cNvSpPr/>
            <p:nvPr/>
          </p:nvSpPr>
          <p:spPr>
            <a:xfrm>
              <a:off x="5722681" y="3539310"/>
              <a:ext cx="285750" cy="253916"/>
            </a:xfrm>
            <a:prstGeom prst="downArrow">
              <a:avLst/>
            </a:prstGeom>
            <a:solidFill>
              <a:srgbClr val="0179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3D04B67B-B4C7-332B-B55E-C6215A931E84}"/>
                </a:ext>
              </a:extLst>
            </p:cNvPr>
            <p:cNvSpPr/>
            <p:nvPr/>
          </p:nvSpPr>
          <p:spPr>
            <a:xfrm>
              <a:off x="5712045" y="2576772"/>
              <a:ext cx="285750" cy="253916"/>
            </a:xfrm>
            <a:prstGeom prst="downArrow">
              <a:avLst/>
            </a:prstGeom>
            <a:solidFill>
              <a:srgbClr val="0179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8E2856-BE69-0137-D558-843BB4CED860}"/>
              </a:ext>
            </a:extLst>
          </p:cNvPr>
          <p:cNvGrpSpPr/>
          <p:nvPr/>
        </p:nvGrpSpPr>
        <p:grpSpPr>
          <a:xfrm>
            <a:off x="4366130" y="971015"/>
            <a:ext cx="3173443" cy="4680197"/>
            <a:chOff x="8344146" y="1164092"/>
            <a:chExt cx="3173443" cy="4680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89FA8C-09CE-1517-437B-C86B622ACEDF}"/>
                </a:ext>
              </a:extLst>
            </p:cNvPr>
            <p:cNvSpPr txBox="1"/>
            <p:nvPr/>
          </p:nvSpPr>
          <p:spPr>
            <a:xfrm>
              <a:off x="8426046" y="1164092"/>
              <a:ext cx="3091543" cy="646331"/>
            </a:xfrm>
            <a:prstGeom prst="rect">
              <a:avLst/>
            </a:prstGeom>
            <a:solidFill>
              <a:srgbClr val="0179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Symptômes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évocateurs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Rhume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8A7EF-7F50-7BA7-12BD-1467342265BD}"/>
                </a:ext>
              </a:extLst>
            </p:cNvPr>
            <p:cNvSpPr txBox="1"/>
            <p:nvPr/>
          </p:nvSpPr>
          <p:spPr>
            <a:xfrm>
              <a:off x="8360610" y="2137791"/>
              <a:ext cx="3091543" cy="461665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Durée: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5 – 10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jours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2E6E0B-B80B-82CE-A43B-CEC720DC2AB1}"/>
                </a:ext>
              </a:extLst>
            </p:cNvPr>
            <p:cNvSpPr txBox="1"/>
            <p:nvPr/>
          </p:nvSpPr>
          <p:spPr>
            <a:xfrm>
              <a:off x="8344146" y="2974788"/>
              <a:ext cx="3091543" cy="461665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Saison:</a:t>
              </a:r>
            </a:p>
            <a:p>
              <a:pPr algn="ctr"/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Habituellement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l’hiver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4F497B-90FA-5424-B8AE-3194C10EC0FF}"/>
                </a:ext>
              </a:extLst>
            </p:cNvPr>
            <p:cNvSpPr txBox="1"/>
            <p:nvPr/>
          </p:nvSpPr>
          <p:spPr>
            <a:xfrm>
              <a:off x="8426045" y="4003077"/>
              <a:ext cx="3091543" cy="1384995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Nasale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Sévere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Rhinorrhée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Éternuements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 (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rarement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quelques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bouts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d’éternuements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PAS de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Prurit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Nasal or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Oculaire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Rare symptoms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oculaires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bilatéraux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Anosmie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Fréquente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CEEE6D-7B64-3A23-43A1-9C961A22B882}"/>
                </a:ext>
              </a:extLst>
            </p:cNvPr>
            <p:cNvSpPr txBox="1"/>
            <p:nvPr/>
          </p:nvSpPr>
          <p:spPr>
            <a:xfrm>
              <a:off x="8362789" y="5567290"/>
              <a:ext cx="3091543" cy="276999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Traiter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selon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Protocole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Rhume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BCEDD053-294C-2573-A1E7-4924F7F374D8}"/>
                </a:ext>
              </a:extLst>
            </p:cNvPr>
            <p:cNvSpPr/>
            <p:nvPr/>
          </p:nvSpPr>
          <p:spPr>
            <a:xfrm>
              <a:off x="9720626" y="1878745"/>
              <a:ext cx="285750" cy="253916"/>
            </a:xfrm>
            <a:prstGeom prst="downArrow">
              <a:avLst/>
            </a:prstGeom>
            <a:solidFill>
              <a:srgbClr val="7EC9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1CFF8A35-E185-B4AC-FE95-3D0E9CB38AC9}"/>
                </a:ext>
              </a:extLst>
            </p:cNvPr>
            <p:cNvSpPr/>
            <p:nvPr/>
          </p:nvSpPr>
          <p:spPr>
            <a:xfrm>
              <a:off x="9686068" y="3640412"/>
              <a:ext cx="285750" cy="355622"/>
            </a:xfrm>
            <a:prstGeom prst="downArrow">
              <a:avLst/>
            </a:prstGeom>
            <a:solidFill>
              <a:srgbClr val="0179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F3239821-A480-36EF-4EE4-4D0C56CD0E33}"/>
                </a:ext>
              </a:extLst>
            </p:cNvPr>
            <p:cNvSpPr/>
            <p:nvPr/>
          </p:nvSpPr>
          <p:spPr>
            <a:xfrm>
              <a:off x="8743936" y="5225604"/>
              <a:ext cx="285750" cy="253916"/>
            </a:xfrm>
            <a:prstGeom prst="downArrow">
              <a:avLst/>
            </a:prstGeom>
            <a:solidFill>
              <a:srgbClr val="0179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F9BBF9F3-EA1D-C18D-0DF9-DE1B1AC304D8}"/>
                </a:ext>
              </a:extLst>
            </p:cNvPr>
            <p:cNvSpPr/>
            <p:nvPr/>
          </p:nvSpPr>
          <p:spPr>
            <a:xfrm>
              <a:off x="9720626" y="2657935"/>
              <a:ext cx="285750" cy="253916"/>
            </a:xfrm>
            <a:prstGeom prst="downArrow">
              <a:avLst/>
            </a:prstGeom>
            <a:solidFill>
              <a:srgbClr val="0179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C4BD73-29EB-0384-374A-5B0C0E76EB57}"/>
              </a:ext>
            </a:extLst>
          </p:cNvPr>
          <p:cNvGrpSpPr/>
          <p:nvPr/>
        </p:nvGrpSpPr>
        <p:grpSpPr>
          <a:xfrm>
            <a:off x="-146356" y="950303"/>
            <a:ext cx="7682226" cy="4891745"/>
            <a:chOff x="5892137" y="829350"/>
            <a:chExt cx="7682226" cy="48917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E4525B-3DF8-1C7E-DD0F-FEA5612C3B79}"/>
                </a:ext>
              </a:extLst>
            </p:cNvPr>
            <p:cNvSpPr txBox="1"/>
            <p:nvPr/>
          </p:nvSpPr>
          <p:spPr>
            <a:xfrm>
              <a:off x="10433847" y="829350"/>
              <a:ext cx="3091543" cy="646331"/>
            </a:xfrm>
            <a:prstGeom prst="rect">
              <a:avLst/>
            </a:prstGeom>
            <a:solidFill>
              <a:srgbClr val="0179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Symptômes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associés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avec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Rhume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E84056-D320-D234-A69B-528C920F6CA0}"/>
                </a:ext>
              </a:extLst>
            </p:cNvPr>
            <p:cNvSpPr txBox="1"/>
            <p:nvPr/>
          </p:nvSpPr>
          <p:spPr>
            <a:xfrm>
              <a:off x="10482820" y="3527181"/>
              <a:ext cx="3091543" cy="1938992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Symptômes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Unilatéraux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nasale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uniquement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Rhinorrhée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Mucopurulente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Rhinorrhée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Claire,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S’aggrave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se penchant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Rhinorrhée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Posterieure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Jetage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Postérieur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Douleur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Epistaxis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Récurrent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Cellullite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Orbitale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97C1C4-7550-0319-184B-E5458C2A7FDE}"/>
                </a:ext>
              </a:extLst>
            </p:cNvPr>
            <p:cNvSpPr txBox="1"/>
            <p:nvPr/>
          </p:nvSpPr>
          <p:spPr>
            <a:xfrm>
              <a:off x="10468501" y="5444096"/>
              <a:ext cx="3091543" cy="276999"/>
            </a:xfrm>
            <a:prstGeom prst="rect">
              <a:avLst/>
            </a:prstGeom>
            <a:solidFill>
              <a:srgbClr val="7E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Considerer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confier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au Médecin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Généraliste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E46A6783-97BA-0C84-270F-BC54376D7994}"/>
                </a:ext>
              </a:extLst>
            </p:cNvPr>
            <p:cNvSpPr/>
            <p:nvPr/>
          </p:nvSpPr>
          <p:spPr>
            <a:xfrm>
              <a:off x="11796402" y="1808605"/>
              <a:ext cx="285750" cy="1690467"/>
            </a:xfrm>
            <a:prstGeom prst="downArrow">
              <a:avLst/>
            </a:prstGeom>
            <a:solidFill>
              <a:srgbClr val="7EC9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558C6E38-56A6-A322-F852-F086DAAB2D60}"/>
                </a:ext>
              </a:extLst>
            </p:cNvPr>
            <p:cNvSpPr/>
            <p:nvPr/>
          </p:nvSpPr>
          <p:spPr>
            <a:xfrm>
              <a:off x="5892137" y="4968574"/>
              <a:ext cx="285750" cy="253916"/>
            </a:xfrm>
            <a:prstGeom prst="downArrow">
              <a:avLst/>
            </a:prstGeom>
            <a:solidFill>
              <a:srgbClr val="0179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2455D7D-88F9-873D-8FDC-0193E77FDCF0}"/>
              </a:ext>
            </a:extLst>
          </p:cNvPr>
          <p:cNvSpPr txBox="1"/>
          <p:nvPr/>
        </p:nvSpPr>
        <p:spPr>
          <a:xfrm>
            <a:off x="903767" y="6035417"/>
            <a:ext cx="1106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Adapted from: Lourenço, Olga et al. “Managing Allergic Rhinitis in the Pharmacy: An ARIA Guide for Implementation in Practice.”</a:t>
            </a:r>
          </a:p>
          <a:p>
            <a:pPr algn="ctr"/>
            <a:r>
              <a:rPr lang="en-GB" sz="12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Pharmacy (Basel, Switzerland)</a:t>
            </a:r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vol. 8,2 85. 16 May. 2020, doi:10.3390/pharmacy8020085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E1FA2DE4-D897-956D-69FE-1E88D12CE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9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8591"/>
    </mc:Choice>
    <mc:Fallback xmlns="">
      <p:transition advTm="178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3238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0.3293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dirty="0"/>
              <a:t>Différences entre</a:t>
            </a:r>
            <a:r>
              <a:rPr sz="2250" spc="5" dirty="0"/>
              <a:t> </a:t>
            </a:r>
            <a:r>
              <a:rPr sz="2250" dirty="0"/>
              <a:t>la</a:t>
            </a:r>
            <a:r>
              <a:rPr sz="2250" spc="10" dirty="0"/>
              <a:t> </a:t>
            </a:r>
            <a:r>
              <a:rPr sz="2250" dirty="0"/>
              <a:t>rhinite</a:t>
            </a:r>
            <a:r>
              <a:rPr sz="2250" spc="10" dirty="0"/>
              <a:t> </a:t>
            </a:r>
            <a:r>
              <a:rPr sz="2250" dirty="0"/>
              <a:t>allergique</a:t>
            </a:r>
            <a:r>
              <a:rPr sz="2250" spc="5" dirty="0"/>
              <a:t> </a:t>
            </a:r>
            <a:r>
              <a:rPr sz="2250" dirty="0"/>
              <a:t>et</a:t>
            </a:r>
            <a:r>
              <a:rPr sz="2250" spc="10" dirty="0"/>
              <a:t> </a:t>
            </a:r>
            <a:r>
              <a:rPr sz="2250" dirty="0"/>
              <a:t>la</a:t>
            </a:r>
            <a:r>
              <a:rPr sz="2250" spc="10" dirty="0"/>
              <a:t> </a:t>
            </a:r>
            <a:r>
              <a:rPr sz="2250" dirty="0"/>
              <a:t>rhinite</a:t>
            </a:r>
            <a:r>
              <a:rPr sz="2250" spc="5" dirty="0"/>
              <a:t> </a:t>
            </a:r>
            <a:r>
              <a:rPr sz="2250" dirty="0"/>
              <a:t>non</a:t>
            </a:r>
            <a:r>
              <a:rPr sz="2250" spc="10" dirty="0"/>
              <a:t> </a:t>
            </a:r>
            <a:r>
              <a:rPr sz="2250" spc="-10" dirty="0"/>
              <a:t>allergique</a:t>
            </a:r>
            <a:endParaRPr sz="2250" dirty="0"/>
          </a:p>
        </p:txBody>
      </p:sp>
      <p:sp>
        <p:nvSpPr>
          <p:cNvPr id="4" name="object 4"/>
          <p:cNvSpPr txBox="1"/>
          <p:nvPr/>
        </p:nvSpPr>
        <p:spPr>
          <a:xfrm>
            <a:off x="2338312" y="6520370"/>
            <a:ext cx="7549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l’élaboration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mais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n’a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participé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à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593"/>
              </p:ext>
            </p:extLst>
          </p:nvPr>
        </p:nvGraphicFramePr>
        <p:xfrm>
          <a:off x="336550" y="1545577"/>
          <a:ext cx="11706225" cy="223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6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Rhinite</a:t>
                      </a:r>
                      <a:r>
                        <a:rPr sz="2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2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6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llergique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7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Rhinite</a:t>
                      </a:r>
                      <a:r>
                        <a:rPr sz="27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27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2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7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llergique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405">
                <a:tc>
                  <a:txBody>
                    <a:bodyPr/>
                    <a:lstStyle/>
                    <a:p>
                      <a:pPr marL="433705" marR="189801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950" spc="-10" dirty="0">
                          <a:latin typeface="Arial"/>
                          <a:cs typeface="Arial"/>
                        </a:rPr>
                        <a:t>Allergènes</a:t>
                      </a:r>
                      <a:r>
                        <a:rPr sz="1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(ex.</a:t>
                      </a:r>
                      <a:r>
                        <a:rPr sz="19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latin typeface="Arial"/>
                          <a:cs typeface="Arial"/>
                        </a:rPr>
                        <a:t>pollen,</a:t>
                      </a:r>
                      <a:r>
                        <a:rPr sz="19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poussière) </a:t>
                      </a:r>
                      <a:endParaRPr lang="fr-FR" sz="1950" spc="-10" dirty="0">
                        <a:latin typeface="Arial"/>
                        <a:cs typeface="Arial"/>
                      </a:endParaRPr>
                    </a:p>
                    <a:p>
                      <a:pPr marL="433705" marR="189801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Présence</a:t>
                      </a:r>
                      <a:r>
                        <a:rPr sz="19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latin typeface="Arial"/>
                          <a:cs typeface="Arial"/>
                        </a:rPr>
                        <a:t>saisonnière</a:t>
                      </a:r>
                      <a:endParaRPr sz="1950" dirty="0">
                        <a:latin typeface="Arial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95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Démangeaisons oculaires, </a:t>
                      </a:r>
                      <a:r>
                        <a:rPr sz="195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éternuements</a:t>
                      </a:r>
                      <a:endParaRPr lang="fr-FR" sz="195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</a:pP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95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Souvent</a:t>
                      </a:r>
                      <a:r>
                        <a:rPr sz="195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lié à une prédisposition atopique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433705" marR="1191895">
                        <a:lnSpc>
                          <a:spcPct val="101400"/>
                        </a:lnSpc>
                        <a:spcBef>
                          <a:spcPts val="365"/>
                        </a:spcBef>
                      </a:pPr>
                      <a:r>
                        <a:rPr sz="1850" dirty="0">
                          <a:latin typeface="Arial"/>
                          <a:cs typeface="Arial"/>
                        </a:rPr>
                        <a:t>Irritants,</a:t>
                      </a:r>
                      <a:r>
                        <a:rPr sz="1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comme</a:t>
                      </a:r>
                      <a:r>
                        <a:rPr sz="1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fumée</a:t>
                      </a:r>
                      <a:r>
                        <a:rPr sz="1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parfumPeut</a:t>
                      </a:r>
                      <a:r>
                        <a:rPr sz="1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survenir</a:t>
                      </a:r>
                      <a:r>
                        <a:rPr sz="1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tout</a:t>
                      </a:r>
                      <a:r>
                        <a:rPr sz="1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moment</a:t>
                      </a:r>
                      <a:r>
                        <a:rPr sz="1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l’année,</a:t>
                      </a:r>
                      <a:r>
                        <a:rPr sz="1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congestion</a:t>
                      </a:r>
                      <a:r>
                        <a:rPr sz="1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nasale</a:t>
                      </a:r>
                      <a:r>
                        <a:rPr sz="1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symptôme</a:t>
                      </a:r>
                      <a:r>
                        <a:rPr sz="1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principal,</a:t>
                      </a:r>
                      <a:r>
                        <a:rPr sz="1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dirty="0">
                          <a:latin typeface="Arial"/>
                          <a:cs typeface="Arial"/>
                        </a:rPr>
                        <a:t>sans</a:t>
                      </a:r>
                      <a:r>
                        <a:rPr sz="1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10" dirty="0">
                          <a:latin typeface="Arial"/>
                          <a:cs typeface="Arial"/>
                        </a:rPr>
                        <a:t>cause allergique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2133600"/>
            <a:ext cx="164591" cy="213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2514600"/>
            <a:ext cx="164591" cy="2133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2895600"/>
            <a:ext cx="164591" cy="2133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3429000"/>
            <a:ext cx="164591" cy="2133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2133600"/>
            <a:ext cx="172345" cy="201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2573007"/>
            <a:ext cx="172345" cy="2011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2938767"/>
            <a:ext cx="172345" cy="2011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3304527"/>
            <a:ext cx="172345" cy="20116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34232" y="4235246"/>
            <a:ext cx="5792470" cy="2013585"/>
            <a:chOff x="3534232" y="4235246"/>
            <a:chExt cx="5792470" cy="201358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2876" y="4268292"/>
              <a:ext cx="2263508" cy="19800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0766" y="4268292"/>
              <a:ext cx="1619034" cy="19149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4232" y="4235246"/>
              <a:ext cx="2438257" cy="1981084"/>
            </a:xfrm>
            <a:prstGeom prst="rect">
              <a:avLst/>
            </a:prstGeom>
          </p:spPr>
        </p:pic>
      </p:grpSp>
      <p:pic>
        <p:nvPicPr>
          <p:cNvPr id="18" name="Picture 17" descr="A black and blue logo&#10;&#10;AI-generated content may be incorrect.">
            <a:extLst>
              <a:ext uri="{FF2B5EF4-FFF2-40B4-BE49-F238E27FC236}">
                <a16:creationId xmlns:a16="http://schemas.microsoft.com/office/drawing/2014/main" id="{7C90502B-5D2F-67E5-25D9-C839F60BC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Voici</a:t>
            </a:r>
            <a:r>
              <a:rPr sz="2800" spc="-150" dirty="0"/>
              <a:t> </a:t>
            </a:r>
            <a:r>
              <a:rPr sz="2800" spc="-25" dirty="0"/>
              <a:t>Sam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2367504" y="6522613"/>
            <a:ext cx="749173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Un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financement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éducatif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</a:t>
            </a:r>
            <a:r>
              <a:rPr sz="850" spc="-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création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implication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1429410"/>
            <a:ext cx="330695" cy="3474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7061" y="1384603"/>
            <a:ext cx="6424295" cy="501098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00" dirty="0">
                <a:latin typeface="Arial"/>
                <a:cs typeface="Arial"/>
              </a:rPr>
              <a:t>Homme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40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ans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2400" dirty="0">
                <a:latin typeface="Arial"/>
                <a:cs typeface="Arial"/>
              </a:rPr>
              <a:t>Consultant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entreprise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Voyage fréquemment, pas d’animaux</a:t>
            </a: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400" dirty="0">
                <a:latin typeface="Arial"/>
                <a:cs typeface="Arial"/>
              </a:rPr>
              <a:t>Demande</a:t>
            </a:r>
            <a:r>
              <a:rPr sz="2400" dirty="0">
                <a:latin typeface="Arial"/>
                <a:cs typeface="Arial"/>
              </a:rPr>
              <a:t> un décongestionnant nasal en vente libre pour :</a:t>
            </a:r>
          </a:p>
          <a:p>
            <a:pPr marL="982344" indent="-252095">
              <a:lnSpc>
                <a:spcPts val="2815"/>
              </a:lnSpc>
              <a:spcBef>
                <a:spcPts val="1895"/>
              </a:spcBef>
              <a:buChar char="•"/>
              <a:tabLst>
                <a:tab pos="982344" algn="l"/>
              </a:tabLst>
            </a:pPr>
            <a:r>
              <a:rPr sz="2350" spc="-10" dirty="0">
                <a:latin typeface="Arial"/>
                <a:cs typeface="Arial"/>
              </a:rPr>
              <a:t>Rhinorrhée</a:t>
            </a:r>
            <a:endParaRPr sz="2350" dirty="0">
              <a:latin typeface="Arial"/>
              <a:cs typeface="Arial"/>
            </a:endParaRPr>
          </a:p>
          <a:p>
            <a:pPr marL="982344" indent="-252095">
              <a:lnSpc>
                <a:spcPts val="2815"/>
              </a:lnSpc>
              <a:buChar char="•"/>
              <a:tabLst>
                <a:tab pos="982344" algn="l"/>
              </a:tabLst>
            </a:pPr>
            <a:r>
              <a:rPr sz="2350" spc="-10" dirty="0">
                <a:latin typeface="Arial"/>
                <a:cs typeface="Arial"/>
              </a:rPr>
              <a:t>Éternuements</a:t>
            </a:r>
            <a:endParaRPr sz="2350" dirty="0">
              <a:latin typeface="Arial"/>
              <a:cs typeface="Arial"/>
            </a:endParaRPr>
          </a:p>
          <a:p>
            <a:pPr marL="982344" indent="-252095">
              <a:lnSpc>
                <a:spcPts val="2815"/>
              </a:lnSpc>
              <a:buChar char="•"/>
              <a:tabLst>
                <a:tab pos="982344" algn="l"/>
              </a:tabLst>
            </a:pPr>
            <a:r>
              <a:rPr sz="2350" dirty="0">
                <a:latin typeface="Arial"/>
                <a:cs typeface="Arial"/>
              </a:rPr>
              <a:t>Nez</a:t>
            </a:r>
            <a:r>
              <a:rPr sz="2350" spc="-50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bouché</a:t>
            </a:r>
            <a:endParaRPr sz="2350" dirty="0">
              <a:latin typeface="Arial"/>
              <a:cs typeface="Arial"/>
            </a:endParaRPr>
          </a:p>
          <a:p>
            <a:pPr marL="981710" marR="3281045" indent="-252095">
              <a:lnSpc>
                <a:spcPts val="2810"/>
              </a:lnSpc>
              <a:spcBef>
                <a:spcPts val="95"/>
              </a:spcBef>
              <a:buChar char="•"/>
              <a:tabLst>
                <a:tab pos="982980" algn="l"/>
              </a:tabLst>
            </a:pPr>
            <a:r>
              <a:rPr sz="2350" spc="-10" dirty="0">
                <a:latin typeface="Arial"/>
                <a:cs typeface="Arial"/>
              </a:rPr>
              <a:t>Démangeaisons 	oculaires</a:t>
            </a:r>
            <a:endParaRPr sz="235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2115210"/>
            <a:ext cx="330695" cy="3474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2801010"/>
            <a:ext cx="330695" cy="3474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3657600"/>
            <a:ext cx="330695" cy="3474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1003" y="1480451"/>
            <a:ext cx="4489246" cy="4305299"/>
          </a:xfrm>
          <a:prstGeom prst="rect">
            <a:avLst/>
          </a:prstGeom>
        </p:spPr>
      </p:pic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9508DC3B-BE16-24BA-19F7-9F7D459E5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0" y="379456"/>
            <a:ext cx="5959539" cy="8136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10" dirty="0">
                <a:solidFill>
                  <a:srgbClr val="017973"/>
                </a:solidFill>
                <a:latin typeface="Arial"/>
                <a:cs typeface="Arial"/>
              </a:rPr>
              <a:t>Antécédents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7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629536"/>
            <a:ext cx="330695" cy="3474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6800" y="1030151"/>
            <a:ext cx="6908800" cy="236532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>
              <a:lnSpc>
                <a:spcPts val="3180"/>
              </a:lnSpc>
              <a:spcBef>
                <a:spcPts val="755"/>
              </a:spcBef>
            </a:pPr>
            <a:r>
              <a:rPr lang="fr-FR" sz="2150" dirty="0">
                <a:latin typeface="Arial"/>
                <a:cs typeface="Arial"/>
              </a:rPr>
              <a:t>Détection</a:t>
            </a:r>
            <a:r>
              <a:rPr lang="fr-FR" sz="1500" spc="-35" dirty="0">
                <a:latin typeface="Arial"/>
                <a:cs typeface="Arial"/>
              </a:rPr>
              <a:t> </a:t>
            </a:r>
            <a:r>
              <a:rPr lang="fr-FR" sz="2150" dirty="0">
                <a:latin typeface="Arial"/>
                <a:cs typeface="Arial"/>
              </a:rPr>
              <a:t>des facteurs déclenchants</a:t>
            </a:r>
          </a:p>
          <a:p>
            <a:pPr>
              <a:lnSpc>
                <a:spcPts val="3180"/>
              </a:lnSpc>
              <a:spcBef>
                <a:spcPts val="755"/>
              </a:spcBef>
            </a:pPr>
            <a:r>
              <a:rPr sz="2150" dirty="0" err="1">
                <a:latin typeface="Arial"/>
                <a:cs typeface="Arial"/>
              </a:rPr>
              <a:t>Changement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saison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? (automne, </a:t>
            </a:r>
            <a:r>
              <a:rPr sz="2150" spc="-10" dirty="0">
                <a:latin typeface="Arial"/>
                <a:cs typeface="Arial"/>
              </a:rPr>
              <a:t>printemps)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ts val="3180"/>
              </a:lnSpc>
              <a:spcBef>
                <a:spcPts val="880"/>
              </a:spcBef>
            </a:pPr>
            <a:r>
              <a:rPr sz="2150" dirty="0">
                <a:latin typeface="Arial"/>
                <a:cs typeface="Arial"/>
              </a:rPr>
              <a:t>Poussière et pollen, surtout en télétravail</a:t>
            </a:r>
          </a:p>
          <a:p>
            <a:pPr>
              <a:lnSpc>
                <a:spcPts val="3180"/>
              </a:lnSpc>
              <a:spcBef>
                <a:spcPts val="40"/>
              </a:spcBef>
            </a:pPr>
            <a:r>
              <a:rPr sz="2150" dirty="0">
                <a:latin typeface="Arial"/>
                <a:cs typeface="Arial"/>
              </a:rPr>
              <a:t>Des symptômes gênants</a:t>
            </a:r>
          </a:p>
          <a:p>
            <a:pPr>
              <a:lnSpc>
                <a:spcPts val="3180"/>
              </a:lnSpc>
              <a:spcBef>
                <a:spcPts val="320"/>
              </a:spcBef>
            </a:pPr>
            <a:r>
              <a:rPr sz="2150" dirty="0">
                <a:latin typeface="Arial"/>
                <a:cs typeface="Arial"/>
              </a:rPr>
              <a:t>7 à 8 /10 sur l’échelle visuelle analogique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086736"/>
            <a:ext cx="330695" cy="347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543936"/>
            <a:ext cx="330695" cy="3474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048000"/>
            <a:ext cx="330695" cy="3474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24897" y="6109792"/>
            <a:ext cx="750252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 marR="5080" indent="-54356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ptos"/>
                <a:cs typeface="Aptos"/>
              </a:rPr>
              <a:t>Adapté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de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: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spc="-10" dirty="0">
                <a:latin typeface="Aptos"/>
                <a:cs typeface="Aptos"/>
              </a:rPr>
              <a:t>Sousa-Pinto,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Bernardo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et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al.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«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spc="-10" dirty="0">
                <a:latin typeface="Aptos"/>
                <a:cs typeface="Aptos"/>
              </a:rPr>
              <a:t>Validité,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fiabilité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et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sensibilité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des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échelles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spc="-10" dirty="0">
                <a:latin typeface="Aptos"/>
                <a:cs typeface="Aptos"/>
              </a:rPr>
              <a:t>visuelles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spc="-10" dirty="0">
                <a:latin typeface="Aptos"/>
                <a:cs typeface="Aptos"/>
              </a:rPr>
              <a:t>analogiques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de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suivi</a:t>
            </a:r>
            <a:r>
              <a:rPr sz="1100" spc="-10" dirty="0">
                <a:latin typeface="Aptos"/>
                <a:cs typeface="Aptos"/>
              </a:rPr>
              <a:t> quotidien </a:t>
            </a:r>
            <a:r>
              <a:rPr sz="1100" dirty="0">
                <a:latin typeface="Aptos"/>
                <a:cs typeface="Aptos"/>
              </a:rPr>
              <a:t>dans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spc="-25" dirty="0">
                <a:latin typeface="Aptos"/>
                <a:cs typeface="Aptos"/>
              </a:rPr>
              <a:t>MASK-</a:t>
            </a:r>
            <a:r>
              <a:rPr sz="1100" spc="-10" dirty="0">
                <a:latin typeface="Aptos"/>
                <a:cs typeface="Aptos"/>
              </a:rPr>
              <a:t>air®. </a:t>
            </a:r>
            <a:r>
              <a:rPr sz="1100" dirty="0">
                <a:latin typeface="Aptos"/>
                <a:cs typeface="Aptos"/>
              </a:rPr>
              <a:t>»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Clinical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and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spc="-10" dirty="0">
                <a:latin typeface="Aptos"/>
                <a:cs typeface="Aptos"/>
              </a:rPr>
              <a:t>translational </a:t>
            </a:r>
            <a:r>
              <a:rPr sz="1100" dirty="0">
                <a:latin typeface="Aptos"/>
                <a:cs typeface="Aptos"/>
              </a:rPr>
              <a:t>allergy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vol.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11,7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e12062.</a:t>
            </a:r>
            <a:r>
              <a:rPr sz="1100" spc="-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19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sept.</a:t>
            </a:r>
            <a:r>
              <a:rPr sz="1100" spc="-10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2021,</a:t>
            </a:r>
            <a:r>
              <a:rPr sz="1100" spc="-10" dirty="0">
                <a:latin typeface="Aptos"/>
                <a:cs typeface="Aptos"/>
              </a:rPr>
              <a:t> doi:10.1002/clt2.12062</a:t>
            </a:r>
            <a:endParaRPr sz="1100">
              <a:latin typeface="Aptos"/>
              <a:cs typeface="Aptos"/>
            </a:endParaRPr>
          </a:p>
          <a:p>
            <a:pPr marL="198755">
              <a:lnSpc>
                <a:spcPct val="100000"/>
              </a:lnSpc>
              <a:spcBef>
                <a:spcPts val="63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5907CD-8B49-B80C-CDC9-2500A96AC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9000"/>
                    </a14:imgEffect>
                    <a14:imgEffect>
                      <a14:brightnessContrast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759" y="3560894"/>
            <a:ext cx="6908800" cy="24389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402EB4C-6069-2DA3-1AF7-60F87C8FA74B}"/>
              </a:ext>
            </a:extLst>
          </p:cNvPr>
          <p:cNvCxnSpPr/>
          <p:nvPr/>
        </p:nvCxnSpPr>
        <p:spPr>
          <a:xfrm>
            <a:off x="7391400" y="4419600"/>
            <a:ext cx="0" cy="5334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43FA41-A17B-7739-1F6B-5D4AF2D03089}"/>
              </a:ext>
            </a:extLst>
          </p:cNvPr>
          <p:cNvSpPr/>
          <p:nvPr/>
        </p:nvSpPr>
        <p:spPr>
          <a:xfrm>
            <a:off x="10287000" y="152400"/>
            <a:ext cx="1676400" cy="10407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and blue logo&#10;&#10;AI-generated content may be incorrect.">
            <a:extLst>
              <a:ext uri="{FF2B5EF4-FFF2-40B4-BE49-F238E27FC236}">
                <a16:creationId xmlns:a16="http://schemas.microsoft.com/office/drawing/2014/main" id="{3BA95873-A3E9-BC0F-0B85-2FF2B5246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38" y="280851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908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Durée</a:t>
            </a:r>
            <a:r>
              <a:rPr sz="2800" spc="-55" dirty="0"/>
              <a:t> </a:t>
            </a:r>
            <a:r>
              <a:rPr sz="2800" dirty="0"/>
              <a:t>et</a:t>
            </a:r>
            <a:r>
              <a:rPr sz="2800" spc="-50" dirty="0"/>
              <a:t> </a:t>
            </a:r>
            <a:r>
              <a:rPr sz="2800" spc="-10" dirty="0"/>
              <a:t>intensité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445247" y="1314172"/>
            <a:ext cx="10208273" cy="70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95"/>
              </a:spcBef>
            </a:pPr>
            <a:r>
              <a:rPr sz="1900" dirty="0">
                <a:latin typeface="Arial"/>
                <a:cs typeface="Arial"/>
              </a:rPr>
              <a:t>Durée</a:t>
            </a:r>
            <a:r>
              <a:rPr lang="fr-FR" sz="1900" dirty="0">
                <a:latin typeface="Arial"/>
                <a:cs typeface="Arial"/>
              </a:rPr>
              <a:t> et Sévérité </a:t>
            </a:r>
            <a:r>
              <a:rPr sz="1900" dirty="0">
                <a:latin typeface="Arial"/>
                <a:cs typeface="Arial"/>
              </a:rPr>
              <a:t>: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jusqu’à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3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jours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par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semaine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au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maximum</a:t>
            </a:r>
            <a:r>
              <a:rPr sz="1900" spc="15" dirty="0">
                <a:latin typeface="Arial"/>
                <a:cs typeface="Arial"/>
              </a:rPr>
              <a:t> </a:t>
            </a:r>
            <a:endParaRPr lang="fr-FR" sz="1900" spc="15" dirty="0">
              <a:latin typeface="Arial"/>
              <a:cs typeface="Arial"/>
            </a:endParaRPr>
          </a:p>
          <a:p>
            <a:pPr marL="12700" marR="5080">
              <a:lnSpc>
                <a:spcPct val="121600"/>
              </a:lnSpc>
              <a:spcBef>
                <a:spcPts val="95"/>
              </a:spcBef>
            </a:pPr>
            <a:r>
              <a:rPr sz="1900" dirty="0" err="1">
                <a:latin typeface="Arial"/>
                <a:cs typeface="Arial"/>
              </a:rPr>
              <a:t>Fréquence</a:t>
            </a:r>
            <a:r>
              <a:rPr lang="fr-FR" sz="19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: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2 </a:t>
            </a:r>
            <a:r>
              <a:rPr sz="1900" dirty="0">
                <a:latin typeface="Arial"/>
                <a:cs typeface="Arial"/>
              </a:rPr>
              <a:t>à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3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semaines,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lang="fr-FR" sz="1900" spc="10" dirty="0">
                <a:latin typeface="Arial"/>
                <a:cs typeface="Arial"/>
              </a:rPr>
              <a:t>ne </a:t>
            </a:r>
            <a:r>
              <a:rPr sz="1900" dirty="0">
                <a:latin typeface="Arial"/>
                <a:cs typeface="Arial"/>
              </a:rPr>
              <a:t>jamais</a:t>
            </a:r>
            <a:r>
              <a:rPr lang="fr-FR" sz="1900" dirty="0">
                <a:latin typeface="Arial"/>
                <a:cs typeface="Arial"/>
              </a:rPr>
              <a:t> considérer pour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plus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4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semaines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consécutives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0358" y="6521491"/>
            <a:ext cx="752475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accordé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pour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9947"/>
              </p:ext>
            </p:extLst>
          </p:nvPr>
        </p:nvGraphicFramePr>
        <p:xfrm>
          <a:off x="965200" y="2387473"/>
          <a:ext cx="10688320" cy="3970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marL="2025014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fr-FR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ACTIVITÉ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3022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lang="fr-FR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VÉRITÉ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R="423545" algn="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450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Sommeil</a:t>
                      </a:r>
                    </a:p>
                  </a:txBody>
                  <a:tcPr marL="0" marR="0" marT="179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R="423545" algn="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450" spc="-10" dirty="0">
                          <a:latin typeface="Arial"/>
                          <a:cs typeface="Arial"/>
                        </a:rPr>
                        <a:t>Travail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1365250" marR="433070" algn="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450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Activités quotidiennes</a:t>
                      </a:r>
                    </a:p>
                  </a:txBody>
                  <a:tcPr marL="0" marR="0" marT="180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257175" marR="433070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450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Symptômes gênants</a:t>
                      </a: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3175101"/>
            <a:ext cx="655746" cy="6793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3941495"/>
            <a:ext cx="655746" cy="6793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4707877"/>
            <a:ext cx="655746" cy="6793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5489156"/>
            <a:ext cx="655746" cy="6793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3961536"/>
            <a:ext cx="655746" cy="6793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4707877"/>
            <a:ext cx="655746" cy="6793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5489156"/>
            <a:ext cx="655746" cy="6793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409" y="4707877"/>
            <a:ext cx="655745" cy="679330"/>
          </a:xfrm>
          <a:prstGeom prst="rect">
            <a:avLst/>
          </a:prstGeom>
        </p:spPr>
      </p:pic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4F2D8C5E-2BFF-FEAD-0BFB-60ACF94E2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3" y="326264"/>
            <a:ext cx="1858262" cy="50544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4|3.1|47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8.7|12.5|24.7|7.5|20.8|1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1471</Words>
  <Application>Microsoft Office PowerPoint</Application>
  <PresentationFormat>Widescreen</PresentationFormat>
  <Paragraphs>178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Desdemona</vt:lpstr>
      <vt:lpstr>Office Theme</vt:lpstr>
      <vt:lpstr>Accompagner les adultes souffrant de rhinite allergique saisonnière en officine</vt:lpstr>
      <vt:lpstr>Guide pratique pour optimiser la prise en charge de la rhinite en médecine générale</vt:lpstr>
      <vt:lpstr>Décrire le tableau clinique et les causes fréquentes de la rhinite.</vt:lpstr>
      <vt:lpstr>La rhinite correspond à une inflammation de la muqueuse nasale, se traduisant par au moins deux symptômes présents plus d’une heure par jour, la plupart des jours :</vt:lpstr>
      <vt:lpstr>Difference between Allergic and Non Allergic Rhinitis</vt:lpstr>
      <vt:lpstr>Différences entre la rhinite allergique et la rhinite non allergique</vt:lpstr>
      <vt:lpstr>Voici Sam</vt:lpstr>
      <vt:lpstr>PowerPoint Presentation</vt:lpstr>
      <vt:lpstr>Durée et intensité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Échelle de traitement de la rhinite allergique lorsque l’auto-prise en charge est insuffisante (adultes)</vt:lpstr>
      <vt:lpstr>Écoulement nasal : généralement clair et aqueux  Sifflements légers avec essoufflement occasionnel Éternuements fréquents Besoin fréquent de se racler la gorge Prend maintenant davantage conscience d’une possible perte d’odorat pendant les repas </vt:lpstr>
      <vt:lpstr>Diagnostic</vt:lpstr>
      <vt:lpstr>Prise en Charge</vt:lpstr>
      <vt:lpstr>Le rôle du pharmacien d’officine</vt:lpstr>
      <vt:lpstr>Évaluation et Suivi</vt:lpstr>
      <vt:lpstr>Conclusion</vt:lpstr>
      <vt:lpstr>Guide pratique pour optimiser la prise en charge de la rhinite en médecine générale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Supporting adult seasonal allergic rhinitis in community pharmacy</dc:title>
  <cp:lastModifiedBy>Nicola Connor</cp:lastModifiedBy>
  <cp:revision>17</cp:revision>
  <dcterms:created xsi:type="dcterms:W3CDTF">2025-11-26T12:44:15Z</dcterms:created>
  <dcterms:modified xsi:type="dcterms:W3CDTF">2026-02-20T10:43:18Z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