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omments/modernComment_149_A9C602.xml" ContentType="application/vnd.ms-powerpoint.comments+xml"/>
  <Override PartName="/ppt/tags/tag2.xml" ContentType="application/vnd.openxmlformats-officedocument.presentationml.tags+xml"/>
  <Override PartName="/ppt/comments/modernComment_14B_5465FED1.xml" ContentType="application/vnd.ms-powerpoint.comment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comments/modernComment_135_87267C59.xml" ContentType="application/vnd.ms-powerpoint.comment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comments/modernComment_148_C5C13C52.xml" ContentType="application/vnd.ms-powerpoint.comments+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6" r:id="rId2"/>
    <p:sldId id="335" r:id="rId3"/>
    <p:sldId id="306" r:id="rId4"/>
    <p:sldId id="329" r:id="rId5"/>
    <p:sldId id="331" r:id="rId6"/>
    <p:sldId id="314" r:id="rId7"/>
    <p:sldId id="307" r:id="rId8"/>
    <p:sldId id="308" r:id="rId9"/>
    <p:sldId id="339" r:id="rId10"/>
    <p:sldId id="322" r:id="rId11"/>
    <p:sldId id="323" r:id="rId12"/>
    <p:sldId id="324" r:id="rId13"/>
    <p:sldId id="325" r:id="rId14"/>
    <p:sldId id="326" r:id="rId15"/>
    <p:sldId id="327" r:id="rId16"/>
    <p:sldId id="337" r:id="rId17"/>
    <p:sldId id="309" r:id="rId18"/>
    <p:sldId id="310" r:id="rId19"/>
    <p:sldId id="311" r:id="rId20"/>
    <p:sldId id="312" r:id="rId21"/>
    <p:sldId id="328" r:id="rId22"/>
    <p:sldId id="313" r:id="rId23"/>
    <p:sldId id="33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601912-8349-F216-5FE0-2F975E349CB1}" name="Montassar DRAIEF" initials="MD" userId="S::montassar@finteg.consulting::0ba04239-5f39-424f-93cf-b4c2fa1018ee" providerId="AD"/>
  <p188:author id="{7233973F-924F-1A00-23F1-9D3AF9437768}" name="Nicola Connor" initials="NC" userId="S::nconnor@albanyhr.com::aedfafce-d27c-4d75-b9e1-ceb7783fd918" providerId="AD"/>
  <p188:author id="{6EE76254-682A-0AB5-9CA2-8CF2867909C7}" name="Garry McDonald" initials="GM" userId="303cfba172912c37" providerId="Windows Live"/>
  <p188:author id="{A5C17660-E372-34C6-C59C-7743B5BFE5A3}" name="Siân Williams" initials="" userId="d766e87c6531ca76" providerId="Windows Live"/>
  <p188:author id="{5C8B9EB0-60C7-A30B-A544-6CA75422FE16}" name="Luís Carvalho" initials="LC" userId="Luís Carvalho" providerId="None"/>
  <p188:author id="{990E89C9-3D55-4713-63E2-D8BCFE6C2E93}" name="Dermot Ryan" initials="DR" userId="e6c3618d0fc74f9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73"/>
    <a:srgbClr val="017973"/>
    <a:srgbClr val="7EC9BD"/>
    <a:srgbClr val="FFFFFF"/>
    <a:srgbClr val="10110B"/>
    <a:srgbClr val="31B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82" autoAdjust="0"/>
    <p:restoredTop sz="95642" autoAdjust="0"/>
  </p:normalViewPr>
  <p:slideViewPr>
    <p:cSldViewPr snapToGrid="0">
      <p:cViewPr varScale="1">
        <p:scale>
          <a:sx n="96" d="100"/>
          <a:sy n="96" d="100"/>
        </p:scale>
        <p:origin x="84" y="3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comments/modernComment_135_87267C59.xml><?xml version="1.0" encoding="utf-8"?>
<p188:cmLst xmlns:a="http://schemas.openxmlformats.org/drawingml/2006/main" xmlns:r="http://schemas.openxmlformats.org/officeDocument/2006/relationships" xmlns:p188="http://schemas.microsoft.com/office/powerpoint/2018/8/main">
  <p188:cm id="{95C343D1-F01F-B34E-8A50-32E090D22E3A}" authorId="{990E89C9-3D55-4713-63E2-D8BCFE6C2E93}" status="resolved" created="2025-11-04T13:05:06.161" complete="100000">
    <ac:deMkLst xmlns:ac="http://schemas.microsoft.com/office/drawing/2013/main/command">
      <pc:docMk xmlns:pc="http://schemas.microsoft.com/office/powerpoint/2013/main/command"/>
      <pc:sldMk xmlns:pc="http://schemas.microsoft.com/office/powerpoint/2013/main/command" cId="2267446361" sldId="309"/>
      <ac:spMk id="8" creationId="{C43D16BB-E25D-D295-BADD-B4483A4F978C}"/>
    </ac:deMkLst>
    <p188:txBody>
      <a:bodyPr/>
      <a:lstStyle/>
      <a:p>
        <a:r>
          <a:rPr lang="en-US"/>
          <a:t>I would suggest occasional rather than rare; also anosmia is a symptom assocaited mainly with a viral infection or with severe rhino-sinusitis</a:t>
        </a:r>
      </a:p>
    </p188:txBody>
  </p188:cm>
</p188:cmLst>
</file>

<file path=ppt/comments/modernComment_148_C5C13C52.xml><?xml version="1.0" encoding="utf-8"?>
<p188:cmLst xmlns:a="http://schemas.openxmlformats.org/drawingml/2006/main" xmlns:r="http://schemas.openxmlformats.org/officeDocument/2006/relationships" xmlns:p188="http://schemas.microsoft.com/office/powerpoint/2018/8/main">
  <p188:cm id="{5D50758C-8186-3245-8EFD-86F9CA2B0C5C}" authorId="{990E89C9-3D55-4713-63E2-D8BCFE6C2E93}" status="resolved" created="2025-11-04T13:07:10.231" complete="100000">
    <ac:deMkLst xmlns:ac="http://schemas.microsoft.com/office/drawing/2013/main/command">
      <pc:docMk xmlns:pc="http://schemas.microsoft.com/office/powerpoint/2013/main/command"/>
      <pc:sldMk xmlns:pc="http://schemas.microsoft.com/office/powerpoint/2013/main/command" cId="3317775442" sldId="328"/>
      <ac:spMk id="6" creationId="{4FABDDEC-5950-C745-29C8-2BCEFF50511C}"/>
    </ac:deMkLst>
    <p188:txBody>
      <a:bodyPr/>
      <a:lstStyle/>
      <a:p>
        <a:r>
          <a:rPr lang="en-US"/>
          <a:t>perhaps mention what VAS score is now</a:t>
        </a:r>
      </a:p>
    </p188:txBody>
  </p188:cm>
</p188:cmLst>
</file>

<file path=ppt/comments/modernComment_149_A9C602.xml><?xml version="1.0" encoding="utf-8"?>
<p188:cmLst xmlns:a="http://schemas.openxmlformats.org/drawingml/2006/main" xmlns:r="http://schemas.openxmlformats.org/officeDocument/2006/relationships" xmlns:p188="http://schemas.microsoft.com/office/powerpoint/2018/8/main">
  <p188:cm id="{22701112-0EAA-8F45-8E9C-2155A25043F5}" authorId="{990E89C9-3D55-4713-63E2-D8BCFE6C2E93}" status="resolved" created="2025-11-04T12:59:12.932" complete="100000">
    <ac:deMkLst xmlns:ac="http://schemas.microsoft.com/office/drawing/2013/main/command">
      <pc:docMk xmlns:pc="http://schemas.microsoft.com/office/powerpoint/2013/main/command"/>
      <pc:sldMk xmlns:pc="http://schemas.microsoft.com/office/powerpoint/2013/main/command" cId="11126274" sldId="329"/>
      <ac:spMk id="3" creationId="{8CB8E21F-C6CD-CD3B-347F-8144B7120097}"/>
    </ac:deMkLst>
    <p188:txBody>
      <a:bodyPr/>
      <a:lstStyle/>
      <a:p>
        <a:r>
          <a:rPr lang="en-US"/>
          <a:t>Suggest , (last sentence) delete also. Say " common with AR"</a:t>
        </a:r>
      </a:p>
    </p188:txBody>
    <p188:extLst>
      <p:ext xmlns:p="http://schemas.openxmlformats.org/presentationml/2006/main" uri="{57CB4572-C831-44C2-8A1C-0ADB6CCDFE69}">
        <p223:reactions xmlns:p223="http://schemas.microsoft.com/office/powerpoint/2022/03/main">
          <p223:rxn type="👍">
            <p223:instance time="2025-11-16T20:47:02.886" authorId="{6EE76254-682A-0AB5-9CA2-8CF2867909C7}"/>
          </p223:rxn>
        </p223:reactions>
      </p:ext>
    </p188:extLst>
  </p188:cm>
</p188:cmLst>
</file>

<file path=ppt/comments/modernComment_14B_5465FED1.xml><?xml version="1.0" encoding="utf-8"?>
<p188:cmLst xmlns:a="http://schemas.openxmlformats.org/drawingml/2006/main" xmlns:r="http://schemas.openxmlformats.org/officeDocument/2006/relationships" xmlns:p188="http://schemas.microsoft.com/office/powerpoint/2018/8/main">
  <p188:cm id="{86AD37D7-7531-4E4E-9929-128174D30123}" authorId="{990E89C9-3D55-4713-63E2-D8BCFE6C2E93}" status="resolved" created="2025-11-04T13:00:06.435" complete="100000">
    <pc:sldMkLst xmlns:pc="http://schemas.microsoft.com/office/powerpoint/2013/main/command">
      <pc:docMk/>
      <pc:sldMk cId="1415970513" sldId="331"/>
    </pc:sldMkLst>
    <p188:txBody>
      <a:bodyPr/>
      <a:lstStyle/>
      <a:p>
        <a:r>
          <a:rPr lang="en-US"/>
          <a:t>move arrow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327B6-26DB-E241-8776-78E9005CBC3C}" type="datetimeFigureOut">
              <a:rPr lang="en-US" smtClean="0"/>
              <a:t>11/26/2025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0B876-9ED0-E54C-AB65-36F2F79F1051}" type="slidenum">
              <a:rPr lang="en-US" smtClean="0"/>
              <a:t>‹#›</a:t>
            </a:fld>
            <a:endParaRPr lang="en-US"/>
          </a:p>
        </p:txBody>
      </p:sp>
    </p:spTree>
    <p:extLst>
      <p:ext uri="{BB962C8B-B14F-4D97-AF65-F5344CB8AC3E}">
        <p14:creationId xmlns:p14="http://schemas.microsoft.com/office/powerpoint/2010/main" val="317620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Upto</a:t>
            </a:r>
            <a:r>
              <a:rPr lang="en-GB" dirty="0"/>
              <a:t> 70% ocular</a:t>
            </a:r>
          </a:p>
          <a:p>
            <a:r>
              <a:rPr lang="en-GB" dirty="0"/>
              <a:t>Caution </a:t>
            </a:r>
            <a:r>
              <a:rPr lang="en-GB" dirty="0" err="1"/>
              <a:t>kerto</a:t>
            </a:r>
            <a:r>
              <a:rPr lang="en-GB" dirty="0"/>
              <a:t> conjunctivitis more for </a:t>
            </a:r>
            <a:r>
              <a:rPr lang="en-GB" dirty="0" err="1"/>
              <a:t>Opthalmologist</a:t>
            </a:r>
            <a:r>
              <a:rPr lang="en-GB" dirty="0"/>
              <a:t> than rhinologist eczema of the eye</a:t>
            </a:r>
          </a:p>
        </p:txBody>
      </p:sp>
      <p:sp>
        <p:nvSpPr>
          <p:cNvPr id="4" name="Slide Number Placeholder 3"/>
          <p:cNvSpPr>
            <a:spLocks noGrp="1"/>
          </p:cNvSpPr>
          <p:nvPr>
            <p:ph type="sldNum" sz="quarter" idx="5"/>
          </p:nvPr>
        </p:nvSpPr>
        <p:spPr/>
        <p:txBody>
          <a:bodyPr/>
          <a:lstStyle/>
          <a:p>
            <a:fld id="{0710B876-9ED0-E54C-AB65-36F2F79F1051}" type="slidenum">
              <a:rPr lang="en-US" smtClean="0"/>
              <a:t>4</a:t>
            </a:fld>
            <a:endParaRPr lang="en-US"/>
          </a:p>
        </p:txBody>
      </p:sp>
    </p:spTree>
    <p:extLst>
      <p:ext uri="{BB962C8B-B14F-4D97-AF65-F5344CB8AC3E}">
        <p14:creationId xmlns:p14="http://schemas.microsoft.com/office/powerpoint/2010/main" val="155395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Infraorbital </a:t>
            </a:r>
            <a:r>
              <a:rPr lang="en-GB" dirty="0" err="1"/>
              <a:t>Dennie</a:t>
            </a:r>
            <a:r>
              <a:rPr lang="en-GB" dirty="0"/>
              <a:t> Morgan lines</a:t>
            </a:r>
            <a:br>
              <a:rPr lang="en-GB" dirty="0"/>
            </a:br>
            <a:r>
              <a:rPr lang="en-GB" dirty="0"/>
              <a:t>headache, not pain in the nose</a:t>
            </a:r>
          </a:p>
        </p:txBody>
      </p:sp>
      <p:sp>
        <p:nvSpPr>
          <p:cNvPr id="4" name="Slide Number Placeholder 3"/>
          <p:cNvSpPr>
            <a:spLocks noGrp="1"/>
          </p:cNvSpPr>
          <p:nvPr>
            <p:ph type="sldNum" sz="quarter" idx="5"/>
          </p:nvPr>
        </p:nvSpPr>
        <p:spPr/>
        <p:txBody>
          <a:bodyPr/>
          <a:lstStyle/>
          <a:p>
            <a:fld id="{0710B876-9ED0-E54C-AB65-36F2F79F1051}" type="slidenum">
              <a:rPr lang="en-US" smtClean="0"/>
              <a:t>17</a:t>
            </a:fld>
            <a:endParaRPr lang="en-US"/>
          </a:p>
        </p:txBody>
      </p:sp>
    </p:spTree>
    <p:extLst>
      <p:ext uri="{BB962C8B-B14F-4D97-AF65-F5344CB8AC3E}">
        <p14:creationId xmlns:p14="http://schemas.microsoft.com/office/powerpoint/2010/main" val="830160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Eg</a:t>
            </a:r>
            <a:r>
              <a:rPr lang="en-GB" dirty="0"/>
              <a:t> cetirizine (non drowsy) older gen are sedative</a:t>
            </a:r>
          </a:p>
          <a:p>
            <a:r>
              <a:rPr lang="en-GB" dirty="0"/>
              <a:t>Rebound effect with decongestants 5 days max</a:t>
            </a:r>
            <a:br>
              <a:rPr lang="en-GB" dirty="0"/>
            </a:br>
            <a:r>
              <a:rPr lang="en-GB" dirty="0"/>
              <a:t>Pharaoh pose, opposite hand to opposite ear, </a:t>
            </a:r>
            <a:r>
              <a:rPr lang="en-GB" dirty="0" err="1"/>
              <a:t>esp</a:t>
            </a:r>
            <a:r>
              <a:rPr lang="en-GB" dirty="0"/>
              <a:t> with INCS, spray on to apply not to inhale, avoid septum </a:t>
            </a:r>
            <a:r>
              <a:rPr lang="en-GB" dirty="0" err="1"/>
              <a:t>cartilidge</a:t>
            </a: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t>19</a:t>
            </a:fld>
            <a:endParaRPr lang="en-US"/>
          </a:p>
        </p:txBody>
      </p:sp>
    </p:spTree>
    <p:extLst>
      <p:ext uri="{BB962C8B-B14F-4D97-AF65-F5344CB8AC3E}">
        <p14:creationId xmlns:p14="http://schemas.microsoft.com/office/powerpoint/2010/main" val="2031062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Almost 20% of the population will have AR</a:t>
            </a:r>
          </a:p>
          <a:p>
            <a:endParaRPr lang="en-GB" dirty="0"/>
          </a:p>
          <a:p>
            <a:r>
              <a:rPr lang="en-GB" b="0" i="0" dirty="0">
                <a:solidFill>
                  <a:srgbClr val="223843"/>
                </a:solidFill>
                <a:effectLst/>
                <a:latin typeface="Source Sans Pro" panose="020B0503030403020204" pitchFamily="34" charset="0"/>
              </a:rPr>
              <a:t>Most people with rhinitis manage the condition episodically, either with self-management or over-the-counter medications (OTC). Many underestimate and neglect their symptoms and often do not bring this to the attention of their general practitioner (GP). However, as this is a common problem and a frequent comorbidity affecting the management of other conditions, it needs to be recognised and managed appropriately in primary care.</a:t>
            </a:r>
            <a:br>
              <a:rPr lang="en-GB" b="0" i="0" dirty="0">
                <a:solidFill>
                  <a:srgbClr val="223843"/>
                </a:solidFill>
                <a:effectLst/>
                <a:latin typeface="Source Sans Pro" panose="020B0503030403020204" pitchFamily="34" charset="0"/>
              </a:rPr>
            </a:br>
            <a:r>
              <a:rPr lang="en-GB" b="0" i="0" dirty="0">
                <a:solidFill>
                  <a:srgbClr val="223843"/>
                </a:solidFill>
                <a:effectLst/>
                <a:latin typeface="Source Sans Pro" panose="020B0503030403020204" pitchFamily="34" charset="0"/>
              </a:rPr>
              <a:t>80% of asthmatics will have some form of Rhinitis, one airways disease</a:t>
            </a:r>
            <a:br>
              <a:rPr lang="en-GB" b="0" i="0" dirty="0">
                <a:solidFill>
                  <a:srgbClr val="223843"/>
                </a:solidFill>
                <a:effectLst/>
                <a:latin typeface="Source Sans Pro" panose="020B0503030403020204" pitchFamily="34" charset="0"/>
              </a:rPr>
            </a:br>
            <a:br>
              <a:rPr lang="en-GB" b="0" i="0" dirty="0">
                <a:solidFill>
                  <a:srgbClr val="223843"/>
                </a:solidFill>
                <a:effectLst/>
                <a:latin typeface="Source Sans Pro" panose="020B0503030403020204" pitchFamily="34" charset="0"/>
              </a:rPr>
            </a:br>
            <a:r>
              <a:rPr lang="en-GB" b="0" i="0" dirty="0">
                <a:solidFill>
                  <a:srgbClr val="223843"/>
                </a:solidFill>
                <a:effectLst/>
                <a:latin typeface="Source Sans Pro" panose="020B0503030403020204" pitchFamily="34" charset="0"/>
              </a:rPr>
              <a:t>Identifying the cause of rhinitis is important for successful management, pharmacists are best placed for this conversation</a:t>
            </a:r>
          </a:p>
          <a:p>
            <a:endParaRPr lang="en-GB" b="0" i="0" dirty="0">
              <a:solidFill>
                <a:srgbClr val="223843"/>
              </a:solidFill>
              <a:effectLst/>
              <a:latin typeface="Source Sans Pro" panose="020B0503030403020204" pitchFamily="34" charset="0"/>
            </a:endParaRPr>
          </a:p>
          <a:p>
            <a:r>
              <a:rPr lang="en-GB" b="0" i="0" dirty="0">
                <a:solidFill>
                  <a:srgbClr val="223843"/>
                </a:solidFill>
                <a:effectLst/>
                <a:latin typeface="Source Sans Pro" panose="020B0503030403020204" pitchFamily="34" charset="0"/>
              </a:rPr>
              <a:t>Although no Skin prick testing or </a:t>
            </a:r>
            <a:r>
              <a:rPr lang="en-GB" b="0" i="0" dirty="0" err="1">
                <a:solidFill>
                  <a:srgbClr val="223843"/>
                </a:solidFill>
                <a:effectLst/>
                <a:latin typeface="Source Sans Pro" panose="020B0503030403020204" pitchFamily="34" charset="0"/>
              </a:rPr>
              <a:t>sIgE</a:t>
            </a:r>
            <a:r>
              <a:rPr lang="en-GB" b="0" i="0" dirty="0">
                <a:solidFill>
                  <a:srgbClr val="223843"/>
                </a:solidFill>
                <a:effectLst/>
                <a:latin typeface="Source Sans Pro" panose="020B0503030403020204" pitchFamily="34" charset="0"/>
              </a:rPr>
              <a:t> testing is available in the pharmacy, some now can check the ear canal with an </a:t>
            </a:r>
            <a:r>
              <a:rPr lang="en-GB" b="0" i="0" dirty="0" err="1">
                <a:solidFill>
                  <a:srgbClr val="223843"/>
                </a:solidFill>
                <a:effectLst/>
                <a:latin typeface="Source Sans Pro" panose="020B0503030403020204" pitchFamily="34" charset="0"/>
              </a:rPr>
              <a:t>oto</a:t>
            </a:r>
            <a:r>
              <a:rPr lang="en-GB" b="0" i="0" dirty="0">
                <a:solidFill>
                  <a:srgbClr val="223843"/>
                </a:solidFill>
                <a:effectLst/>
                <a:latin typeface="Source Sans Pro" panose="020B0503030403020204" pitchFamily="34" charset="0"/>
              </a:rPr>
              <a:t> scope</a:t>
            </a:r>
          </a:p>
          <a:p>
            <a:endParaRPr lang="en-GB" b="0" i="0" dirty="0">
              <a:solidFill>
                <a:srgbClr val="223843"/>
              </a:solidFill>
              <a:effectLst/>
              <a:latin typeface="Source Sans Pro" panose="020B0503030403020204" pitchFamily="34" charset="0"/>
            </a:endParaRPr>
          </a:p>
          <a:p>
            <a:r>
              <a:rPr lang="en-GB" dirty="0"/>
              <a:t>Pharmacists are key members of an integrated care pathways, resolving medication-related problems, optimizing regimens, improving adherence and recommending therapies while establishing liaisons between patients and physicians. Community pharmacists are the most accessible healthcare professionals to the public and allergic rhinitis is one of the most common diseases managed by pharmacists</a:t>
            </a:r>
          </a:p>
        </p:txBody>
      </p:sp>
      <p:sp>
        <p:nvSpPr>
          <p:cNvPr id="4" name="Slide Number Placeholder 3"/>
          <p:cNvSpPr>
            <a:spLocks noGrp="1"/>
          </p:cNvSpPr>
          <p:nvPr>
            <p:ph type="sldNum" sz="quarter" idx="5"/>
          </p:nvPr>
        </p:nvSpPr>
        <p:spPr/>
        <p:txBody>
          <a:bodyPr/>
          <a:lstStyle/>
          <a:p>
            <a:fld id="{0710B876-9ED0-E54C-AB65-36F2F79F1051}" type="slidenum">
              <a:rPr lang="en-US" smtClean="0"/>
              <a:t>20</a:t>
            </a:fld>
            <a:endParaRPr lang="en-US"/>
          </a:p>
        </p:txBody>
      </p:sp>
    </p:spTree>
    <p:extLst>
      <p:ext uri="{BB962C8B-B14F-4D97-AF65-F5344CB8AC3E}">
        <p14:creationId xmlns:p14="http://schemas.microsoft.com/office/powerpoint/2010/main" val="3411639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Community pharmacists are well positioned to diagnose, treat, and manage allergic rhinitis because they are highly accessible, trained to distinguish AR from similar conditions, and able to recommend evidence-based treatments without the need for an appointment. Their expertise in medicines, ability to provide immediate symptom relief, and capacity to monitor patients over time make them an efficient first point of care. Pharmacists also identify red flags that require medical referral, ensuring safe and effective management.</a:t>
            </a:r>
          </a:p>
        </p:txBody>
      </p:sp>
      <p:sp>
        <p:nvSpPr>
          <p:cNvPr id="4" name="Slide Number Placeholder 3"/>
          <p:cNvSpPr>
            <a:spLocks noGrp="1"/>
          </p:cNvSpPr>
          <p:nvPr>
            <p:ph type="sldNum" sz="quarter" idx="5"/>
          </p:nvPr>
        </p:nvSpPr>
        <p:spPr/>
        <p:txBody>
          <a:bodyPr/>
          <a:lstStyle/>
          <a:p>
            <a:fld id="{0710B876-9ED0-E54C-AB65-36F2F79F1051}" type="slidenum">
              <a:rPr lang="en-US" smtClean="0"/>
              <a:t>22</a:t>
            </a:fld>
            <a:endParaRPr lang="en-US"/>
          </a:p>
        </p:txBody>
      </p:sp>
    </p:spTree>
    <p:extLst>
      <p:ext uri="{BB962C8B-B14F-4D97-AF65-F5344CB8AC3E}">
        <p14:creationId xmlns:p14="http://schemas.microsoft.com/office/powerpoint/2010/main" val="3539073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631C-F1F2-C792-5852-77BC70893B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B9CEE7C-83AA-721A-A954-20B0E0D06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3BDCAA-BCB1-36C0-79B3-9872F3372E05}"/>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5" name="Footer Placeholder 4">
            <a:extLst>
              <a:ext uri="{FF2B5EF4-FFF2-40B4-BE49-F238E27FC236}">
                <a16:creationId xmlns:a16="http://schemas.microsoft.com/office/drawing/2014/main" id="{3681FFED-B368-571A-55C1-979883C4A4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857DB9-CEA4-B9EF-3E11-842383594291}"/>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65135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8A22-C53F-BD2E-26DA-6F74108402D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C13462-62E1-2E2C-683A-5AB9DB96D3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DBAF91-584F-F6EF-9CB1-6744FD22CA8B}"/>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5" name="Footer Placeholder 4">
            <a:extLst>
              <a:ext uri="{FF2B5EF4-FFF2-40B4-BE49-F238E27FC236}">
                <a16:creationId xmlns:a16="http://schemas.microsoft.com/office/drawing/2014/main" id="{5A6194BD-355A-1E38-3577-B326EF383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9849DB-3FB0-DB97-DC63-B783D0758722}"/>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1823118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E02AC-C942-CD51-DEFC-1DEF060245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1CCC50-4278-8447-0693-19C02DB5B8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184798-F5C5-A518-6A5D-C572374F9064}"/>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5" name="Footer Placeholder 4">
            <a:extLst>
              <a:ext uri="{FF2B5EF4-FFF2-40B4-BE49-F238E27FC236}">
                <a16:creationId xmlns:a16="http://schemas.microsoft.com/office/drawing/2014/main" id="{AD060364-28FA-1AC7-FAFA-0D2FB4206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2F86EF-B90E-4185-A739-FA81C8B7C86B}"/>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28956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3BAE-19AB-0B6A-EC71-22B83D85F3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14DB6-0E93-C805-C666-5387C88499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D49583-5FDB-3818-3FD5-CA07A7AD5ACE}"/>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5" name="Footer Placeholder 4">
            <a:extLst>
              <a:ext uri="{FF2B5EF4-FFF2-40B4-BE49-F238E27FC236}">
                <a16:creationId xmlns:a16="http://schemas.microsoft.com/office/drawing/2014/main" id="{A09C5812-5AB4-06C9-3ECA-2532AD579A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019C0-E15B-9185-0EB7-8FFB79BCE3C8}"/>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598297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2EE6B-D587-3523-ECFE-66C5C68385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A543AF-A2E5-A647-29F3-91285B2D37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F5BA01-1D3E-6C1A-BBF1-B379FEAE6C6D}"/>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5" name="Footer Placeholder 4">
            <a:extLst>
              <a:ext uri="{FF2B5EF4-FFF2-40B4-BE49-F238E27FC236}">
                <a16:creationId xmlns:a16="http://schemas.microsoft.com/office/drawing/2014/main" id="{513311F4-2ACC-F6A7-A0A1-6AED22A292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3A9B63-2CA1-E0D0-E482-8810D4A9D183}"/>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425858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64DC1-D5FB-0FB3-4598-B5875A427A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14FC2F-5E2D-E0A8-4F34-DC23A24917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A1E952-539D-D776-EFBB-C1B90AE4B2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A8CF80-73BE-E9AC-146A-E155DEFEA46A}"/>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6" name="Footer Placeholder 5">
            <a:extLst>
              <a:ext uri="{FF2B5EF4-FFF2-40B4-BE49-F238E27FC236}">
                <a16:creationId xmlns:a16="http://schemas.microsoft.com/office/drawing/2014/main" id="{094B9EDF-0274-14E6-3123-0C1E4EF8C3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B17B15-CAF2-744D-D90B-FE355BAF6FE1}"/>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716577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110A-87D2-0DA2-C233-472F2BFAA5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0A608C-FB3F-E5D8-4BE1-FB174295F2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F0F72-23B3-3D46-A352-A331CAD236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CF06DC6-DD8A-A3CE-6D46-EEA928080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296C14-1504-62D4-4E80-D3D33BF1FB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1BD864-FBED-833F-6AFE-9E6FDA8AA462}"/>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8" name="Footer Placeholder 7">
            <a:extLst>
              <a:ext uri="{FF2B5EF4-FFF2-40B4-BE49-F238E27FC236}">
                <a16:creationId xmlns:a16="http://schemas.microsoft.com/office/drawing/2014/main" id="{DE4CA57B-F1C1-6EEC-30DE-4BF1E42D6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2DDE59D-95D8-3BC8-B38F-454E45C4C91C}"/>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866436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60B6-FE3B-DAA5-8F89-CEE687044C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0B3F8-8F28-F6B5-6A03-95C5A6F9BA0E}"/>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4" name="Footer Placeholder 3">
            <a:extLst>
              <a:ext uri="{FF2B5EF4-FFF2-40B4-BE49-F238E27FC236}">
                <a16:creationId xmlns:a16="http://schemas.microsoft.com/office/drawing/2014/main" id="{08FB389D-F2D4-1962-15BC-BE352505B1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FABE56-84BD-F116-A012-2EDF9269C179}"/>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332932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B3A25-BED4-76C2-A116-1EC382405C30}"/>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3" name="Footer Placeholder 2">
            <a:extLst>
              <a:ext uri="{FF2B5EF4-FFF2-40B4-BE49-F238E27FC236}">
                <a16:creationId xmlns:a16="http://schemas.microsoft.com/office/drawing/2014/main" id="{0E4160B6-56DD-36A0-624D-D3C69530AE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F43D52-E95F-A8AB-AB20-9BAFBA313B12}"/>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57282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3AD3-473F-237C-5678-BF34A7186D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738DCE-E386-480A-A35A-2AC786414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FFBBE1-04D8-46AC-A781-D7C814F8A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09C8D8-8BA0-9AB1-3047-973F5C9CFDF6}"/>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6" name="Footer Placeholder 5">
            <a:extLst>
              <a:ext uri="{FF2B5EF4-FFF2-40B4-BE49-F238E27FC236}">
                <a16:creationId xmlns:a16="http://schemas.microsoft.com/office/drawing/2014/main" id="{D302CB07-9E98-673A-69B8-53705BFEE9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6F5EBE-155C-5428-A14C-B80203A73394}"/>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315685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886F-131C-59C3-3B2F-7D26050D9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E5ACCA-ABDA-AF7E-83EF-B8ABBDC76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7C9065-3287-AB69-6E87-9314762E8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6A04C6-B683-D83B-8C31-4D348FCE77A8}"/>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6" name="Footer Placeholder 5">
            <a:extLst>
              <a:ext uri="{FF2B5EF4-FFF2-40B4-BE49-F238E27FC236}">
                <a16:creationId xmlns:a16="http://schemas.microsoft.com/office/drawing/2014/main" id="{92939042-989A-B434-90F7-A0B87346F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E2E8FA-4E28-C9A9-8903-F44874644493}"/>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3504177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944BB-555B-601E-0A98-A3FC5D987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A8FA2A-17F9-886E-A102-9D4051071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8A0AD5-B435-3AD6-26BD-1D17C23240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94B9BA-7E29-4DD0-A426-8A69672F55E2}" type="datetimeFigureOut">
              <a:rPr lang="en-GB" smtClean="0"/>
              <a:t>26/11/2025</a:t>
            </a:fld>
            <a:endParaRPr lang="en-GB"/>
          </a:p>
        </p:txBody>
      </p:sp>
      <p:sp>
        <p:nvSpPr>
          <p:cNvPr id="5" name="Footer Placeholder 4">
            <a:extLst>
              <a:ext uri="{FF2B5EF4-FFF2-40B4-BE49-F238E27FC236}">
                <a16:creationId xmlns:a16="http://schemas.microsoft.com/office/drawing/2014/main" id="{952498E6-3951-C658-B45E-A8D1C5B803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700E09E-E519-CE28-696C-AB94732C3B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47FC0A-2A9A-413A-82E5-A2C962DBC795}" type="slidenum">
              <a:rPr lang="en-GB" smtClean="0"/>
              <a:t>‹#›</a:t>
            </a:fld>
            <a:endParaRPr lang="en-GB"/>
          </a:p>
        </p:txBody>
      </p:sp>
    </p:spTree>
    <p:extLst>
      <p:ext uri="{BB962C8B-B14F-4D97-AF65-F5344CB8AC3E}">
        <p14:creationId xmlns:p14="http://schemas.microsoft.com/office/powerpoint/2010/main" val="3376846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4.png"/><Relationship Id="rId4" Type="http://schemas.microsoft.com/office/2018/10/relationships/comments" Target="../comments/modernComment_135_87267C59.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3.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4.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148_C5C13C52.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4.png"/><Relationship Id="rId4" Type="http://schemas.microsoft.com/office/2018/10/relationships/comments" Target="../comments/modernComment_149_A9C60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4B_5465FED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hord 17">
            <a:extLst>
              <a:ext uri="{FF2B5EF4-FFF2-40B4-BE49-F238E27FC236}">
                <a16:creationId xmlns:a16="http://schemas.microsoft.com/office/drawing/2014/main" id="{9FAAB6E0-AB9F-8781-523C-69DB7F12F72F}"/>
              </a:ext>
            </a:extLst>
          </p:cNvPr>
          <p:cNvSpPr/>
          <p:nvPr/>
        </p:nvSpPr>
        <p:spPr>
          <a:xfrm rot="11640190">
            <a:off x="-4781236" y="-685854"/>
            <a:ext cx="9541117" cy="7605683"/>
          </a:xfrm>
          <a:prstGeom prst="chord">
            <a:avLst>
              <a:gd name="adj1" fmla="val 4084160"/>
              <a:gd name="adj2" fmla="val 15811464"/>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4A9C354-EF69-ADB3-C2B6-A81525B58B71}"/>
              </a:ext>
            </a:extLst>
          </p:cNvPr>
          <p:cNvSpPr txBox="1"/>
          <p:nvPr/>
        </p:nvSpPr>
        <p:spPr>
          <a:xfrm>
            <a:off x="4566558" y="2545093"/>
            <a:ext cx="7625442" cy="1446550"/>
          </a:xfrm>
          <a:prstGeom prst="rect">
            <a:avLst/>
          </a:prstGeom>
          <a:noFill/>
        </p:spPr>
        <p:txBody>
          <a:bodyPr wrap="square" rtlCol="0">
            <a:spAutoFit/>
          </a:bodyPr>
          <a:lstStyle/>
          <a:p>
            <a:pPr algn="ctr"/>
            <a:r>
              <a:rPr lang="en-US" sz="3200" b="1" dirty="0">
                <a:solidFill>
                  <a:srgbClr val="017973"/>
                </a:solidFill>
                <a:latin typeface="Arial" panose="020B0604020202020204" pitchFamily="34" charset="0"/>
                <a:cs typeface="Arial" panose="020B0604020202020204" pitchFamily="34" charset="0"/>
              </a:rPr>
              <a:t>Supporting adult seasonal allergic rhinitis in community pharmacy</a:t>
            </a:r>
          </a:p>
          <a:p>
            <a:pPr algn="ctr"/>
            <a:r>
              <a:rPr lang="en-GB" sz="2400" dirty="0">
                <a:solidFill>
                  <a:srgbClr val="7EC9BD"/>
                </a:solidFill>
                <a:latin typeface="Arial" panose="020B0604020202020204" pitchFamily="34" charset="0"/>
                <a:cs typeface="Arial" panose="020B0604020202020204" pitchFamily="34" charset="0"/>
              </a:rPr>
              <a:t>Case study</a:t>
            </a:r>
          </a:p>
        </p:txBody>
      </p:sp>
      <p:sp>
        <p:nvSpPr>
          <p:cNvPr id="3" name="TextBox 2">
            <a:extLst>
              <a:ext uri="{FF2B5EF4-FFF2-40B4-BE49-F238E27FC236}">
                <a16:creationId xmlns:a16="http://schemas.microsoft.com/office/drawing/2014/main" id="{18B0BD1D-80C9-F40D-40F9-D21571365E59}"/>
              </a:ext>
            </a:extLst>
          </p:cNvPr>
          <p:cNvSpPr txBox="1"/>
          <p:nvPr/>
        </p:nvSpPr>
        <p:spPr>
          <a:xfrm>
            <a:off x="4982894" y="5836611"/>
            <a:ext cx="4440113" cy="584775"/>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Garry McDonald, Pharmacist (Scotland, UK)</a:t>
            </a:r>
          </a:p>
          <a:p>
            <a:r>
              <a:rPr lang="en-GB" sz="1600" dirty="0">
                <a:latin typeface="Arial" panose="020B0604020202020204" pitchFamily="34" charset="0"/>
                <a:cs typeface="Arial" panose="020B0604020202020204" pitchFamily="34" charset="0"/>
              </a:rPr>
              <a:t>Sarah Ben Hamida, Pharmacist (Tunisia)</a:t>
            </a:r>
          </a:p>
        </p:txBody>
      </p:sp>
      <p:pic>
        <p:nvPicPr>
          <p:cNvPr id="16" name="Picture 15" descr="A black and white logo&#10;&#10;AI-generated content may be incorrect.">
            <a:extLst>
              <a:ext uri="{FF2B5EF4-FFF2-40B4-BE49-F238E27FC236}">
                <a16:creationId xmlns:a16="http://schemas.microsoft.com/office/drawing/2014/main" id="{FBB58B13-0506-85EB-D3CD-0E0B1E58D8A7}"/>
              </a:ext>
            </a:extLst>
          </p:cNvPr>
          <p:cNvPicPr>
            <a:picLocks noChangeAspect="1"/>
          </p:cNvPicPr>
          <p:nvPr/>
        </p:nvPicPr>
        <p:blipFill>
          <a:blip r:embed="rId2"/>
          <a:stretch>
            <a:fillRect/>
          </a:stretch>
        </p:blipFill>
        <p:spPr>
          <a:xfrm>
            <a:off x="928799" y="2687231"/>
            <a:ext cx="2931895" cy="1483539"/>
          </a:xfrm>
          <a:prstGeom prst="rect">
            <a:avLst/>
          </a:prstGeom>
        </p:spPr>
      </p:pic>
      <p:sp>
        <p:nvSpPr>
          <p:cNvPr id="17" name="Rectangle 16">
            <a:extLst>
              <a:ext uri="{FF2B5EF4-FFF2-40B4-BE49-F238E27FC236}">
                <a16:creationId xmlns:a16="http://schemas.microsoft.com/office/drawing/2014/main" id="{FDBF5E02-FE7A-DED9-78D6-0FC6A7A3877C}"/>
              </a:ext>
            </a:extLst>
          </p:cNvPr>
          <p:cNvSpPr/>
          <p:nvPr/>
        </p:nvSpPr>
        <p:spPr>
          <a:xfrm>
            <a:off x="-1219199" y="-1130300"/>
            <a:ext cx="1219200" cy="909147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97C8A18-F605-CB27-E834-58BE24317646}"/>
              </a:ext>
            </a:extLst>
          </p:cNvPr>
          <p:cNvSpPr/>
          <p:nvPr/>
        </p:nvSpPr>
        <p:spPr>
          <a:xfrm>
            <a:off x="-133122" y="-1969046"/>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78F8A03-26F0-7B57-9647-E435871ABE22}"/>
              </a:ext>
            </a:extLst>
          </p:cNvPr>
          <p:cNvSpPr/>
          <p:nvPr/>
        </p:nvSpPr>
        <p:spPr>
          <a:xfrm>
            <a:off x="-133122" y="6875053"/>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black background with blue and red text&#10;&#10;AI-generated content may be incorrect.">
            <a:extLst>
              <a:ext uri="{FF2B5EF4-FFF2-40B4-BE49-F238E27FC236}">
                <a16:creationId xmlns:a16="http://schemas.microsoft.com/office/drawing/2014/main" id="{02CB42C7-4591-1AC9-0C54-72086519B7E9}"/>
              </a:ext>
            </a:extLst>
          </p:cNvPr>
          <p:cNvPicPr>
            <a:picLocks noChangeAspect="1"/>
          </p:cNvPicPr>
          <p:nvPr/>
        </p:nvPicPr>
        <p:blipFill>
          <a:blip r:embed="rId3"/>
          <a:stretch>
            <a:fillRect/>
          </a:stretch>
        </p:blipFill>
        <p:spPr>
          <a:xfrm>
            <a:off x="9779794" y="5836611"/>
            <a:ext cx="2053719" cy="788628"/>
          </a:xfrm>
          <a:prstGeom prst="rect">
            <a:avLst/>
          </a:prstGeom>
        </p:spPr>
      </p:pic>
      <p:sp>
        <p:nvSpPr>
          <p:cNvPr id="23" name="TextBox 22">
            <a:extLst>
              <a:ext uri="{FF2B5EF4-FFF2-40B4-BE49-F238E27FC236}">
                <a16:creationId xmlns:a16="http://schemas.microsoft.com/office/drawing/2014/main" id="{3685BDA8-2890-82ED-7993-7EC616830C65}"/>
              </a:ext>
            </a:extLst>
          </p:cNvPr>
          <p:cNvSpPr txBox="1"/>
          <p:nvPr/>
        </p:nvSpPr>
        <p:spPr>
          <a:xfrm>
            <a:off x="4982893" y="6425189"/>
            <a:ext cx="2789023" cy="338554"/>
          </a:xfrm>
          <a:prstGeom prst="rect">
            <a:avLst/>
          </a:prstGeom>
          <a:noFill/>
        </p:spPr>
        <p:txBody>
          <a:bodyPr wrap="square" rtlCol="0">
            <a:spAutoFit/>
          </a:bodyPr>
          <a:lstStyle/>
          <a:p>
            <a:r>
              <a:rPr lang="en-GB" sz="1600" i="1" dirty="0">
                <a:solidFill>
                  <a:srgbClr val="017973"/>
                </a:solidFill>
                <a:latin typeface="Arial" panose="020B0604020202020204" pitchFamily="34" charset="0"/>
                <a:cs typeface="Arial" panose="020B0604020202020204" pitchFamily="34" charset="0"/>
              </a:rPr>
              <a:t>November 2025</a:t>
            </a:r>
          </a:p>
        </p:txBody>
      </p:sp>
      <p:pic>
        <p:nvPicPr>
          <p:cNvPr id="2" name="Picture 1" descr="A sign with a person and dollar symbol&#10;&#10;AI-generated content may be incorrect.">
            <a:extLst>
              <a:ext uri="{FF2B5EF4-FFF2-40B4-BE49-F238E27FC236}">
                <a16:creationId xmlns:a16="http://schemas.microsoft.com/office/drawing/2014/main" id="{59C9825C-82D3-9534-C5FB-23018C45F168}"/>
              </a:ext>
            </a:extLst>
          </p:cNvPr>
          <p:cNvPicPr>
            <a:picLocks noChangeAspect="1"/>
          </p:cNvPicPr>
          <p:nvPr/>
        </p:nvPicPr>
        <p:blipFill>
          <a:blip r:embed="rId4"/>
          <a:stretch>
            <a:fillRect/>
          </a:stretch>
        </p:blipFill>
        <p:spPr>
          <a:xfrm>
            <a:off x="283152" y="6128998"/>
            <a:ext cx="1441575" cy="504551"/>
          </a:xfrm>
          <a:prstGeom prst="rect">
            <a:avLst/>
          </a:prstGeom>
        </p:spPr>
      </p:pic>
    </p:spTree>
    <p:extLst>
      <p:ext uri="{BB962C8B-B14F-4D97-AF65-F5344CB8AC3E}">
        <p14:creationId xmlns:p14="http://schemas.microsoft.com/office/powerpoint/2010/main" val="4168748079"/>
      </p:ext>
    </p:extLst>
  </p:cSld>
  <p:clrMapOvr>
    <a:masterClrMapping/>
  </p:clrMapOvr>
  <mc:AlternateContent xmlns:mc="http://schemas.openxmlformats.org/markup-compatibility/2006" xmlns:p14="http://schemas.microsoft.com/office/powerpoint/2010/main">
    <mc:Choice Requires="p14">
      <p:transition p14:dur="10" advTm="42750"/>
    </mc:Choice>
    <mc:Fallback xmlns="">
      <p:transition advTm="4275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5CCA7C9-2FE3-A3DF-FC22-B2D85DD10FC5}"/>
              </a:ext>
            </a:extLst>
          </p:cNvPr>
          <p:cNvPicPr>
            <a:picLocks noChangeAspect="1"/>
          </p:cNvPicPr>
          <p:nvPr/>
        </p:nvPicPr>
        <p:blipFill>
          <a:blip r:embed="rId3"/>
          <a:stretch>
            <a:fillRect/>
          </a:stretch>
        </p:blipFill>
        <p:spPr>
          <a:xfrm>
            <a:off x="10352255" y="191682"/>
            <a:ext cx="1371719" cy="695004"/>
          </a:xfrm>
          <a:prstGeom prst="rect">
            <a:avLst/>
          </a:prstGeom>
        </p:spPr>
      </p:pic>
      <p:sp>
        <p:nvSpPr>
          <p:cNvPr id="7" name="TextBox 4">
            <a:extLst>
              <a:ext uri="{FF2B5EF4-FFF2-40B4-BE49-F238E27FC236}">
                <a16:creationId xmlns:a16="http://schemas.microsoft.com/office/drawing/2014/main" id="{8FFDE1A0-379A-B32B-62ED-0425090B86AE}"/>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9" name="!!QUAD" descr="A white rectangular box with black text&#10;&#10;AI-generated content may be incorrect.">
            <a:extLst>
              <a:ext uri="{FF2B5EF4-FFF2-40B4-BE49-F238E27FC236}">
                <a16:creationId xmlns:a16="http://schemas.microsoft.com/office/drawing/2014/main" id="{A74DA2A7-3AD9-54F0-95A7-D15D0B5448FB}"/>
              </a:ext>
            </a:extLst>
          </p:cNvPr>
          <p:cNvPicPr>
            <a:picLocks noChangeAspect="1"/>
          </p:cNvPicPr>
          <p:nvPr/>
        </p:nvPicPr>
        <p:blipFill>
          <a:blip r:embed="rId4"/>
          <a:stretch>
            <a:fillRect/>
          </a:stretch>
        </p:blipFill>
        <p:spPr>
          <a:xfrm>
            <a:off x="195262" y="1276202"/>
            <a:ext cx="11880000" cy="4399601"/>
          </a:xfrm>
          <a:prstGeom prst="rect">
            <a:avLst/>
          </a:prstGeom>
        </p:spPr>
      </p:pic>
      <p:sp>
        <p:nvSpPr>
          <p:cNvPr id="5" name="Rectangle 4">
            <a:extLst>
              <a:ext uri="{FF2B5EF4-FFF2-40B4-BE49-F238E27FC236}">
                <a16:creationId xmlns:a16="http://schemas.microsoft.com/office/drawing/2014/main" id="{33A2B894-27EA-BE1B-A898-7E245D23A3CE}"/>
              </a:ext>
            </a:extLst>
          </p:cNvPr>
          <p:cNvSpPr/>
          <p:nvPr/>
        </p:nvSpPr>
        <p:spPr>
          <a:xfrm>
            <a:off x="195262" y="1276202"/>
            <a:ext cx="5900738" cy="439960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7EC9BD"/>
              </a:solidFill>
            </a:endParaRPr>
          </a:p>
        </p:txBody>
      </p:sp>
      <p:sp>
        <p:nvSpPr>
          <p:cNvPr id="11" name="Title 1">
            <a:extLst>
              <a:ext uri="{FF2B5EF4-FFF2-40B4-BE49-F238E27FC236}">
                <a16:creationId xmlns:a16="http://schemas.microsoft.com/office/drawing/2014/main" id="{EE8B8576-282A-3DAE-5770-F1D6D4AA7EAF}"/>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Classification</a:t>
            </a:r>
          </a:p>
        </p:txBody>
      </p:sp>
    </p:spTree>
    <p:custDataLst>
      <p:tags r:id="rId1"/>
    </p:custDataLst>
    <p:extLst>
      <p:ext uri="{BB962C8B-B14F-4D97-AF65-F5344CB8AC3E}">
        <p14:creationId xmlns:p14="http://schemas.microsoft.com/office/powerpoint/2010/main" val="2349873439"/>
      </p:ext>
    </p:extLst>
  </p:cSld>
  <p:clrMapOvr>
    <a:masterClrMapping/>
  </p:clrMapOvr>
  <mc:AlternateContent xmlns:mc="http://schemas.openxmlformats.org/markup-compatibility/2006" xmlns:p14="http://schemas.microsoft.com/office/powerpoint/2010/main">
    <mc:Choice Requires="p14">
      <p:transition p14:dur="10" advTm="27513"/>
    </mc:Choice>
    <mc:Fallback xmlns="">
      <p:transition advTm="27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5CCA7C9-2FE3-A3DF-FC22-B2D85DD10FC5}"/>
              </a:ext>
            </a:extLst>
          </p:cNvPr>
          <p:cNvPicPr>
            <a:picLocks noChangeAspect="1"/>
          </p:cNvPicPr>
          <p:nvPr/>
        </p:nvPicPr>
        <p:blipFill>
          <a:blip r:embed="rId3"/>
          <a:stretch>
            <a:fillRect/>
          </a:stretch>
        </p:blipFill>
        <p:spPr>
          <a:xfrm>
            <a:off x="10352255" y="191682"/>
            <a:ext cx="1371719" cy="695004"/>
          </a:xfrm>
          <a:prstGeom prst="rect">
            <a:avLst/>
          </a:prstGeom>
        </p:spPr>
      </p:pic>
      <p:sp>
        <p:nvSpPr>
          <p:cNvPr id="7" name="TextBox 4">
            <a:extLst>
              <a:ext uri="{FF2B5EF4-FFF2-40B4-BE49-F238E27FC236}">
                <a16:creationId xmlns:a16="http://schemas.microsoft.com/office/drawing/2014/main" id="{8FFDE1A0-379A-B32B-62ED-0425090B86AE}"/>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4" name="!!QUAD" descr="A comparison of a few days per week&#10;&#10;AI-generated content may be incorrect.">
            <a:extLst>
              <a:ext uri="{FF2B5EF4-FFF2-40B4-BE49-F238E27FC236}">
                <a16:creationId xmlns:a16="http://schemas.microsoft.com/office/drawing/2014/main" id="{5FA7AE8D-4CCA-7DB9-BF92-6DCD0CE47E8D}"/>
              </a:ext>
            </a:extLst>
          </p:cNvPr>
          <p:cNvPicPr>
            <a:picLocks noChangeAspect="1"/>
          </p:cNvPicPr>
          <p:nvPr/>
        </p:nvPicPr>
        <p:blipFill>
          <a:blip r:embed="rId4"/>
          <a:stretch>
            <a:fillRect/>
          </a:stretch>
        </p:blipFill>
        <p:spPr>
          <a:xfrm>
            <a:off x="2295525" y="939634"/>
            <a:ext cx="7396163" cy="5513257"/>
          </a:xfrm>
          <a:prstGeom prst="rect">
            <a:avLst/>
          </a:prstGeom>
        </p:spPr>
      </p:pic>
      <p:sp>
        <p:nvSpPr>
          <p:cNvPr id="3" name="Rectangle 2">
            <a:extLst>
              <a:ext uri="{FF2B5EF4-FFF2-40B4-BE49-F238E27FC236}">
                <a16:creationId xmlns:a16="http://schemas.microsoft.com/office/drawing/2014/main" id="{2F8465F2-0266-18A0-3F66-930B8F52FBCF}"/>
              </a:ext>
            </a:extLst>
          </p:cNvPr>
          <p:cNvSpPr/>
          <p:nvPr/>
        </p:nvSpPr>
        <p:spPr>
          <a:xfrm>
            <a:off x="2295525" y="981549"/>
            <a:ext cx="7396162" cy="2804639"/>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7EC9BD"/>
              </a:solidFill>
            </a:endParaRPr>
          </a:p>
        </p:txBody>
      </p:sp>
      <p:sp>
        <p:nvSpPr>
          <p:cNvPr id="10" name="Title 1">
            <a:extLst>
              <a:ext uri="{FF2B5EF4-FFF2-40B4-BE49-F238E27FC236}">
                <a16:creationId xmlns:a16="http://schemas.microsoft.com/office/drawing/2014/main" id="{AD081824-9AFE-70E7-8C60-029647762EDA}"/>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Classification</a:t>
            </a:r>
          </a:p>
        </p:txBody>
      </p:sp>
    </p:spTree>
    <p:custDataLst>
      <p:tags r:id="rId1"/>
    </p:custDataLst>
    <p:extLst>
      <p:ext uri="{BB962C8B-B14F-4D97-AF65-F5344CB8AC3E}">
        <p14:creationId xmlns:p14="http://schemas.microsoft.com/office/powerpoint/2010/main" val="2447432049"/>
      </p:ext>
    </p:extLst>
  </p:cSld>
  <p:clrMapOvr>
    <a:masterClrMapping/>
  </p:clrMapOvr>
  <mc:AlternateContent xmlns:mc="http://schemas.openxmlformats.org/markup-compatibility/2006" xmlns:p14="http://schemas.microsoft.com/office/powerpoint/2010/main">
    <mc:Choice Requires="p14">
      <p:transition p14:dur="10" advTm="12325"/>
    </mc:Choice>
    <mc:Fallback xmlns="">
      <p:transition advTm="123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5CCA7C9-2FE3-A3DF-FC22-B2D85DD10FC5}"/>
              </a:ext>
            </a:extLst>
          </p:cNvPr>
          <p:cNvPicPr>
            <a:picLocks noChangeAspect="1"/>
          </p:cNvPicPr>
          <p:nvPr/>
        </p:nvPicPr>
        <p:blipFill>
          <a:blip r:embed="rId2"/>
          <a:stretch>
            <a:fillRect/>
          </a:stretch>
        </p:blipFill>
        <p:spPr>
          <a:xfrm>
            <a:off x="10352255" y="191682"/>
            <a:ext cx="1371719" cy="695004"/>
          </a:xfrm>
          <a:prstGeom prst="rect">
            <a:avLst/>
          </a:prstGeom>
        </p:spPr>
      </p:pic>
      <p:sp>
        <p:nvSpPr>
          <p:cNvPr id="7" name="TextBox 4">
            <a:extLst>
              <a:ext uri="{FF2B5EF4-FFF2-40B4-BE49-F238E27FC236}">
                <a16:creationId xmlns:a16="http://schemas.microsoft.com/office/drawing/2014/main" id="{8FFDE1A0-379A-B32B-62ED-0425090B86AE}"/>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5" name="!!QUAD" descr="A close-up of a white sign&#10;&#10;AI-generated content may be incorrect.">
            <a:extLst>
              <a:ext uri="{FF2B5EF4-FFF2-40B4-BE49-F238E27FC236}">
                <a16:creationId xmlns:a16="http://schemas.microsoft.com/office/drawing/2014/main" id="{3139EB33-35CF-7562-9AE5-04140477B1CC}"/>
              </a:ext>
            </a:extLst>
          </p:cNvPr>
          <p:cNvPicPr>
            <a:picLocks noChangeAspect="1"/>
          </p:cNvPicPr>
          <p:nvPr/>
        </p:nvPicPr>
        <p:blipFill>
          <a:blip r:embed="rId3"/>
          <a:stretch>
            <a:fillRect/>
          </a:stretch>
        </p:blipFill>
        <p:spPr>
          <a:xfrm>
            <a:off x="642547" y="1648542"/>
            <a:ext cx="11081427" cy="4302678"/>
          </a:xfrm>
          <a:prstGeom prst="rect">
            <a:avLst/>
          </a:prstGeom>
        </p:spPr>
      </p:pic>
      <p:sp>
        <p:nvSpPr>
          <p:cNvPr id="10" name="Title 1">
            <a:extLst>
              <a:ext uri="{FF2B5EF4-FFF2-40B4-BE49-F238E27FC236}">
                <a16:creationId xmlns:a16="http://schemas.microsoft.com/office/drawing/2014/main" id="{83B803B1-36AC-FEA5-6B1C-12A9E41D9F62}"/>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Classification</a:t>
            </a:r>
          </a:p>
        </p:txBody>
      </p:sp>
    </p:spTree>
    <p:extLst>
      <p:ext uri="{BB962C8B-B14F-4D97-AF65-F5344CB8AC3E}">
        <p14:creationId xmlns:p14="http://schemas.microsoft.com/office/powerpoint/2010/main" val="1221162454"/>
      </p:ext>
    </p:extLst>
  </p:cSld>
  <p:clrMapOvr>
    <a:masterClrMapping/>
  </p:clrMapOvr>
  <mc:AlternateContent xmlns:mc="http://schemas.openxmlformats.org/markup-compatibility/2006" xmlns:p14="http://schemas.microsoft.com/office/powerpoint/2010/main">
    <mc:Choice Requires="p14">
      <p:transition p14:dur="10" advTm="3275"/>
    </mc:Choice>
    <mc:Fallback xmlns="">
      <p:transition advTm="327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5CCA7C9-2FE3-A3DF-FC22-B2D85DD10FC5}"/>
              </a:ext>
            </a:extLst>
          </p:cNvPr>
          <p:cNvPicPr>
            <a:picLocks noChangeAspect="1"/>
          </p:cNvPicPr>
          <p:nvPr/>
        </p:nvPicPr>
        <p:blipFill>
          <a:blip r:embed="rId3"/>
          <a:stretch>
            <a:fillRect/>
          </a:stretch>
        </p:blipFill>
        <p:spPr>
          <a:xfrm>
            <a:off x="10352255" y="191682"/>
            <a:ext cx="1371719" cy="695004"/>
          </a:xfrm>
          <a:prstGeom prst="rect">
            <a:avLst/>
          </a:prstGeom>
        </p:spPr>
      </p:pic>
      <p:sp>
        <p:nvSpPr>
          <p:cNvPr id="7" name="TextBox 4">
            <a:extLst>
              <a:ext uri="{FF2B5EF4-FFF2-40B4-BE49-F238E27FC236}">
                <a16:creationId xmlns:a16="http://schemas.microsoft.com/office/drawing/2014/main" id="{8FFDE1A0-379A-B32B-62ED-0425090B86AE}"/>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9" name="!!QUAD" descr="A white rectangular box with black text&#10;&#10;AI-generated content may be incorrect.">
            <a:extLst>
              <a:ext uri="{FF2B5EF4-FFF2-40B4-BE49-F238E27FC236}">
                <a16:creationId xmlns:a16="http://schemas.microsoft.com/office/drawing/2014/main" id="{A74DA2A7-3AD9-54F0-95A7-D15D0B5448FB}"/>
              </a:ext>
            </a:extLst>
          </p:cNvPr>
          <p:cNvPicPr>
            <a:picLocks noChangeAspect="1"/>
          </p:cNvPicPr>
          <p:nvPr/>
        </p:nvPicPr>
        <p:blipFill>
          <a:blip r:embed="rId4"/>
          <a:stretch>
            <a:fillRect/>
          </a:stretch>
        </p:blipFill>
        <p:spPr>
          <a:xfrm>
            <a:off x="195262" y="1276202"/>
            <a:ext cx="11880000" cy="4399601"/>
          </a:xfrm>
          <a:prstGeom prst="rect">
            <a:avLst/>
          </a:prstGeom>
        </p:spPr>
      </p:pic>
      <p:sp>
        <p:nvSpPr>
          <p:cNvPr id="3" name="Rectangle 2">
            <a:extLst>
              <a:ext uri="{FF2B5EF4-FFF2-40B4-BE49-F238E27FC236}">
                <a16:creationId xmlns:a16="http://schemas.microsoft.com/office/drawing/2014/main" id="{ACF5AC26-DFCC-AD67-FE5A-2E5E45CF9C92}"/>
              </a:ext>
            </a:extLst>
          </p:cNvPr>
          <p:cNvSpPr/>
          <p:nvPr/>
        </p:nvSpPr>
        <p:spPr>
          <a:xfrm>
            <a:off x="6096000" y="1276202"/>
            <a:ext cx="5940000" cy="439960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7EC9BD"/>
              </a:solidFill>
            </a:endParaRPr>
          </a:p>
        </p:txBody>
      </p:sp>
      <p:sp>
        <p:nvSpPr>
          <p:cNvPr id="8" name="Title 1">
            <a:extLst>
              <a:ext uri="{FF2B5EF4-FFF2-40B4-BE49-F238E27FC236}">
                <a16:creationId xmlns:a16="http://schemas.microsoft.com/office/drawing/2014/main" id="{A8361DE8-C8B8-C64B-C7D4-42F43728E6D4}"/>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Classification</a:t>
            </a:r>
          </a:p>
        </p:txBody>
      </p:sp>
    </p:spTree>
    <p:custDataLst>
      <p:tags r:id="rId1"/>
    </p:custDataLst>
    <p:extLst>
      <p:ext uri="{BB962C8B-B14F-4D97-AF65-F5344CB8AC3E}">
        <p14:creationId xmlns:p14="http://schemas.microsoft.com/office/powerpoint/2010/main" val="3787428677"/>
      </p:ext>
    </p:extLst>
  </p:cSld>
  <p:clrMapOvr>
    <a:masterClrMapping/>
  </p:clrMapOvr>
  <mc:AlternateContent xmlns:mc="http://schemas.openxmlformats.org/markup-compatibility/2006" xmlns:p14="http://schemas.microsoft.com/office/powerpoint/2010/main">
    <mc:Choice Requires="p14">
      <p:transition p14:dur="10" advTm="5107"/>
    </mc:Choice>
    <mc:Fallback xmlns="">
      <p:transition advTm="51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5CCA7C9-2FE3-A3DF-FC22-B2D85DD10FC5}"/>
              </a:ext>
            </a:extLst>
          </p:cNvPr>
          <p:cNvPicPr>
            <a:picLocks noChangeAspect="1"/>
          </p:cNvPicPr>
          <p:nvPr/>
        </p:nvPicPr>
        <p:blipFill>
          <a:blip r:embed="rId3"/>
          <a:stretch>
            <a:fillRect/>
          </a:stretch>
        </p:blipFill>
        <p:spPr>
          <a:xfrm>
            <a:off x="10352255" y="191682"/>
            <a:ext cx="1371719" cy="695004"/>
          </a:xfrm>
          <a:prstGeom prst="rect">
            <a:avLst/>
          </a:prstGeom>
        </p:spPr>
      </p:pic>
      <p:sp>
        <p:nvSpPr>
          <p:cNvPr id="7" name="TextBox 4">
            <a:extLst>
              <a:ext uri="{FF2B5EF4-FFF2-40B4-BE49-F238E27FC236}">
                <a16:creationId xmlns:a16="http://schemas.microsoft.com/office/drawing/2014/main" id="{8FFDE1A0-379A-B32B-62ED-0425090B86AE}"/>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9" name="!!QUAD">
            <a:extLst>
              <a:ext uri="{FF2B5EF4-FFF2-40B4-BE49-F238E27FC236}">
                <a16:creationId xmlns:a16="http://schemas.microsoft.com/office/drawing/2014/main" id="{A74DA2A7-3AD9-54F0-95A7-D15D0B5448FB}"/>
              </a:ext>
            </a:extLst>
          </p:cNvPr>
          <p:cNvPicPr>
            <a:picLocks noChangeAspect="1"/>
          </p:cNvPicPr>
          <p:nvPr/>
        </p:nvPicPr>
        <p:blipFill>
          <a:blip r:embed="rId4"/>
          <a:srcRect/>
          <a:stretch/>
        </p:blipFill>
        <p:spPr>
          <a:xfrm>
            <a:off x="3135534" y="1276202"/>
            <a:ext cx="5999455" cy="4399601"/>
          </a:xfrm>
          <a:prstGeom prst="rect">
            <a:avLst/>
          </a:prstGeom>
        </p:spPr>
      </p:pic>
      <p:sp>
        <p:nvSpPr>
          <p:cNvPr id="3" name="Rectangle 2">
            <a:extLst>
              <a:ext uri="{FF2B5EF4-FFF2-40B4-BE49-F238E27FC236}">
                <a16:creationId xmlns:a16="http://schemas.microsoft.com/office/drawing/2014/main" id="{3CA48C39-0C86-2E3F-D8DF-21CEA0E7B8C2}"/>
              </a:ext>
            </a:extLst>
          </p:cNvPr>
          <p:cNvSpPr/>
          <p:nvPr/>
        </p:nvSpPr>
        <p:spPr>
          <a:xfrm>
            <a:off x="3135534" y="3543299"/>
            <a:ext cx="5999455" cy="213250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7EC9BD"/>
              </a:solidFill>
            </a:endParaRPr>
          </a:p>
        </p:txBody>
      </p:sp>
      <p:sp>
        <p:nvSpPr>
          <p:cNvPr id="8" name="Title 1">
            <a:extLst>
              <a:ext uri="{FF2B5EF4-FFF2-40B4-BE49-F238E27FC236}">
                <a16:creationId xmlns:a16="http://schemas.microsoft.com/office/drawing/2014/main" id="{367A23BF-1250-B892-0B55-C83C37DBE37A}"/>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Classification</a:t>
            </a:r>
          </a:p>
        </p:txBody>
      </p:sp>
    </p:spTree>
    <p:custDataLst>
      <p:tags r:id="rId1"/>
    </p:custDataLst>
    <p:extLst>
      <p:ext uri="{BB962C8B-B14F-4D97-AF65-F5344CB8AC3E}">
        <p14:creationId xmlns:p14="http://schemas.microsoft.com/office/powerpoint/2010/main" val="4211230064"/>
      </p:ext>
    </p:extLst>
  </p:cSld>
  <p:clrMapOvr>
    <a:masterClrMapping/>
  </p:clrMapOvr>
  <mc:AlternateContent xmlns:mc="http://schemas.openxmlformats.org/markup-compatibility/2006" xmlns:p14="http://schemas.microsoft.com/office/powerpoint/2010/main">
    <mc:Choice Requires="p14">
      <p:transition p14:dur="10" advTm="16837"/>
    </mc:Choice>
    <mc:Fallback xmlns="">
      <p:transition advTm="168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5CCA7C9-2FE3-A3DF-FC22-B2D85DD10FC5}"/>
              </a:ext>
            </a:extLst>
          </p:cNvPr>
          <p:cNvPicPr>
            <a:picLocks noChangeAspect="1"/>
          </p:cNvPicPr>
          <p:nvPr/>
        </p:nvPicPr>
        <p:blipFill>
          <a:blip r:embed="rId2"/>
          <a:stretch>
            <a:fillRect/>
          </a:stretch>
        </p:blipFill>
        <p:spPr>
          <a:xfrm>
            <a:off x="10352255" y="191682"/>
            <a:ext cx="1371719" cy="695004"/>
          </a:xfrm>
          <a:prstGeom prst="rect">
            <a:avLst/>
          </a:prstGeom>
        </p:spPr>
      </p:pic>
      <p:sp>
        <p:nvSpPr>
          <p:cNvPr id="7" name="TextBox 4">
            <a:extLst>
              <a:ext uri="{FF2B5EF4-FFF2-40B4-BE49-F238E27FC236}">
                <a16:creationId xmlns:a16="http://schemas.microsoft.com/office/drawing/2014/main" id="{8FFDE1A0-379A-B32B-62ED-0425090B86AE}"/>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9" name="!!QUAD">
            <a:extLst>
              <a:ext uri="{FF2B5EF4-FFF2-40B4-BE49-F238E27FC236}">
                <a16:creationId xmlns:a16="http://schemas.microsoft.com/office/drawing/2014/main" id="{A74DA2A7-3AD9-54F0-95A7-D15D0B5448FB}"/>
              </a:ext>
            </a:extLst>
          </p:cNvPr>
          <p:cNvPicPr>
            <a:picLocks noChangeAspect="1"/>
          </p:cNvPicPr>
          <p:nvPr/>
        </p:nvPicPr>
        <p:blipFill>
          <a:blip r:embed="rId3"/>
          <a:srcRect/>
          <a:stretch/>
        </p:blipFill>
        <p:spPr>
          <a:xfrm>
            <a:off x="425968" y="1699927"/>
            <a:ext cx="11517825" cy="4109062"/>
          </a:xfrm>
          <a:prstGeom prst="rect">
            <a:avLst/>
          </a:prstGeom>
        </p:spPr>
      </p:pic>
      <p:sp>
        <p:nvSpPr>
          <p:cNvPr id="5" name="Title 1">
            <a:extLst>
              <a:ext uri="{FF2B5EF4-FFF2-40B4-BE49-F238E27FC236}">
                <a16:creationId xmlns:a16="http://schemas.microsoft.com/office/drawing/2014/main" id="{02867964-8A2C-4395-37BE-BDD768F990C2}"/>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Classification</a:t>
            </a:r>
          </a:p>
        </p:txBody>
      </p:sp>
    </p:spTree>
    <p:extLst>
      <p:ext uri="{BB962C8B-B14F-4D97-AF65-F5344CB8AC3E}">
        <p14:creationId xmlns:p14="http://schemas.microsoft.com/office/powerpoint/2010/main" val="522930890"/>
      </p:ext>
    </p:extLst>
  </p:cSld>
  <p:clrMapOvr>
    <a:masterClrMapping/>
  </p:clrMapOvr>
  <mc:AlternateContent xmlns:mc="http://schemas.openxmlformats.org/markup-compatibility/2006" xmlns:p14="http://schemas.microsoft.com/office/powerpoint/2010/main">
    <mc:Choice Requires="p14">
      <p:transition p14:dur="10" advTm="9638"/>
    </mc:Choice>
    <mc:Fallback xmlns="">
      <p:transition advTm="963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F2B62-6B34-DFB8-6853-2FECB786EEAC}"/>
            </a:ext>
          </a:extLst>
        </p:cNvPr>
        <p:cNvGrpSpPr/>
        <p:nvPr/>
      </p:nvGrpSpPr>
      <p:grpSpPr>
        <a:xfrm>
          <a:off x="0" y="0"/>
          <a:ext cx="0" cy="0"/>
          <a:chOff x="0" y="0"/>
          <a:chExt cx="0" cy="0"/>
        </a:xfrm>
      </p:grpSpPr>
      <p:pic>
        <p:nvPicPr>
          <p:cNvPr id="9" name="Picture 8" descr="A close up of a logo&#10;&#10;AI-generated content may be incorrect.">
            <a:extLst>
              <a:ext uri="{FF2B5EF4-FFF2-40B4-BE49-F238E27FC236}">
                <a16:creationId xmlns:a16="http://schemas.microsoft.com/office/drawing/2014/main" id="{2981158E-C5E2-13D3-B08B-5DA91DF44FCC}"/>
              </a:ext>
            </a:extLst>
          </p:cNvPr>
          <p:cNvPicPr>
            <a:picLocks noChangeAspect="1"/>
          </p:cNvPicPr>
          <p:nvPr/>
        </p:nvPicPr>
        <p:blipFill>
          <a:blip r:embed="rId3"/>
          <a:stretch>
            <a:fillRect/>
          </a:stretch>
        </p:blipFill>
        <p:spPr>
          <a:xfrm>
            <a:off x="10411291" y="281092"/>
            <a:ext cx="1374214" cy="695352"/>
          </a:xfrm>
          <a:prstGeom prst="rect">
            <a:avLst/>
          </a:prstGeom>
        </p:spPr>
      </p:pic>
      <p:grpSp>
        <p:nvGrpSpPr>
          <p:cNvPr id="43" name="Group 42">
            <a:extLst>
              <a:ext uri="{FF2B5EF4-FFF2-40B4-BE49-F238E27FC236}">
                <a16:creationId xmlns:a16="http://schemas.microsoft.com/office/drawing/2014/main" id="{7901BB4E-2736-037D-C65E-7FF2741110AA}"/>
              </a:ext>
            </a:extLst>
          </p:cNvPr>
          <p:cNvGrpSpPr/>
          <p:nvPr/>
        </p:nvGrpSpPr>
        <p:grpSpPr>
          <a:xfrm>
            <a:off x="1398782" y="1318959"/>
            <a:ext cx="5895023" cy="3599893"/>
            <a:chOff x="1398782" y="1318959"/>
            <a:chExt cx="5895023" cy="3599893"/>
          </a:xfrm>
        </p:grpSpPr>
        <p:sp>
          <p:nvSpPr>
            <p:cNvPr id="22" name="TextBox 21">
              <a:extLst>
                <a:ext uri="{FF2B5EF4-FFF2-40B4-BE49-F238E27FC236}">
                  <a16:creationId xmlns:a16="http://schemas.microsoft.com/office/drawing/2014/main" id="{D7BA5533-86D8-7153-E6D9-0B6C6E44FAA4}"/>
                </a:ext>
              </a:extLst>
            </p:cNvPr>
            <p:cNvSpPr txBox="1"/>
            <p:nvPr/>
          </p:nvSpPr>
          <p:spPr>
            <a:xfrm>
              <a:off x="3561786" y="1904354"/>
              <a:ext cx="1856347" cy="553998"/>
            </a:xfrm>
            <a:prstGeom prst="rect">
              <a:avLst/>
            </a:prstGeom>
            <a:noFill/>
          </p:spPr>
          <p:txBody>
            <a:bodyPr wrap="square" rtlCol="0">
              <a:spAutoFit/>
            </a:bodyPr>
            <a:lstStyle/>
            <a:p>
              <a:pPr algn="ctr">
                <a:buNone/>
              </a:pPr>
              <a:r>
                <a:rPr lang="sv-SE" sz="1000" dirty="0">
                  <a:latin typeface="Arial" panose="020B0604020202020204" pitchFamily="34" charset="0"/>
                  <a:cs typeface="Arial" panose="020B0604020202020204" pitchFamily="34" charset="0"/>
                </a:rPr>
                <a:t>- Confirm diagnosis</a:t>
              </a:r>
            </a:p>
            <a:p>
              <a:pPr algn="ctr">
                <a:buNone/>
              </a:pPr>
              <a:r>
                <a:rPr lang="sv-SE" sz="1000" dirty="0">
                  <a:latin typeface="Arial" panose="020B0604020202020204" pitchFamily="34" charset="0"/>
                  <a:cs typeface="Arial" panose="020B0604020202020204" pitchFamily="34" charset="0"/>
                </a:rPr>
                <a:t>- Check adherence</a:t>
              </a:r>
            </a:p>
            <a:p>
              <a:pPr algn="ctr">
                <a:buNone/>
              </a:pPr>
              <a:r>
                <a:rPr lang="sv-SE" sz="1000" dirty="0">
                  <a:latin typeface="Arial" panose="020B0604020202020204" pitchFamily="34" charset="0"/>
                  <a:cs typeface="Arial" panose="020B0604020202020204" pitchFamily="34" charset="0"/>
                </a:rPr>
                <a:t>- Evaluate comorbidities</a:t>
              </a:r>
            </a:p>
          </p:txBody>
        </p:sp>
        <p:sp>
          <p:nvSpPr>
            <p:cNvPr id="14" name="Rectangle 13">
              <a:extLst>
                <a:ext uri="{FF2B5EF4-FFF2-40B4-BE49-F238E27FC236}">
                  <a16:creationId xmlns:a16="http://schemas.microsoft.com/office/drawing/2014/main" id="{D3225952-8862-5C2A-92F3-A64CAD693976}"/>
                </a:ext>
              </a:extLst>
            </p:cNvPr>
            <p:cNvSpPr/>
            <p:nvPr/>
          </p:nvSpPr>
          <p:spPr>
            <a:xfrm>
              <a:off x="3561786" y="4200112"/>
              <a:ext cx="1856347" cy="718740"/>
            </a:xfrm>
            <a:prstGeom prst="rect">
              <a:avLst/>
            </a:prstGeom>
            <a:solidFill>
              <a:srgbClr val="4CB4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None/>
              </a:pPr>
              <a:r>
                <a:rPr lang="sv-SE" sz="1000" dirty="0">
                  <a:solidFill>
                    <a:schemeClr val="tx1"/>
                  </a:solidFill>
                  <a:latin typeface="Arial" panose="020B0604020202020204" pitchFamily="34" charset="0"/>
                  <a:cs typeface="Arial" panose="020B0604020202020204" pitchFamily="34" charset="0"/>
                </a:rPr>
                <a:t>Fixed combination</a:t>
              </a:r>
            </a:p>
            <a:p>
              <a:pPr algn="ctr"/>
              <a:r>
                <a:rPr lang="sv-SE" sz="1000" b="1" dirty="0">
                  <a:solidFill>
                    <a:schemeClr val="bg1"/>
                  </a:solidFill>
                  <a:latin typeface="Arial" panose="020B0604020202020204" pitchFamily="34" charset="0"/>
                  <a:cs typeface="Arial" panose="020B0604020202020204" pitchFamily="34" charset="0"/>
                </a:rPr>
                <a:t>Intranasal corticosteroid</a:t>
              </a:r>
            </a:p>
            <a:p>
              <a:pPr algn="ctr"/>
              <a:r>
                <a:rPr lang="sv-SE" sz="1000" dirty="0">
                  <a:solidFill>
                    <a:schemeClr val="bg1"/>
                  </a:solidFill>
                  <a:latin typeface="Arial" panose="020B0604020202020204" pitchFamily="34" charset="0"/>
                  <a:cs typeface="Arial" panose="020B0604020202020204" pitchFamily="34" charset="0"/>
                </a:rPr>
                <a:t> </a:t>
              </a:r>
              <a:r>
                <a:rPr lang="sv-SE" sz="1000" b="1" dirty="0">
                  <a:solidFill>
                    <a:schemeClr val="bg1"/>
                  </a:solidFill>
                  <a:latin typeface="Arial" panose="020B0604020202020204" pitchFamily="34" charset="0"/>
                  <a:cs typeface="Arial" panose="020B0604020202020204" pitchFamily="34" charset="0"/>
                </a:rPr>
                <a:t>+</a:t>
              </a:r>
              <a:r>
                <a:rPr lang="sv-SE" sz="1000" dirty="0">
                  <a:solidFill>
                    <a:schemeClr val="bg1"/>
                  </a:solidFill>
                  <a:latin typeface="Arial" panose="020B0604020202020204" pitchFamily="34" charset="0"/>
                  <a:cs typeface="Arial" panose="020B0604020202020204" pitchFamily="34" charset="0"/>
                </a:rPr>
                <a:t> </a:t>
              </a:r>
            </a:p>
            <a:p>
              <a:pPr algn="ctr"/>
              <a:r>
                <a:rPr lang="sv-SE" sz="1000" b="1" dirty="0">
                  <a:solidFill>
                    <a:schemeClr val="bg1"/>
                  </a:solidFill>
                  <a:latin typeface="Arial" panose="020B0604020202020204" pitchFamily="34" charset="0"/>
                  <a:cs typeface="Arial" panose="020B0604020202020204" pitchFamily="34" charset="0"/>
                </a:rPr>
                <a:t>Intranasal antihistamines</a:t>
              </a:r>
            </a:p>
          </p:txBody>
        </p:sp>
        <p:sp>
          <p:nvSpPr>
            <p:cNvPr id="18" name="Rectangle 17">
              <a:extLst>
                <a:ext uri="{FF2B5EF4-FFF2-40B4-BE49-F238E27FC236}">
                  <a16:creationId xmlns:a16="http://schemas.microsoft.com/office/drawing/2014/main" id="{A7246169-DAFC-6AD8-60FA-E5D4AE6D689E}"/>
                </a:ext>
              </a:extLst>
            </p:cNvPr>
            <p:cNvSpPr/>
            <p:nvPr/>
          </p:nvSpPr>
          <p:spPr>
            <a:xfrm>
              <a:off x="5341890" y="4393733"/>
              <a:ext cx="787272" cy="3314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17973"/>
                  </a:solidFill>
                  <a:latin typeface="Arial" panose="020B0604020202020204" pitchFamily="34" charset="0"/>
                  <a:cs typeface="Arial" panose="020B0604020202020204" pitchFamily="34" charset="0"/>
                </a:rPr>
                <a:t>Step </a:t>
              </a:r>
            </a:p>
            <a:p>
              <a:pPr algn="ctr"/>
              <a:r>
                <a:rPr lang="en-US" sz="1200" b="1" dirty="0">
                  <a:solidFill>
                    <a:srgbClr val="017973"/>
                  </a:solidFill>
                  <a:latin typeface="Arial" panose="020B0604020202020204" pitchFamily="34" charset="0"/>
                  <a:cs typeface="Arial" panose="020B0604020202020204" pitchFamily="34" charset="0"/>
                </a:rPr>
                <a:t>2</a:t>
              </a:r>
            </a:p>
          </p:txBody>
        </p:sp>
        <p:cxnSp>
          <p:nvCxnSpPr>
            <p:cNvPr id="21" name="Connector: Curved 20">
              <a:extLst>
                <a:ext uri="{FF2B5EF4-FFF2-40B4-BE49-F238E27FC236}">
                  <a16:creationId xmlns:a16="http://schemas.microsoft.com/office/drawing/2014/main" id="{414884CF-6313-6624-DB7F-D482A208C707}"/>
                </a:ext>
              </a:extLst>
            </p:cNvPr>
            <p:cNvCxnSpPr>
              <a:cxnSpLocks/>
            </p:cNvCxnSpPr>
            <p:nvPr/>
          </p:nvCxnSpPr>
          <p:spPr>
            <a:xfrm rot="16200000" flipH="1">
              <a:off x="2692019" y="3728946"/>
              <a:ext cx="747426" cy="919508"/>
            </a:xfrm>
            <a:prstGeom prst="curved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9E819E1D-8B47-4440-CBBE-AF231A30D33C}"/>
                </a:ext>
              </a:extLst>
            </p:cNvPr>
            <p:cNvCxnSpPr>
              <a:cxnSpLocks/>
            </p:cNvCxnSpPr>
            <p:nvPr/>
          </p:nvCxnSpPr>
          <p:spPr>
            <a:xfrm>
              <a:off x="2605978" y="3434573"/>
              <a:ext cx="0" cy="180000"/>
            </a:xfrm>
            <a:prstGeom prst="straightConnector1">
              <a:avLst/>
            </a:prstGeom>
            <a:ln>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77A16FB4-E476-E198-9737-CC3DCD68BB56}"/>
                </a:ext>
              </a:extLst>
            </p:cNvPr>
            <p:cNvCxnSpPr>
              <a:cxnSpLocks/>
            </p:cNvCxnSpPr>
            <p:nvPr/>
          </p:nvCxnSpPr>
          <p:spPr>
            <a:xfrm>
              <a:off x="1677805" y="4005002"/>
              <a:ext cx="5616000" cy="0"/>
            </a:xfrm>
            <a:prstGeom prst="line">
              <a:avLst/>
            </a:prstGeom>
            <a:ln w="28575">
              <a:solidFill>
                <a:schemeClr val="tx1">
                  <a:lumMod val="85000"/>
                  <a:lumOff val="15000"/>
                </a:schemeClr>
              </a:solidFill>
              <a:prstDash val="sysDot"/>
            </a:ln>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710E235D-510A-CD10-324E-148CA6F7C2B9}"/>
                </a:ext>
              </a:extLst>
            </p:cNvPr>
            <p:cNvSpPr/>
            <p:nvPr/>
          </p:nvSpPr>
          <p:spPr>
            <a:xfrm>
              <a:off x="1398782" y="3518334"/>
              <a:ext cx="2414392" cy="3971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000" b="1" dirty="0">
                  <a:solidFill>
                    <a:srgbClr val="FF0000"/>
                  </a:solidFill>
                  <a:latin typeface="Arial" panose="020B0604020202020204" pitchFamily="34" charset="0"/>
                  <a:cs typeface="Arial" panose="020B0604020202020204" pitchFamily="34" charset="0"/>
                </a:rPr>
                <a:t>if VAS≥ 5 </a:t>
              </a:r>
              <a:r>
                <a:rPr lang="sv-SE" sz="1000" dirty="0">
                  <a:solidFill>
                    <a:srgbClr val="FF0000"/>
                  </a:solidFill>
                  <a:latin typeface="Arial" panose="020B0604020202020204" pitchFamily="34" charset="0"/>
                  <a:cs typeface="Arial" panose="020B0604020202020204" pitchFamily="34" charset="0"/>
                </a:rPr>
                <a:t>=</a:t>
              </a:r>
              <a:r>
                <a:rPr lang="sv-SE" sz="1000" b="1" dirty="0">
                  <a:solidFill>
                    <a:srgbClr val="FF0000"/>
                  </a:solidFill>
                  <a:latin typeface="Arial" panose="020B0604020202020204" pitchFamily="34" charset="0"/>
                  <a:cs typeface="Arial" panose="020B0604020202020204" pitchFamily="34" charset="0"/>
                </a:rPr>
                <a:t> </a:t>
              </a:r>
              <a:r>
                <a:rPr lang="sv-SE" sz="1000" dirty="0">
                  <a:solidFill>
                    <a:srgbClr val="FF0000"/>
                  </a:solidFill>
                  <a:latin typeface="Arial" panose="020B0604020202020204" pitchFamily="34" charset="0"/>
                  <a:cs typeface="Arial" panose="020B0604020202020204" pitchFamily="34" charset="0"/>
                </a:rPr>
                <a:t>uncontrolled AR</a:t>
              </a:r>
            </a:p>
          </p:txBody>
        </p:sp>
        <p:cxnSp>
          <p:nvCxnSpPr>
            <p:cNvPr id="37" name="Straight Arrow Connector 36">
              <a:extLst>
                <a:ext uri="{FF2B5EF4-FFF2-40B4-BE49-F238E27FC236}">
                  <a16:creationId xmlns:a16="http://schemas.microsoft.com/office/drawing/2014/main" id="{1B3D1DF0-797A-442A-3A95-17E03435329E}"/>
                </a:ext>
              </a:extLst>
            </p:cNvPr>
            <p:cNvCxnSpPr>
              <a:cxnSpLocks/>
            </p:cNvCxnSpPr>
            <p:nvPr/>
          </p:nvCxnSpPr>
          <p:spPr>
            <a:xfrm>
              <a:off x="4489959" y="2424824"/>
              <a:ext cx="1" cy="17640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9F7D08D6-7BDB-874B-6609-5AD3E40D7043}"/>
                </a:ext>
              </a:extLst>
            </p:cNvPr>
            <p:cNvSpPr/>
            <p:nvPr/>
          </p:nvSpPr>
          <p:spPr>
            <a:xfrm>
              <a:off x="3575120" y="1318959"/>
              <a:ext cx="1856347" cy="576000"/>
            </a:xfrm>
            <a:prstGeom prst="rect">
              <a:avLst/>
            </a:prstGeom>
            <a:solidFill>
              <a:srgbClr val="4CB4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100" b="1" dirty="0">
                  <a:solidFill>
                    <a:schemeClr val="bg1"/>
                  </a:solidFill>
                  <a:latin typeface="Arial" panose="020B0604020202020204" pitchFamily="34" charset="0"/>
                  <a:cs typeface="Arial" panose="020B0604020202020204" pitchFamily="34" charset="0"/>
                </a:rPr>
                <a:t>Uncontrolled AR </a:t>
              </a:r>
              <a:r>
                <a:rPr lang="en-GB" sz="1100" b="0" i="0" dirty="0">
                  <a:solidFill>
                    <a:schemeClr val="bg1"/>
                  </a:solidFill>
                  <a:effectLst/>
                  <a:latin typeface="Arial" panose="020B0604020202020204" pitchFamily="34" charset="0"/>
                </a:rPr>
                <a:t>VAS≥5</a:t>
              </a:r>
              <a:endParaRPr lang="sv-SE" sz="1100" b="1" dirty="0">
                <a:solidFill>
                  <a:schemeClr val="bg1"/>
                </a:solidFill>
                <a:latin typeface="Arial" panose="020B0604020202020204" pitchFamily="34" charset="0"/>
                <a:cs typeface="Arial" panose="020B0604020202020204" pitchFamily="34" charset="0"/>
              </a:endParaRPr>
            </a:p>
            <a:p>
              <a:pPr algn="ctr"/>
              <a:r>
                <a:rPr lang="sv-SE" sz="1100" dirty="0">
                  <a:solidFill>
                    <a:schemeClr val="bg1"/>
                  </a:solidFill>
                  <a:latin typeface="Arial" panose="020B0604020202020204" pitchFamily="34" charset="0"/>
                  <a:cs typeface="Arial" panose="020B0604020202020204" pitchFamily="34" charset="0"/>
                </a:rPr>
                <a:t>Step 1 was ineffective</a:t>
              </a:r>
            </a:p>
          </p:txBody>
        </p:sp>
      </p:grpSp>
      <p:grpSp>
        <p:nvGrpSpPr>
          <p:cNvPr id="44" name="Group 43">
            <a:extLst>
              <a:ext uri="{FF2B5EF4-FFF2-40B4-BE49-F238E27FC236}">
                <a16:creationId xmlns:a16="http://schemas.microsoft.com/office/drawing/2014/main" id="{0E6CD402-FCD3-3393-67A3-BC62EA7E3A15}"/>
              </a:ext>
            </a:extLst>
          </p:cNvPr>
          <p:cNvGrpSpPr/>
          <p:nvPr/>
        </p:nvGrpSpPr>
        <p:grpSpPr>
          <a:xfrm>
            <a:off x="1677805" y="1318959"/>
            <a:ext cx="10439058" cy="5313806"/>
            <a:chOff x="1677805" y="1318959"/>
            <a:chExt cx="10439058" cy="5313806"/>
          </a:xfrm>
        </p:grpSpPr>
        <p:sp>
          <p:nvSpPr>
            <p:cNvPr id="15" name="Rectangle 14">
              <a:extLst>
                <a:ext uri="{FF2B5EF4-FFF2-40B4-BE49-F238E27FC236}">
                  <a16:creationId xmlns:a16="http://schemas.microsoft.com/office/drawing/2014/main" id="{ECC9F2B1-E75E-CF93-E37F-1D6720FAEE89}"/>
                </a:ext>
              </a:extLst>
            </p:cNvPr>
            <p:cNvSpPr/>
            <p:nvPr/>
          </p:nvSpPr>
          <p:spPr>
            <a:xfrm>
              <a:off x="5406009" y="5708995"/>
              <a:ext cx="1934007" cy="885686"/>
            </a:xfrm>
            <a:prstGeom prst="rect">
              <a:avLst/>
            </a:prstGeom>
            <a:solidFill>
              <a:srgbClr val="265C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None/>
              </a:pPr>
              <a:r>
                <a:rPr lang="sv-SE" sz="1000" b="1" dirty="0">
                  <a:solidFill>
                    <a:schemeClr val="bg1"/>
                  </a:solidFill>
                  <a:latin typeface="Arial" panose="020B0604020202020204" pitchFamily="34" charset="0"/>
                  <a:cs typeface="Arial" panose="020B0604020202020204" pitchFamily="34" charset="0"/>
                </a:rPr>
                <a:t>Add-on treatment </a:t>
              </a:r>
              <a:endParaRPr lang="sv-SE" sz="1000" dirty="0">
                <a:solidFill>
                  <a:srgbClr val="FFFF00"/>
                </a:solidFill>
                <a:latin typeface="Arial" panose="020B0604020202020204" pitchFamily="34" charset="0"/>
                <a:cs typeface="Arial" panose="020B0604020202020204" pitchFamily="34" charset="0"/>
              </a:endParaRPr>
            </a:p>
            <a:p>
              <a:pPr algn="ctr">
                <a:buNone/>
              </a:pPr>
              <a:r>
                <a:rPr lang="sv-SE" sz="1000" dirty="0">
                  <a:solidFill>
                    <a:schemeClr val="bg1"/>
                  </a:solidFill>
                  <a:latin typeface="Arial" panose="020B0604020202020204" pitchFamily="34" charset="0"/>
                  <a:cs typeface="Arial" panose="020B0604020202020204" pitchFamily="34" charset="0"/>
                </a:rPr>
                <a:t>and/or </a:t>
              </a:r>
            </a:p>
            <a:p>
              <a:pPr algn="ctr"/>
              <a:r>
                <a:rPr lang="sv-SE" sz="1000" b="1" dirty="0">
                  <a:solidFill>
                    <a:schemeClr val="bg1"/>
                  </a:solidFill>
                  <a:latin typeface="Arial" panose="020B0604020202020204" pitchFamily="34" charset="0"/>
                  <a:cs typeface="Arial" panose="020B0604020202020204" pitchFamily="34" charset="0"/>
                </a:rPr>
                <a:t>Oral steroid course </a:t>
              </a:r>
              <a:r>
                <a:rPr lang="sv-SE" sz="1000" dirty="0">
                  <a:solidFill>
                    <a:schemeClr val="bg1"/>
                  </a:solidFill>
                  <a:latin typeface="Arial" panose="020B0604020202020204" pitchFamily="34" charset="0"/>
                  <a:cs typeface="Arial" panose="020B0604020202020204" pitchFamily="34" charset="0"/>
                </a:rPr>
                <a:t>(rarely)</a:t>
              </a:r>
            </a:p>
            <a:p>
              <a:pPr algn="ctr"/>
              <a:r>
                <a:rPr lang="sv-SE" sz="1000" dirty="0">
                  <a:solidFill>
                    <a:schemeClr val="bg1"/>
                  </a:solidFill>
                  <a:latin typeface="Arial" panose="020B0604020202020204" pitchFamily="34" charset="0"/>
                  <a:cs typeface="Arial" panose="020B0604020202020204" pitchFamily="34" charset="0"/>
                </a:rPr>
                <a:t>and/or </a:t>
              </a:r>
            </a:p>
            <a:p>
              <a:pPr algn="ctr"/>
              <a:r>
                <a:rPr lang="sv-SE" sz="1000" b="1" dirty="0">
                  <a:solidFill>
                    <a:schemeClr val="bg1"/>
                  </a:solidFill>
                  <a:latin typeface="Arial" panose="020B0604020202020204" pitchFamily="34" charset="0"/>
                  <a:cs typeface="Arial" panose="020B0604020202020204" pitchFamily="34" charset="0"/>
                </a:rPr>
                <a:t>Allergen immunotherapy</a:t>
              </a:r>
              <a:endParaRPr lang="sv-SE" sz="1000" dirty="0">
                <a:solidFill>
                  <a:srgbClr val="FFFF0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3AEDDED2-F4F2-5427-00B7-BDF235FB7164}"/>
                </a:ext>
              </a:extLst>
            </p:cNvPr>
            <p:cNvSpPr/>
            <p:nvPr/>
          </p:nvSpPr>
          <p:spPr>
            <a:xfrm>
              <a:off x="7205711" y="6163689"/>
              <a:ext cx="787272" cy="3314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265C53"/>
                  </a:solidFill>
                  <a:latin typeface="Arial" panose="020B0604020202020204" pitchFamily="34" charset="0"/>
                  <a:cs typeface="Arial" panose="020B0604020202020204" pitchFamily="34" charset="0"/>
                </a:rPr>
                <a:t>Step </a:t>
              </a:r>
            </a:p>
            <a:p>
              <a:pPr algn="ctr"/>
              <a:r>
                <a:rPr lang="en-US" sz="1200" b="1" dirty="0">
                  <a:solidFill>
                    <a:srgbClr val="265C53"/>
                  </a:solidFill>
                  <a:latin typeface="Arial" panose="020B0604020202020204" pitchFamily="34" charset="0"/>
                  <a:cs typeface="Arial" panose="020B0604020202020204" pitchFamily="34" charset="0"/>
                </a:rPr>
                <a:t>3</a:t>
              </a:r>
            </a:p>
          </p:txBody>
        </p:sp>
        <p:sp>
          <p:nvSpPr>
            <p:cNvPr id="30" name="Rectangle 29">
              <a:extLst>
                <a:ext uri="{FF2B5EF4-FFF2-40B4-BE49-F238E27FC236}">
                  <a16:creationId xmlns:a16="http://schemas.microsoft.com/office/drawing/2014/main" id="{F9E5257A-F423-3A12-6CC2-6285178A7BD3}"/>
                </a:ext>
              </a:extLst>
            </p:cNvPr>
            <p:cNvSpPr/>
            <p:nvPr/>
          </p:nvSpPr>
          <p:spPr>
            <a:xfrm>
              <a:off x="3278609" y="5052012"/>
              <a:ext cx="2414392" cy="3971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000" b="1" dirty="0">
                  <a:solidFill>
                    <a:srgbClr val="FF0000"/>
                  </a:solidFill>
                  <a:latin typeface="Arial" panose="020B0604020202020204" pitchFamily="34" charset="0"/>
                  <a:cs typeface="Arial" panose="020B0604020202020204" pitchFamily="34" charset="0"/>
                </a:rPr>
                <a:t>if VAS≥ 5 </a:t>
              </a:r>
              <a:r>
                <a:rPr lang="sv-SE" sz="1000" dirty="0">
                  <a:solidFill>
                    <a:srgbClr val="FF0000"/>
                  </a:solidFill>
                  <a:latin typeface="Arial" panose="020B0604020202020204" pitchFamily="34" charset="0"/>
                  <a:cs typeface="Arial" panose="020B0604020202020204" pitchFamily="34" charset="0"/>
                </a:rPr>
                <a:t>=</a:t>
              </a:r>
              <a:r>
                <a:rPr lang="sv-SE" sz="1000" b="1" dirty="0">
                  <a:solidFill>
                    <a:srgbClr val="FF0000"/>
                  </a:solidFill>
                  <a:latin typeface="Arial" panose="020B0604020202020204" pitchFamily="34" charset="0"/>
                  <a:cs typeface="Arial" panose="020B0604020202020204" pitchFamily="34" charset="0"/>
                </a:rPr>
                <a:t> </a:t>
              </a:r>
              <a:r>
                <a:rPr lang="sv-SE" sz="1000" dirty="0">
                  <a:solidFill>
                    <a:srgbClr val="FF0000"/>
                  </a:solidFill>
                  <a:latin typeface="Arial" panose="020B0604020202020204" pitchFamily="34" charset="0"/>
                  <a:cs typeface="Arial" panose="020B0604020202020204" pitchFamily="34" charset="0"/>
                </a:rPr>
                <a:t>uncontrolled AR</a:t>
              </a:r>
            </a:p>
          </p:txBody>
        </p:sp>
        <p:cxnSp>
          <p:nvCxnSpPr>
            <p:cNvPr id="31" name="Connector: Curved 30">
              <a:extLst>
                <a:ext uri="{FF2B5EF4-FFF2-40B4-BE49-F238E27FC236}">
                  <a16:creationId xmlns:a16="http://schemas.microsoft.com/office/drawing/2014/main" id="{C0C12C23-CC7B-3934-F46D-EC249B9FDEC7}"/>
                </a:ext>
              </a:extLst>
            </p:cNvPr>
            <p:cNvCxnSpPr>
              <a:cxnSpLocks/>
            </p:cNvCxnSpPr>
            <p:nvPr/>
          </p:nvCxnSpPr>
          <p:spPr>
            <a:xfrm rot="16200000" flipH="1">
              <a:off x="4535171" y="5338561"/>
              <a:ext cx="822169" cy="919508"/>
            </a:xfrm>
            <a:prstGeom prst="curved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21A153CB-0F52-AF31-58FD-12363212D993}"/>
                </a:ext>
              </a:extLst>
            </p:cNvPr>
            <p:cNvCxnSpPr>
              <a:cxnSpLocks/>
            </p:cNvCxnSpPr>
            <p:nvPr/>
          </p:nvCxnSpPr>
          <p:spPr>
            <a:xfrm>
              <a:off x="4486501" y="4918505"/>
              <a:ext cx="0" cy="216000"/>
            </a:xfrm>
            <a:prstGeom prst="straightConnector1">
              <a:avLst/>
            </a:prstGeom>
            <a:ln>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6454799-F1EA-92F3-2872-ADFFB108BF21}"/>
                </a:ext>
              </a:extLst>
            </p:cNvPr>
            <p:cNvCxnSpPr>
              <a:cxnSpLocks/>
            </p:cNvCxnSpPr>
            <p:nvPr/>
          </p:nvCxnSpPr>
          <p:spPr>
            <a:xfrm>
              <a:off x="1677805" y="5522890"/>
              <a:ext cx="5616000" cy="0"/>
            </a:xfrm>
            <a:prstGeom prst="line">
              <a:avLst/>
            </a:prstGeom>
            <a:ln w="28575">
              <a:solidFill>
                <a:schemeClr val="tx1">
                  <a:lumMod val="85000"/>
                  <a:lumOff val="15000"/>
                </a:schemeClr>
              </a:solidFill>
              <a:prstDash val="sysDot"/>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412A9D2E-92AC-AFAB-54DC-E1E0CCE1C682}"/>
                </a:ext>
              </a:extLst>
            </p:cNvPr>
            <p:cNvSpPr txBox="1"/>
            <p:nvPr/>
          </p:nvSpPr>
          <p:spPr>
            <a:xfrm>
              <a:off x="7946772" y="3866046"/>
              <a:ext cx="4170091" cy="2766719"/>
            </a:xfrm>
            <a:prstGeom prst="rect">
              <a:avLst/>
            </a:prstGeom>
            <a:solidFill>
              <a:srgbClr val="265C53"/>
            </a:solidFill>
          </p:spPr>
          <p:txBody>
            <a:bodyPr wrap="square" rtlCol="0">
              <a:spAutoFit/>
            </a:bodyPr>
            <a:lstStyle/>
            <a:p>
              <a:pPr>
                <a:lnSpc>
                  <a:spcPts val="1400"/>
                </a:lnSpc>
              </a:pPr>
              <a:r>
                <a:rPr lang="en-US" sz="1200" b="1" dirty="0">
                  <a:solidFill>
                    <a:srgbClr val="FFFF00"/>
                  </a:solidFill>
                  <a:latin typeface="Arial" panose="020B0604020202020204" pitchFamily="34" charset="0"/>
                  <a:cs typeface="Arial" panose="020B0604020202020204" pitchFamily="34" charset="0"/>
                </a:rPr>
                <a:t>*</a:t>
              </a:r>
              <a:r>
                <a:rPr lang="en-US" sz="900" b="1" dirty="0">
                  <a:solidFill>
                    <a:srgbClr val="FFFF00"/>
                  </a:solidFill>
                  <a:latin typeface="Arial" panose="020B0604020202020204" pitchFamily="34" charset="0"/>
                  <a:cs typeface="Arial" panose="020B0604020202020204" pitchFamily="34" charset="0"/>
                </a:rPr>
                <a:t> </a:t>
              </a:r>
              <a:r>
                <a:rPr lang="sv-SE" sz="900" b="1" u="sng" dirty="0">
                  <a:solidFill>
                    <a:schemeClr val="bg1"/>
                  </a:solidFill>
                  <a:latin typeface="Arial" panose="020B0604020202020204" pitchFamily="34" charset="0"/>
                  <a:cs typeface="Arial" panose="020B0604020202020204" pitchFamily="34" charset="0"/>
                </a:rPr>
                <a:t>Possible add-on treatments depending on symptom profile/diagnosis</a:t>
              </a:r>
              <a:r>
                <a:rPr lang="sv-SE" sz="900" b="1" dirty="0">
                  <a:solidFill>
                    <a:schemeClr val="bg1"/>
                  </a:solidFill>
                  <a:latin typeface="Arial" panose="020B0604020202020204" pitchFamily="34" charset="0"/>
                  <a:cs typeface="Arial" panose="020B0604020202020204" pitchFamily="34" charset="0"/>
                </a:rPr>
                <a:t>: </a:t>
              </a:r>
              <a:br>
                <a:rPr lang="sv-SE" sz="900" dirty="0">
                  <a:solidFill>
                    <a:schemeClr val="bg1"/>
                  </a:solidFill>
                  <a:latin typeface="Arial" panose="020B0604020202020204" pitchFamily="34" charset="0"/>
                  <a:cs typeface="Arial" panose="020B0604020202020204" pitchFamily="34" charset="0"/>
                </a:rPr>
              </a:br>
              <a:r>
                <a:rPr lang="sv-SE" sz="900" dirty="0">
                  <a:solidFill>
                    <a:schemeClr val="bg1"/>
                  </a:solidFill>
                  <a:latin typeface="Arial" panose="020B0604020202020204" pitchFamily="34" charset="0"/>
                  <a:cs typeface="Arial" panose="020B0604020202020204" pitchFamily="34" charset="0"/>
                </a:rPr>
                <a:t>(</a:t>
              </a:r>
              <a:r>
                <a:rPr lang="en-US" sz="900" dirty="0">
                  <a:solidFill>
                    <a:schemeClr val="bg1"/>
                  </a:solidFill>
                  <a:latin typeface="Arial" panose="020B0604020202020204" pitchFamily="34" charset="0"/>
                  <a:cs typeface="Arial" panose="020B0604020202020204" pitchFamily="34" charset="0"/>
                </a:rPr>
                <a:t>monotherapy often leads to greater satisfaction than combined therapy)</a:t>
              </a:r>
              <a:endParaRPr lang="sv-SE" sz="900" dirty="0">
                <a:solidFill>
                  <a:schemeClr val="bg1"/>
                </a:solidFill>
                <a:latin typeface="Arial" panose="020B0604020202020204" pitchFamily="34" charset="0"/>
                <a:cs typeface="Arial" panose="020B0604020202020204" pitchFamily="34" charset="0"/>
              </a:endParaRPr>
            </a:p>
            <a:p>
              <a:pPr>
                <a:lnSpc>
                  <a:spcPts val="1400"/>
                </a:lnSpc>
                <a:buNone/>
              </a:pPr>
              <a:r>
                <a:rPr lang="sv-SE" sz="900" dirty="0">
                  <a:solidFill>
                    <a:schemeClr val="bg1"/>
                  </a:solidFill>
                  <a:latin typeface="Arial" panose="020B0604020202020204" pitchFamily="34" charset="0"/>
                  <a:cs typeface="Arial" panose="020B0604020202020204" pitchFamily="34" charset="0"/>
                </a:rPr>
                <a:t>- </a:t>
              </a:r>
              <a:r>
                <a:rPr lang="sv-SE" sz="900" b="1" dirty="0">
                  <a:solidFill>
                    <a:schemeClr val="bg1"/>
                  </a:solidFill>
                  <a:latin typeface="Arial" panose="020B0604020202020204" pitchFamily="34" charset="0"/>
                  <a:cs typeface="Arial" panose="020B0604020202020204" pitchFamily="34" charset="0"/>
                </a:rPr>
                <a:t>Runny nose</a:t>
              </a:r>
              <a:r>
                <a:rPr lang="sv-SE" sz="900" dirty="0">
                  <a:solidFill>
                    <a:schemeClr val="bg1"/>
                  </a:solidFill>
                  <a:latin typeface="Arial" panose="020B0604020202020204" pitchFamily="34" charset="0"/>
                  <a:cs typeface="Arial" panose="020B0604020202020204" pitchFamily="34" charset="0"/>
                </a:rPr>
                <a:t>: ipratropium </a:t>
              </a:r>
            </a:p>
            <a:p>
              <a:pPr>
                <a:lnSpc>
                  <a:spcPts val="1400"/>
                </a:lnSpc>
                <a:buNone/>
              </a:pPr>
              <a:r>
                <a:rPr lang="sv-SE" sz="900" dirty="0">
                  <a:solidFill>
                    <a:schemeClr val="bg1"/>
                  </a:solidFill>
                  <a:latin typeface="Arial" panose="020B0604020202020204" pitchFamily="34" charset="0"/>
                  <a:cs typeface="Arial" panose="020B0604020202020204" pitchFamily="34" charset="0"/>
                </a:rPr>
                <a:t>- </a:t>
              </a:r>
              <a:r>
                <a:rPr lang="sv-SE" sz="900" b="1" dirty="0">
                  <a:solidFill>
                    <a:schemeClr val="bg1"/>
                  </a:solidFill>
                  <a:latin typeface="Arial" panose="020B0604020202020204" pitchFamily="34" charset="0"/>
                  <a:cs typeface="Arial" panose="020B0604020202020204" pitchFamily="34" charset="0"/>
                </a:rPr>
                <a:t>Rhinoconjunctivitis</a:t>
              </a:r>
              <a:r>
                <a:rPr lang="sv-SE" sz="900" dirty="0">
                  <a:solidFill>
                    <a:schemeClr val="bg1"/>
                  </a:solidFill>
                  <a:latin typeface="Arial" panose="020B0604020202020204" pitchFamily="34" charset="0"/>
                  <a:cs typeface="Arial" panose="020B0604020202020204" pitchFamily="34" charset="0"/>
                </a:rPr>
                <a:t> and </a:t>
              </a:r>
              <a:r>
                <a:rPr lang="sv-SE" sz="900" b="1" dirty="0">
                  <a:solidFill>
                    <a:schemeClr val="bg1"/>
                  </a:solidFill>
                  <a:latin typeface="Arial" panose="020B0604020202020204" pitchFamily="34" charset="0"/>
                  <a:cs typeface="Arial" panose="020B0604020202020204" pitchFamily="34" charset="0"/>
                </a:rPr>
                <a:t>asthma</a:t>
              </a:r>
              <a:r>
                <a:rPr lang="sv-SE" sz="900" dirty="0">
                  <a:solidFill>
                    <a:schemeClr val="bg1"/>
                  </a:solidFill>
                  <a:latin typeface="Arial" panose="020B0604020202020204" pitchFamily="34" charset="0"/>
                  <a:cs typeface="Arial" panose="020B0604020202020204" pitchFamily="34" charset="0"/>
                </a:rPr>
                <a:t>: leukotriene antagonist</a:t>
              </a:r>
            </a:p>
            <a:p>
              <a:pPr>
                <a:lnSpc>
                  <a:spcPts val="1400"/>
                </a:lnSpc>
                <a:buNone/>
              </a:pPr>
              <a:r>
                <a:rPr lang="sv-SE" sz="900" dirty="0">
                  <a:solidFill>
                    <a:schemeClr val="bg1"/>
                  </a:solidFill>
                  <a:latin typeface="Arial" panose="020B0604020202020204" pitchFamily="34" charset="0"/>
                  <a:cs typeface="Arial" panose="020B0604020202020204" pitchFamily="34" charset="0"/>
                </a:rPr>
                <a:t>- </a:t>
              </a:r>
              <a:r>
                <a:rPr lang="sv-SE" sz="900" b="1" dirty="0">
                  <a:solidFill>
                    <a:schemeClr val="bg1"/>
                  </a:solidFill>
                  <a:latin typeface="Arial" panose="020B0604020202020204" pitchFamily="34" charset="0"/>
                  <a:cs typeface="Arial" panose="020B0604020202020204" pitchFamily="34" charset="0"/>
                </a:rPr>
                <a:t>Itchy eyes/skin</a:t>
              </a:r>
              <a:r>
                <a:rPr lang="sv-SE" sz="900" dirty="0">
                  <a:solidFill>
                    <a:schemeClr val="bg1"/>
                  </a:solidFill>
                  <a:latin typeface="Arial" panose="020B0604020202020204" pitchFamily="34" charset="0"/>
                  <a:cs typeface="Arial" panose="020B0604020202020204" pitchFamily="34" charset="0"/>
                </a:rPr>
                <a:t>: non-sedating oral antihistamines </a:t>
              </a:r>
            </a:p>
            <a:p>
              <a:pPr>
                <a:lnSpc>
                  <a:spcPts val="1400"/>
                </a:lnSpc>
              </a:pPr>
              <a:r>
                <a:rPr lang="sv-SE" sz="900" b="1" dirty="0">
                  <a:solidFill>
                    <a:schemeClr val="bg1"/>
                  </a:solidFill>
                  <a:latin typeface="Arial" panose="020B0604020202020204" pitchFamily="34" charset="0"/>
                  <a:cs typeface="Arial" panose="020B0604020202020204" pitchFamily="34" charset="0"/>
                </a:rPr>
                <a:t>- </a:t>
              </a:r>
              <a:r>
                <a:rPr lang="en-US" sz="900" b="1" dirty="0">
                  <a:solidFill>
                    <a:schemeClr val="bg1"/>
                  </a:solidFill>
                  <a:latin typeface="Arial" panose="020B0604020202020204" pitchFamily="34" charset="0"/>
                  <a:cs typeface="Arial" panose="020B0604020202020204" pitchFamily="34" charset="0"/>
                </a:rPr>
                <a:t>Itchy, red, watery eyes</a:t>
              </a:r>
              <a:r>
                <a:rPr lang="sv-SE" sz="900" dirty="0">
                  <a:solidFill>
                    <a:schemeClr val="bg1"/>
                  </a:solidFill>
                  <a:latin typeface="Arial" panose="020B0604020202020204" pitchFamily="34" charset="0"/>
                  <a:cs typeface="Arial" panose="020B0604020202020204" pitchFamily="34" charset="0"/>
                </a:rPr>
                <a:t>: eye drops (antihistamine or cromones) for immediate relief, longer term use adds no benefit beyond oral AH</a:t>
              </a:r>
            </a:p>
            <a:p>
              <a:pPr>
                <a:lnSpc>
                  <a:spcPts val="1400"/>
                </a:lnSpc>
              </a:pPr>
              <a:r>
                <a:rPr lang="sv-SE" sz="900" dirty="0">
                  <a:solidFill>
                    <a:schemeClr val="bg1"/>
                  </a:solidFill>
                  <a:latin typeface="Arial" panose="020B0604020202020204" pitchFamily="34" charset="0"/>
                  <a:cs typeface="Arial" panose="020B0604020202020204" pitchFamily="34" charset="0"/>
                </a:rPr>
                <a:t>- </a:t>
              </a:r>
              <a:r>
                <a:rPr lang="sv-SE" sz="900" b="1" dirty="0">
                  <a:solidFill>
                    <a:schemeClr val="bg1"/>
                  </a:solidFill>
                  <a:latin typeface="Arial" panose="020B0604020202020204" pitchFamily="34" charset="0"/>
                  <a:cs typeface="Arial" panose="020B0604020202020204" pitchFamily="34" charset="0"/>
                </a:rPr>
                <a:t>Nasal </a:t>
              </a:r>
              <a:r>
                <a:rPr lang="sv-SE" sz="900" b="1" u="sng" dirty="0">
                  <a:solidFill>
                    <a:schemeClr val="bg1"/>
                  </a:solidFill>
                  <a:latin typeface="Arial" panose="020B0604020202020204" pitchFamily="34" charset="0"/>
                  <a:cs typeface="Arial" panose="020B0604020202020204" pitchFamily="34" charset="0"/>
                </a:rPr>
                <a:t>congestion</a:t>
              </a:r>
              <a:r>
                <a:rPr lang="sv-SE" sz="900" dirty="0">
                  <a:solidFill>
                    <a:schemeClr val="bg1"/>
                  </a:solidFill>
                  <a:latin typeface="Arial" panose="020B0604020202020204" pitchFamily="34" charset="0"/>
                  <a:cs typeface="Arial" panose="020B0604020202020204" pitchFamily="34" charset="0"/>
                </a:rPr>
                <a:t>: topical decongestants for 5 days maximum (to avoid rhinitis medicamentosa)</a:t>
              </a:r>
            </a:p>
            <a:p>
              <a:pPr>
                <a:lnSpc>
                  <a:spcPts val="1400"/>
                </a:lnSpc>
              </a:pPr>
              <a:r>
                <a:rPr lang="sv-SE" sz="900" dirty="0">
                  <a:solidFill>
                    <a:schemeClr val="bg1"/>
                  </a:solidFill>
                  <a:latin typeface="Arial" panose="020B0604020202020204" pitchFamily="34" charset="0"/>
                  <a:cs typeface="Arial" panose="020B0604020202020204" pitchFamily="34" charset="0"/>
                </a:rPr>
                <a:t>- At </a:t>
              </a:r>
              <a:r>
                <a:rPr lang="sv-SE" sz="900" b="1" dirty="0">
                  <a:solidFill>
                    <a:schemeClr val="bg1"/>
                  </a:solidFill>
                  <a:latin typeface="Arial" panose="020B0604020202020204" pitchFamily="34" charset="0"/>
                  <a:cs typeface="Arial" panose="020B0604020202020204" pitchFamily="34" charset="0"/>
                </a:rPr>
                <a:t>Step 3</a:t>
              </a:r>
              <a:r>
                <a:rPr lang="sv-SE" sz="900" dirty="0">
                  <a:solidFill>
                    <a:schemeClr val="bg1"/>
                  </a:solidFill>
                  <a:latin typeface="Arial" panose="020B0604020202020204" pitchFamily="34" charset="0"/>
                  <a:cs typeface="Arial" panose="020B0604020202020204" pitchFamily="34" charset="0"/>
                </a:rPr>
                <a:t>, a short course of oral steroids may also (rarely) be considered  (e.g., prednisolone 10 mg × 1 for 2–3–4 days). In such cases, follow-up is important to evaluate the need for allergen immunotherapy.</a:t>
              </a:r>
            </a:p>
            <a:p>
              <a:pPr marL="171450" indent="-171450">
                <a:lnSpc>
                  <a:spcPts val="1400"/>
                </a:lnSpc>
                <a:buFontTx/>
                <a:buChar char="-"/>
              </a:pPr>
              <a:r>
                <a:rPr lang="sv-SE" sz="900" dirty="0">
                  <a:solidFill>
                    <a:schemeClr val="bg1"/>
                  </a:solidFill>
                  <a:latin typeface="Arial" panose="020B0604020202020204" pitchFamily="34" charset="0"/>
                  <a:cs typeface="Arial" panose="020B0604020202020204" pitchFamily="34" charset="0"/>
                </a:rPr>
                <a:t>For children and adolescents, dosing and medication should be adjusted according to age and weight.</a:t>
              </a:r>
            </a:p>
            <a:p>
              <a:pPr>
                <a:lnSpc>
                  <a:spcPts val="1400"/>
                </a:lnSpc>
              </a:pPr>
              <a:r>
                <a:rPr lang="en-US" sz="1200" b="1" dirty="0">
                  <a:solidFill>
                    <a:srgbClr val="FFFF00"/>
                  </a:solidFill>
                  <a:latin typeface="Arial" panose="020B0604020202020204" pitchFamily="34" charset="0"/>
                  <a:cs typeface="Arial" panose="020B0604020202020204" pitchFamily="34" charset="0"/>
                </a:rPr>
                <a:t>**</a:t>
              </a:r>
              <a:r>
                <a:rPr lang="en-US" sz="900" dirty="0">
                  <a:solidFill>
                    <a:schemeClr val="bg1"/>
                  </a:solidFill>
                  <a:latin typeface="Arial" panose="020B0604020202020204" pitchFamily="34" charset="0"/>
                  <a:cs typeface="Arial" panose="020B0604020202020204" pitchFamily="34" charset="0"/>
                </a:rPr>
                <a:t> if you cannot provide Allergen immunotherapy, refer to a specialist</a:t>
              </a:r>
              <a:endParaRPr lang="sv-SE" sz="900" dirty="0">
                <a:solidFill>
                  <a:schemeClr val="bg1"/>
                </a:solidFill>
                <a:latin typeface="Arial" panose="020B0604020202020204" pitchFamily="34" charset="0"/>
                <a:cs typeface="Arial" panose="020B0604020202020204" pitchFamily="34" charset="0"/>
              </a:endParaRPr>
            </a:p>
          </p:txBody>
        </p:sp>
        <p:cxnSp>
          <p:nvCxnSpPr>
            <p:cNvPr id="36" name="Connector: Elbow 35">
              <a:extLst>
                <a:ext uri="{FF2B5EF4-FFF2-40B4-BE49-F238E27FC236}">
                  <a16:creationId xmlns:a16="http://schemas.microsoft.com/office/drawing/2014/main" id="{A6860B69-7F48-2EDC-C7DB-0C0D5EFEC7AF}"/>
                </a:ext>
              </a:extLst>
            </p:cNvPr>
            <p:cNvCxnSpPr>
              <a:cxnSpLocks/>
            </p:cNvCxnSpPr>
            <p:nvPr/>
          </p:nvCxnSpPr>
          <p:spPr>
            <a:xfrm flipV="1">
              <a:off x="7331095" y="5672194"/>
              <a:ext cx="680941" cy="310005"/>
            </a:xfrm>
            <a:prstGeom prst="bentConnector3">
              <a:avLst>
                <a:gd name="adj1" fmla="val 65202"/>
              </a:avLst>
            </a:prstGeom>
            <a:ln w="12700">
              <a:solidFill>
                <a:srgbClr val="265C53"/>
              </a:solidFill>
              <a:prstDash val="sysDot"/>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145F2DD3-D5DC-2DA3-82AE-576A8414D716}"/>
                </a:ext>
              </a:extLst>
            </p:cNvPr>
            <p:cNvCxnSpPr>
              <a:cxnSpLocks/>
            </p:cNvCxnSpPr>
            <p:nvPr/>
          </p:nvCxnSpPr>
          <p:spPr>
            <a:xfrm>
              <a:off x="6373940" y="2605499"/>
              <a:ext cx="0" cy="30600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4061C3D7-CC12-1D1A-F051-4B9B6A9BF969}"/>
                </a:ext>
              </a:extLst>
            </p:cNvPr>
            <p:cNvSpPr txBox="1"/>
            <p:nvPr/>
          </p:nvSpPr>
          <p:spPr>
            <a:xfrm>
              <a:off x="5445769" y="1904354"/>
              <a:ext cx="1856344" cy="707886"/>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 Review diagnosis</a:t>
              </a:r>
            </a:p>
            <a:p>
              <a:pPr algn="ctr"/>
              <a:r>
                <a:rPr lang="en-US" sz="1000" dirty="0">
                  <a:latin typeface="Arial" panose="020B0604020202020204" pitchFamily="34" charset="0"/>
                  <a:cs typeface="Arial" panose="020B0604020202020204" pitchFamily="34" charset="0"/>
                </a:rPr>
                <a:t>- Consider </a:t>
              </a:r>
              <a:r>
                <a:rPr lang="en-US" sz="1000" b="1" dirty="0">
                  <a:latin typeface="Arial" panose="020B0604020202020204" pitchFamily="34" charset="0"/>
                  <a:cs typeface="Arial" panose="020B0604020202020204" pitchFamily="34" charset="0"/>
                </a:rPr>
                <a:t>referral</a:t>
              </a:r>
              <a:r>
                <a:rPr lang="en-US" sz="1000" dirty="0">
                  <a:latin typeface="Arial" panose="020B0604020202020204" pitchFamily="34" charset="0"/>
                  <a:cs typeface="Arial" panose="020B0604020202020204" pitchFamily="34" charset="0"/>
                </a:rPr>
                <a:t> to allergy specialist </a:t>
              </a:r>
              <a:r>
                <a:rPr lang="en-US" sz="1000" u="sng" dirty="0">
                  <a:latin typeface="Arial" panose="020B0604020202020204" pitchFamily="34" charset="0"/>
                  <a:cs typeface="Arial" panose="020B0604020202020204" pitchFamily="34" charset="0"/>
                </a:rPr>
                <a:t>or</a:t>
              </a:r>
              <a:r>
                <a:rPr lang="en-US" sz="1000" dirty="0">
                  <a:latin typeface="Arial" panose="020B0604020202020204" pitchFamily="34" charset="0"/>
                  <a:cs typeface="Arial" panose="020B0604020202020204" pitchFamily="34" charset="0"/>
                </a:rPr>
                <a:t> </a:t>
              </a:r>
              <a:r>
                <a:rPr lang="en-US" sz="1000" b="1" dirty="0">
                  <a:latin typeface="Arial" panose="020B0604020202020204" pitchFamily="34" charset="0"/>
                  <a:cs typeface="Arial" panose="020B0604020202020204" pitchFamily="34" charset="0"/>
                </a:rPr>
                <a:t>step-up</a:t>
              </a:r>
              <a:r>
                <a:rPr lang="en-US" sz="1000" dirty="0">
                  <a:latin typeface="Arial" panose="020B0604020202020204" pitchFamily="34" charset="0"/>
                  <a:cs typeface="Arial" panose="020B0604020202020204" pitchFamily="34" charset="0"/>
                </a:rPr>
                <a:t> </a:t>
              </a:r>
              <a:r>
                <a:rPr lang="en-US" sz="1000" b="1" dirty="0">
                  <a:latin typeface="Arial" panose="020B0604020202020204" pitchFamily="34" charset="0"/>
                  <a:cs typeface="Arial" panose="020B0604020202020204" pitchFamily="34" charset="0"/>
                </a:rPr>
                <a:t>treatment</a:t>
              </a:r>
            </a:p>
          </p:txBody>
        </p:sp>
        <p:sp>
          <p:nvSpPr>
            <p:cNvPr id="13" name="Rectangle 12">
              <a:extLst>
                <a:ext uri="{FF2B5EF4-FFF2-40B4-BE49-F238E27FC236}">
                  <a16:creationId xmlns:a16="http://schemas.microsoft.com/office/drawing/2014/main" id="{767B673A-8CA3-5919-7B59-D2714D02899B}"/>
                </a:ext>
              </a:extLst>
            </p:cNvPr>
            <p:cNvSpPr/>
            <p:nvPr/>
          </p:nvSpPr>
          <p:spPr>
            <a:xfrm>
              <a:off x="5459101" y="1318959"/>
              <a:ext cx="1856347" cy="576000"/>
            </a:xfrm>
            <a:prstGeom prst="rect">
              <a:avLst/>
            </a:prstGeom>
            <a:solidFill>
              <a:srgbClr val="265C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100" b="1" dirty="0">
                  <a:solidFill>
                    <a:schemeClr val="bg1"/>
                  </a:solidFill>
                  <a:latin typeface="Arial" panose="020B0604020202020204" pitchFamily="34" charset="0"/>
                  <a:cs typeface="Arial" panose="020B0604020202020204" pitchFamily="34" charset="0"/>
                </a:rPr>
                <a:t>Severe AR</a:t>
              </a:r>
            </a:p>
            <a:p>
              <a:pPr algn="ctr"/>
              <a:r>
                <a:rPr lang="sv-SE" sz="1100" dirty="0">
                  <a:solidFill>
                    <a:schemeClr val="bg1"/>
                  </a:solidFill>
                  <a:latin typeface="Arial" panose="020B0604020202020204" pitchFamily="34" charset="0"/>
                  <a:cs typeface="Arial" panose="020B0604020202020204" pitchFamily="34" charset="0"/>
                </a:rPr>
                <a:t>Step 1 &amp; 2 were ineffective</a:t>
              </a:r>
            </a:p>
          </p:txBody>
        </p:sp>
      </p:grpSp>
      <p:grpSp>
        <p:nvGrpSpPr>
          <p:cNvPr id="42" name="Group 41">
            <a:extLst>
              <a:ext uri="{FF2B5EF4-FFF2-40B4-BE49-F238E27FC236}">
                <a16:creationId xmlns:a16="http://schemas.microsoft.com/office/drawing/2014/main" id="{0682324C-7ADB-3A6B-4F5C-1BBCBDECD120}"/>
              </a:ext>
            </a:extLst>
          </p:cNvPr>
          <p:cNvGrpSpPr/>
          <p:nvPr/>
        </p:nvGrpSpPr>
        <p:grpSpPr>
          <a:xfrm>
            <a:off x="-382486" y="786935"/>
            <a:ext cx="7762555" cy="3548122"/>
            <a:chOff x="-382486" y="786935"/>
            <a:chExt cx="7762555" cy="3548122"/>
          </a:xfrm>
        </p:grpSpPr>
        <p:sp>
          <p:nvSpPr>
            <p:cNvPr id="16" name="Rectangle 15">
              <a:extLst>
                <a:ext uri="{FF2B5EF4-FFF2-40B4-BE49-F238E27FC236}">
                  <a16:creationId xmlns:a16="http://schemas.microsoft.com/office/drawing/2014/main" id="{24C559C2-4B96-C459-633B-7F3426438210}"/>
                </a:ext>
              </a:extLst>
            </p:cNvPr>
            <p:cNvSpPr/>
            <p:nvPr/>
          </p:nvSpPr>
          <p:spPr>
            <a:xfrm>
              <a:off x="1686112" y="2782125"/>
              <a:ext cx="1848040" cy="653400"/>
            </a:xfrm>
            <a:prstGeom prst="rect">
              <a:avLst/>
            </a:prstGeom>
            <a:solidFill>
              <a:srgbClr val="7EC9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None/>
              </a:pPr>
              <a:r>
                <a:rPr lang="sv-SE" sz="1000" b="1" dirty="0">
                  <a:solidFill>
                    <a:schemeClr val="bg1"/>
                  </a:solidFill>
                  <a:latin typeface="Arial" panose="020B0604020202020204" pitchFamily="34" charset="0"/>
                  <a:cs typeface="Arial" panose="020B0604020202020204" pitchFamily="34" charset="0"/>
                </a:rPr>
                <a:t>Intranasal corticosteroid </a:t>
              </a:r>
            </a:p>
            <a:p>
              <a:pPr algn="ctr">
                <a:buNone/>
              </a:pPr>
              <a:r>
                <a:rPr lang="sv-SE" sz="1000" dirty="0">
                  <a:solidFill>
                    <a:schemeClr val="tx1"/>
                  </a:solidFill>
                  <a:latin typeface="Arial" panose="020B0604020202020204" pitchFamily="34" charset="0"/>
                  <a:cs typeface="Arial" panose="020B0604020202020204" pitchFamily="34" charset="0"/>
                </a:rPr>
                <a:t>or</a:t>
              </a:r>
              <a:r>
                <a:rPr lang="sv-SE" sz="1000" dirty="0">
                  <a:solidFill>
                    <a:srgbClr val="017973"/>
                  </a:solidFill>
                  <a:latin typeface="Arial" panose="020B0604020202020204" pitchFamily="34" charset="0"/>
                  <a:cs typeface="Arial" panose="020B0604020202020204" pitchFamily="34" charset="0"/>
                </a:rPr>
                <a:t> </a:t>
              </a:r>
            </a:p>
            <a:p>
              <a:pPr algn="ctr">
                <a:buNone/>
              </a:pPr>
              <a:r>
                <a:rPr lang="sv-SE" sz="1000" b="1" dirty="0">
                  <a:solidFill>
                    <a:schemeClr val="bg1"/>
                  </a:solidFill>
                  <a:latin typeface="Arial" panose="020B0604020202020204" pitchFamily="34" charset="0"/>
                  <a:cs typeface="Arial" panose="020B0604020202020204" pitchFamily="34" charset="0"/>
                </a:rPr>
                <a:t>Antihistamine</a:t>
              </a:r>
              <a:r>
                <a:rPr lang="sv-SE" sz="1000" dirty="0">
                  <a:solidFill>
                    <a:srgbClr val="017973"/>
                  </a:solidFill>
                  <a:latin typeface="Arial" panose="020B0604020202020204" pitchFamily="34" charset="0"/>
                  <a:cs typeface="Arial" panose="020B0604020202020204" pitchFamily="34" charset="0"/>
                </a:rPr>
                <a:t> </a:t>
              </a:r>
              <a:r>
                <a:rPr lang="sv-SE" sz="1000" dirty="0">
                  <a:solidFill>
                    <a:schemeClr val="bg1"/>
                  </a:solidFill>
                  <a:latin typeface="Arial" panose="020B0604020202020204" pitchFamily="34" charset="0"/>
                  <a:cs typeface="Arial" panose="020B0604020202020204" pitchFamily="34" charset="0"/>
                </a:rPr>
                <a:t>(oral or intranasal)</a:t>
              </a:r>
            </a:p>
          </p:txBody>
        </p:sp>
        <p:sp>
          <p:nvSpPr>
            <p:cNvPr id="17" name="Rectangle 16">
              <a:extLst>
                <a:ext uri="{FF2B5EF4-FFF2-40B4-BE49-F238E27FC236}">
                  <a16:creationId xmlns:a16="http://schemas.microsoft.com/office/drawing/2014/main" id="{7D19A7B6-6A34-5859-24F2-FC48E60180A2}"/>
                </a:ext>
              </a:extLst>
            </p:cNvPr>
            <p:cNvSpPr/>
            <p:nvPr/>
          </p:nvSpPr>
          <p:spPr>
            <a:xfrm>
              <a:off x="3455812" y="2943076"/>
              <a:ext cx="787272" cy="3314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7EC9BD"/>
                  </a:solidFill>
                  <a:latin typeface="Arial" panose="020B0604020202020204" pitchFamily="34" charset="0"/>
                  <a:cs typeface="Arial" panose="020B0604020202020204" pitchFamily="34" charset="0"/>
                </a:rPr>
                <a:t>Step </a:t>
              </a:r>
            </a:p>
            <a:p>
              <a:pPr algn="ctr"/>
              <a:r>
                <a:rPr lang="en-US" sz="1200" b="1" dirty="0">
                  <a:solidFill>
                    <a:srgbClr val="7EC9BD"/>
                  </a:solidFill>
                  <a:latin typeface="Arial" panose="020B0604020202020204" pitchFamily="34" charset="0"/>
                  <a:cs typeface="Arial" panose="020B0604020202020204" pitchFamily="34" charset="0"/>
                </a:rPr>
                <a:t>1</a:t>
              </a:r>
            </a:p>
          </p:txBody>
        </p:sp>
        <p:cxnSp>
          <p:nvCxnSpPr>
            <p:cNvPr id="25" name="Straight Connector 24">
              <a:extLst>
                <a:ext uri="{FF2B5EF4-FFF2-40B4-BE49-F238E27FC236}">
                  <a16:creationId xmlns:a16="http://schemas.microsoft.com/office/drawing/2014/main" id="{35D9ADC8-593C-5081-4CAA-0106103D3BBC}"/>
                </a:ext>
              </a:extLst>
            </p:cNvPr>
            <p:cNvCxnSpPr>
              <a:cxnSpLocks/>
            </p:cNvCxnSpPr>
            <p:nvPr/>
          </p:nvCxnSpPr>
          <p:spPr>
            <a:xfrm>
              <a:off x="1764069" y="2669513"/>
              <a:ext cx="5616000" cy="0"/>
            </a:xfrm>
            <a:prstGeom prst="line">
              <a:avLst/>
            </a:prstGeom>
            <a:ln w="28575">
              <a:solidFill>
                <a:schemeClr val="tx1">
                  <a:lumMod val="85000"/>
                  <a:lumOff val="1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0F177F2B-3E86-145D-BC11-F53AFE5FAD6A}"/>
                </a:ext>
              </a:extLst>
            </p:cNvPr>
            <p:cNvCxnSpPr>
              <a:cxnSpLocks/>
            </p:cNvCxnSpPr>
            <p:nvPr/>
          </p:nvCxnSpPr>
          <p:spPr>
            <a:xfrm>
              <a:off x="2605978" y="1899225"/>
              <a:ext cx="0" cy="9000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F0900CE7-D5F2-950D-0863-0913FC0B4FC3}"/>
                </a:ext>
              </a:extLst>
            </p:cNvPr>
            <p:cNvSpPr/>
            <p:nvPr/>
          </p:nvSpPr>
          <p:spPr>
            <a:xfrm>
              <a:off x="1699446" y="961419"/>
              <a:ext cx="5616001" cy="280295"/>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Clinical presentation</a:t>
              </a:r>
            </a:p>
          </p:txBody>
        </p:sp>
        <p:sp>
          <p:nvSpPr>
            <p:cNvPr id="11" name="Rectangle 10">
              <a:extLst>
                <a:ext uri="{FF2B5EF4-FFF2-40B4-BE49-F238E27FC236}">
                  <a16:creationId xmlns:a16="http://schemas.microsoft.com/office/drawing/2014/main" id="{235C783B-E9A5-9999-785D-181C56C7A7F3}"/>
                </a:ext>
              </a:extLst>
            </p:cNvPr>
            <p:cNvSpPr/>
            <p:nvPr/>
          </p:nvSpPr>
          <p:spPr>
            <a:xfrm>
              <a:off x="1691139" y="1318959"/>
              <a:ext cx="1856347" cy="576000"/>
            </a:xfrm>
            <a:prstGeom prst="rect">
              <a:avLst/>
            </a:prstGeom>
            <a:solidFill>
              <a:srgbClr val="7EC9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accent6">
                      <a:lumMod val="50000"/>
                    </a:schemeClr>
                  </a:solidFill>
                  <a:latin typeface="Arial" panose="020B0604020202020204" pitchFamily="34" charset="0"/>
                  <a:cs typeface="Arial" panose="020B0604020202020204" pitchFamily="34" charset="0"/>
                </a:rPr>
                <a:t>2 or more nasal symptoms indicating AR</a:t>
              </a:r>
            </a:p>
          </p:txBody>
        </p:sp>
        <p:pic>
          <p:nvPicPr>
            <p:cNvPr id="38" name="Picture 37" descr="A cartoon of a person blowing her nose&#10;&#10;AI-generated content may be incorrect.">
              <a:extLst>
                <a:ext uri="{FF2B5EF4-FFF2-40B4-BE49-F238E27FC236}">
                  <a16:creationId xmlns:a16="http://schemas.microsoft.com/office/drawing/2014/main" id="{F92E491A-59F6-70A4-E4AD-53DB3DAE6AA5}"/>
                </a:ext>
              </a:extLst>
            </p:cNvPr>
            <p:cNvPicPr>
              <a:picLocks noChangeAspect="1"/>
            </p:cNvPicPr>
            <p:nvPr/>
          </p:nvPicPr>
          <p:blipFill>
            <a:blip r:embed="rId4"/>
            <a:srcRect r="48964"/>
            <a:stretch/>
          </p:blipFill>
          <p:spPr>
            <a:xfrm>
              <a:off x="-382486" y="786935"/>
              <a:ext cx="2414392" cy="3548122"/>
            </a:xfrm>
            <a:prstGeom prst="rect">
              <a:avLst/>
            </a:prstGeom>
          </p:spPr>
        </p:pic>
      </p:grpSp>
      <p:grpSp>
        <p:nvGrpSpPr>
          <p:cNvPr id="45" name="Group 44">
            <a:extLst>
              <a:ext uri="{FF2B5EF4-FFF2-40B4-BE49-F238E27FC236}">
                <a16:creationId xmlns:a16="http://schemas.microsoft.com/office/drawing/2014/main" id="{C195FE72-8BE2-EA0B-EBC3-8325DC87558F}"/>
              </a:ext>
            </a:extLst>
          </p:cNvPr>
          <p:cNvGrpSpPr/>
          <p:nvPr/>
        </p:nvGrpSpPr>
        <p:grpSpPr>
          <a:xfrm>
            <a:off x="313599" y="1855459"/>
            <a:ext cx="11803261" cy="3147323"/>
            <a:chOff x="313599" y="1855459"/>
            <a:chExt cx="11803261" cy="3147323"/>
          </a:xfrm>
        </p:grpSpPr>
        <p:sp>
          <p:nvSpPr>
            <p:cNvPr id="20" name="TextBox 19">
              <a:extLst>
                <a:ext uri="{FF2B5EF4-FFF2-40B4-BE49-F238E27FC236}">
                  <a16:creationId xmlns:a16="http://schemas.microsoft.com/office/drawing/2014/main" id="{6478E321-55D1-F947-71B4-E5869CCB68B6}"/>
                </a:ext>
              </a:extLst>
            </p:cNvPr>
            <p:cNvSpPr txBox="1"/>
            <p:nvPr/>
          </p:nvSpPr>
          <p:spPr>
            <a:xfrm>
              <a:off x="7946772" y="1855459"/>
              <a:ext cx="4170088" cy="1916871"/>
            </a:xfrm>
            <a:prstGeom prst="rect">
              <a:avLst/>
            </a:prstGeom>
            <a:solidFill>
              <a:srgbClr val="017973"/>
            </a:solidFill>
            <a:ln>
              <a:noFill/>
            </a:ln>
          </p:spPr>
          <p:txBody>
            <a:bodyPr wrap="square" rtlCol="0">
              <a:spAutoFit/>
            </a:bodyPr>
            <a:lstStyle/>
            <a:p>
              <a:pPr>
                <a:lnSpc>
                  <a:spcPts val="1600"/>
                </a:lnSpc>
              </a:pPr>
              <a:r>
                <a:rPr lang="sv-SE" sz="1000" u="sng" dirty="0">
                  <a:solidFill>
                    <a:schemeClr val="bg1"/>
                  </a:solidFill>
                  <a:latin typeface="Arial" panose="020B0604020202020204" pitchFamily="34" charset="0"/>
                  <a:cs typeface="Arial" panose="020B0604020202020204" pitchFamily="34" charset="0"/>
                </a:rPr>
                <a:t>Patient education</a:t>
              </a:r>
            </a:p>
            <a:p>
              <a:pPr marL="171450" indent="-171450">
                <a:lnSpc>
                  <a:spcPts val="1600"/>
                </a:lnSpc>
                <a:buFontTx/>
                <a:buChar char="-"/>
              </a:pPr>
              <a:r>
                <a:rPr lang="en-US" sz="1000" dirty="0">
                  <a:solidFill>
                    <a:schemeClr val="bg1"/>
                  </a:solidFill>
                  <a:latin typeface="Arial" panose="020B0604020202020204" pitchFamily="34" charset="0"/>
                  <a:cs typeface="Arial" panose="020B0604020202020204" pitchFamily="34" charset="0"/>
                </a:rPr>
                <a:t>Involve patients in their treatment plan.</a:t>
              </a:r>
            </a:p>
            <a:p>
              <a:pPr marL="171450" indent="-171450">
                <a:lnSpc>
                  <a:spcPts val="1600"/>
                </a:lnSpc>
                <a:buFontTx/>
                <a:buChar char="-"/>
              </a:pPr>
              <a:r>
                <a:rPr lang="en-US" sz="1000" dirty="0">
                  <a:solidFill>
                    <a:schemeClr val="bg1"/>
                  </a:solidFill>
                  <a:latin typeface="Arial" panose="020B0604020202020204" pitchFamily="34" charset="0"/>
                  <a:cs typeface="Arial" panose="020B0604020202020204" pitchFamily="34" charset="0"/>
                </a:rPr>
                <a:t>Ask which symptoms are their priority (all, nose, eyes?)</a:t>
              </a:r>
            </a:p>
            <a:p>
              <a:pPr marL="171450" indent="-171450">
                <a:lnSpc>
                  <a:spcPts val="1600"/>
                </a:lnSpc>
                <a:buFontTx/>
                <a:buChar char="-"/>
              </a:pPr>
              <a:r>
                <a:rPr lang="en-US" sz="1000" dirty="0">
                  <a:solidFill>
                    <a:schemeClr val="bg1"/>
                  </a:solidFill>
                  <a:latin typeface="Arial" panose="020B0604020202020204" pitchFamily="34" charset="0"/>
                  <a:cs typeface="Arial" panose="020B0604020202020204" pitchFamily="34" charset="0"/>
                </a:rPr>
                <a:t>Advise them to avoid irritants and allergens, and </a:t>
              </a:r>
              <a:r>
                <a:rPr lang="en-US" sz="1000" dirty="0" err="1">
                  <a:solidFill>
                    <a:schemeClr val="bg1"/>
                  </a:solidFill>
                  <a:latin typeface="Arial" panose="020B0604020202020204" pitchFamily="34" charset="0"/>
                  <a:cs typeface="Arial" panose="020B0604020202020204" pitchFamily="34" charset="0"/>
                </a:rPr>
                <a:t>practise</a:t>
              </a:r>
              <a:r>
                <a:rPr lang="en-US" sz="1000" dirty="0">
                  <a:solidFill>
                    <a:schemeClr val="bg1"/>
                  </a:solidFill>
                  <a:latin typeface="Arial" panose="020B0604020202020204" pitchFamily="34" charset="0"/>
                  <a:cs typeface="Arial" panose="020B0604020202020204" pitchFamily="34" charset="0"/>
                </a:rPr>
                <a:t> regular nasal hygiene</a:t>
              </a:r>
            </a:p>
            <a:p>
              <a:pPr marL="171450" indent="-171450">
                <a:lnSpc>
                  <a:spcPts val="1600"/>
                </a:lnSpc>
                <a:buFontTx/>
                <a:buChar char="-"/>
              </a:pPr>
              <a:r>
                <a:rPr lang="en-US" sz="1000" dirty="0">
                  <a:solidFill>
                    <a:schemeClr val="bg1"/>
                  </a:solidFill>
                  <a:latin typeface="Arial" panose="020B0604020202020204" pitchFamily="34" charset="0"/>
                  <a:cs typeface="Arial" panose="020B0604020202020204" pitchFamily="34" charset="0"/>
                </a:rPr>
                <a:t>Costs vary globally, and should be discussed</a:t>
              </a:r>
            </a:p>
            <a:p>
              <a:pPr marL="171450" indent="-171450">
                <a:lnSpc>
                  <a:spcPts val="1600"/>
                </a:lnSpc>
                <a:buFontTx/>
                <a:buChar char="-"/>
              </a:pPr>
              <a:r>
                <a:rPr lang="en-US" sz="1000" dirty="0">
                  <a:solidFill>
                    <a:schemeClr val="bg1"/>
                  </a:solidFill>
                  <a:latin typeface="Arial" panose="020B0604020202020204" pitchFamily="34" charset="0"/>
                  <a:cs typeface="Arial" panose="020B0604020202020204" pitchFamily="34" charset="0"/>
                </a:rPr>
                <a:t>Consider locally produced medicines to reduce environmental impact</a:t>
              </a:r>
            </a:p>
            <a:p>
              <a:pPr marL="171450" indent="-171450">
                <a:lnSpc>
                  <a:spcPts val="1600"/>
                </a:lnSpc>
                <a:buFontTx/>
                <a:buChar char="-"/>
              </a:pPr>
              <a:r>
                <a:rPr lang="en-US" sz="1000" dirty="0">
                  <a:solidFill>
                    <a:schemeClr val="bg1"/>
                  </a:solidFill>
                  <a:latin typeface="Arial" panose="020B0604020202020204" pitchFamily="34" charset="0"/>
                  <a:cs typeface="Arial" panose="020B0604020202020204" pitchFamily="34" charset="0"/>
                </a:rPr>
                <a:t>Never use injectable steroids</a:t>
              </a:r>
            </a:p>
          </p:txBody>
        </p:sp>
        <p:sp>
          <p:nvSpPr>
            <p:cNvPr id="39" name="Rectangle 38">
              <a:extLst>
                <a:ext uri="{FF2B5EF4-FFF2-40B4-BE49-F238E27FC236}">
                  <a16:creationId xmlns:a16="http://schemas.microsoft.com/office/drawing/2014/main" id="{734A6F33-56F5-13A1-ECF2-9EA00DA4EC22}"/>
                </a:ext>
              </a:extLst>
            </p:cNvPr>
            <p:cNvSpPr/>
            <p:nvPr/>
          </p:nvSpPr>
          <p:spPr>
            <a:xfrm>
              <a:off x="313599" y="4417865"/>
              <a:ext cx="1450469" cy="584917"/>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when VAS&lt; 5</a:t>
              </a:r>
            </a:p>
            <a:p>
              <a:pPr algn="ctr"/>
              <a:r>
                <a:rPr lang="sv-SE" sz="1000" b="1" dirty="0">
                  <a:solidFill>
                    <a:schemeClr val="bg1"/>
                  </a:solidFill>
                  <a:latin typeface="Arial" panose="020B0604020202020204" pitchFamily="34" charset="0"/>
                  <a:cs typeface="Arial" panose="020B0604020202020204" pitchFamily="34" charset="0"/>
                </a:rPr>
                <a:t> </a:t>
              </a:r>
              <a:r>
                <a:rPr lang="sv-SE" sz="1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consider step down treatment </a:t>
              </a:r>
            </a:p>
          </p:txBody>
        </p:sp>
      </p:grpSp>
      <p:sp>
        <p:nvSpPr>
          <p:cNvPr id="40" name="Rectangle 39">
            <a:extLst>
              <a:ext uri="{FF2B5EF4-FFF2-40B4-BE49-F238E27FC236}">
                <a16:creationId xmlns:a16="http://schemas.microsoft.com/office/drawing/2014/main" id="{829547BC-CA99-E1C1-F3B2-0DC75D8008D1}"/>
              </a:ext>
            </a:extLst>
          </p:cNvPr>
          <p:cNvSpPr/>
          <p:nvPr/>
        </p:nvSpPr>
        <p:spPr>
          <a:xfrm>
            <a:off x="6583273" y="5723238"/>
            <a:ext cx="787272" cy="3314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00"/>
                </a:solidFill>
                <a:latin typeface="Arial" panose="020B0604020202020204" pitchFamily="34" charset="0"/>
                <a:cs typeface="Arial" panose="020B0604020202020204" pitchFamily="34" charset="0"/>
              </a:rPr>
              <a:t>*</a:t>
            </a:r>
          </a:p>
        </p:txBody>
      </p:sp>
      <p:sp>
        <p:nvSpPr>
          <p:cNvPr id="41" name="Rectangle 40">
            <a:extLst>
              <a:ext uri="{FF2B5EF4-FFF2-40B4-BE49-F238E27FC236}">
                <a16:creationId xmlns:a16="http://schemas.microsoft.com/office/drawing/2014/main" id="{D0BCD3C5-4303-AAB1-5A29-395EC2E563BC}"/>
              </a:ext>
            </a:extLst>
          </p:cNvPr>
          <p:cNvSpPr/>
          <p:nvPr/>
        </p:nvSpPr>
        <p:spPr>
          <a:xfrm>
            <a:off x="6814252" y="6348469"/>
            <a:ext cx="787272" cy="3314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00"/>
                </a:solidFill>
                <a:latin typeface="Arial" panose="020B06040202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33513488-065B-D5BE-5262-0429D039C352}"/>
              </a:ext>
            </a:extLst>
          </p:cNvPr>
          <p:cNvSpPr>
            <a:spLocks noGrp="1"/>
          </p:cNvSpPr>
          <p:nvPr>
            <p:ph type="title"/>
          </p:nvPr>
        </p:nvSpPr>
        <p:spPr>
          <a:xfrm>
            <a:off x="591128" y="183296"/>
            <a:ext cx="9573126" cy="777875"/>
          </a:xfrm>
        </p:spPr>
        <p:txBody>
          <a:bodyPr>
            <a:normAutofit fontScale="90000"/>
          </a:bodyPr>
          <a:lstStyle/>
          <a:p>
            <a:r>
              <a:rPr lang="en-GB" sz="2800" b="1" dirty="0">
                <a:solidFill>
                  <a:srgbClr val="017973"/>
                </a:solidFill>
                <a:latin typeface="Arial" panose="020B0604020202020204" pitchFamily="34" charset="0"/>
                <a:cs typeface="Arial" panose="020B0604020202020204" pitchFamily="34" charset="0"/>
              </a:rPr>
              <a:t>AR treatment ladder when self-care is insufficient (adults)</a:t>
            </a:r>
            <a:endParaRPr lang="en-GB" sz="2800" dirty="0">
              <a:solidFill>
                <a:srgbClr val="017973"/>
              </a:solidFill>
            </a:endParaRPr>
          </a:p>
        </p:txBody>
      </p:sp>
    </p:spTree>
    <p:custDataLst>
      <p:tags r:id="rId1"/>
    </p:custDataLst>
    <p:extLst>
      <p:ext uri="{BB962C8B-B14F-4D97-AF65-F5344CB8AC3E}">
        <p14:creationId xmlns:p14="http://schemas.microsoft.com/office/powerpoint/2010/main" val="2754361370"/>
      </p:ext>
    </p:extLst>
  </p:cSld>
  <p:clrMapOvr>
    <a:masterClrMapping/>
  </p:clrMapOvr>
  <mc:AlternateContent xmlns:mc="http://schemas.openxmlformats.org/markup-compatibility/2006" xmlns:p14="http://schemas.microsoft.com/office/powerpoint/2010/main">
    <mc:Choice Requires="p14">
      <p:transition p14:dur="10" advTm="141113"/>
    </mc:Choice>
    <mc:Fallback xmlns="">
      <p:transition advTm="1411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A1206-3EBC-6C3E-4308-38069A771B43}"/>
            </a:ext>
          </a:extLst>
        </p:cNvPr>
        <p:cNvGrpSpPr/>
        <p:nvPr/>
      </p:nvGrpSpPr>
      <p:grpSpPr>
        <a:xfrm>
          <a:off x="0" y="0"/>
          <a:ext cx="0" cy="0"/>
          <a:chOff x="0" y="0"/>
          <a:chExt cx="0" cy="0"/>
        </a:xfrm>
      </p:grpSpPr>
      <p:pic>
        <p:nvPicPr>
          <p:cNvPr id="9" name="Picture 8" descr="A close up of a logo&#10;&#10;AI-generated content may be incorrect.">
            <a:extLst>
              <a:ext uri="{FF2B5EF4-FFF2-40B4-BE49-F238E27FC236}">
                <a16:creationId xmlns:a16="http://schemas.microsoft.com/office/drawing/2014/main" id="{BD72FACB-790D-6FAD-1353-443DDA79481A}"/>
              </a:ext>
            </a:extLst>
          </p:cNvPr>
          <p:cNvPicPr>
            <a:picLocks noChangeAspect="1"/>
          </p:cNvPicPr>
          <p:nvPr/>
        </p:nvPicPr>
        <p:blipFill>
          <a:blip r:embed="rId5"/>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C43D16BB-E25D-D295-BADD-B4483A4F978C}"/>
              </a:ext>
            </a:extLst>
          </p:cNvPr>
          <p:cNvSpPr txBox="1"/>
          <p:nvPr/>
        </p:nvSpPr>
        <p:spPr>
          <a:xfrm>
            <a:off x="487393" y="889470"/>
            <a:ext cx="11478183" cy="5693866"/>
          </a:xfrm>
          <a:prstGeom prst="rect">
            <a:avLst/>
          </a:prstGeom>
          <a:noFill/>
        </p:spPr>
        <p:txBody>
          <a:bodyPr wrap="square">
            <a:spAutoFit/>
          </a:bodyPr>
          <a:lstStyle/>
          <a:p>
            <a:pPr>
              <a:buClr>
                <a:srgbClr val="017973"/>
              </a:buClr>
              <a:buSzPct val="130000"/>
            </a:pPr>
            <a:r>
              <a:rPr lang="en-US" sz="2800" dirty="0">
                <a:solidFill>
                  <a:srgbClr val="017973"/>
                </a:solidFill>
                <a:latin typeface="Arial" panose="020B0604020202020204" pitchFamily="34" charset="0"/>
                <a:cs typeface="Arial" panose="020B0604020202020204" pitchFamily="34" charset="0"/>
              </a:rPr>
              <a:t>Symptoms:</a:t>
            </a:r>
          </a:p>
          <a:p>
            <a:pPr marL="457200" indent="-457200">
              <a:buClr>
                <a:srgbClr val="017973"/>
              </a:buClr>
              <a:buSzPct val="130000"/>
              <a:buBlip>
                <a:blip r:embed="rId6"/>
              </a:buBlip>
            </a:pPr>
            <a:r>
              <a:rPr lang="en-US" sz="2800" dirty="0">
                <a:latin typeface="Arial" panose="020B0604020202020204" pitchFamily="34" charset="0"/>
                <a:cs typeface="Arial" panose="020B0604020202020204" pitchFamily="34" charset="0"/>
              </a:rPr>
              <a:t>Nasal discharge: clear and watery most of the time</a:t>
            </a:r>
          </a:p>
          <a:p>
            <a:pPr marL="457200" indent="-457200">
              <a:buClr>
                <a:srgbClr val="017973"/>
              </a:buClr>
              <a:buSzPct val="130000"/>
              <a:buBlip>
                <a:blip r:embed="rId6"/>
              </a:buBlip>
            </a:pPr>
            <a:r>
              <a:rPr lang="pt-PT" sz="2800" dirty="0">
                <a:latin typeface="Arial" panose="020B0604020202020204" pitchFamily="34" charset="0"/>
                <a:cs typeface="Arial" panose="020B0604020202020204" pitchFamily="34" charset="0"/>
              </a:rPr>
              <a:t>Mild wheezing with occasional shortness of breath</a:t>
            </a:r>
          </a:p>
          <a:p>
            <a:pPr marL="457200" indent="-457200">
              <a:buClr>
                <a:srgbClr val="017973"/>
              </a:buClr>
              <a:buSzPct val="130000"/>
              <a:buBlip>
                <a:blip r:embed="rId6"/>
              </a:buBlip>
            </a:pPr>
            <a:r>
              <a:rPr lang="pt-PT" sz="2800" dirty="0">
                <a:latin typeface="Arial" panose="020B0604020202020204" pitchFamily="34" charset="0"/>
                <a:cs typeface="Arial" panose="020B0604020202020204" pitchFamily="34" charset="0"/>
              </a:rPr>
              <a:t>Frequent sneezing</a:t>
            </a:r>
          </a:p>
          <a:p>
            <a:pPr marL="457200" indent="-457200">
              <a:buClr>
                <a:srgbClr val="017973"/>
              </a:buClr>
              <a:buSzPct val="130000"/>
              <a:buBlip>
                <a:blip r:embed="rId6"/>
              </a:buBlip>
            </a:pPr>
            <a:r>
              <a:rPr lang="pt-PT" sz="2800" dirty="0">
                <a:latin typeface="Arial" panose="020B0604020202020204" pitchFamily="34" charset="0"/>
                <a:cs typeface="Arial" panose="020B0604020202020204" pitchFamily="34" charset="0"/>
              </a:rPr>
              <a:t>Frequent throat clearing</a:t>
            </a:r>
          </a:p>
          <a:p>
            <a:pPr marL="457200" indent="-457200">
              <a:buClr>
                <a:srgbClr val="017973"/>
              </a:buClr>
              <a:buSzPct val="130000"/>
              <a:buBlip>
                <a:blip r:embed="rId6"/>
              </a:buBlip>
            </a:pPr>
            <a:r>
              <a:rPr lang="pt-PT" sz="2800" dirty="0">
                <a:latin typeface="Arial" panose="020B0604020202020204" pitchFamily="34" charset="0"/>
                <a:cs typeface="Arial" panose="020B0604020202020204" pitchFamily="34" charset="0"/>
              </a:rPr>
              <a:t>Now more aware of possible anosmia when eating</a:t>
            </a:r>
            <a:endParaRPr lang="fr-FR" sz="2800" dirty="0">
              <a:latin typeface="Arial" panose="020B0604020202020204" pitchFamily="34" charset="0"/>
              <a:cs typeface="Arial" panose="020B0604020202020204" pitchFamily="34" charset="0"/>
            </a:endParaRPr>
          </a:p>
          <a:p>
            <a:pPr>
              <a:buClr>
                <a:srgbClr val="017973"/>
              </a:buClr>
              <a:buSzPct val="130000"/>
            </a:pPr>
            <a:endParaRPr lang="fr-FR" sz="2800" dirty="0">
              <a:solidFill>
                <a:srgbClr val="017973"/>
              </a:solidFill>
              <a:latin typeface="Arial" panose="020B0604020202020204" pitchFamily="34" charset="0"/>
              <a:cs typeface="Arial" panose="020B0604020202020204" pitchFamily="34" charset="0"/>
            </a:endParaRPr>
          </a:p>
          <a:p>
            <a:pPr>
              <a:buClr>
                <a:srgbClr val="017973"/>
              </a:buClr>
              <a:buSzPct val="130000"/>
            </a:pPr>
            <a:r>
              <a:rPr lang="fr-FR" sz="2800" dirty="0">
                <a:solidFill>
                  <a:srgbClr val="017973"/>
                </a:solidFill>
                <a:latin typeface="Arial" panose="020B0604020202020204" pitchFamily="34" charset="0"/>
                <a:cs typeface="Arial" panose="020B0604020202020204" pitchFamily="34" charset="0"/>
              </a:rPr>
              <a:t>Observations:</a:t>
            </a:r>
          </a:p>
          <a:p>
            <a:pPr marL="457200" indent="-457200">
              <a:buClr>
                <a:srgbClr val="017973"/>
              </a:buClr>
              <a:buSzPct val="130000"/>
              <a:buBlip>
                <a:blip r:embed="rId6"/>
              </a:buBlip>
            </a:pPr>
            <a:r>
              <a:rPr lang="fr-FR" sz="2800" dirty="0" err="1">
                <a:latin typeface="Arial" panose="020B0604020202020204" pitchFamily="34" charset="0"/>
                <a:cs typeface="Arial" panose="020B0604020202020204" pitchFamily="34" charset="0"/>
              </a:rPr>
              <a:t>Atopic</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dermatitis</a:t>
            </a:r>
            <a:r>
              <a:rPr lang="fr-FR" sz="2800" dirty="0">
                <a:latin typeface="Arial" panose="020B0604020202020204" pitchFamily="34" charset="0"/>
                <a:cs typeface="Arial" panose="020B0604020202020204" pitchFamily="34" charset="0"/>
              </a:rPr>
              <a:t> (hands)</a:t>
            </a:r>
          </a:p>
          <a:p>
            <a:pPr marL="457200" indent="-457200">
              <a:buClr>
                <a:srgbClr val="017973"/>
              </a:buClr>
              <a:buSzPct val="130000"/>
              <a:buBlip>
                <a:blip r:embed="rId6"/>
              </a:buBlip>
            </a:pPr>
            <a:r>
              <a:rPr lang="fr-FR" sz="2800" dirty="0" err="1">
                <a:effectLst/>
                <a:latin typeface="Arial" panose="020B0604020202020204" pitchFamily="34" charset="0"/>
                <a:cs typeface="Arial" panose="020B0604020202020204" pitchFamily="34" charset="0"/>
              </a:rPr>
              <a:t>Dark</a:t>
            </a:r>
            <a:r>
              <a:rPr lang="fr-FR" sz="2800" dirty="0">
                <a:effectLst/>
                <a:latin typeface="Arial" panose="020B0604020202020204" pitchFamily="34" charset="0"/>
                <a:cs typeface="Arial" panose="020B0604020202020204" pitchFamily="34" charset="0"/>
              </a:rPr>
              <a:t> </a:t>
            </a:r>
            <a:r>
              <a:rPr lang="fr-FR" sz="2800" dirty="0" err="1">
                <a:effectLst/>
                <a:latin typeface="Arial" panose="020B0604020202020204" pitchFamily="34" charset="0"/>
                <a:cs typeface="Arial" panose="020B0604020202020204" pitchFamily="34" charset="0"/>
              </a:rPr>
              <a:t>circles</a:t>
            </a:r>
            <a:r>
              <a:rPr lang="fr-FR" sz="2800" dirty="0">
                <a:effectLst/>
                <a:latin typeface="Arial" panose="020B0604020202020204" pitchFamily="34" charset="0"/>
                <a:cs typeface="Arial" panose="020B0604020202020204" pitchFamily="34" charset="0"/>
              </a:rPr>
              <a:t> </a:t>
            </a:r>
            <a:r>
              <a:rPr lang="fr-FR" sz="2800" dirty="0" err="1">
                <a:effectLst/>
                <a:latin typeface="Arial" panose="020B0604020202020204" pitchFamily="34" charset="0"/>
                <a:cs typeface="Arial" panose="020B0604020202020204" pitchFamily="34" charset="0"/>
              </a:rPr>
              <a:t>under</a:t>
            </a:r>
            <a:r>
              <a:rPr lang="fr-FR" sz="2800" dirty="0">
                <a:effectLst/>
                <a:latin typeface="Arial" panose="020B0604020202020204" pitchFamily="34" charset="0"/>
                <a:cs typeface="Arial" panose="020B0604020202020204" pitchFamily="34" charset="0"/>
              </a:rPr>
              <a:t> </a:t>
            </a:r>
            <a:r>
              <a:rPr lang="fr-FR" sz="2800" dirty="0">
                <a:latin typeface="Arial" panose="020B0604020202020204" pitchFamily="34" charset="0"/>
                <a:cs typeface="Arial" panose="020B0604020202020204" pitchFamily="34" charset="0"/>
              </a:rPr>
              <a:t>the </a:t>
            </a:r>
            <a:r>
              <a:rPr lang="fr-FR" sz="2800" dirty="0" err="1">
                <a:latin typeface="Arial" panose="020B0604020202020204" pitchFamily="34" charset="0"/>
                <a:cs typeface="Arial" panose="020B0604020202020204" pitchFamily="34" charset="0"/>
              </a:rPr>
              <a:t>eyes</a:t>
            </a:r>
            <a:endParaRPr lang="fr-FR" sz="2800" dirty="0">
              <a:latin typeface="Arial" panose="020B0604020202020204" pitchFamily="34" charset="0"/>
              <a:cs typeface="Arial" panose="020B0604020202020204" pitchFamily="34" charset="0"/>
            </a:endParaRPr>
          </a:p>
          <a:p>
            <a:pPr marL="457200" indent="-457200">
              <a:buClr>
                <a:srgbClr val="017973"/>
              </a:buClr>
              <a:buSzPct val="130000"/>
              <a:buBlip>
                <a:blip r:embed="rId6"/>
              </a:buBlip>
            </a:pPr>
            <a:r>
              <a:rPr lang="fr-FR" sz="2800" dirty="0" err="1">
                <a:latin typeface="Arial" panose="020B0604020202020204" pitchFamily="34" charset="0"/>
                <a:cs typeface="Arial" panose="020B0604020202020204" pitchFamily="34" charset="0"/>
              </a:rPr>
              <a:t>Presence</a:t>
            </a:r>
            <a:r>
              <a:rPr lang="fr-FR" sz="2800" dirty="0">
                <a:latin typeface="Arial" panose="020B0604020202020204" pitchFamily="34" charset="0"/>
                <a:cs typeface="Arial" panose="020B0604020202020204" pitchFamily="34" charset="0"/>
              </a:rPr>
              <a:t> of </a:t>
            </a:r>
            <a:r>
              <a:rPr lang="fr-FR" sz="2800" dirty="0" err="1">
                <a:latin typeface="Arial" panose="020B0604020202020204" pitchFamily="34" charset="0"/>
                <a:cs typeface="Arial" panose="020B0604020202020204" pitchFamily="34" charset="0"/>
              </a:rPr>
              <a:t>infraorbital</a:t>
            </a:r>
            <a:r>
              <a:rPr lang="fr-FR" sz="2800" dirty="0">
                <a:latin typeface="Arial" panose="020B0604020202020204" pitchFamily="34" charset="0"/>
                <a:cs typeface="Arial" panose="020B0604020202020204" pitchFamily="34" charset="0"/>
              </a:rPr>
              <a:t> skin </a:t>
            </a:r>
            <a:r>
              <a:rPr lang="fr-FR" sz="2800" dirty="0" err="1">
                <a:latin typeface="Arial" panose="020B0604020202020204" pitchFamily="34" charset="0"/>
                <a:cs typeface="Arial" panose="020B0604020202020204" pitchFamily="34" charset="0"/>
              </a:rPr>
              <a:t>fold</a:t>
            </a:r>
            <a:endParaRPr lang="fr-FR" sz="2800" dirty="0">
              <a:latin typeface="Arial" panose="020B0604020202020204" pitchFamily="34" charset="0"/>
              <a:cs typeface="Arial" panose="020B0604020202020204" pitchFamily="34" charset="0"/>
            </a:endParaRPr>
          </a:p>
          <a:p>
            <a:pPr marL="457200" indent="-457200">
              <a:buClr>
                <a:srgbClr val="017973"/>
              </a:buClr>
              <a:buSzPct val="130000"/>
              <a:buBlip>
                <a:blip r:embed="rId6"/>
              </a:buBlip>
            </a:pPr>
            <a:r>
              <a:rPr lang="fr-FR" sz="2800" dirty="0" err="1">
                <a:effectLst/>
                <a:latin typeface="Arial" panose="020B0604020202020204" pitchFamily="34" charset="0"/>
                <a:cs typeface="Arial" panose="020B0604020202020204" pitchFamily="34" charset="0"/>
              </a:rPr>
              <a:t>Headache</a:t>
            </a:r>
            <a:endParaRPr lang="fr-FR" sz="2800" dirty="0">
              <a:latin typeface="Arial" panose="020B0604020202020204" pitchFamily="34" charset="0"/>
              <a:cs typeface="Arial" panose="020B0604020202020204" pitchFamily="34" charset="0"/>
            </a:endParaRPr>
          </a:p>
          <a:p>
            <a:pPr marL="457200" indent="-457200">
              <a:buClr>
                <a:srgbClr val="017973"/>
              </a:buClr>
              <a:buSzPct val="130000"/>
              <a:buBlip>
                <a:blip r:embed="rId6"/>
              </a:buBlip>
            </a:pPr>
            <a:r>
              <a:rPr lang="fr-FR" sz="2800" dirty="0">
                <a:latin typeface="Arial" panose="020B0604020202020204" pitchFamily="34" charset="0"/>
                <a:cs typeface="Arial" panose="020B0604020202020204" pitchFamily="34" charset="0"/>
              </a:rPr>
              <a:t>Changes in </a:t>
            </a:r>
            <a:r>
              <a:rPr lang="fr-FR" sz="2800" dirty="0" err="1">
                <a:latin typeface="Arial" panose="020B0604020202020204" pitchFamily="34" charset="0"/>
                <a:cs typeface="Arial" panose="020B0604020202020204" pitchFamily="34" charset="0"/>
              </a:rPr>
              <a:t>ear</a:t>
            </a:r>
            <a:r>
              <a:rPr lang="fr-FR" sz="2800" dirty="0">
                <a:latin typeface="Arial" panose="020B0604020202020204" pitchFamily="34" charset="0"/>
                <a:cs typeface="Arial" panose="020B0604020202020204" pitchFamily="34" charset="0"/>
              </a:rPr>
              <a:t> pressure ‘not </a:t>
            </a:r>
            <a:r>
              <a:rPr lang="fr-FR" sz="2800" dirty="0" err="1">
                <a:latin typeface="Arial" panose="020B0604020202020204" pitchFamily="34" charset="0"/>
                <a:cs typeface="Arial" panose="020B0604020202020204" pitchFamily="34" charset="0"/>
              </a:rPr>
              <a:t>popping</a:t>
            </a:r>
            <a:r>
              <a:rPr lang="fr-FR" sz="28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433F8A-1ECA-B8CD-5078-28D8CFC9BFA6}"/>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4" name="Picture 3" descr="A close up of a person's eye&#10;&#10;AI-generated content may be incorrect.">
            <a:extLst>
              <a:ext uri="{FF2B5EF4-FFF2-40B4-BE49-F238E27FC236}">
                <a16:creationId xmlns:a16="http://schemas.microsoft.com/office/drawing/2014/main" id="{D4D16359-3A01-8A76-8742-311574263EBA}"/>
              </a:ext>
            </a:extLst>
          </p:cNvPr>
          <p:cNvPicPr>
            <a:picLocks noChangeAspect="1"/>
          </p:cNvPicPr>
          <p:nvPr/>
        </p:nvPicPr>
        <p:blipFill>
          <a:blip r:embed="rId7"/>
          <a:srcRect b="19022"/>
          <a:stretch/>
        </p:blipFill>
        <p:spPr>
          <a:xfrm>
            <a:off x="9091613" y="4048890"/>
            <a:ext cx="2740210" cy="2218975"/>
          </a:xfrm>
          <a:prstGeom prst="rect">
            <a:avLst/>
          </a:prstGeom>
        </p:spPr>
      </p:pic>
      <p:sp>
        <p:nvSpPr>
          <p:cNvPr id="10" name="Title 1">
            <a:extLst>
              <a:ext uri="{FF2B5EF4-FFF2-40B4-BE49-F238E27FC236}">
                <a16:creationId xmlns:a16="http://schemas.microsoft.com/office/drawing/2014/main" id="{C6C67431-8C6B-F29D-784D-D2DF11502B50}"/>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On presentation</a:t>
            </a:r>
          </a:p>
        </p:txBody>
      </p:sp>
    </p:spTree>
    <p:custDataLst>
      <p:tags r:id="rId1"/>
    </p:custDataLst>
    <p:extLst>
      <p:ext uri="{BB962C8B-B14F-4D97-AF65-F5344CB8AC3E}">
        <p14:creationId xmlns:p14="http://schemas.microsoft.com/office/powerpoint/2010/main" val="2267446361"/>
      </p:ext>
    </p:extLst>
  </p:cSld>
  <p:clrMapOvr>
    <a:masterClrMapping/>
  </p:clrMapOvr>
  <mc:AlternateContent xmlns:mc="http://schemas.openxmlformats.org/markup-compatibility/2006" xmlns:p14="http://schemas.microsoft.com/office/powerpoint/2010/main">
    <mc:Choice Requires="p14">
      <p:transition p14:dur="10" advTm="119238"/>
    </mc:Choice>
    <mc:Fallback xmlns="">
      <p:transition advTm="119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9BCF6-E732-E645-B393-841DEB14D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113BE0-FA43-129E-9E7B-B427A9FAA116}"/>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Diagnosis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68124451-407B-3DFC-43D7-E36126218607}"/>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F6CBA52F-F807-F836-D003-37CF171E4E53}"/>
              </a:ext>
            </a:extLst>
          </p:cNvPr>
          <p:cNvSpPr txBox="1"/>
          <p:nvPr/>
        </p:nvSpPr>
        <p:spPr>
          <a:xfrm>
            <a:off x="699412" y="1439380"/>
            <a:ext cx="11217212" cy="5262979"/>
          </a:xfrm>
          <a:prstGeom prst="rect">
            <a:avLst/>
          </a:prstGeom>
          <a:noFill/>
        </p:spPr>
        <p:txBody>
          <a:bodyPr wrap="square">
            <a:spAutoFit/>
          </a:bodyPr>
          <a:lstStyle/>
          <a:p>
            <a:pPr marL="457200" indent="-457200">
              <a:buClr>
                <a:srgbClr val="017973"/>
              </a:buClr>
              <a:buSzPct val="130000"/>
              <a:buBlip>
                <a:blip r:embed="rId4"/>
              </a:buBlip>
            </a:pPr>
            <a:r>
              <a:rPr lang="en-US" sz="2800" dirty="0">
                <a:latin typeface="Arial" panose="020B0604020202020204" pitchFamily="34" charset="0"/>
                <a:cs typeface="Arial" panose="020B0604020202020204" pitchFamily="34" charset="0"/>
              </a:rPr>
              <a:t>Allergens identified that trigger, pollen and dust when cleaning</a:t>
            </a:r>
          </a:p>
          <a:p>
            <a:pPr marL="457200" indent="-457200">
              <a:buClr>
                <a:srgbClr val="017973"/>
              </a:buClr>
              <a:buSzPct val="130000"/>
              <a:buBlip>
                <a:blip r:embed="rId4"/>
              </a:buBlip>
            </a:pPr>
            <a:endParaRPr lang="en-US" sz="28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2800" dirty="0">
                <a:latin typeface="Arial" panose="020B0604020202020204" pitchFamily="34" charset="0"/>
                <a:cs typeface="Arial" panose="020B0604020202020204" pitchFamily="34" charset="0"/>
              </a:rPr>
              <a:t>Sneezing and congestion are biggest problems</a:t>
            </a:r>
          </a:p>
          <a:p>
            <a:pPr marL="457200" indent="-457200">
              <a:buClr>
                <a:srgbClr val="017973"/>
              </a:buClr>
              <a:buSzPct val="130000"/>
              <a:buBlip>
                <a:blip r:embed="rId4"/>
              </a:buBlip>
            </a:pPr>
            <a:endParaRPr lang="en-US" sz="28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2800" dirty="0">
                <a:latin typeface="Arial" panose="020B0604020202020204" pitchFamily="34" charset="0"/>
                <a:cs typeface="Arial" panose="020B0604020202020204" pitchFamily="34" charset="0"/>
              </a:rPr>
              <a:t>Had “hay fever” as a child, atopic dermatitis on hands</a:t>
            </a:r>
          </a:p>
          <a:p>
            <a:pPr marL="457200" indent="-457200">
              <a:buClr>
                <a:srgbClr val="017973"/>
              </a:buClr>
              <a:buSzPct val="130000"/>
              <a:buBlip>
                <a:blip r:embed="rId4"/>
              </a:buBlip>
            </a:pPr>
            <a:endParaRPr lang="en-US" sz="28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2800" dirty="0">
                <a:latin typeface="Arial" panose="020B0604020202020204" pitchFamily="34" charset="0"/>
                <a:cs typeface="Arial" panose="020B0604020202020204" pitchFamily="34" charset="0"/>
              </a:rPr>
              <a:t>Wheezy but not breathless</a:t>
            </a:r>
          </a:p>
          <a:p>
            <a:pPr marL="457200" indent="-457200">
              <a:buClr>
                <a:srgbClr val="017973"/>
              </a:buClr>
              <a:buSzPct val="130000"/>
              <a:buBlip>
                <a:blip r:embed="rId4"/>
              </a:buBlip>
            </a:pPr>
            <a:endParaRPr lang="en-US" sz="28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2800" dirty="0">
                <a:latin typeface="Arial" panose="020B0604020202020204" pitchFamily="34" charset="0"/>
                <a:cs typeface="Arial" panose="020B0604020202020204" pitchFamily="34" charset="0"/>
              </a:rPr>
              <a:t>Watery discharge</a:t>
            </a:r>
          </a:p>
          <a:p>
            <a:pPr marL="457200" indent="-457200">
              <a:buClr>
                <a:srgbClr val="017973"/>
              </a:buClr>
              <a:buSzPct val="130000"/>
              <a:buBlip>
                <a:blip r:embed="rId4"/>
              </a:buBlip>
            </a:pPr>
            <a:endParaRPr lang="en-US" sz="28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2800" dirty="0">
                <a:latin typeface="Arial" panose="020B0604020202020204" pitchFamily="34" charset="0"/>
                <a:cs typeface="Arial" panose="020B0604020202020204" pitchFamily="34" charset="0"/>
              </a:rPr>
              <a:t>Infraorbital folds, pain in the middle ear, no redness on ear drum</a:t>
            </a:r>
          </a:p>
          <a:p>
            <a:pPr marL="457200" indent="-457200">
              <a:buClr>
                <a:srgbClr val="017973"/>
              </a:buClr>
              <a:buSzPct val="130000"/>
              <a:buBlip>
                <a:blip r:embed="rId4"/>
              </a:buBlip>
            </a:pPr>
            <a:endParaRPr lang="en-US" sz="2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FB60EB4-1844-9073-F55F-0D1770CD8E40}"/>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
        <p:nvSpPr>
          <p:cNvPr id="3" name="Rectangle 2">
            <a:extLst>
              <a:ext uri="{FF2B5EF4-FFF2-40B4-BE49-F238E27FC236}">
                <a16:creationId xmlns:a16="http://schemas.microsoft.com/office/drawing/2014/main" id="{FCC46E5B-A14E-E50F-18BB-1F6700309484}"/>
              </a:ext>
            </a:extLst>
          </p:cNvPr>
          <p:cNvSpPr/>
          <p:nvPr/>
        </p:nvSpPr>
        <p:spPr>
          <a:xfrm rot="19970336">
            <a:off x="543760" y="2888694"/>
            <a:ext cx="10720297" cy="1446550"/>
          </a:xfrm>
          <a:prstGeom prst="rect">
            <a:avLst/>
          </a:prstGeom>
          <a:noFill/>
        </p:spPr>
        <p:txBody>
          <a:bodyPr wrap="square" lIns="91440" tIns="45720" rIns="91440" bIns="45720">
            <a:spAutoFit/>
          </a:bodyPr>
          <a:lstStyle/>
          <a:p>
            <a:pPr algn="ctr"/>
            <a:r>
              <a:rPr lang="en-US" sz="8800" b="1" cap="none" spc="0" dirty="0">
                <a:ln w="13462">
                  <a:solidFill>
                    <a:schemeClr val="bg1"/>
                  </a:solidFill>
                  <a:prstDash val="solid"/>
                </a:ln>
                <a:solidFill>
                  <a:srgbClr val="FF0000"/>
                </a:solidFill>
                <a:latin typeface="Stencil" panose="040409050D0802020404" pitchFamily="82" charset="0"/>
              </a:rPr>
              <a:t>Allergic</a:t>
            </a:r>
            <a:r>
              <a:rPr lang="en-US" sz="8800" b="1" cap="none" spc="0" dirty="0">
                <a:ln w="13462">
                  <a:solidFill>
                    <a:schemeClr val="bg1"/>
                  </a:solidFill>
                  <a:prstDash val="solid"/>
                </a:ln>
                <a:solidFill>
                  <a:srgbClr val="FF0000"/>
                </a:solidFill>
                <a:effectLst>
                  <a:outerShdw dist="38100" dir="2700000" algn="bl" rotWithShape="0">
                    <a:schemeClr val="accent5"/>
                  </a:outerShdw>
                </a:effectLst>
                <a:latin typeface="Stencil" panose="040409050D0802020404" pitchFamily="82" charset="0"/>
              </a:rPr>
              <a:t> </a:t>
            </a:r>
            <a:r>
              <a:rPr lang="en-US" sz="8800" b="1" cap="none" spc="0" dirty="0">
                <a:ln w="13462">
                  <a:solidFill>
                    <a:schemeClr val="bg1"/>
                  </a:solidFill>
                  <a:prstDash val="solid"/>
                </a:ln>
                <a:solidFill>
                  <a:srgbClr val="FF0000"/>
                </a:solidFill>
                <a:latin typeface="Stencil" panose="040409050D0802020404" pitchFamily="82" charset="0"/>
              </a:rPr>
              <a:t>Rhinitis</a:t>
            </a:r>
          </a:p>
        </p:txBody>
      </p:sp>
    </p:spTree>
    <p:custDataLst>
      <p:tags r:id="rId1"/>
    </p:custDataLst>
    <p:extLst>
      <p:ext uri="{BB962C8B-B14F-4D97-AF65-F5344CB8AC3E}">
        <p14:creationId xmlns:p14="http://schemas.microsoft.com/office/powerpoint/2010/main" val="4276553509"/>
      </p:ext>
    </p:extLst>
  </p:cSld>
  <p:clrMapOvr>
    <a:masterClrMapping/>
  </p:clrMapOvr>
  <mc:AlternateContent xmlns:mc="http://schemas.openxmlformats.org/markup-compatibility/2006" xmlns:p14="http://schemas.microsoft.com/office/powerpoint/2010/main">
    <mc:Choice Requires="p14">
      <p:transition p14:dur="10" advTm="77953"/>
    </mc:Choice>
    <mc:Fallback xmlns="">
      <p:transition advTm="779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 calcmode="lin" valueType="num">
                                      <p:cBhvr>
                                        <p:cTn id="33" dur="500" fill="hold"/>
                                        <p:tgtEl>
                                          <p:spTgt spid="3"/>
                                        </p:tgtEl>
                                        <p:attrNameLst>
                                          <p:attrName>style.rotation</p:attrName>
                                        </p:attrNameLst>
                                      </p:cBhvr>
                                      <p:tavLst>
                                        <p:tav tm="0">
                                          <p:val>
                                            <p:fltVal val="90"/>
                                          </p:val>
                                        </p:tav>
                                        <p:tav tm="100000">
                                          <p:val>
                                            <p:fltVal val="0"/>
                                          </p:val>
                                        </p:tav>
                                      </p:tavLst>
                                    </p:anim>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D6FD-BCB2-D0BA-56AF-61E7E4E47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9F6C5-8D04-4EF8-EC08-AC871EC2B7E5}"/>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Management</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E85D2BF3-19C5-A82C-D950-E9A9EC49ABFB}"/>
              </a:ext>
            </a:extLst>
          </p:cNvPr>
          <p:cNvPicPr>
            <a:picLocks noChangeAspect="1"/>
          </p:cNvPicPr>
          <p:nvPr/>
        </p:nvPicPr>
        <p:blipFill>
          <a:blip r:embed="rId4"/>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D19B72F9-9C6A-4884-71C6-F1D910BF960F}"/>
              </a:ext>
            </a:extLst>
          </p:cNvPr>
          <p:cNvSpPr txBox="1"/>
          <p:nvPr/>
        </p:nvSpPr>
        <p:spPr>
          <a:xfrm>
            <a:off x="487394" y="1338412"/>
            <a:ext cx="11217212" cy="4832092"/>
          </a:xfrm>
          <a:prstGeom prst="rect">
            <a:avLst/>
          </a:prstGeom>
          <a:noFill/>
        </p:spPr>
        <p:txBody>
          <a:bodyPr wrap="square">
            <a:spAutoFit/>
          </a:bodyPr>
          <a:lstStyle/>
          <a:p>
            <a:pPr>
              <a:buClr>
                <a:srgbClr val="017973"/>
              </a:buClr>
              <a:buSzPct val="130000"/>
            </a:pPr>
            <a:r>
              <a:rPr lang="en-US" sz="2800" dirty="0">
                <a:latin typeface="Arial" panose="020B0604020202020204" pitchFamily="34" charset="0"/>
                <a:cs typeface="Arial" panose="020B0604020202020204" pitchFamily="34" charset="0"/>
              </a:rPr>
              <a:t>Pharmacological:</a:t>
            </a:r>
          </a:p>
          <a:p>
            <a:pPr>
              <a:buClr>
                <a:srgbClr val="017973"/>
              </a:buClr>
              <a:buSzPct val="130000"/>
            </a:pPr>
            <a:endParaRPr lang="en-US" sz="28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en-US" sz="2800" dirty="0">
                <a:latin typeface="Arial" panose="020B0604020202020204" pitchFamily="34" charset="0"/>
                <a:cs typeface="Arial" panose="020B0604020202020204" pitchFamily="34" charset="0"/>
              </a:rPr>
              <a:t>Oral or ocular antihistamines</a:t>
            </a:r>
          </a:p>
          <a:p>
            <a:pPr marL="457200" indent="-457200">
              <a:buClr>
                <a:srgbClr val="017973"/>
              </a:buClr>
              <a:buSzPct val="130000"/>
              <a:buBlip>
                <a:blip r:embed="rId5"/>
              </a:buBlip>
            </a:pPr>
            <a:r>
              <a:rPr lang="en-US" sz="2800" dirty="0">
                <a:latin typeface="Arial" panose="020B0604020202020204" pitchFamily="34" charset="0"/>
                <a:cs typeface="Arial" panose="020B0604020202020204" pitchFamily="34" charset="0"/>
              </a:rPr>
              <a:t>Intranasal corticosteroids or intranasal antihistamine</a:t>
            </a:r>
          </a:p>
          <a:p>
            <a:pPr marL="457200" indent="-457200">
              <a:buClr>
                <a:srgbClr val="017973"/>
              </a:buClr>
              <a:buSzPct val="130000"/>
              <a:buBlip>
                <a:blip r:embed="rId5"/>
              </a:buBlip>
            </a:pPr>
            <a:r>
              <a:rPr lang="en-US" sz="2800" dirty="0">
                <a:latin typeface="Arial" panose="020B0604020202020204" pitchFamily="34" charset="0"/>
                <a:cs typeface="Arial" panose="020B0604020202020204" pitchFamily="34" charset="0"/>
              </a:rPr>
              <a:t>Avoid prolonged topical decongestant use (5 days max)</a:t>
            </a:r>
          </a:p>
          <a:p>
            <a:pPr marL="285750" indent="-285750">
              <a:buClr>
                <a:srgbClr val="017973"/>
              </a:buClr>
              <a:buSzPct val="1300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a:buClr>
                <a:srgbClr val="017973"/>
              </a:buClr>
              <a:buSzPct val="130000"/>
            </a:pPr>
            <a:r>
              <a:rPr lang="en-US" sz="2800" dirty="0">
                <a:latin typeface="Arial" panose="020B0604020202020204" pitchFamily="34" charset="0"/>
                <a:cs typeface="Arial" panose="020B0604020202020204" pitchFamily="34" charset="0"/>
              </a:rPr>
              <a:t>Non-Pharmacological:</a:t>
            </a:r>
          </a:p>
          <a:p>
            <a:pPr>
              <a:buClr>
                <a:srgbClr val="017973"/>
              </a:buClr>
              <a:buSzPct val="130000"/>
            </a:pPr>
            <a:endParaRPr lang="en-US" sz="28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en-US" sz="2800" dirty="0">
                <a:latin typeface="Arial" panose="020B0604020202020204" pitchFamily="34" charset="0"/>
                <a:cs typeface="Arial" panose="020B0604020202020204" pitchFamily="34" charset="0"/>
              </a:rPr>
              <a:t>Saline nasal irrigation</a:t>
            </a:r>
          </a:p>
          <a:p>
            <a:pPr marL="457200" indent="-457200">
              <a:buClr>
                <a:srgbClr val="017973"/>
              </a:buClr>
              <a:buSzPct val="130000"/>
              <a:buBlip>
                <a:blip r:embed="rId5"/>
              </a:buBlip>
            </a:pPr>
            <a:r>
              <a:rPr lang="en-US" sz="2800" dirty="0">
                <a:latin typeface="Arial" panose="020B0604020202020204" pitchFamily="34" charset="0"/>
                <a:cs typeface="Arial" panose="020B0604020202020204" pitchFamily="34" charset="0"/>
              </a:rPr>
              <a:t>Allergen avoidance e.g. dust, pollen &amp; pets</a:t>
            </a:r>
          </a:p>
          <a:p>
            <a:pPr marL="457200" indent="-457200">
              <a:buClr>
                <a:srgbClr val="017973"/>
              </a:buClr>
              <a:buSzPct val="130000"/>
              <a:buBlip>
                <a:blip r:embed="rId5"/>
              </a:buBlip>
            </a:pPr>
            <a:r>
              <a:rPr lang="en-US" sz="2800" dirty="0">
                <a:latin typeface="Arial" panose="020B0604020202020204" pitchFamily="34" charset="0"/>
                <a:cs typeface="Arial" panose="020B0604020202020204" pitchFamily="34" charset="0"/>
              </a:rPr>
              <a:t>Proper inhaler and spray technique</a:t>
            </a:r>
          </a:p>
        </p:txBody>
      </p:sp>
      <p:sp>
        <p:nvSpPr>
          <p:cNvPr id="5" name="TextBox 4">
            <a:extLst>
              <a:ext uri="{FF2B5EF4-FFF2-40B4-BE49-F238E27FC236}">
                <a16:creationId xmlns:a16="http://schemas.microsoft.com/office/drawing/2014/main" id="{917457E5-8F70-9786-D2D6-66DCE376BF88}"/>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3" name="Picture 2">
            <a:extLst>
              <a:ext uri="{FF2B5EF4-FFF2-40B4-BE49-F238E27FC236}">
                <a16:creationId xmlns:a16="http://schemas.microsoft.com/office/drawing/2014/main" id="{2E89310B-9A5F-3DAD-7FE0-2E90D786FBB9}"/>
              </a:ext>
            </a:extLst>
          </p:cNvPr>
          <p:cNvPicPr>
            <a:picLocks noChangeAspect="1"/>
          </p:cNvPicPr>
          <p:nvPr/>
        </p:nvPicPr>
        <p:blipFill>
          <a:blip r:embed="rId6"/>
          <a:srcRect l="6834" t="29166" r="8417" b="28833"/>
          <a:stretch/>
        </p:blipFill>
        <p:spPr>
          <a:xfrm>
            <a:off x="8799140" y="1659338"/>
            <a:ext cx="1885951" cy="934631"/>
          </a:xfrm>
          <a:prstGeom prst="rect">
            <a:avLst/>
          </a:prstGeom>
        </p:spPr>
      </p:pic>
      <p:pic>
        <p:nvPicPr>
          <p:cNvPr id="4" name="Picture 3">
            <a:extLst>
              <a:ext uri="{FF2B5EF4-FFF2-40B4-BE49-F238E27FC236}">
                <a16:creationId xmlns:a16="http://schemas.microsoft.com/office/drawing/2014/main" id="{C885DC74-4501-85D1-F54E-7B5A9191F8C8}"/>
              </a:ext>
            </a:extLst>
          </p:cNvPr>
          <p:cNvPicPr>
            <a:picLocks noChangeAspect="1"/>
          </p:cNvPicPr>
          <p:nvPr/>
        </p:nvPicPr>
        <p:blipFill>
          <a:blip r:embed="rId7"/>
          <a:srcRect l="35100" r="37200"/>
          <a:stretch/>
        </p:blipFill>
        <p:spPr>
          <a:xfrm flipH="1">
            <a:off x="10911145" y="1056345"/>
            <a:ext cx="657225" cy="2372655"/>
          </a:xfrm>
          <a:prstGeom prst="rect">
            <a:avLst/>
          </a:prstGeom>
        </p:spPr>
      </p:pic>
      <p:pic>
        <p:nvPicPr>
          <p:cNvPr id="6" name="Picture 5">
            <a:extLst>
              <a:ext uri="{FF2B5EF4-FFF2-40B4-BE49-F238E27FC236}">
                <a16:creationId xmlns:a16="http://schemas.microsoft.com/office/drawing/2014/main" id="{9DFF1A94-DA7A-0906-F862-E97D0262A224}"/>
              </a:ext>
            </a:extLst>
          </p:cNvPr>
          <p:cNvPicPr>
            <a:picLocks noChangeAspect="1"/>
          </p:cNvPicPr>
          <p:nvPr/>
        </p:nvPicPr>
        <p:blipFill>
          <a:blip r:embed="rId8"/>
          <a:srcRect l="28611" r="26389"/>
          <a:stretch/>
        </p:blipFill>
        <p:spPr>
          <a:xfrm>
            <a:off x="7833057" y="3693991"/>
            <a:ext cx="1207680" cy="2683733"/>
          </a:xfrm>
          <a:prstGeom prst="rect">
            <a:avLst/>
          </a:prstGeom>
        </p:spPr>
      </p:pic>
      <p:pic>
        <p:nvPicPr>
          <p:cNvPr id="10" name="Picture 9" descr="A qr code with a purple square&#10;&#10;AI-generated content may be incorrect.">
            <a:extLst>
              <a:ext uri="{FF2B5EF4-FFF2-40B4-BE49-F238E27FC236}">
                <a16:creationId xmlns:a16="http://schemas.microsoft.com/office/drawing/2014/main" id="{1AAA0B68-843F-3EED-3441-5AE0D8A0581C}"/>
              </a:ext>
            </a:extLst>
          </p:cNvPr>
          <p:cNvPicPr>
            <a:picLocks noChangeAspect="1"/>
          </p:cNvPicPr>
          <p:nvPr/>
        </p:nvPicPr>
        <p:blipFill>
          <a:blip r:embed="rId9"/>
          <a:stretch>
            <a:fillRect/>
          </a:stretch>
        </p:blipFill>
        <p:spPr>
          <a:xfrm>
            <a:off x="9123680" y="3625589"/>
            <a:ext cx="2820538" cy="2820538"/>
          </a:xfrm>
          <a:prstGeom prst="rect">
            <a:avLst/>
          </a:prstGeom>
        </p:spPr>
      </p:pic>
    </p:spTree>
    <p:custDataLst>
      <p:tags r:id="rId1"/>
    </p:custDataLst>
    <p:extLst>
      <p:ext uri="{BB962C8B-B14F-4D97-AF65-F5344CB8AC3E}">
        <p14:creationId xmlns:p14="http://schemas.microsoft.com/office/powerpoint/2010/main" val="4225520031"/>
      </p:ext>
    </p:extLst>
  </p:cSld>
  <p:clrMapOvr>
    <a:masterClrMapping/>
  </p:clrMapOvr>
  <mc:AlternateContent xmlns:mc="http://schemas.openxmlformats.org/markup-compatibility/2006" xmlns:p14="http://schemas.microsoft.com/office/powerpoint/2010/main">
    <mc:Choice Requires="p14">
      <p:transition p14:dur="10" advTm="172632"/>
    </mc:Choice>
    <mc:Fallback xmlns="">
      <p:transition advTm="1726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F696E-27BA-85D8-6A15-B5781789C2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DFBCFC-D390-C717-5D0E-469922328BEC}"/>
              </a:ext>
            </a:extLst>
          </p:cNvPr>
          <p:cNvSpPr>
            <a:spLocks noGrp="1"/>
          </p:cNvSpPr>
          <p:nvPr>
            <p:ph type="title"/>
          </p:nvPr>
        </p:nvSpPr>
        <p:spPr>
          <a:xfrm>
            <a:off x="591128" y="239830"/>
            <a:ext cx="9573126" cy="777875"/>
          </a:xfrm>
        </p:spPr>
        <p:txBody>
          <a:bodyPr>
            <a:normAutofit/>
          </a:bodyPr>
          <a:lstStyle/>
          <a:p>
            <a:r>
              <a:rPr lang="en-US" sz="2300" b="1" dirty="0">
                <a:solidFill>
                  <a:srgbClr val="017973"/>
                </a:solidFill>
                <a:latin typeface="Arial" panose="020B0604020202020204" pitchFamily="34" charset="0"/>
                <a:cs typeface="Arial" panose="020B0604020202020204" pitchFamily="34" charset="0"/>
              </a:rPr>
              <a:t>A practical guide to improve rhinitis management in primary care</a:t>
            </a:r>
          </a:p>
        </p:txBody>
      </p:sp>
      <p:pic>
        <p:nvPicPr>
          <p:cNvPr id="9" name="Picture 8" descr="A close up of a logo&#10;&#10;AI-generated content may be incorrect.">
            <a:extLst>
              <a:ext uri="{FF2B5EF4-FFF2-40B4-BE49-F238E27FC236}">
                <a16:creationId xmlns:a16="http://schemas.microsoft.com/office/drawing/2014/main" id="{07363A06-F593-2B82-AAF9-6C1710EBC8BA}"/>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5" name="TextBox 4">
            <a:extLst>
              <a:ext uri="{FF2B5EF4-FFF2-40B4-BE49-F238E27FC236}">
                <a16:creationId xmlns:a16="http://schemas.microsoft.com/office/drawing/2014/main" id="{58DC9074-69E8-9207-7B12-D5ECA40444B5}"/>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3" name="Picture 2" descr="A qr code with green squares&#10;&#10;AI-generated content may be incorrect.">
            <a:extLst>
              <a:ext uri="{FF2B5EF4-FFF2-40B4-BE49-F238E27FC236}">
                <a16:creationId xmlns:a16="http://schemas.microsoft.com/office/drawing/2014/main" id="{833C8114-EEED-BF39-BE09-7002065ED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8844" y="1336435"/>
            <a:ext cx="4910769" cy="4910769"/>
          </a:xfrm>
          <a:prstGeom prst="rect">
            <a:avLst/>
          </a:prstGeom>
        </p:spPr>
      </p:pic>
      <p:pic>
        <p:nvPicPr>
          <p:cNvPr id="4" name="Picture 3">
            <a:extLst>
              <a:ext uri="{FF2B5EF4-FFF2-40B4-BE49-F238E27FC236}">
                <a16:creationId xmlns:a16="http://schemas.microsoft.com/office/drawing/2014/main" id="{62A74531-AE10-6B0D-D1B9-C92D8EBDA29D}"/>
              </a:ext>
            </a:extLst>
          </p:cNvPr>
          <p:cNvPicPr>
            <a:picLocks noChangeAspect="1"/>
          </p:cNvPicPr>
          <p:nvPr/>
        </p:nvPicPr>
        <p:blipFill>
          <a:blip r:embed="rId4"/>
          <a:stretch>
            <a:fillRect/>
          </a:stretch>
        </p:blipFill>
        <p:spPr>
          <a:xfrm>
            <a:off x="697799" y="976444"/>
            <a:ext cx="3729669" cy="5270760"/>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653D6EF3-DB8E-E912-D71C-DDBABF59B724}"/>
              </a:ext>
            </a:extLst>
          </p:cNvPr>
          <p:cNvGrpSpPr/>
          <p:nvPr/>
        </p:nvGrpSpPr>
        <p:grpSpPr>
          <a:xfrm>
            <a:off x="9949613" y="1977154"/>
            <a:ext cx="1947086" cy="3813565"/>
            <a:chOff x="9838420" y="1929529"/>
            <a:chExt cx="1947086" cy="3813565"/>
          </a:xfrm>
        </p:grpSpPr>
        <p:sp>
          <p:nvSpPr>
            <p:cNvPr id="8" name="Title 1">
              <a:extLst>
                <a:ext uri="{FF2B5EF4-FFF2-40B4-BE49-F238E27FC236}">
                  <a16:creationId xmlns:a16="http://schemas.microsoft.com/office/drawing/2014/main" id="{ACB85462-8AEE-54F8-1D97-01058E243269}"/>
                </a:ext>
              </a:extLst>
            </p:cNvPr>
            <p:cNvSpPr txBox="1">
              <a:spLocks/>
            </p:cNvSpPr>
            <p:nvPr/>
          </p:nvSpPr>
          <p:spPr>
            <a:xfrm>
              <a:off x="9838420" y="4965219"/>
              <a:ext cx="1947086" cy="777875"/>
            </a:xfrm>
            <a:prstGeom prst="rect">
              <a:avLst/>
            </a:prstGeom>
            <a:solidFill>
              <a:srgbClr val="01797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00" b="1" dirty="0">
                  <a:solidFill>
                    <a:schemeClr val="bg1"/>
                  </a:solidFill>
                  <a:latin typeface="Arial" panose="020B0604020202020204" pitchFamily="34" charset="0"/>
                  <a:cs typeface="Arial" panose="020B0604020202020204" pitchFamily="34" charset="0"/>
                </a:rPr>
                <a:t>scan </a:t>
              </a:r>
            </a:p>
            <a:p>
              <a:pPr algn="ctr"/>
              <a:r>
                <a:rPr lang="en-US" sz="2300" b="1" dirty="0">
                  <a:solidFill>
                    <a:schemeClr val="bg1"/>
                  </a:solidFill>
                  <a:latin typeface="Arial" panose="020B0604020202020204" pitchFamily="34" charset="0"/>
                  <a:cs typeface="Arial" panose="020B0604020202020204" pitchFamily="34" charset="0"/>
                </a:rPr>
                <a:t>to access</a:t>
              </a:r>
            </a:p>
          </p:txBody>
        </p:sp>
        <p:pic>
          <p:nvPicPr>
            <p:cNvPr id="11" name="Picture 10" descr="A hand holding a phone with a qr code scanning&#10;&#10;AI-generated content may be incorrect.">
              <a:extLst>
                <a:ext uri="{FF2B5EF4-FFF2-40B4-BE49-F238E27FC236}">
                  <a16:creationId xmlns:a16="http://schemas.microsoft.com/office/drawing/2014/main" id="{1A8396BC-69C8-49F0-2073-2A45F1A1B36A}"/>
                </a:ext>
              </a:extLst>
            </p:cNvPr>
            <p:cNvPicPr>
              <a:picLocks noChangeAspect="1"/>
            </p:cNvPicPr>
            <p:nvPr/>
          </p:nvPicPr>
          <p:blipFill>
            <a:blip r:embed="rId5"/>
            <a:srcRect l="5898" t="18397" r="48889" b="11112"/>
            <a:stretch>
              <a:fillRect/>
            </a:stretch>
          </p:blipFill>
          <p:spPr>
            <a:xfrm>
              <a:off x="9838420" y="1929529"/>
              <a:ext cx="1947085" cy="3035690"/>
            </a:xfrm>
            <a:prstGeom prst="rect">
              <a:avLst/>
            </a:prstGeom>
          </p:spPr>
        </p:pic>
      </p:grpSp>
    </p:spTree>
    <p:extLst>
      <p:ext uri="{BB962C8B-B14F-4D97-AF65-F5344CB8AC3E}">
        <p14:creationId xmlns:p14="http://schemas.microsoft.com/office/powerpoint/2010/main" val="282884505"/>
      </p:ext>
    </p:extLst>
  </p:cSld>
  <p:clrMapOvr>
    <a:masterClrMapping/>
  </p:clrMapOvr>
  <mc:AlternateContent xmlns:mc="http://schemas.openxmlformats.org/markup-compatibility/2006" xmlns:p14="http://schemas.microsoft.com/office/powerpoint/2010/main">
    <mc:Choice Requires="p14">
      <p:transition p14:dur="10" advTm="22780"/>
    </mc:Choice>
    <mc:Fallback xmlns="">
      <p:transition advTm="2278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4"/>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803F0D63-0A35-E37A-3550-B99CDAFB86E1}"/>
              </a:ext>
            </a:extLst>
          </p:cNvPr>
          <p:cNvSpPr txBox="1"/>
          <p:nvPr/>
        </p:nvSpPr>
        <p:spPr>
          <a:xfrm>
            <a:off x="470812" y="1712430"/>
            <a:ext cx="11217212" cy="4431983"/>
          </a:xfrm>
          <a:prstGeom prst="rect">
            <a:avLst/>
          </a:prstGeom>
          <a:noFill/>
        </p:spPr>
        <p:txBody>
          <a:bodyPr wrap="square">
            <a:spAutoFit/>
          </a:bodyPr>
          <a:lstStyle/>
          <a:p>
            <a:pPr marL="457200" indent="-457200">
              <a:buClr>
                <a:srgbClr val="017973"/>
              </a:buClr>
              <a:buSzPct val="130000"/>
              <a:buBlip>
                <a:blip r:embed="rId5"/>
              </a:buBlip>
            </a:pPr>
            <a:r>
              <a:rPr lang="en-US" sz="2800" dirty="0">
                <a:latin typeface="Arial" panose="020B0604020202020204" pitchFamily="34" charset="0"/>
                <a:cs typeface="Arial" panose="020B0604020202020204" pitchFamily="34" charset="0"/>
              </a:rPr>
              <a:t>Ask about duration and pattern of symptoms</a:t>
            </a:r>
          </a:p>
          <a:p>
            <a:pPr>
              <a:buClr>
                <a:srgbClr val="017973"/>
              </a:buClr>
              <a:buSzPct val="130000"/>
            </a:pPr>
            <a:endParaRPr lang="en-US" sz="28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en-US" sz="2800" dirty="0">
                <a:latin typeface="Arial" panose="020B0604020202020204" pitchFamily="34" charset="0"/>
                <a:cs typeface="Arial" panose="020B0604020202020204" pitchFamily="34" charset="0"/>
              </a:rPr>
              <a:t>Check medication history and OTC use</a:t>
            </a:r>
          </a:p>
          <a:p>
            <a:pPr>
              <a:buClr>
                <a:srgbClr val="017973"/>
              </a:buClr>
              <a:buSzPct val="130000"/>
            </a:pPr>
            <a:endParaRPr lang="en-US" sz="28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en-US" sz="2800" dirty="0">
                <a:latin typeface="Arial" panose="020B0604020202020204" pitchFamily="34" charset="0"/>
                <a:cs typeface="Arial" panose="020B0604020202020204" pitchFamily="34" charset="0"/>
              </a:rPr>
              <a:t>Educate on correct nasal spray technique</a:t>
            </a:r>
          </a:p>
          <a:p>
            <a:pPr>
              <a:buClr>
                <a:srgbClr val="017973"/>
              </a:buClr>
              <a:buSzPct val="130000"/>
            </a:pPr>
            <a:endParaRPr lang="en-US" sz="28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en-US" sz="2800" dirty="0">
                <a:latin typeface="Arial" panose="020B0604020202020204" pitchFamily="34" charset="0"/>
                <a:cs typeface="Arial" panose="020B0604020202020204" pitchFamily="34" charset="0"/>
              </a:rPr>
              <a:t>Encourage follow-up and referral when necessary</a:t>
            </a:r>
          </a:p>
          <a:p>
            <a:pPr>
              <a:buClr>
                <a:srgbClr val="017973"/>
              </a:buClr>
              <a:buSzPct val="130000"/>
            </a:pPr>
            <a:endParaRPr lang="en-US" sz="28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en-US" sz="2800" dirty="0">
                <a:latin typeface="Arial" panose="020B0604020202020204" pitchFamily="34" charset="0"/>
                <a:cs typeface="Arial" panose="020B0604020202020204" pitchFamily="34" charset="0"/>
              </a:rPr>
              <a:t>Convenient location, no appointment needed</a:t>
            </a:r>
          </a:p>
          <a:p>
            <a:pPr lvl="1">
              <a:buClr>
                <a:srgbClr val="017973"/>
              </a:buClr>
              <a:buSzPct val="130000"/>
            </a:pPr>
            <a:endParaRPr lang="en-US" sz="3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85A6A40-166D-CC03-478B-C29BE3DAEFB3}"/>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
        <p:nvSpPr>
          <p:cNvPr id="6" name="Title 1">
            <a:extLst>
              <a:ext uri="{FF2B5EF4-FFF2-40B4-BE49-F238E27FC236}">
                <a16:creationId xmlns:a16="http://schemas.microsoft.com/office/drawing/2014/main" id="{4FABDDEC-5950-C745-29C8-2BCEFF50511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The role of the community pharmacist</a:t>
            </a:r>
          </a:p>
        </p:txBody>
      </p:sp>
      <p:grpSp>
        <p:nvGrpSpPr>
          <p:cNvPr id="7" name="Group 6">
            <a:extLst>
              <a:ext uri="{FF2B5EF4-FFF2-40B4-BE49-F238E27FC236}">
                <a16:creationId xmlns:a16="http://schemas.microsoft.com/office/drawing/2014/main" id="{BAF6B1C3-181F-35F6-65F4-CB682DEA6E73}"/>
              </a:ext>
            </a:extLst>
          </p:cNvPr>
          <p:cNvGrpSpPr/>
          <p:nvPr/>
        </p:nvGrpSpPr>
        <p:grpSpPr>
          <a:xfrm>
            <a:off x="9134167" y="5322413"/>
            <a:ext cx="2793610" cy="900000"/>
            <a:chOff x="9134167" y="5322413"/>
            <a:chExt cx="2793610" cy="900000"/>
          </a:xfrm>
        </p:grpSpPr>
        <p:pic>
          <p:nvPicPr>
            <p:cNvPr id="10" name="Picture 9">
              <a:extLst>
                <a:ext uri="{FF2B5EF4-FFF2-40B4-BE49-F238E27FC236}">
                  <a16:creationId xmlns:a16="http://schemas.microsoft.com/office/drawing/2014/main" id="{15F178FC-64C0-E7E8-9190-C2813FD6A4FF}"/>
                </a:ext>
              </a:extLst>
            </p:cNvPr>
            <p:cNvPicPr>
              <a:picLocks noChangeAspect="1"/>
            </p:cNvPicPr>
            <p:nvPr/>
          </p:nvPicPr>
          <p:blipFill>
            <a:blip r:embed="rId6"/>
            <a:srcRect l="17188" t="17187" r="15959" b="17411"/>
            <a:stretch/>
          </p:blipFill>
          <p:spPr>
            <a:xfrm>
              <a:off x="9134167" y="5322413"/>
              <a:ext cx="919965" cy="900000"/>
            </a:xfrm>
            <a:prstGeom prst="rect">
              <a:avLst/>
            </a:prstGeom>
          </p:spPr>
        </p:pic>
        <p:pic>
          <p:nvPicPr>
            <p:cNvPr id="11" name="Picture 10">
              <a:extLst>
                <a:ext uri="{FF2B5EF4-FFF2-40B4-BE49-F238E27FC236}">
                  <a16:creationId xmlns:a16="http://schemas.microsoft.com/office/drawing/2014/main" id="{182AD33E-88C0-C722-8C82-2F711CAA3D1F}"/>
                </a:ext>
              </a:extLst>
            </p:cNvPr>
            <p:cNvPicPr>
              <a:picLocks noChangeAspect="1"/>
            </p:cNvPicPr>
            <p:nvPr/>
          </p:nvPicPr>
          <p:blipFill>
            <a:blip r:embed="rId7"/>
            <a:stretch>
              <a:fillRect/>
            </a:stretch>
          </p:blipFill>
          <p:spPr>
            <a:xfrm>
              <a:off x="10098946" y="5322413"/>
              <a:ext cx="900000" cy="900000"/>
            </a:xfrm>
            <a:prstGeom prst="rect">
              <a:avLst/>
            </a:prstGeom>
          </p:spPr>
        </p:pic>
        <p:pic>
          <p:nvPicPr>
            <p:cNvPr id="12" name="Picture 11">
              <a:extLst>
                <a:ext uri="{FF2B5EF4-FFF2-40B4-BE49-F238E27FC236}">
                  <a16:creationId xmlns:a16="http://schemas.microsoft.com/office/drawing/2014/main" id="{831C77FE-5DCC-1E55-8C9A-0B3D8B06B8FA}"/>
                </a:ext>
              </a:extLst>
            </p:cNvPr>
            <p:cNvPicPr>
              <a:picLocks noChangeAspect="1"/>
            </p:cNvPicPr>
            <p:nvPr/>
          </p:nvPicPr>
          <p:blipFill>
            <a:blip r:embed="rId8"/>
            <a:srcRect l="24005" r="24464"/>
            <a:stretch/>
          </p:blipFill>
          <p:spPr>
            <a:xfrm>
              <a:off x="11043761" y="5322413"/>
              <a:ext cx="884016" cy="900000"/>
            </a:xfrm>
            <a:prstGeom prst="rect">
              <a:avLst/>
            </a:prstGeom>
          </p:spPr>
        </p:pic>
      </p:grpSp>
    </p:spTree>
    <p:custDataLst>
      <p:tags r:id="rId1"/>
    </p:custDataLst>
    <p:extLst>
      <p:ext uri="{BB962C8B-B14F-4D97-AF65-F5344CB8AC3E}">
        <p14:creationId xmlns:p14="http://schemas.microsoft.com/office/powerpoint/2010/main" val="628020994"/>
      </p:ext>
    </p:extLst>
  </p:cSld>
  <p:clrMapOvr>
    <a:masterClrMapping/>
  </p:clrMapOvr>
  <mc:AlternateContent xmlns:mc="http://schemas.openxmlformats.org/markup-compatibility/2006" xmlns:p14="http://schemas.microsoft.com/office/powerpoint/2010/main">
    <mc:Choice Requires="p14">
      <p:transition p14:dur="10" advTm="115661"/>
    </mc:Choice>
    <mc:Fallback xmlns="">
      <p:transition advTm="1156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4"/>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803F0D63-0A35-E37A-3550-B99CDAFB86E1}"/>
              </a:ext>
            </a:extLst>
          </p:cNvPr>
          <p:cNvSpPr txBox="1"/>
          <p:nvPr/>
        </p:nvSpPr>
        <p:spPr>
          <a:xfrm>
            <a:off x="487394" y="1927874"/>
            <a:ext cx="11217212" cy="4401205"/>
          </a:xfrm>
          <a:prstGeom prst="rect">
            <a:avLst/>
          </a:prstGeom>
          <a:noFill/>
        </p:spPr>
        <p:txBody>
          <a:bodyPr wrap="square">
            <a:spAutoFit/>
          </a:bodyPr>
          <a:lstStyle/>
          <a:p>
            <a:pPr marL="457200" indent="-457200">
              <a:buClr>
                <a:srgbClr val="017973"/>
              </a:buClr>
              <a:buSzPct val="130000"/>
              <a:buBlip>
                <a:blip r:embed="rId5"/>
              </a:buBlip>
            </a:pPr>
            <a:r>
              <a:rPr lang="en-GB" sz="2800" dirty="0">
                <a:latin typeface="Arial" panose="020B0604020202020204" pitchFamily="34" charset="0"/>
                <a:cs typeface="Arial" panose="020B0604020202020204" pitchFamily="34" charset="0"/>
              </a:rPr>
              <a:t>Review after 1 week</a:t>
            </a:r>
          </a:p>
          <a:p>
            <a:pPr marL="457200" indent="-457200">
              <a:buClr>
                <a:srgbClr val="017973"/>
              </a:buClr>
              <a:buSzPct val="130000"/>
              <a:buBlip>
                <a:blip r:embed="rId5"/>
              </a:buBlip>
            </a:pPr>
            <a:endParaRPr lang="en-GB" sz="28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en-GB" sz="2800" dirty="0">
                <a:latin typeface="Arial" panose="020B0604020202020204" pitchFamily="34" charset="0"/>
                <a:cs typeface="Arial" panose="020B0604020202020204" pitchFamily="34" charset="0"/>
              </a:rPr>
              <a:t>Assess symptom control and adherence</a:t>
            </a:r>
          </a:p>
          <a:p>
            <a:pPr>
              <a:buClr>
                <a:srgbClr val="017973"/>
              </a:buClr>
              <a:buSzPct val="130000"/>
            </a:pPr>
            <a:endParaRPr lang="en-GB" sz="2800" dirty="0">
              <a:latin typeface="Arial" panose="020B0604020202020204" pitchFamily="34" charset="0"/>
              <a:cs typeface="Arial" panose="020B0604020202020204" pitchFamily="34" charset="0"/>
            </a:endParaRPr>
          </a:p>
          <a:p>
            <a:pPr>
              <a:buClr>
                <a:srgbClr val="017973"/>
              </a:buClr>
              <a:buSzPct val="130000"/>
            </a:pPr>
            <a:endParaRPr lang="en-GB" sz="2800" dirty="0">
              <a:latin typeface="Arial" panose="020B0604020202020204" pitchFamily="34" charset="0"/>
              <a:cs typeface="Arial" panose="020B0604020202020204" pitchFamily="34" charset="0"/>
            </a:endParaRPr>
          </a:p>
          <a:p>
            <a:pPr>
              <a:buClr>
                <a:srgbClr val="017973"/>
              </a:buClr>
              <a:buSzPct val="130000"/>
            </a:pPr>
            <a:endParaRPr lang="en-GB" sz="28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endParaRPr lang="en-GB" sz="28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en-GB" sz="2800" dirty="0">
                <a:latin typeface="Arial" panose="020B0604020202020204" pitchFamily="34" charset="0"/>
                <a:cs typeface="Arial" panose="020B0604020202020204" pitchFamily="34" charset="0"/>
              </a:rPr>
              <a:t>Reinforce trigger management</a:t>
            </a:r>
          </a:p>
          <a:p>
            <a:pPr marL="457200" indent="-457200">
              <a:buClr>
                <a:srgbClr val="017973"/>
              </a:buClr>
              <a:buSzPct val="130000"/>
              <a:buBlip>
                <a:blip r:embed="rId5"/>
              </a:buBlip>
            </a:pPr>
            <a:endParaRPr lang="en-GB" sz="28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en-GB" sz="2800" dirty="0">
                <a:latin typeface="Arial" panose="020B0604020202020204" pitchFamily="34" charset="0"/>
                <a:cs typeface="Arial" panose="020B0604020202020204" pitchFamily="34" charset="0"/>
              </a:rPr>
              <a:t>Adjust treatment if needed </a:t>
            </a:r>
            <a:r>
              <a:rPr lang="en-GB" sz="2800" dirty="0" err="1">
                <a:latin typeface="Arial" panose="020B0604020202020204" pitchFamily="34" charset="0"/>
                <a:cs typeface="Arial" panose="020B0604020202020204" pitchFamily="34" charset="0"/>
              </a:rPr>
              <a:t>eg</a:t>
            </a:r>
            <a:r>
              <a:rPr lang="en-GB" sz="2800" dirty="0">
                <a:latin typeface="Arial" panose="020B0604020202020204" pitchFamily="34" charset="0"/>
                <a:cs typeface="Arial" panose="020B0604020202020204" pitchFamily="34" charset="0"/>
              </a:rPr>
              <a:t> INCS+INAH</a:t>
            </a:r>
          </a:p>
        </p:txBody>
      </p:sp>
      <p:sp>
        <p:nvSpPr>
          <p:cNvPr id="5" name="TextBox 4">
            <a:extLst>
              <a:ext uri="{FF2B5EF4-FFF2-40B4-BE49-F238E27FC236}">
                <a16:creationId xmlns:a16="http://schemas.microsoft.com/office/drawing/2014/main" id="{585A6A40-166D-CC03-478B-C29BE3DAEFB3}"/>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
        <p:nvSpPr>
          <p:cNvPr id="6" name="Title 1">
            <a:extLst>
              <a:ext uri="{FF2B5EF4-FFF2-40B4-BE49-F238E27FC236}">
                <a16:creationId xmlns:a16="http://schemas.microsoft.com/office/drawing/2014/main" id="{4FABDDEC-5950-C745-29C8-2BCEFF50511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Review and follow-up</a:t>
            </a:r>
          </a:p>
        </p:txBody>
      </p:sp>
      <p:pic>
        <p:nvPicPr>
          <p:cNvPr id="3" name="Picture 2" descr="A person in a suit smiling&#10;&#10;AI-generated content may be incorrect.">
            <a:extLst>
              <a:ext uri="{FF2B5EF4-FFF2-40B4-BE49-F238E27FC236}">
                <a16:creationId xmlns:a16="http://schemas.microsoft.com/office/drawing/2014/main" id="{76081983-2E77-DFBD-94D1-868C8A13ED50}"/>
              </a:ext>
            </a:extLst>
          </p:cNvPr>
          <p:cNvPicPr>
            <a:picLocks noChangeAspect="1"/>
          </p:cNvPicPr>
          <p:nvPr/>
        </p:nvPicPr>
        <p:blipFill>
          <a:blip r:embed="rId6"/>
          <a:srcRect l="18862" r="11045" b="13764"/>
          <a:stretch/>
        </p:blipFill>
        <p:spPr>
          <a:xfrm>
            <a:off x="8128000" y="1859364"/>
            <a:ext cx="3873500" cy="3177053"/>
          </a:xfrm>
          <a:prstGeom prst="rect">
            <a:avLst/>
          </a:prstGeom>
        </p:spPr>
      </p:pic>
      <p:pic>
        <p:nvPicPr>
          <p:cNvPr id="2" name="Picture 1">
            <a:extLst>
              <a:ext uri="{FF2B5EF4-FFF2-40B4-BE49-F238E27FC236}">
                <a16:creationId xmlns:a16="http://schemas.microsoft.com/office/drawing/2014/main" id="{44C3E2DA-2DF6-6B4E-63E8-711AB847E74F}"/>
              </a:ext>
            </a:extLst>
          </p:cNvPr>
          <p:cNvPicPr>
            <a:picLocks noChangeAspect="1"/>
          </p:cNvPicPr>
          <p:nvPr/>
        </p:nvPicPr>
        <p:blipFill>
          <a:blip r:embed="rId7"/>
          <a:stretch>
            <a:fillRect/>
          </a:stretch>
        </p:blipFill>
        <p:spPr>
          <a:xfrm>
            <a:off x="1079456" y="3239026"/>
            <a:ext cx="4479357" cy="1728303"/>
          </a:xfrm>
          <a:prstGeom prst="rect">
            <a:avLst/>
          </a:prstGeom>
        </p:spPr>
      </p:pic>
      <p:sp>
        <p:nvSpPr>
          <p:cNvPr id="4" name="Arrow: Down 3">
            <a:extLst>
              <a:ext uri="{FF2B5EF4-FFF2-40B4-BE49-F238E27FC236}">
                <a16:creationId xmlns:a16="http://schemas.microsoft.com/office/drawing/2014/main" id="{6BC4DD24-03A8-7860-0763-35C6ECDB3C6D}"/>
              </a:ext>
            </a:extLst>
          </p:cNvPr>
          <p:cNvSpPr/>
          <p:nvPr/>
        </p:nvSpPr>
        <p:spPr>
          <a:xfrm flipH="1">
            <a:off x="2435480" y="3913737"/>
            <a:ext cx="88569" cy="227902"/>
          </a:xfrm>
          <a:prstGeom prst="downArrow">
            <a:avLst>
              <a:gd name="adj1" fmla="val 52198"/>
              <a:gd name="adj2" fmla="val 10824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317775442"/>
      </p:ext>
    </p:extLst>
  </p:cSld>
  <p:clrMapOvr>
    <a:masterClrMapping/>
  </p:clrMapOvr>
  <mc:AlternateContent xmlns:mc="http://schemas.openxmlformats.org/markup-compatibility/2006" xmlns:p14="http://schemas.microsoft.com/office/powerpoint/2010/main">
    <mc:Choice Requires="p14">
      <p:transition p14:dur="10" advTm="83027"/>
    </mc:Choice>
    <mc:Fallback xmlns="">
      <p:transition advTm="830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F2759-D7D3-ECF0-C459-B97AD6C2DD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6576FF-9E88-CEC0-3640-66CF3387E7A9}"/>
              </a:ext>
            </a:extLst>
          </p:cNvPr>
          <p:cNvSpPr>
            <a:spLocks noGrp="1"/>
          </p:cNvSpPr>
          <p:nvPr>
            <p:ph type="title"/>
          </p:nvPr>
        </p:nvSpPr>
        <p:spPr>
          <a:xfrm>
            <a:off x="591128" y="183296"/>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Summary</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A76E380C-2321-F125-B4D0-B9B75C82B3F4}"/>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CDE53CB9-573E-041A-9514-E09A93BC1964}"/>
              </a:ext>
            </a:extLst>
          </p:cNvPr>
          <p:cNvSpPr txBox="1"/>
          <p:nvPr/>
        </p:nvSpPr>
        <p:spPr>
          <a:xfrm>
            <a:off x="487394" y="1352095"/>
            <a:ext cx="11217212" cy="3970318"/>
          </a:xfrm>
          <a:prstGeom prst="rect">
            <a:avLst/>
          </a:prstGeom>
          <a:noFill/>
        </p:spPr>
        <p:txBody>
          <a:bodyPr wrap="square">
            <a:spAutoFit/>
          </a:bodyPr>
          <a:lstStyle/>
          <a:p>
            <a:pPr marL="457200" indent="-457200">
              <a:buClr>
                <a:srgbClr val="017973"/>
              </a:buClr>
              <a:buSzPct val="130000"/>
              <a:buBlip>
                <a:blip r:embed="rId4"/>
              </a:buBlip>
            </a:pPr>
            <a:r>
              <a:rPr lang="en-US" sz="2800" dirty="0">
                <a:latin typeface="Arial" panose="020B0604020202020204" pitchFamily="34" charset="0"/>
                <a:cs typeface="Arial" panose="020B0604020202020204" pitchFamily="34" charset="0"/>
              </a:rPr>
              <a:t>Seasonal allergic rhinitis is common and often under managed</a:t>
            </a:r>
          </a:p>
          <a:p>
            <a:pPr marL="457200" indent="-457200">
              <a:buClr>
                <a:srgbClr val="017973"/>
              </a:buClr>
              <a:buSzPct val="130000"/>
              <a:buBlip>
                <a:blip r:embed="rId4"/>
              </a:buBlip>
            </a:pPr>
            <a:endParaRPr lang="en-US" sz="28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2800" dirty="0">
                <a:latin typeface="Arial" panose="020B0604020202020204" pitchFamily="34" charset="0"/>
                <a:cs typeface="Arial" panose="020B0604020202020204" pitchFamily="34" charset="0"/>
              </a:rPr>
              <a:t>Pharmacists can identify triggers and prevent misuse of OTC decongestants</a:t>
            </a:r>
          </a:p>
          <a:p>
            <a:pPr marL="457200" indent="-457200">
              <a:buClr>
                <a:srgbClr val="017973"/>
              </a:buClr>
              <a:buSzPct val="130000"/>
              <a:buBlip>
                <a:blip r:embed="rId4"/>
              </a:buBlip>
            </a:pPr>
            <a:endParaRPr lang="en-US" sz="28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2800" dirty="0">
                <a:latin typeface="Arial" panose="020B0604020202020204" pitchFamily="34" charset="0"/>
                <a:cs typeface="Arial" panose="020B0604020202020204" pitchFamily="34" charset="0"/>
              </a:rPr>
              <a:t>A combination of pharmacological and </a:t>
            </a:r>
            <a:r>
              <a:rPr lang="en-US" sz="2800" dirty="0" err="1">
                <a:latin typeface="Arial" panose="020B0604020202020204" pitchFamily="34" charset="0"/>
                <a:cs typeface="Arial" panose="020B0604020202020204" pitchFamily="34" charset="0"/>
              </a:rPr>
              <a:t>behavioural</a:t>
            </a:r>
            <a:r>
              <a:rPr lang="en-US" sz="2800" dirty="0">
                <a:latin typeface="Arial" panose="020B0604020202020204" pitchFamily="34" charset="0"/>
                <a:cs typeface="Arial" panose="020B0604020202020204" pitchFamily="34" charset="0"/>
              </a:rPr>
              <a:t> measures ensures better long-term outcomes</a:t>
            </a:r>
          </a:p>
          <a:p>
            <a:pPr marL="457200" indent="-457200">
              <a:buClr>
                <a:srgbClr val="017973"/>
              </a:buClr>
              <a:buSzPct val="130000"/>
              <a:buBlip>
                <a:blip r:embed="rId4"/>
              </a:buBlip>
            </a:pPr>
            <a:endParaRPr lang="en-US" sz="28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2800" dirty="0">
                <a:latin typeface="Arial" panose="020B0604020202020204" pitchFamily="34" charset="0"/>
                <a:cs typeface="Arial" panose="020B0604020202020204" pitchFamily="34" charset="0"/>
              </a:rPr>
              <a:t>Convenient location, no appointment needed</a:t>
            </a:r>
          </a:p>
        </p:txBody>
      </p:sp>
      <p:sp>
        <p:nvSpPr>
          <p:cNvPr id="5" name="TextBox 4">
            <a:extLst>
              <a:ext uri="{FF2B5EF4-FFF2-40B4-BE49-F238E27FC236}">
                <a16:creationId xmlns:a16="http://schemas.microsoft.com/office/drawing/2014/main" id="{70ACC24C-A569-86E9-1BE1-A29B4B825A82}"/>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grpSp>
        <p:nvGrpSpPr>
          <p:cNvPr id="12" name="Group 11">
            <a:extLst>
              <a:ext uri="{FF2B5EF4-FFF2-40B4-BE49-F238E27FC236}">
                <a16:creationId xmlns:a16="http://schemas.microsoft.com/office/drawing/2014/main" id="{5C84842E-369F-7631-D037-0DA3EC88CAAB}"/>
              </a:ext>
            </a:extLst>
          </p:cNvPr>
          <p:cNvGrpSpPr/>
          <p:nvPr/>
        </p:nvGrpSpPr>
        <p:grpSpPr>
          <a:xfrm>
            <a:off x="9134167" y="5322413"/>
            <a:ext cx="2793610" cy="900000"/>
            <a:chOff x="9134167" y="5322413"/>
            <a:chExt cx="2793610" cy="900000"/>
          </a:xfrm>
        </p:grpSpPr>
        <p:pic>
          <p:nvPicPr>
            <p:cNvPr id="4" name="Picture 3">
              <a:extLst>
                <a:ext uri="{FF2B5EF4-FFF2-40B4-BE49-F238E27FC236}">
                  <a16:creationId xmlns:a16="http://schemas.microsoft.com/office/drawing/2014/main" id="{2D63F8CA-9F83-16E9-0273-BB68A3333384}"/>
                </a:ext>
              </a:extLst>
            </p:cNvPr>
            <p:cNvPicPr>
              <a:picLocks noChangeAspect="1"/>
            </p:cNvPicPr>
            <p:nvPr/>
          </p:nvPicPr>
          <p:blipFill>
            <a:blip r:embed="rId5"/>
            <a:srcRect l="17188" t="17187" r="15959" b="17411"/>
            <a:stretch/>
          </p:blipFill>
          <p:spPr>
            <a:xfrm>
              <a:off x="9134167" y="5322413"/>
              <a:ext cx="919965" cy="900000"/>
            </a:xfrm>
            <a:prstGeom prst="rect">
              <a:avLst/>
            </a:prstGeom>
          </p:spPr>
        </p:pic>
        <p:pic>
          <p:nvPicPr>
            <p:cNvPr id="6" name="Picture 5">
              <a:extLst>
                <a:ext uri="{FF2B5EF4-FFF2-40B4-BE49-F238E27FC236}">
                  <a16:creationId xmlns:a16="http://schemas.microsoft.com/office/drawing/2014/main" id="{6AB8B7BF-5EA6-8896-6F7C-C3A8BE3CCC4C}"/>
                </a:ext>
              </a:extLst>
            </p:cNvPr>
            <p:cNvPicPr>
              <a:picLocks noChangeAspect="1"/>
            </p:cNvPicPr>
            <p:nvPr/>
          </p:nvPicPr>
          <p:blipFill>
            <a:blip r:embed="rId6"/>
            <a:stretch>
              <a:fillRect/>
            </a:stretch>
          </p:blipFill>
          <p:spPr>
            <a:xfrm>
              <a:off x="10098946" y="5322413"/>
              <a:ext cx="900000" cy="900000"/>
            </a:xfrm>
            <a:prstGeom prst="rect">
              <a:avLst/>
            </a:prstGeom>
          </p:spPr>
        </p:pic>
        <p:pic>
          <p:nvPicPr>
            <p:cNvPr id="7" name="Picture 6">
              <a:extLst>
                <a:ext uri="{FF2B5EF4-FFF2-40B4-BE49-F238E27FC236}">
                  <a16:creationId xmlns:a16="http://schemas.microsoft.com/office/drawing/2014/main" id="{779474F7-9FD5-06FE-82BA-170512A8AFBC}"/>
                </a:ext>
              </a:extLst>
            </p:cNvPr>
            <p:cNvPicPr>
              <a:picLocks noChangeAspect="1"/>
            </p:cNvPicPr>
            <p:nvPr/>
          </p:nvPicPr>
          <p:blipFill>
            <a:blip r:embed="rId7"/>
            <a:srcRect l="24005" r="24464"/>
            <a:stretch/>
          </p:blipFill>
          <p:spPr>
            <a:xfrm>
              <a:off x="11043761" y="5322413"/>
              <a:ext cx="884016" cy="900000"/>
            </a:xfrm>
            <a:prstGeom prst="rect">
              <a:avLst/>
            </a:prstGeom>
          </p:spPr>
        </p:pic>
      </p:grpSp>
    </p:spTree>
    <p:extLst>
      <p:ext uri="{BB962C8B-B14F-4D97-AF65-F5344CB8AC3E}">
        <p14:creationId xmlns:p14="http://schemas.microsoft.com/office/powerpoint/2010/main" val="1875597742"/>
      </p:ext>
    </p:extLst>
  </p:cSld>
  <p:clrMapOvr>
    <a:masterClrMapping/>
  </p:clrMapOvr>
  <mc:AlternateContent xmlns:mc="http://schemas.openxmlformats.org/markup-compatibility/2006" xmlns:p14="http://schemas.microsoft.com/office/powerpoint/2010/main">
    <mc:Choice Requires="p14">
      <p:transition p14:dur="10" advTm="87002"/>
    </mc:Choice>
    <mc:Fallback xmlns="">
      <p:transition advTm="8700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5E177-EA7F-F530-1320-8C61DDF70B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9753C0-8136-35E3-D7BC-7EC34FE21A46}"/>
              </a:ext>
            </a:extLst>
          </p:cNvPr>
          <p:cNvSpPr>
            <a:spLocks noGrp="1"/>
          </p:cNvSpPr>
          <p:nvPr>
            <p:ph type="title"/>
          </p:nvPr>
        </p:nvSpPr>
        <p:spPr>
          <a:xfrm>
            <a:off x="591128" y="239830"/>
            <a:ext cx="9573126" cy="777875"/>
          </a:xfrm>
        </p:spPr>
        <p:txBody>
          <a:bodyPr>
            <a:normAutofit/>
          </a:bodyPr>
          <a:lstStyle/>
          <a:p>
            <a:r>
              <a:rPr lang="en-US" sz="2300" b="1" dirty="0">
                <a:solidFill>
                  <a:srgbClr val="017973"/>
                </a:solidFill>
                <a:latin typeface="Arial" panose="020B0604020202020204" pitchFamily="34" charset="0"/>
                <a:cs typeface="Arial" panose="020B0604020202020204" pitchFamily="34" charset="0"/>
              </a:rPr>
              <a:t>A practical guide to improve rhinitis management in primary care</a:t>
            </a:r>
          </a:p>
        </p:txBody>
      </p:sp>
      <p:pic>
        <p:nvPicPr>
          <p:cNvPr id="9" name="Picture 8" descr="A close up of a logo&#10;&#10;AI-generated content may be incorrect.">
            <a:extLst>
              <a:ext uri="{FF2B5EF4-FFF2-40B4-BE49-F238E27FC236}">
                <a16:creationId xmlns:a16="http://schemas.microsoft.com/office/drawing/2014/main" id="{491E758F-B7E0-466A-7E11-3A6D2B1EE1E3}"/>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5" name="TextBox 4">
            <a:extLst>
              <a:ext uri="{FF2B5EF4-FFF2-40B4-BE49-F238E27FC236}">
                <a16:creationId xmlns:a16="http://schemas.microsoft.com/office/drawing/2014/main" id="{56B4989C-3159-0947-FFCD-4A9CB453D68D}"/>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3" name="Picture 2" descr="A qr code with green squares&#10;&#10;AI-generated content may be incorrect.">
            <a:extLst>
              <a:ext uri="{FF2B5EF4-FFF2-40B4-BE49-F238E27FC236}">
                <a16:creationId xmlns:a16="http://schemas.microsoft.com/office/drawing/2014/main" id="{0A568A5A-7657-71EB-227E-883E188BC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8844" y="1336435"/>
            <a:ext cx="4910769" cy="4910769"/>
          </a:xfrm>
          <a:prstGeom prst="rect">
            <a:avLst/>
          </a:prstGeom>
        </p:spPr>
      </p:pic>
      <p:pic>
        <p:nvPicPr>
          <p:cNvPr id="4" name="Picture 3">
            <a:extLst>
              <a:ext uri="{FF2B5EF4-FFF2-40B4-BE49-F238E27FC236}">
                <a16:creationId xmlns:a16="http://schemas.microsoft.com/office/drawing/2014/main" id="{F0AC49D2-EC93-6D82-DEEE-1503572B3B39}"/>
              </a:ext>
            </a:extLst>
          </p:cNvPr>
          <p:cNvPicPr>
            <a:picLocks noChangeAspect="1"/>
          </p:cNvPicPr>
          <p:nvPr/>
        </p:nvPicPr>
        <p:blipFill>
          <a:blip r:embed="rId4"/>
          <a:stretch>
            <a:fillRect/>
          </a:stretch>
        </p:blipFill>
        <p:spPr>
          <a:xfrm>
            <a:off x="697799" y="976444"/>
            <a:ext cx="3729669" cy="5270760"/>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D3D8B995-7561-C20D-BAFD-AFABCBA4BE09}"/>
              </a:ext>
            </a:extLst>
          </p:cNvPr>
          <p:cNvGrpSpPr/>
          <p:nvPr/>
        </p:nvGrpSpPr>
        <p:grpSpPr>
          <a:xfrm>
            <a:off x="9949613" y="1977154"/>
            <a:ext cx="1947086" cy="3813565"/>
            <a:chOff x="9838420" y="1929529"/>
            <a:chExt cx="1947086" cy="3813565"/>
          </a:xfrm>
        </p:grpSpPr>
        <p:sp>
          <p:nvSpPr>
            <p:cNvPr id="8" name="Title 1">
              <a:extLst>
                <a:ext uri="{FF2B5EF4-FFF2-40B4-BE49-F238E27FC236}">
                  <a16:creationId xmlns:a16="http://schemas.microsoft.com/office/drawing/2014/main" id="{720AF302-9526-927F-8E1F-271857674579}"/>
                </a:ext>
              </a:extLst>
            </p:cNvPr>
            <p:cNvSpPr txBox="1">
              <a:spLocks/>
            </p:cNvSpPr>
            <p:nvPr/>
          </p:nvSpPr>
          <p:spPr>
            <a:xfrm>
              <a:off x="9838420" y="4965219"/>
              <a:ext cx="1947086" cy="777875"/>
            </a:xfrm>
            <a:prstGeom prst="rect">
              <a:avLst/>
            </a:prstGeom>
            <a:solidFill>
              <a:srgbClr val="01797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00" b="1" dirty="0">
                  <a:solidFill>
                    <a:schemeClr val="bg1"/>
                  </a:solidFill>
                  <a:latin typeface="Arial" panose="020B0604020202020204" pitchFamily="34" charset="0"/>
                  <a:cs typeface="Arial" panose="020B0604020202020204" pitchFamily="34" charset="0"/>
                </a:rPr>
                <a:t>scan </a:t>
              </a:r>
            </a:p>
            <a:p>
              <a:pPr algn="ctr"/>
              <a:r>
                <a:rPr lang="en-US" sz="2300" b="1" dirty="0">
                  <a:solidFill>
                    <a:schemeClr val="bg1"/>
                  </a:solidFill>
                  <a:latin typeface="Arial" panose="020B0604020202020204" pitchFamily="34" charset="0"/>
                  <a:cs typeface="Arial" panose="020B0604020202020204" pitchFamily="34" charset="0"/>
                </a:rPr>
                <a:t>to access</a:t>
              </a:r>
            </a:p>
          </p:txBody>
        </p:sp>
        <p:pic>
          <p:nvPicPr>
            <p:cNvPr id="11" name="Picture 10" descr="A hand holding a phone with a qr code scanning&#10;&#10;AI-generated content may be incorrect.">
              <a:extLst>
                <a:ext uri="{FF2B5EF4-FFF2-40B4-BE49-F238E27FC236}">
                  <a16:creationId xmlns:a16="http://schemas.microsoft.com/office/drawing/2014/main" id="{2E2125C3-155D-2C69-D433-5E887A36A45B}"/>
                </a:ext>
              </a:extLst>
            </p:cNvPr>
            <p:cNvPicPr>
              <a:picLocks noChangeAspect="1"/>
            </p:cNvPicPr>
            <p:nvPr/>
          </p:nvPicPr>
          <p:blipFill>
            <a:blip r:embed="rId5"/>
            <a:srcRect l="5898" t="18397" r="48889" b="11112"/>
            <a:stretch>
              <a:fillRect/>
            </a:stretch>
          </p:blipFill>
          <p:spPr>
            <a:xfrm>
              <a:off x="9838420" y="1929529"/>
              <a:ext cx="1947085" cy="3035690"/>
            </a:xfrm>
            <a:prstGeom prst="rect">
              <a:avLst/>
            </a:prstGeom>
          </p:spPr>
        </p:pic>
      </p:grpSp>
    </p:spTree>
    <p:extLst>
      <p:ext uri="{BB962C8B-B14F-4D97-AF65-F5344CB8AC3E}">
        <p14:creationId xmlns:p14="http://schemas.microsoft.com/office/powerpoint/2010/main" val="887096844"/>
      </p:ext>
    </p:extLst>
  </p:cSld>
  <p:clrMapOvr>
    <a:masterClrMapping/>
  </p:clrMapOvr>
  <mc:AlternateContent xmlns:mc="http://schemas.openxmlformats.org/markup-compatibility/2006" xmlns:p14="http://schemas.microsoft.com/office/powerpoint/2010/main">
    <mc:Choice Requires="p14">
      <p:transition p14:dur="10" advTm="30197"/>
    </mc:Choice>
    <mc:Fallback xmlns="">
      <p:transition advTm="3019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CEC4-E6AB-5B70-6581-19958F1537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4E664-9386-A0D2-C61B-AD47D8A1359A}"/>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Learning objectives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7A09A5F-3E63-F61A-BFE9-0CA0D601837C}"/>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5" name="TextBox 4">
            <a:extLst>
              <a:ext uri="{FF2B5EF4-FFF2-40B4-BE49-F238E27FC236}">
                <a16:creationId xmlns:a16="http://schemas.microsoft.com/office/drawing/2014/main" id="{EE201E70-99A4-AA89-0364-CECB4E254C82}"/>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
        <p:nvSpPr>
          <p:cNvPr id="3" name="TextBox 7">
            <a:extLst>
              <a:ext uri="{FF2B5EF4-FFF2-40B4-BE49-F238E27FC236}">
                <a16:creationId xmlns:a16="http://schemas.microsoft.com/office/drawing/2014/main" id="{8CB8E21F-C6CD-CD3B-347F-8144B7120097}"/>
              </a:ext>
            </a:extLst>
          </p:cNvPr>
          <p:cNvSpPr txBox="1"/>
          <p:nvPr/>
        </p:nvSpPr>
        <p:spPr>
          <a:xfrm>
            <a:off x="470812" y="1557327"/>
            <a:ext cx="11314693" cy="35394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Clr>
                <a:srgbClr val="017973"/>
              </a:buClr>
              <a:buSzPct val="130000"/>
              <a:buBlip>
                <a:blip r:embed="rId3"/>
              </a:buBlip>
            </a:pPr>
            <a:r>
              <a:rPr lang="en-GB" sz="2800" dirty="0">
                <a:latin typeface="Arial" panose="020B0604020202020204" pitchFamily="34" charset="0"/>
                <a:cs typeface="Arial" panose="020B0604020202020204" pitchFamily="34" charset="0"/>
              </a:rPr>
              <a:t>Describe the clinical presentation and common causes of rhinitis in patients.</a:t>
            </a: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a:p>
            <a:pPr marL="457200" indent="-457200">
              <a:buClr>
                <a:srgbClr val="017973"/>
              </a:buClr>
              <a:buSzPct val="130000"/>
              <a:buBlip>
                <a:blip r:embed="rId3"/>
              </a:buBlip>
            </a:pPr>
            <a:r>
              <a:rPr lang="en-GB" sz="2800" dirty="0">
                <a:latin typeface="Arial" panose="020B0604020202020204" pitchFamily="34" charset="0"/>
                <a:cs typeface="Arial" panose="020B0604020202020204" pitchFamily="34" charset="0"/>
              </a:rPr>
              <a:t>Differentiate between the symptoms, triggers, and pathophysiology of allergic and non-allergic rhinitis.</a:t>
            </a: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a:p>
            <a:pPr marL="457200" indent="-457200">
              <a:buClr>
                <a:srgbClr val="017973"/>
              </a:buClr>
              <a:buSzPct val="130000"/>
              <a:buBlip>
                <a:blip r:embed="rId3"/>
              </a:buBlip>
            </a:pPr>
            <a:r>
              <a:rPr lang="en-GB" sz="2800" dirty="0">
                <a:latin typeface="Arial" panose="020B0604020202020204" pitchFamily="34" charset="0"/>
                <a:cs typeface="Arial" panose="020B0604020202020204" pitchFamily="34" charset="0"/>
              </a:rPr>
              <a:t>Formulate an appropriate management plan for patients presenting with symptoms of allergic rhinitis in a community pharmacy setting.</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5101473"/>
      </p:ext>
    </p:extLst>
  </p:cSld>
  <p:clrMapOvr>
    <a:masterClrMapping/>
  </p:clrMapOvr>
  <mc:AlternateContent xmlns:mc="http://schemas.openxmlformats.org/markup-compatibility/2006" xmlns:p14="http://schemas.microsoft.com/office/powerpoint/2010/main">
    <mc:Choice Requires="p14">
      <p:transition p14:dur="10" advTm="38234"/>
    </mc:Choice>
    <mc:Fallback xmlns="">
      <p:transition advTm="3823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CEC4-E6AB-5B70-6581-19958F1537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4E664-9386-A0D2-C61B-AD47D8A1359A}"/>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What is allergic rhinitis (AR)?</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7A09A5F-3E63-F61A-BFE9-0CA0D601837C}"/>
              </a:ext>
            </a:extLst>
          </p:cNvPr>
          <p:cNvPicPr>
            <a:picLocks noChangeAspect="1"/>
          </p:cNvPicPr>
          <p:nvPr/>
        </p:nvPicPr>
        <p:blipFill>
          <a:blip r:embed="rId5"/>
          <a:stretch>
            <a:fillRect/>
          </a:stretch>
        </p:blipFill>
        <p:spPr>
          <a:xfrm>
            <a:off x="10411291" y="281092"/>
            <a:ext cx="1374214" cy="695352"/>
          </a:xfrm>
          <a:prstGeom prst="rect">
            <a:avLst/>
          </a:prstGeom>
        </p:spPr>
      </p:pic>
      <p:sp>
        <p:nvSpPr>
          <p:cNvPr id="5" name="TextBox 4">
            <a:extLst>
              <a:ext uri="{FF2B5EF4-FFF2-40B4-BE49-F238E27FC236}">
                <a16:creationId xmlns:a16="http://schemas.microsoft.com/office/drawing/2014/main" id="{EE201E70-99A4-AA89-0364-CECB4E254C82}"/>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
        <p:nvSpPr>
          <p:cNvPr id="3" name="TextBox 7">
            <a:extLst>
              <a:ext uri="{FF2B5EF4-FFF2-40B4-BE49-F238E27FC236}">
                <a16:creationId xmlns:a16="http://schemas.microsoft.com/office/drawing/2014/main" id="{8CB8E21F-C6CD-CD3B-347F-8144B7120097}"/>
              </a:ext>
            </a:extLst>
          </p:cNvPr>
          <p:cNvSpPr txBox="1"/>
          <p:nvPr/>
        </p:nvSpPr>
        <p:spPr>
          <a:xfrm>
            <a:off x="470812" y="1557327"/>
            <a:ext cx="11314693" cy="483209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17973"/>
              </a:buClr>
              <a:buSzPct val="130000"/>
            </a:pPr>
            <a:r>
              <a:rPr lang="en-GB" sz="2800" dirty="0">
                <a:latin typeface="Arial" panose="020B0604020202020204" pitchFamily="34" charset="0"/>
                <a:cs typeface="Arial" panose="020B0604020202020204" pitchFamily="34" charset="0"/>
              </a:rPr>
              <a:t>Rhinitis is inflammation of the nasal mucosa, characterized by at least 2 symptoms, more than one hour per day on most days:</a:t>
            </a:r>
          </a:p>
          <a:p>
            <a:pPr marL="457200" indent="-457200">
              <a:buClr>
                <a:srgbClr val="017973"/>
              </a:buClr>
              <a:buSzPct val="130000"/>
              <a:buBlip>
                <a:blip r:embed="rId6"/>
              </a:buBlip>
            </a:pPr>
            <a:endParaRPr lang="en-GB" sz="2800" dirty="0">
              <a:latin typeface="Arial" panose="020B0604020202020204" pitchFamily="34" charset="0"/>
              <a:cs typeface="Arial" panose="020B0604020202020204" pitchFamily="34" charset="0"/>
            </a:endParaRPr>
          </a:p>
          <a:p>
            <a:pPr marL="457200" indent="-457200">
              <a:buClr>
                <a:srgbClr val="017973"/>
              </a:buClr>
              <a:buSzPct val="130000"/>
              <a:buBlip>
                <a:blip r:embed="rId7"/>
              </a:buBlip>
            </a:pPr>
            <a:r>
              <a:rPr lang="en-GB" sz="2800" dirty="0">
                <a:latin typeface="Arial" panose="020B0604020202020204" pitchFamily="34" charset="0"/>
                <a:cs typeface="Arial" panose="020B0604020202020204" pitchFamily="34" charset="0"/>
              </a:rPr>
              <a:t>Runny nose (rhinorrhoea)</a:t>
            </a:r>
          </a:p>
          <a:p>
            <a:pPr marL="457200" indent="-457200">
              <a:buClr>
                <a:srgbClr val="017973"/>
              </a:buClr>
              <a:buSzPct val="130000"/>
              <a:buBlip>
                <a:blip r:embed="rId7"/>
              </a:buBlip>
            </a:pPr>
            <a:r>
              <a:rPr lang="en-GB" sz="2800" dirty="0">
                <a:latin typeface="Arial" panose="020B0604020202020204" pitchFamily="34" charset="0"/>
                <a:cs typeface="Arial" panose="020B0604020202020204" pitchFamily="34" charset="0"/>
              </a:rPr>
              <a:t>Blocked/stuffy nose (congestion)</a:t>
            </a:r>
          </a:p>
          <a:p>
            <a:pPr marL="457200" indent="-457200">
              <a:buClr>
                <a:srgbClr val="017973"/>
              </a:buClr>
              <a:buSzPct val="130000"/>
              <a:buBlip>
                <a:blip r:embed="rId7"/>
              </a:buBlip>
            </a:pPr>
            <a:r>
              <a:rPr lang="en-GB" sz="2800" dirty="0">
                <a:latin typeface="Arial" panose="020B0604020202020204" pitchFamily="34" charset="0"/>
                <a:cs typeface="Arial" panose="020B0604020202020204" pitchFamily="34" charset="0"/>
              </a:rPr>
              <a:t>Sneezing</a:t>
            </a:r>
          </a:p>
          <a:p>
            <a:pPr marL="457200" indent="-457200">
              <a:buClr>
                <a:srgbClr val="017973"/>
              </a:buClr>
              <a:buSzPct val="130000"/>
              <a:buBlip>
                <a:blip r:embed="rId7"/>
              </a:buBlip>
            </a:pPr>
            <a:r>
              <a:rPr lang="en-GB" sz="2800" dirty="0">
                <a:latin typeface="Arial" panose="020B0604020202020204" pitchFamily="34" charset="0"/>
                <a:cs typeface="Arial" panose="020B0604020202020204" pitchFamily="34" charset="0"/>
              </a:rPr>
              <a:t>Itchy nose</a:t>
            </a:r>
          </a:p>
          <a:p>
            <a:pPr marL="457200" indent="-457200">
              <a:buClr>
                <a:srgbClr val="017973"/>
              </a:buClr>
              <a:buSzPct val="130000"/>
              <a:buBlip>
                <a:blip r:embed="rId7"/>
              </a:buBlip>
            </a:pPr>
            <a:r>
              <a:rPr lang="en-GB" sz="2800" dirty="0">
                <a:latin typeface="Arial" panose="020B0604020202020204" pitchFamily="34" charset="0"/>
                <a:cs typeface="Arial" panose="020B0604020202020204" pitchFamily="34" charset="0"/>
              </a:rPr>
              <a:t>Itchy throat</a:t>
            </a:r>
          </a:p>
          <a:p>
            <a:pPr marL="457200" indent="-457200">
              <a:buClr>
                <a:srgbClr val="017973"/>
              </a:buClr>
              <a:buSzPct val="130000"/>
              <a:buBlip>
                <a:blip r:embed="rId7"/>
              </a:buBlip>
            </a:pPr>
            <a:r>
              <a:rPr lang="en-GB" sz="2800" dirty="0">
                <a:latin typeface="Arial" panose="020B0604020202020204" pitchFamily="34" charset="0"/>
                <a:cs typeface="Arial" panose="020B0604020202020204" pitchFamily="34" charset="0"/>
              </a:rPr>
              <a:t>Itchy eyes</a:t>
            </a:r>
          </a:p>
          <a:p>
            <a:pPr marL="457200" indent="-457200">
              <a:buClr>
                <a:srgbClr val="017973"/>
              </a:buClr>
              <a:buSzPct val="130000"/>
              <a:buBlip>
                <a:blip r:embed="rId6"/>
              </a:buBlip>
            </a:pPr>
            <a:endParaRPr lang="en-GB" sz="2800" dirty="0">
              <a:latin typeface="Arial" panose="020B0604020202020204" pitchFamily="34" charset="0"/>
              <a:cs typeface="Arial" panose="020B0604020202020204" pitchFamily="34" charset="0"/>
            </a:endParaRPr>
          </a:p>
          <a:p>
            <a:pPr>
              <a:buClr>
                <a:srgbClr val="017973"/>
              </a:buClr>
              <a:buSzPct val="130000"/>
            </a:pPr>
            <a:r>
              <a:rPr lang="en-GB" sz="2800" dirty="0">
                <a:latin typeface="Arial" panose="020B0604020202020204" pitchFamily="34" charset="0"/>
                <a:cs typeface="Arial" panose="020B0604020202020204" pitchFamily="34" charset="0"/>
              </a:rPr>
              <a:t>Allergic conjunctivitis can also cause itchy eyes, common with AR</a:t>
            </a:r>
            <a:endParaRPr lang="en-US"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DD8420C-1185-48C4-3C96-E96AD5659666}"/>
              </a:ext>
            </a:extLst>
          </p:cNvPr>
          <p:cNvPicPr>
            <a:picLocks noChangeAspect="1"/>
          </p:cNvPicPr>
          <p:nvPr/>
        </p:nvPicPr>
        <p:blipFill>
          <a:blip r:embed="rId8"/>
          <a:stretch>
            <a:fillRect/>
          </a:stretch>
        </p:blipFill>
        <p:spPr>
          <a:xfrm>
            <a:off x="8616875" y="3864219"/>
            <a:ext cx="2779637" cy="1853996"/>
          </a:xfrm>
          <a:prstGeom prst="rect">
            <a:avLst/>
          </a:prstGeom>
        </p:spPr>
      </p:pic>
    </p:spTree>
    <p:custDataLst>
      <p:tags r:id="rId1"/>
    </p:custDataLst>
    <p:extLst>
      <p:ext uri="{BB962C8B-B14F-4D97-AF65-F5344CB8AC3E}">
        <p14:creationId xmlns:p14="http://schemas.microsoft.com/office/powerpoint/2010/main" val="11126274"/>
      </p:ext>
    </p:extLst>
  </p:cSld>
  <p:clrMapOvr>
    <a:masterClrMapping/>
  </p:clrMapOvr>
  <mc:AlternateContent xmlns:mc="http://schemas.openxmlformats.org/markup-compatibility/2006" xmlns:p14="http://schemas.microsoft.com/office/powerpoint/2010/main">
    <mc:Choice Requires="p14">
      <p:transition p14:dur="10" advTm="64605"/>
    </mc:Choice>
    <mc:Fallback xmlns="">
      <p:transition advTm="646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84143-9EE3-0CDB-8B8F-CCE8A8FED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9D6D7-4FE9-D3E4-D738-4872CB0FA7AA}"/>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Difference between Allergic and Non Allergic Rhinitis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939CA94D-2897-9A6D-17A2-94E5C946271D}"/>
              </a:ext>
            </a:extLst>
          </p:cNvPr>
          <p:cNvPicPr>
            <a:picLocks noChangeAspect="1"/>
          </p:cNvPicPr>
          <p:nvPr/>
        </p:nvPicPr>
        <p:blipFill>
          <a:blip r:embed="rId4"/>
          <a:stretch>
            <a:fillRect/>
          </a:stretch>
        </p:blipFill>
        <p:spPr>
          <a:xfrm>
            <a:off x="10411291" y="281092"/>
            <a:ext cx="1374214" cy="695352"/>
          </a:xfrm>
          <a:prstGeom prst="rect">
            <a:avLst/>
          </a:prstGeom>
        </p:spPr>
      </p:pic>
      <p:sp>
        <p:nvSpPr>
          <p:cNvPr id="5" name="TextBox 4">
            <a:extLst>
              <a:ext uri="{FF2B5EF4-FFF2-40B4-BE49-F238E27FC236}">
                <a16:creationId xmlns:a16="http://schemas.microsoft.com/office/drawing/2014/main" id="{BB4015AF-A95A-EC61-FE0C-BAA55746DBB1}"/>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grpSp>
        <p:nvGrpSpPr>
          <p:cNvPr id="28" name="Group 27">
            <a:extLst>
              <a:ext uri="{FF2B5EF4-FFF2-40B4-BE49-F238E27FC236}">
                <a16:creationId xmlns:a16="http://schemas.microsoft.com/office/drawing/2014/main" id="{72992A2A-4E5D-1C2C-EA6F-85219F700467}"/>
              </a:ext>
            </a:extLst>
          </p:cNvPr>
          <p:cNvGrpSpPr/>
          <p:nvPr/>
        </p:nvGrpSpPr>
        <p:grpSpPr>
          <a:xfrm>
            <a:off x="4392376" y="1213757"/>
            <a:ext cx="3091551" cy="4588816"/>
            <a:chOff x="4392376" y="1213757"/>
            <a:chExt cx="3091551" cy="4588816"/>
          </a:xfrm>
        </p:grpSpPr>
        <p:sp>
          <p:nvSpPr>
            <p:cNvPr id="3" name="TextBox 2">
              <a:extLst>
                <a:ext uri="{FF2B5EF4-FFF2-40B4-BE49-F238E27FC236}">
                  <a16:creationId xmlns:a16="http://schemas.microsoft.com/office/drawing/2014/main" id="{AC4B3314-D768-7F5E-C68C-312B9C6DC2F6}"/>
                </a:ext>
              </a:extLst>
            </p:cNvPr>
            <p:cNvSpPr txBox="1"/>
            <p:nvPr/>
          </p:nvSpPr>
          <p:spPr>
            <a:xfrm>
              <a:off x="4392384" y="1213757"/>
              <a:ext cx="3091543" cy="369332"/>
            </a:xfrm>
            <a:prstGeom prst="rect">
              <a:avLst/>
            </a:prstGeom>
            <a:solidFill>
              <a:srgbClr val="017973"/>
            </a:solidFill>
          </p:spPr>
          <p:txBody>
            <a:bodyPr wrap="square" rtlCol="0">
              <a:spAutoFit/>
            </a:bodyPr>
            <a:lstStyle/>
            <a:p>
              <a:pPr algn="ctr"/>
              <a:r>
                <a:rPr lang="en-GB" dirty="0">
                  <a:solidFill>
                    <a:schemeClr val="bg1"/>
                  </a:solidFill>
                  <a:latin typeface="Arial" panose="020B0604020202020204" pitchFamily="34" charset="0"/>
                  <a:cs typeface="Arial" panose="020B0604020202020204" pitchFamily="34" charset="0"/>
                </a:rPr>
                <a:t>Symptoms suggestive of AR</a:t>
              </a:r>
            </a:p>
          </p:txBody>
        </p:sp>
        <p:sp>
          <p:nvSpPr>
            <p:cNvPr id="4" name="TextBox 3">
              <a:extLst>
                <a:ext uri="{FF2B5EF4-FFF2-40B4-BE49-F238E27FC236}">
                  <a16:creationId xmlns:a16="http://schemas.microsoft.com/office/drawing/2014/main" id="{E1DDB757-F5FD-FB14-8AF0-2AD1D923FF30}"/>
                </a:ext>
              </a:extLst>
            </p:cNvPr>
            <p:cNvSpPr txBox="1"/>
            <p:nvPr/>
          </p:nvSpPr>
          <p:spPr>
            <a:xfrm>
              <a:off x="4392379" y="1899296"/>
              <a:ext cx="3091543" cy="646331"/>
            </a:xfrm>
            <a:prstGeom prst="rect">
              <a:avLst/>
            </a:prstGeom>
            <a:solidFill>
              <a:srgbClr val="7EC9BD"/>
            </a:solidFill>
          </p:spPr>
          <p:txBody>
            <a:bodyPr wrap="square" rtlCol="0">
              <a:spAutoFit/>
            </a:bodyPr>
            <a:lstStyle/>
            <a:p>
              <a:pPr algn="ctr"/>
              <a:r>
                <a:rPr lang="en-GB" sz="1200" dirty="0">
                  <a:latin typeface="Arial" panose="020B0604020202020204" pitchFamily="34" charset="0"/>
                  <a:cs typeface="Arial" panose="020B0604020202020204" pitchFamily="34" charset="0"/>
                </a:rPr>
                <a:t>Duration:</a:t>
              </a:r>
            </a:p>
            <a:p>
              <a:pPr algn="ctr"/>
              <a:r>
                <a:rPr lang="en-GB" sz="1200" dirty="0">
                  <a:latin typeface="Arial" panose="020B0604020202020204" pitchFamily="34" charset="0"/>
                  <a:cs typeface="Arial" panose="020B0604020202020204" pitchFamily="34" charset="0"/>
                </a:rPr>
                <a:t>Variable (months or shorter)</a:t>
              </a:r>
            </a:p>
            <a:p>
              <a:pPr algn="ctr"/>
              <a:r>
                <a:rPr lang="en-GB" sz="1200" dirty="0">
                  <a:latin typeface="Arial" panose="020B0604020202020204" pitchFamily="34" charset="0"/>
                  <a:cs typeface="Arial" panose="020B0604020202020204" pitchFamily="34" charset="0"/>
                </a:rPr>
                <a:t>Recurrent episodes</a:t>
              </a:r>
            </a:p>
          </p:txBody>
        </p:sp>
        <p:sp>
          <p:nvSpPr>
            <p:cNvPr id="6" name="TextBox 5">
              <a:extLst>
                <a:ext uri="{FF2B5EF4-FFF2-40B4-BE49-F238E27FC236}">
                  <a16:creationId xmlns:a16="http://schemas.microsoft.com/office/drawing/2014/main" id="{534CEB12-A23B-2066-1FDC-681E97429F1E}"/>
                </a:ext>
              </a:extLst>
            </p:cNvPr>
            <p:cNvSpPr txBox="1"/>
            <p:nvPr/>
          </p:nvSpPr>
          <p:spPr>
            <a:xfrm>
              <a:off x="4392378" y="2861834"/>
              <a:ext cx="3091543" cy="646331"/>
            </a:xfrm>
            <a:prstGeom prst="rect">
              <a:avLst/>
            </a:prstGeom>
            <a:solidFill>
              <a:srgbClr val="7EC9BD"/>
            </a:solidFill>
          </p:spPr>
          <p:txBody>
            <a:bodyPr wrap="square" rtlCol="0">
              <a:spAutoFit/>
            </a:bodyPr>
            <a:lstStyle/>
            <a:p>
              <a:pPr algn="ctr"/>
              <a:r>
                <a:rPr lang="en-GB" sz="1200" dirty="0">
                  <a:latin typeface="Arial" panose="020B0604020202020204" pitchFamily="34" charset="0"/>
                  <a:cs typeface="Arial" panose="020B0604020202020204" pitchFamily="34" charset="0"/>
                </a:rPr>
                <a:t>Season:</a:t>
              </a:r>
            </a:p>
            <a:p>
              <a:pPr algn="ctr"/>
              <a:r>
                <a:rPr lang="en-GB" sz="1200" dirty="0">
                  <a:latin typeface="Arial" panose="020B0604020202020204" pitchFamily="34" charset="0"/>
                  <a:cs typeface="Arial" panose="020B0604020202020204" pitchFamily="34" charset="0"/>
                </a:rPr>
                <a:t>Anytime of the year</a:t>
              </a:r>
            </a:p>
            <a:p>
              <a:pPr algn="ctr"/>
              <a:r>
                <a:rPr lang="en-GB" sz="1200" dirty="0">
                  <a:latin typeface="Arial" panose="020B0604020202020204" pitchFamily="34" charset="0"/>
                  <a:cs typeface="Arial" panose="020B0604020202020204" pitchFamily="34" charset="0"/>
                </a:rPr>
                <a:t>Usually pollen season</a:t>
              </a:r>
            </a:p>
          </p:txBody>
        </p:sp>
        <p:sp>
          <p:nvSpPr>
            <p:cNvPr id="7" name="TextBox 6">
              <a:extLst>
                <a:ext uri="{FF2B5EF4-FFF2-40B4-BE49-F238E27FC236}">
                  <a16:creationId xmlns:a16="http://schemas.microsoft.com/office/drawing/2014/main" id="{E8B54CE9-B794-C3F2-C1EC-CDF68933C494}"/>
                </a:ext>
              </a:extLst>
            </p:cNvPr>
            <p:cNvSpPr txBox="1"/>
            <p:nvPr/>
          </p:nvSpPr>
          <p:spPr>
            <a:xfrm>
              <a:off x="4392377" y="3824372"/>
              <a:ext cx="3091543" cy="1384995"/>
            </a:xfrm>
            <a:prstGeom prst="rect">
              <a:avLst/>
            </a:prstGeom>
            <a:solidFill>
              <a:srgbClr val="7EC9BD"/>
            </a:solidFill>
          </p:spPr>
          <p:txBody>
            <a:bodyPr wrap="square" rtlCol="0">
              <a:spAutoFit/>
            </a:bodyPr>
            <a:lstStyle/>
            <a:p>
              <a:pPr algn="ctr"/>
              <a:r>
                <a:rPr lang="en-GB" sz="1200" dirty="0">
                  <a:latin typeface="Arial" panose="020B0604020202020204" pitchFamily="34" charset="0"/>
                  <a:cs typeface="Arial" panose="020B0604020202020204" pitchFamily="34" charset="0"/>
                </a:rPr>
                <a:t>≥2 of the following symptoms for &gt;1hr on most days, for the days symptomatic</a:t>
              </a:r>
            </a:p>
            <a:p>
              <a:pPr marL="171450" indent="-171450" algn="ctr">
                <a:buFont typeface="Arial" panose="020B0604020202020204" pitchFamily="34" charset="0"/>
                <a:buChar char="•"/>
              </a:pPr>
              <a:r>
                <a:rPr lang="en-GB" sz="1200" dirty="0">
                  <a:latin typeface="Arial" panose="020B0604020202020204" pitchFamily="34" charset="0"/>
                  <a:cs typeface="Arial" panose="020B0604020202020204" pitchFamily="34" charset="0"/>
                </a:rPr>
                <a:t>Watery rhinorrhoea (anterior &amp; posterior)</a:t>
              </a:r>
            </a:p>
            <a:p>
              <a:pPr marL="171450" indent="-171450" algn="ctr">
                <a:buFont typeface="Arial" panose="020B0604020202020204" pitchFamily="34" charset="0"/>
                <a:buChar char="•"/>
              </a:pPr>
              <a:r>
                <a:rPr lang="en-GB" sz="1200" dirty="0">
                  <a:latin typeface="Arial" panose="020B0604020202020204" pitchFamily="34" charset="0"/>
                  <a:cs typeface="Arial" panose="020B0604020202020204" pitchFamily="34" charset="0"/>
                </a:rPr>
                <a:t>Sneezing, especially paroxysmal</a:t>
              </a:r>
            </a:p>
            <a:p>
              <a:pPr marL="171450" indent="-171450" algn="ctr">
                <a:buFont typeface="Arial" panose="020B0604020202020204" pitchFamily="34" charset="0"/>
                <a:buChar char="•"/>
              </a:pPr>
              <a:r>
                <a:rPr lang="en-GB" sz="1200" dirty="0">
                  <a:latin typeface="Arial" panose="020B0604020202020204" pitchFamily="34" charset="0"/>
                  <a:cs typeface="Arial" panose="020B0604020202020204" pitchFamily="34" charset="0"/>
                </a:rPr>
                <a:t>Nasal congestion</a:t>
              </a:r>
            </a:p>
            <a:p>
              <a:pPr marL="171450" indent="-171450" algn="ctr">
                <a:buFont typeface="Arial" panose="020B0604020202020204" pitchFamily="34" charset="0"/>
                <a:buChar char="•"/>
              </a:pPr>
              <a:r>
                <a:rPr lang="en-GB" sz="1200" dirty="0">
                  <a:latin typeface="Arial" panose="020B0604020202020204" pitchFamily="34" charset="0"/>
                  <a:cs typeface="Arial" panose="020B0604020202020204" pitchFamily="34" charset="0"/>
                </a:rPr>
                <a:t>Nasal pruritus, throat pruritus</a:t>
              </a:r>
            </a:p>
            <a:p>
              <a:pPr marL="171450" indent="-171450" algn="ctr">
                <a:buFont typeface="Arial" panose="020B0604020202020204" pitchFamily="34" charset="0"/>
                <a:buChar char="•"/>
              </a:pPr>
              <a:r>
                <a:rPr lang="en-GB" sz="1200" dirty="0">
                  <a:latin typeface="Arial" panose="020B0604020202020204" pitchFamily="34" charset="0"/>
                  <a:cs typeface="Arial" panose="020B0604020202020204" pitchFamily="34" charset="0"/>
                </a:rPr>
                <a:t>± Conjunctivitis</a:t>
              </a:r>
            </a:p>
          </p:txBody>
        </p:sp>
        <p:sp>
          <p:nvSpPr>
            <p:cNvPr id="8" name="TextBox 7">
              <a:extLst>
                <a:ext uri="{FF2B5EF4-FFF2-40B4-BE49-F238E27FC236}">
                  <a16:creationId xmlns:a16="http://schemas.microsoft.com/office/drawing/2014/main" id="{2AE04A70-BC0D-3066-CD2A-BDBCB775CCEF}"/>
                </a:ext>
              </a:extLst>
            </p:cNvPr>
            <p:cNvSpPr txBox="1"/>
            <p:nvPr/>
          </p:nvSpPr>
          <p:spPr>
            <a:xfrm>
              <a:off x="4392376" y="5525574"/>
              <a:ext cx="3091543" cy="276999"/>
            </a:xfrm>
            <a:prstGeom prst="rect">
              <a:avLst/>
            </a:prstGeom>
            <a:solidFill>
              <a:srgbClr val="7EC9BD"/>
            </a:solidFill>
          </p:spPr>
          <p:txBody>
            <a:bodyPr wrap="square" rtlCol="0">
              <a:spAutoFit/>
            </a:bodyPr>
            <a:lstStyle/>
            <a:p>
              <a:pPr algn="ctr"/>
              <a:r>
                <a:rPr lang="en-GB" sz="1200" dirty="0">
                  <a:latin typeface="Arial" panose="020B0604020202020204" pitchFamily="34" charset="0"/>
                  <a:cs typeface="Arial" panose="020B0604020202020204" pitchFamily="34" charset="0"/>
                </a:rPr>
                <a:t>Assess severity and Impact</a:t>
              </a:r>
            </a:p>
          </p:txBody>
        </p:sp>
        <p:sp>
          <p:nvSpPr>
            <p:cNvPr id="10" name="Arrow: Down 9">
              <a:extLst>
                <a:ext uri="{FF2B5EF4-FFF2-40B4-BE49-F238E27FC236}">
                  <a16:creationId xmlns:a16="http://schemas.microsoft.com/office/drawing/2014/main" id="{B8C48650-BA2E-8CC5-6E00-02DE832544E7}"/>
                </a:ext>
              </a:extLst>
            </p:cNvPr>
            <p:cNvSpPr/>
            <p:nvPr/>
          </p:nvSpPr>
          <p:spPr>
            <a:xfrm>
              <a:off x="5725990" y="1614234"/>
              <a:ext cx="285750" cy="253916"/>
            </a:xfrm>
            <a:prstGeom prst="downArrow">
              <a:avLst/>
            </a:prstGeom>
            <a:solidFill>
              <a:srgbClr val="7EC9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Down 15">
              <a:extLst>
                <a:ext uri="{FF2B5EF4-FFF2-40B4-BE49-F238E27FC236}">
                  <a16:creationId xmlns:a16="http://schemas.microsoft.com/office/drawing/2014/main" id="{844C84EA-748F-44AD-1566-35C0A1062812}"/>
                </a:ext>
              </a:extLst>
            </p:cNvPr>
            <p:cNvSpPr/>
            <p:nvPr/>
          </p:nvSpPr>
          <p:spPr>
            <a:xfrm>
              <a:off x="5722681" y="3539310"/>
              <a:ext cx="285750" cy="253916"/>
            </a:xfrm>
            <a:prstGeom prst="downArrow">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Down 16">
              <a:extLst>
                <a:ext uri="{FF2B5EF4-FFF2-40B4-BE49-F238E27FC236}">
                  <a16:creationId xmlns:a16="http://schemas.microsoft.com/office/drawing/2014/main" id="{481B6B85-8D6E-0EE8-B256-8595A697CE39}"/>
                </a:ext>
              </a:extLst>
            </p:cNvPr>
            <p:cNvSpPr/>
            <p:nvPr/>
          </p:nvSpPr>
          <p:spPr>
            <a:xfrm>
              <a:off x="5712045" y="5240512"/>
              <a:ext cx="285750" cy="253916"/>
            </a:xfrm>
            <a:prstGeom prst="downArrow">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Down 17">
              <a:extLst>
                <a:ext uri="{FF2B5EF4-FFF2-40B4-BE49-F238E27FC236}">
                  <a16:creationId xmlns:a16="http://schemas.microsoft.com/office/drawing/2014/main" id="{3D04B67B-B4C7-332B-B55E-C6215A931E84}"/>
                </a:ext>
              </a:extLst>
            </p:cNvPr>
            <p:cNvSpPr/>
            <p:nvPr/>
          </p:nvSpPr>
          <p:spPr>
            <a:xfrm>
              <a:off x="5712045" y="2576772"/>
              <a:ext cx="285750" cy="253916"/>
            </a:xfrm>
            <a:prstGeom prst="downArrow">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528E2856-BE69-0137-D558-843BB4CED860}"/>
              </a:ext>
            </a:extLst>
          </p:cNvPr>
          <p:cNvGrpSpPr/>
          <p:nvPr/>
        </p:nvGrpSpPr>
        <p:grpSpPr>
          <a:xfrm>
            <a:off x="4392371" y="1203836"/>
            <a:ext cx="3091548" cy="4587280"/>
            <a:chOff x="7483914" y="1216843"/>
            <a:chExt cx="3091548" cy="4587280"/>
          </a:xfrm>
        </p:grpSpPr>
        <p:sp>
          <p:nvSpPr>
            <p:cNvPr id="19" name="TextBox 18">
              <a:extLst>
                <a:ext uri="{FF2B5EF4-FFF2-40B4-BE49-F238E27FC236}">
                  <a16:creationId xmlns:a16="http://schemas.microsoft.com/office/drawing/2014/main" id="{4689FA8C-09CE-1517-437B-C86B622ACEDF}"/>
                </a:ext>
              </a:extLst>
            </p:cNvPr>
            <p:cNvSpPr txBox="1"/>
            <p:nvPr/>
          </p:nvSpPr>
          <p:spPr>
            <a:xfrm>
              <a:off x="7483919" y="1216843"/>
              <a:ext cx="3091543" cy="646331"/>
            </a:xfrm>
            <a:prstGeom prst="rect">
              <a:avLst/>
            </a:prstGeom>
            <a:solidFill>
              <a:srgbClr val="017973"/>
            </a:solidFill>
          </p:spPr>
          <p:txBody>
            <a:bodyPr wrap="square" rtlCol="0">
              <a:spAutoFit/>
            </a:bodyPr>
            <a:lstStyle/>
            <a:p>
              <a:pPr algn="ctr"/>
              <a:r>
                <a:rPr lang="en-GB" dirty="0">
                  <a:solidFill>
                    <a:schemeClr val="bg1"/>
                  </a:solidFill>
                  <a:latin typeface="Arial" panose="020B0604020202020204" pitchFamily="34" charset="0"/>
                  <a:cs typeface="Arial" panose="020B0604020202020204" pitchFamily="34" charset="0"/>
                </a:rPr>
                <a:t>Symptoms suggestive of the common cold</a:t>
              </a:r>
            </a:p>
          </p:txBody>
        </p:sp>
        <p:sp>
          <p:nvSpPr>
            <p:cNvPr id="20" name="TextBox 19">
              <a:extLst>
                <a:ext uri="{FF2B5EF4-FFF2-40B4-BE49-F238E27FC236}">
                  <a16:creationId xmlns:a16="http://schemas.microsoft.com/office/drawing/2014/main" id="{EAE8A7EF-7F50-7BA7-12BD-1467342265BD}"/>
                </a:ext>
              </a:extLst>
            </p:cNvPr>
            <p:cNvSpPr txBox="1"/>
            <p:nvPr/>
          </p:nvSpPr>
          <p:spPr>
            <a:xfrm>
              <a:off x="7483914" y="2190206"/>
              <a:ext cx="3091543" cy="461665"/>
            </a:xfrm>
            <a:prstGeom prst="rect">
              <a:avLst/>
            </a:prstGeom>
            <a:solidFill>
              <a:srgbClr val="7EC9BD"/>
            </a:solidFill>
          </p:spPr>
          <p:txBody>
            <a:bodyPr wrap="square" rtlCol="0">
              <a:spAutoFit/>
            </a:bodyPr>
            <a:lstStyle/>
            <a:p>
              <a:pPr algn="ctr"/>
              <a:r>
                <a:rPr lang="en-GB" sz="1200" dirty="0">
                  <a:latin typeface="Arial" panose="020B0604020202020204" pitchFamily="34" charset="0"/>
                  <a:cs typeface="Arial" panose="020B0604020202020204" pitchFamily="34" charset="0"/>
                </a:rPr>
                <a:t>Duration:</a:t>
              </a:r>
            </a:p>
            <a:p>
              <a:pPr algn="ctr"/>
              <a:r>
                <a:rPr lang="en-GB" sz="1200" dirty="0">
                  <a:latin typeface="Arial" panose="020B0604020202020204" pitchFamily="34" charset="0"/>
                  <a:cs typeface="Arial" panose="020B0604020202020204" pitchFamily="34" charset="0"/>
                </a:rPr>
                <a:t>5 – 10 days</a:t>
              </a:r>
            </a:p>
          </p:txBody>
        </p:sp>
        <p:sp>
          <p:nvSpPr>
            <p:cNvPr id="21" name="TextBox 20">
              <a:extLst>
                <a:ext uri="{FF2B5EF4-FFF2-40B4-BE49-F238E27FC236}">
                  <a16:creationId xmlns:a16="http://schemas.microsoft.com/office/drawing/2014/main" id="{BC2E6E0B-B80B-82CE-A43B-CEC720DC2AB1}"/>
                </a:ext>
              </a:extLst>
            </p:cNvPr>
            <p:cNvSpPr txBox="1"/>
            <p:nvPr/>
          </p:nvSpPr>
          <p:spPr>
            <a:xfrm>
              <a:off x="7483914" y="2966038"/>
              <a:ext cx="3091543" cy="461665"/>
            </a:xfrm>
            <a:prstGeom prst="rect">
              <a:avLst/>
            </a:prstGeom>
            <a:solidFill>
              <a:srgbClr val="7EC9BD"/>
            </a:solidFill>
          </p:spPr>
          <p:txBody>
            <a:bodyPr wrap="square" rtlCol="0">
              <a:spAutoFit/>
            </a:bodyPr>
            <a:lstStyle/>
            <a:p>
              <a:pPr algn="ctr"/>
              <a:r>
                <a:rPr lang="en-GB" sz="1200" dirty="0">
                  <a:latin typeface="Arial" panose="020B0604020202020204" pitchFamily="34" charset="0"/>
                  <a:cs typeface="Arial" panose="020B0604020202020204" pitchFamily="34" charset="0"/>
                </a:rPr>
                <a:t>Season:</a:t>
              </a:r>
            </a:p>
            <a:p>
              <a:pPr algn="ctr"/>
              <a:r>
                <a:rPr lang="en-GB" sz="1200" dirty="0">
                  <a:latin typeface="Arial" panose="020B0604020202020204" pitchFamily="34" charset="0"/>
                  <a:cs typeface="Arial" panose="020B0604020202020204" pitchFamily="34" charset="0"/>
                </a:rPr>
                <a:t>Usually winter</a:t>
              </a:r>
            </a:p>
          </p:txBody>
        </p:sp>
        <p:sp>
          <p:nvSpPr>
            <p:cNvPr id="22" name="TextBox 21">
              <a:extLst>
                <a:ext uri="{FF2B5EF4-FFF2-40B4-BE49-F238E27FC236}">
                  <a16:creationId xmlns:a16="http://schemas.microsoft.com/office/drawing/2014/main" id="{074F497B-90FA-5424-B8AE-3194C10EC0FF}"/>
                </a:ext>
              </a:extLst>
            </p:cNvPr>
            <p:cNvSpPr txBox="1"/>
            <p:nvPr/>
          </p:nvSpPr>
          <p:spPr>
            <a:xfrm>
              <a:off x="7483915" y="4002855"/>
              <a:ext cx="3091543" cy="1200329"/>
            </a:xfrm>
            <a:prstGeom prst="rect">
              <a:avLst/>
            </a:prstGeom>
            <a:solidFill>
              <a:srgbClr val="7EC9BD"/>
            </a:solidFill>
          </p:spPr>
          <p:txBody>
            <a:bodyPr wrap="square" rtlCol="0">
              <a:spAutoFit/>
            </a:bodyPr>
            <a:lstStyle/>
            <a:p>
              <a:pPr marL="171450" indent="-171450" algn="ctr">
                <a:buFont typeface="Arial" panose="020B0604020202020204" pitchFamily="34" charset="0"/>
                <a:buChar char="•"/>
              </a:pPr>
              <a:r>
                <a:rPr lang="en-GB" sz="1200" dirty="0">
                  <a:latin typeface="Arial" panose="020B0604020202020204" pitchFamily="34" charset="0"/>
                  <a:cs typeface="Arial" panose="020B0604020202020204" pitchFamily="34" charset="0"/>
                </a:rPr>
                <a:t>Severe nasal congestion</a:t>
              </a:r>
            </a:p>
            <a:p>
              <a:pPr marL="171450" indent="-171450" algn="ctr">
                <a:buFont typeface="Arial" panose="020B0604020202020204" pitchFamily="34" charset="0"/>
                <a:buChar char="•"/>
              </a:pPr>
              <a:r>
                <a:rPr lang="en-GB" sz="1200" dirty="0">
                  <a:latin typeface="Arial" panose="020B0604020202020204" pitchFamily="34" charset="0"/>
                  <a:cs typeface="Arial" panose="020B0604020202020204" pitchFamily="34" charset="0"/>
                </a:rPr>
                <a:t>Rhinorrhoea</a:t>
              </a:r>
            </a:p>
            <a:p>
              <a:pPr marL="171450" indent="-171450" algn="ctr">
                <a:buFont typeface="Arial" panose="020B0604020202020204" pitchFamily="34" charset="0"/>
                <a:buChar char="•"/>
              </a:pPr>
              <a:r>
                <a:rPr lang="en-GB" sz="1200" dirty="0">
                  <a:latin typeface="Arial" panose="020B0604020202020204" pitchFamily="34" charset="0"/>
                  <a:cs typeface="Arial" panose="020B0604020202020204" pitchFamily="34" charset="0"/>
                </a:rPr>
                <a:t>Sneezing (rarely bouts of sneezing)</a:t>
              </a:r>
            </a:p>
            <a:p>
              <a:pPr marL="171450" indent="-171450" algn="ctr">
                <a:buFont typeface="Arial" panose="020B0604020202020204" pitchFamily="34" charset="0"/>
                <a:buChar char="•"/>
              </a:pPr>
              <a:r>
                <a:rPr lang="en-GB" sz="1200" dirty="0">
                  <a:latin typeface="Arial" panose="020B0604020202020204" pitchFamily="34" charset="0"/>
                  <a:cs typeface="Arial" panose="020B0604020202020204" pitchFamily="34" charset="0"/>
                </a:rPr>
                <a:t>NO Nasal or ocular pruritus</a:t>
              </a:r>
            </a:p>
            <a:p>
              <a:pPr marL="171450" indent="-171450" algn="ctr">
                <a:buFont typeface="Arial" panose="020B0604020202020204" pitchFamily="34" charset="0"/>
                <a:buChar char="•"/>
              </a:pPr>
              <a:r>
                <a:rPr lang="en-GB" sz="1200" dirty="0">
                  <a:latin typeface="Arial" panose="020B0604020202020204" pitchFamily="34" charset="0"/>
                  <a:cs typeface="Arial" panose="020B0604020202020204" pitchFamily="34" charset="0"/>
                </a:rPr>
                <a:t>Rare bilateral ocular symptoms</a:t>
              </a:r>
            </a:p>
            <a:p>
              <a:pPr marL="171450" indent="-171450" algn="ctr">
                <a:buFont typeface="Arial" panose="020B0604020202020204" pitchFamily="34" charset="0"/>
                <a:buChar char="•"/>
              </a:pPr>
              <a:r>
                <a:rPr lang="en-GB" sz="1200" dirty="0">
                  <a:latin typeface="Arial" panose="020B0604020202020204" pitchFamily="34" charset="0"/>
                  <a:cs typeface="Arial" panose="020B0604020202020204" pitchFamily="34" charset="0"/>
                </a:rPr>
                <a:t>Frequent anosmia</a:t>
              </a:r>
            </a:p>
          </p:txBody>
        </p:sp>
        <p:sp>
          <p:nvSpPr>
            <p:cNvPr id="23" name="TextBox 22">
              <a:extLst>
                <a:ext uri="{FF2B5EF4-FFF2-40B4-BE49-F238E27FC236}">
                  <a16:creationId xmlns:a16="http://schemas.microsoft.com/office/drawing/2014/main" id="{1ACEEE6D-7B64-3A23-43A1-9C961A22B882}"/>
                </a:ext>
              </a:extLst>
            </p:cNvPr>
            <p:cNvSpPr txBox="1"/>
            <p:nvPr/>
          </p:nvSpPr>
          <p:spPr>
            <a:xfrm>
              <a:off x="7483916" y="5527124"/>
              <a:ext cx="3091543" cy="276999"/>
            </a:xfrm>
            <a:prstGeom prst="rect">
              <a:avLst/>
            </a:prstGeom>
            <a:solidFill>
              <a:srgbClr val="7EC9BD"/>
            </a:solidFill>
          </p:spPr>
          <p:txBody>
            <a:bodyPr wrap="square" rtlCol="0">
              <a:spAutoFit/>
            </a:bodyPr>
            <a:lstStyle/>
            <a:p>
              <a:pPr algn="ctr"/>
              <a:r>
                <a:rPr lang="en-GB" sz="1200" dirty="0">
                  <a:latin typeface="Arial" panose="020B0604020202020204" pitchFamily="34" charset="0"/>
                  <a:cs typeface="Arial" panose="020B0604020202020204" pitchFamily="34" charset="0"/>
                </a:rPr>
                <a:t>Treat according to protocol for the cold</a:t>
              </a:r>
            </a:p>
          </p:txBody>
        </p:sp>
        <p:sp>
          <p:nvSpPr>
            <p:cNvPr id="24" name="Arrow: Down 23">
              <a:extLst>
                <a:ext uri="{FF2B5EF4-FFF2-40B4-BE49-F238E27FC236}">
                  <a16:creationId xmlns:a16="http://schemas.microsoft.com/office/drawing/2014/main" id="{BCEDD053-294C-2573-A1E7-4924F7F374D8}"/>
                </a:ext>
              </a:extLst>
            </p:cNvPr>
            <p:cNvSpPr/>
            <p:nvPr/>
          </p:nvSpPr>
          <p:spPr>
            <a:xfrm>
              <a:off x="8751015" y="1921030"/>
              <a:ext cx="285750" cy="253916"/>
            </a:xfrm>
            <a:prstGeom prst="downArrow">
              <a:avLst/>
            </a:prstGeom>
            <a:solidFill>
              <a:srgbClr val="7EC9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Down 24">
              <a:extLst>
                <a:ext uri="{FF2B5EF4-FFF2-40B4-BE49-F238E27FC236}">
                  <a16:creationId xmlns:a16="http://schemas.microsoft.com/office/drawing/2014/main" id="{1CFF8A35-E185-B4AC-FE95-3D0E9CB38AC9}"/>
                </a:ext>
              </a:extLst>
            </p:cNvPr>
            <p:cNvSpPr/>
            <p:nvPr/>
          </p:nvSpPr>
          <p:spPr>
            <a:xfrm>
              <a:off x="8744932" y="3456608"/>
              <a:ext cx="285750" cy="540063"/>
            </a:xfrm>
            <a:prstGeom prst="downArrow">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Down 25">
              <a:extLst>
                <a:ext uri="{FF2B5EF4-FFF2-40B4-BE49-F238E27FC236}">
                  <a16:creationId xmlns:a16="http://schemas.microsoft.com/office/drawing/2014/main" id="{F3239821-A480-36EF-4EE4-4D0C56CD0E33}"/>
                </a:ext>
              </a:extLst>
            </p:cNvPr>
            <p:cNvSpPr/>
            <p:nvPr/>
          </p:nvSpPr>
          <p:spPr>
            <a:xfrm>
              <a:off x="8743936" y="5225604"/>
              <a:ext cx="285750" cy="253916"/>
            </a:xfrm>
            <a:prstGeom prst="downArrow">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Down 26">
              <a:extLst>
                <a:ext uri="{FF2B5EF4-FFF2-40B4-BE49-F238E27FC236}">
                  <a16:creationId xmlns:a16="http://schemas.microsoft.com/office/drawing/2014/main" id="{F9BBF9F3-EA1D-C18D-0DF9-DE1B1AC304D8}"/>
                </a:ext>
              </a:extLst>
            </p:cNvPr>
            <p:cNvSpPr/>
            <p:nvPr/>
          </p:nvSpPr>
          <p:spPr>
            <a:xfrm>
              <a:off x="8751015" y="2693438"/>
              <a:ext cx="285750" cy="253916"/>
            </a:xfrm>
            <a:prstGeom prst="downArrow">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a:extLst>
              <a:ext uri="{FF2B5EF4-FFF2-40B4-BE49-F238E27FC236}">
                <a16:creationId xmlns:a16="http://schemas.microsoft.com/office/drawing/2014/main" id="{6EC4BD73-29EB-0384-374A-5B0C0E76EB57}"/>
              </a:ext>
            </a:extLst>
          </p:cNvPr>
          <p:cNvGrpSpPr/>
          <p:nvPr/>
        </p:nvGrpSpPr>
        <p:grpSpPr>
          <a:xfrm>
            <a:off x="4392363" y="1203836"/>
            <a:ext cx="3091546" cy="4587280"/>
            <a:chOff x="8465852" y="1213757"/>
            <a:chExt cx="3091546" cy="4587280"/>
          </a:xfrm>
        </p:grpSpPr>
        <p:sp>
          <p:nvSpPr>
            <p:cNvPr id="31" name="TextBox 30">
              <a:extLst>
                <a:ext uri="{FF2B5EF4-FFF2-40B4-BE49-F238E27FC236}">
                  <a16:creationId xmlns:a16="http://schemas.microsoft.com/office/drawing/2014/main" id="{2BE4525B-3DF8-1C7E-DD0F-FEA5612C3B79}"/>
                </a:ext>
              </a:extLst>
            </p:cNvPr>
            <p:cNvSpPr txBox="1"/>
            <p:nvPr/>
          </p:nvSpPr>
          <p:spPr>
            <a:xfrm>
              <a:off x="8465855" y="1213757"/>
              <a:ext cx="3091543" cy="646331"/>
            </a:xfrm>
            <a:prstGeom prst="rect">
              <a:avLst/>
            </a:prstGeom>
            <a:solidFill>
              <a:srgbClr val="017973"/>
            </a:solidFill>
          </p:spPr>
          <p:txBody>
            <a:bodyPr wrap="square" rtlCol="0">
              <a:spAutoFit/>
            </a:bodyPr>
            <a:lstStyle/>
            <a:p>
              <a:pPr algn="ctr"/>
              <a:r>
                <a:rPr lang="en-GB" dirty="0">
                  <a:solidFill>
                    <a:schemeClr val="bg1"/>
                  </a:solidFill>
                  <a:latin typeface="Arial" panose="020B0604020202020204" pitchFamily="34" charset="0"/>
                  <a:cs typeface="Arial" panose="020B0604020202020204" pitchFamily="34" charset="0"/>
                </a:rPr>
                <a:t>Symptoms NOT associated with AR or the common cold</a:t>
              </a:r>
            </a:p>
          </p:txBody>
        </p:sp>
        <p:sp>
          <p:nvSpPr>
            <p:cNvPr id="32" name="TextBox 31">
              <a:extLst>
                <a:ext uri="{FF2B5EF4-FFF2-40B4-BE49-F238E27FC236}">
                  <a16:creationId xmlns:a16="http://schemas.microsoft.com/office/drawing/2014/main" id="{14E84056-D320-D234-A69B-528C920F6CA0}"/>
                </a:ext>
              </a:extLst>
            </p:cNvPr>
            <p:cNvSpPr txBox="1"/>
            <p:nvPr/>
          </p:nvSpPr>
          <p:spPr>
            <a:xfrm>
              <a:off x="8465852" y="3616336"/>
              <a:ext cx="3091543" cy="1569660"/>
            </a:xfrm>
            <a:prstGeom prst="rect">
              <a:avLst/>
            </a:prstGeom>
            <a:solidFill>
              <a:srgbClr val="7EC9BD"/>
            </a:solidFill>
          </p:spPr>
          <p:txBody>
            <a:bodyPr wrap="square" rtlCol="0">
              <a:spAutoFit/>
            </a:bodyPr>
            <a:lstStyle/>
            <a:p>
              <a:pPr marL="171450" indent="-171450" algn="ctr">
                <a:buFont typeface="Arial" panose="020B0604020202020204" pitchFamily="34" charset="0"/>
                <a:buChar char="•"/>
              </a:pPr>
              <a:r>
                <a:rPr lang="en-GB" sz="1200" dirty="0">
                  <a:latin typeface="Arial" panose="020B0604020202020204" pitchFamily="34" charset="0"/>
                  <a:cs typeface="Arial" panose="020B0604020202020204" pitchFamily="34" charset="0"/>
                </a:rPr>
                <a:t>Unilateral symptoms</a:t>
              </a:r>
            </a:p>
            <a:p>
              <a:pPr marL="171450" indent="-171450" algn="ctr">
                <a:buFont typeface="Arial" panose="020B0604020202020204" pitchFamily="34" charset="0"/>
                <a:buChar char="•"/>
              </a:pPr>
              <a:r>
                <a:rPr lang="en-GB" sz="1200" dirty="0">
                  <a:latin typeface="Arial" panose="020B0604020202020204" pitchFamily="34" charset="0"/>
                  <a:cs typeface="Arial" panose="020B0604020202020204" pitchFamily="34" charset="0"/>
                </a:rPr>
                <a:t>Only nasal congestion</a:t>
              </a:r>
            </a:p>
            <a:p>
              <a:pPr marL="171450" indent="-171450" algn="ctr">
                <a:buFont typeface="Arial" panose="020B0604020202020204" pitchFamily="34" charset="0"/>
                <a:buChar char="•"/>
              </a:pPr>
              <a:r>
                <a:rPr lang="en-GB" sz="1200" dirty="0">
                  <a:latin typeface="Arial" panose="020B0604020202020204" pitchFamily="34" charset="0"/>
                  <a:cs typeface="Arial" panose="020B0604020202020204" pitchFamily="34" charset="0"/>
                </a:rPr>
                <a:t>Mucopurulent rhinorrhoea</a:t>
              </a:r>
            </a:p>
            <a:p>
              <a:pPr marL="171450" indent="-171450" algn="ctr">
                <a:buFont typeface="Arial" panose="020B0604020202020204" pitchFamily="34" charset="0"/>
                <a:buChar char="•"/>
              </a:pPr>
              <a:r>
                <a:rPr lang="en-GB" sz="1200" dirty="0">
                  <a:latin typeface="Arial" panose="020B0604020202020204" pitchFamily="34" charset="0"/>
                  <a:cs typeface="Arial" panose="020B0604020202020204" pitchFamily="34" charset="0"/>
                </a:rPr>
                <a:t>Clear rhinorrhoea, worse bending over</a:t>
              </a:r>
            </a:p>
            <a:p>
              <a:pPr marL="171450" indent="-171450" algn="ctr">
                <a:buFont typeface="Arial" panose="020B0604020202020204" pitchFamily="34" charset="0"/>
                <a:buChar char="•"/>
              </a:pPr>
              <a:r>
                <a:rPr lang="en-GB" sz="1200" dirty="0">
                  <a:latin typeface="Arial" panose="020B0604020202020204" pitchFamily="34" charset="0"/>
                  <a:cs typeface="Arial" panose="020B0604020202020204" pitchFamily="34" charset="0"/>
                </a:rPr>
                <a:t>Posterior rhinorrhoea (post nasal drip)</a:t>
              </a:r>
            </a:p>
            <a:p>
              <a:pPr marL="171450" indent="-171450" algn="ctr">
                <a:buFont typeface="Arial" panose="020B0604020202020204" pitchFamily="34" charset="0"/>
                <a:buChar char="•"/>
              </a:pPr>
              <a:r>
                <a:rPr lang="en-GB" sz="1200" dirty="0">
                  <a:latin typeface="Arial" panose="020B0604020202020204" pitchFamily="34" charset="0"/>
                  <a:cs typeface="Arial" panose="020B0604020202020204" pitchFamily="34" charset="0"/>
                </a:rPr>
                <a:t>Pain</a:t>
              </a:r>
            </a:p>
            <a:p>
              <a:pPr marL="171450" indent="-171450" algn="ctr">
                <a:buFont typeface="Arial" panose="020B0604020202020204" pitchFamily="34" charset="0"/>
                <a:buChar char="•"/>
              </a:pPr>
              <a:r>
                <a:rPr lang="en-GB" sz="1200" dirty="0">
                  <a:latin typeface="Arial" panose="020B0604020202020204" pitchFamily="34" charset="0"/>
                  <a:cs typeface="Arial" panose="020B0604020202020204" pitchFamily="34" charset="0"/>
                </a:rPr>
                <a:t>Recurrent epistaxis</a:t>
              </a:r>
            </a:p>
            <a:p>
              <a:pPr marL="171450" indent="-171450" algn="ctr">
                <a:buFont typeface="Arial" panose="020B0604020202020204" pitchFamily="34" charset="0"/>
                <a:buChar char="•"/>
              </a:pPr>
              <a:r>
                <a:rPr lang="en-GB" sz="1200" dirty="0">
                  <a:latin typeface="Arial" panose="020B0604020202020204" pitchFamily="34" charset="0"/>
                  <a:cs typeface="Arial" panose="020B0604020202020204" pitchFamily="34" charset="0"/>
                </a:rPr>
                <a:t>Orbital </a:t>
              </a:r>
              <a:r>
                <a:rPr lang="en-GB" sz="1200" dirty="0" err="1">
                  <a:latin typeface="Arial" panose="020B0604020202020204" pitchFamily="34" charset="0"/>
                  <a:cs typeface="Arial" panose="020B0604020202020204" pitchFamily="34" charset="0"/>
                </a:rPr>
                <a:t>cellullitis</a:t>
              </a:r>
              <a:endParaRPr lang="en-GB" sz="12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297C1C4-7550-0319-184B-E5458C2A7FDE}"/>
                </a:ext>
              </a:extLst>
            </p:cNvPr>
            <p:cNvSpPr txBox="1"/>
            <p:nvPr/>
          </p:nvSpPr>
          <p:spPr>
            <a:xfrm>
              <a:off x="8465852" y="5524038"/>
              <a:ext cx="3091543" cy="276999"/>
            </a:xfrm>
            <a:prstGeom prst="rect">
              <a:avLst/>
            </a:prstGeom>
            <a:solidFill>
              <a:srgbClr val="7EC9BD"/>
            </a:solidFill>
          </p:spPr>
          <p:txBody>
            <a:bodyPr wrap="square" rtlCol="0">
              <a:spAutoFit/>
            </a:bodyPr>
            <a:lstStyle/>
            <a:p>
              <a:pPr algn="ctr"/>
              <a:r>
                <a:rPr lang="en-GB" sz="1200" dirty="0">
                  <a:latin typeface="Arial" panose="020B0604020202020204" pitchFamily="34" charset="0"/>
                  <a:cs typeface="Arial" panose="020B0604020202020204" pitchFamily="34" charset="0"/>
                </a:rPr>
                <a:t>Consider GP </a:t>
              </a:r>
              <a:r>
                <a:rPr lang="en-GB" sz="1200" dirty="0" err="1">
                  <a:latin typeface="Arial" panose="020B0604020202020204" pitchFamily="34" charset="0"/>
                  <a:cs typeface="Arial" panose="020B0604020202020204" pitchFamily="34" charset="0"/>
                </a:rPr>
                <a:t>referrral</a:t>
              </a:r>
              <a:endParaRPr lang="en-GB" sz="1200" dirty="0">
                <a:latin typeface="Arial" panose="020B0604020202020204" pitchFamily="34" charset="0"/>
                <a:cs typeface="Arial" panose="020B0604020202020204" pitchFamily="34" charset="0"/>
              </a:endParaRPr>
            </a:p>
          </p:txBody>
        </p:sp>
        <p:sp>
          <p:nvSpPr>
            <p:cNvPr id="34" name="Arrow: Down 33">
              <a:extLst>
                <a:ext uri="{FF2B5EF4-FFF2-40B4-BE49-F238E27FC236}">
                  <a16:creationId xmlns:a16="http://schemas.microsoft.com/office/drawing/2014/main" id="{E46A6783-97BA-0C84-270F-BC54376D7994}"/>
                </a:ext>
              </a:extLst>
            </p:cNvPr>
            <p:cNvSpPr/>
            <p:nvPr/>
          </p:nvSpPr>
          <p:spPr>
            <a:xfrm>
              <a:off x="9796170" y="1884255"/>
              <a:ext cx="285750" cy="1690467"/>
            </a:xfrm>
            <a:prstGeom prst="downArrow">
              <a:avLst/>
            </a:prstGeom>
            <a:solidFill>
              <a:srgbClr val="7EC9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Arrow: Down 34">
              <a:extLst>
                <a:ext uri="{FF2B5EF4-FFF2-40B4-BE49-F238E27FC236}">
                  <a16:creationId xmlns:a16="http://schemas.microsoft.com/office/drawing/2014/main" id="{558C6E38-56A6-A322-F852-F086DAAB2D60}"/>
                </a:ext>
              </a:extLst>
            </p:cNvPr>
            <p:cNvSpPr/>
            <p:nvPr/>
          </p:nvSpPr>
          <p:spPr>
            <a:xfrm>
              <a:off x="9868747" y="5243549"/>
              <a:ext cx="285750" cy="253916"/>
            </a:xfrm>
            <a:prstGeom prst="downArrow">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Box 35">
            <a:extLst>
              <a:ext uri="{FF2B5EF4-FFF2-40B4-BE49-F238E27FC236}">
                <a16:creationId xmlns:a16="http://schemas.microsoft.com/office/drawing/2014/main" id="{F2455D7D-88F9-873D-8FDC-0193E77FDCF0}"/>
              </a:ext>
            </a:extLst>
          </p:cNvPr>
          <p:cNvSpPr txBox="1"/>
          <p:nvPr/>
        </p:nvSpPr>
        <p:spPr>
          <a:xfrm>
            <a:off x="903767" y="6035417"/>
            <a:ext cx="11067807" cy="461665"/>
          </a:xfrm>
          <a:prstGeom prst="rect">
            <a:avLst/>
          </a:prstGeom>
          <a:noFill/>
        </p:spPr>
        <p:txBody>
          <a:bodyPr wrap="square" rtlCol="0">
            <a:spAutoFit/>
          </a:bodyPr>
          <a:lstStyle/>
          <a:p>
            <a:pPr algn="ctr"/>
            <a:r>
              <a:rPr lang="en-GB" sz="1200" b="0" i="0" dirty="0">
                <a:solidFill>
                  <a:srgbClr val="212121"/>
                </a:solidFill>
                <a:effectLst/>
                <a:latin typeface="Arial" panose="020B0604020202020204" pitchFamily="34" charset="0"/>
                <a:cs typeface="Arial" panose="020B0604020202020204" pitchFamily="34" charset="0"/>
              </a:rPr>
              <a:t>Adapted from: Lourenço, Olga et al. “Managing Allergic Rhinitis in the Pharmacy: An ARIA Guide for Implementation in Practice.”</a:t>
            </a:r>
          </a:p>
          <a:p>
            <a:pPr algn="ctr"/>
            <a:r>
              <a:rPr lang="en-GB" sz="1200" b="0" i="1" dirty="0">
                <a:solidFill>
                  <a:srgbClr val="212121"/>
                </a:solidFill>
                <a:effectLst/>
                <a:latin typeface="Arial" panose="020B0604020202020204" pitchFamily="34" charset="0"/>
                <a:cs typeface="Arial" panose="020B0604020202020204" pitchFamily="34" charset="0"/>
              </a:rPr>
              <a:t>Pharmacy (Basel, Switzerland)</a:t>
            </a:r>
            <a:r>
              <a:rPr lang="en-GB" sz="1200" b="0" i="0" dirty="0">
                <a:solidFill>
                  <a:srgbClr val="212121"/>
                </a:solidFill>
                <a:effectLst/>
                <a:latin typeface="Arial" panose="020B0604020202020204" pitchFamily="34" charset="0"/>
                <a:cs typeface="Arial" panose="020B0604020202020204" pitchFamily="34" charset="0"/>
              </a:rPr>
              <a:t> vol. 8,2 85. 16 May. 2020, doi:10.3390/pharmacy8020085</a:t>
            </a:r>
            <a:endParaRPr lang="en-GB"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15970513"/>
      </p:ext>
    </p:extLst>
  </p:cSld>
  <p:clrMapOvr>
    <a:masterClrMapping/>
  </p:clrMapOvr>
  <mc:AlternateContent xmlns:mc="http://schemas.openxmlformats.org/markup-compatibility/2006" xmlns:p14="http://schemas.microsoft.com/office/powerpoint/2010/main">
    <mc:Choice Requires="p14">
      <p:transition p14:dur="10" advTm="178591"/>
    </mc:Choice>
    <mc:Fallback xmlns="">
      <p:transition advTm="1785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4.07407E-6 L -0.32383 -4.07407E-6 " pathEditMode="relative" rAng="0" ptsTypes="AA">
                                      <p:cBhvr>
                                        <p:cTn id="6" dur="2000" fill="hold"/>
                                        <p:tgtEl>
                                          <p:spTgt spid="28"/>
                                        </p:tgtEl>
                                        <p:attrNameLst>
                                          <p:attrName>ppt_x</p:attrName>
                                          <p:attrName>ppt_y</p:attrName>
                                        </p:attrNameLst>
                                      </p:cBhvr>
                                      <p:rCtr x="-16198"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065 0.00162 L 0.3293 0.00162 " pathEditMode="relative" rAng="0" ptsTypes="AA">
                                      <p:cBhvr>
                                        <p:cTn id="14" dur="2000" fill="hold"/>
                                        <p:tgtEl>
                                          <p:spTgt spid="29"/>
                                        </p:tgtEl>
                                        <p:attrNameLst>
                                          <p:attrName>ppt_x</p:attrName>
                                          <p:attrName>ppt_y</p:attrName>
                                        </p:attrNameLst>
                                      </p:cBhvr>
                                      <p:rCtr x="16432" y="0"/>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84143-9EE3-0CDB-8B8F-CCE8A8FED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9D6D7-4FE9-D3E4-D738-4872CB0FA7AA}"/>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Difference between Allergic and Non Allergic Rhinitis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939CA94D-2897-9A6D-17A2-94E5C946271D}"/>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5" name="TextBox 4">
            <a:extLst>
              <a:ext uri="{FF2B5EF4-FFF2-40B4-BE49-F238E27FC236}">
                <a16:creationId xmlns:a16="http://schemas.microsoft.com/office/drawing/2014/main" id="{BB4015AF-A95A-EC61-FE0C-BAA55746DBB1}"/>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graphicFrame>
        <p:nvGraphicFramePr>
          <p:cNvPr id="3" name="Tableau 2">
            <a:extLst>
              <a:ext uri="{FF2B5EF4-FFF2-40B4-BE49-F238E27FC236}">
                <a16:creationId xmlns:a16="http://schemas.microsoft.com/office/drawing/2014/main" id="{86629A1F-9B1F-AC8B-0B45-CA418890B516}"/>
              </a:ext>
            </a:extLst>
          </p:cNvPr>
          <p:cNvGraphicFramePr>
            <a:graphicFrameLocks noGrp="1"/>
          </p:cNvGraphicFramePr>
          <p:nvPr>
            <p:extLst>
              <p:ext uri="{D42A27DB-BD31-4B8C-83A1-F6EECF244321}">
                <p14:modId xmlns:p14="http://schemas.microsoft.com/office/powerpoint/2010/main" val="232047298"/>
              </p:ext>
            </p:extLst>
          </p:nvPr>
        </p:nvGraphicFramePr>
        <p:xfrm>
          <a:off x="342900" y="1551939"/>
          <a:ext cx="11706225" cy="2234964"/>
        </p:xfrm>
        <a:graphic>
          <a:graphicData uri="http://schemas.openxmlformats.org/drawingml/2006/table">
            <a:tbl>
              <a:tblPr firstRow="1" bandRow="1">
                <a:tableStyleId>{5C22544A-7EE6-4342-B048-85BDC9FD1C3A}</a:tableStyleId>
              </a:tblPr>
              <a:tblGrid>
                <a:gridCol w="6007819">
                  <a:extLst>
                    <a:ext uri="{9D8B030D-6E8A-4147-A177-3AD203B41FA5}">
                      <a16:colId xmlns:a16="http://schemas.microsoft.com/office/drawing/2014/main" val="2278311215"/>
                    </a:ext>
                  </a:extLst>
                </a:gridCol>
                <a:gridCol w="5698406">
                  <a:extLst>
                    <a:ext uri="{9D8B030D-6E8A-4147-A177-3AD203B41FA5}">
                      <a16:colId xmlns:a16="http://schemas.microsoft.com/office/drawing/2014/main" val="3716808133"/>
                    </a:ext>
                  </a:extLst>
                </a:gridCol>
              </a:tblGrid>
              <a:tr h="334011">
                <a:tc>
                  <a:txBody>
                    <a:bodyPr/>
                    <a:lstStyle/>
                    <a:p>
                      <a:pPr algn="ctr"/>
                      <a:r>
                        <a:rPr lang="en-GB" sz="2800" dirty="0">
                          <a:latin typeface="Arial" panose="020B0604020202020204" pitchFamily="34" charset="0"/>
                          <a:cs typeface="Arial" panose="020B0604020202020204" pitchFamily="34" charset="0"/>
                        </a:rPr>
                        <a:t>Allergic Rhinitis</a:t>
                      </a:r>
                    </a:p>
                  </a:txBody>
                  <a:tcPr>
                    <a:solidFill>
                      <a:srgbClr val="007873"/>
                    </a:solidFill>
                  </a:tcPr>
                </a:tc>
                <a:tc>
                  <a:txBody>
                    <a:bodyPr/>
                    <a:lstStyle/>
                    <a:p>
                      <a:pPr algn="ctr"/>
                      <a:r>
                        <a:rPr lang="en-GB" sz="2800" dirty="0">
                          <a:latin typeface="Arial" panose="020B0604020202020204" pitchFamily="34" charset="0"/>
                          <a:cs typeface="Arial" panose="020B0604020202020204" pitchFamily="34" charset="0"/>
                        </a:rPr>
                        <a:t>Non-Allergic Rhinitis</a:t>
                      </a:r>
                    </a:p>
                  </a:txBody>
                  <a:tcPr>
                    <a:solidFill>
                      <a:srgbClr val="007873"/>
                    </a:solidFill>
                  </a:tcPr>
                </a:tc>
                <a:extLst>
                  <a:ext uri="{0D108BD9-81ED-4DB2-BD59-A6C34878D82A}">
                    <a16:rowId xmlns:a16="http://schemas.microsoft.com/office/drawing/2014/main" val="2754500113"/>
                  </a:ext>
                </a:extLst>
              </a:tr>
              <a:tr h="1716804">
                <a:tc>
                  <a:txBody>
                    <a:bodyPr/>
                    <a:lstStyle/>
                    <a:p>
                      <a:pPr marL="342900" indent="-342900" algn="l">
                        <a:buFontTx/>
                        <a:buBlip>
                          <a:blip r:embed="rId3"/>
                        </a:buBlip>
                      </a:pPr>
                      <a:r>
                        <a:rPr lang="en-US" sz="2400" dirty="0">
                          <a:latin typeface="Arial" panose="020B0604020202020204" pitchFamily="34" charset="0"/>
                          <a:cs typeface="Arial" panose="020B0604020202020204" pitchFamily="34" charset="0"/>
                        </a:rPr>
                        <a:t>Allergens e.g. pollen &amp; dust</a:t>
                      </a:r>
                    </a:p>
                    <a:p>
                      <a:pPr marL="342900" indent="-342900" algn="l">
                        <a:buFontTx/>
                        <a:buBlip>
                          <a:blip r:embed="rId3"/>
                        </a:buBlip>
                      </a:pPr>
                      <a:r>
                        <a:rPr lang="en-US" sz="2400" dirty="0">
                          <a:latin typeface="Arial" panose="020B0604020202020204" pitchFamily="34" charset="0"/>
                          <a:cs typeface="Arial" panose="020B0604020202020204" pitchFamily="34" charset="0"/>
                        </a:rPr>
                        <a:t>Seasonal pattern	</a:t>
                      </a:r>
                    </a:p>
                    <a:p>
                      <a:pPr marL="342900" indent="-342900" algn="l">
                        <a:buFontTx/>
                        <a:buBlip>
                          <a:blip r:embed="rId3"/>
                        </a:buBlip>
                      </a:pPr>
                      <a:r>
                        <a:rPr lang="en-US" sz="2400" dirty="0">
                          <a:latin typeface="Arial" panose="020B0604020202020204" pitchFamily="34" charset="0"/>
                          <a:cs typeface="Arial" panose="020B0604020202020204" pitchFamily="34" charset="0"/>
                        </a:rPr>
                        <a:t>Itchy eyes, sneezing	</a:t>
                      </a:r>
                    </a:p>
                    <a:p>
                      <a:pPr marL="342900" indent="-342900" algn="l">
                        <a:buFontTx/>
                        <a:buBlip>
                          <a:blip r:embed="rId3"/>
                        </a:buBlip>
                      </a:pPr>
                      <a:r>
                        <a:rPr lang="en-US" sz="2400" dirty="0">
                          <a:latin typeface="Arial" panose="020B0604020202020204" pitchFamily="34" charset="0"/>
                          <a:cs typeface="Arial" panose="020B0604020202020204" pitchFamily="34" charset="0"/>
                        </a:rPr>
                        <a:t>Often associated with atopy</a:t>
                      </a:r>
                      <a:endParaRPr lang="en-GB" sz="2400" dirty="0">
                        <a:latin typeface="Arial" panose="020B0604020202020204" pitchFamily="34" charset="0"/>
                        <a:cs typeface="Arial" panose="020B0604020202020204" pitchFamily="34" charset="0"/>
                      </a:endParaRPr>
                    </a:p>
                  </a:txBody>
                  <a:tcPr>
                    <a:solidFill>
                      <a:srgbClr val="7EC9BD"/>
                    </a:solidFill>
                  </a:tcPr>
                </a:tc>
                <a:tc>
                  <a:txBody>
                    <a:bodyPr/>
                    <a:lstStyle/>
                    <a:p>
                      <a:pPr marL="342900" indent="-342900">
                        <a:buFontTx/>
                        <a:buBlip>
                          <a:blip r:embed="rId4"/>
                        </a:buBlip>
                      </a:pPr>
                      <a:r>
                        <a:rPr lang="en-US" sz="2400" dirty="0">
                          <a:latin typeface="Arial" panose="020B0604020202020204" pitchFamily="34" charset="0"/>
                          <a:cs typeface="Arial" panose="020B0604020202020204" pitchFamily="34" charset="0"/>
                        </a:rPr>
                        <a:t>Irritants e.g. smoke or perfume</a:t>
                      </a:r>
                    </a:p>
                    <a:p>
                      <a:pPr marL="342900" indent="-342900">
                        <a:buFontTx/>
                        <a:buBlip>
                          <a:blip r:embed="rId4"/>
                        </a:buBlip>
                      </a:pPr>
                      <a:r>
                        <a:rPr lang="en-GB" sz="2400" dirty="0">
                          <a:latin typeface="Arial" panose="020B0604020202020204" pitchFamily="34" charset="0"/>
                          <a:cs typeface="Arial" panose="020B0604020202020204" pitchFamily="34" charset="0"/>
                        </a:rPr>
                        <a:t>No specific time in the year</a:t>
                      </a:r>
                    </a:p>
                    <a:p>
                      <a:pPr marL="342900" indent="-342900">
                        <a:buFontTx/>
                        <a:buBlip>
                          <a:blip r:embed="rId4"/>
                        </a:buBlip>
                      </a:pPr>
                      <a:r>
                        <a:rPr lang="en-GB" sz="2400" dirty="0">
                          <a:latin typeface="Arial" panose="020B0604020202020204" pitchFamily="34" charset="0"/>
                          <a:cs typeface="Arial" panose="020B0604020202020204" pitchFamily="34" charset="0"/>
                        </a:rPr>
                        <a:t>Nasal congestion dominates</a:t>
                      </a:r>
                    </a:p>
                    <a:p>
                      <a:pPr marL="342900" indent="-342900">
                        <a:buFontTx/>
                        <a:buBlip>
                          <a:blip r:embed="rId4"/>
                        </a:buBlip>
                      </a:pPr>
                      <a:r>
                        <a:rPr lang="en-GB" sz="2400" dirty="0">
                          <a:latin typeface="Arial" panose="020B0604020202020204" pitchFamily="34" charset="0"/>
                          <a:cs typeface="Arial" panose="020B0604020202020204" pitchFamily="34" charset="0"/>
                        </a:rPr>
                        <a:t>No allergic background</a:t>
                      </a:r>
                    </a:p>
                  </a:txBody>
                  <a:tcPr>
                    <a:solidFill>
                      <a:srgbClr val="7EC9BD"/>
                    </a:solidFill>
                  </a:tcPr>
                </a:tc>
                <a:extLst>
                  <a:ext uri="{0D108BD9-81ED-4DB2-BD59-A6C34878D82A}">
                    <a16:rowId xmlns:a16="http://schemas.microsoft.com/office/drawing/2014/main" val="2316436618"/>
                  </a:ext>
                </a:extLst>
              </a:tr>
            </a:tbl>
          </a:graphicData>
        </a:graphic>
      </p:graphicFrame>
      <p:grpSp>
        <p:nvGrpSpPr>
          <p:cNvPr id="12" name="Group 11">
            <a:extLst>
              <a:ext uri="{FF2B5EF4-FFF2-40B4-BE49-F238E27FC236}">
                <a16:creationId xmlns:a16="http://schemas.microsoft.com/office/drawing/2014/main" id="{6C85AE45-513B-FBBF-4EB0-94F038D6A8BD}"/>
              </a:ext>
            </a:extLst>
          </p:cNvPr>
          <p:cNvGrpSpPr/>
          <p:nvPr/>
        </p:nvGrpSpPr>
        <p:grpSpPr>
          <a:xfrm>
            <a:off x="3534242" y="4235251"/>
            <a:ext cx="5792133" cy="2013044"/>
            <a:chOff x="6306017" y="4236173"/>
            <a:chExt cx="5792133" cy="2013044"/>
          </a:xfrm>
        </p:grpSpPr>
        <p:pic>
          <p:nvPicPr>
            <p:cNvPr id="13" name="Picture 12" descr="A mug with a nose and nose on it&#10;&#10;AI-generated content may be incorrect.">
              <a:extLst>
                <a:ext uri="{FF2B5EF4-FFF2-40B4-BE49-F238E27FC236}">
                  <a16:creationId xmlns:a16="http://schemas.microsoft.com/office/drawing/2014/main" id="{FD99769E-B44D-39D9-2BD9-46214B5FD3B7}"/>
                </a:ext>
              </a:extLst>
            </p:cNvPr>
            <p:cNvPicPr>
              <a:picLocks noChangeAspect="1"/>
            </p:cNvPicPr>
            <p:nvPr/>
          </p:nvPicPr>
          <p:blipFill>
            <a:blip r:embed="rId5"/>
            <a:stretch>
              <a:fillRect/>
            </a:stretch>
          </p:blipFill>
          <p:spPr>
            <a:xfrm>
              <a:off x="9834659" y="4269217"/>
              <a:ext cx="2263491" cy="1980000"/>
            </a:xfrm>
            <a:prstGeom prst="rect">
              <a:avLst/>
            </a:prstGeom>
          </p:spPr>
        </p:pic>
        <p:pic>
          <p:nvPicPr>
            <p:cNvPr id="14" name="Picture 13" descr="A white container with green lid&#10;&#10;AI-generated content may be incorrect.">
              <a:extLst>
                <a:ext uri="{FF2B5EF4-FFF2-40B4-BE49-F238E27FC236}">
                  <a16:creationId xmlns:a16="http://schemas.microsoft.com/office/drawing/2014/main" id="{5B87FA7C-779B-DFEB-7EDF-3797AB8196DB}"/>
                </a:ext>
              </a:extLst>
            </p:cNvPr>
            <p:cNvPicPr>
              <a:picLocks noChangeAspect="1"/>
            </p:cNvPicPr>
            <p:nvPr/>
          </p:nvPicPr>
          <p:blipFill>
            <a:blip r:embed="rId6"/>
            <a:stretch>
              <a:fillRect/>
            </a:stretch>
          </p:blipFill>
          <p:spPr>
            <a:xfrm>
              <a:off x="8392543" y="4269216"/>
              <a:ext cx="1619081" cy="1915042"/>
            </a:xfrm>
            <a:prstGeom prst="rect">
              <a:avLst/>
            </a:prstGeom>
          </p:spPr>
        </p:pic>
        <p:pic>
          <p:nvPicPr>
            <p:cNvPr id="15" name="Picture 14" descr="A white and green mug with a green handle&#10;&#10;AI-generated content may be incorrect.">
              <a:extLst>
                <a:ext uri="{FF2B5EF4-FFF2-40B4-BE49-F238E27FC236}">
                  <a16:creationId xmlns:a16="http://schemas.microsoft.com/office/drawing/2014/main" id="{29F1E357-3089-4CF3-FA0C-9DAF4ADD6034}"/>
                </a:ext>
              </a:extLst>
            </p:cNvPr>
            <p:cNvPicPr>
              <a:picLocks noChangeAspect="1"/>
            </p:cNvPicPr>
            <p:nvPr/>
          </p:nvPicPr>
          <p:blipFill>
            <a:blip r:embed="rId7"/>
            <a:stretch>
              <a:fillRect/>
            </a:stretch>
          </p:blipFill>
          <p:spPr>
            <a:xfrm>
              <a:off x="6306017" y="4236173"/>
              <a:ext cx="2438311" cy="1981128"/>
            </a:xfrm>
            <a:prstGeom prst="rect">
              <a:avLst/>
            </a:prstGeom>
          </p:spPr>
        </p:pic>
      </p:grpSp>
    </p:spTree>
    <p:extLst>
      <p:ext uri="{BB962C8B-B14F-4D97-AF65-F5344CB8AC3E}">
        <p14:creationId xmlns:p14="http://schemas.microsoft.com/office/powerpoint/2010/main" val="3782684344"/>
      </p:ext>
    </p:extLst>
  </p:cSld>
  <p:clrMapOvr>
    <a:masterClrMapping/>
  </p:clrMapOvr>
  <mc:AlternateContent xmlns:mc="http://schemas.openxmlformats.org/markup-compatibility/2006" xmlns:p14="http://schemas.microsoft.com/office/powerpoint/2010/main">
    <mc:Choice Requires="p14">
      <p:transition p14:dur="10" advTm="38049"/>
    </mc:Choice>
    <mc:Fallback xmlns="">
      <p:transition advTm="3804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5EC1-B8DE-7EB1-3D05-8230C1893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25AC4-051C-B9C0-D249-D3027655173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Meet Sam</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839A213-B385-5DBC-EA57-21D070B30563}"/>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5" name="TextBox 4">
            <a:extLst>
              <a:ext uri="{FF2B5EF4-FFF2-40B4-BE49-F238E27FC236}">
                <a16:creationId xmlns:a16="http://schemas.microsoft.com/office/drawing/2014/main" id="{EC71A94A-5774-ACE9-54DA-C528E2EFF5DF}"/>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
        <p:nvSpPr>
          <p:cNvPr id="3" name="TextBox 2">
            <a:extLst>
              <a:ext uri="{FF2B5EF4-FFF2-40B4-BE49-F238E27FC236}">
                <a16:creationId xmlns:a16="http://schemas.microsoft.com/office/drawing/2014/main" id="{58EB1012-56C2-D0C6-238B-270E4E00A6C3}"/>
              </a:ext>
            </a:extLst>
          </p:cNvPr>
          <p:cNvSpPr txBox="1"/>
          <p:nvPr/>
        </p:nvSpPr>
        <p:spPr>
          <a:xfrm>
            <a:off x="591128" y="1213009"/>
            <a:ext cx="10890418" cy="470898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ct val="150000"/>
              </a:lnSpc>
              <a:buClr>
                <a:srgbClr val="017973"/>
              </a:buClr>
              <a:buSzPct val="130000"/>
              <a:buBlip>
                <a:blip r:embed="rId3"/>
              </a:buBlip>
            </a:pPr>
            <a:r>
              <a:rPr lang="en-US" sz="3000" dirty="0">
                <a:latin typeface="Arial" panose="020B0604020202020204" pitchFamily="34" charset="0"/>
                <a:cs typeface="Arial" panose="020B0604020202020204" pitchFamily="34" charset="0"/>
              </a:rPr>
              <a:t>40 year old male</a:t>
            </a:r>
          </a:p>
          <a:p>
            <a:pPr marL="457200" indent="-457200">
              <a:lnSpc>
                <a:spcPct val="150000"/>
              </a:lnSpc>
              <a:buClr>
                <a:srgbClr val="017973"/>
              </a:buClr>
              <a:buSzPct val="130000"/>
              <a:buBlip>
                <a:blip r:embed="rId3"/>
              </a:buBlip>
            </a:pPr>
            <a:r>
              <a:rPr lang="en-US" sz="3000" dirty="0">
                <a:latin typeface="Arial" panose="020B0604020202020204" pitchFamily="34" charset="0"/>
                <a:cs typeface="Arial" panose="020B0604020202020204" pitchFamily="34" charset="0"/>
              </a:rPr>
              <a:t>Business consultant</a:t>
            </a:r>
          </a:p>
          <a:p>
            <a:pPr marL="457200" indent="-457200">
              <a:lnSpc>
                <a:spcPct val="150000"/>
              </a:lnSpc>
              <a:buClr>
                <a:srgbClr val="017973"/>
              </a:buClr>
              <a:buSzPct val="130000"/>
              <a:buBlip>
                <a:blip r:embed="rId3"/>
              </a:buBlip>
            </a:pPr>
            <a:r>
              <a:rPr lang="en-US" sz="3000" dirty="0">
                <a:latin typeface="Arial" panose="020B0604020202020204" pitchFamily="34" charset="0"/>
                <a:cs typeface="Arial" panose="020B0604020202020204" pitchFamily="34" charset="0"/>
              </a:rPr>
              <a:t>Travels often, no pets</a:t>
            </a:r>
          </a:p>
          <a:p>
            <a:pPr marL="457200" indent="-457200">
              <a:lnSpc>
                <a:spcPct val="150000"/>
              </a:lnSpc>
              <a:buClr>
                <a:srgbClr val="017973"/>
              </a:buClr>
              <a:buSzPct val="130000"/>
              <a:buBlip>
                <a:blip r:embed="rId3"/>
              </a:buBlip>
            </a:pPr>
            <a:r>
              <a:rPr lang="en-US" sz="3000" dirty="0">
                <a:latin typeface="Arial" panose="020B0604020202020204" pitchFamily="34" charset="0"/>
                <a:cs typeface="Arial" panose="020B0604020202020204" pitchFamily="34" charset="0"/>
              </a:rPr>
              <a:t>Wants a nasal decongestant OTC for:</a:t>
            </a:r>
          </a:p>
          <a:p>
            <a:pPr marL="1619250" indent="-444500" defTabSz="1071563">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Rhinorrhea</a:t>
            </a:r>
          </a:p>
          <a:p>
            <a:pPr marL="1619250" indent="-444500" defTabSz="1071563">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Sneezing</a:t>
            </a:r>
          </a:p>
          <a:p>
            <a:pPr marL="1619250" indent="-444500" defTabSz="1071563">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Nasal congestion</a:t>
            </a:r>
          </a:p>
          <a:p>
            <a:pPr marL="1619250" indent="-444500" defTabSz="1071563">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Itchy eyes</a:t>
            </a:r>
          </a:p>
        </p:txBody>
      </p:sp>
      <p:pic>
        <p:nvPicPr>
          <p:cNvPr id="6" name="Picture 5" descr="A person blowing his nose in a pharmacy&#10;&#10;AI-generated content may be incorrect.">
            <a:extLst>
              <a:ext uri="{FF2B5EF4-FFF2-40B4-BE49-F238E27FC236}">
                <a16:creationId xmlns:a16="http://schemas.microsoft.com/office/drawing/2014/main" id="{DFE2D51B-8F13-2496-9A70-106F02E5D2C3}"/>
              </a:ext>
            </a:extLst>
          </p:cNvPr>
          <p:cNvPicPr>
            <a:picLocks noChangeAspect="1"/>
          </p:cNvPicPr>
          <p:nvPr/>
        </p:nvPicPr>
        <p:blipFill>
          <a:blip r:embed="rId4"/>
          <a:srcRect l="19788" r="7566"/>
          <a:stretch/>
        </p:blipFill>
        <p:spPr>
          <a:xfrm>
            <a:off x="7571015" y="1480457"/>
            <a:ext cx="4488542" cy="4305300"/>
          </a:xfrm>
          <a:prstGeom prst="rect">
            <a:avLst/>
          </a:prstGeom>
        </p:spPr>
      </p:pic>
    </p:spTree>
    <p:extLst>
      <p:ext uri="{BB962C8B-B14F-4D97-AF65-F5344CB8AC3E}">
        <p14:creationId xmlns:p14="http://schemas.microsoft.com/office/powerpoint/2010/main" val="3856904682"/>
      </p:ext>
    </p:extLst>
  </p:cSld>
  <p:clrMapOvr>
    <a:masterClrMapping/>
  </p:clrMapOvr>
  <mc:AlternateContent xmlns:mc="http://schemas.openxmlformats.org/markup-compatibility/2006" xmlns:p14="http://schemas.microsoft.com/office/powerpoint/2010/main">
    <mc:Choice Requires="p14">
      <p:transition p14:dur="10" advTm="43588"/>
    </mc:Choice>
    <mc:Fallback xmlns="">
      <p:transition advTm="4358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389C-7F7C-19FF-834F-C3036B5CFEE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6FFC64B-2185-0373-6C4D-0B040FCC74D5}"/>
              </a:ext>
            </a:extLst>
          </p:cNvPr>
          <p:cNvPicPr>
            <a:picLocks noChangeAspect="1"/>
          </p:cNvPicPr>
          <p:nvPr/>
        </p:nvPicPr>
        <p:blipFill>
          <a:blip r:embed="rId3"/>
          <a:stretch>
            <a:fillRect/>
          </a:stretch>
        </p:blipFill>
        <p:spPr>
          <a:xfrm>
            <a:off x="2705056" y="3499702"/>
            <a:ext cx="6712876" cy="2590078"/>
          </a:xfrm>
          <a:prstGeom prst="rect">
            <a:avLst/>
          </a:prstGeom>
        </p:spPr>
      </p:pic>
      <p:sp>
        <p:nvSpPr>
          <p:cNvPr id="2" name="Title 1">
            <a:extLst>
              <a:ext uri="{FF2B5EF4-FFF2-40B4-BE49-F238E27FC236}">
                <a16:creationId xmlns:a16="http://schemas.microsoft.com/office/drawing/2014/main" id="{92961EB9-C8BC-4AA2-34A8-D96F70D27583}"/>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History</a:t>
            </a:r>
          </a:p>
        </p:txBody>
      </p:sp>
      <p:pic>
        <p:nvPicPr>
          <p:cNvPr id="9" name="Picture 8" descr="A close up of a logo&#10;&#10;AI-generated content may be incorrect.">
            <a:extLst>
              <a:ext uri="{FF2B5EF4-FFF2-40B4-BE49-F238E27FC236}">
                <a16:creationId xmlns:a16="http://schemas.microsoft.com/office/drawing/2014/main" id="{BE859DD7-1F3E-F95C-517E-C6D09705CC9F}"/>
              </a:ext>
            </a:extLst>
          </p:cNvPr>
          <p:cNvPicPr>
            <a:picLocks noChangeAspect="1"/>
          </p:cNvPicPr>
          <p:nvPr/>
        </p:nvPicPr>
        <p:blipFill>
          <a:blip r:embed="rId4"/>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5D3BAAC0-92E2-3F42-01D1-0212D80EC453}"/>
              </a:ext>
            </a:extLst>
          </p:cNvPr>
          <p:cNvSpPr txBox="1"/>
          <p:nvPr/>
        </p:nvSpPr>
        <p:spPr>
          <a:xfrm>
            <a:off x="487394" y="1100715"/>
            <a:ext cx="11217212" cy="2400657"/>
          </a:xfrm>
          <a:prstGeom prst="rect">
            <a:avLst/>
          </a:prstGeom>
          <a:noFill/>
        </p:spPr>
        <p:txBody>
          <a:bodyPr wrap="square">
            <a:spAutoFit/>
          </a:bodyPr>
          <a:lstStyle/>
          <a:p>
            <a:pPr marL="457200" indent="-457200">
              <a:buClr>
                <a:srgbClr val="017973"/>
              </a:buClr>
              <a:buSzPct val="130000"/>
              <a:buBlip>
                <a:blip r:embed="rId5"/>
              </a:buBlip>
            </a:pPr>
            <a:r>
              <a:rPr lang="en-US" sz="3000" dirty="0">
                <a:latin typeface="Arial" panose="020B0604020202020204" pitchFamily="34" charset="0"/>
                <a:cs typeface="Arial" panose="020B0604020202020204" pitchFamily="34" charset="0"/>
              </a:rPr>
              <a:t>Identifying triggers</a:t>
            </a:r>
          </a:p>
          <a:p>
            <a:pPr marL="457200" indent="-457200">
              <a:buClr>
                <a:srgbClr val="017973"/>
              </a:buClr>
              <a:buSzPct val="130000"/>
              <a:buBlip>
                <a:blip r:embed="rId5"/>
              </a:buBlip>
            </a:pPr>
            <a:r>
              <a:rPr lang="en-US" sz="3000" dirty="0">
                <a:latin typeface="Arial" panose="020B0604020202020204" pitchFamily="34" charset="0"/>
                <a:cs typeface="Arial" panose="020B0604020202020204" pitchFamily="34" charset="0"/>
              </a:rPr>
              <a:t>Season change? (autumn, spring)</a:t>
            </a:r>
          </a:p>
          <a:p>
            <a:pPr marL="457200" indent="-457200">
              <a:buClr>
                <a:srgbClr val="017973"/>
              </a:buClr>
              <a:buSzPct val="130000"/>
              <a:buBlip>
                <a:blip r:embed="rId5"/>
              </a:buBlip>
            </a:pPr>
            <a:r>
              <a:rPr lang="en-US" sz="3000" dirty="0">
                <a:latin typeface="Arial" panose="020B0604020202020204" pitchFamily="34" charset="0"/>
                <a:cs typeface="Arial" panose="020B0604020202020204" pitchFamily="34" charset="0"/>
              </a:rPr>
              <a:t>Pollen and dust, especially when working from home</a:t>
            </a:r>
          </a:p>
          <a:p>
            <a:pPr marL="457200" indent="-457200">
              <a:buClr>
                <a:srgbClr val="017973"/>
              </a:buClr>
              <a:buSzPct val="130000"/>
              <a:buBlip>
                <a:blip r:embed="rId5"/>
              </a:buBlip>
            </a:pPr>
            <a:r>
              <a:rPr lang="pt-PT" sz="3000" dirty="0">
                <a:latin typeface="Arial" panose="020B0604020202020204" pitchFamily="34" charset="0"/>
                <a:cs typeface="Arial" panose="020B0604020202020204" pitchFamily="34" charset="0"/>
              </a:rPr>
              <a:t>Bothersome symptoms</a:t>
            </a:r>
          </a:p>
          <a:p>
            <a:pPr marL="457200" indent="-457200">
              <a:buClr>
                <a:srgbClr val="017973"/>
              </a:buClr>
              <a:buSzPct val="130000"/>
              <a:buBlip>
                <a:blip r:embed="rId5"/>
              </a:buBlip>
            </a:pPr>
            <a:r>
              <a:rPr lang="pt-PT" sz="3000" dirty="0">
                <a:latin typeface="Arial" panose="020B0604020202020204" pitchFamily="34" charset="0"/>
                <a:cs typeface="Arial" panose="020B0604020202020204" pitchFamily="34" charset="0"/>
              </a:rPr>
              <a:t>7-8 /10 on Visual Analogue Scale</a:t>
            </a:r>
          </a:p>
        </p:txBody>
      </p:sp>
      <p:sp>
        <p:nvSpPr>
          <p:cNvPr id="5" name="TextBox 4">
            <a:extLst>
              <a:ext uri="{FF2B5EF4-FFF2-40B4-BE49-F238E27FC236}">
                <a16:creationId xmlns:a16="http://schemas.microsoft.com/office/drawing/2014/main" id="{06558D6E-10BC-DD0C-80A9-6CAC53DD4670}"/>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
        <p:nvSpPr>
          <p:cNvPr id="3" name="TextBox 2">
            <a:extLst>
              <a:ext uri="{FF2B5EF4-FFF2-40B4-BE49-F238E27FC236}">
                <a16:creationId xmlns:a16="http://schemas.microsoft.com/office/drawing/2014/main" id="{9C04F82E-0EC9-9C73-E0E0-742656207EF2}"/>
              </a:ext>
            </a:extLst>
          </p:cNvPr>
          <p:cNvSpPr txBox="1"/>
          <p:nvPr/>
        </p:nvSpPr>
        <p:spPr>
          <a:xfrm>
            <a:off x="2111366" y="6088110"/>
            <a:ext cx="7900257" cy="430887"/>
          </a:xfrm>
          <a:prstGeom prst="rect">
            <a:avLst/>
          </a:prstGeom>
          <a:noFill/>
        </p:spPr>
        <p:txBody>
          <a:bodyPr wrap="square" rtlCol="0">
            <a:spAutoFit/>
          </a:bodyPr>
          <a:lstStyle/>
          <a:p>
            <a:pPr algn="ctr"/>
            <a:r>
              <a:rPr lang="en-GB" sz="1100" dirty="0"/>
              <a:t>Adapted from: Sousa-Pinto, Bernardo et al. “Validity, reliability, and responsiveness of daily monitoring visual </a:t>
            </a:r>
            <a:r>
              <a:rPr lang="en-GB" sz="1100" dirty="0" err="1"/>
              <a:t>analog</a:t>
            </a:r>
            <a:r>
              <a:rPr lang="en-GB" sz="1100" dirty="0"/>
              <a:t> scales in MASK-air®.” Clinical and translational allergy vol. 11,7 e12062. 19 Sep. 2021, doi:10.1002/clt2.12062</a:t>
            </a:r>
          </a:p>
        </p:txBody>
      </p:sp>
      <p:sp>
        <p:nvSpPr>
          <p:cNvPr id="12" name="Arrow: Down 11">
            <a:extLst>
              <a:ext uri="{FF2B5EF4-FFF2-40B4-BE49-F238E27FC236}">
                <a16:creationId xmlns:a16="http://schemas.microsoft.com/office/drawing/2014/main" id="{B314D76A-5AA3-B8AD-C255-863C1E3A3208}"/>
              </a:ext>
            </a:extLst>
          </p:cNvPr>
          <p:cNvSpPr/>
          <p:nvPr/>
        </p:nvSpPr>
        <p:spPr>
          <a:xfrm flipH="1">
            <a:off x="7267576" y="4483983"/>
            <a:ext cx="132830" cy="341539"/>
          </a:xfrm>
          <a:prstGeom prst="downArrow">
            <a:avLst>
              <a:gd name="adj1" fmla="val 52198"/>
              <a:gd name="adj2" fmla="val 10824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990361694"/>
      </p:ext>
    </p:extLst>
  </p:cSld>
  <p:clrMapOvr>
    <a:masterClrMapping/>
  </p:clrMapOvr>
  <mc:AlternateContent xmlns:mc="http://schemas.openxmlformats.org/markup-compatibility/2006" xmlns:p14="http://schemas.microsoft.com/office/powerpoint/2010/main">
    <mc:Choice Requires="p14">
      <p:transition p14:dur="10" advTm="68452"/>
    </mc:Choice>
    <mc:Fallback xmlns="">
      <p:transition advTm="684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3"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6EAFEC-5D45-1B55-3800-697222BE0D6B}"/>
              </a:ext>
            </a:extLst>
          </p:cNvPr>
          <p:cNvSpPr>
            <a:spLocks noGrp="1"/>
          </p:cNvSpPr>
          <p:nvPr>
            <p:ph type="title"/>
          </p:nvPr>
        </p:nvSpPr>
        <p:spPr>
          <a:xfrm>
            <a:off x="838200" y="368614"/>
            <a:ext cx="10515600" cy="69151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Duration and severity</a:t>
            </a:r>
            <a:endParaRPr lang="fr-FR" sz="2800" dirty="0"/>
          </a:p>
        </p:txBody>
      </p:sp>
      <p:sp>
        <p:nvSpPr>
          <p:cNvPr id="3" name="Espace réservé du contenu 2">
            <a:extLst>
              <a:ext uri="{FF2B5EF4-FFF2-40B4-BE49-F238E27FC236}">
                <a16:creationId xmlns:a16="http://schemas.microsoft.com/office/drawing/2014/main" id="{2EE14AC4-0CB1-BA64-B83C-0864624B171D}"/>
              </a:ext>
            </a:extLst>
          </p:cNvPr>
          <p:cNvSpPr>
            <a:spLocks noGrp="1"/>
          </p:cNvSpPr>
          <p:nvPr>
            <p:ph idx="1"/>
          </p:nvPr>
        </p:nvSpPr>
        <p:spPr>
          <a:xfrm>
            <a:off x="838200" y="1251843"/>
            <a:ext cx="10515600" cy="4765040"/>
          </a:xfrm>
        </p:spPr>
        <p:txBody>
          <a:bodyPr>
            <a:normAutofit/>
          </a:bodyPr>
          <a:lstStyle/>
          <a:p>
            <a:pPr marL="0" indent="0">
              <a:buNone/>
            </a:pPr>
            <a:r>
              <a:rPr lang="fr-FR" dirty="0">
                <a:latin typeface="Arial" panose="020B0604020202020204" pitchFamily="34" charset="0"/>
                <a:cs typeface="Arial" panose="020B0604020202020204" pitchFamily="34" charset="0"/>
              </a:rPr>
              <a:t>Duration: 3 </a:t>
            </a:r>
            <a:r>
              <a:rPr lang="fr-FR" dirty="0" err="1">
                <a:latin typeface="Arial" panose="020B0604020202020204" pitchFamily="34" charset="0"/>
                <a:cs typeface="Arial" panose="020B0604020202020204" pitchFamily="34" charset="0"/>
              </a:rPr>
              <a:t>days</a:t>
            </a:r>
            <a:r>
              <a:rPr lang="fr-FR" dirty="0">
                <a:latin typeface="Arial" panose="020B0604020202020204" pitchFamily="34" charset="0"/>
                <a:cs typeface="Arial" panose="020B0604020202020204" pitchFamily="34" charset="0"/>
              </a:rPr>
              <a:t> a </a:t>
            </a:r>
            <a:r>
              <a:rPr lang="fr-FR" dirty="0" err="1">
                <a:latin typeface="Arial" panose="020B0604020202020204" pitchFamily="34" charset="0"/>
                <a:cs typeface="Arial" panose="020B0604020202020204" pitchFamily="34" charset="0"/>
              </a:rPr>
              <a:t>week</a:t>
            </a:r>
            <a:r>
              <a:rPr lang="fr-FR" dirty="0">
                <a:latin typeface="Arial" panose="020B0604020202020204" pitchFamily="34" charset="0"/>
                <a:cs typeface="Arial" panose="020B0604020202020204" pitchFamily="34" charset="0"/>
              </a:rPr>
              <a:t> maximum</a:t>
            </a:r>
          </a:p>
          <a:p>
            <a:pPr marL="0" indent="0">
              <a:buNone/>
            </a:pPr>
            <a:r>
              <a:rPr lang="fr-FR" dirty="0">
                <a:latin typeface="Arial" panose="020B0604020202020204" pitchFamily="34" charset="0"/>
                <a:cs typeface="Arial" panose="020B0604020202020204" pitchFamily="34" charset="0"/>
              </a:rPr>
              <a:t>Frequency: 2-3 </a:t>
            </a:r>
            <a:r>
              <a:rPr lang="fr-FR" dirty="0" err="1">
                <a:latin typeface="Arial" panose="020B0604020202020204" pitchFamily="34" charset="0"/>
                <a:cs typeface="Arial" panose="020B0604020202020204" pitchFamily="34" charset="0"/>
              </a:rPr>
              <a:t>weeks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never</a:t>
            </a:r>
            <a:r>
              <a:rPr lang="fr-FR" dirty="0">
                <a:latin typeface="Arial" panose="020B0604020202020204" pitchFamily="34" charset="0"/>
                <a:cs typeface="Arial" panose="020B0604020202020204" pitchFamily="34" charset="0"/>
              </a:rPr>
              <a:t> for more </a:t>
            </a:r>
            <a:r>
              <a:rPr lang="fr-FR" dirty="0" err="1">
                <a:latin typeface="Arial" panose="020B0604020202020204" pitchFamily="34" charset="0"/>
                <a:cs typeface="Arial" panose="020B0604020202020204" pitchFamily="34" charset="0"/>
              </a:rPr>
              <a:t>than</a:t>
            </a:r>
            <a:r>
              <a:rPr lang="fr-FR" dirty="0">
                <a:latin typeface="Arial" panose="020B0604020202020204" pitchFamily="34" charset="0"/>
                <a:cs typeface="Arial" panose="020B0604020202020204" pitchFamily="34" charset="0"/>
              </a:rPr>
              <a:t> 4 </a:t>
            </a:r>
            <a:r>
              <a:rPr lang="fr-FR" dirty="0" err="1">
                <a:latin typeface="Arial" panose="020B0604020202020204" pitchFamily="34" charset="0"/>
                <a:cs typeface="Arial" panose="020B0604020202020204" pitchFamily="34" charset="0"/>
              </a:rPr>
              <a:t>weeks</a:t>
            </a:r>
            <a:endParaRPr lang="fr-FR" dirty="0">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65CCA7C9-2FE3-A3DF-FC22-B2D85DD10FC5}"/>
              </a:ext>
            </a:extLst>
          </p:cNvPr>
          <p:cNvPicPr>
            <a:picLocks noChangeAspect="1"/>
          </p:cNvPicPr>
          <p:nvPr/>
        </p:nvPicPr>
        <p:blipFill>
          <a:blip r:embed="rId2"/>
          <a:stretch>
            <a:fillRect/>
          </a:stretch>
        </p:blipFill>
        <p:spPr>
          <a:xfrm>
            <a:off x="10352255" y="191682"/>
            <a:ext cx="1371719" cy="695004"/>
          </a:xfrm>
          <a:prstGeom prst="rect">
            <a:avLst/>
          </a:prstGeom>
        </p:spPr>
      </p:pic>
      <p:sp>
        <p:nvSpPr>
          <p:cNvPr id="7" name="TextBox 4">
            <a:extLst>
              <a:ext uri="{FF2B5EF4-FFF2-40B4-BE49-F238E27FC236}">
                <a16:creationId xmlns:a16="http://schemas.microsoft.com/office/drawing/2014/main" id="{8FFDE1A0-379A-B32B-62ED-0425090B86AE}"/>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graphicFrame>
        <p:nvGraphicFramePr>
          <p:cNvPr id="8" name="Content Placeholder 4">
            <a:extLst>
              <a:ext uri="{FF2B5EF4-FFF2-40B4-BE49-F238E27FC236}">
                <a16:creationId xmlns:a16="http://schemas.microsoft.com/office/drawing/2014/main" id="{E1E4D56A-F7E8-50B1-6995-987D364F71D3}"/>
              </a:ext>
            </a:extLst>
          </p:cNvPr>
          <p:cNvGraphicFramePr>
            <a:graphicFrameLocks/>
          </p:cNvGraphicFramePr>
          <p:nvPr>
            <p:extLst>
              <p:ext uri="{D42A27DB-BD31-4B8C-83A1-F6EECF244321}">
                <p14:modId xmlns:p14="http://schemas.microsoft.com/office/powerpoint/2010/main" val="205525250"/>
              </p:ext>
            </p:extLst>
          </p:nvPr>
        </p:nvGraphicFramePr>
        <p:xfrm>
          <a:off x="971550" y="2393833"/>
          <a:ext cx="10248900" cy="3814764"/>
        </p:xfrm>
        <a:graphic>
          <a:graphicData uri="http://schemas.openxmlformats.org/drawingml/2006/table">
            <a:tbl>
              <a:tblPr firstRow="1" bandRow="1">
                <a:tableStyleId>{5C22544A-7EE6-4342-B048-85BDC9FD1C3A}</a:tableStyleId>
              </a:tblPr>
              <a:tblGrid>
                <a:gridCol w="3733800">
                  <a:extLst>
                    <a:ext uri="{9D8B030D-6E8A-4147-A177-3AD203B41FA5}">
                      <a16:colId xmlns:a16="http://schemas.microsoft.com/office/drawing/2014/main" val="1012888157"/>
                    </a:ext>
                  </a:extLst>
                </a:gridCol>
                <a:gridCol w="2336800">
                  <a:extLst>
                    <a:ext uri="{9D8B030D-6E8A-4147-A177-3AD203B41FA5}">
                      <a16:colId xmlns:a16="http://schemas.microsoft.com/office/drawing/2014/main" val="586666660"/>
                    </a:ext>
                  </a:extLst>
                </a:gridCol>
                <a:gridCol w="2108200">
                  <a:extLst>
                    <a:ext uri="{9D8B030D-6E8A-4147-A177-3AD203B41FA5}">
                      <a16:colId xmlns:a16="http://schemas.microsoft.com/office/drawing/2014/main" val="143397581"/>
                    </a:ext>
                  </a:extLst>
                </a:gridCol>
                <a:gridCol w="2070100">
                  <a:extLst>
                    <a:ext uri="{9D8B030D-6E8A-4147-A177-3AD203B41FA5}">
                      <a16:colId xmlns:a16="http://schemas.microsoft.com/office/drawing/2014/main" val="566668766"/>
                    </a:ext>
                  </a:extLst>
                </a:gridCol>
              </a:tblGrid>
              <a:tr h="735012">
                <a:tc>
                  <a:txBody>
                    <a:bodyPr/>
                    <a:lstStyle/>
                    <a:p>
                      <a:pPr algn="r"/>
                      <a:r>
                        <a:rPr lang="en-GB" sz="2800" dirty="0">
                          <a:latin typeface="Arial" panose="020B0604020202020204" pitchFamily="34" charset="0"/>
                          <a:cs typeface="Arial" panose="020B0604020202020204" pitchFamily="34" charset="0"/>
                        </a:rPr>
                        <a:t>ACTIVITY</a:t>
                      </a:r>
                    </a:p>
                  </a:txBody>
                  <a:tcPr anchor="ctr">
                    <a:solidFill>
                      <a:srgbClr val="007873"/>
                    </a:solidFill>
                  </a:tcPr>
                </a:tc>
                <a:tc gridSpan="3">
                  <a:txBody>
                    <a:bodyPr/>
                    <a:lstStyle/>
                    <a:p>
                      <a:pPr algn="ctr"/>
                      <a:r>
                        <a:rPr lang="en-GB" sz="2800" dirty="0">
                          <a:latin typeface="Arial" panose="020B0604020202020204" pitchFamily="34" charset="0"/>
                          <a:cs typeface="Arial" panose="020B0604020202020204" pitchFamily="34" charset="0"/>
                        </a:rPr>
                        <a:t>SEVERITY</a:t>
                      </a:r>
                    </a:p>
                  </a:txBody>
                  <a:tcPr anchor="ctr">
                    <a:solidFill>
                      <a:srgbClr val="007873"/>
                    </a:solidFill>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893893708"/>
                  </a:ext>
                </a:extLst>
              </a:tr>
              <a:tr h="769938">
                <a:tc>
                  <a:txBody>
                    <a:bodyPr/>
                    <a:lstStyle/>
                    <a:p>
                      <a:pPr algn="r"/>
                      <a:r>
                        <a:rPr lang="en-GB" sz="2800" dirty="0">
                          <a:latin typeface="Arial" panose="020B0604020202020204" pitchFamily="34" charset="0"/>
                          <a:cs typeface="Arial" panose="020B0604020202020204" pitchFamily="34" charset="0"/>
                        </a:rPr>
                        <a:t>Sleep</a:t>
                      </a:r>
                    </a:p>
                  </a:txBody>
                  <a:tcPr anchor="ctr">
                    <a:noFill/>
                  </a:tcPr>
                </a:tc>
                <a:tc>
                  <a:txBody>
                    <a:bodyPr/>
                    <a:lstStyle/>
                    <a:p>
                      <a:pPr algn="ctr"/>
                      <a:endParaRPr lang="en-GB" sz="2800" dirty="0">
                        <a:highlight>
                          <a:srgbClr val="7EC9BD"/>
                        </a:highlight>
                        <a:latin typeface="Arial" panose="020B0604020202020204" pitchFamily="34" charset="0"/>
                        <a:cs typeface="Arial" panose="020B0604020202020204" pitchFamily="34" charset="0"/>
                      </a:endParaRPr>
                    </a:p>
                  </a:txBody>
                  <a:tcPr>
                    <a:solidFill>
                      <a:schemeClr val="accent3">
                        <a:lumMod val="20000"/>
                        <a:lumOff val="80000"/>
                      </a:schemeClr>
                    </a:solidFill>
                  </a:tcPr>
                </a:tc>
                <a:tc>
                  <a:txBody>
                    <a:bodyPr/>
                    <a:lstStyle/>
                    <a:p>
                      <a:pPr algn="ctr"/>
                      <a:endParaRPr lang="en-GB" sz="2800" dirty="0">
                        <a:highlight>
                          <a:srgbClr val="7EC9BD"/>
                        </a:highlight>
                        <a:latin typeface="Arial" panose="020B0604020202020204" pitchFamily="34" charset="0"/>
                        <a:cs typeface="Arial" panose="020B0604020202020204" pitchFamily="34" charset="0"/>
                      </a:endParaRPr>
                    </a:p>
                  </a:txBody>
                  <a:tcPr>
                    <a:solidFill>
                      <a:srgbClr val="7EC9BD"/>
                    </a:solidFill>
                  </a:tcPr>
                </a:tc>
                <a:tc>
                  <a:txBody>
                    <a:bodyPr/>
                    <a:lstStyle/>
                    <a:p>
                      <a:pPr algn="ctr"/>
                      <a:endParaRPr lang="en-GB" sz="2800" dirty="0">
                        <a:highlight>
                          <a:srgbClr val="7EC9BD"/>
                        </a:highlight>
                        <a:latin typeface="Arial" panose="020B0604020202020204" pitchFamily="34" charset="0"/>
                        <a:cs typeface="Arial" panose="020B0604020202020204" pitchFamily="34" charset="0"/>
                      </a:endParaRPr>
                    </a:p>
                  </a:txBody>
                  <a:tcPr>
                    <a:solidFill>
                      <a:srgbClr val="017973"/>
                    </a:solidFill>
                  </a:tcPr>
                </a:tc>
                <a:extLst>
                  <a:ext uri="{0D108BD9-81ED-4DB2-BD59-A6C34878D82A}">
                    <a16:rowId xmlns:a16="http://schemas.microsoft.com/office/drawing/2014/main" val="1246952274"/>
                  </a:ext>
                </a:extLst>
              </a:tr>
              <a:tr h="769938">
                <a:tc>
                  <a:txBody>
                    <a:bodyPr/>
                    <a:lstStyle/>
                    <a:p>
                      <a:pPr algn="r"/>
                      <a:r>
                        <a:rPr lang="en-GB" sz="2800" dirty="0">
                          <a:latin typeface="Arial" panose="020B0604020202020204" pitchFamily="34" charset="0"/>
                          <a:cs typeface="Arial" panose="020B0604020202020204" pitchFamily="34" charset="0"/>
                        </a:rPr>
                        <a:t>Work</a:t>
                      </a:r>
                    </a:p>
                  </a:txBody>
                  <a:tcPr anchor="ctr">
                    <a:noFill/>
                  </a:tcPr>
                </a:tc>
                <a:tc>
                  <a:txBody>
                    <a:bodyPr/>
                    <a:lstStyle/>
                    <a:p>
                      <a:endParaRPr lang="en-GB" sz="2800" dirty="0">
                        <a:latin typeface="Arial" panose="020B0604020202020204" pitchFamily="34" charset="0"/>
                        <a:cs typeface="Arial" panose="020B0604020202020204" pitchFamily="34" charset="0"/>
                      </a:endParaRPr>
                    </a:p>
                  </a:txBody>
                  <a:tcPr>
                    <a:solidFill>
                      <a:schemeClr val="accent3">
                        <a:lumMod val="20000"/>
                        <a:lumOff val="80000"/>
                      </a:schemeClr>
                    </a:solidFill>
                  </a:tcPr>
                </a:tc>
                <a:tc>
                  <a:txBody>
                    <a:bodyPr/>
                    <a:lstStyle/>
                    <a:p>
                      <a:endParaRPr lang="en-GB" sz="2800" dirty="0">
                        <a:latin typeface="Arial" panose="020B0604020202020204" pitchFamily="34" charset="0"/>
                        <a:cs typeface="Arial" panose="020B0604020202020204" pitchFamily="34" charset="0"/>
                      </a:endParaRPr>
                    </a:p>
                  </a:txBody>
                  <a:tcPr>
                    <a:solidFill>
                      <a:srgbClr val="7EC9BD"/>
                    </a:solidFill>
                  </a:tcPr>
                </a:tc>
                <a:tc>
                  <a:txBody>
                    <a:bodyPr/>
                    <a:lstStyle/>
                    <a:p>
                      <a:endParaRPr lang="en-GB" sz="2800" dirty="0">
                        <a:latin typeface="Arial" panose="020B0604020202020204" pitchFamily="34" charset="0"/>
                        <a:cs typeface="Arial" panose="020B0604020202020204" pitchFamily="34" charset="0"/>
                      </a:endParaRPr>
                    </a:p>
                  </a:txBody>
                  <a:tcPr>
                    <a:solidFill>
                      <a:srgbClr val="017973"/>
                    </a:solidFill>
                  </a:tcPr>
                </a:tc>
                <a:extLst>
                  <a:ext uri="{0D108BD9-81ED-4DB2-BD59-A6C34878D82A}">
                    <a16:rowId xmlns:a16="http://schemas.microsoft.com/office/drawing/2014/main" val="707188750"/>
                  </a:ext>
                </a:extLst>
              </a:tr>
              <a:tr h="769938">
                <a:tc>
                  <a:txBody>
                    <a:bodyPr/>
                    <a:lstStyle/>
                    <a:p>
                      <a:pPr algn="r"/>
                      <a:r>
                        <a:rPr lang="en-GB" sz="2800" dirty="0">
                          <a:latin typeface="Arial" panose="020B0604020202020204" pitchFamily="34" charset="0"/>
                          <a:cs typeface="Arial" panose="020B0604020202020204" pitchFamily="34" charset="0"/>
                        </a:rPr>
                        <a:t>Daily Activities</a:t>
                      </a:r>
                    </a:p>
                  </a:txBody>
                  <a:tcPr anchor="ctr">
                    <a:noFill/>
                  </a:tcPr>
                </a:tc>
                <a:tc>
                  <a:txBody>
                    <a:bodyPr/>
                    <a:lstStyle/>
                    <a:p>
                      <a:endParaRPr lang="en-GB" sz="2800" dirty="0">
                        <a:latin typeface="Arial" panose="020B0604020202020204" pitchFamily="34" charset="0"/>
                        <a:cs typeface="Arial" panose="020B0604020202020204" pitchFamily="34" charset="0"/>
                      </a:endParaRPr>
                    </a:p>
                  </a:txBody>
                  <a:tcPr>
                    <a:solidFill>
                      <a:schemeClr val="accent3">
                        <a:lumMod val="20000"/>
                        <a:lumOff val="80000"/>
                      </a:schemeClr>
                    </a:solidFill>
                  </a:tcPr>
                </a:tc>
                <a:tc>
                  <a:txBody>
                    <a:bodyPr/>
                    <a:lstStyle/>
                    <a:p>
                      <a:endParaRPr lang="en-GB" sz="2800" dirty="0">
                        <a:latin typeface="Arial" panose="020B0604020202020204" pitchFamily="34" charset="0"/>
                        <a:cs typeface="Arial" panose="020B0604020202020204" pitchFamily="34" charset="0"/>
                      </a:endParaRPr>
                    </a:p>
                  </a:txBody>
                  <a:tcPr>
                    <a:solidFill>
                      <a:srgbClr val="7EC9BD"/>
                    </a:solidFill>
                  </a:tcPr>
                </a:tc>
                <a:tc>
                  <a:txBody>
                    <a:bodyPr/>
                    <a:lstStyle/>
                    <a:p>
                      <a:endParaRPr lang="en-GB" sz="2800" dirty="0">
                        <a:latin typeface="Arial" panose="020B0604020202020204" pitchFamily="34" charset="0"/>
                        <a:cs typeface="Arial" panose="020B0604020202020204" pitchFamily="34" charset="0"/>
                      </a:endParaRPr>
                    </a:p>
                  </a:txBody>
                  <a:tcPr>
                    <a:solidFill>
                      <a:srgbClr val="017973"/>
                    </a:solidFill>
                  </a:tcPr>
                </a:tc>
                <a:extLst>
                  <a:ext uri="{0D108BD9-81ED-4DB2-BD59-A6C34878D82A}">
                    <a16:rowId xmlns:a16="http://schemas.microsoft.com/office/drawing/2014/main" val="3397183694"/>
                  </a:ext>
                </a:extLst>
              </a:tr>
              <a:tr h="769938">
                <a:tc>
                  <a:txBody>
                    <a:bodyPr/>
                    <a:lstStyle/>
                    <a:p>
                      <a:pPr algn="r"/>
                      <a:r>
                        <a:rPr lang="en-GB" sz="2800" dirty="0">
                          <a:latin typeface="Arial" panose="020B0604020202020204" pitchFamily="34" charset="0"/>
                          <a:cs typeface="Arial" panose="020B0604020202020204" pitchFamily="34" charset="0"/>
                        </a:rPr>
                        <a:t>Disturbing Symptoms</a:t>
                      </a:r>
                    </a:p>
                  </a:txBody>
                  <a:tcPr anchor="ctr">
                    <a:noFill/>
                  </a:tcPr>
                </a:tc>
                <a:tc>
                  <a:txBody>
                    <a:bodyPr/>
                    <a:lstStyle/>
                    <a:p>
                      <a:endParaRPr lang="en-GB" sz="2800" dirty="0">
                        <a:latin typeface="Arial" panose="020B0604020202020204" pitchFamily="34" charset="0"/>
                        <a:cs typeface="Arial" panose="020B0604020202020204" pitchFamily="34" charset="0"/>
                      </a:endParaRPr>
                    </a:p>
                  </a:txBody>
                  <a:tcPr>
                    <a:solidFill>
                      <a:schemeClr val="accent3">
                        <a:lumMod val="20000"/>
                        <a:lumOff val="80000"/>
                      </a:schemeClr>
                    </a:solidFill>
                  </a:tcPr>
                </a:tc>
                <a:tc>
                  <a:txBody>
                    <a:bodyPr/>
                    <a:lstStyle/>
                    <a:p>
                      <a:endParaRPr lang="en-GB" sz="2800" dirty="0">
                        <a:latin typeface="Arial" panose="020B0604020202020204" pitchFamily="34" charset="0"/>
                        <a:cs typeface="Arial" panose="020B0604020202020204" pitchFamily="34" charset="0"/>
                      </a:endParaRPr>
                    </a:p>
                  </a:txBody>
                  <a:tcPr>
                    <a:solidFill>
                      <a:srgbClr val="7EC9BD"/>
                    </a:solidFill>
                  </a:tcPr>
                </a:tc>
                <a:tc>
                  <a:txBody>
                    <a:bodyPr/>
                    <a:lstStyle/>
                    <a:p>
                      <a:endParaRPr lang="en-GB" sz="2800" dirty="0">
                        <a:latin typeface="Arial" panose="020B0604020202020204" pitchFamily="34" charset="0"/>
                        <a:cs typeface="Arial" panose="020B0604020202020204" pitchFamily="34" charset="0"/>
                      </a:endParaRPr>
                    </a:p>
                  </a:txBody>
                  <a:tcPr>
                    <a:solidFill>
                      <a:srgbClr val="017973"/>
                    </a:solidFill>
                  </a:tcPr>
                </a:tc>
                <a:extLst>
                  <a:ext uri="{0D108BD9-81ED-4DB2-BD59-A6C34878D82A}">
                    <a16:rowId xmlns:a16="http://schemas.microsoft.com/office/drawing/2014/main" val="1777790111"/>
                  </a:ext>
                </a:extLst>
              </a:tr>
            </a:tbl>
          </a:graphicData>
        </a:graphic>
      </p:graphicFrame>
      <p:pic>
        <p:nvPicPr>
          <p:cNvPr id="10" name="Picture 9" descr="A nose and nose with black background&#10;&#10;AI-generated content may be incorrect.">
            <a:extLst>
              <a:ext uri="{FF2B5EF4-FFF2-40B4-BE49-F238E27FC236}">
                <a16:creationId xmlns:a16="http://schemas.microsoft.com/office/drawing/2014/main" id="{891D049A-625D-44FE-F68F-29D13388E29B}"/>
              </a:ext>
            </a:extLst>
          </p:cNvPr>
          <p:cNvPicPr>
            <a:picLocks noChangeAspect="1"/>
          </p:cNvPicPr>
          <p:nvPr/>
        </p:nvPicPr>
        <p:blipFill>
          <a:blip r:embed="rId3"/>
          <a:stretch>
            <a:fillRect/>
          </a:stretch>
        </p:blipFill>
        <p:spPr>
          <a:xfrm>
            <a:off x="5567225" y="3175113"/>
            <a:ext cx="655775" cy="679336"/>
          </a:xfrm>
          <a:prstGeom prst="rect">
            <a:avLst/>
          </a:prstGeom>
        </p:spPr>
      </p:pic>
      <p:pic>
        <p:nvPicPr>
          <p:cNvPr id="11" name="Picture 10" descr="A nose and nose with black background&#10;&#10;AI-generated content may be incorrect.">
            <a:extLst>
              <a:ext uri="{FF2B5EF4-FFF2-40B4-BE49-F238E27FC236}">
                <a16:creationId xmlns:a16="http://schemas.microsoft.com/office/drawing/2014/main" id="{20CBB80B-4706-00A0-EBD7-2D31E94AB495}"/>
              </a:ext>
            </a:extLst>
          </p:cNvPr>
          <p:cNvPicPr>
            <a:picLocks noChangeAspect="1"/>
          </p:cNvPicPr>
          <p:nvPr/>
        </p:nvPicPr>
        <p:blipFill>
          <a:blip r:embed="rId3"/>
          <a:stretch>
            <a:fillRect/>
          </a:stretch>
        </p:blipFill>
        <p:spPr>
          <a:xfrm>
            <a:off x="5567224" y="3941497"/>
            <a:ext cx="655775" cy="679336"/>
          </a:xfrm>
          <a:prstGeom prst="rect">
            <a:avLst/>
          </a:prstGeom>
        </p:spPr>
      </p:pic>
      <p:pic>
        <p:nvPicPr>
          <p:cNvPr id="12" name="Picture 11" descr="A nose and nose with black background&#10;&#10;AI-generated content may be incorrect.">
            <a:extLst>
              <a:ext uri="{FF2B5EF4-FFF2-40B4-BE49-F238E27FC236}">
                <a16:creationId xmlns:a16="http://schemas.microsoft.com/office/drawing/2014/main" id="{2D0AEE24-75D0-46A9-7FBC-EB61D49817CA}"/>
              </a:ext>
            </a:extLst>
          </p:cNvPr>
          <p:cNvPicPr>
            <a:picLocks noChangeAspect="1"/>
          </p:cNvPicPr>
          <p:nvPr/>
        </p:nvPicPr>
        <p:blipFill>
          <a:blip r:embed="rId3"/>
          <a:stretch>
            <a:fillRect/>
          </a:stretch>
        </p:blipFill>
        <p:spPr>
          <a:xfrm>
            <a:off x="5567224" y="4707882"/>
            <a:ext cx="655775" cy="679336"/>
          </a:xfrm>
          <a:prstGeom prst="rect">
            <a:avLst/>
          </a:prstGeom>
        </p:spPr>
      </p:pic>
      <p:pic>
        <p:nvPicPr>
          <p:cNvPr id="13" name="Picture 12" descr="A nose and nose with black background&#10;&#10;AI-generated content may be incorrect.">
            <a:extLst>
              <a:ext uri="{FF2B5EF4-FFF2-40B4-BE49-F238E27FC236}">
                <a16:creationId xmlns:a16="http://schemas.microsoft.com/office/drawing/2014/main" id="{561A40FE-C85A-FAB0-B074-4098C5B87AA9}"/>
              </a:ext>
            </a:extLst>
          </p:cNvPr>
          <p:cNvPicPr>
            <a:picLocks noChangeAspect="1"/>
          </p:cNvPicPr>
          <p:nvPr/>
        </p:nvPicPr>
        <p:blipFill>
          <a:blip r:embed="rId3"/>
          <a:stretch>
            <a:fillRect/>
          </a:stretch>
        </p:blipFill>
        <p:spPr>
          <a:xfrm>
            <a:off x="5567224" y="5489162"/>
            <a:ext cx="655775" cy="679336"/>
          </a:xfrm>
          <a:prstGeom prst="rect">
            <a:avLst/>
          </a:prstGeom>
        </p:spPr>
      </p:pic>
      <p:pic>
        <p:nvPicPr>
          <p:cNvPr id="14" name="Picture 13" descr="A nose and nose with black background&#10;&#10;AI-generated content may be incorrect.">
            <a:extLst>
              <a:ext uri="{FF2B5EF4-FFF2-40B4-BE49-F238E27FC236}">
                <a16:creationId xmlns:a16="http://schemas.microsoft.com/office/drawing/2014/main" id="{8DCCBD9A-29E1-21E0-F2EA-C1731D0B3F99}"/>
              </a:ext>
            </a:extLst>
          </p:cNvPr>
          <p:cNvPicPr>
            <a:picLocks noChangeAspect="1"/>
          </p:cNvPicPr>
          <p:nvPr/>
        </p:nvPicPr>
        <p:blipFill>
          <a:blip r:embed="rId3"/>
          <a:stretch>
            <a:fillRect/>
          </a:stretch>
        </p:blipFill>
        <p:spPr>
          <a:xfrm>
            <a:off x="7763135" y="3961547"/>
            <a:ext cx="655775" cy="679336"/>
          </a:xfrm>
          <a:prstGeom prst="rect">
            <a:avLst/>
          </a:prstGeom>
        </p:spPr>
      </p:pic>
      <p:pic>
        <p:nvPicPr>
          <p:cNvPr id="15" name="Picture 14" descr="A nose and nose with black background&#10;&#10;AI-generated content may be incorrect.">
            <a:extLst>
              <a:ext uri="{FF2B5EF4-FFF2-40B4-BE49-F238E27FC236}">
                <a16:creationId xmlns:a16="http://schemas.microsoft.com/office/drawing/2014/main" id="{ED583CA8-8BFA-3DAA-0B9E-58E9102735D4}"/>
              </a:ext>
            </a:extLst>
          </p:cNvPr>
          <p:cNvPicPr>
            <a:picLocks noChangeAspect="1"/>
          </p:cNvPicPr>
          <p:nvPr/>
        </p:nvPicPr>
        <p:blipFill>
          <a:blip r:embed="rId3"/>
          <a:stretch>
            <a:fillRect/>
          </a:stretch>
        </p:blipFill>
        <p:spPr>
          <a:xfrm>
            <a:off x="7763134" y="4707882"/>
            <a:ext cx="655775" cy="679336"/>
          </a:xfrm>
          <a:prstGeom prst="rect">
            <a:avLst/>
          </a:prstGeom>
        </p:spPr>
      </p:pic>
      <p:pic>
        <p:nvPicPr>
          <p:cNvPr id="16" name="Picture 15" descr="A nose and nose with black background&#10;&#10;AI-generated content may be incorrect.">
            <a:extLst>
              <a:ext uri="{FF2B5EF4-FFF2-40B4-BE49-F238E27FC236}">
                <a16:creationId xmlns:a16="http://schemas.microsoft.com/office/drawing/2014/main" id="{92E09E90-3874-6FE1-6E9C-DC77527CD7BE}"/>
              </a:ext>
            </a:extLst>
          </p:cNvPr>
          <p:cNvPicPr>
            <a:picLocks noChangeAspect="1"/>
          </p:cNvPicPr>
          <p:nvPr/>
        </p:nvPicPr>
        <p:blipFill>
          <a:blip r:embed="rId3"/>
          <a:stretch>
            <a:fillRect/>
          </a:stretch>
        </p:blipFill>
        <p:spPr>
          <a:xfrm>
            <a:off x="7763133" y="5489162"/>
            <a:ext cx="655775" cy="679336"/>
          </a:xfrm>
          <a:prstGeom prst="rect">
            <a:avLst/>
          </a:prstGeom>
        </p:spPr>
      </p:pic>
      <p:pic>
        <p:nvPicPr>
          <p:cNvPr id="17" name="Picture 16" descr="A nose and nose with black background&#10;&#10;AI-generated content may be incorrect.">
            <a:extLst>
              <a:ext uri="{FF2B5EF4-FFF2-40B4-BE49-F238E27FC236}">
                <a16:creationId xmlns:a16="http://schemas.microsoft.com/office/drawing/2014/main" id="{B4D394E1-A8C2-F0AB-4DAB-3988399B3BDB}"/>
              </a:ext>
            </a:extLst>
          </p:cNvPr>
          <p:cNvPicPr>
            <a:picLocks noChangeAspect="1"/>
          </p:cNvPicPr>
          <p:nvPr/>
        </p:nvPicPr>
        <p:blipFill>
          <a:blip r:embed="rId3"/>
          <a:stretch>
            <a:fillRect/>
          </a:stretch>
        </p:blipFill>
        <p:spPr>
          <a:xfrm>
            <a:off x="9834422" y="4707882"/>
            <a:ext cx="655775" cy="679336"/>
          </a:xfrm>
          <a:prstGeom prst="rect">
            <a:avLst/>
          </a:prstGeom>
        </p:spPr>
      </p:pic>
    </p:spTree>
    <p:extLst>
      <p:ext uri="{BB962C8B-B14F-4D97-AF65-F5344CB8AC3E}">
        <p14:creationId xmlns:p14="http://schemas.microsoft.com/office/powerpoint/2010/main" val="1301133827"/>
      </p:ext>
    </p:extLst>
  </p:cSld>
  <p:clrMapOvr>
    <a:masterClrMapping/>
  </p:clrMapOvr>
  <mc:AlternateContent xmlns:mc="http://schemas.openxmlformats.org/markup-compatibility/2006" xmlns:p14="http://schemas.microsoft.com/office/powerpoint/2010/main">
    <mc:Choice Requires="p14">
      <p:transition p14:dur="10" advTm="52037"/>
    </mc:Choice>
    <mc:Fallback xmlns="">
      <p:transition advTm="52037"/>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2.2|2.9|3.8|1.3|4|1.6"/>
</p:tagLst>
</file>

<file path=ppt/tags/tag10.xml><?xml version="1.0" encoding="utf-8"?>
<p:tagLst xmlns:a="http://schemas.openxmlformats.org/drawingml/2006/main" xmlns:r="http://schemas.openxmlformats.org/officeDocument/2006/relationships" xmlns:p="http://schemas.openxmlformats.org/presentationml/2006/main">
  <p:tag name="TIMING" val="|5.7|8.4|5.4|15|3.5|4.5|26.4"/>
</p:tagLst>
</file>

<file path=ppt/tags/tag11.xml><?xml version="1.0" encoding="utf-8"?>
<p:tagLst xmlns:a="http://schemas.openxmlformats.org/drawingml/2006/main" xmlns:r="http://schemas.openxmlformats.org/officeDocument/2006/relationships" xmlns:p="http://schemas.openxmlformats.org/presentationml/2006/main">
  <p:tag name="TIMING" val="|9.5|18.7|12.5|24.7|7.5|20.8|18.8"/>
</p:tagLst>
</file>

<file path=ppt/tags/tag12.xml><?xml version="1.0" encoding="utf-8"?>
<p:tagLst xmlns:a="http://schemas.openxmlformats.org/drawingml/2006/main" xmlns:r="http://schemas.openxmlformats.org/officeDocument/2006/relationships" xmlns:p="http://schemas.openxmlformats.org/presentationml/2006/main">
  <p:tag name="TIMING" val="|71.2|4.8|6|10|8.4"/>
</p:tagLst>
</file>

<file path=ppt/tags/tag13.xml><?xml version="1.0" encoding="utf-8"?>
<p:tagLst xmlns:a="http://schemas.openxmlformats.org/drawingml/2006/main" xmlns:r="http://schemas.openxmlformats.org/officeDocument/2006/relationships" xmlns:p="http://schemas.openxmlformats.org/presentationml/2006/main">
  <p:tag name="TIMING" val="|3.8|6.6|10.8|14.3|15.6|11"/>
</p:tagLst>
</file>

<file path=ppt/tags/tag2.xml><?xml version="1.0" encoding="utf-8"?>
<p:tagLst xmlns:a="http://schemas.openxmlformats.org/drawingml/2006/main" xmlns:r="http://schemas.openxmlformats.org/officeDocument/2006/relationships" xmlns:p="http://schemas.openxmlformats.org/presentationml/2006/main">
  <p:tag name="TIMING" val="|74.4|3.1|47.8|2.6"/>
</p:tagLst>
</file>

<file path=ppt/tags/tag3.xml><?xml version="1.0" encoding="utf-8"?>
<p:tagLst xmlns:a="http://schemas.openxmlformats.org/drawingml/2006/main" xmlns:r="http://schemas.openxmlformats.org/officeDocument/2006/relationships" xmlns:p="http://schemas.openxmlformats.org/presentationml/2006/main">
  <p:tag name="TIMING" val="|5.8|2.1|7.4|11.1|10.4|16.1|3.6"/>
</p:tagLst>
</file>

<file path=ppt/tags/tag4.xml><?xml version="1.0" encoding="utf-8"?>
<p:tagLst xmlns:a="http://schemas.openxmlformats.org/drawingml/2006/main" xmlns:r="http://schemas.openxmlformats.org/officeDocument/2006/relationships" xmlns:p="http://schemas.openxmlformats.org/presentationml/2006/main">
  <p:tag name="TIMING" val="|25.2"/>
</p:tagLst>
</file>

<file path=ppt/tags/tag5.xml><?xml version="1.0" encoding="utf-8"?>
<p:tagLst xmlns:a="http://schemas.openxmlformats.org/drawingml/2006/main" xmlns:r="http://schemas.openxmlformats.org/officeDocument/2006/relationships" xmlns:p="http://schemas.openxmlformats.org/presentationml/2006/main">
  <p:tag name="TIMING" val="|10.6"/>
</p:tagLst>
</file>

<file path=ppt/tags/tag6.xml><?xml version="1.0" encoding="utf-8"?>
<p:tagLst xmlns:a="http://schemas.openxmlformats.org/drawingml/2006/main" xmlns:r="http://schemas.openxmlformats.org/officeDocument/2006/relationships" xmlns:p="http://schemas.openxmlformats.org/presentationml/2006/main">
  <p:tag name="TIMING" val="|3.7"/>
</p:tagLst>
</file>

<file path=ppt/tags/tag7.xml><?xml version="1.0" encoding="utf-8"?>
<p:tagLst xmlns:a="http://schemas.openxmlformats.org/drawingml/2006/main" xmlns:r="http://schemas.openxmlformats.org/officeDocument/2006/relationships" xmlns:p="http://schemas.openxmlformats.org/presentationml/2006/main">
  <p:tag name="TIMING" val="|15.3"/>
</p:tagLst>
</file>

<file path=ppt/tags/tag8.xml><?xml version="1.0" encoding="utf-8"?>
<p:tagLst xmlns:a="http://schemas.openxmlformats.org/drawingml/2006/main" xmlns:r="http://schemas.openxmlformats.org/officeDocument/2006/relationships" xmlns:p="http://schemas.openxmlformats.org/presentationml/2006/main">
  <p:tag name="TIMING" val="|14.9|17.5|49.7|29.3"/>
</p:tagLst>
</file>

<file path=ppt/tags/tag9.xml><?xml version="1.0" encoding="utf-8"?>
<p:tagLst xmlns:a="http://schemas.openxmlformats.org/drawingml/2006/main" xmlns:r="http://schemas.openxmlformats.org/officeDocument/2006/relationships" xmlns:p="http://schemas.openxmlformats.org/presentationml/2006/main">
  <p:tag name="TIMING" val="|5.8|4.7|17.9|3.5|3.4|27.1|1.8|8.9|8|11.2|10.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TotalTime>
  <Words>1938</Words>
  <Application>Microsoft Office PowerPoint</Application>
  <PresentationFormat>Widescreen</PresentationFormat>
  <Paragraphs>266</Paragraphs>
  <Slides>23</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Aptos</vt:lpstr>
      <vt:lpstr>Aptos Display</vt:lpstr>
      <vt:lpstr>Arial</vt:lpstr>
      <vt:lpstr>Source Sans Pro</vt:lpstr>
      <vt:lpstr>Stencil</vt:lpstr>
      <vt:lpstr>1_Office Theme</vt:lpstr>
      <vt:lpstr>PowerPoint Presentation</vt:lpstr>
      <vt:lpstr>A practical guide to improve rhinitis management in primary care</vt:lpstr>
      <vt:lpstr>Learning objectives</vt:lpstr>
      <vt:lpstr>What is allergic rhinitis (AR)?</vt:lpstr>
      <vt:lpstr>Difference between Allergic and Non Allergic Rhinitis</vt:lpstr>
      <vt:lpstr>Difference between Allergic and Non Allergic Rhinitis</vt:lpstr>
      <vt:lpstr>Meet Sam</vt:lpstr>
      <vt:lpstr>History</vt:lpstr>
      <vt:lpstr>Duration and severity</vt:lpstr>
      <vt:lpstr>Classification</vt:lpstr>
      <vt:lpstr>Classification</vt:lpstr>
      <vt:lpstr>Classification</vt:lpstr>
      <vt:lpstr>Classification</vt:lpstr>
      <vt:lpstr>Classification</vt:lpstr>
      <vt:lpstr>Classification</vt:lpstr>
      <vt:lpstr>AR treatment ladder when self-care is insufficient (adults)</vt:lpstr>
      <vt:lpstr>On presentation</vt:lpstr>
      <vt:lpstr>Diagnosis</vt:lpstr>
      <vt:lpstr>Management</vt:lpstr>
      <vt:lpstr>The role of the community pharmacist</vt:lpstr>
      <vt:lpstr>Review and follow-up</vt:lpstr>
      <vt:lpstr>Summary</vt:lpstr>
      <vt:lpstr>A practical guide to improve rhinitis management in primary care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IPCRG DTH 19 case stufy</dc:title>
  <dc:creator>Garry McDonald</dc:creator>
  <cp:lastModifiedBy>Nicola Connor</cp:lastModifiedBy>
  <cp:revision>54</cp:revision>
  <dcterms:created xsi:type="dcterms:W3CDTF">2024-11-28T09:38:52Z</dcterms:created>
  <dcterms:modified xsi:type="dcterms:W3CDTF">2025-11-26T12:53:49Z</dcterms:modified>
</cp:coreProperties>
</file>