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8"/>
  </p:notesMasterIdLst>
  <p:sldIdLst>
    <p:sldId id="256" r:id="rId3"/>
    <p:sldId id="355" r:id="rId4"/>
    <p:sldId id="306" r:id="rId5"/>
    <p:sldId id="307" r:id="rId6"/>
    <p:sldId id="315" r:id="rId7"/>
    <p:sldId id="316" r:id="rId8"/>
    <p:sldId id="309" r:id="rId9"/>
    <p:sldId id="314" r:id="rId10"/>
    <p:sldId id="338" r:id="rId11"/>
    <p:sldId id="337" r:id="rId12"/>
    <p:sldId id="327" r:id="rId13"/>
    <p:sldId id="340" r:id="rId14"/>
    <p:sldId id="330" r:id="rId15"/>
    <p:sldId id="345" r:id="rId16"/>
    <p:sldId id="342" r:id="rId17"/>
    <p:sldId id="343" r:id="rId18"/>
    <p:sldId id="344" r:id="rId19"/>
    <p:sldId id="339" r:id="rId20"/>
    <p:sldId id="310" r:id="rId21"/>
    <p:sldId id="311" r:id="rId22"/>
    <p:sldId id="329" r:id="rId23"/>
    <p:sldId id="341" r:id="rId24"/>
    <p:sldId id="267" r:id="rId25"/>
    <p:sldId id="312" r:id="rId26"/>
    <p:sldId id="346" r:id="rId27"/>
    <p:sldId id="296" r:id="rId28"/>
    <p:sldId id="347" r:id="rId29"/>
    <p:sldId id="353" r:id="rId30"/>
    <p:sldId id="354" r:id="rId31"/>
    <p:sldId id="336" r:id="rId32"/>
    <p:sldId id="350" r:id="rId33"/>
    <p:sldId id="335" r:id="rId34"/>
    <p:sldId id="352" r:id="rId35"/>
    <p:sldId id="313" r:id="rId36"/>
    <p:sldId id="3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EBEA96"/>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4" autoAdjust="0"/>
    <p:restoredTop sz="95668" autoAdjust="0"/>
  </p:normalViewPr>
  <p:slideViewPr>
    <p:cSldViewPr snapToGrid="0">
      <p:cViewPr varScale="1">
        <p:scale>
          <a:sx n="106" d="100"/>
          <a:sy n="106" d="100"/>
        </p:scale>
        <p:origin x="882" y="102"/>
      </p:cViewPr>
      <p:guideLst/>
    </p:cSldViewPr>
  </p:slideViewPr>
  <p:outlineViewPr>
    <p:cViewPr>
      <p:scale>
        <a:sx n="33" d="100"/>
        <a:sy n="33" d="100"/>
      </p:scale>
      <p:origin x="0" y="-184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6D5A9C-5C09-4232-B940-1F34958506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FFC557-A62B-48BF-8E81-C5DA863D7792}">
      <dgm:prSet custT="1"/>
      <dgm:spPr>
        <a:solidFill>
          <a:srgbClr val="017973"/>
        </a:solidFill>
      </dgm:spPr>
      <dgm:t>
        <a:bodyPr/>
        <a:lstStyle/>
        <a:p>
          <a:r>
            <a:rPr lang="en-US" sz="1600" b="1" dirty="0">
              <a:latin typeface="Arial" panose="020B0604020202020204" pitchFamily="34" charset="0"/>
              <a:cs typeface="Arial" panose="020B0604020202020204" pitchFamily="34" charset="0"/>
            </a:rPr>
            <a:t>Initial VAS Score</a:t>
          </a:r>
          <a:r>
            <a:rPr lang="en-US" sz="1600" b="0" dirty="0">
              <a:latin typeface="Arial" panose="020B0604020202020204" pitchFamily="34" charset="0"/>
              <a:cs typeface="Arial" panose="020B0604020202020204" pitchFamily="34" charset="0"/>
            </a:rPr>
            <a:t>: 8/10</a:t>
          </a:r>
        </a:p>
      </dgm:t>
    </dgm:pt>
    <dgm:pt modelId="{EC9ECE68-8198-4694-B325-FF4313EC9063}" type="parTrans" cxnId="{5FC98865-0F60-4F17-9B87-A3C9B8EBF2BB}">
      <dgm:prSet/>
      <dgm:spPr/>
      <dgm:t>
        <a:bodyPr/>
        <a:lstStyle/>
        <a:p>
          <a:endParaRPr lang="en-US" sz="1400" b="1"/>
        </a:p>
      </dgm:t>
    </dgm:pt>
    <dgm:pt modelId="{B26BAB93-2387-440C-834F-6593B310A61A}" type="sibTrans" cxnId="{5FC98865-0F60-4F17-9B87-A3C9B8EBF2BB}">
      <dgm:prSet/>
      <dgm:spPr/>
      <dgm:t>
        <a:bodyPr/>
        <a:lstStyle/>
        <a:p>
          <a:endParaRPr lang="en-US" sz="1400" b="1"/>
        </a:p>
      </dgm:t>
    </dgm:pt>
    <dgm:pt modelId="{D9FCA53E-5316-4A0F-AFD4-929CAD8B888E}">
      <dgm:prSet custT="1"/>
      <dgm:spPr>
        <a:solidFill>
          <a:srgbClr val="017973"/>
        </a:solidFill>
      </dgm:spPr>
      <dgm:t>
        <a:bodyPr/>
        <a:lstStyle/>
        <a:p>
          <a:r>
            <a:rPr lang="en-US" sz="1600" b="0" dirty="0">
              <a:latin typeface="Arial" panose="020B0604020202020204" pitchFamily="34" charset="0"/>
              <a:cs typeface="Arial" panose="020B0604020202020204" pitchFamily="34" charset="0"/>
            </a:rPr>
            <a:t>Indicates </a:t>
          </a:r>
          <a:r>
            <a:rPr lang="en-US" sz="1600" b="1" dirty="0">
              <a:latin typeface="Arial" panose="020B0604020202020204" pitchFamily="34" charset="0"/>
              <a:cs typeface="Arial" panose="020B0604020202020204" pitchFamily="34" charset="0"/>
            </a:rPr>
            <a:t>severe</a:t>
          </a:r>
          <a:r>
            <a:rPr lang="en-US" sz="1600" b="0" dirty="0">
              <a:latin typeface="Arial" panose="020B0604020202020204" pitchFamily="34" charset="0"/>
              <a:cs typeface="Arial" panose="020B0604020202020204" pitchFamily="34" charset="0"/>
            </a:rPr>
            <a:t> symptom burden</a:t>
          </a:r>
        </a:p>
      </dgm:t>
    </dgm:pt>
    <dgm:pt modelId="{47749DB6-CB0A-4BB9-AC5B-A2E380F5E6F2}" type="parTrans" cxnId="{5AF7FA07-3C50-4A84-9D65-88EF5B4E6A3C}">
      <dgm:prSet/>
      <dgm:spPr/>
      <dgm:t>
        <a:bodyPr/>
        <a:lstStyle/>
        <a:p>
          <a:endParaRPr lang="en-US" sz="1400" b="1"/>
        </a:p>
      </dgm:t>
    </dgm:pt>
    <dgm:pt modelId="{17C13A47-4AD5-4CD7-A629-8CE7B852950B}" type="sibTrans" cxnId="{5AF7FA07-3C50-4A84-9D65-88EF5B4E6A3C}">
      <dgm:prSet/>
      <dgm:spPr/>
      <dgm:t>
        <a:bodyPr/>
        <a:lstStyle/>
        <a:p>
          <a:endParaRPr lang="en-US" sz="1400" b="1"/>
        </a:p>
      </dgm:t>
    </dgm:pt>
    <dgm:pt modelId="{C185B4A0-6DAE-4341-80A2-732B4DDED5B3}">
      <dgm:prSet custT="1"/>
      <dgm:spPr>
        <a:solidFill>
          <a:srgbClr val="017973"/>
        </a:solidFill>
      </dgm:spPr>
      <dgm:t>
        <a:bodyPr/>
        <a:lstStyle/>
        <a:p>
          <a:r>
            <a:rPr lang="en-US" sz="1600" b="1" dirty="0">
              <a:latin typeface="Arial" panose="020B0604020202020204" pitchFamily="34" charset="0"/>
              <a:cs typeface="Arial" panose="020B0604020202020204" pitchFamily="34" charset="0"/>
            </a:rPr>
            <a:t>VAS</a:t>
          </a:r>
          <a:r>
            <a:rPr lang="en-US" sz="1600" b="0" dirty="0">
              <a:latin typeface="Arial" panose="020B0604020202020204" pitchFamily="34" charset="0"/>
              <a:cs typeface="Arial" panose="020B0604020202020204" pitchFamily="34" charset="0"/>
            </a:rPr>
            <a:t> is a validated tool for assessing allergic rhinitis severity</a:t>
          </a:r>
        </a:p>
      </dgm:t>
    </dgm:pt>
    <dgm:pt modelId="{5FC8AF35-CDD1-4FD5-A0EE-00461457C9A8}" type="parTrans" cxnId="{E1B215EE-5DC6-4F7C-A25E-2670E3AF21EF}">
      <dgm:prSet/>
      <dgm:spPr/>
      <dgm:t>
        <a:bodyPr/>
        <a:lstStyle/>
        <a:p>
          <a:endParaRPr lang="en-US" sz="1400" b="1"/>
        </a:p>
      </dgm:t>
    </dgm:pt>
    <dgm:pt modelId="{F94A8DCE-9946-4AE2-B600-FBA881091120}" type="sibTrans" cxnId="{E1B215EE-5DC6-4F7C-A25E-2670E3AF21EF}">
      <dgm:prSet/>
      <dgm:spPr/>
      <dgm:t>
        <a:bodyPr/>
        <a:lstStyle/>
        <a:p>
          <a:endParaRPr lang="en-US" sz="1400" b="1"/>
        </a:p>
      </dgm:t>
    </dgm:pt>
    <dgm:pt modelId="{017BD5E4-DB7A-43AD-A926-48A62882FF6D}">
      <dgm:prSet custT="1"/>
      <dgm:spPr>
        <a:solidFill>
          <a:srgbClr val="017973"/>
        </a:solidFill>
      </dgm:spPr>
      <dgm:t>
        <a:bodyPr/>
        <a:lstStyle/>
        <a:p>
          <a:r>
            <a:rPr lang="en-US" sz="1600" b="1" dirty="0">
              <a:latin typeface="Arial" panose="020B0604020202020204" pitchFamily="34" charset="0"/>
              <a:cs typeface="Arial" panose="020B0604020202020204" pitchFamily="34" charset="0"/>
            </a:rPr>
            <a:t>Scores &gt;7 </a:t>
          </a:r>
          <a:r>
            <a:rPr lang="en-US" sz="1600" b="0" dirty="0">
              <a:latin typeface="Arial" panose="020B0604020202020204" pitchFamily="34" charset="0"/>
              <a:cs typeface="Arial" panose="020B0604020202020204" pitchFamily="34" charset="0"/>
            </a:rPr>
            <a:t>typically indicate moderate-to-severe disease requiring intensive treatment</a:t>
          </a:r>
        </a:p>
      </dgm:t>
    </dgm:pt>
    <dgm:pt modelId="{C4039CDC-C382-4BA4-8DAA-1F81AEBF6CDE}" type="parTrans" cxnId="{9EF1E604-F177-47C2-9A68-0CD10E8B0981}">
      <dgm:prSet/>
      <dgm:spPr/>
      <dgm:t>
        <a:bodyPr/>
        <a:lstStyle/>
        <a:p>
          <a:endParaRPr lang="en-US" sz="1400" b="1"/>
        </a:p>
      </dgm:t>
    </dgm:pt>
    <dgm:pt modelId="{8B04BF81-C5F2-434C-8EB5-8E2160A18ED4}" type="sibTrans" cxnId="{9EF1E604-F177-47C2-9A68-0CD10E8B0981}">
      <dgm:prSet/>
      <dgm:spPr/>
      <dgm:t>
        <a:bodyPr/>
        <a:lstStyle/>
        <a:p>
          <a:endParaRPr lang="en-US" sz="1400" b="1"/>
        </a:p>
      </dgm:t>
    </dgm:pt>
    <dgm:pt modelId="{0BDFD520-80D0-4102-80E9-6964A7E56653}">
      <dgm:prSet custT="1"/>
      <dgm:spPr>
        <a:solidFill>
          <a:srgbClr val="017973"/>
        </a:solidFill>
      </dgm:spPr>
      <dgm:t>
        <a:bodyPr/>
        <a:lstStyle/>
        <a:p>
          <a:r>
            <a:rPr lang="en-US" sz="1600" b="0" dirty="0">
              <a:latin typeface="Arial" panose="020B0604020202020204" pitchFamily="34" charset="0"/>
              <a:cs typeface="Arial" panose="020B0604020202020204" pitchFamily="34" charset="0"/>
            </a:rPr>
            <a:t>Baseline measurement essential for monitoring treatment response</a:t>
          </a:r>
        </a:p>
      </dgm:t>
    </dgm:pt>
    <dgm:pt modelId="{50013418-2346-41E6-908B-E7E48544D7C2}" type="parTrans" cxnId="{6B5059A7-3195-4CD0-9F27-A3622B16FEDD}">
      <dgm:prSet/>
      <dgm:spPr/>
      <dgm:t>
        <a:bodyPr/>
        <a:lstStyle/>
        <a:p>
          <a:endParaRPr lang="en-US" sz="1400" b="1"/>
        </a:p>
      </dgm:t>
    </dgm:pt>
    <dgm:pt modelId="{39CCAAF1-8E68-4533-9199-27B5865A660E}" type="sibTrans" cxnId="{6B5059A7-3195-4CD0-9F27-A3622B16FEDD}">
      <dgm:prSet/>
      <dgm:spPr/>
      <dgm:t>
        <a:bodyPr/>
        <a:lstStyle/>
        <a:p>
          <a:endParaRPr lang="en-US" sz="1400" b="1"/>
        </a:p>
      </dgm:t>
    </dgm:pt>
    <dgm:pt modelId="{C77D9A73-5EB5-43E3-900B-EA7AD42160D5}" type="pres">
      <dgm:prSet presAssocID="{086D5A9C-5C09-4232-B940-1F3495850612}" presName="linear" presStyleCnt="0">
        <dgm:presLayoutVars>
          <dgm:animLvl val="lvl"/>
          <dgm:resizeHandles val="exact"/>
        </dgm:presLayoutVars>
      </dgm:prSet>
      <dgm:spPr/>
    </dgm:pt>
    <dgm:pt modelId="{7A7053B3-EDF7-4AE2-894C-9E47C4A04205}" type="pres">
      <dgm:prSet presAssocID="{43FFC557-A62B-48BF-8E81-C5DA863D7792}" presName="parentText" presStyleLbl="node1" presStyleIdx="0" presStyleCnt="5">
        <dgm:presLayoutVars>
          <dgm:chMax val="0"/>
          <dgm:bulletEnabled val="1"/>
        </dgm:presLayoutVars>
      </dgm:prSet>
      <dgm:spPr/>
    </dgm:pt>
    <dgm:pt modelId="{81A29A05-3504-47FC-8EF8-B7C71210E2EA}" type="pres">
      <dgm:prSet presAssocID="{B26BAB93-2387-440C-834F-6593B310A61A}" presName="spacer" presStyleCnt="0"/>
      <dgm:spPr/>
    </dgm:pt>
    <dgm:pt modelId="{921CC24A-BDAB-4D47-9B3F-457DF67C9898}" type="pres">
      <dgm:prSet presAssocID="{D9FCA53E-5316-4A0F-AFD4-929CAD8B888E}" presName="parentText" presStyleLbl="node1" presStyleIdx="1" presStyleCnt="5">
        <dgm:presLayoutVars>
          <dgm:chMax val="0"/>
          <dgm:bulletEnabled val="1"/>
        </dgm:presLayoutVars>
      </dgm:prSet>
      <dgm:spPr/>
    </dgm:pt>
    <dgm:pt modelId="{F38D8523-57C3-49A6-B334-057C88DCBC0A}" type="pres">
      <dgm:prSet presAssocID="{17C13A47-4AD5-4CD7-A629-8CE7B852950B}" presName="spacer" presStyleCnt="0"/>
      <dgm:spPr/>
    </dgm:pt>
    <dgm:pt modelId="{44FA61B1-213A-4521-A389-FD03E67E01DD}" type="pres">
      <dgm:prSet presAssocID="{C185B4A0-6DAE-4341-80A2-732B4DDED5B3}" presName="parentText" presStyleLbl="node1" presStyleIdx="2" presStyleCnt="5">
        <dgm:presLayoutVars>
          <dgm:chMax val="0"/>
          <dgm:bulletEnabled val="1"/>
        </dgm:presLayoutVars>
      </dgm:prSet>
      <dgm:spPr/>
    </dgm:pt>
    <dgm:pt modelId="{7B0697AF-58C2-4EB8-A9B7-51887F2D5504}" type="pres">
      <dgm:prSet presAssocID="{F94A8DCE-9946-4AE2-B600-FBA881091120}" presName="spacer" presStyleCnt="0"/>
      <dgm:spPr/>
    </dgm:pt>
    <dgm:pt modelId="{FF420905-D22C-49B7-B741-0FA2803BA933}" type="pres">
      <dgm:prSet presAssocID="{017BD5E4-DB7A-43AD-A926-48A62882FF6D}" presName="parentText" presStyleLbl="node1" presStyleIdx="3" presStyleCnt="5">
        <dgm:presLayoutVars>
          <dgm:chMax val="0"/>
          <dgm:bulletEnabled val="1"/>
        </dgm:presLayoutVars>
      </dgm:prSet>
      <dgm:spPr/>
    </dgm:pt>
    <dgm:pt modelId="{BCCF58F6-7D1E-4D97-9FAF-F3CF9FCEF23F}" type="pres">
      <dgm:prSet presAssocID="{8B04BF81-C5F2-434C-8EB5-8E2160A18ED4}" presName="spacer" presStyleCnt="0"/>
      <dgm:spPr/>
    </dgm:pt>
    <dgm:pt modelId="{D00F4311-23DE-456C-B97E-44E78EE3D00E}" type="pres">
      <dgm:prSet presAssocID="{0BDFD520-80D0-4102-80E9-6964A7E56653}" presName="parentText" presStyleLbl="node1" presStyleIdx="4" presStyleCnt="5">
        <dgm:presLayoutVars>
          <dgm:chMax val="0"/>
          <dgm:bulletEnabled val="1"/>
        </dgm:presLayoutVars>
      </dgm:prSet>
      <dgm:spPr/>
    </dgm:pt>
  </dgm:ptLst>
  <dgm:cxnLst>
    <dgm:cxn modelId="{9EF1E604-F177-47C2-9A68-0CD10E8B0981}" srcId="{086D5A9C-5C09-4232-B940-1F3495850612}" destId="{017BD5E4-DB7A-43AD-A926-48A62882FF6D}" srcOrd="3" destOrd="0" parTransId="{C4039CDC-C382-4BA4-8DAA-1F81AEBF6CDE}" sibTransId="{8B04BF81-C5F2-434C-8EB5-8E2160A18ED4}"/>
    <dgm:cxn modelId="{5AF7FA07-3C50-4A84-9D65-88EF5B4E6A3C}" srcId="{086D5A9C-5C09-4232-B940-1F3495850612}" destId="{D9FCA53E-5316-4A0F-AFD4-929CAD8B888E}" srcOrd="1" destOrd="0" parTransId="{47749DB6-CB0A-4BB9-AC5B-A2E380F5E6F2}" sibTransId="{17C13A47-4AD5-4CD7-A629-8CE7B852950B}"/>
    <dgm:cxn modelId="{1EEC860E-2CD5-4395-A127-CF82F5AC3FDC}" type="presOf" srcId="{43FFC557-A62B-48BF-8E81-C5DA863D7792}" destId="{7A7053B3-EDF7-4AE2-894C-9E47C4A04205}" srcOrd="0" destOrd="0" presId="urn:microsoft.com/office/officeart/2005/8/layout/vList2"/>
    <dgm:cxn modelId="{0D8A7E1A-D405-4928-A21F-0E2CB728BB79}" type="presOf" srcId="{C185B4A0-6DAE-4341-80A2-732B4DDED5B3}" destId="{44FA61B1-213A-4521-A389-FD03E67E01DD}" srcOrd="0" destOrd="0" presId="urn:microsoft.com/office/officeart/2005/8/layout/vList2"/>
    <dgm:cxn modelId="{EC59A528-9583-4C27-9B1E-DD086E7E5C16}" type="presOf" srcId="{D9FCA53E-5316-4A0F-AFD4-929CAD8B888E}" destId="{921CC24A-BDAB-4D47-9B3F-457DF67C9898}" srcOrd="0" destOrd="0" presId="urn:microsoft.com/office/officeart/2005/8/layout/vList2"/>
    <dgm:cxn modelId="{5FC98865-0F60-4F17-9B87-A3C9B8EBF2BB}" srcId="{086D5A9C-5C09-4232-B940-1F3495850612}" destId="{43FFC557-A62B-48BF-8E81-C5DA863D7792}" srcOrd="0" destOrd="0" parTransId="{EC9ECE68-8198-4694-B325-FF4313EC9063}" sibTransId="{B26BAB93-2387-440C-834F-6593B310A61A}"/>
    <dgm:cxn modelId="{4ABF0370-009F-4FE4-AA4D-CAA9C236F6B8}" type="presOf" srcId="{0BDFD520-80D0-4102-80E9-6964A7E56653}" destId="{D00F4311-23DE-456C-B97E-44E78EE3D00E}" srcOrd="0" destOrd="0" presId="urn:microsoft.com/office/officeart/2005/8/layout/vList2"/>
    <dgm:cxn modelId="{A018A798-7361-4F88-95BC-3DAC8ABCC125}" type="presOf" srcId="{086D5A9C-5C09-4232-B940-1F3495850612}" destId="{C77D9A73-5EB5-43E3-900B-EA7AD42160D5}" srcOrd="0" destOrd="0" presId="urn:microsoft.com/office/officeart/2005/8/layout/vList2"/>
    <dgm:cxn modelId="{6B5059A7-3195-4CD0-9F27-A3622B16FEDD}" srcId="{086D5A9C-5C09-4232-B940-1F3495850612}" destId="{0BDFD520-80D0-4102-80E9-6964A7E56653}" srcOrd="4" destOrd="0" parTransId="{50013418-2346-41E6-908B-E7E48544D7C2}" sibTransId="{39CCAAF1-8E68-4533-9199-27B5865A660E}"/>
    <dgm:cxn modelId="{8EAFF1B4-2621-4BD0-A863-513A45009D6C}" type="presOf" srcId="{017BD5E4-DB7A-43AD-A926-48A62882FF6D}" destId="{FF420905-D22C-49B7-B741-0FA2803BA933}" srcOrd="0" destOrd="0" presId="urn:microsoft.com/office/officeart/2005/8/layout/vList2"/>
    <dgm:cxn modelId="{E1B215EE-5DC6-4F7C-A25E-2670E3AF21EF}" srcId="{086D5A9C-5C09-4232-B940-1F3495850612}" destId="{C185B4A0-6DAE-4341-80A2-732B4DDED5B3}" srcOrd="2" destOrd="0" parTransId="{5FC8AF35-CDD1-4FD5-A0EE-00461457C9A8}" sibTransId="{F94A8DCE-9946-4AE2-B600-FBA881091120}"/>
    <dgm:cxn modelId="{45E6A8ED-28B9-4E85-BB6B-05E17F11F971}" type="presParOf" srcId="{C77D9A73-5EB5-43E3-900B-EA7AD42160D5}" destId="{7A7053B3-EDF7-4AE2-894C-9E47C4A04205}" srcOrd="0" destOrd="0" presId="urn:microsoft.com/office/officeart/2005/8/layout/vList2"/>
    <dgm:cxn modelId="{CB64F4A6-4199-4A39-B2D8-D4E296C0FD84}" type="presParOf" srcId="{C77D9A73-5EB5-43E3-900B-EA7AD42160D5}" destId="{81A29A05-3504-47FC-8EF8-B7C71210E2EA}" srcOrd="1" destOrd="0" presId="urn:microsoft.com/office/officeart/2005/8/layout/vList2"/>
    <dgm:cxn modelId="{14A80C3B-B547-470C-9D27-A83BC59D414A}" type="presParOf" srcId="{C77D9A73-5EB5-43E3-900B-EA7AD42160D5}" destId="{921CC24A-BDAB-4D47-9B3F-457DF67C9898}" srcOrd="2" destOrd="0" presId="urn:microsoft.com/office/officeart/2005/8/layout/vList2"/>
    <dgm:cxn modelId="{986D647C-6D51-416C-AA04-BB180816E805}" type="presParOf" srcId="{C77D9A73-5EB5-43E3-900B-EA7AD42160D5}" destId="{F38D8523-57C3-49A6-B334-057C88DCBC0A}" srcOrd="3" destOrd="0" presId="urn:microsoft.com/office/officeart/2005/8/layout/vList2"/>
    <dgm:cxn modelId="{7C993CB9-B672-4F0B-AE35-575742DBFCA3}" type="presParOf" srcId="{C77D9A73-5EB5-43E3-900B-EA7AD42160D5}" destId="{44FA61B1-213A-4521-A389-FD03E67E01DD}" srcOrd="4" destOrd="0" presId="urn:microsoft.com/office/officeart/2005/8/layout/vList2"/>
    <dgm:cxn modelId="{6A26817B-34B0-4D2E-A19E-1718C2BBA14E}" type="presParOf" srcId="{C77D9A73-5EB5-43E3-900B-EA7AD42160D5}" destId="{7B0697AF-58C2-4EB8-A9B7-51887F2D5504}" srcOrd="5" destOrd="0" presId="urn:microsoft.com/office/officeart/2005/8/layout/vList2"/>
    <dgm:cxn modelId="{D4B14C70-34E9-412D-AC5C-F9DEF39C9AB3}" type="presParOf" srcId="{C77D9A73-5EB5-43E3-900B-EA7AD42160D5}" destId="{FF420905-D22C-49B7-B741-0FA2803BA933}" srcOrd="6" destOrd="0" presId="urn:microsoft.com/office/officeart/2005/8/layout/vList2"/>
    <dgm:cxn modelId="{64F9D6EB-5325-4B89-9906-53235C6D906E}" type="presParOf" srcId="{C77D9A73-5EB5-43E3-900B-EA7AD42160D5}" destId="{BCCF58F6-7D1E-4D97-9FAF-F3CF9FCEF23F}" srcOrd="7" destOrd="0" presId="urn:microsoft.com/office/officeart/2005/8/layout/vList2"/>
    <dgm:cxn modelId="{4D22061C-B624-4749-BDE4-14434E9DAD50}" type="presParOf" srcId="{C77D9A73-5EB5-43E3-900B-EA7AD42160D5}" destId="{D00F4311-23DE-456C-B97E-44E78EE3D00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053B3-EDF7-4AE2-894C-9E47C4A04205}">
      <dsp:nvSpPr>
        <dsp:cNvPr id="0" name=""/>
        <dsp:cNvSpPr/>
      </dsp:nvSpPr>
      <dsp:spPr>
        <a:xfrm>
          <a:off x="0" y="33598"/>
          <a:ext cx="8448675" cy="44928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Initial VAS Score</a:t>
          </a:r>
          <a:r>
            <a:rPr lang="en-US" sz="1600" b="0" kern="1200" dirty="0">
              <a:latin typeface="Arial" panose="020B0604020202020204" pitchFamily="34" charset="0"/>
              <a:cs typeface="Arial" panose="020B0604020202020204" pitchFamily="34" charset="0"/>
            </a:rPr>
            <a:t>: 8/10</a:t>
          </a:r>
        </a:p>
      </dsp:txBody>
      <dsp:txXfrm>
        <a:off x="21932" y="55530"/>
        <a:ext cx="8404811" cy="405416"/>
      </dsp:txXfrm>
    </dsp:sp>
    <dsp:sp modelId="{921CC24A-BDAB-4D47-9B3F-457DF67C9898}">
      <dsp:nvSpPr>
        <dsp:cNvPr id="0" name=""/>
        <dsp:cNvSpPr/>
      </dsp:nvSpPr>
      <dsp:spPr>
        <a:xfrm>
          <a:off x="0" y="551998"/>
          <a:ext cx="8448675" cy="44928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Indicates </a:t>
          </a:r>
          <a:r>
            <a:rPr lang="en-US" sz="1600" b="1" kern="1200" dirty="0">
              <a:latin typeface="Arial" panose="020B0604020202020204" pitchFamily="34" charset="0"/>
              <a:cs typeface="Arial" panose="020B0604020202020204" pitchFamily="34" charset="0"/>
            </a:rPr>
            <a:t>severe</a:t>
          </a:r>
          <a:r>
            <a:rPr lang="en-US" sz="1600" b="0" kern="1200" dirty="0">
              <a:latin typeface="Arial" panose="020B0604020202020204" pitchFamily="34" charset="0"/>
              <a:cs typeface="Arial" panose="020B0604020202020204" pitchFamily="34" charset="0"/>
            </a:rPr>
            <a:t> symptom burden</a:t>
          </a:r>
        </a:p>
      </dsp:txBody>
      <dsp:txXfrm>
        <a:off x="21932" y="573930"/>
        <a:ext cx="8404811" cy="405416"/>
      </dsp:txXfrm>
    </dsp:sp>
    <dsp:sp modelId="{44FA61B1-213A-4521-A389-FD03E67E01DD}">
      <dsp:nvSpPr>
        <dsp:cNvPr id="0" name=""/>
        <dsp:cNvSpPr/>
      </dsp:nvSpPr>
      <dsp:spPr>
        <a:xfrm>
          <a:off x="0" y="1070399"/>
          <a:ext cx="8448675" cy="44928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VAS</a:t>
          </a:r>
          <a:r>
            <a:rPr lang="en-US" sz="1600" b="0" kern="1200" dirty="0">
              <a:latin typeface="Arial" panose="020B0604020202020204" pitchFamily="34" charset="0"/>
              <a:cs typeface="Arial" panose="020B0604020202020204" pitchFamily="34" charset="0"/>
            </a:rPr>
            <a:t> is a validated tool for assessing allergic rhinitis severity</a:t>
          </a:r>
        </a:p>
      </dsp:txBody>
      <dsp:txXfrm>
        <a:off x="21932" y="1092331"/>
        <a:ext cx="8404811" cy="405416"/>
      </dsp:txXfrm>
    </dsp:sp>
    <dsp:sp modelId="{FF420905-D22C-49B7-B741-0FA2803BA933}">
      <dsp:nvSpPr>
        <dsp:cNvPr id="0" name=""/>
        <dsp:cNvSpPr/>
      </dsp:nvSpPr>
      <dsp:spPr>
        <a:xfrm>
          <a:off x="0" y="1588798"/>
          <a:ext cx="8448675" cy="44928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Scores &gt;7 </a:t>
          </a:r>
          <a:r>
            <a:rPr lang="en-US" sz="1600" b="0" kern="1200" dirty="0">
              <a:latin typeface="Arial" panose="020B0604020202020204" pitchFamily="34" charset="0"/>
              <a:cs typeface="Arial" panose="020B0604020202020204" pitchFamily="34" charset="0"/>
            </a:rPr>
            <a:t>typically indicate moderate-to-severe disease requiring intensive treatment</a:t>
          </a:r>
        </a:p>
      </dsp:txBody>
      <dsp:txXfrm>
        <a:off x="21932" y="1610730"/>
        <a:ext cx="8404811" cy="405416"/>
      </dsp:txXfrm>
    </dsp:sp>
    <dsp:sp modelId="{D00F4311-23DE-456C-B97E-44E78EE3D00E}">
      <dsp:nvSpPr>
        <dsp:cNvPr id="0" name=""/>
        <dsp:cNvSpPr/>
      </dsp:nvSpPr>
      <dsp:spPr>
        <a:xfrm>
          <a:off x="0" y="2107199"/>
          <a:ext cx="8448675" cy="44928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Baseline measurement essential for monitoring treatment response</a:t>
          </a:r>
        </a:p>
      </dsp:txBody>
      <dsp:txXfrm>
        <a:off x="21932" y="2129131"/>
        <a:ext cx="8404811" cy="405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157274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0710B876-9ED0-E54C-AB65-36F2F79F1051}" type="slidenum">
              <a:rPr lang="en-US" smtClean="0"/>
              <a:t>5</a:t>
            </a:fld>
            <a:endParaRPr lang="en-US"/>
          </a:p>
        </p:txBody>
      </p:sp>
    </p:spTree>
    <p:extLst>
      <p:ext uri="{BB962C8B-B14F-4D97-AF65-F5344CB8AC3E}">
        <p14:creationId xmlns:p14="http://schemas.microsoft.com/office/powerpoint/2010/main" val="349896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63C92D68-02A5-4D34-9529-802F00DA0E2F}" type="slidenum">
              <a:rPr lang="en-SE" smtClean="0"/>
              <a:t>16</a:t>
            </a:fld>
            <a:endParaRPr lang="en-SE"/>
          </a:p>
        </p:txBody>
      </p:sp>
    </p:spTree>
    <p:extLst>
      <p:ext uri="{BB962C8B-B14F-4D97-AF65-F5344CB8AC3E}">
        <p14:creationId xmlns:p14="http://schemas.microsoft.com/office/powerpoint/2010/main" val="257165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49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63C92D68-02A5-4D34-9529-802F00DA0E2F}" type="slidenum">
              <a:rPr lang="en-SE" smtClean="0"/>
              <a:t>26</a:t>
            </a:fld>
            <a:endParaRPr lang="en-SE"/>
          </a:p>
        </p:txBody>
      </p:sp>
    </p:spTree>
    <p:extLst>
      <p:ext uri="{BB962C8B-B14F-4D97-AF65-F5344CB8AC3E}">
        <p14:creationId xmlns:p14="http://schemas.microsoft.com/office/powerpoint/2010/main" val="216194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30</a:t>
            </a:fld>
            <a:endParaRPr lang="en-US"/>
          </a:p>
        </p:txBody>
      </p:sp>
    </p:spTree>
    <p:extLst>
      <p:ext uri="{BB962C8B-B14F-4D97-AF65-F5344CB8AC3E}">
        <p14:creationId xmlns:p14="http://schemas.microsoft.com/office/powerpoint/2010/main" val="139096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03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270331"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046F21-FCD1-EB51-2D6C-867AD52B8B83}"/>
              </a:ext>
            </a:extLst>
          </p:cNvPr>
          <p:cNvSpPr txBox="1"/>
          <p:nvPr userDrawn="1"/>
        </p:nvSpPr>
        <p:spPr>
          <a:xfrm>
            <a:off x="4399788" y="2660463"/>
            <a:ext cx="3392424" cy="584775"/>
          </a:xfrm>
          <a:prstGeom prst="rect">
            <a:avLst/>
          </a:prstGeom>
          <a:noFill/>
        </p:spPr>
        <p:txBody>
          <a:bodyPr wrap="square" rtlCol="0">
            <a:spAutoFit/>
          </a:bodyPr>
          <a:lstStyle/>
          <a:p>
            <a:pPr algn="ctr"/>
            <a:r>
              <a:rPr lang="en-US" sz="3200">
                <a:solidFill>
                  <a:schemeClr val="bg1"/>
                </a:solidFill>
              </a:rPr>
              <a:t>GINA 2025</a:t>
            </a:r>
            <a:endParaRPr lang="en-AU" sz="3200">
              <a:solidFill>
                <a:schemeClr val="bg1"/>
              </a:solidFill>
            </a:endParaRPr>
          </a:p>
        </p:txBody>
      </p:sp>
    </p:spTree>
    <p:extLst>
      <p:ext uri="{BB962C8B-B14F-4D97-AF65-F5344CB8AC3E}">
        <p14:creationId xmlns:p14="http://schemas.microsoft.com/office/powerpoint/2010/main" val="2812298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6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35024"/>
            <a:ext cx="11369797" cy="5065776"/>
          </a:xfrm>
          <a:prstGeom prst="rect">
            <a:avLst/>
          </a:prstGeom>
        </p:spPr>
        <p:txBody>
          <a:bodyPr>
            <a:normAutofit/>
          </a:bodyPr>
          <a:lstStyle>
            <a:lvl1pPr marL="357188" indent="-357188">
              <a:lnSpc>
                <a:spcPct val="114000"/>
              </a:lnSpc>
              <a:spcBef>
                <a:spcPts val="1200"/>
              </a:spcBef>
              <a:buClr>
                <a:srgbClr val="F79646"/>
              </a:buClr>
              <a:buSzPct val="6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14375" indent="-288925">
              <a:lnSpc>
                <a:spcPct val="114000"/>
              </a:lnSpc>
              <a:spcBef>
                <a:spcPts val="600"/>
              </a:spcBef>
              <a:buClr>
                <a:srgbClr val="F79646"/>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a:buClr>
                <a:srgbClr val="F79646"/>
              </a:buClr>
              <a:defRPr sz="1700">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5" name="Group 4">
            <a:extLst>
              <a:ext uri="{FF2B5EF4-FFF2-40B4-BE49-F238E27FC236}">
                <a16:creationId xmlns:a16="http://schemas.microsoft.com/office/drawing/2014/main" id="{4AE21856-38B2-EED1-E5EC-7877A1EC430B}"/>
              </a:ext>
            </a:extLst>
          </p:cNvPr>
          <p:cNvGrpSpPr/>
          <p:nvPr userDrawn="1"/>
        </p:nvGrpSpPr>
        <p:grpSpPr>
          <a:xfrm>
            <a:off x="11425170" y="-2513"/>
            <a:ext cx="722760" cy="761929"/>
            <a:chOff x="11425170" y="-2513"/>
            <a:chExt cx="722760" cy="761929"/>
          </a:xfrm>
        </p:grpSpPr>
        <p:sp>
          <p:nvSpPr>
            <p:cNvPr id="6" name="Oval 5">
              <a:extLst>
                <a:ext uri="{FF2B5EF4-FFF2-40B4-BE49-F238E27FC236}">
                  <a16:creationId xmlns:a16="http://schemas.microsoft.com/office/drawing/2014/main" id="{E8C5AB47-554A-A5F4-F93B-5CE43549533A}"/>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6B4CA124-B51D-DE3D-05AC-C6B21040B57A}"/>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3">
              <a:extLst>
                <a:ext uri="{FF2B5EF4-FFF2-40B4-BE49-F238E27FC236}">
                  <a16:creationId xmlns:a16="http://schemas.microsoft.com/office/drawing/2014/main" id="{E20C410D-FC9D-792A-9C28-03035E619B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ounded Rectangle 14">
            <a:extLst>
              <a:ext uri="{FF2B5EF4-FFF2-40B4-BE49-F238E27FC236}">
                <a16:creationId xmlns:a16="http://schemas.microsoft.com/office/drawing/2014/main" id="{278AA4C2-2830-B7AF-BC3A-DF17D268615D}"/>
              </a:ext>
            </a:extLst>
          </p:cNvPr>
          <p:cNvSpPr/>
          <p:nvPr userDrawn="1"/>
        </p:nvSpPr>
        <p:spPr>
          <a:xfrm>
            <a:off x="215900" y="663283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4" name="Rectangle 23">
            <a:extLst>
              <a:ext uri="{FF2B5EF4-FFF2-40B4-BE49-F238E27FC236}">
                <a16:creationId xmlns:a16="http://schemas.microsoft.com/office/drawing/2014/main" id="{1E292921-AC96-2F85-A95B-DDAF7B757178}"/>
              </a:ext>
            </a:extLst>
          </p:cNvPr>
          <p:cNvSpPr>
            <a:spLocks/>
          </p:cNvSpPr>
          <p:nvPr userDrawn="1"/>
        </p:nvSpPr>
        <p:spPr bwMode="auto">
          <a:xfrm>
            <a:off x="8441669" y="6643686"/>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654738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144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3" name="Group 2">
            <a:extLst>
              <a:ext uri="{FF2B5EF4-FFF2-40B4-BE49-F238E27FC236}">
                <a16:creationId xmlns:a16="http://schemas.microsoft.com/office/drawing/2014/main" id="{2C1D931C-F9DA-4B9E-6E47-9B056A1D96ED}"/>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9D580D7-81FA-3397-D757-22727FAC81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74A6C171-A03E-D4D2-4B41-3762188945F9}"/>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3">
              <a:extLst>
                <a:ext uri="{FF2B5EF4-FFF2-40B4-BE49-F238E27FC236}">
                  <a16:creationId xmlns:a16="http://schemas.microsoft.com/office/drawing/2014/main" id="{9446DEE9-33EB-41A6-18DF-041594BA9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5735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708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67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26/11/2025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26/11/2025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68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asthmacontroltest.com/en-gb/welcom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asthmacontroltest.com/en-gb/welcom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938992"/>
          </a:xfrm>
          <a:prstGeom prst="rect">
            <a:avLst/>
          </a:prstGeom>
          <a:noFill/>
        </p:spPr>
        <p:txBody>
          <a:bodyPr wrap="square" rtlCol="0">
            <a:spAutoFit/>
          </a:bodyPr>
          <a:lstStyle/>
          <a:p>
            <a:r>
              <a:rPr lang="en-US" sz="4000" b="1" dirty="0">
                <a:solidFill>
                  <a:srgbClr val="017973"/>
                </a:solidFill>
                <a:latin typeface="Arial" panose="020B0604020202020204" pitchFamily="34" charset="0"/>
                <a:cs typeface="Arial" panose="020B0604020202020204" pitchFamily="34" charset="0"/>
              </a:rPr>
              <a:t>A person with rhinitis and lower respiratory symptoms</a:t>
            </a:r>
          </a:p>
        </p:txBody>
      </p:sp>
      <p:sp>
        <p:nvSpPr>
          <p:cNvPr id="3" name="TextBox 2">
            <a:extLst>
              <a:ext uri="{FF2B5EF4-FFF2-40B4-BE49-F238E27FC236}">
                <a16:creationId xmlns:a16="http://schemas.microsoft.com/office/drawing/2014/main" id="{18B0BD1D-80C9-F40D-40F9-D21571365E59}"/>
              </a:ext>
            </a:extLst>
          </p:cNvPr>
          <p:cNvSpPr txBox="1"/>
          <p:nvPr/>
        </p:nvSpPr>
        <p:spPr>
          <a:xfrm>
            <a:off x="5157779" y="5548740"/>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Monsur Habib</a:t>
            </a:r>
          </a:p>
          <a:p>
            <a:r>
              <a:rPr lang="en-GB" dirty="0">
                <a:latin typeface="Arial" panose="020B0604020202020204" pitchFamily="34" charset="0"/>
                <a:cs typeface="Arial" panose="020B0604020202020204" pitchFamily="34" charset="0"/>
              </a:rPr>
              <a:t>Jaime Correia de Sousa</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7968471" y="5548740"/>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159769" y="6267519"/>
            <a:ext cx="3148684" cy="338554"/>
          </a:xfrm>
          <a:prstGeom prst="rect">
            <a:avLst/>
          </a:prstGeom>
          <a:noFill/>
        </p:spPr>
        <p:txBody>
          <a:bodyPr wrap="square" rtlCol="0">
            <a:spAutoFit/>
          </a:bodyPr>
          <a:lstStyle/>
          <a:p>
            <a:r>
              <a:rPr lang="en-GB" sz="1600" i="1" dirty="0">
                <a:solidFill>
                  <a:srgbClr val="017973"/>
                </a:solidFill>
                <a:latin typeface="Arial" panose="020B0604020202020204" pitchFamily="34" charset="0"/>
                <a:cs typeface="Arial" panose="020B0604020202020204" pitchFamily="34" charset="0"/>
              </a:rPr>
              <a:t>November 2025</a:t>
            </a:r>
          </a:p>
        </p:txBody>
      </p:sp>
      <p:pic>
        <p:nvPicPr>
          <p:cNvPr id="4" name="Picture 3" descr="A sign with a person and dollar symbol&#10;&#10;AI-generated content may be incorrect.">
            <a:extLst>
              <a:ext uri="{FF2B5EF4-FFF2-40B4-BE49-F238E27FC236}">
                <a16:creationId xmlns:a16="http://schemas.microsoft.com/office/drawing/2014/main" id="{10BF73B2-CF03-E985-0D86-FB1D77E7ECE5}"/>
              </a:ext>
            </a:extLst>
          </p:cNvPr>
          <p:cNvPicPr>
            <a:picLocks noChangeAspect="1"/>
          </p:cNvPicPr>
          <p:nvPr/>
        </p:nvPicPr>
        <p:blipFill>
          <a:blip r:embed="rId4"/>
          <a:stretch>
            <a:fillRect/>
          </a:stretch>
        </p:blipFill>
        <p:spPr>
          <a:xfrm>
            <a:off x="494296" y="6101522"/>
            <a:ext cx="1441575" cy="504551"/>
          </a:xfrm>
          <a:prstGeom prst="rect">
            <a:avLst/>
          </a:prstGeom>
        </p:spPr>
      </p:pic>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28939"/>
    </mc:Choice>
    <mc:Fallback xmlns="">
      <p:transition spd="slow" advTm="2893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8335-3799-3AEE-C261-C842170F4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F0C75-5D68-6B40-1752-0E0183E4EAB7}"/>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AFC8C959-6326-14C7-2274-31BE675D7639}"/>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0693B370-BE8E-0BD2-5A1E-4D47DDC0C00A}"/>
              </a:ext>
            </a:extLst>
          </p:cNvPr>
          <p:cNvSpPr txBox="1"/>
          <p:nvPr/>
        </p:nvSpPr>
        <p:spPr>
          <a:xfrm>
            <a:off x="470812" y="1712430"/>
            <a:ext cx="11217212" cy="1015663"/>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VAS rhinitis score: 8/10</a:t>
            </a:r>
          </a:p>
          <a:p>
            <a:pPr marL="285750" indent="-285750">
              <a:buClr>
                <a:srgbClr val="017973"/>
              </a:buClr>
              <a:buSzPct val="130000"/>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25EEFC4-7BB5-C3D4-CB3B-DDBBB6FB0E5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Picture 11">
            <a:extLst>
              <a:ext uri="{FF2B5EF4-FFF2-40B4-BE49-F238E27FC236}">
                <a16:creationId xmlns:a16="http://schemas.microsoft.com/office/drawing/2014/main" id="{3389698D-44D7-33E5-6414-3436EF7CAB17}"/>
              </a:ext>
            </a:extLst>
          </p:cNvPr>
          <p:cNvPicPr>
            <a:picLocks noChangeAspect="1"/>
          </p:cNvPicPr>
          <p:nvPr/>
        </p:nvPicPr>
        <p:blipFill>
          <a:blip r:embed="rId3"/>
          <a:stretch>
            <a:fillRect/>
          </a:stretch>
        </p:blipFill>
        <p:spPr>
          <a:xfrm>
            <a:off x="1713525" y="2639494"/>
            <a:ext cx="8455743" cy="3262541"/>
          </a:xfrm>
          <a:prstGeom prst="rect">
            <a:avLst/>
          </a:prstGeom>
        </p:spPr>
      </p:pic>
      <p:sp>
        <p:nvSpPr>
          <p:cNvPr id="6" name="Oval 5">
            <a:extLst>
              <a:ext uri="{FF2B5EF4-FFF2-40B4-BE49-F238E27FC236}">
                <a16:creationId xmlns:a16="http://schemas.microsoft.com/office/drawing/2014/main" id="{E810E366-A8BC-1452-4A6B-6352DD8BFCD6}"/>
              </a:ext>
            </a:extLst>
          </p:cNvPr>
          <p:cNvSpPr/>
          <p:nvPr/>
        </p:nvSpPr>
        <p:spPr>
          <a:xfrm>
            <a:off x="7647709" y="4487170"/>
            <a:ext cx="519546" cy="54725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521489476"/>
      </p:ext>
    </p:extLst>
  </p:cSld>
  <p:clrMapOvr>
    <a:masterClrMapping/>
  </p:clrMapOvr>
  <mc:AlternateContent xmlns:mc="http://schemas.openxmlformats.org/markup-compatibility/2006" xmlns:p14="http://schemas.microsoft.com/office/powerpoint/2010/main">
    <mc:Choice Requires="p14">
      <p:transition spd="slow" p14:dur="2000" advTm="15543"/>
    </mc:Choice>
    <mc:Fallback xmlns="">
      <p:transition spd="slow" advTm="1554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DF812-D8B0-5906-7C31-29225887F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5287E-1168-8998-F891-3B9E8C92A8A1}"/>
              </a:ext>
            </a:extLst>
          </p:cNvPr>
          <p:cNvSpPr>
            <a:spLocks noGrp="1"/>
          </p:cNvSpPr>
          <p:nvPr>
            <p:ph type="title"/>
          </p:nvPr>
        </p:nvSpPr>
        <p:spPr>
          <a:xfrm>
            <a:off x="591128" y="239830"/>
            <a:ext cx="9573126" cy="777875"/>
          </a:xfrm>
        </p:spPr>
        <p:txBody>
          <a:bodyPr>
            <a:normAutofit/>
          </a:bodyPr>
          <a:lstStyle/>
          <a:p>
            <a:r>
              <a:rPr lang="en-US" sz="2800" b="1" dirty="0">
                <a:solidFill>
                  <a:srgbClr val="017973"/>
                </a:solidFill>
                <a:latin typeface="Arial" panose="020B0604020202020204" pitchFamily="34" charset="0"/>
                <a:cs typeface="Arial" panose="020B0604020202020204" pitchFamily="34" charset="0"/>
              </a:rPr>
              <a:t>Quantifying the impact: Visual Analogue Scale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7B71E47-FEC9-44D4-D020-54162EB04B50}"/>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6BC06DBE-0D9E-96CC-7DCE-985DC6BB6E02}"/>
              </a:ext>
            </a:extLst>
          </p:cNvPr>
          <p:cNvSpPr txBox="1"/>
          <p:nvPr/>
        </p:nvSpPr>
        <p:spPr>
          <a:xfrm>
            <a:off x="2180377" y="6491212"/>
            <a:ext cx="783124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5" normalizeH="0" baseline="0" noProof="0" dirty="0">
                <a:ln>
                  <a:noFill/>
                </a:ln>
                <a:solidFill>
                  <a:srgbClr val="000000"/>
                </a:solidFill>
                <a:effectLst/>
                <a:uLnTx/>
                <a:uFillTx/>
                <a:latin typeface="Arial" panose="020B0604020202020204"/>
                <a:ea typeface="+mn-ea"/>
                <a:cs typeface="Arial" panose="020B0604020202020204"/>
              </a:rPr>
              <a:t>ALK-Abelló provided an unrestricted educational grant </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to </a:t>
            </a:r>
            <a:r>
              <a:rPr kumimoji="0" lang="en-US" sz="1000" b="0" i="0" u="none" strike="noStrike" kern="1200" cap="none" spc="-5" normalizeH="0" baseline="0" noProof="0" dirty="0">
                <a:ln>
                  <a:noFill/>
                </a:ln>
                <a:solidFill>
                  <a:srgbClr val="000000"/>
                </a:solidFill>
                <a:effectLst/>
                <a:uLnTx/>
                <a:uFillTx/>
                <a:latin typeface="Arial" panose="020B0604020202020204"/>
                <a:ea typeface="+mn-ea"/>
                <a:cs typeface="Arial" panose="020B0604020202020204"/>
              </a:rPr>
              <a:t>support </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the </a:t>
            </a:r>
            <a:r>
              <a:rPr kumimoji="0" lang="en-US" sz="1000" b="0" i="0" u="none" strike="noStrike" kern="1200" cap="none" spc="-5" normalizeH="0" baseline="0" noProof="0" dirty="0">
                <a:ln>
                  <a:noFill/>
                </a:ln>
                <a:solidFill>
                  <a:srgbClr val="000000"/>
                </a:solidFill>
                <a:effectLst/>
                <a:uLnTx/>
                <a:uFillTx/>
                <a:latin typeface="Arial" panose="020B0604020202020204"/>
                <a:ea typeface="+mn-ea"/>
                <a:cs typeface="Arial" panose="020B0604020202020204"/>
              </a:rPr>
              <a:t>development of this case study</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rPr>
              <a:t> but did not contribute to its content</a:t>
            </a:r>
          </a:p>
        </p:txBody>
      </p:sp>
      <p:graphicFrame>
        <p:nvGraphicFramePr>
          <p:cNvPr id="11" name="Content Placeholder 2">
            <a:extLst>
              <a:ext uri="{FF2B5EF4-FFF2-40B4-BE49-F238E27FC236}">
                <a16:creationId xmlns:a16="http://schemas.microsoft.com/office/drawing/2014/main" id="{87496C5F-BB2D-7479-8E1A-16B9AB9ADF4C}"/>
              </a:ext>
            </a:extLst>
          </p:cNvPr>
          <p:cNvGraphicFramePr>
            <a:graphicFrameLocks noGrp="1"/>
          </p:cNvGraphicFramePr>
          <p:nvPr>
            <p:ph idx="1"/>
            <p:extLst>
              <p:ext uri="{D42A27DB-BD31-4B8C-83A1-F6EECF244321}">
                <p14:modId xmlns:p14="http://schemas.microsoft.com/office/powerpoint/2010/main" val="730335153"/>
              </p:ext>
            </p:extLst>
          </p:nvPr>
        </p:nvGraphicFramePr>
        <p:xfrm>
          <a:off x="1766960" y="3720235"/>
          <a:ext cx="8448675" cy="2590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814F579D-7399-CF4B-3E6D-6C0FABC8E10B}"/>
              </a:ext>
            </a:extLst>
          </p:cNvPr>
          <p:cNvPicPr>
            <a:picLocks noChangeAspect="1"/>
          </p:cNvPicPr>
          <p:nvPr/>
        </p:nvPicPr>
        <p:blipFill>
          <a:blip r:embed="rId8"/>
          <a:stretch>
            <a:fillRect/>
          </a:stretch>
        </p:blipFill>
        <p:spPr>
          <a:xfrm>
            <a:off x="2634859" y="1073931"/>
            <a:ext cx="6712876" cy="2590078"/>
          </a:xfrm>
          <a:prstGeom prst="rect">
            <a:avLst/>
          </a:prstGeom>
        </p:spPr>
      </p:pic>
      <p:sp>
        <p:nvSpPr>
          <p:cNvPr id="3" name="Oval 2">
            <a:extLst>
              <a:ext uri="{FF2B5EF4-FFF2-40B4-BE49-F238E27FC236}">
                <a16:creationId xmlns:a16="http://schemas.microsoft.com/office/drawing/2014/main" id="{BE025E7D-5C1E-B570-537F-C39CB52DD24F}"/>
              </a:ext>
            </a:extLst>
          </p:cNvPr>
          <p:cNvSpPr/>
          <p:nvPr/>
        </p:nvSpPr>
        <p:spPr>
          <a:xfrm>
            <a:off x="7287945" y="2478488"/>
            <a:ext cx="519546" cy="54725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907434112"/>
      </p:ext>
    </p:extLst>
  </p:cSld>
  <p:clrMapOvr>
    <a:masterClrMapping/>
  </p:clrMapOvr>
  <mc:AlternateContent xmlns:mc="http://schemas.openxmlformats.org/markup-compatibility/2006" xmlns:p14="http://schemas.microsoft.com/office/powerpoint/2010/main">
    <mc:Choice Requires="p14">
      <p:transition spd="slow" p14:dur="2000" advTm="31665"/>
    </mc:Choice>
    <mc:Fallback xmlns="">
      <p:transition spd="slow" advTm="3166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E30A5-BAED-4F22-D7F3-BD6CF6635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2EBA7-9CC4-59B3-7ED4-2ABA848D2FD0}"/>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45172D6E-EE10-879E-E633-0DAE6470C96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F65711AC-4377-1BED-A066-88C007678838}"/>
              </a:ext>
            </a:extLst>
          </p:cNvPr>
          <p:cNvSpPr txBox="1"/>
          <p:nvPr/>
        </p:nvSpPr>
        <p:spPr>
          <a:xfrm>
            <a:off x="470812" y="1712430"/>
            <a:ext cx="11217212" cy="2862322"/>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Pulmonary auscultation: </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normal intensity of the breath sounds</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diffuse light wheeze more marked during forced expiration</a:t>
            </a:r>
          </a:p>
          <a:p>
            <a:pPr marL="285750" indent="-285750">
              <a:buClr>
                <a:srgbClr val="017973"/>
              </a:buClr>
              <a:buSzPct val="130000"/>
              <a:buFont typeface="Arial" panose="020B0604020202020204" pitchFamily="34" charset="0"/>
              <a:buChar char="•"/>
            </a:pPr>
            <a:endParaRPr lang="en-US" sz="3000" dirty="0">
              <a:latin typeface="Arial" panose="020B0604020202020204" pitchFamily="34" charset="0"/>
              <a:cs typeface="Arial" panose="020B0604020202020204" pitchFamily="34" charset="0"/>
            </a:endParaRP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PEF: 400 L/min* (</a:t>
            </a:r>
            <a:r>
              <a:rPr lang="en-US" sz="3000" i="1" dirty="0">
                <a:latin typeface="Arial" panose="020B0604020202020204" pitchFamily="34" charset="0"/>
                <a:cs typeface="Arial" panose="020B0604020202020204" pitchFamily="34" charset="0"/>
              </a:rPr>
              <a:t>height 178 cm, age 32</a:t>
            </a:r>
            <a:r>
              <a:rPr lang="en-US" sz="3000" dirty="0">
                <a:latin typeface="Arial" panose="020B0604020202020204" pitchFamily="34" charset="0"/>
                <a:cs typeface="Arial" panose="020B0604020202020204" pitchFamily="34" charset="0"/>
              </a:rPr>
              <a:t>)</a:t>
            </a: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3F9464-C9E4-B0C3-4FED-400447758B11}"/>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CaixaDeTexto 2">
            <a:extLst>
              <a:ext uri="{FF2B5EF4-FFF2-40B4-BE49-F238E27FC236}">
                <a16:creationId xmlns:a16="http://schemas.microsoft.com/office/drawing/2014/main" id="{5A70863B-DDD6-51FD-D737-A76EDF66ADB5}"/>
              </a:ext>
            </a:extLst>
          </p:cNvPr>
          <p:cNvSpPr txBox="1"/>
          <p:nvPr/>
        </p:nvSpPr>
        <p:spPr>
          <a:xfrm>
            <a:off x="591129" y="5776111"/>
            <a:ext cx="9613636" cy="923330"/>
          </a:xfrm>
          <a:prstGeom prst="rect">
            <a:avLst/>
          </a:prstGeom>
          <a:noFill/>
        </p:spPr>
        <p:txBody>
          <a:bodyPr wrap="square" rtlCol="0">
            <a:spAutoFit/>
          </a:bodyPr>
          <a:lstStyle/>
          <a:p>
            <a:r>
              <a:rPr lang="en-US" dirty="0"/>
              <a:t>*Predicted normal PEF value for a 32-year-old male with a height of 178 cm is in the range of </a:t>
            </a:r>
            <a:r>
              <a:rPr lang="en-US" b="1" dirty="0"/>
              <a:t>580 to 600 Liters per Minute (L/min)</a:t>
            </a:r>
            <a:r>
              <a:rPr lang="en-US" dirty="0"/>
              <a:t>.</a:t>
            </a:r>
            <a:endParaRPr lang="pt-PT" dirty="0"/>
          </a:p>
          <a:p>
            <a:endParaRPr lang="pt-PT" dirty="0"/>
          </a:p>
        </p:txBody>
      </p:sp>
    </p:spTree>
    <p:extLst>
      <p:ext uri="{BB962C8B-B14F-4D97-AF65-F5344CB8AC3E}">
        <p14:creationId xmlns:p14="http://schemas.microsoft.com/office/powerpoint/2010/main" val="4035282794"/>
      </p:ext>
    </p:extLst>
  </p:cSld>
  <p:clrMapOvr>
    <a:masterClrMapping/>
  </p:clrMapOvr>
  <mc:AlternateContent xmlns:mc="http://schemas.openxmlformats.org/markup-compatibility/2006" xmlns:p14="http://schemas.microsoft.com/office/powerpoint/2010/main">
    <mc:Choice Requires="p14">
      <p:transition spd="slow" p14:dur="2000" advTm="57697"/>
    </mc:Choice>
    <mc:Fallback xmlns="">
      <p:transition spd="slow" advTm="5769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EA2B-4E25-5728-CCC0-DAEBA6E31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CB33E-3B7C-0893-CCD9-B1A0778D356E}"/>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Investigations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0D2CEC7-554A-7F76-4048-C9D344A4128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09722A0-8131-3974-9A57-DB8EFDBEFC1D}"/>
              </a:ext>
            </a:extLst>
          </p:cNvPr>
          <p:cNvSpPr txBox="1"/>
          <p:nvPr/>
        </p:nvSpPr>
        <p:spPr>
          <a:xfrm>
            <a:off x="501245" y="2100358"/>
            <a:ext cx="11217212" cy="4708981"/>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Spirometry, where available.</a:t>
            </a:r>
          </a:p>
          <a:p>
            <a:pPr marL="285750"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Otherwise, </a:t>
            </a:r>
          </a:p>
          <a:p>
            <a:pPr marL="742950" lvl="1"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PEF before and after (15 min) 200 mcg salbutamol at the practice (</a:t>
            </a:r>
            <a:r>
              <a:rPr lang="en-GB" sz="3000" i="1" noProof="0" dirty="0">
                <a:latin typeface="Arial" panose="020B0604020202020204" pitchFamily="34" charset="0"/>
                <a:cs typeface="Arial" panose="020B0604020202020204" pitchFamily="34" charset="0"/>
              </a:rPr>
              <a:t>PEF increase  ≥ 20% in adults</a:t>
            </a:r>
            <a:r>
              <a:rPr lang="en-GB" sz="3000" noProof="0" dirty="0">
                <a:latin typeface="Arial" panose="020B0604020202020204" pitchFamily="34" charset="0"/>
                <a:cs typeface="Arial" panose="020B0604020202020204" pitchFamily="34" charset="0"/>
              </a:rPr>
              <a:t>). </a:t>
            </a:r>
          </a:p>
          <a:p>
            <a:pPr marL="742950" lvl="1"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or PEF before and after a 4-week course of ICS (</a:t>
            </a:r>
            <a:r>
              <a:rPr lang="en-GB" sz="3000" i="1" noProof="0" dirty="0">
                <a:latin typeface="Arial" panose="020B0604020202020204" pitchFamily="34" charset="0"/>
                <a:cs typeface="Arial" panose="020B0604020202020204" pitchFamily="34" charset="0"/>
              </a:rPr>
              <a:t>PEF increase  ≥ 20% in adults</a:t>
            </a:r>
            <a:r>
              <a:rPr lang="en-GB" sz="3000" noProof="0" dirty="0">
                <a:latin typeface="Arial" panose="020B0604020202020204" pitchFamily="34" charset="0"/>
                <a:cs typeface="Arial" panose="020B0604020202020204" pitchFamily="34" charset="0"/>
              </a:rPr>
              <a:t>).</a:t>
            </a:r>
          </a:p>
          <a:p>
            <a:pPr marL="742950" lvl="1" indent="-285750">
              <a:buClr>
                <a:srgbClr val="017973"/>
              </a:buClr>
              <a:buSzPct val="130000"/>
              <a:buFont typeface="Arial" panose="020B0604020202020204" pitchFamily="34" charset="0"/>
              <a:buChar char="•"/>
            </a:pPr>
            <a:r>
              <a:rPr lang="en-US" sz="3000" noProof="0" dirty="0">
                <a:latin typeface="Arial" panose="020B0604020202020204" pitchFamily="34" charset="0"/>
                <a:cs typeface="Arial" panose="020B0604020202020204" pitchFamily="34" charset="0"/>
              </a:rPr>
              <a:t>or PEF serial at home over 2 weeks (</a:t>
            </a:r>
            <a:r>
              <a:rPr lang="en-US" sz="3000" i="1" noProof="0" dirty="0">
                <a:latin typeface="Arial" panose="020B0604020202020204" pitchFamily="34" charset="0"/>
                <a:cs typeface="Arial" panose="020B0604020202020204" pitchFamily="34" charset="0"/>
              </a:rPr>
              <a:t>average diurnal variability &gt; 10%</a:t>
            </a:r>
            <a:r>
              <a:rPr lang="en-US" sz="3000" noProof="0" dirty="0">
                <a:latin typeface="Arial" panose="020B0604020202020204" pitchFamily="34" charset="0"/>
                <a:cs typeface="Arial" panose="020B0604020202020204" pitchFamily="34" charset="0"/>
              </a:rPr>
              <a:t>).</a:t>
            </a:r>
          </a:p>
          <a:p>
            <a:pPr marL="285750"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Blood tests (complete blood count, CBC) – eosinophils.</a:t>
            </a:r>
          </a:p>
          <a:p>
            <a:pPr lvl="1">
              <a:buClr>
                <a:srgbClr val="017973"/>
              </a:buClr>
              <a:buSzPct val="130000"/>
            </a:pPr>
            <a:endParaRPr lang="en-GB" sz="30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02395A-0A8B-7482-40CC-03A6E80EAD41}"/>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3" name="TextBox 7">
            <a:extLst>
              <a:ext uri="{FF2B5EF4-FFF2-40B4-BE49-F238E27FC236}">
                <a16:creationId xmlns:a16="http://schemas.microsoft.com/office/drawing/2014/main" id="{E482BD26-75B8-5F4E-6014-44D27011A0D4}"/>
              </a:ext>
            </a:extLst>
          </p:cNvPr>
          <p:cNvSpPr txBox="1"/>
          <p:nvPr/>
        </p:nvSpPr>
        <p:spPr>
          <a:xfrm>
            <a:off x="501245" y="1130538"/>
            <a:ext cx="11217212" cy="553998"/>
          </a:xfrm>
          <a:prstGeom prst="rect">
            <a:avLst/>
          </a:prstGeom>
          <a:noFill/>
        </p:spPr>
        <p:txBody>
          <a:bodyPr wrap="square">
            <a:spAutoFit/>
          </a:bodyPr>
          <a:lstStyle/>
          <a:p>
            <a:pPr>
              <a:buClr>
                <a:srgbClr val="017973"/>
              </a:buClr>
              <a:buSzPct val="130000"/>
            </a:pPr>
            <a:r>
              <a:rPr lang="en-GB" sz="3000" b="1" noProof="0" dirty="0">
                <a:latin typeface="Arial" panose="020B0604020202020204" pitchFamily="34" charset="0"/>
                <a:cs typeface="Arial" panose="020B0604020202020204" pitchFamily="34" charset="0"/>
              </a:rPr>
              <a:t>Which investigations would you recommend?</a:t>
            </a:r>
          </a:p>
        </p:txBody>
      </p:sp>
    </p:spTree>
    <p:extLst>
      <p:ext uri="{BB962C8B-B14F-4D97-AF65-F5344CB8AC3E}">
        <p14:creationId xmlns:p14="http://schemas.microsoft.com/office/powerpoint/2010/main" val="174062595"/>
      </p:ext>
    </p:extLst>
  </p:cSld>
  <p:clrMapOvr>
    <a:masterClrMapping/>
  </p:clrMapOvr>
  <mc:AlternateContent xmlns:mc="http://schemas.openxmlformats.org/markup-compatibility/2006" xmlns:p14="http://schemas.microsoft.com/office/powerpoint/2010/main">
    <mc:Choice Requires="p14">
      <p:transition spd="slow" p14:dur="2000" advTm="75171"/>
    </mc:Choice>
    <mc:Fallback xmlns="">
      <p:transition spd="slow" advTm="751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3BEFD-67DA-BC98-2CEF-ED9ADB4C0048}"/>
              </a:ext>
            </a:extLst>
          </p:cNvPr>
          <p:cNvSpPr>
            <a:spLocks noGrp="1"/>
          </p:cNvSpPr>
          <p:nvPr>
            <p:ph type="title"/>
          </p:nvPr>
        </p:nvSpPr>
        <p:spPr>
          <a:xfrm>
            <a:off x="219075" y="-282575"/>
            <a:ext cx="10515600" cy="1325563"/>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Read more about Peak Expiratory Flow for Asthma</a:t>
            </a:r>
            <a:endParaRPr lang="pt-PT" sz="2800" dirty="0"/>
          </a:p>
        </p:txBody>
      </p:sp>
      <p:pic>
        <p:nvPicPr>
          <p:cNvPr id="8" name="Picture 7">
            <a:extLst>
              <a:ext uri="{FF2B5EF4-FFF2-40B4-BE49-F238E27FC236}">
                <a16:creationId xmlns:a16="http://schemas.microsoft.com/office/drawing/2014/main" id="{5D41B075-E969-6814-8ED9-D39C55ED4FD8}"/>
              </a:ext>
            </a:extLst>
          </p:cNvPr>
          <p:cNvPicPr>
            <a:picLocks noChangeAspect="1"/>
          </p:cNvPicPr>
          <p:nvPr/>
        </p:nvPicPr>
        <p:blipFill>
          <a:blip r:embed="rId2"/>
          <a:stretch>
            <a:fillRect/>
          </a:stretch>
        </p:blipFill>
        <p:spPr>
          <a:xfrm>
            <a:off x="792538" y="814387"/>
            <a:ext cx="4053943" cy="5760155"/>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9F753E5A-7FC4-600F-0C48-4899C33E491B}"/>
              </a:ext>
            </a:extLst>
          </p:cNvPr>
          <p:cNvGrpSpPr/>
          <p:nvPr/>
        </p:nvGrpSpPr>
        <p:grpSpPr>
          <a:xfrm>
            <a:off x="9869373" y="1157057"/>
            <a:ext cx="1947086" cy="3813565"/>
            <a:chOff x="9838420" y="1929529"/>
            <a:chExt cx="1947086" cy="3813565"/>
          </a:xfrm>
        </p:grpSpPr>
        <p:sp>
          <p:nvSpPr>
            <p:cNvPr id="10" name="Title 1">
              <a:extLst>
                <a:ext uri="{FF2B5EF4-FFF2-40B4-BE49-F238E27FC236}">
                  <a16:creationId xmlns:a16="http://schemas.microsoft.com/office/drawing/2014/main" id="{6F610039-1ECF-0F8D-915B-D0F8A1E92E25}"/>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11" name="Picture 10" descr="A hand holding a phone with a qr code scanning&#10;&#10;AI-generated content may be incorrect.">
              <a:extLst>
                <a:ext uri="{FF2B5EF4-FFF2-40B4-BE49-F238E27FC236}">
                  <a16:creationId xmlns:a16="http://schemas.microsoft.com/office/drawing/2014/main" id="{C0C2E6AF-C329-57DA-2B90-B6888B9F4316}"/>
                </a:ext>
              </a:extLst>
            </p:cNvPr>
            <p:cNvPicPr>
              <a:picLocks noChangeAspect="1"/>
            </p:cNvPicPr>
            <p:nvPr/>
          </p:nvPicPr>
          <p:blipFill>
            <a:blip r:embed="rId3"/>
            <a:srcRect l="5898" t="18397" r="48889" b="11112"/>
            <a:stretch>
              <a:fillRect/>
            </a:stretch>
          </p:blipFill>
          <p:spPr>
            <a:xfrm>
              <a:off x="9838420" y="1929529"/>
              <a:ext cx="1947085" cy="3035690"/>
            </a:xfrm>
            <a:prstGeom prst="rect">
              <a:avLst/>
            </a:prstGeom>
          </p:spPr>
        </p:pic>
      </p:grpSp>
      <p:pic>
        <p:nvPicPr>
          <p:cNvPr id="13" name="Picture 12" descr="A green qr code&#10;&#10;AI-generated content may be incorrect.">
            <a:extLst>
              <a:ext uri="{FF2B5EF4-FFF2-40B4-BE49-F238E27FC236}">
                <a16:creationId xmlns:a16="http://schemas.microsoft.com/office/drawing/2014/main" id="{D8CF4F4A-E85D-6059-F251-4914C80F3B6B}"/>
              </a:ext>
            </a:extLst>
          </p:cNvPr>
          <p:cNvPicPr>
            <a:picLocks noChangeAspect="1"/>
          </p:cNvPicPr>
          <p:nvPr/>
        </p:nvPicPr>
        <p:blipFill>
          <a:blip r:embed="rId4"/>
          <a:stretch>
            <a:fillRect/>
          </a:stretch>
        </p:blipFill>
        <p:spPr>
          <a:xfrm>
            <a:off x="5419944" y="1042988"/>
            <a:ext cx="4264343" cy="4264343"/>
          </a:xfrm>
          <a:prstGeom prst="rect">
            <a:avLst/>
          </a:prstGeom>
        </p:spPr>
      </p:pic>
    </p:spTree>
    <p:extLst>
      <p:ext uri="{BB962C8B-B14F-4D97-AF65-F5344CB8AC3E}">
        <p14:creationId xmlns:p14="http://schemas.microsoft.com/office/powerpoint/2010/main" val="375356266"/>
      </p:ext>
    </p:extLst>
  </p:cSld>
  <p:clrMapOvr>
    <a:masterClrMapping/>
  </p:clrMapOvr>
  <mc:AlternateContent xmlns:mc="http://schemas.openxmlformats.org/markup-compatibility/2006" xmlns:p14="http://schemas.microsoft.com/office/powerpoint/2010/main">
    <mc:Choice Requires="p14">
      <p:transition spd="slow" p14:dur="2000" advTm="17109"/>
    </mc:Choice>
    <mc:Fallback xmlns="">
      <p:transition spd="slow" advTm="1710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A8A1-9DD4-0BC7-68DE-87F48A457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4E132-DDCF-B241-7331-E6BE24A7D35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decision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D6BFDB2-CD35-3BA1-1588-42E26B2FB79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F96EFAE9-2EDA-6F6D-5BC8-8829CAEFDD97}"/>
              </a:ext>
            </a:extLst>
          </p:cNvPr>
          <p:cNvSpPr txBox="1"/>
          <p:nvPr/>
        </p:nvSpPr>
        <p:spPr>
          <a:xfrm>
            <a:off x="487394" y="1172104"/>
            <a:ext cx="10910919" cy="5124480"/>
          </a:xfrm>
          <a:prstGeom prst="rect">
            <a:avLst/>
          </a:prstGeom>
          <a:noFill/>
        </p:spPr>
        <p:txBody>
          <a:bodyPr wrap="square">
            <a:spAutoFit/>
          </a:bodyPr>
          <a:lstStyle/>
          <a:p>
            <a:pPr marL="457200" indent="-457200">
              <a:spcAft>
                <a:spcPts val="600"/>
              </a:spcAft>
              <a:buClr>
                <a:srgbClr val="017973"/>
              </a:buClr>
              <a:buSzPct val="130000"/>
              <a:buFont typeface="Arial" panose="020B0604020202020204" pitchFamily="34" charset="0"/>
              <a:buChar char="•"/>
            </a:pPr>
            <a:r>
              <a:rPr lang="en-US" sz="2700" dirty="0">
                <a:latin typeface="Arial" panose="020B0604020202020204" pitchFamily="34" charset="0"/>
                <a:cs typeface="Arial" panose="020B0604020202020204" pitchFamily="34" charset="0"/>
              </a:rPr>
              <a:t>You decide to perform a PEF </a:t>
            </a:r>
            <a:r>
              <a:rPr lang="en-GB" sz="2700" dirty="0">
                <a:latin typeface="Arial" panose="020B0604020202020204" pitchFamily="34" charset="0"/>
                <a:cs typeface="Arial" panose="020B0604020202020204" pitchFamily="34" charset="0"/>
              </a:rPr>
              <a:t>before and after (15 min) 200 mcg salbutamol at the practice and it shows an increase from to 400 L/min to 5</a:t>
            </a:r>
            <a:r>
              <a:rPr lang="en-US" sz="2700" dirty="0">
                <a:latin typeface="Arial" panose="020B0604020202020204" pitchFamily="34" charset="0"/>
                <a:cs typeface="Arial" panose="020B0604020202020204" pitchFamily="34" charset="0"/>
              </a:rPr>
              <a:t>00 L/min </a:t>
            </a:r>
            <a:r>
              <a:rPr lang="en-GB" sz="2700" dirty="0">
                <a:latin typeface="Arial" panose="020B0604020202020204" pitchFamily="34" charset="0"/>
                <a:cs typeface="Arial" panose="020B0604020202020204" pitchFamily="34" charset="0"/>
              </a:rPr>
              <a:t>(</a:t>
            </a:r>
            <a:r>
              <a:rPr lang="en-GB" sz="2700" i="1" dirty="0">
                <a:latin typeface="Arial" panose="020B0604020202020204" pitchFamily="34" charset="0"/>
                <a:cs typeface="Arial" panose="020B0604020202020204" pitchFamily="34" charset="0"/>
              </a:rPr>
              <a:t>PEF increase  ≥ 20%</a:t>
            </a:r>
            <a:r>
              <a:rPr lang="en-GB" sz="2700" dirty="0">
                <a:latin typeface="Arial" panose="020B0604020202020204" pitchFamily="34" charset="0"/>
                <a:cs typeface="Arial" panose="020B0604020202020204" pitchFamily="34" charset="0"/>
              </a:rPr>
              <a:t>). </a:t>
            </a:r>
          </a:p>
          <a:p>
            <a:pPr marL="457200" indent="-457200">
              <a:spcAft>
                <a:spcPts val="600"/>
              </a:spcAft>
              <a:buClr>
                <a:srgbClr val="017973"/>
              </a:buClr>
              <a:buSzPct val="130000"/>
              <a:buFont typeface="Arial" panose="020B0604020202020204" pitchFamily="34" charset="0"/>
              <a:buChar char="•"/>
            </a:pPr>
            <a:r>
              <a:rPr lang="en-GB" sz="2700" dirty="0">
                <a:latin typeface="Arial" panose="020B0604020202020204" pitchFamily="34" charset="0"/>
                <a:cs typeface="Arial" panose="020B0604020202020204" pitchFamily="34" charset="0"/>
              </a:rPr>
              <a:t>His ACT shows a score of 9/25 indicating uncontrolled asthma.</a:t>
            </a:r>
          </a:p>
          <a:p>
            <a:pPr marL="457200" indent="-457200">
              <a:spcAft>
                <a:spcPts val="600"/>
              </a:spcAft>
              <a:buClr>
                <a:srgbClr val="017973"/>
              </a:buClr>
              <a:buSzPct val="130000"/>
              <a:buFont typeface="Arial" panose="020B0604020202020204" pitchFamily="34" charset="0"/>
              <a:buChar char="•"/>
            </a:pPr>
            <a:r>
              <a:rPr lang="en-US" sz="2700" dirty="0">
                <a:latin typeface="Arial" panose="020B0604020202020204" pitchFamily="34" charset="0"/>
                <a:cs typeface="Arial" panose="020B0604020202020204" pitchFamily="34" charset="0"/>
              </a:rPr>
              <a:t>You explain Malcolm that he has asthma and AR.</a:t>
            </a:r>
          </a:p>
          <a:p>
            <a:pPr marL="457200" indent="-457200">
              <a:spcAft>
                <a:spcPts val="600"/>
              </a:spcAft>
              <a:buClr>
                <a:srgbClr val="017973"/>
              </a:buClr>
              <a:buSzPct val="130000"/>
              <a:buFont typeface="Arial" panose="020B0604020202020204" pitchFamily="34" charset="0"/>
              <a:buChar char="•"/>
            </a:pPr>
            <a:r>
              <a:rPr lang="en-GB" sz="2700" dirty="0">
                <a:latin typeface="Arial" panose="020B0604020202020204" pitchFamily="34" charset="0"/>
                <a:cs typeface="Arial" panose="020B0604020202020204" pitchFamily="34" charset="0"/>
              </a:rPr>
              <a:t>You prescribe a DPI containing ICS </a:t>
            </a:r>
            <a:r>
              <a:rPr lang="en-US" sz="2700" dirty="0">
                <a:latin typeface="Arial" panose="020B0604020202020204" pitchFamily="34" charset="0"/>
                <a:cs typeface="Arial" panose="020B0604020202020204" pitchFamily="34" charset="0"/>
              </a:rPr>
              <a:t>+ formoterol to be used on demand </a:t>
            </a:r>
            <a:r>
              <a:rPr lang="en-GB" sz="2700" dirty="0">
                <a:latin typeface="Arial" panose="020B0604020202020204" pitchFamily="34" charset="0"/>
                <a:cs typeface="Arial" panose="020B0604020202020204" pitchFamily="34" charset="0"/>
              </a:rPr>
              <a:t>and explain him how to use it. </a:t>
            </a:r>
          </a:p>
          <a:p>
            <a:pPr marL="457200" indent="-457200">
              <a:spcAft>
                <a:spcPts val="600"/>
              </a:spcAft>
              <a:buClr>
                <a:srgbClr val="017973"/>
              </a:buClr>
              <a:buSzPct val="130000"/>
              <a:buFont typeface="Arial" panose="020B0604020202020204" pitchFamily="34" charset="0"/>
              <a:buChar char="•"/>
            </a:pPr>
            <a:r>
              <a:rPr lang="en-US" sz="2700" noProof="0" dirty="0">
                <a:latin typeface="Arial" panose="020B0604020202020204" pitchFamily="34" charset="0"/>
                <a:cs typeface="Arial" panose="020B0604020202020204" pitchFamily="34" charset="0"/>
              </a:rPr>
              <a:t>You agree with him that he will do the tests and use his medication daily and he should return after four weeks with the results.</a:t>
            </a:r>
          </a:p>
          <a:p>
            <a:pPr marL="457200" indent="-457200">
              <a:spcAft>
                <a:spcPts val="600"/>
              </a:spcAft>
              <a:buClr>
                <a:srgbClr val="017973"/>
              </a:buClr>
              <a:buSzPct val="130000"/>
              <a:buFont typeface="Arial" panose="020B0604020202020204" pitchFamily="34" charset="0"/>
              <a:buChar char="•"/>
            </a:pPr>
            <a:r>
              <a:rPr lang="en-US" sz="2700" dirty="0">
                <a:latin typeface="Arial" panose="020B0604020202020204" pitchFamily="34" charset="0"/>
                <a:cs typeface="Arial" panose="020B0604020202020204" pitchFamily="34" charset="0"/>
              </a:rPr>
              <a:t>Meanwhile, he should continue the same medication for rhinitis.</a:t>
            </a:r>
            <a:endParaRPr lang="en-US" sz="2700" noProof="0" dirty="0">
              <a:latin typeface="Arial" panose="020B0604020202020204" pitchFamily="34" charset="0"/>
              <a:cs typeface="Arial" panose="020B0604020202020204" pitchFamily="34" charset="0"/>
            </a:endParaRPr>
          </a:p>
          <a:p>
            <a:pPr lvl="1">
              <a:spcAft>
                <a:spcPts val="600"/>
              </a:spcAft>
              <a:buClr>
                <a:srgbClr val="017973"/>
              </a:buClr>
              <a:buSzPct val="130000"/>
            </a:pPr>
            <a:endParaRPr lang="en-GB" sz="27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8A4F56-BC05-C35F-D99A-CA7EAA3BE8A6}"/>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3738786773"/>
      </p:ext>
    </p:extLst>
  </p:cSld>
  <p:clrMapOvr>
    <a:masterClrMapping/>
  </p:clrMapOvr>
  <mc:AlternateContent xmlns:mc="http://schemas.openxmlformats.org/markup-compatibility/2006" xmlns:p14="http://schemas.microsoft.com/office/powerpoint/2010/main">
    <mc:Choice Requires="p14">
      <p:transition spd="slow" p14:dur="2000" advTm="58444"/>
    </mc:Choice>
    <mc:Fallback xmlns="">
      <p:transition spd="slow" advTm="584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e Conteúdo 4">
            <a:extLst>
              <a:ext uri="{FF2B5EF4-FFF2-40B4-BE49-F238E27FC236}">
                <a16:creationId xmlns:a16="http://schemas.microsoft.com/office/drawing/2014/main" id="{ED7E86A3-9068-8190-053D-9D00CC88BA57}"/>
              </a:ext>
            </a:extLst>
          </p:cNvPr>
          <p:cNvPicPr>
            <a:picLocks noChangeAspect="1"/>
          </p:cNvPicPr>
          <p:nvPr/>
        </p:nvPicPr>
        <p:blipFill>
          <a:blip r:embed="rId3"/>
          <a:stretch>
            <a:fillRect/>
          </a:stretch>
        </p:blipFill>
        <p:spPr>
          <a:xfrm>
            <a:off x="3547494" y="55735"/>
            <a:ext cx="4376554" cy="6746529"/>
          </a:xfrm>
          <a:prstGeom prst="rect">
            <a:avLst/>
          </a:prstGeom>
        </p:spPr>
      </p:pic>
      <p:sp>
        <p:nvSpPr>
          <p:cNvPr id="13" name="Oval 12">
            <a:extLst>
              <a:ext uri="{FF2B5EF4-FFF2-40B4-BE49-F238E27FC236}">
                <a16:creationId xmlns:a16="http://schemas.microsoft.com/office/drawing/2014/main" id="{78122735-CE77-77BE-9E8D-7809B8B19D9E}"/>
              </a:ext>
            </a:extLst>
          </p:cNvPr>
          <p:cNvSpPr/>
          <p:nvPr/>
        </p:nvSpPr>
        <p:spPr>
          <a:xfrm>
            <a:off x="4883942" y="1672538"/>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Oval 13">
            <a:extLst>
              <a:ext uri="{FF2B5EF4-FFF2-40B4-BE49-F238E27FC236}">
                <a16:creationId xmlns:a16="http://schemas.microsoft.com/office/drawing/2014/main" id="{C109ABA8-76F0-200C-AE40-0F9B0423F4EA}"/>
              </a:ext>
            </a:extLst>
          </p:cNvPr>
          <p:cNvSpPr/>
          <p:nvPr/>
        </p:nvSpPr>
        <p:spPr>
          <a:xfrm>
            <a:off x="4883942" y="2673727"/>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Oval 14">
            <a:extLst>
              <a:ext uri="{FF2B5EF4-FFF2-40B4-BE49-F238E27FC236}">
                <a16:creationId xmlns:a16="http://schemas.microsoft.com/office/drawing/2014/main" id="{E962C741-8B4C-30E3-B121-2442C0F4E69F}"/>
              </a:ext>
            </a:extLst>
          </p:cNvPr>
          <p:cNvSpPr/>
          <p:nvPr/>
        </p:nvSpPr>
        <p:spPr>
          <a:xfrm>
            <a:off x="4866190" y="3715402"/>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Oval 15">
            <a:extLst>
              <a:ext uri="{FF2B5EF4-FFF2-40B4-BE49-F238E27FC236}">
                <a16:creationId xmlns:a16="http://schemas.microsoft.com/office/drawing/2014/main" id="{89CB1D34-DF30-4E29-6F64-93EC09052A4F}"/>
              </a:ext>
            </a:extLst>
          </p:cNvPr>
          <p:cNvSpPr/>
          <p:nvPr/>
        </p:nvSpPr>
        <p:spPr>
          <a:xfrm>
            <a:off x="4904004" y="4759400"/>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CaixaDeTexto 20">
            <a:extLst>
              <a:ext uri="{FF2B5EF4-FFF2-40B4-BE49-F238E27FC236}">
                <a16:creationId xmlns:a16="http://schemas.microsoft.com/office/drawing/2014/main" id="{F872A1C2-227D-C9CC-E378-D92DD4FD6BF1}"/>
              </a:ext>
            </a:extLst>
          </p:cNvPr>
          <p:cNvSpPr txBox="1"/>
          <p:nvPr/>
        </p:nvSpPr>
        <p:spPr>
          <a:xfrm>
            <a:off x="8072775" y="6303547"/>
            <a:ext cx="3853069" cy="276999"/>
          </a:xfrm>
          <a:prstGeom prst="rect">
            <a:avLst/>
          </a:prstGeom>
          <a:noFill/>
        </p:spPr>
        <p:txBody>
          <a:bodyPr wrap="square" rtlCol="0">
            <a:spAutoFit/>
          </a:bodyPr>
          <a:lstStyle/>
          <a:p>
            <a:r>
              <a:rPr lang="pt-PT" sz="1200" dirty="0">
                <a:latin typeface="Arial" panose="020B0604020202020204" pitchFamily="34" charset="0"/>
                <a:cs typeface="Arial" panose="020B0604020202020204" pitchFamily="34" charset="0"/>
                <a:hlinkClick r:id="rId4"/>
              </a:rPr>
              <a:t>https://www.asthmacontroltest.com/en-gb/welcome/</a:t>
            </a:r>
            <a:r>
              <a:rPr lang="pt-PT" sz="1200" dirty="0">
                <a:latin typeface="Arial" panose="020B0604020202020204" pitchFamily="34" charset="0"/>
                <a:cs typeface="Arial" panose="020B0604020202020204" pitchFamily="34" charset="0"/>
              </a:rPr>
              <a:t> </a:t>
            </a:r>
          </a:p>
        </p:txBody>
      </p:sp>
      <p:sp>
        <p:nvSpPr>
          <p:cNvPr id="19" name="Oval 18">
            <a:extLst>
              <a:ext uri="{FF2B5EF4-FFF2-40B4-BE49-F238E27FC236}">
                <a16:creationId xmlns:a16="http://schemas.microsoft.com/office/drawing/2014/main" id="{302E8728-7391-4875-9985-B3D8608545D4}"/>
              </a:ext>
            </a:extLst>
          </p:cNvPr>
          <p:cNvSpPr/>
          <p:nvPr/>
        </p:nvSpPr>
        <p:spPr>
          <a:xfrm>
            <a:off x="4252840" y="5805418"/>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ABD508D7-F02C-78BA-6517-F245D71286E2}"/>
              </a:ext>
            </a:extLst>
          </p:cNvPr>
          <p:cNvSpPr txBox="1"/>
          <p:nvPr/>
        </p:nvSpPr>
        <p:spPr>
          <a:xfrm>
            <a:off x="7345110" y="6442047"/>
            <a:ext cx="578938" cy="369332"/>
          </a:xfrm>
          <a:prstGeom prst="rect">
            <a:avLst/>
          </a:prstGeom>
          <a:noFill/>
        </p:spPr>
        <p:txBody>
          <a:bodyPr wrap="square" rtlCol="0">
            <a:spAutoFit/>
          </a:bodyPr>
          <a:lstStyle/>
          <a:p>
            <a:pPr algn="ctr"/>
            <a:r>
              <a:rPr lang="pt-PT" dirty="0">
                <a:solidFill>
                  <a:srgbClr val="FF0000"/>
                </a:solidFill>
              </a:rPr>
              <a:t>9</a:t>
            </a:r>
          </a:p>
        </p:txBody>
      </p:sp>
      <p:sp>
        <p:nvSpPr>
          <p:cNvPr id="2" name="CaixaDeTexto 1">
            <a:extLst>
              <a:ext uri="{FF2B5EF4-FFF2-40B4-BE49-F238E27FC236}">
                <a16:creationId xmlns:a16="http://schemas.microsoft.com/office/drawing/2014/main" id="{5AA46498-90BE-69CB-A7D8-07428477939D}"/>
              </a:ext>
            </a:extLst>
          </p:cNvPr>
          <p:cNvSpPr txBox="1"/>
          <p:nvPr/>
        </p:nvSpPr>
        <p:spPr>
          <a:xfrm>
            <a:off x="8272669" y="2007629"/>
            <a:ext cx="3780786" cy="2536913"/>
          </a:xfrm>
          <a:prstGeom prst="rect">
            <a:avLst/>
          </a:prstGeom>
          <a:noFill/>
        </p:spPr>
        <p:txBody>
          <a:bodyPr wrap="square" rtlCol="0">
            <a:spAutoFit/>
          </a:bodyPr>
          <a:lstStyle/>
          <a:p>
            <a:pPr>
              <a:lnSpc>
                <a:spcPct val="107000"/>
              </a:lnSpc>
              <a:spcAft>
                <a:spcPts val="800"/>
              </a:spcAft>
            </a:pPr>
            <a:r>
              <a:rPr lang="en-US" sz="1400" b="1" kern="100" dirty="0">
                <a:effectLst/>
                <a:latin typeface="Arial" panose="020B0604020202020204" pitchFamily="34" charset="0"/>
                <a:ea typeface="Aptos" panose="020B0004020202020204" pitchFamily="34" charset="0"/>
                <a:cs typeface="Arial" panose="020B0604020202020204" pitchFamily="34" charset="0"/>
              </a:rPr>
              <a:t>Score</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20 - 25 - well controlled asthma</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19 or below - not well controlled asthma</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less than 16 - very poorly controlled asthma</a:t>
            </a:r>
          </a:p>
          <a:p>
            <a:pPr>
              <a:lnSpc>
                <a:spcPct val="107000"/>
              </a:lnSpc>
              <a:spcAft>
                <a:spcPts val="800"/>
              </a:spcAft>
            </a:pP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minimally important clinical difference - 3 points.</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endParaRPr lang="pt-PT" sz="1400" dirty="0">
              <a:latin typeface="Arial" panose="020B0604020202020204" pitchFamily="34" charset="0"/>
              <a:cs typeface="Arial" panose="020B0604020202020204" pitchFamily="34" charset="0"/>
            </a:endParaRPr>
          </a:p>
        </p:txBody>
      </p:sp>
      <p:pic>
        <p:nvPicPr>
          <p:cNvPr id="3" name="Content Placeholder 4" descr="A green logo with white text&#10;&#10;Description automatically generated">
            <a:extLst>
              <a:ext uri="{FF2B5EF4-FFF2-40B4-BE49-F238E27FC236}">
                <a16:creationId xmlns:a16="http://schemas.microsoft.com/office/drawing/2014/main" id="{F9EC7746-FFED-A10E-47CC-942573E91C13}"/>
              </a:ext>
            </a:extLst>
          </p:cNvPr>
          <p:cNvPicPr>
            <a:picLocks noChangeAspect="1"/>
          </p:cNvPicPr>
          <p:nvPr/>
        </p:nvPicPr>
        <p:blipFill>
          <a:blip r:embed="rId5"/>
          <a:stretch>
            <a:fillRect/>
          </a:stretch>
        </p:blipFill>
        <p:spPr>
          <a:xfrm>
            <a:off x="10689168" y="391864"/>
            <a:ext cx="1236676" cy="645545"/>
          </a:xfrm>
          <a:prstGeom prst="rect">
            <a:avLst/>
          </a:prstGeom>
        </p:spPr>
      </p:pic>
    </p:spTree>
    <p:extLst>
      <p:ext uri="{BB962C8B-B14F-4D97-AF65-F5344CB8AC3E}">
        <p14:creationId xmlns:p14="http://schemas.microsoft.com/office/powerpoint/2010/main" val="324248059"/>
      </p:ext>
    </p:extLst>
  </p:cSld>
  <p:clrMapOvr>
    <a:masterClrMapping/>
  </p:clrMapOvr>
  <mc:AlternateContent xmlns:mc="http://schemas.openxmlformats.org/markup-compatibility/2006" xmlns:p14="http://schemas.microsoft.com/office/powerpoint/2010/main">
    <mc:Choice Requires="p14">
      <p:transition spd="slow" p14:dur="2000" advTm="25035"/>
    </mc:Choice>
    <mc:Fallback xmlns="">
      <p:transition spd="slow" advTm="250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7AE36D-60CE-C162-3DC8-59C704319064}"/>
              </a:ext>
            </a:extLst>
          </p:cNvPr>
          <p:cNvSpPr>
            <a:spLocks noGrp="1"/>
          </p:cNvSpPr>
          <p:nvPr>
            <p:ph type="title"/>
          </p:nvPr>
        </p:nvSpPr>
        <p:spPr>
          <a:xfrm>
            <a:off x="276225" y="-215900"/>
            <a:ext cx="10515600" cy="1325563"/>
          </a:xfrm>
        </p:spPr>
        <p:txBody>
          <a:bodyPr/>
          <a:lstStyle/>
          <a:p>
            <a:r>
              <a:rPr lang="en-GB" sz="2800" b="1" noProof="0" dirty="0">
                <a:solidFill>
                  <a:srgbClr val="017973"/>
                </a:solidFill>
                <a:latin typeface="Arial" panose="020B0604020202020204" pitchFamily="34" charset="0"/>
                <a:cs typeface="Arial" panose="020B0604020202020204" pitchFamily="34" charset="0"/>
              </a:rPr>
              <a:t>Read more about Asthma diagnosis</a:t>
            </a:r>
          </a:p>
        </p:txBody>
      </p:sp>
      <p:pic>
        <p:nvPicPr>
          <p:cNvPr id="4" name="Picture 4">
            <a:extLst>
              <a:ext uri="{FF2B5EF4-FFF2-40B4-BE49-F238E27FC236}">
                <a16:creationId xmlns:a16="http://schemas.microsoft.com/office/drawing/2014/main" id="{78B12E89-CC91-2837-D0E8-E661C7DBE1CE}"/>
              </a:ext>
            </a:extLst>
          </p:cNvPr>
          <p:cNvPicPr>
            <a:picLocks noChangeAspect="1"/>
          </p:cNvPicPr>
          <p:nvPr/>
        </p:nvPicPr>
        <p:blipFill>
          <a:blip r:embed="rId2"/>
          <a:stretch>
            <a:fillRect/>
          </a:stretch>
        </p:blipFill>
        <p:spPr>
          <a:xfrm>
            <a:off x="1183575" y="981074"/>
            <a:ext cx="4036125" cy="5719550"/>
          </a:xfrm>
          <a:prstGeom prst="rect">
            <a:avLst/>
          </a:prstGeom>
          <a:ln>
            <a:noFill/>
          </a:ln>
          <a:effectLst>
            <a:outerShdw blurRad="292100" dist="139700" dir="2700000" algn="tl" rotWithShape="0">
              <a:srgbClr val="333333">
                <a:alpha val="65000"/>
              </a:srgbClr>
            </a:outerShdw>
          </a:effectLst>
        </p:spPr>
      </p:pic>
      <p:pic>
        <p:nvPicPr>
          <p:cNvPr id="6" name="Picture 5" descr="A qr code with green squares&#10;&#10;AI-generated content may be incorrect.">
            <a:extLst>
              <a:ext uri="{FF2B5EF4-FFF2-40B4-BE49-F238E27FC236}">
                <a16:creationId xmlns:a16="http://schemas.microsoft.com/office/drawing/2014/main" id="{2FA149B9-4406-BF33-F307-5AE757EFACE5}"/>
              </a:ext>
            </a:extLst>
          </p:cNvPr>
          <p:cNvPicPr>
            <a:picLocks noChangeAspect="1"/>
          </p:cNvPicPr>
          <p:nvPr/>
        </p:nvPicPr>
        <p:blipFill>
          <a:blip r:embed="rId3"/>
          <a:stretch>
            <a:fillRect/>
          </a:stretch>
        </p:blipFill>
        <p:spPr>
          <a:xfrm>
            <a:off x="5528928" y="1109663"/>
            <a:ext cx="4169676" cy="4169676"/>
          </a:xfrm>
          <a:prstGeom prst="rect">
            <a:avLst/>
          </a:prstGeom>
        </p:spPr>
      </p:pic>
      <p:grpSp>
        <p:nvGrpSpPr>
          <p:cNvPr id="7" name="Group 6">
            <a:extLst>
              <a:ext uri="{FF2B5EF4-FFF2-40B4-BE49-F238E27FC236}">
                <a16:creationId xmlns:a16="http://schemas.microsoft.com/office/drawing/2014/main" id="{F7CEC40C-B059-2A84-F89E-DCA0739A9E4A}"/>
              </a:ext>
            </a:extLst>
          </p:cNvPr>
          <p:cNvGrpSpPr/>
          <p:nvPr/>
        </p:nvGrpSpPr>
        <p:grpSpPr>
          <a:xfrm>
            <a:off x="9818282" y="1109663"/>
            <a:ext cx="1947086" cy="3813565"/>
            <a:chOff x="9838420" y="1929529"/>
            <a:chExt cx="1947086" cy="3813565"/>
          </a:xfrm>
        </p:grpSpPr>
        <p:sp>
          <p:nvSpPr>
            <p:cNvPr id="8" name="Title 1">
              <a:extLst>
                <a:ext uri="{FF2B5EF4-FFF2-40B4-BE49-F238E27FC236}">
                  <a16:creationId xmlns:a16="http://schemas.microsoft.com/office/drawing/2014/main" id="{90184876-CAE8-260A-4805-CF05F39F455D}"/>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9" name="Picture 8" descr="A hand holding a phone with a qr code scanning&#10;&#10;AI-generated content may be incorrect.">
              <a:extLst>
                <a:ext uri="{FF2B5EF4-FFF2-40B4-BE49-F238E27FC236}">
                  <a16:creationId xmlns:a16="http://schemas.microsoft.com/office/drawing/2014/main" id="{882769E5-13AD-0A69-26C2-49F096AFF3BC}"/>
                </a:ext>
              </a:extLst>
            </p:cNvPr>
            <p:cNvPicPr>
              <a:picLocks noChangeAspect="1"/>
            </p:cNvPicPr>
            <p:nvPr/>
          </p:nvPicPr>
          <p:blipFill>
            <a:blip r:embed="rId4"/>
            <a:srcRect l="5898" t="18397" r="48889" b="11112"/>
            <a:stretch>
              <a:fillRect/>
            </a:stretch>
          </p:blipFill>
          <p:spPr>
            <a:xfrm>
              <a:off x="9838420" y="1929529"/>
              <a:ext cx="1947085" cy="3035690"/>
            </a:xfrm>
            <a:prstGeom prst="rect">
              <a:avLst/>
            </a:prstGeom>
          </p:spPr>
        </p:pic>
      </p:grpSp>
    </p:spTree>
    <p:extLst>
      <p:ext uri="{BB962C8B-B14F-4D97-AF65-F5344CB8AC3E}">
        <p14:creationId xmlns:p14="http://schemas.microsoft.com/office/powerpoint/2010/main" val="2651503988"/>
      </p:ext>
    </p:extLst>
  </p:cSld>
  <p:clrMapOvr>
    <a:masterClrMapping/>
  </p:clrMapOvr>
  <mc:AlternateContent xmlns:mc="http://schemas.openxmlformats.org/markup-compatibility/2006" xmlns:p14="http://schemas.microsoft.com/office/powerpoint/2010/main">
    <mc:Choice Requires="p14">
      <p:transition spd="slow" p14:dur="2000" advTm="20594"/>
    </mc:Choice>
    <mc:Fallback xmlns="">
      <p:transition spd="slow" advTm="2059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AFF4-3AB8-EF86-EC3B-98F5C444D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B63FF-3158-D1C4-BBAE-2D4A31B51EF1}"/>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Second consultation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81773F46-DAF3-C848-7DEC-4C4D340734B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F366C73-E95D-163A-68E0-FFE700E6EFB3}"/>
              </a:ext>
            </a:extLst>
          </p:cNvPr>
          <p:cNvSpPr txBox="1"/>
          <p:nvPr/>
        </p:nvSpPr>
        <p:spPr>
          <a:xfrm>
            <a:off x="487394" y="1172104"/>
            <a:ext cx="11164416" cy="5801588"/>
          </a:xfrm>
          <a:prstGeom prst="rect">
            <a:avLst/>
          </a:prstGeom>
          <a:noFill/>
        </p:spPr>
        <p:txBody>
          <a:bodyPr wrap="square">
            <a:spAutoFit/>
          </a:bodyPr>
          <a:lstStyle/>
          <a:p>
            <a:pPr>
              <a:spcAft>
                <a:spcPts val="600"/>
              </a:spcAft>
              <a:buClr>
                <a:srgbClr val="017973"/>
              </a:buClr>
              <a:buSzPct val="130000"/>
            </a:pPr>
            <a:r>
              <a:rPr lang="en-US" sz="2800" noProof="0" dirty="0">
                <a:latin typeface="Arial" panose="020B0604020202020204" pitchFamily="34" charset="0"/>
                <a:cs typeface="Arial" panose="020B0604020202020204" pitchFamily="34" charset="0"/>
              </a:rPr>
              <a:t>Malcolm returns after four weeks with the test results.</a:t>
            </a:r>
          </a:p>
          <a:p>
            <a:pPr marL="285750" indent="-285750">
              <a:spcAft>
                <a:spcPts val="600"/>
              </a:spcAft>
              <a:buClr>
                <a:srgbClr val="017973"/>
              </a:buClr>
              <a:buSzPct val="130000"/>
              <a:buFont typeface="Arial" panose="020B0604020202020204" pitchFamily="34" charset="0"/>
              <a:buChar char="•"/>
            </a:pPr>
            <a:r>
              <a:rPr lang="en-US" sz="2800" noProof="0" dirty="0">
                <a:latin typeface="Arial" panose="020B0604020202020204" pitchFamily="34" charset="0"/>
                <a:cs typeface="Arial" panose="020B0604020202020204" pitchFamily="34" charset="0"/>
              </a:rPr>
              <a:t>He is feeling slightly better, but still has lower respiratory symptoms, such as wheezing and a dry cough at night. His nasal symptoms are the same.</a:t>
            </a:r>
          </a:p>
          <a:p>
            <a:pPr marL="285750" indent="-285750">
              <a:spcAft>
                <a:spcPts val="600"/>
              </a:spcAft>
              <a:buClr>
                <a:srgbClr val="017973"/>
              </a:buClr>
              <a:buSzPct val="130000"/>
              <a:buFont typeface="Arial" panose="020B0604020202020204" pitchFamily="34" charset="0"/>
              <a:buChar char="•"/>
            </a:pPr>
            <a:r>
              <a:rPr lang="en-GB" sz="2800" noProof="0" dirty="0">
                <a:latin typeface="Arial" panose="020B0604020202020204" pitchFamily="34" charset="0"/>
                <a:cs typeface="Arial" panose="020B0604020202020204" pitchFamily="34" charset="0"/>
              </a:rPr>
              <a:t>Spirometry results </a:t>
            </a:r>
            <a:r>
              <a:rPr lang="en-US" sz="2800" noProof="0" dirty="0">
                <a:latin typeface="Arial" panose="020B0604020202020204" pitchFamily="34" charset="0"/>
                <a:cs typeface="Arial" panose="020B0604020202020204" pitchFamily="34" charset="0"/>
              </a:rPr>
              <a:t>show an obstructive pattern with a reduction in airflow, and significant reversibility after bronchodilator.</a:t>
            </a:r>
            <a:endParaRPr lang="en-GB" sz="2800" noProof="0" dirty="0">
              <a:latin typeface="Arial" panose="020B0604020202020204" pitchFamily="34" charset="0"/>
              <a:cs typeface="Arial" panose="020B0604020202020204" pitchFamily="34" charset="0"/>
            </a:endParaRPr>
          </a:p>
          <a:p>
            <a:pPr marL="285750" indent="-285750">
              <a:spcAft>
                <a:spcPts val="600"/>
              </a:spcAft>
              <a:buClr>
                <a:srgbClr val="017973"/>
              </a:buClr>
              <a:buSzPct val="130000"/>
              <a:buFont typeface="Arial" panose="020B0604020202020204" pitchFamily="34" charset="0"/>
              <a:buChar char="•"/>
            </a:pPr>
            <a:r>
              <a:rPr lang="en-GB" sz="2800" dirty="0">
                <a:latin typeface="Arial" panose="020B0604020202020204" pitchFamily="34" charset="0"/>
                <a:cs typeface="Arial" panose="020B0604020202020204" pitchFamily="34" charset="0"/>
              </a:rPr>
              <a:t>Blood tests (CBC) - eosinophilia.</a:t>
            </a:r>
          </a:p>
          <a:p>
            <a:pPr marL="285750" indent="-285750">
              <a:spcAft>
                <a:spcPts val="600"/>
              </a:spcAft>
              <a:buClr>
                <a:srgbClr val="017973"/>
              </a:buClr>
              <a:buSzPct val="130000"/>
              <a:buFont typeface="Arial" panose="020B0604020202020204" pitchFamily="34" charset="0"/>
              <a:buChar char="•"/>
            </a:pPr>
            <a:r>
              <a:rPr lang="en-GB" sz="2800" noProof="0" dirty="0">
                <a:latin typeface="Arial" panose="020B0604020202020204" pitchFamily="34" charset="0"/>
                <a:cs typeface="Arial" panose="020B0604020202020204" pitchFamily="34" charset="0"/>
              </a:rPr>
              <a:t>VAS – 5/10</a:t>
            </a:r>
          </a:p>
          <a:p>
            <a:pPr marL="285750" indent="-285750">
              <a:spcAft>
                <a:spcPts val="600"/>
              </a:spcAft>
              <a:buClr>
                <a:srgbClr val="017973"/>
              </a:buClr>
              <a:buSzPct val="130000"/>
              <a:buFont typeface="Arial" panose="020B0604020202020204" pitchFamily="34" charset="0"/>
              <a:buChar char="•"/>
            </a:pPr>
            <a:r>
              <a:rPr lang="en-GB" sz="2800" noProof="0" dirty="0">
                <a:latin typeface="Arial" panose="020B0604020202020204" pitchFamily="34" charset="0"/>
                <a:cs typeface="Arial" panose="020B0604020202020204" pitchFamily="34" charset="0"/>
              </a:rPr>
              <a:t>PEF at the practice - 55</a:t>
            </a:r>
            <a:r>
              <a:rPr lang="en-US" sz="2800" dirty="0">
                <a:latin typeface="Arial" panose="020B0604020202020204" pitchFamily="34" charset="0"/>
                <a:cs typeface="Arial" panose="020B0604020202020204" pitchFamily="34" charset="0"/>
              </a:rPr>
              <a:t>0 L/min.</a:t>
            </a:r>
          </a:p>
          <a:p>
            <a:pPr marL="285750" indent="-285750">
              <a:spcAft>
                <a:spcPts val="600"/>
              </a:spcAft>
              <a:buClr>
                <a:srgbClr val="017973"/>
              </a:buClr>
              <a:buSzPct val="130000"/>
              <a:buFont typeface="Arial" panose="020B0604020202020204" pitchFamily="34" charset="0"/>
              <a:buChar char="•"/>
            </a:pPr>
            <a:r>
              <a:rPr lang="en-US" sz="2800" noProof="0" dirty="0">
                <a:latin typeface="Arial" panose="020B0604020202020204" pitchFamily="34" charset="0"/>
                <a:cs typeface="Arial" panose="020B0604020202020204" pitchFamily="34" charset="0"/>
              </a:rPr>
              <a:t>ACT score - 20 (</a:t>
            </a:r>
            <a:r>
              <a:rPr lang="en-US" sz="2800" i="1" noProof="0" dirty="0">
                <a:latin typeface="Arial" panose="020B0604020202020204" pitchFamily="34" charset="0"/>
                <a:cs typeface="Arial" panose="020B0604020202020204" pitchFamily="34" charset="0"/>
              </a:rPr>
              <a:t>shows an increase, but still partially controlled asthma</a:t>
            </a:r>
            <a:r>
              <a:rPr lang="en-US" sz="2800" noProof="0" dirty="0">
                <a:latin typeface="Arial" panose="020B0604020202020204" pitchFamily="34" charset="0"/>
                <a:cs typeface="Arial" panose="020B0604020202020204" pitchFamily="34" charset="0"/>
              </a:rPr>
              <a:t>).</a:t>
            </a:r>
            <a:endParaRPr lang="en-GB" sz="2800" noProof="0" dirty="0">
              <a:latin typeface="Arial" panose="020B0604020202020204" pitchFamily="34" charset="0"/>
              <a:cs typeface="Arial" panose="020B0604020202020204" pitchFamily="34" charset="0"/>
            </a:endParaRPr>
          </a:p>
          <a:p>
            <a:pPr lvl="1">
              <a:spcAft>
                <a:spcPts val="600"/>
              </a:spcAft>
              <a:buClr>
                <a:srgbClr val="017973"/>
              </a:buClr>
              <a:buSzPct val="130000"/>
            </a:pPr>
            <a:endParaRPr lang="en-GB" sz="28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DC4C0E-C2F8-D7C0-46E4-5B2BD7A51BE6}"/>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581986956"/>
      </p:ext>
    </p:extLst>
  </p:cSld>
  <p:clrMapOvr>
    <a:masterClrMapping/>
  </p:clrMapOvr>
  <mc:AlternateContent xmlns:mc="http://schemas.openxmlformats.org/markup-compatibility/2006" xmlns:p14="http://schemas.microsoft.com/office/powerpoint/2010/main">
    <mc:Choice Requires="p14">
      <p:transition spd="slow" p14:dur="2000" advTm="50634"/>
    </mc:Choice>
    <mc:Fallback xmlns="">
      <p:transition spd="slow" advTm="506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F6CBA52F-F807-F836-D003-37CF171E4E53}"/>
              </a:ext>
            </a:extLst>
          </p:cNvPr>
          <p:cNvSpPr txBox="1"/>
          <p:nvPr/>
        </p:nvSpPr>
        <p:spPr>
          <a:xfrm>
            <a:off x="470812" y="1712430"/>
            <a:ext cx="11217212" cy="2862322"/>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GB" sz="3000" noProof="0" dirty="0">
                <a:latin typeface="Arial" panose="020B0604020202020204" pitchFamily="34" charset="0"/>
                <a:cs typeface="Arial" panose="020B0604020202020204" pitchFamily="34" charset="0"/>
              </a:rPr>
              <a:t>Allergic Rhinitis - probably controlled with a fixed combination of an intranasal corticosteroid and intranasal antihistamines.</a:t>
            </a:r>
          </a:p>
          <a:p>
            <a:pPr marL="285750" indent="-285750">
              <a:buClr>
                <a:srgbClr val="017973"/>
              </a:buClr>
              <a:buSzPct val="130000"/>
              <a:buFont typeface="Arial" panose="020B0604020202020204" pitchFamily="34" charset="0"/>
              <a:buChar char="•"/>
            </a:pPr>
            <a:endParaRPr lang="en-GB" sz="3000" noProof="0" dirty="0">
              <a:latin typeface="Arial" panose="020B0604020202020204" pitchFamily="34" charset="0"/>
              <a:cs typeface="Arial" panose="020B0604020202020204" pitchFamily="34" charset="0"/>
            </a:endParaRPr>
          </a:p>
          <a:p>
            <a:pPr marL="285750" indent="-285750">
              <a:buClr>
                <a:srgbClr val="017973"/>
              </a:buClr>
              <a:buSzPct val="130000"/>
              <a:buFont typeface="Arial" panose="020B0604020202020204" pitchFamily="34" charset="0"/>
              <a:buChar char="•"/>
            </a:pPr>
            <a:r>
              <a:rPr lang="en-GB" sz="3000" noProof="0" dirty="0">
                <a:effectLst/>
                <a:latin typeface="Arial" panose="020B0604020202020204" pitchFamily="34" charset="0"/>
                <a:cs typeface="Arial" panose="020B0604020202020204" pitchFamily="34" charset="0"/>
              </a:rPr>
              <a:t>Asthma - partially controlled, requiring treatment review/ decision.</a:t>
            </a:r>
          </a:p>
          <a:p>
            <a:pPr lvl="1">
              <a:buClr>
                <a:srgbClr val="017973"/>
              </a:buClr>
              <a:buSzPct val="130000"/>
            </a:pPr>
            <a:endParaRPr lang="en-GB" sz="30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FB60EB4-1844-9073-F55F-0D1770CD8E40}"/>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24091"/>
    </mc:Choice>
    <mc:Fallback xmlns="">
      <p:transition spd="slow" advTm="2409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US" sz="2300" b="1" dirty="0">
                <a:solidFill>
                  <a:srgbClr val="017973"/>
                </a:solidFill>
                <a:latin typeface="Arial" panose="020B0604020202020204" pitchFamily="34" charset="0"/>
                <a:cs typeface="Arial" panose="020B0604020202020204" pitchFamily="34" charset="0"/>
              </a:rPr>
              <a:t>A practical guide to improve rhinitis management in primary care</a:t>
            </a: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8DC9074-69E8-9207-7B12-D5ECA40444B5}"/>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7" name="Picture 6" descr="A qr code with green squares&#10;&#10;AI-generated content may be incorrect.">
            <a:extLst>
              <a:ext uri="{FF2B5EF4-FFF2-40B4-BE49-F238E27FC236}">
                <a16:creationId xmlns:a16="http://schemas.microsoft.com/office/drawing/2014/main" id="{81A5DB53-A86F-73C8-6C69-649189F09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229" y="1017705"/>
            <a:ext cx="4539264" cy="4539264"/>
          </a:xfrm>
          <a:prstGeom prst="rect">
            <a:avLst/>
          </a:prstGeom>
        </p:spPr>
      </p:pic>
      <p:pic>
        <p:nvPicPr>
          <p:cNvPr id="10" name="Picture 9">
            <a:extLst>
              <a:ext uri="{FF2B5EF4-FFF2-40B4-BE49-F238E27FC236}">
                <a16:creationId xmlns:a16="http://schemas.microsoft.com/office/drawing/2014/main" id="{21C3AAC2-86A8-F6C0-2B48-1A836D76A59B}"/>
              </a:ext>
            </a:extLst>
          </p:cNvPr>
          <p:cNvPicPr>
            <a:picLocks noChangeAspect="1"/>
          </p:cNvPicPr>
          <p:nvPr/>
        </p:nvPicPr>
        <p:blipFill>
          <a:blip r:embed="rId5"/>
          <a:stretch>
            <a:fillRect/>
          </a:stretch>
        </p:blipFill>
        <p:spPr>
          <a:xfrm>
            <a:off x="697799" y="976444"/>
            <a:ext cx="3729669" cy="5270760"/>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953CA8AF-E175-0FAB-4046-BCAA794A0EBE}"/>
              </a:ext>
            </a:extLst>
          </p:cNvPr>
          <p:cNvGrpSpPr/>
          <p:nvPr/>
        </p:nvGrpSpPr>
        <p:grpSpPr>
          <a:xfrm>
            <a:off x="9896025" y="1336436"/>
            <a:ext cx="1947086" cy="3813565"/>
            <a:chOff x="9838420" y="1929529"/>
            <a:chExt cx="1947086" cy="3813565"/>
          </a:xfrm>
        </p:grpSpPr>
        <p:sp>
          <p:nvSpPr>
            <p:cNvPr id="3" name="Title 1">
              <a:extLst>
                <a:ext uri="{FF2B5EF4-FFF2-40B4-BE49-F238E27FC236}">
                  <a16:creationId xmlns:a16="http://schemas.microsoft.com/office/drawing/2014/main" id="{FA322200-EAE4-FE28-5AD3-44691898A9BC}"/>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11" name="Picture 10" descr="A hand holding a phone with a qr code scanning&#10;&#10;AI-generated content may be incorrect.">
              <a:extLst>
                <a:ext uri="{FF2B5EF4-FFF2-40B4-BE49-F238E27FC236}">
                  <a16:creationId xmlns:a16="http://schemas.microsoft.com/office/drawing/2014/main" id="{8C93ADAE-244D-E86E-3787-9EF821DC8BBB}"/>
                </a:ext>
              </a:extLst>
            </p:cNvPr>
            <p:cNvPicPr>
              <a:picLocks noChangeAspect="1"/>
            </p:cNvPicPr>
            <p:nvPr/>
          </p:nvPicPr>
          <p:blipFill>
            <a:blip r:embed="rId6"/>
            <a:srcRect l="5898" t="18397" r="48889" b="11112"/>
            <a:stretch>
              <a:fillRect/>
            </a:stretch>
          </p:blipFill>
          <p:spPr>
            <a:xfrm>
              <a:off x="9838420" y="1929529"/>
              <a:ext cx="1947085" cy="3035690"/>
            </a:xfrm>
            <a:prstGeom prst="rect">
              <a:avLst/>
            </a:prstGeom>
          </p:spPr>
        </p:pic>
      </p:grpSp>
    </p:spTree>
    <p:extLst>
      <p:ext uri="{BB962C8B-B14F-4D97-AF65-F5344CB8AC3E}">
        <p14:creationId xmlns:p14="http://schemas.microsoft.com/office/powerpoint/2010/main" val="3341767878"/>
      </p:ext>
    </p:extLst>
  </p:cSld>
  <p:clrMapOvr>
    <a:masterClrMapping/>
  </p:clrMapOvr>
  <mc:AlternateContent xmlns:mc="http://schemas.openxmlformats.org/markup-compatibility/2006" xmlns:p14="http://schemas.microsoft.com/office/powerpoint/2010/main">
    <mc:Choice Requires="p14">
      <p:transition spd="slow" p14:dur="2000" advTm="50968"/>
    </mc:Choice>
    <mc:Fallback xmlns="">
      <p:transition spd="slow" advTm="509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Allergic Rhinitis management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470812" y="1712430"/>
            <a:ext cx="11217212" cy="4401205"/>
          </a:xfrm>
          <a:prstGeom prst="rect">
            <a:avLst/>
          </a:prstGeom>
          <a:noFill/>
        </p:spPr>
        <p:txBody>
          <a:bodyPr wrap="square">
            <a:spAutoFit/>
          </a:bodyPr>
          <a:lstStyle/>
          <a:p>
            <a:pPr>
              <a:buClr>
                <a:srgbClr val="017973"/>
              </a:buClr>
              <a:buSzPct val="130000"/>
            </a:pPr>
            <a:r>
              <a:rPr lang="en-GB" sz="2800" noProof="0" dirty="0">
                <a:latin typeface="Arial" panose="020B0604020202020204" pitchFamily="34" charset="0"/>
                <a:cs typeface="Arial" panose="020B0604020202020204" pitchFamily="34" charset="0"/>
              </a:rPr>
              <a:t>General principles: pharmacological and non-pharmacological</a:t>
            </a:r>
          </a:p>
          <a:p>
            <a:pPr marL="742950" lvl="1" indent="-285750">
              <a:buClr>
                <a:srgbClr val="017973"/>
              </a:buClr>
              <a:buSzPct val="1300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742950" lvl="1" indent="-285750">
              <a:buClr>
                <a:srgbClr val="017973"/>
              </a:buClr>
              <a:buSzPct val="130000"/>
              <a:buFont typeface="Arial" panose="020B0604020202020204" pitchFamily="34" charset="0"/>
              <a:buChar char="•"/>
            </a:pPr>
            <a:r>
              <a:rPr lang="en-GB" sz="2800" dirty="0">
                <a:latin typeface="Arial" panose="020B0604020202020204" pitchFamily="34" charset="0"/>
                <a:cs typeface="Arial" panose="020B0604020202020204" pitchFamily="34" charset="0"/>
              </a:rPr>
              <a:t>Discuss with Malcolm and consider </a:t>
            </a:r>
            <a:r>
              <a:rPr lang="en-GB" sz="2800" noProof="0" dirty="0">
                <a:latin typeface="Arial" panose="020B0604020202020204" pitchFamily="34" charset="0"/>
                <a:cs typeface="Arial" panose="020B0604020202020204" pitchFamily="34" charset="0"/>
              </a:rPr>
              <a:t>keeping the same AR treatment (</a:t>
            </a:r>
            <a:r>
              <a:rPr lang="en-US" sz="2800" i="1" dirty="0">
                <a:latin typeface="Arial" panose="020B0604020202020204" pitchFamily="34" charset="0"/>
                <a:cs typeface="Arial" panose="020B0604020202020204" pitchFamily="34" charset="0"/>
              </a:rPr>
              <a:t>fixed combination of an intranasal corticosteroid and intranasal antihistamines</a:t>
            </a:r>
            <a:r>
              <a:rPr lang="en-GB" sz="2800" noProof="0" dirty="0">
                <a:latin typeface="Arial" panose="020B0604020202020204" pitchFamily="34" charset="0"/>
                <a:cs typeface="Arial" panose="020B0604020202020204" pitchFamily="34" charset="0"/>
              </a:rPr>
              <a:t>), as the main cause of symptoms seems to be due to asthma.</a:t>
            </a:r>
          </a:p>
          <a:p>
            <a:pPr marL="742950" lvl="1" indent="-285750">
              <a:buClr>
                <a:srgbClr val="017973"/>
              </a:buClr>
              <a:buSzPct val="130000"/>
              <a:buFont typeface="Arial" panose="020B0604020202020204" pitchFamily="34" charset="0"/>
              <a:buChar char="•"/>
            </a:pPr>
            <a:r>
              <a:rPr lang="en-GB" sz="2800" dirty="0">
                <a:latin typeface="Arial" panose="020B0604020202020204" pitchFamily="34" charset="0"/>
                <a:cs typeface="Arial" panose="020B0604020202020204" pitchFamily="34" charset="0"/>
              </a:rPr>
              <a:t>Check with the patient the nasal inhalers technique, nasal hygiene, allergen avoidance, etc (see right upper green box on next slide). </a:t>
            </a:r>
          </a:p>
          <a:p>
            <a:pPr lvl="1">
              <a:buClr>
                <a:srgbClr val="017973"/>
              </a:buClr>
              <a:buSzPct val="130000"/>
            </a:pPr>
            <a:endParaRPr lang="en-GB" sz="28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7457E5-8F70-9786-D2D6-66DCE376BF88}"/>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5727"/>
    </mc:Choice>
    <mc:Fallback xmlns="">
      <p:transition spd="slow" advTm="3572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2B62-6B34-DFB8-6853-2FECB786EEAC}"/>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2981158E-C5E2-13D3-B08B-5DA91DF44FC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10" name="Rectangle 9">
            <a:extLst>
              <a:ext uri="{FF2B5EF4-FFF2-40B4-BE49-F238E27FC236}">
                <a16:creationId xmlns:a16="http://schemas.microsoft.com/office/drawing/2014/main" id="{F0900CE7-D5F2-950D-0863-0913FC0B4FC3}"/>
              </a:ext>
            </a:extLst>
          </p:cNvPr>
          <p:cNvSpPr/>
          <p:nvPr/>
        </p:nvSpPr>
        <p:spPr>
          <a:xfrm>
            <a:off x="1704154" y="693528"/>
            <a:ext cx="5616001" cy="28029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presentation</a:t>
            </a:r>
          </a:p>
        </p:txBody>
      </p:sp>
      <p:sp>
        <p:nvSpPr>
          <p:cNvPr id="11" name="Rectangle 10">
            <a:extLst>
              <a:ext uri="{FF2B5EF4-FFF2-40B4-BE49-F238E27FC236}">
                <a16:creationId xmlns:a16="http://schemas.microsoft.com/office/drawing/2014/main" id="{235C783B-E9A5-9999-785D-181C56C7A7F3}"/>
              </a:ext>
            </a:extLst>
          </p:cNvPr>
          <p:cNvSpPr/>
          <p:nvPr/>
        </p:nvSpPr>
        <p:spPr>
          <a:xfrm>
            <a:off x="1695847" y="1036043"/>
            <a:ext cx="1856347" cy="576000"/>
          </a:xfrm>
          <a:prstGeom prst="rect">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4EA72E">
                    <a:lumMod val="50000"/>
                  </a:srgbClr>
                </a:solidFill>
                <a:effectLst/>
                <a:uLnTx/>
                <a:uFillTx/>
                <a:latin typeface="Arial" panose="020B0604020202020204" pitchFamily="34" charset="0"/>
                <a:ea typeface="+mn-ea"/>
                <a:cs typeface="Arial" panose="020B0604020202020204" pitchFamily="34" charset="0"/>
              </a:rPr>
              <a:t>2 or more nasal symptoms indicating AR</a:t>
            </a:r>
          </a:p>
        </p:txBody>
      </p:sp>
      <p:sp>
        <p:nvSpPr>
          <p:cNvPr id="12" name="Rectangle 11">
            <a:extLst>
              <a:ext uri="{FF2B5EF4-FFF2-40B4-BE49-F238E27FC236}">
                <a16:creationId xmlns:a16="http://schemas.microsoft.com/office/drawing/2014/main" id="{9F7D08D6-7BDB-874B-6609-5AD3E40D7043}"/>
              </a:ext>
            </a:extLst>
          </p:cNvPr>
          <p:cNvSpPr/>
          <p:nvPr/>
        </p:nvSpPr>
        <p:spPr>
          <a:xfrm>
            <a:off x="3579828" y="1036043"/>
            <a:ext cx="1856347" cy="576000"/>
          </a:xfrm>
          <a:prstGeom prst="rect">
            <a:avLst/>
          </a:prstGeom>
          <a:solidFill>
            <a:srgbClr val="4CB4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Uncontrolled AR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VAS≥5</a:t>
            </a:r>
            <a:endParaRPr kumimoji="0" lang="sv-SE"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Step 1 was ineffective</a:t>
            </a:r>
          </a:p>
        </p:txBody>
      </p:sp>
      <p:sp>
        <p:nvSpPr>
          <p:cNvPr id="13" name="Rectangle 12">
            <a:extLst>
              <a:ext uri="{FF2B5EF4-FFF2-40B4-BE49-F238E27FC236}">
                <a16:creationId xmlns:a16="http://schemas.microsoft.com/office/drawing/2014/main" id="{767B673A-8CA3-5919-7B59-D2714D02899B}"/>
              </a:ext>
            </a:extLst>
          </p:cNvPr>
          <p:cNvSpPr/>
          <p:nvPr/>
        </p:nvSpPr>
        <p:spPr>
          <a:xfrm>
            <a:off x="5463809" y="1036043"/>
            <a:ext cx="1856347" cy="576000"/>
          </a:xfrm>
          <a:prstGeom prst="rect">
            <a:avLst/>
          </a:prstGeom>
          <a:solidFill>
            <a:srgbClr val="265C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Severe 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Step 1 &amp; 2 were ineffective</a:t>
            </a:r>
          </a:p>
        </p:txBody>
      </p:sp>
      <p:sp>
        <p:nvSpPr>
          <p:cNvPr id="14" name="Rectangle 13">
            <a:extLst>
              <a:ext uri="{FF2B5EF4-FFF2-40B4-BE49-F238E27FC236}">
                <a16:creationId xmlns:a16="http://schemas.microsoft.com/office/drawing/2014/main" id="{D3225952-8862-5C2A-92F3-A64CAD693976}"/>
              </a:ext>
            </a:extLst>
          </p:cNvPr>
          <p:cNvSpPr/>
          <p:nvPr/>
        </p:nvSpPr>
        <p:spPr>
          <a:xfrm>
            <a:off x="3579828" y="3917196"/>
            <a:ext cx="1856347" cy="718740"/>
          </a:xfrm>
          <a:prstGeom prst="rect">
            <a:avLst/>
          </a:prstGeom>
          <a:solidFill>
            <a:srgbClr val="4CB4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Fixed combination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Intranasal corticosteroid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Intranasal antihistamines</a:t>
            </a:r>
          </a:p>
        </p:txBody>
      </p:sp>
      <p:sp>
        <p:nvSpPr>
          <p:cNvPr id="15" name="Rectangle 14">
            <a:extLst>
              <a:ext uri="{FF2B5EF4-FFF2-40B4-BE49-F238E27FC236}">
                <a16:creationId xmlns:a16="http://schemas.microsoft.com/office/drawing/2014/main" id="{ECC9F2B1-E75E-CF93-E37F-1D6720FAEE89}"/>
              </a:ext>
            </a:extLst>
          </p:cNvPr>
          <p:cNvSpPr/>
          <p:nvPr/>
        </p:nvSpPr>
        <p:spPr>
          <a:xfrm>
            <a:off x="5424051" y="5426079"/>
            <a:ext cx="1934007" cy="885686"/>
          </a:xfrm>
          <a:prstGeom prst="rect">
            <a:avLst/>
          </a:prstGeom>
          <a:solidFill>
            <a:srgbClr val="265C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Add-on treatment </a:t>
            </a:r>
            <a:endParaRPr kumimoji="0" lang="sv-SE" sz="1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Oral steroid course </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(rarely)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Allergen immunotherapy</a:t>
            </a:r>
            <a:endParaRPr kumimoji="0" lang="sv-SE" sz="1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24C559C2-4B96-C459-633B-7F3426438210}"/>
              </a:ext>
            </a:extLst>
          </p:cNvPr>
          <p:cNvSpPr/>
          <p:nvPr/>
        </p:nvSpPr>
        <p:spPr>
          <a:xfrm>
            <a:off x="1704154" y="2499209"/>
            <a:ext cx="1848040" cy="653400"/>
          </a:xfrm>
          <a:prstGeom prst="rect">
            <a:avLst/>
          </a:prstGeom>
          <a:solidFill>
            <a:srgbClr val="7EC9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Intranasal corticosteroid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lang="sv-SE" sz="1000" b="0" i="0" u="none" strike="noStrike" kern="1200" cap="none" spc="0" normalizeH="0" baseline="0" noProof="0" dirty="0">
                <a:ln>
                  <a:noFill/>
                </a:ln>
                <a:solidFill>
                  <a:srgbClr val="017973"/>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Antihistamine</a:t>
            </a:r>
            <a:r>
              <a:rPr kumimoji="0" lang="sv-SE" sz="1000" b="0" i="0" u="none" strike="noStrike" kern="1200" cap="none" spc="0" normalizeH="0" baseline="0" noProof="0" dirty="0">
                <a:ln>
                  <a:noFill/>
                </a:ln>
                <a:solidFill>
                  <a:srgbClr val="017973"/>
                </a:solidFill>
                <a:effectLst/>
                <a:uLnTx/>
                <a:uFillTx/>
                <a:latin typeface="Arial" panose="020B0604020202020204" pitchFamily="34" charset="0"/>
                <a:ea typeface="+mn-ea"/>
                <a:cs typeface="Arial" panose="020B0604020202020204" pitchFamily="34" charset="0"/>
              </a:rPr>
              <a:t> </a:t>
            </a:r>
            <a:r>
              <a:rPr kumimoji="0" lang="sv-SE"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(oral or intranasal)</a:t>
            </a:r>
          </a:p>
        </p:txBody>
      </p:sp>
      <p:sp>
        <p:nvSpPr>
          <p:cNvPr id="17" name="Rectangle 16">
            <a:extLst>
              <a:ext uri="{FF2B5EF4-FFF2-40B4-BE49-F238E27FC236}">
                <a16:creationId xmlns:a16="http://schemas.microsoft.com/office/drawing/2014/main" id="{7D19A7B6-6A34-5859-24F2-FC48E60180A2}"/>
              </a:ext>
            </a:extLst>
          </p:cNvPr>
          <p:cNvSpPr/>
          <p:nvPr/>
        </p:nvSpPr>
        <p:spPr>
          <a:xfrm>
            <a:off x="3473854" y="2660160"/>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EC9BD"/>
                </a:solidFill>
                <a:effectLst/>
                <a:uLnTx/>
                <a:uFillTx/>
                <a:latin typeface="Arial" panose="020B0604020202020204" pitchFamily="34" charset="0"/>
                <a:ea typeface="+mn-ea"/>
                <a:cs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EC9BD"/>
                </a:solidFill>
                <a:effectLst/>
                <a:uLnTx/>
                <a:uFillTx/>
                <a:latin typeface="Arial" panose="020B0604020202020204" pitchFamily="34" charset="0"/>
                <a:ea typeface="+mn-ea"/>
                <a:cs typeface="Arial" panose="020B0604020202020204" pitchFamily="34" charset="0"/>
              </a:rPr>
              <a:t>1</a:t>
            </a:r>
          </a:p>
        </p:txBody>
      </p:sp>
      <p:sp>
        <p:nvSpPr>
          <p:cNvPr id="18" name="Rectangle 17">
            <a:extLst>
              <a:ext uri="{FF2B5EF4-FFF2-40B4-BE49-F238E27FC236}">
                <a16:creationId xmlns:a16="http://schemas.microsoft.com/office/drawing/2014/main" id="{A7246169-DAFC-6AD8-60FA-E5D4AE6D689E}"/>
              </a:ext>
            </a:extLst>
          </p:cNvPr>
          <p:cNvSpPr/>
          <p:nvPr/>
        </p:nvSpPr>
        <p:spPr>
          <a:xfrm>
            <a:off x="5359932" y="4110817"/>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7973"/>
                </a:solidFill>
                <a:effectLst/>
                <a:uLnTx/>
                <a:uFillTx/>
                <a:latin typeface="Arial" panose="020B0604020202020204" pitchFamily="34" charset="0"/>
                <a:ea typeface="+mn-ea"/>
                <a:cs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7973"/>
                </a:solidFill>
                <a:effectLst/>
                <a:uLnTx/>
                <a:uFillTx/>
                <a:latin typeface="Arial" panose="020B0604020202020204" pitchFamily="34" charset="0"/>
                <a:ea typeface="+mn-ea"/>
                <a:cs typeface="Arial" panose="020B0604020202020204" pitchFamily="34" charset="0"/>
              </a:rPr>
              <a:t>2</a:t>
            </a:r>
          </a:p>
        </p:txBody>
      </p:sp>
      <p:sp>
        <p:nvSpPr>
          <p:cNvPr id="19" name="Rectangle 18">
            <a:extLst>
              <a:ext uri="{FF2B5EF4-FFF2-40B4-BE49-F238E27FC236}">
                <a16:creationId xmlns:a16="http://schemas.microsoft.com/office/drawing/2014/main" id="{3AEDDED2-F4F2-5427-00B7-BDF235FB7164}"/>
              </a:ext>
            </a:extLst>
          </p:cNvPr>
          <p:cNvSpPr/>
          <p:nvPr/>
        </p:nvSpPr>
        <p:spPr>
          <a:xfrm>
            <a:off x="7196547" y="5757491"/>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5C53"/>
                </a:solidFill>
                <a:effectLst/>
                <a:uLnTx/>
                <a:uFillTx/>
                <a:latin typeface="Arial" panose="020B0604020202020204" pitchFamily="34" charset="0"/>
                <a:ea typeface="+mn-ea"/>
                <a:cs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5C53"/>
                </a:solidFill>
                <a:effectLst/>
                <a:uLnTx/>
                <a:uFillTx/>
                <a:latin typeface="Arial" panose="020B0604020202020204" pitchFamily="34" charset="0"/>
                <a:ea typeface="+mn-ea"/>
                <a:cs typeface="Arial" panose="020B0604020202020204" pitchFamily="34" charset="0"/>
              </a:rPr>
              <a:t>3</a:t>
            </a:r>
          </a:p>
        </p:txBody>
      </p:sp>
      <p:sp>
        <p:nvSpPr>
          <p:cNvPr id="20" name="TextBox 19">
            <a:extLst>
              <a:ext uri="{FF2B5EF4-FFF2-40B4-BE49-F238E27FC236}">
                <a16:creationId xmlns:a16="http://schemas.microsoft.com/office/drawing/2014/main" id="{6478E321-55D1-F947-71B4-E5869CCB68B6}"/>
              </a:ext>
            </a:extLst>
          </p:cNvPr>
          <p:cNvSpPr txBox="1"/>
          <p:nvPr/>
        </p:nvSpPr>
        <p:spPr>
          <a:xfrm>
            <a:off x="7946772" y="1855459"/>
            <a:ext cx="4170088" cy="1916871"/>
          </a:xfrm>
          <a:prstGeom prst="rect">
            <a:avLst/>
          </a:prstGeom>
          <a:solidFill>
            <a:srgbClr val="017973"/>
          </a:solidFill>
          <a:ln>
            <a:noFill/>
          </a:ln>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sv-SE" sz="10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 education</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Involve patients in their treatment plan.</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which symptoms are their priority (all, nose, eyes?)</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Advise them to avoid irritants and allergens, and </a:t>
            </a: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practise</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regular nasal hygiene</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Costs vary globally, and should be discussed</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Consider locally produced medicines to reduce environmental impact</a:t>
            </a:r>
          </a:p>
          <a:p>
            <a:pPr marL="171450" marR="0" lvl="0" indent="-171450" algn="l" defTabSz="914400" rtl="0" eaLnBrk="1" fontAlgn="auto" latinLnBrk="0" hangingPunct="1">
              <a:lnSpc>
                <a:spcPts val="1600"/>
              </a:lnSpc>
              <a:spcBef>
                <a:spcPts val="0"/>
              </a:spcBef>
              <a:spcAft>
                <a:spcPts val="0"/>
              </a:spcAft>
              <a:buClrTx/>
              <a:buSzTx/>
              <a:buFontTx/>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Never use injectable steroids</a:t>
            </a:r>
          </a:p>
        </p:txBody>
      </p:sp>
      <p:cxnSp>
        <p:nvCxnSpPr>
          <p:cNvPr id="21" name="Connector: Curved 20">
            <a:extLst>
              <a:ext uri="{FF2B5EF4-FFF2-40B4-BE49-F238E27FC236}">
                <a16:creationId xmlns:a16="http://schemas.microsoft.com/office/drawing/2014/main" id="{414884CF-6313-6624-DB7F-D482A208C707}"/>
              </a:ext>
            </a:extLst>
          </p:cNvPr>
          <p:cNvCxnSpPr>
            <a:cxnSpLocks/>
          </p:cNvCxnSpPr>
          <p:nvPr/>
        </p:nvCxnSpPr>
        <p:spPr>
          <a:xfrm rot="16200000" flipH="1">
            <a:off x="2710061" y="3446030"/>
            <a:ext cx="747426" cy="919508"/>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7BA5533-86D8-7153-E6D9-0B6C6E44FAA4}"/>
              </a:ext>
            </a:extLst>
          </p:cNvPr>
          <p:cNvSpPr txBox="1"/>
          <p:nvPr/>
        </p:nvSpPr>
        <p:spPr>
          <a:xfrm>
            <a:off x="3579828" y="1621438"/>
            <a:ext cx="18563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Confirm diagnosis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Check adherence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Evaluate comorbidities</a:t>
            </a:r>
          </a:p>
        </p:txBody>
      </p:sp>
      <p:sp>
        <p:nvSpPr>
          <p:cNvPr id="23" name="TextBox 22">
            <a:extLst>
              <a:ext uri="{FF2B5EF4-FFF2-40B4-BE49-F238E27FC236}">
                <a16:creationId xmlns:a16="http://schemas.microsoft.com/office/drawing/2014/main" id="{4061C3D7-CC12-1D1A-F051-4B9B6A9BF969}"/>
              </a:ext>
            </a:extLst>
          </p:cNvPr>
          <p:cNvSpPr txBox="1"/>
          <p:nvPr/>
        </p:nvSpPr>
        <p:spPr>
          <a:xfrm>
            <a:off x="5463811" y="1621438"/>
            <a:ext cx="18563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Review diagnosis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Consider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referral</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allergy specialist </a:t>
            </a:r>
            <a:r>
              <a:rPr kumimoji="0" lang="en-US" sz="1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step-up</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a:t>
            </a:r>
          </a:p>
        </p:txBody>
      </p:sp>
      <p:sp>
        <p:nvSpPr>
          <p:cNvPr id="24" name="TextBox 23">
            <a:extLst>
              <a:ext uri="{FF2B5EF4-FFF2-40B4-BE49-F238E27FC236}">
                <a16:creationId xmlns:a16="http://schemas.microsoft.com/office/drawing/2014/main" id="{D909C748-75DF-B81C-7048-BF67E5BE8DF6}"/>
              </a:ext>
            </a:extLst>
          </p:cNvPr>
          <p:cNvSpPr txBox="1"/>
          <p:nvPr/>
        </p:nvSpPr>
        <p:spPr>
          <a:xfrm>
            <a:off x="117935" y="142402"/>
            <a:ext cx="103373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Allergic rhinitis (AR) treatment ladder when self-care is insufficient (adults)</a:t>
            </a:r>
          </a:p>
        </p:txBody>
      </p:sp>
      <p:cxnSp>
        <p:nvCxnSpPr>
          <p:cNvPr id="25" name="Straight Connector 24">
            <a:extLst>
              <a:ext uri="{FF2B5EF4-FFF2-40B4-BE49-F238E27FC236}">
                <a16:creationId xmlns:a16="http://schemas.microsoft.com/office/drawing/2014/main" id="{35D9ADC8-593C-5081-4CAA-0106103D3BBC}"/>
              </a:ext>
            </a:extLst>
          </p:cNvPr>
          <p:cNvCxnSpPr>
            <a:cxnSpLocks/>
          </p:cNvCxnSpPr>
          <p:nvPr/>
        </p:nvCxnSpPr>
        <p:spPr>
          <a:xfrm>
            <a:off x="1782111" y="2386597"/>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45F2DD3-D5DC-2DA3-82AE-576A8414D716}"/>
              </a:ext>
            </a:extLst>
          </p:cNvPr>
          <p:cNvCxnSpPr>
            <a:cxnSpLocks/>
          </p:cNvCxnSpPr>
          <p:nvPr/>
        </p:nvCxnSpPr>
        <p:spPr>
          <a:xfrm>
            <a:off x="6391982" y="2322583"/>
            <a:ext cx="0" cy="306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F177F2B-3E86-145D-BC11-F53AFE5FAD6A}"/>
              </a:ext>
            </a:extLst>
          </p:cNvPr>
          <p:cNvCxnSpPr>
            <a:cxnSpLocks/>
          </p:cNvCxnSpPr>
          <p:nvPr/>
        </p:nvCxnSpPr>
        <p:spPr>
          <a:xfrm>
            <a:off x="2624020" y="1616309"/>
            <a:ext cx="0" cy="90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E819E1D-8B47-4440-CBBE-AF231A30D33C}"/>
              </a:ext>
            </a:extLst>
          </p:cNvPr>
          <p:cNvCxnSpPr>
            <a:cxnSpLocks/>
          </p:cNvCxnSpPr>
          <p:nvPr/>
        </p:nvCxnSpPr>
        <p:spPr>
          <a:xfrm>
            <a:off x="2624020" y="3151657"/>
            <a:ext cx="0" cy="180000"/>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7A16FB4-E476-E198-9737-CC3DCD68BB56}"/>
              </a:ext>
            </a:extLst>
          </p:cNvPr>
          <p:cNvCxnSpPr>
            <a:cxnSpLocks/>
          </p:cNvCxnSpPr>
          <p:nvPr/>
        </p:nvCxnSpPr>
        <p:spPr>
          <a:xfrm>
            <a:off x="1695847" y="3722086"/>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F9E5257A-F423-3A12-6CC2-6285178A7BD3}"/>
              </a:ext>
            </a:extLst>
          </p:cNvPr>
          <p:cNvSpPr/>
          <p:nvPr/>
        </p:nvSpPr>
        <p:spPr>
          <a:xfrm>
            <a:off x="3296651" y="4769096"/>
            <a:ext cx="2414392" cy="397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if VAS≥ 5 </a:t>
            </a:r>
            <a:r>
              <a:rPr kumimoji="0" lang="sv-SE"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sv-SE"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sv-SE"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uncontrolled AR</a:t>
            </a:r>
          </a:p>
        </p:txBody>
      </p:sp>
      <p:cxnSp>
        <p:nvCxnSpPr>
          <p:cNvPr id="31" name="Connector: Curved 30">
            <a:extLst>
              <a:ext uri="{FF2B5EF4-FFF2-40B4-BE49-F238E27FC236}">
                <a16:creationId xmlns:a16="http://schemas.microsoft.com/office/drawing/2014/main" id="{C0C12C23-CC7B-3934-F46D-EC249B9FDEC7}"/>
              </a:ext>
            </a:extLst>
          </p:cNvPr>
          <p:cNvCxnSpPr>
            <a:cxnSpLocks/>
          </p:cNvCxnSpPr>
          <p:nvPr/>
        </p:nvCxnSpPr>
        <p:spPr>
          <a:xfrm rot="16200000" flipH="1">
            <a:off x="4553213" y="5055645"/>
            <a:ext cx="822169" cy="919508"/>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1A153CB-0F52-AF31-58FD-12363212D993}"/>
              </a:ext>
            </a:extLst>
          </p:cNvPr>
          <p:cNvCxnSpPr>
            <a:cxnSpLocks/>
          </p:cNvCxnSpPr>
          <p:nvPr/>
        </p:nvCxnSpPr>
        <p:spPr>
          <a:xfrm>
            <a:off x="4504543" y="4635589"/>
            <a:ext cx="0" cy="216000"/>
          </a:xfrm>
          <a:prstGeom prst="straightConnector1">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6454799-F1EA-92F3-2872-ADFFB108BF21}"/>
              </a:ext>
            </a:extLst>
          </p:cNvPr>
          <p:cNvCxnSpPr>
            <a:cxnSpLocks/>
          </p:cNvCxnSpPr>
          <p:nvPr/>
        </p:nvCxnSpPr>
        <p:spPr>
          <a:xfrm>
            <a:off x="1695847" y="5239974"/>
            <a:ext cx="5616000" cy="0"/>
          </a:xfrm>
          <a:prstGeom prst="line">
            <a:avLst/>
          </a:prstGeom>
          <a:ln w="28575">
            <a:solidFill>
              <a:schemeClr val="tx1">
                <a:lumMod val="85000"/>
                <a:lumOff val="1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710E235D-510A-CD10-324E-148CA6F7C2B9}"/>
              </a:ext>
            </a:extLst>
          </p:cNvPr>
          <p:cNvSpPr/>
          <p:nvPr/>
        </p:nvSpPr>
        <p:spPr>
          <a:xfrm>
            <a:off x="1416824" y="3235418"/>
            <a:ext cx="2414392" cy="397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if VAS≥ 5 </a:t>
            </a:r>
            <a:r>
              <a:rPr kumimoji="0" lang="sv-SE"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sv-SE"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sv-SE"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uncontrolled AR</a:t>
            </a:r>
          </a:p>
        </p:txBody>
      </p:sp>
      <p:sp>
        <p:nvSpPr>
          <p:cNvPr id="35" name="TextBox 34">
            <a:extLst>
              <a:ext uri="{FF2B5EF4-FFF2-40B4-BE49-F238E27FC236}">
                <a16:creationId xmlns:a16="http://schemas.microsoft.com/office/drawing/2014/main" id="{412A9D2E-92AC-AFAB-54DC-E1E0CCE1C682}"/>
              </a:ext>
            </a:extLst>
          </p:cNvPr>
          <p:cNvSpPr txBox="1"/>
          <p:nvPr/>
        </p:nvSpPr>
        <p:spPr>
          <a:xfrm>
            <a:off x="7946772" y="3866046"/>
            <a:ext cx="4170091" cy="2766719"/>
          </a:xfrm>
          <a:prstGeom prst="rect">
            <a:avLst/>
          </a:prstGeom>
          <a:solidFill>
            <a:srgbClr val="265C53"/>
          </a:solidFill>
        </p:spPr>
        <p:txBody>
          <a:bodyPr wrap="square" rtlCol="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sv-SE" sz="9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Possible add-on treatments depending on symptom profile/diagnosis</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monotherapy often leads to greater satisfaction than combined therapy)</a:t>
            </a:r>
            <a:endPar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Runny nose</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ipratropium </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Rhinoconjunctivitis</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asthma</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leukotriene antagonist</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Itchy eyes/skin</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non-sedating oral antihistamines </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Itchy, red, watery eyes</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eye drops (antihistamine or cromones) for immediate relief, longer term use adds no benefit beyond oral AH</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Nasal </a:t>
            </a:r>
            <a:r>
              <a:rPr kumimoji="0" lang="sv-SE" sz="9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congestion</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topical decongestants for 5 days maximum (to avoid rhinitis medicamentosa)</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t>
            </a:r>
            <a:r>
              <a:rPr kumimoji="0" lang="sv-SE"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Step 3</a:t>
            </a: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short course of oral steroids may also (rarely) be considered  (e.g., prednisolone 10 mg × 1 for 2–3–4 days). In such cases, follow-up is important to evaluate the need for allergen immunotherapy.</a:t>
            </a:r>
          </a:p>
          <a:p>
            <a:pPr marL="171450" marR="0" lvl="0" indent="-171450" algn="l" defTabSz="914400" rtl="0" eaLnBrk="1" fontAlgn="auto" latinLnBrk="0" hangingPunct="1">
              <a:lnSpc>
                <a:spcPts val="1400"/>
              </a:lnSpc>
              <a:spcBef>
                <a:spcPts val="0"/>
              </a:spcBef>
              <a:spcAft>
                <a:spcPts val="0"/>
              </a:spcAft>
              <a:buClrTx/>
              <a:buSzTx/>
              <a:buFontTx/>
              <a:buChar char="-"/>
              <a:tabLst/>
              <a:defRPr/>
            </a:pPr>
            <a:r>
              <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children and adolescents, dosing and medication should be adjusted according to age and weight.</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if you cannot provide Allergen immunotherapy, refer to a specialist</a:t>
            </a:r>
            <a:endParaRPr kumimoji="0" lang="sv-SE"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6" name="Connector: Elbow 35">
            <a:extLst>
              <a:ext uri="{FF2B5EF4-FFF2-40B4-BE49-F238E27FC236}">
                <a16:creationId xmlns:a16="http://schemas.microsoft.com/office/drawing/2014/main" id="{A6860B69-7F48-2EDC-C7DB-0C0D5EFEC7AF}"/>
              </a:ext>
            </a:extLst>
          </p:cNvPr>
          <p:cNvCxnSpPr>
            <a:cxnSpLocks/>
          </p:cNvCxnSpPr>
          <p:nvPr/>
        </p:nvCxnSpPr>
        <p:spPr>
          <a:xfrm flipV="1">
            <a:off x="7320155" y="5205394"/>
            <a:ext cx="680941" cy="310005"/>
          </a:xfrm>
          <a:prstGeom prst="bentConnector3">
            <a:avLst>
              <a:gd name="adj1" fmla="val 65202"/>
            </a:avLst>
          </a:prstGeom>
          <a:ln w="12700">
            <a:solidFill>
              <a:srgbClr val="265C53"/>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B3D1DF0-797A-442A-3A95-17E03435329E}"/>
              </a:ext>
            </a:extLst>
          </p:cNvPr>
          <p:cNvCxnSpPr>
            <a:cxnSpLocks/>
          </p:cNvCxnSpPr>
          <p:nvPr/>
        </p:nvCxnSpPr>
        <p:spPr>
          <a:xfrm>
            <a:off x="4508001" y="2141908"/>
            <a:ext cx="1" cy="1764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descr="A cartoon of a person blowing her nose&#10;&#10;AI-generated content may be incorrect.">
            <a:extLst>
              <a:ext uri="{FF2B5EF4-FFF2-40B4-BE49-F238E27FC236}">
                <a16:creationId xmlns:a16="http://schemas.microsoft.com/office/drawing/2014/main" id="{F92E491A-59F6-70A4-E4AD-53DB3DAE6AA5}"/>
              </a:ext>
            </a:extLst>
          </p:cNvPr>
          <p:cNvPicPr>
            <a:picLocks noChangeAspect="1"/>
          </p:cNvPicPr>
          <p:nvPr/>
        </p:nvPicPr>
        <p:blipFill>
          <a:blip r:embed="rId5"/>
          <a:stretch>
            <a:fillRect/>
          </a:stretch>
        </p:blipFill>
        <p:spPr>
          <a:xfrm>
            <a:off x="-245025" y="883552"/>
            <a:ext cx="4730830" cy="3548122"/>
          </a:xfrm>
          <a:prstGeom prst="rect">
            <a:avLst/>
          </a:prstGeom>
        </p:spPr>
      </p:pic>
      <p:sp>
        <p:nvSpPr>
          <p:cNvPr id="39" name="Rectangle 38">
            <a:extLst>
              <a:ext uri="{FF2B5EF4-FFF2-40B4-BE49-F238E27FC236}">
                <a16:creationId xmlns:a16="http://schemas.microsoft.com/office/drawing/2014/main" id="{734A6F33-56F5-13A1-ECF2-9EA00DA4EC22}"/>
              </a:ext>
            </a:extLst>
          </p:cNvPr>
          <p:cNvSpPr/>
          <p:nvPr/>
        </p:nvSpPr>
        <p:spPr>
          <a:xfrm>
            <a:off x="993146" y="4185301"/>
            <a:ext cx="1286250" cy="52862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when VAS&lt;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sv-SE"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consider step down treatment </a:t>
            </a:r>
          </a:p>
        </p:txBody>
      </p:sp>
      <p:sp>
        <p:nvSpPr>
          <p:cNvPr id="40" name="Rectangle 39">
            <a:extLst>
              <a:ext uri="{FF2B5EF4-FFF2-40B4-BE49-F238E27FC236}">
                <a16:creationId xmlns:a16="http://schemas.microsoft.com/office/drawing/2014/main" id="{829547BC-CA99-E1C1-F3B2-0DC75D8008D1}"/>
              </a:ext>
            </a:extLst>
          </p:cNvPr>
          <p:cNvSpPr/>
          <p:nvPr/>
        </p:nvSpPr>
        <p:spPr>
          <a:xfrm>
            <a:off x="6601315" y="5440322"/>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41" name="Rectangle 40">
            <a:extLst>
              <a:ext uri="{FF2B5EF4-FFF2-40B4-BE49-F238E27FC236}">
                <a16:creationId xmlns:a16="http://schemas.microsoft.com/office/drawing/2014/main" id="{D0BCD3C5-4303-AAB1-5A29-395EC2E563BC}"/>
              </a:ext>
            </a:extLst>
          </p:cNvPr>
          <p:cNvSpPr/>
          <p:nvPr/>
        </p:nvSpPr>
        <p:spPr>
          <a:xfrm>
            <a:off x="6832294" y="6065553"/>
            <a:ext cx="787272" cy="331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pic>
        <p:nvPicPr>
          <p:cNvPr id="8" name="Vídeo 7">
            <a:hlinkClick r:id="" action="ppaction://media"/>
            <a:extLst>
              <a:ext uri="{FF2B5EF4-FFF2-40B4-BE49-F238E27FC236}">
                <a16:creationId xmlns:a16="http://schemas.microsoft.com/office/drawing/2014/main" id="{3E57A008-6C88-30ED-FDAF-D4AC0AE633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7658" t="26387" r="31782" b="8715"/>
          <a:stretch>
            <a:fillRect/>
          </a:stretch>
        </p:blipFill>
        <p:spPr>
          <a:xfrm>
            <a:off x="293152" y="5266646"/>
            <a:ext cx="1374207" cy="1374207"/>
          </a:xfrm>
          <a:prstGeom prst="ellipse">
            <a:avLst/>
          </a:prstGeom>
        </p:spPr>
      </p:pic>
    </p:spTree>
    <p:extLst>
      <p:ext uri="{BB962C8B-B14F-4D97-AF65-F5344CB8AC3E}">
        <p14:creationId xmlns:p14="http://schemas.microsoft.com/office/powerpoint/2010/main" val="2754361370"/>
      </p:ext>
    </p:extLst>
  </p:cSld>
  <p:clrMapOvr>
    <a:masterClrMapping/>
  </p:clrMapOvr>
  <mc:AlternateContent xmlns:mc="http://schemas.openxmlformats.org/markup-compatibility/2006" xmlns:p14="http://schemas.microsoft.com/office/powerpoint/2010/main">
    <mc:Choice Requires="p14">
      <p:transition spd="slow" p14:dur="2000" advTm="23148"/>
    </mc:Choice>
    <mc:Fallback xmlns="">
      <p:transition spd="slow" advTm="23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734B-9D69-2206-DB13-4185DC557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136DD-347F-DC56-42E1-5F1FD430862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Asthma management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E8CEFBA-1539-F97B-AA48-1262BC2C4C2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3BFA7128-75FB-EA77-6EAB-4C40D1B2C904}"/>
              </a:ext>
            </a:extLst>
          </p:cNvPr>
          <p:cNvSpPr txBox="1"/>
          <p:nvPr/>
        </p:nvSpPr>
        <p:spPr>
          <a:xfrm>
            <a:off x="470812" y="1303726"/>
            <a:ext cx="11217212" cy="4755148"/>
          </a:xfrm>
          <a:prstGeom prst="rect">
            <a:avLst/>
          </a:prstGeom>
          <a:noFill/>
        </p:spPr>
        <p:txBody>
          <a:bodyPr wrap="square">
            <a:spAutoFit/>
          </a:bodyPr>
          <a:lstStyle/>
          <a:p>
            <a:pPr>
              <a:spcAft>
                <a:spcPts val="600"/>
              </a:spcAft>
              <a:buClr>
                <a:srgbClr val="017973"/>
              </a:buClr>
              <a:buSzPct val="130000"/>
            </a:pPr>
            <a:r>
              <a:rPr lang="en-GB" sz="2800" noProof="0" dirty="0">
                <a:latin typeface="Arial" panose="020B0604020202020204" pitchFamily="34" charset="0"/>
                <a:cs typeface="Arial" panose="020B0604020202020204" pitchFamily="34" charset="0"/>
              </a:rPr>
              <a:t>General principles: pharmacological and non-pharmacological.</a:t>
            </a:r>
          </a:p>
          <a:p>
            <a:pPr marL="742950" lvl="1" indent="-285750">
              <a:spcAft>
                <a:spcPts val="600"/>
              </a:spcAft>
              <a:buClr>
                <a:srgbClr val="017973"/>
              </a:buClr>
              <a:buSzPct val="130000"/>
              <a:buFont typeface="Arial" panose="020B0604020202020204" pitchFamily="34" charset="0"/>
              <a:buChar char="•"/>
            </a:pPr>
            <a:endParaRPr lang="en-GB" sz="2400" noProof="0" dirty="0">
              <a:latin typeface="Arial" panose="020B0604020202020204" pitchFamily="34" charset="0"/>
              <a:cs typeface="Arial" panose="020B0604020202020204" pitchFamily="34" charset="0"/>
            </a:endParaRP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Address patient’s fears, expectations and preferences and discuss risks and benefits.</a:t>
            </a: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Discuss with Malcolm and consider initiating an </a:t>
            </a:r>
            <a:r>
              <a:rPr lang="en-GB" sz="2400" noProof="0" dirty="0" err="1">
                <a:latin typeface="Arial" panose="020B0604020202020204" pitchFamily="34" charset="0"/>
                <a:cs typeface="Arial" panose="020B0604020202020204" pitchFamily="34" charset="0"/>
              </a:rPr>
              <a:t>ICS+formoterol</a:t>
            </a:r>
            <a:r>
              <a:rPr lang="en-GB" sz="2400" noProof="0" dirty="0">
                <a:latin typeface="Arial" panose="020B0604020202020204" pitchFamily="34" charset="0"/>
                <a:cs typeface="Arial" panose="020B0604020202020204" pitchFamily="34" charset="0"/>
              </a:rPr>
              <a:t> DPI in MART regimen as recommended by GINA.</a:t>
            </a: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Check if Malcolm is comfortable with his inhaler </a:t>
            </a:r>
            <a:r>
              <a:rPr lang="en-GB" sz="2400" dirty="0">
                <a:latin typeface="Arial" panose="020B0604020202020204" pitchFamily="34" charset="0"/>
                <a:cs typeface="Arial" panose="020B0604020202020204" pitchFamily="34" charset="0"/>
              </a:rPr>
              <a:t>and </a:t>
            </a:r>
            <a:r>
              <a:rPr lang="en-GB" sz="2400" noProof="0" dirty="0">
                <a:latin typeface="Arial" panose="020B0604020202020204" pitchFamily="34" charset="0"/>
                <a:cs typeface="Arial" panose="020B0604020202020204" pitchFamily="34" charset="0"/>
              </a:rPr>
              <a:t>offer options of ICS/Formoterol containing inhaler devices for him to choose from.</a:t>
            </a: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Teach and check the inhalation technique or send to nurse for training.</a:t>
            </a: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Provide a written asthma action plan and include ACT.</a:t>
            </a:r>
          </a:p>
          <a:p>
            <a:pPr marL="742950" lvl="1" indent="-285750">
              <a:spcAft>
                <a:spcPts val="600"/>
              </a:spcAft>
              <a:buClr>
                <a:srgbClr val="017973"/>
              </a:buClr>
              <a:buSzPct val="130000"/>
              <a:buFont typeface="Arial" panose="020B0604020202020204" pitchFamily="34" charset="0"/>
              <a:buChar char="•"/>
            </a:pPr>
            <a:r>
              <a:rPr lang="en-GB" sz="2400" noProof="0" dirty="0">
                <a:latin typeface="Arial" panose="020B0604020202020204" pitchFamily="34" charset="0"/>
                <a:cs typeface="Arial" panose="020B0604020202020204" pitchFamily="34" charset="0"/>
              </a:rPr>
              <a:t>Book a follow-up appointment in 12 weeks.</a:t>
            </a:r>
          </a:p>
        </p:txBody>
      </p:sp>
      <p:sp>
        <p:nvSpPr>
          <p:cNvPr id="5" name="TextBox 4">
            <a:extLst>
              <a:ext uri="{FF2B5EF4-FFF2-40B4-BE49-F238E27FC236}">
                <a16:creationId xmlns:a16="http://schemas.microsoft.com/office/drawing/2014/main" id="{A7E93428-1FD3-522D-CE12-576D2AE05B0A}"/>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2335732243"/>
      </p:ext>
    </p:extLst>
  </p:cSld>
  <p:clrMapOvr>
    <a:masterClrMapping/>
  </p:clrMapOvr>
  <mc:AlternateContent xmlns:mc="http://schemas.openxmlformats.org/markup-compatibility/2006" xmlns:p14="http://schemas.microsoft.com/office/powerpoint/2010/main">
    <mc:Choice Requires="p14">
      <p:transition spd="slow" p14:dur="2000" advTm="54727"/>
    </mc:Choice>
    <mc:Fallback xmlns="">
      <p:transition spd="slow" advTm="54727"/>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agram of steps to a step&#10;&#10;Description automatically generated with medium confidence">
            <a:extLst>
              <a:ext uri="{FF2B5EF4-FFF2-40B4-BE49-F238E27FC236}">
                <a16:creationId xmlns:a16="http://schemas.microsoft.com/office/drawing/2014/main" id="{318D753B-BADA-F1F8-DFA5-DED5D9E8B16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7824587"/>
      </p:ext>
    </p:extLst>
  </p:cSld>
  <p:clrMapOvr>
    <a:masterClrMapping/>
  </p:clrMapOvr>
  <mc:AlternateContent xmlns:mc="http://schemas.openxmlformats.org/markup-compatibility/2006" xmlns:p14="http://schemas.microsoft.com/office/powerpoint/2010/main">
    <mc:Choice Requires="p14">
      <p:transition spd="slow" p14:dur="2000" advTm="27818"/>
    </mc:Choice>
    <mc:Fallback xmlns="">
      <p:transition spd="slow" advTm="2781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Review – 12 weeks later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03F0D63-0A35-E37A-3550-B99CDAFB86E1}"/>
              </a:ext>
            </a:extLst>
          </p:cNvPr>
          <p:cNvSpPr txBox="1"/>
          <p:nvPr/>
        </p:nvSpPr>
        <p:spPr>
          <a:xfrm>
            <a:off x="487394" y="1305341"/>
            <a:ext cx="11217212" cy="4247317"/>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Symptoms after treatment</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Malcolm feels much better; he has no day or night wheezing, breathlessness, dry cough or chest tightness. He says he used his DPI ICS/formoterol inhaler on a regular basis and only a few times as a reliever because he felt tired when walking fast and was afraid to get worse. He thinks his asthma is well controlled.</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He doesn’t have any new fears and expectations regarding his condition or treatment,</a:t>
            </a:r>
          </a:p>
        </p:txBody>
      </p:sp>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11" name="Vídeo 10">
            <a:hlinkClick r:id="" action="ppaction://media"/>
            <a:extLst>
              <a:ext uri="{FF2B5EF4-FFF2-40B4-BE49-F238E27FC236}">
                <a16:creationId xmlns:a16="http://schemas.microsoft.com/office/drawing/2014/main" id="{49ABAB9E-96EC-5144-93B2-A0BE6E7A5C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8750" r="18750"/>
          <a:stretch>
            <a:fillRect/>
          </a:stretch>
        </p:blipFill>
        <p:spPr>
          <a:xfrm>
            <a:off x="10489652" y="5042780"/>
            <a:ext cx="1702348" cy="1702348"/>
          </a:xfrm>
          <a:prstGeom prst="ellipse">
            <a:avLst/>
          </a:prstGeom>
        </p:spPr>
      </p:pic>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35968"/>
    </mc:Choice>
    <mc:Fallback xmlns="">
      <p:transition spd="slow" advTm="3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40011-70CD-061A-F96E-479BCCFB8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6FB90-59C1-485D-58A0-200B0EE20058}"/>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Review – 12 weeks later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E5AE926-877A-8DE9-7894-35991044937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56B60171-AB94-AD4E-3A11-08B2764A3AA9}"/>
              </a:ext>
            </a:extLst>
          </p:cNvPr>
          <p:cNvSpPr txBox="1"/>
          <p:nvPr/>
        </p:nvSpPr>
        <p:spPr>
          <a:xfrm>
            <a:off x="487393" y="924785"/>
            <a:ext cx="11298111" cy="4708981"/>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Adherence - includes pharmacological and nonpharmacological</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He says he has been using the medication every day and very seldom forgets it; he knows that if he skips a dose, he feels worse. </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There were no side effects with the treatment.</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The inhaler technique was checked and there are no errors to report.</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PEF after treatment at the practice increased to 550 L/min.</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ACT after treatment – 23 points (</a:t>
            </a:r>
            <a:r>
              <a:rPr lang="en-US" sz="3000" i="1" dirty="0">
                <a:latin typeface="Arial" panose="020B0604020202020204" pitchFamily="34" charset="0"/>
                <a:cs typeface="Arial" panose="020B0604020202020204" pitchFamily="34" charset="0"/>
              </a:rPr>
              <a:t>partially controlled asthma</a:t>
            </a:r>
            <a:r>
              <a:rPr lang="en-US" sz="3000" dirty="0">
                <a:latin typeface="Arial" panose="020B0604020202020204" pitchFamily="34" charset="0"/>
                <a:cs typeface="Arial" panose="020B0604020202020204" pitchFamily="34" charset="0"/>
              </a:rPr>
              <a:t>).</a:t>
            </a: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FF92685-704B-F0AB-5B50-27561B53CE5A}"/>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1557076336"/>
      </p:ext>
    </p:extLst>
  </p:cSld>
  <p:clrMapOvr>
    <a:masterClrMapping/>
  </p:clrMapOvr>
  <mc:AlternateContent xmlns:mc="http://schemas.openxmlformats.org/markup-compatibility/2006" xmlns:p14="http://schemas.microsoft.com/office/powerpoint/2010/main">
    <mc:Choice Requires="p14">
      <p:transition spd="slow" p14:dur="2000" advTm="38287"/>
    </mc:Choice>
    <mc:Fallback xmlns="">
      <p:transition spd="slow" advTm="382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e Conteúdo 4">
            <a:extLst>
              <a:ext uri="{FF2B5EF4-FFF2-40B4-BE49-F238E27FC236}">
                <a16:creationId xmlns:a16="http://schemas.microsoft.com/office/drawing/2014/main" id="{ED7E86A3-9068-8190-053D-9D00CC88BA57}"/>
              </a:ext>
            </a:extLst>
          </p:cNvPr>
          <p:cNvPicPr>
            <a:picLocks noChangeAspect="1"/>
          </p:cNvPicPr>
          <p:nvPr/>
        </p:nvPicPr>
        <p:blipFill>
          <a:blip r:embed="rId3"/>
          <a:stretch>
            <a:fillRect/>
          </a:stretch>
        </p:blipFill>
        <p:spPr>
          <a:xfrm>
            <a:off x="3547494" y="55735"/>
            <a:ext cx="4376554" cy="6746529"/>
          </a:xfrm>
          <a:prstGeom prst="rect">
            <a:avLst/>
          </a:prstGeom>
        </p:spPr>
      </p:pic>
      <p:sp>
        <p:nvSpPr>
          <p:cNvPr id="13" name="Oval 12">
            <a:extLst>
              <a:ext uri="{FF2B5EF4-FFF2-40B4-BE49-F238E27FC236}">
                <a16:creationId xmlns:a16="http://schemas.microsoft.com/office/drawing/2014/main" id="{78122735-CE77-77BE-9E8D-7809B8B19D9E}"/>
              </a:ext>
            </a:extLst>
          </p:cNvPr>
          <p:cNvSpPr/>
          <p:nvPr/>
        </p:nvSpPr>
        <p:spPr>
          <a:xfrm>
            <a:off x="6782648" y="1672538"/>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Oval 13">
            <a:extLst>
              <a:ext uri="{FF2B5EF4-FFF2-40B4-BE49-F238E27FC236}">
                <a16:creationId xmlns:a16="http://schemas.microsoft.com/office/drawing/2014/main" id="{C109ABA8-76F0-200C-AE40-0F9B0423F4EA}"/>
              </a:ext>
            </a:extLst>
          </p:cNvPr>
          <p:cNvSpPr/>
          <p:nvPr/>
        </p:nvSpPr>
        <p:spPr>
          <a:xfrm>
            <a:off x="6782649" y="2666232"/>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Oval 14">
            <a:extLst>
              <a:ext uri="{FF2B5EF4-FFF2-40B4-BE49-F238E27FC236}">
                <a16:creationId xmlns:a16="http://schemas.microsoft.com/office/drawing/2014/main" id="{E962C741-8B4C-30E3-B121-2442C0F4E69F}"/>
              </a:ext>
            </a:extLst>
          </p:cNvPr>
          <p:cNvSpPr/>
          <p:nvPr/>
        </p:nvSpPr>
        <p:spPr>
          <a:xfrm>
            <a:off x="6782648" y="3740554"/>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Oval 15">
            <a:extLst>
              <a:ext uri="{FF2B5EF4-FFF2-40B4-BE49-F238E27FC236}">
                <a16:creationId xmlns:a16="http://schemas.microsoft.com/office/drawing/2014/main" id="{89CB1D34-DF30-4E29-6F64-93EC09052A4F}"/>
              </a:ext>
            </a:extLst>
          </p:cNvPr>
          <p:cNvSpPr/>
          <p:nvPr/>
        </p:nvSpPr>
        <p:spPr>
          <a:xfrm>
            <a:off x="6170672" y="4766895"/>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CaixaDeTexto 20">
            <a:extLst>
              <a:ext uri="{FF2B5EF4-FFF2-40B4-BE49-F238E27FC236}">
                <a16:creationId xmlns:a16="http://schemas.microsoft.com/office/drawing/2014/main" id="{F872A1C2-227D-C9CC-E378-D92DD4FD6BF1}"/>
              </a:ext>
            </a:extLst>
          </p:cNvPr>
          <p:cNvSpPr txBox="1"/>
          <p:nvPr/>
        </p:nvSpPr>
        <p:spPr>
          <a:xfrm>
            <a:off x="8072775" y="6303547"/>
            <a:ext cx="3853069" cy="276999"/>
          </a:xfrm>
          <a:prstGeom prst="rect">
            <a:avLst/>
          </a:prstGeom>
          <a:noFill/>
        </p:spPr>
        <p:txBody>
          <a:bodyPr wrap="square" rtlCol="0">
            <a:spAutoFit/>
          </a:bodyPr>
          <a:lstStyle/>
          <a:p>
            <a:r>
              <a:rPr lang="pt-PT" sz="1200" dirty="0">
                <a:latin typeface="Arial" panose="020B0604020202020204" pitchFamily="34" charset="0"/>
                <a:cs typeface="Arial" panose="020B0604020202020204" pitchFamily="34" charset="0"/>
                <a:hlinkClick r:id="rId4"/>
              </a:rPr>
              <a:t>https://www.asthmacontroltest.com/en-gb/welcome/</a:t>
            </a:r>
            <a:r>
              <a:rPr lang="pt-PT" sz="1200" dirty="0">
                <a:latin typeface="Arial" panose="020B0604020202020204" pitchFamily="34" charset="0"/>
                <a:cs typeface="Arial" panose="020B0604020202020204" pitchFamily="34" charset="0"/>
              </a:rPr>
              <a:t> </a:t>
            </a:r>
          </a:p>
        </p:txBody>
      </p:sp>
      <p:sp>
        <p:nvSpPr>
          <p:cNvPr id="19" name="Oval 18">
            <a:extLst>
              <a:ext uri="{FF2B5EF4-FFF2-40B4-BE49-F238E27FC236}">
                <a16:creationId xmlns:a16="http://schemas.microsoft.com/office/drawing/2014/main" id="{302E8728-7391-4875-9985-B3D8608545D4}"/>
              </a:ext>
            </a:extLst>
          </p:cNvPr>
          <p:cNvSpPr/>
          <p:nvPr/>
        </p:nvSpPr>
        <p:spPr>
          <a:xfrm>
            <a:off x="6163345" y="5842895"/>
            <a:ext cx="360333" cy="3350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ABD508D7-F02C-78BA-6517-F245D71286E2}"/>
              </a:ext>
            </a:extLst>
          </p:cNvPr>
          <p:cNvSpPr txBox="1"/>
          <p:nvPr/>
        </p:nvSpPr>
        <p:spPr>
          <a:xfrm>
            <a:off x="7345110" y="6442047"/>
            <a:ext cx="578938" cy="369332"/>
          </a:xfrm>
          <a:prstGeom prst="rect">
            <a:avLst/>
          </a:prstGeom>
          <a:noFill/>
        </p:spPr>
        <p:txBody>
          <a:bodyPr wrap="square" rtlCol="0">
            <a:spAutoFit/>
          </a:bodyPr>
          <a:lstStyle/>
          <a:p>
            <a:pPr algn="ctr"/>
            <a:r>
              <a:rPr lang="pt-PT" dirty="0">
                <a:solidFill>
                  <a:srgbClr val="FF0000"/>
                </a:solidFill>
              </a:rPr>
              <a:t>9</a:t>
            </a:r>
          </a:p>
        </p:txBody>
      </p:sp>
      <p:sp>
        <p:nvSpPr>
          <p:cNvPr id="2" name="CaixaDeTexto 1">
            <a:extLst>
              <a:ext uri="{FF2B5EF4-FFF2-40B4-BE49-F238E27FC236}">
                <a16:creationId xmlns:a16="http://schemas.microsoft.com/office/drawing/2014/main" id="{5AA46498-90BE-69CB-A7D8-07428477939D}"/>
              </a:ext>
            </a:extLst>
          </p:cNvPr>
          <p:cNvSpPr txBox="1"/>
          <p:nvPr/>
        </p:nvSpPr>
        <p:spPr>
          <a:xfrm>
            <a:off x="8272669" y="2007629"/>
            <a:ext cx="3780786" cy="2536913"/>
          </a:xfrm>
          <a:prstGeom prst="rect">
            <a:avLst/>
          </a:prstGeom>
          <a:noFill/>
        </p:spPr>
        <p:txBody>
          <a:bodyPr wrap="square" rtlCol="0">
            <a:spAutoFit/>
          </a:bodyPr>
          <a:lstStyle/>
          <a:p>
            <a:pPr>
              <a:lnSpc>
                <a:spcPct val="107000"/>
              </a:lnSpc>
              <a:spcAft>
                <a:spcPts val="800"/>
              </a:spcAft>
            </a:pPr>
            <a:r>
              <a:rPr lang="en-US" sz="1400" b="1" kern="100" dirty="0">
                <a:effectLst/>
                <a:latin typeface="Arial" panose="020B0604020202020204" pitchFamily="34" charset="0"/>
                <a:ea typeface="Aptos" panose="020B0004020202020204" pitchFamily="34" charset="0"/>
                <a:cs typeface="Arial" panose="020B0604020202020204" pitchFamily="34" charset="0"/>
              </a:rPr>
              <a:t>Score</a:t>
            </a:r>
            <a:r>
              <a:rPr lang="en-US" sz="1400" kern="100" dirty="0">
                <a:effectLst/>
                <a:latin typeface="Arial" panose="020B0604020202020204" pitchFamily="34" charset="0"/>
                <a:ea typeface="Aptos" panose="020B0004020202020204" pitchFamily="34" charset="0"/>
                <a:cs typeface="Arial" panose="020B0604020202020204" pitchFamily="34" charset="0"/>
              </a:rPr>
              <a:t> </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20 - 25 - well controlled asthma</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19 or below - not well controlled asthma</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less than 16 - very poorly controlled asthma</a:t>
            </a:r>
          </a:p>
          <a:p>
            <a:pPr>
              <a:lnSpc>
                <a:spcPct val="107000"/>
              </a:lnSpc>
              <a:spcAft>
                <a:spcPts val="800"/>
              </a:spcAft>
            </a:pP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400" kern="100" dirty="0">
                <a:effectLst/>
                <a:latin typeface="Arial" panose="020B0604020202020204" pitchFamily="34" charset="0"/>
                <a:ea typeface="Aptos" panose="020B0004020202020204" pitchFamily="34" charset="0"/>
                <a:cs typeface="Arial" panose="020B0604020202020204" pitchFamily="34" charset="0"/>
              </a:rPr>
              <a:t>minimally important clinical difference - 3 points.</a:t>
            </a:r>
            <a:endParaRPr lang="pt-PT" sz="1400" kern="100" dirty="0">
              <a:effectLst/>
              <a:latin typeface="Arial" panose="020B0604020202020204" pitchFamily="34" charset="0"/>
              <a:ea typeface="Aptos" panose="020B0004020202020204" pitchFamily="34" charset="0"/>
              <a:cs typeface="Arial" panose="020B0604020202020204" pitchFamily="34" charset="0"/>
            </a:endParaRPr>
          </a:p>
          <a:p>
            <a:endParaRPr lang="pt-PT" sz="1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CCE94E9-7B6F-CF65-CB90-5B37D27CA7CF}"/>
              </a:ext>
            </a:extLst>
          </p:cNvPr>
          <p:cNvPicPr>
            <a:picLocks noChangeAspect="1"/>
          </p:cNvPicPr>
          <p:nvPr/>
        </p:nvPicPr>
        <p:blipFill>
          <a:blip r:embed="rId5"/>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1633269361"/>
      </p:ext>
    </p:extLst>
  </p:cSld>
  <p:clrMapOvr>
    <a:masterClrMapping/>
  </p:clrMapOvr>
  <mc:AlternateContent xmlns:mc="http://schemas.openxmlformats.org/markup-compatibility/2006" xmlns:p14="http://schemas.microsoft.com/office/powerpoint/2010/main">
    <mc:Choice Requires="p14">
      <p:transition spd="slow" p14:dur="2000" advTm="16265"/>
    </mc:Choice>
    <mc:Fallback xmlns="">
      <p:transition spd="slow" advTm="1626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7841-F232-A7C2-CA63-2962F62A1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ACADB-55F1-0B30-6710-144BB0203CCB}"/>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decision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F6BC12-4F0B-E09F-76CF-CF43AF820D8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F2206FED-A58E-CA70-0DEB-3669F4AF9EC8}"/>
              </a:ext>
            </a:extLst>
          </p:cNvPr>
          <p:cNvSpPr txBox="1"/>
          <p:nvPr/>
        </p:nvSpPr>
        <p:spPr>
          <a:xfrm>
            <a:off x="487394" y="1172104"/>
            <a:ext cx="11217212" cy="4278094"/>
          </a:xfrm>
          <a:prstGeom prst="rect">
            <a:avLst/>
          </a:prstGeom>
          <a:noFill/>
        </p:spPr>
        <p:txBody>
          <a:bodyPr wrap="square">
            <a:spAutoFit/>
          </a:bodyPr>
          <a:lstStyle/>
          <a:p>
            <a:pPr marL="457200" indent="-457200">
              <a:spcAft>
                <a:spcPts val="600"/>
              </a:spcAft>
              <a:buClr>
                <a:srgbClr val="017973"/>
              </a:buClr>
              <a:buSzPct val="130000"/>
              <a:buFont typeface="Arial" panose="020B0604020202020204" pitchFamily="34" charset="0"/>
              <a:buChar char="•"/>
            </a:pPr>
            <a:r>
              <a:rPr lang="en-US" sz="2800" dirty="0">
                <a:latin typeface="Arial" panose="020B0604020202020204" pitchFamily="34" charset="0"/>
                <a:cs typeface="Arial" panose="020B0604020202020204" pitchFamily="34" charset="0"/>
              </a:rPr>
              <a:t>Together with Malcolm, you decide to continue the same treatment for AR and Asthma.</a:t>
            </a:r>
          </a:p>
          <a:p>
            <a:pPr marL="457200" indent="-457200">
              <a:spcAft>
                <a:spcPts val="600"/>
              </a:spcAft>
              <a:buClr>
                <a:srgbClr val="017973"/>
              </a:buClr>
              <a:buSzPct val="130000"/>
              <a:buFont typeface="Arial" panose="020B0604020202020204" pitchFamily="34" charset="0"/>
              <a:buChar char="•"/>
            </a:pPr>
            <a:r>
              <a:rPr lang="en-US" sz="2800" dirty="0">
                <a:latin typeface="Arial" panose="020B0604020202020204" pitchFamily="34" charset="0"/>
                <a:cs typeface="Arial" panose="020B0604020202020204" pitchFamily="34" charset="0"/>
              </a:rPr>
              <a:t>You review any other concerns regarding the management and the inhaler technique and review the asthma action plan. </a:t>
            </a:r>
          </a:p>
          <a:p>
            <a:pPr marL="457200" indent="-457200">
              <a:spcAft>
                <a:spcPts val="600"/>
              </a:spcAft>
              <a:buClr>
                <a:srgbClr val="017973"/>
              </a:buClr>
              <a:buSzPct val="130000"/>
              <a:buFont typeface="Arial" panose="020B0604020202020204" pitchFamily="34" charset="0"/>
              <a:buChar char="•"/>
            </a:pPr>
            <a:r>
              <a:rPr lang="en-US" sz="2800" noProof="0" dirty="0">
                <a:latin typeface="Arial" panose="020B0604020202020204" pitchFamily="34" charset="0"/>
                <a:cs typeface="Arial" panose="020B0604020202020204" pitchFamily="34" charset="0"/>
              </a:rPr>
              <a:t>You agree with him that he should return for an appointment after three months.</a:t>
            </a:r>
          </a:p>
          <a:p>
            <a:pPr marL="457200" indent="-457200">
              <a:spcAft>
                <a:spcPts val="600"/>
              </a:spcAft>
              <a:buClr>
                <a:srgbClr val="017973"/>
              </a:buClr>
              <a:buSzPct val="130000"/>
              <a:buFont typeface="Arial" panose="020B0604020202020204" pitchFamily="34" charset="0"/>
              <a:buChar char="•"/>
            </a:pPr>
            <a:r>
              <a:rPr lang="en-US" sz="2800" dirty="0">
                <a:latin typeface="Arial" panose="020B0604020202020204" pitchFamily="34" charset="0"/>
                <a:cs typeface="Arial" panose="020B0604020202020204" pitchFamily="34" charset="0"/>
              </a:rPr>
              <a:t>He should contact the practice if there are any concerns or if he gets worse.</a:t>
            </a:r>
            <a:endParaRPr lang="en-US" sz="2800" noProof="0" dirty="0">
              <a:latin typeface="Arial" panose="020B0604020202020204" pitchFamily="34" charset="0"/>
              <a:cs typeface="Arial" panose="020B0604020202020204" pitchFamily="34" charset="0"/>
            </a:endParaRPr>
          </a:p>
          <a:p>
            <a:pPr lvl="1">
              <a:spcAft>
                <a:spcPts val="600"/>
              </a:spcAft>
              <a:buClr>
                <a:srgbClr val="017973"/>
              </a:buClr>
              <a:buSzPct val="130000"/>
            </a:pPr>
            <a:endParaRPr lang="en-GB" sz="2800"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3093F04-6FF2-7E93-DF3B-D39C2BB883FA}"/>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1751818544"/>
      </p:ext>
    </p:extLst>
  </p:cSld>
  <p:clrMapOvr>
    <a:masterClrMapping/>
  </p:clrMapOvr>
  <mc:AlternateContent xmlns:mc="http://schemas.openxmlformats.org/markup-compatibility/2006" xmlns:p14="http://schemas.microsoft.com/office/powerpoint/2010/main">
    <mc:Choice Requires="p14">
      <p:transition spd="slow" p14:dur="2000" advTm="37194"/>
    </mc:Choice>
    <mc:Fallback xmlns="">
      <p:transition spd="slow" advTm="3719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C0AB93-BDE8-CFBD-E4D1-8BBFE038F182}"/>
              </a:ext>
            </a:extLst>
          </p:cNvPr>
          <p:cNvSpPr txBox="1"/>
          <p:nvPr/>
        </p:nvSpPr>
        <p:spPr>
          <a:xfrm>
            <a:off x="423835" y="164291"/>
            <a:ext cx="7624789" cy="461665"/>
          </a:xfrm>
          <a:prstGeom prst="rect">
            <a:avLst/>
          </a:prstGeom>
          <a:noFill/>
        </p:spPr>
        <p:txBody>
          <a:bodyPr wrap="square" rtlCol="0">
            <a:spAutoFit/>
          </a:bodyPr>
          <a:lstStyle/>
          <a:p>
            <a:r>
              <a:rPr lang="en-US" sz="2400" b="1" dirty="0">
                <a:solidFill>
                  <a:srgbClr val="017973"/>
                </a:solidFill>
                <a:latin typeface="Arial" panose="020B0604020202020204" pitchFamily="34" charset="0"/>
                <a:cs typeface="Arial" panose="020B0604020202020204" pitchFamily="34" charset="0"/>
              </a:rPr>
              <a:t>Age-related global prevalence of Allergic Rhinitis</a:t>
            </a:r>
          </a:p>
        </p:txBody>
      </p:sp>
      <p:sp>
        <p:nvSpPr>
          <p:cNvPr id="3" name="TextBox 2">
            <a:extLst>
              <a:ext uri="{FF2B5EF4-FFF2-40B4-BE49-F238E27FC236}">
                <a16:creationId xmlns:a16="http://schemas.microsoft.com/office/drawing/2014/main" id="{96BC7B66-6215-56DD-8D7F-6605B538A469}"/>
              </a:ext>
            </a:extLst>
          </p:cNvPr>
          <p:cNvSpPr txBox="1"/>
          <p:nvPr/>
        </p:nvSpPr>
        <p:spPr>
          <a:xfrm>
            <a:off x="325120" y="5243175"/>
            <a:ext cx="11236960" cy="276999"/>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Yan, Xiaobo, and </a:t>
            </a:r>
            <a:r>
              <a:rPr lang="en-GB" sz="1200" b="0" i="0" dirty="0" err="1">
                <a:solidFill>
                  <a:srgbClr val="222222"/>
                </a:solidFill>
                <a:effectLst/>
                <a:latin typeface="Arial" panose="020B0604020202020204" pitchFamily="34" charset="0"/>
              </a:rPr>
              <a:t>Limin</a:t>
            </a:r>
            <a:r>
              <a:rPr lang="en-GB" sz="1200" b="0" i="0" dirty="0">
                <a:solidFill>
                  <a:srgbClr val="222222"/>
                </a:solidFill>
                <a:effectLst/>
                <a:latin typeface="Arial" panose="020B0604020202020204" pitchFamily="34" charset="0"/>
              </a:rPr>
              <a:t> Li. "Epidemiological investigation of allergic rhinitis in children aged 6–12 years in </a:t>
            </a:r>
            <a:r>
              <a:rPr lang="en-GB" sz="1200" b="0" i="0" dirty="0" err="1">
                <a:solidFill>
                  <a:srgbClr val="222222"/>
                </a:solidFill>
                <a:effectLst/>
                <a:latin typeface="Arial" panose="020B0604020202020204" pitchFamily="34" charset="0"/>
              </a:rPr>
              <a:t>Bayannur</a:t>
            </a:r>
            <a:r>
              <a:rPr lang="en-GB" sz="1200" b="0" i="0" dirty="0">
                <a:solidFill>
                  <a:srgbClr val="222222"/>
                </a:solidFill>
                <a:effectLst/>
                <a:latin typeface="Arial" panose="020B0604020202020204" pitchFamily="34" charset="0"/>
              </a:rPr>
              <a:t> City, China." </a:t>
            </a:r>
            <a:r>
              <a:rPr lang="en-GB" sz="1200" b="0" i="1" dirty="0">
                <a:solidFill>
                  <a:srgbClr val="222222"/>
                </a:solidFill>
                <a:effectLst/>
                <a:latin typeface="Arial" panose="020B0604020202020204" pitchFamily="34" charset="0"/>
              </a:rPr>
              <a:t>Frontiers in </a:t>
            </a:r>
            <a:r>
              <a:rPr lang="en-GB" sz="1200" b="0" i="1" dirty="0" err="1">
                <a:solidFill>
                  <a:srgbClr val="222222"/>
                </a:solidFill>
                <a:effectLst/>
                <a:latin typeface="Arial" panose="020B0604020202020204" pitchFamily="34" charset="0"/>
              </a:rPr>
              <a:t>Pediatrics</a:t>
            </a:r>
            <a:r>
              <a:rPr lang="en-GB" sz="1200" b="0" i="0" dirty="0">
                <a:solidFill>
                  <a:srgbClr val="222222"/>
                </a:solidFill>
                <a:effectLst/>
                <a:latin typeface="Arial" panose="020B0604020202020204" pitchFamily="34" charset="0"/>
              </a:rPr>
              <a:t> 12 (2024)</a:t>
            </a:r>
            <a:endParaRPr lang="en-US" sz="1200" dirty="0"/>
          </a:p>
        </p:txBody>
      </p:sp>
      <p:sp>
        <p:nvSpPr>
          <p:cNvPr id="7" name="TextBox 6">
            <a:extLst>
              <a:ext uri="{FF2B5EF4-FFF2-40B4-BE49-F238E27FC236}">
                <a16:creationId xmlns:a16="http://schemas.microsoft.com/office/drawing/2014/main" id="{904CFDEF-2D23-BB84-B02E-2F53D866FFE8}"/>
              </a:ext>
            </a:extLst>
          </p:cNvPr>
          <p:cNvSpPr txBox="1"/>
          <p:nvPr/>
        </p:nvSpPr>
        <p:spPr>
          <a:xfrm>
            <a:off x="335280" y="4976032"/>
            <a:ext cx="11236960" cy="276999"/>
          </a:xfrm>
          <a:prstGeom prst="rect">
            <a:avLst/>
          </a:prstGeom>
          <a:noFill/>
        </p:spPr>
        <p:txBody>
          <a:bodyPr wrap="square">
            <a:spAutoFit/>
          </a:bodyPr>
          <a:lstStyle/>
          <a:p>
            <a:r>
              <a:rPr lang="en-GB" sz="1200" b="0" i="0" dirty="0" err="1">
                <a:solidFill>
                  <a:srgbClr val="1B1B1B"/>
                </a:solidFill>
                <a:effectLst/>
                <a:latin typeface="Arial" panose="020B0604020202020204" pitchFamily="34" charset="0"/>
                <a:cs typeface="Arial" panose="020B0604020202020204" pitchFamily="34" charset="0"/>
              </a:rPr>
              <a:t>Hardjojo</a:t>
            </a:r>
            <a:r>
              <a:rPr lang="en-GB" sz="1200" b="0" i="0" dirty="0">
                <a:solidFill>
                  <a:srgbClr val="1B1B1B"/>
                </a:solidFill>
                <a:effectLst/>
                <a:latin typeface="Arial" panose="020B0604020202020204" pitchFamily="34" charset="0"/>
                <a:cs typeface="Arial" panose="020B0604020202020204" pitchFamily="34" charset="0"/>
              </a:rPr>
              <a:t> A, </a:t>
            </a:r>
            <a:r>
              <a:rPr lang="en-GB" sz="1200" b="0" i="0" dirty="0" err="1">
                <a:solidFill>
                  <a:srgbClr val="1B1B1B"/>
                </a:solidFill>
                <a:effectLst/>
                <a:latin typeface="Arial" panose="020B0604020202020204" pitchFamily="34" charset="0"/>
                <a:cs typeface="Arial" panose="020B0604020202020204" pitchFamily="34" charset="0"/>
              </a:rPr>
              <a:t>Shek</a:t>
            </a:r>
            <a:r>
              <a:rPr lang="en-GB" sz="1200" b="0" i="0" dirty="0">
                <a:solidFill>
                  <a:srgbClr val="1B1B1B"/>
                </a:solidFill>
                <a:effectLst/>
                <a:latin typeface="Arial" panose="020B0604020202020204" pitchFamily="34" charset="0"/>
                <a:cs typeface="Arial" panose="020B0604020202020204" pitchFamily="34" charset="0"/>
              </a:rPr>
              <a:t> LP, van Bever HP, Lee BW. Rhinitis in children less than 6 years of age: current knowledge and challenges. Asia Pac Allergy. 2011 Oct;1(3):115-22</a:t>
            </a:r>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109EFF-FF6E-DDAB-E650-86FA1D609A24}"/>
              </a:ext>
            </a:extLst>
          </p:cNvPr>
          <p:cNvSpPr txBox="1"/>
          <p:nvPr/>
        </p:nvSpPr>
        <p:spPr>
          <a:xfrm>
            <a:off x="325120" y="5449054"/>
            <a:ext cx="11236960" cy="461665"/>
          </a:xfrm>
          <a:prstGeom prst="rect">
            <a:avLst/>
          </a:prstGeom>
          <a:noFill/>
        </p:spPr>
        <p:txBody>
          <a:bodyPr wrap="square">
            <a:spAutoFit/>
          </a:bodyPr>
          <a:lstStyle/>
          <a:p>
            <a:r>
              <a:rPr lang="en-GB" sz="1200" b="0" i="0" dirty="0" err="1">
                <a:solidFill>
                  <a:srgbClr val="222222"/>
                </a:solidFill>
                <a:effectLst/>
                <a:latin typeface="Arial" panose="020B0604020202020204" pitchFamily="34" charset="0"/>
              </a:rPr>
              <a:t>Barne</a:t>
            </a:r>
            <a:r>
              <a:rPr lang="en-GB" sz="1200" b="0" i="0" dirty="0">
                <a:solidFill>
                  <a:srgbClr val="222222"/>
                </a:solidFill>
                <a:effectLst/>
                <a:latin typeface="Arial" panose="020B0604020202020204" pitchFamily="34" charset="0"/>
              </a:rPr>
              <a:t>, Monica, et al. "Global Asthma Network Phase I, India: Results for allergic rhinitis and eczema in 127,309 children and adults." </a:t>
            </a:r>
            <a:r>
              <a:rPr lang="en-GB" sz="1200" b="0" i="1" dirty="0">
                <a:solidFill>
                  <a:srgbClr val="222222"/>
                </a:solidFill>
                <a:effectLst/>
                <a:latin typeface="Arial" panose="020B0604020202020204" pitchFamily="34" charset="0"/>
              </a:rPr>
              <a:t>Journal of Allergy and Clinical Immunology: Global</a:t>
            </a:r>
            <a:r>
              <a:rPr lang="en-GB" sz="1200" b="0" i="0" dirty="0">
                <a:solidFill>
                  <a:srgbClr val="222222"/>
                </a:solidFill>
                <a:effectLst/>
                <a:latin typeface="Arial" panose="020B0604020202020204" pitchFamily="34" charset="0"/>
              </a:rPr>
              <a:t> 1.2 (2022): 51-60.</a:t>
            </a:r>
            <a:endParaRPr lang="en-US" sz="1200" dirty="0"/>
          </a:p>
        </p:txBody>
      </p:sp>
      <p:sp>
        <p:nvSpPr>
          <p:cNvPr id="13" name="TextBox 12">
            <a:extLst>
              <a:ext uri="{FF2B5EF4-FFF2-40B4-BE49-F238E27FC236}">
                <a16:creationId xmlns:a16="http://schemas.microsoft.com/office/drawing/2014/main" id="{DF2FBDCF-F56A-E571-5169-89BC155D3BAB}"/>
              </a:ext>
            </a:extLst>
          </p:cNvPr>
          <p:cNvSpPr txBox="1"/>
          <p:nvPr/>
        </p:nvSpPr>
        <p:spPr>
          <a:xfrm>
            <a:off x="322442" y="5841623"/>
            <a:ext cx="11236959" cy="461665"/>
          </a:xfrm>
          <a:prstGeom prst="rect">
            <a:avLst/>
          </a:prstGeom>
          <a:noFill/>
        </p:spPr>
        <p:txBody>
          <a:bodyPr wrap="square">
            <a:spAutoFit/>
          </a:bodyPr>
          <a:lstStyle/>
          <a:p>
            <a:r>
              <a:rPr lang="en-GB" sz="1200" b="0" i="0" dirty="0">
                <a:solidFill>
                  <a:srgbClr val="222222"/>
                </a:solidFill>
                <a:effectLst/>
                <a:latin typeface="Arial" panose="020B0604020202020204" pitchFamily="34" charset="0"/>
                <a:cs typeface="Arial" panose="020B0604020202020204" pitchFamily="34" charset="0"/>
              </a:rPr>
              <a:t>Jones, G.; House, R.; </a:t>
            </a:r>
            <a:r>
              <a:rPr lang="en-GB" sz="1200" b="0" i="0" dirty="0" err="1">
                <a:solidFill>
                  <a:srgbClr val="222222"/>
                </a:solidFill>
                <a:effectLst/>
                <a:latin typeface="Arial" panose="020B0604020202020204" pitchFamily="34" charset="0"/>
                <a:cs typeface="Arial" panose="020B0604020202020204" pitchFamily="34" charset="0"/>
              </a:rPr>
              <a:t>Bosnic-Anticevich</a:t>
            </a:r>
            <a:r>
              <a:rPr lang="en-GB" sz="1200" b="0" i="0" dirty="0">
                <a:solidFill>
                  <a:srgbClr val="222222"/>
                </a:solidFill>
                <a:effectLst/>
                <a:latin typeface="Arial" panose="020B0604020202020204" pitchFamily="34" charset="0"/>
                <a:cs typeface="Arial" panose="020B0604020202020204" pitchFamily="34" charset="0"/>
              </a:rPr>
              <a:t>, S.; Cheong, L.; </a:t>
            </a:r>
            <a:r>
              <a:rPr lang="en-GB" sz="1200" b="0" i="0" dirty="0" err="1">
                <a:solidFill>
                  <a:srgbClr val="222222"/>
                </a:solidFill>
                <a:effectLst/>
                <a:latin typeface="Arial" panose="020B0604020202020204" pitchFamily="34" charset="0"/>
                <a:cs typeface="Arial" panose="020B0604020202020204" pitchFamily="34" charset="0"/>
              </a:rPr>
              <a:t>Cvetkovski</a:t>
            </a:r>
            <a:r>
              <a:rPr lang="en-GB" sz="1200" b="0" i="0" dirty="0">
                <a:solidFill>
                  <a:srgbClr val="222222"/>
                </a:solidFill>
                <a:effectLst/>
                <a:latin typeface="Arial" panose="020B0604020202020204" pitchFamily="34" charset="0"/>
                <a:cs typeface="Arial" panose="020B0604020202020204" pitchFamily="34" charset="0"/>
              </a:rPr>
              <a:t>, B. Young Adults and Allergic Rhinitis: A Population Often Overlooked but in Need of Targeted Help. </a:t>
            </a:r>
            <a:r>
              <a:rPr lang="en-GB" sz="1200" b="0" i="1" dirty="0">
                <a:solidFill>
                  <a:srgbClr val="222222"/>
                </a:solidFill>
                <a:effectLst/>
                <a:latin typeface="Arial" panose="020B0604020202020204" pitchFamily="34" charset="0"/>
                <a:cs typeface="Arial" panose="020B0604020202020204" pitchFamily="34" charset="0"/>
              </a:rPr>
              <a:t>Allergies</a:t>
            </a:r>
            <a:r>
              <a:rPr lang="en-GB" sz="1200" b="0" i="0" dirty="0">
                <a:solidFill>
                  <a:srgbClr val="222222"/>
                </a:solidFill>
                <a:effectLst/>
                <a:latin typeface="Arial" panose="020B0604020202020204" pitchFamily="34" charset="0"/>
                <a:cs typeface="Arial" panose="020B0604020202020204" pitchFamily="34" charset="0"/>
              </a:rPr>
              <a:t> </a:t>
            </a:r>
            <a:r>
              <a:rPr lang="en-GB" sz="1200" b="1" i="0" dirty="0">
                <a:solidFill>
                  <a:srgbClr val="222222"/>
                </a:solidFill>
                <a:effectLst/>
                <a:latin typeface="Arial" panose="020B0604020202020204" pitchFamily="34" charset="0"/>
                <a:cs typeface="Arial" panose="020B0604020202020204" pitchFamily="34" charset="0"/>
              </a:rPr>
              <a:t>2024</a:t>
            </a:r>
            <a:r>
              <a:rPr lang="en-GB" sz="1200" b="0" i="0" dirty="0">
                <a:solidFill>
                  <a:srgbClr val="222222"/>
                </a:solidFill>
                <a:effectLst/>
                <a:latin typeface="Arial" panose="020B0604020202020204" pitchFamily="34" charset="0"/>
                <a:cs typeface="Arial" panose="020B0604020202020204" pitchFamily="34" charset="0"/>
              </a:rPr>
              <a:t>, </a:t>
            </a:r>
            <a:r>
              <a:rPr lang="en-GB" sz="1200" b="0" i="1" dirty="0">
                <a:solidFill>
                  <a:srgbClr val="222222"/>
                </a:solidFill>
                <a:effectLst/>
                <a:latin typeface="Arial" panose="020B0604020202020204" pitchFamily="34" charset="0"/>
                <a:cs typeface="Arial" panose="020B0604020202020204" pitchFamily="34" charset="0"/>
              </a:rPr>
              <a:t>4</a:t>
            </a:r>
            <a:r>
              <a:rPr lang="en-GB" sz="1200" b="0" i="0" dirty="0">
                <a:solidFill>
                  <a:srgbClr val="222222"/>
                </a:solidFill>
                <a:effectLst/>
                <a:latin typeface="Arial" panose="020B0604020202020204" pitchFamily="34" charset="0"/>
                <a:cs typeface="Arial" panose="020B0604020202020204" pitchFamily="34" charset="0"/>
              </a:rPr>
              <a:t>, 145-161.</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7840962-C313-8FA4-CA5C-69D48EC033FD}"/>
              </a:ext>
            </a:extLst>
          </p:cNvPr>
          <p:cNvSpPr txBox="1"/>
          <p:nvPr/>
        </p:nvSpPr>
        <p:spPr>
          <a:xfrm>
            <a:off x="312282" y="6253996"/>
            <a:ext cx="11036438" cy="461665"/>
          </a:xfrm>
          <a:prstGeom prst="rect">
            <a:avLst/>
          </a:prstGeom>
          <a:noFill/>
        </p:spPr>
        <p:txBody>
          <a:bodyPr wrap="square">
            <a:spAutoFit/>
          </a:bodyPr>
          <a:lstStyle/>
          <a:p>
            <a:r>
              <a:rPr lang="en-GB" sz="1200" b="0" i="0" dirty="0" err="1">
                <a:solidFill>
                  <a:srgbClr val="1B1B1B"/>
                </a:solidFill>
                <a:effectLst/>
                <a:latin typeface="Arial" panose="020B0604020202020204" pitchFamily="34" charset="0"/>
                <a:cs typeface="Arial" panose="020B0604020202020204" pitchFamily="34" charset="0"/>
              </a:rPr>
              <a:t>Savouré</a:t>
            </a:r>
            <a:r>
              <a:rPr lang="en-GB" sz="1200" b="0" i="0" dirty="0">
                <a:solidFill>
                  <a:srgbClr val="1B1B1B"/>
                </a:solidFill>
                <a:effectLst/>
                <a:latin typeface="Arial" panose="020B0604020202020204" pitchFamily="34" charset="0"/>
                <a:cs typeface="Arial" panose="020B0604020202020204" pitchFamily="34" charset="0"/>
              </a:rPr>
              <a:t> M, Bousquet J, </a:t>
            </a:r>
            <a:r>
              <a:rPr lang="en-GB" sz="1200" b="0" i="0" dirty="0" err="1">
                <a:solidFill>
                  <a:srgbClr val="1B1B1B"/>
                </a:solidFill>
                <a:effectLst/>
                <a:latin typeface="Arial" panose="020B0604020202020204" pitchFamily="34" charset="0"/>
                <a:cs typeface="Arial" panose="020B0604020202020204" pitchFamily="34" charset="0"/>
              </a:rPr>
              <a:t>Jaakkola</a:t>
            </a:r>
            <a:r>
              <a:rPr lang="en-GB" sz="1200" b="0" i="0" dirty="0">
                <a:solidFill>
                  <a:srgbClr val="1B1B1B"/>
                </a:solidFill>
                <a:effectLst/>
                <a:latin typeface="Arial" panose="020B0604020202020204" pitchFamily="34" charset="0"/>
                <a:cs typeface="Arial" panose="020B0604020202020204" pitchFamily="34" charset="0"/>
              </a:rPr>
              <a:t> JJK, </a:t>
            </a:r>
            <a:r>
              <a:rPr lang="en-GB" sz="1200" b="0" i="0" dirty="0" err="1">
                <a:solidFill>
                  <a:srgbClr val="1B1B1B"/>
                </a:solidFill>
                <a:effectLst/>
                <a:latin typeface="Arial" panose="020B0604020202020204" pitchFamily="34" charset="0"/>
                <a:cs typeface="Arial" panose="020B0604020202020204" pitchFamily="34" charset="0"/>
              </a:rPr>
              <a:t>Jaakkola</a:t>
            </a:r>
            <a:r>
              <a:rPr lang="en-GB" sz="1200" b="0" i="0" dirty="0">
                <a:solidFill>
                  <a:srgbClr val="1B1B1B"/>
                </a:solidFill>
                <a:effectLst/>
                <a:latin typeface="Arial" panose="020B0604020202020204" pitchFamily="34" charset="0"/>
                <a:cs typeface="Arial" panose="020B0604020202020204" pitchFamily="34" charset="0"/>
              </a:rPr>
              <a:t> MS, </a:t>
            </a:r>
            <a:r>
              <a:rPr lang="en-GB" sz="1200" b="0" i="0" dirty="0" err="1">
                <a:solidFill>
                  <a:srgbClr val="1B1B1B"/>
                </a:solidFill>
                <a:effectLst/>
                <a:latin typeface="Arial" panose="020B0604020202020204" pitchFamily="34" charset="0"/>
                <a:cs typeface="Arial" panose="020B0604020202020204" pitchFamily="34" charset="0"/>
              </a:rPr>
              <a:t>Jacquemin</a:t>
            </a:r>
            <a:r>
              <a:rPr lang="en-GB" sz="1200" b="0" i="0" dirty="0">
                <a:solidFill>
                  <a:srgbClr val="1B1B1B"/>
                </a:solidFill>
                <a:effectLst/>
                <a:latin typeface="Arial" panose="020B0604020202020204" pitchFamily="34" charset="0"/>
                <a:cs typeface="Arial" panose="020B0604020202020204" pitchFamily="34" charset="0"/>
              </a:rPr>
              <a:t> B, </a:t>
            </a:r>
            <a:r>
              <a:rPr lang="en-GB" sz="1200" b="0" i="0" dirty="0" err="1">
                <a:solidFill>
                  <a:srgbClr val="1B1B1B"/>
                </a:solidFill>
                <a:effectLst/>
                <a:latin typeface="Arial" panose="020B0604020202020204" pitchFamily="34" charset="0"/>
                <a:cs typeface="Arial" panose="020B0604020202020204" pitchFamily="34" charset="0"/>
              </a:rPr>
              <a:t>Nadif</a:t>
            </a:r>
            <a:r>
              <a:rPr lang="en-GB" sz="1200" b="0" i="0" dirty="0">
                <a:solidFill>
                  <a:srgbClr val="1B1B1B"/>
                </a:solidFill>
                <a:effectLst/>
                <a:latin typeface="Arial" panose="020B0604020202020204" pitchFamily="34" charset="0"/>
                <a:cs typeface="Arial" panose="020B0604020202020204" pitchFamily="34" charset="0"/>
              </a:rPr>
              <a:t> R. Worldwide prevalence of rhinitis in adults: A review of definitions and temporal evolution. Clin </a:t>
            </a:r>
            <a:r>
              <a:rPr lang="en-GB" sz="1200" b="0" i="0" dirty="0" err="1">
                <a:solidFill>
                  <a:srgbClr val="1B1B1B"/>
                </a:solidFill>
                <a:effectLst/>
                <a:latin typeface="Arial" panose="020B0604020202020204" pitchFamily="34" charset="0"/>
                <a:cs typeface="Arial" panose="020B0604020202020204" pitchFamily="34" charset="0"/>
              </a:rPr>
              <a:t>Transl</a:t>
            </a:r>
            <a:r>
              <a:rPr lang="en-GB" sz="1200" b="0" i="0" dirty="0">
                <a:solidFill>
                  <a:srgbClr val="1B1B1B"/>
                </a:solidFill>
                <a:effectLst/>
                <a:latin typeface="Arial" panose="020B0604020202020204" pitchFamily="34" charset="0"/>
                <a:cs typeface="Arial" panose="020B0604020202020204" pitchFamily="34" charset="0"/>
              </a:rPr>
              <a:t> Allergy. 2022 Mar;12(3):e12130</a:t>
            </a:r>
            <a:endParaRPr lang="en-US" sz="1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61E57E4-89FC-AC9E-A318-76C6808159D6}"/>
              </a:ext>
            </a:extLst>
          </p:cNvPr>
          <p:cNvPicPr>
            <a:picLocks noChangeAspect="1"/>
          </p:cNvPicPr>
          <p:nvPr/>
        </p:nvPicPr>
        <p:blipFill>
          <a:blip r:embed="rId2"/>
          <a:stretch>
            <a:fillRect/>
          </a:stretch>
        </p:blipFill>
        <p:spPr>
          <a:xfrm>
            <a:off x="275069" y="1062975"/>
            <a:ext cx="7386094" cy="3369287"/>
          </a:xfrm>
          <a:prstGeom prst="rect">
            <a:avLst/>
          </a:prstGeom>
        </p:spPr>
      </p:pic>
      <p:sp>
        <p:nvSpPr>
          <p:cNvPr id="18" name="TextBox 17">
            <a:extLst>
              <a:ext uri="{FF2B5EF4-FFF2-40B4-BE49-F238E27FC236}">
                <a16:creationId xmlns:a16="http://schemas.microsoft.com/office/drawing/2014/main" id="{202CB7CA-76DB-13C5-0F49-D2FE41D920A8}"/>
              </a:ext>
            </a:extLst>
          </p:cNvPr>
          <p:cNvSpPr txBox="1"/>
          <p:nvPr/>
        </p:nvSpPr>
        <p:spPr>
          <a:xfrm>
            <a:off x="6999598" y="1155528"/>
            <a:ext cx="5056934" cy="2246769"/>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prevalence of AR peaks during adolescence and early adulthood,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Then gradually declines with increasing age.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Nearly 80% of affected individuals experience their first symptoms before reaching 20 years of age.</a:t>
            </a:r>
            <a:endParaRPr lang="en-US" sz="2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FB627CD-D1EE-B18B-2AF0-8E1D401A9D95}"/>
              </a:ext>
            </a:extLst>
          </p:cNvPr>
          <p:cNvSpPr txBox="1"/>
          <p:nvPr/>
        </p:nvSpPr>
        <p:spPr>
          <a:xfrm>
            <a:off x="7652211" y="3429000"/>
            <a:ext cx="4264720" cy="738664"/>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Nur Husna, Siti Muhamad, et al. "Allergic rhinitis: a clinical and pathophysiological overview." </a:t>
            </a:r>
            <a:r>
              <a:rPr lang="en-GB" sz="1400" b="0" i="1" dirty="0">
                <a:solidFill>
                  <a:srgbClr val="222222"/>
                </a:solidFill>
                <a:effectLst/>
                <a:latin typeface="Arial" panose="020B0604020202020204" pitchFamily="34" charset="0"/>
              </a:rPr>
              <a:t>Frontiers in medicine</a:t>
            </a:r>
            <a:r>
              <a:rPr lang="en-GB" sz="1400" b="0" i="0" dirty="0">
                <a:solidFill>
                  <a:srgbClr val="222222"/>
                </a:solidFill>
                <a:effectLst/>
                <a:latin typeface="Arial" panose="020B0604020202020204" pitchFamily="34" charset="0"/>
              </a:rPr>
              <a:t> 9 (2022): 874114.</a:t>
            </a:r>
            <a:endParaRPr lang="en-US" sz="1400" dirty="0"/>
          </a:p>
        </p:txBody>
      </p:sp>
      <p:pic>
        <p:nvPicPr>
          <p:cNvPr id="2" name="Picture 1" descr="A close up of a logo&#10;&#10;AI-generated content may be incorrect.">
            <a:extLst>
              <a:ext uri="{FF2B5EF4-FFF2-40B4-BE49-F238E27FC236}">
                <a16:creationId xmlns:a16="http://schemas.microsoft.com/office/drawing/2014/main" id="{419F94D0-2634-1852-6AE4-34662815ABF5}"/>
              </a:ext>
            </a:extLst>
          </p:cNvPr>
          <p:cNvPicPr>
            <a:picLocks noChangeAspect="1"/>
          </p:cNvPicPr>
          <p:nvPr/>
        </p:nvPicPr>
        <p:blipFill>
          <a:blip r:embed="rId3"/>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88999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B3F024-D5D0-C9AF-5CDC-A3B161D62465}"/>
              </a:ext>
            </a:extLst>
          </p:cNvPr>
          <p:cNvSpPr txBox="1"/>
          <p:nvPr/>
        </p:nvSpPr>
        <p:spPr>
          <a:xfrm>
            <a:off x="450617" y="6201220"/>
            <a:ext cx="10605155"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Shen, Yang, et al. "Prevalence of allergic rhinitis comorbidity with asthma and asthma with allergic rhinitis in China: a meta-analysis." </a:t>
            </a:r>
            <a:r>
              <a:rPr lang="en-GB" sz="1600" b="0" i="1" dirty="0">
                <a:solidFill>
                  <a:srgbClr val="222222"/>
                </a:solidFill>
                <a:effectLst/>
                <a:latin typeface="Arial" panose="020B0604020202020204" pitchFamily="34" charset="0"/>
              </a:rPr>
              <a:t>Asian Pac J Allergy Immunol</a:t>
            </a:r>
            <a:r>
              <a:rPr lang="en-GB" sz="1600" b="0" i="0" dirty="0">
                <a:solidFill>
                  <a:srgbClr val="222222"/>
                </a:solidFill>
                <a:effectLst/>
                <a:latin typeface="Arial" panose="020B0604020202020204" pitchFamily="34" charset="0"/>
              </a:rPr>
              <a:t> 37.4 (2019): 220-225</a:t>
            </a:r>
            <a:endParaRPr lang="en-US" sz="1600" dirty="0"/>
          </a:p>
        </p:txBody>
      </p:sp>
      <p:sp>
        <p:nvSpPr>
          <p:cNvPr id="5" name="TextBox 4">
            <a:extLst>
              <a:ext uri="{FF2B5EF4-FFF2-40B4-BE49-F238E27FC236}">
                <a16:creationId xmlns:a16="http://schemas.microsoft.com/office/drawing/2014/main" id="{7C0A4631-A59E-9BEF-9942-0BA8825EF83A}"/>
              </a:ext>
            </a:extLst>
          </p:cNvPr>
          <p:cNvSpPr txBox="1"/>
          <p:nvPr/>
        </p:nvSpPr>
        <p:spPr>
          <a:xfrm>
            <a:off x="450617" y="5616445"/>
            <a:ext cx="10605155" cy="584775"/>
          </a:xfrm>
          <a:prstGeom prst="rect">
            <a:avLst/>
          </a:prstGeom>
          <a:noFill/>
        </p:spPr>
        <p:txBody>
          <a:bodyPr wrap="square">
            <a:spAutoFit/>
          </a:bodyPr>
          <a:lstStyle/>
          <a:p>
            <a:r>
              <a:rPr lang="en-GB" sz="1600" b="0" i="0" dirty="0">
                <a:solidFill>
                  <a:srgbClr val="1B1B1B"/>
                </a:solidFill>
                <a:effectLst/>
                <a:latin typeface="Arial" panose="020B0604020202020204" pitchFamily="34" charset="0"/>
                <a:cs typeface="Arial" panose="020B0604020202020204" pitchFamily="34" charset="0"/>
              </a:rPr>
              <a:t>Acevedo-Prado A, </a:t>
            </a:r>
            <a:r>
              <a:rPr lang="en-GB" sz="1600" b="0" i="0" dirty="0" err="1">
                <a:solidFill>
                  <a:srgbClr val="1B1B1B"/>
                </a:solidFill>
                <a:effectLst/>
                <a:latin typeface="Arial" panose="020B0604020202020204" pitchFamily="34" charset="0"/>
                <a:cs typeface="Arial" panose="020B0604020202020204" pitchFamily="34" charset="0"/>
              </a:rPr>
              <a:t>Seoane-Pillado</a:t>
            </a:r>
            <a:r>
              <a:rPr lang="en-GB" sz="1600" b="0" i="0" dirty="0">
                <a:solidFill>
                  <a:srgbClr val="1B1B1B"/>
                </a:solidFill>
                <a:effectLst/>
                <a:latin typeface="Arial" panose="020B0604020202020204" pitchFamily="34" charset="0"/>
                <a:cs typeface="Arial" panose="020B0604020202020204" pitchFamily="34" charset="0"/>
              </a:rPr>
              <a:t> T, López-</a:t>
            </a:r>
            <a:r>
              <a:rPr lang="en-GB" sz="1600" b="0" i="0" dirty="0" err="1">
                <a:solidFill>
                  <a:srgbClr val="1B1B1B"/>
                </a:solidFill>
                <a:effectLst/>
                <a:latin typeface="Arial" panose="020B0604020202020204" pitchFamily="34" charset="0"/>
                <a:cs typeface="Arial" panose="020B0604020202020204" pitchFamily="34" charset="0"/>
              </a:rPr>
              <a:t>Silvarrey</a:t>
            </a:r>
            <a:r>
              <a:rPr lang="en-GB" sz="1600" b="0" i="0" dirty="0">
                <a:solidFill>
                  <a:srgbClr val="1B1B1B"/>
                </a:solidFill>
                <a:effectLst/>
                <a:latin typeface="Arial" panose="020B0604020202020204" pitchFamily="34" charset="0"/>
                <a:cs typeface="Arial" panose="020B0604020202020204" pitchFamily="34" charset="0"/>
              </a:rPr>
              <a:t>-Varela A, Salgado </a:t>
            </a:r>
            <a:r>
              <a:rPr lang="en-GB" sz="1600" b="0" i="0" dirty="0" err="1">
                <a:solidFill>
                  <a:srgbClr val="1B1B1B"/>
                </a:solidFill>
                <a:effectLst/>
                <a:latin typeface="Arial" panose="020B0604020202020204" pitchFamily="34" charset="0"/>
                <a:cs typeface="Arial" panose="020B0604020202020204" pitchFamily="34" charset="0"/>
              </a:rPr>
              <a:t>FJ,et</a:t>
            </a:r>
            <a:r>
              <a:rPr lang="en-GB" sz="1600" b="0" i="0" dirty="0">
                <a:solidFill>
                  <a:srgbClr val="1B1B1B"/>
                </a:solidFill>
                <a:effectLst/>
                <a:latin typeface="Arial" panose="020B0604020202020204" pitchFamily="34" charset="0"/>
                <a:cs typeface="Arial" panose="020B0604020202020204" pitchFamily="34" charset="0"/>
              </a:rPr>
              <a:t> al. Association of rhinitis with asthma prevalence and severity. Sci Rep. 2022 Apr 16;12(1):6389. </a:t>
            </a:r>
            <a:endParaRPr lang="en-US" sz="16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B513814-2839-CC2D-81AC-5EBB1FF0A200}"/>
              </a:ext>
            </a:extLst>
          </p:cNvPr>
          <p:cNvPicPr>
            <a:picLocks noChangeAspect="1"/>
          </p:cNvPicPr>
          <p:nvPr/>
        </p:nvPicPr>
        <p:blipFill>
          <a:blip r:embed="rId2"/>
          <a:stretch>
            <a:fillRect/>
          </a:stretch>
        </p:blipFill>
        <p:spPr>
          <a:xfrm>
            <a:off x="-24930" y="1932871"/>
            <a:ext cx="11235493" cy="1633143"/>
          </a:xfrm>
          <a:prstGeom prst="rect">
            <a:avLst/>
          </a:prstGeom>
        </p:spPr>
      </p:pic>
      <p:sp>
        <p:nvSpPr>
          <p:cNvPr id="16" name="TextBox 15">
            <a:extLst>
              <a:ext uri="{FF2B5EF4-FFF2-40B4-BE49-F238E27FC236}">
                <a16:creationId xmlns:a16="http://schemas.microsoft.com/office/drawing/2014/main" id="{CDCC8050-F10D-C59A-C741-1BAAEC5A8C22}"/>
              </a:ext>
            </a:extLst>
          </p:cNvPr>
          <p:cNvSpPr txBox="1"/>
          <p:nvPr/>
        </p:nvSpPr>
        <p:spPr>
          <a:xfrm>
            <a:off x="197069" y="880437"/>
            <a:ext cx="11642834"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The prevalence of the link between allergic rhinitis and asthma varies across regions and age groups. However, worldwide, it is estimated to be between 10% and 40%.</a:t>
            </a:r>
          </a:p>
        </p:txBody>
      </p:sp>
      <p:sp>
        <p:nvSpPr>
          <p:cNvPr id="18" name="TextBox 17">
            <a:extLst>
              <a:ext uri="{FF2B5EF4-FFF2-40B4-BE49-F238E27FC236}">
                <a16:creationId xmlns:a16="http://schemas.microsoft.com/office/drawing/2014/main" id="{91455BE3-3972-1FEA-8466-49900557FD3B}"/>
              </a:ext>
            </a:extLst>
          </p:cNvPr>
          <p:cNvSpPr txBox="1"/>
          <p:nvPr/>
        </p:nvSpPr>
        <p:spPr>
          <a:xfrm>
            <a:off x="406495" y="193391"/>
            <a:ext cx="7870934" cy="523220"/>
          </a:xfrm>
          <a:prstGeom prst="rect">
            <a:avLst/>
          </a:prstGeom>
          <a:noFill/>
        </p:spPr>
        <p:txBody>
          <a:bodyPr wrap="square">
            <a:spAutoFit/>
          </a:bodyPr>
          <a:lstStyle/>
          <a:p>
            <a:r>
              <a:rPr lang="en-US" sz="2800" b="1" dirty="0">
                <a:solidFill>
                  <a:srgbClr val="017973"/>
                </a:solidFill>
                <a:latin typeface="Arial" panose="020B0604020202020204" pitchFamily="34" charset="0"/>
                <a:cs typeface="Arial" panose="020B0604020202020204" pitchFamily="34" charset="0"/>
              </a:rPr>
              <a:t>How frequent is asthma in people with AR?</a:t>
            </a:r>
          </a:p>
        </p:txBody>
      </p:sp>
      <p:sp>
        <p:nvSpPr>
          <p:cNvPr id="20" name="TextBox 19">
            <a:extLst>
              <a:ext uri="{FF2B5EF4-FFF2-40B4-BE49-F238E27FC236}">
                <a16:creationId xmlns:a16="http://schemas.microsoft.com/office/drawing/2014/main" id="{419ABB24-B3A9-CE4C-746B-534DFDF02BC5}"/>
              </a:ext>
            </a:extLst>
          </p:cNvPr>
          <p:cNvSpPr txBox="1"/>
          <p:nvPr/>
        </p:nvSpPr>
        <p:spPr>
          <a:xfrm>
            <a:off x="1095704" y="3956726"/>
            <a:ext cx="8994227" cy="830997"/>
          </a:xfrm>
          <a:prstGeom prst="rect">
            <a:avLst/>
          </a:prstGeom>
          <a:noFill/>
        </p:spPr>
        <p:txBody>
          <a:bodyPr wrap="square">
            <a:spAutoFit/>
          </a:bodyPr>
          <a:lstStyle/>
          <a:p>
            <a:pPr algn="ctr"/>
            <a:r>
              <a:rPr lang="en-GB" sz="2400" dirty="0">
                <a:latin typeface="Arial" panose="020B0604020202020204" pitchFamily="34" charset="0"/>
                <a:cs typeface="Arial" panose="020B0604020202020204" pitchFamily="34" charset="0"/>
              </a:rPr>
              <a:t>Furthermore, allergic rhinitis is a widely acknowledged risk factor for developing asthma.</a:t>
            </a:r>
          </a:p>
        </p:txBody>
      </p:sp>
      <p:sp>
        <p:nvSpPr>
          <p:cNvPr id="22" name="TextBox 21">
            <a:extLst>
              <a:ext uri="{FF2B5EF4-FFF2-40B4-BE49-F238E27FC236}">
                <a16:creationId xmlns:a16="http://schemas.microsoft.com/office/drawing/2014/main" id="{CA178D2D-686D-EA04-B94F-FE3C6C6B9D21}"/>
              </a:ext>
            </a:extLst>
          </p:cNvPr>
          <p:cNvSpPr txBox="1"/>
          <p:nvPr/>
        </p:nvSpPr>
        <p:spPr>
          <a:xfrm>
            <a:off x="450618" y="5043884"/>
            <a:ext cx="1069560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Di Cara, Giuseppe, et al. "Severity of allergic rhinitis and asthma development in children." </a:t>
            </a:r>
            <a:r>
              <a:rPr lang="en-GB" sz="1600" b="0" i="1" dirty="0">
                <a:solidFill>
                  <a:srgbClr val="222222"/>
                </a:solidFill>
                <a:effectLst/>
                <a:latin typeface="Arial" panose="020B0604020202020204" pitchFamily="34" charset="0"/>
              </a:rPr>
              <a:t>World Allergy Organization Journal</a:t>
            </a:r>
            <a:r>
              <a:rPr lang="en-GB" sz="1600" b="0" i="0" dirty="0">
                <a:solidFill>
                  <a:srgbClr val="222222"/>
                </a:solidFill>
                <a:effectLst/>
                <a:latin typeface="Arial" panose="020B0604020202020204" pitchFamily="34" charset="0"/>
              </a:rPr>
              <a:t> 8.1 (2015): 1-3.</a:t>
            </a:r>
            <a:endParaRPr lang="en-US" sz="1600" dirty="0"/>
          </a:p>
        </p:txBody>
      </p:sp>
      <p:pic>
        <p:nvPicPr>
          <p:cNvPr id="2" name="Picture 1" descr="A close up of a logo&#10;&#10;AI-generated content may be incorrect.">
            <a:extLst>
              <a:ext uri="{FF2B5EF4-FFF2-40B4-BE49-F238E27FC236}">
                <a16:creationId xmlns:a16="http://schemas.microsoft.com/office/drawing/2014/main" id="{6420AB9D-4607-61F2-DE4C-493CDA44AD8B}"/>
              </a:ext>
            </a:extLst>
          </p:cNvPr>
          <p:cNvPicPr>
            <a:picLocks noChangeAspect="1"/>
          </p:cNvPicPr>
          <p:nvPr/>
        </p:nvPicPr>
        <p:blipFill>
          <a:blip r:embed="rId3"/>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0751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Learning objectives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487394" y="1165176"/>
            <a:ext cx="11217212" cy="4878259"/>
          </a:xfrm>
          <a:prstGeom prst="rect">
            <a:avLst/>
          </a:prstGeom>
          <a:noFill/>
        </p:spPr>
        <p:txBody>
          <a:bodyPr wrap="square">
            <a:spAutoFit/>
          </a:bodyPr>
          <a:lstStyle/>
          <a:p>
            <a:pPr>
              <a:spcAft>
                <a:spcPts val="600"/>
              </a:spcAft>
              <a:buClr>
                <a:srgbClr val="017973"/>
              </a:buClr>
              <a:buSzPct val="130000"/>
            </a:pPr>
            <a:r>
              <a:rPr lang="en-GB" sz="2600" noProof="0" dirty="0">
                <a:latin typeface="Arial" panose="020B0604020202020204" pitchFamily="34" charset="0"/>
                <a:cs typeface="Arial" panose="020B0604020202020204" pitchFamily="34" charset="0"/>
              </a:rPr>
              <a:t>At the end of this case study, participants should be able to:</a:t>
            </a:r>
          </a:p>
          <a:p>
            <a:pPr marL="742950" lvl="1" indent="-285750">
              <a:spcAft>
                <a:spcPts val="600"/>
              </a:spcAft>
              <a:buClr>
                <a:srgbClr val="017973"/>
              </a:buClr>
              <a:buSzPct val="130000"/>
              <a:buFont typeface="Arial" panose="020B0604020202020204" pitchFamily="34" charset="0"/>
              <a:buChar char="•"/>
            </a:pPr>
            <a:r>
              <a:rPr lang="en-GB" sz="2600" noProof="0" dirty="0">
                <a:latin typeface="Arial" panose="020B0604020202020204" pitchFamily="34" charset="0"/>
                <a:cs typeface="Arial" panose="020B0604020202020204" pitchFamily="34" charset="0"/>
              </a:rPr>
              <a:t>List and recognise some challenges in the management of Allergic Rhinitis (AR);</a:t>
            </a:r>
          </a:p>
          <a:p>
            <a:pPr marL="742950" lvl="1" indent="-285750">
              <a:spcAft>
                <a:spcPts val="600"/>
              </a:spcAft>
              <a:buClr>
                <a:srgbClr val="017973"/>
              </a:buClr>
              <a:buSzPct val="130000"/>
              <a:buFont typeface="Arial" panose="020B0604020202020204" pitchFamily="34" charset="0"/>
              <a:buChar char="•"/>
            </a:pPr>
            <a:r>
              <a:rPr lang="en-GB" sz="2600" noProof="0" dirty="0">
                <a:latin typeface="Arial" panose="020B0604020202020204" pitchFamily="34" charset="0"/>
                <a:cs typeface="Arial" panose="020B0604020202020204" pitchFamily="34" charset="0"/>
              </a:rPr>
              <a:t>Consider a diagnosis of asthma as the most important comorbidity in people with AR; </a:t>
            </a:r>
          </a:p>
          <a:p>
            <a:pPr marL="742950" lvl="1" indent="-285750">
              <a:spcAft>
                <a:spcPts val="600"/>
              </a:spcAft>
              <a:buClr>
                <a:srgbClr val="017973"/>
              </a:buClr>
              <a:buSzPct val="130000"/>
              <a:buFont typeface="Arial" panose="020B0604020202020204" pitchFamily="34" charset="0"/>
              <a:buChar char="•"/>
            </a:pPr>
            <a:r>
              <a:rPr lang="en-GB" sz="2600" noProof="0" dirty="0">
                <a:latin typeface="Arial" panose="020B0604020202020204" pitchFamily="34" charset="0"/>
                <a:cs typeface="Arial" panose="020B0604020202020204" pitchFamily="34" charset="0"/>
              </a:rPr>
              <a:t>Analyse and evaluate the benefits and limitations of different management approaches in patients with coexisting AR and Asthma;</a:t>
            </a:r>
          </a:p>
          <a:p>
            <a:pPr marL="742950" lvl="1" indent="-285750">
              <a:spcAft>
                <a:spcPts val="600"/>
              </a:spcAft>
              <a:buClr>
                <a:srgbClr val="017973"/>
              </a:buClr>
              <a:buSzPct val="130000"/>
              <a:buFont typeface="Arial" panose="020B0604020202020204" pitchFamily="34" charset="0"/>
              <a:buChar char="•"/>
            </a:pPr>
            <a:r>
              <a:rPr lang="en-GB" sz="2600" noProof="0" dirty="0">
                <a:latin typeface="Arial" panose="020B0604020202020204" pitchFamily="34" charset="0"/>
                <a:cs typeface="Arial" panose="020B0604020202020204" pitchFamily="34" charset="0"/>
              </a:rPr>
              <a:t>Support shared decision-making by addressing patient’s fears, expectations and preferences and discussing risks and benefits;</a:t>
            </a:r>
          </a:p>
          <a:p>
            <a:pPr marL="742950" lvl="1" indent="-285750">
              <a:spcAft>
                <a:spcPts val="600"/>
              </a:spcAft>
              <a:buClr>
                <a:srgbClr val="017973"/>
              </a:buClr>
              <a:buSzPct val="130000"/>
              <a:buFont typeface="Arial" panose="020B0604020202020204" pitchFamily="34" charset="0"/>
              <a:buChar char="•"/>
            </a:pPr>
            <a:r>
              <a:rPr lang="en-GB" sz="2600" noProof="0" dirty="0">
                <a:latin typeface="Arial" panose="020B0604020202020204" pitchFamily="34" charset="0"/>
                <a:cs typeface="Arial" panose="020B0604020202020204" pitchFamily="34" charset="0"/>
              </a:rPr>
              <a:t>Design a personalised management plan including non-pharmacological and pharmacological approaches. </a:t>
            </a:r>
          </a:p>
        </p:txBody>
      </p:sp>
      <p:sp>
        <p:nvSpPr>
          <p:cNvPr id="5" name="TextBox 4">
            <a:extLst>
              <a:ext uri="{FF2B5EF4-FFF2-40B4-BE49-F238E27FC236}">
                <a16:creationId xmlns:a16="http://schemas.microsoft.com/office/drawing/2014/main" id="{EE201E70-99A4-AA89-0364-CECB4E254C8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0644"/>
    </mc:Choice>
    <mc:Fallback xmlns="">
      <p:transition spd="slow" advTm="5064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F32DC-169D-165E-1460-77BF4372105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4C2095A-6B4E-F5DC-4C2A-E8C79C06D836}"/>
              </a:ext>
            </a:extLst>
          </p:cNvPr>
          <p:cNvSpPr txBox="1"/>
          <p:nvPr/>
        </p:nvSpPr>
        <p:spPr>
          <a:xfrm>
            <a:off x="3618464" y="81979"/>
            <a:ext cx="4591005"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Transition from AR to asthma: </a:t>
            </a:r>
          </a:p>
        </p:txBody>
      </p:sp>
      <p:graphicFrame>
        <p:nvGraphicFramePr>
          <p:cNvPr id="13" name="Table 12">
            <a:extLst>
              <a:ext uri="{FF2B5EF4-FFF2-40B4-BE49-F238E27FC236}">
                <a16:creationId xmlns:a16="http://schemas.microsoft.com/office/drawing/2014/main" id="{DE8AB5D9-CE20-EF1F-1D7D-181EFFFBAFAA}"/>
              </a:ext>
            </a:extLst>
          </p:cNvPr>
          <p:cNvGraphicFramePr>
            <a:graphicFrameLocks noGrp="1"/>
          </p:cNvGraphicFramePr>
          <p:nvPr>
            <p:extLst>
              <p:ext uri="{D42A27DB-BD31-4B8C-83A1-F6EECF244321}">
                <p14:modId xmlns:p14="http://schemas.microsoft.com/office/powerpoint/2010/main" val="346648305"/>
              </p:ext>
            </p:extLst>
          </p:nvPr>
        </p:nvGraphicFramePr>
        <p:xfrm>
          <a:off x="420181" y="680008"/>
          <a:ext cx="11351638" cy="2271263"/>
        </p:xfrm>
        <a:graphic>
          <a:graphicData uri="http://schemas.openxmlformats.org/drawingml/2006/table">
            <a:tbl>
              <a:tblPr firstRow="1" bandRow="1">
                <a:tableStyleId>{5940675A-B579-460E-94D1-54222C63F5DA}</a:tableStyleId>
              </a:tblPr>
              <a:tblGrid>
                <a:gridCol w="5538668">
                  <a:extLst>
                    <a:ext uri="{9D8B030D-6E8A-4147-A177-3AD203B41FA5}">
                      <a16:colId xmlns:a16="http://schemas.microsoft.com/office/drawing/2014/main" val="1984446156"/>
                    </a:ext>
                  </a:extLst>
                </a:gridCol>
                <a:gridCol w="5812970">
                  <a:extLst>
                    <a:ext uri="{9D8B030D-6E8A-4147-A177-3AD203B41FA5}">
                      <a16:colId xmlns:a16="http://schemas.microsoft.com/office/drawing/2014/main" val="2044885131"/>
                    </a:ext>
                  </a:extLst>
                </a:gridCol>
              </a:tblGrid>
              <a:tr h="332161">
                <a:tc>
                  <a:txBody>
                    <a:bodyPr/>
                    <a:lstStyle/>
                    <a:p>
                      <a:pPr marL="0" indent="0" algn="ctr">
                        <a:buFont typeface="Arial" panose="020B0604020202020204" pitchFamily="34" charset="0"/>
                        <a:buNone/>
                      </a:pPr>
                      <a:r>
                        <a:rPr lang="en-US" sz="1600" dirty="0">
                          <a:latin typeface="Arial" panose="020B0604020202020204" pitchFamily="34" charset="0"/>
                          <a:cs typeface="Arial" panose="020B0604020202020204" pitchFamily="34" charset="0"/>
                        </a:rPr>
                        <a:t>Risk factors</a:t>
                      </a:r>
                    </a:p>
                  </a:txBody>
                  <a:tcPr/>
                </a:tc>
                <a:tc>
                  <a:txBody>
                    <a:bodyPr/>
                    <a:lstStyle/>
                    <a:p>
                      <a:pPr marL="0" indent="0" algn="ctr">
                        <a:buFont typeface="Arial" panose="020B0604020202020204" pitchFamily="34" charset="0"/>
                        <a:buNone/>
                      </a:pPr>
                      <a:r>
                        <a:rPr lang="en-US" sz="1600" dirty="0">
                          <a:latin typeface="Arial" panose="020B0604020202020204" pitchFamily="34" charset="0"/>
                          <a:cs typeface="Arial" panose="020B0604020202020204" pitchFamily="34" charset="0"/>
                        </a:rPr>
                        <a:t>Protective factors</a:t>
                      </a:r>
                    </a:p>
                  </a:txBody>
                  <a:tcPr/>
                </a:tc>
                <a:extLst>
                  <a:ext uri="{0D108BD9-81ED-4DB2-BD59-A6C34878D82A}">
                    <a16:rowId xmlns:a16="http://schemas.microsoft.com/office/drawing/2014/main" val="3018049236"/>
                  </a:ext>
                </a:extLst>
              </a:tr>
              <a:tr h="1935983">
                <a:tc>
                  <a:txBody>
                    <a:bodyPr/>
                    <a:lstStyle/>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Sensitisation load / poly-sensitisation</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Persistent / more severe AR</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Early onset / young age of sensitisation</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Bronchial hyper-responsiveness is already present</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Genetic / immunological predisposition</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Cross-talk between nose and lung</a:t>
                      </a:r>
                      <a:endParaRPr lang="en-US" sz="16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Less severe AR, more intermittent rather than persistent</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Fewer allergen sensitisations</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Low baseline bronchial hyperreactivity.</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Good control of air.</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Non-atopic phenotypes</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Genetic or developmental factors.</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Less environmental insults.</a:t>
                      </a:r>
                    </a:p>
                  </a:txBody>
                  <a:tcPr/>
                </a:tc>
                <a:extLst>
                  <a:ext uri="{0D108BD9-81ED-4DB2-BD59-A6C34878D82A}">
                    <a16:rowId xmlns:a16="http://schemas.microsoft.com/office/drawing/2014/main" val="1493484023"/>
                  </a:ext>
                </a:extLst>
              </a:tr>
            </a:tbl>
          </a:graphicData>
        </a:graphic>
      </p:graphicFrame>
      <p:sp>
        <p:nvSpPr>
          <p:cNvPr id="3" name="TextBox 2">
            <a:extLst>
              <a:ext uri="{FF2B5EF4-FFF2-40B4-BE49-F238E27FC236}">
                <a16:creationId xmlns:a16="http://schemas.microsoft.com/office/drawing/2014/main" id="{0FA3B813-8120-98DA-BB49-67DEDE857F61}"/>
              </a:ext>
            </a:extLst>
          </p:cNvPr>
          <p:cNvSpPr txBox="1"/>
          <p:nvPr/>
        </p:nvSpPr>
        <p:spPr>
          <a:xfrm>
            <a:off x="270933" y="6224549"/>
            <a:ext cx="11650133" cy="461665"/>
          </a:xfrm>
          <a:prstGeom prst="rect">
            <a:avLst/>
          </a:prstGeom>
          <a:noFill/>
        </p:spPr>
        <p:txBody>
          <a:bodyPr wrap="square">
            <a:spAutoFit/>
          </a:bodyPr>
          <a:lstStyle/>
          <a:p>
            <a:r>
              <a:rPr lang="en-GB" sz="1200" b="0" i="0" dirty="0">
                <a:solidFill>
                  <a:srgbClr val="1B1B1B"/>
                </a:solidFill>
                <a:effectLst/>
                <a:latin typeface="Arial" panose="020B0604020202020204" pitchFamily="34" charset="0"/>
                <a:cs typeface="Arial" panose="020B0604020202020204" pitchFamily="34" charset="0"/>
              </a:rPr>
              <a:t>Luo G, </a:t>
            </a:r>
            <a:r>
              <a:rPr lang="en-GB" sz="1200" b="0" i="0" dirty="0" err="1">
                <a:solidFill>
                  <a:srgbClr val="1B1B1B"/>
                </a:solidFill>
                <a:effectLst/>
                <a:latin typeface="Arial" panose="020B0604020202020204" pitchFamily="34" charset="0"/>
                <a:cs typeface="Arial" panose="020B0604020202020204" pitchFamily="34" charset="0"/>
              </a:rPr>
              <a:t>Nkoy</a:t>
            </a:r>
            <a:r>
              <a:rPr lang="en-GB" sz="1200" b="0" i="0" dirty="0">
                <a:solidFill>
                  <a:srgbClr val="1B1B1B"/>
                </a:solidFill>
                <a:effectLst/>
                <a:latin typeface="Arial" panose="020B0604020202020204" pitchFamily="34" charset="0"/>
                <a:cs typeface="Arial" panose="020B0604020202020204" pitchFamily="34" charset="0"/>
              </a:rPr>
              <a:t> FL, Stone BL, Schmick D, Johnson MD. A systematic review of predictive models for asthma development in children. BMC Med Inform </a:t>
            </a:r>
            <a:r>
              <a:rPr lang="en-GB" sz="1200" b="0" i="0" dirty="0" err="1">
                <a:solidFill>
                  <a:srgbClr val="1B1B1B"/>
                </a:solidFill>
                <a:effectLst/>
                <a:latin typeface="Arial" panose="020B0604020202020204" pitchFamily="34" charset="0"/>
                <a:cs typeface="Arial" panose="020B0604020202020204" pitchFamily="34" charset="0"/>
              </a:rPr>
              <a:t>Decis</a:t>
            </a:r>
            <a:r>
              <a:rPr lang="en-GB" sz="1200" b="0" i="0" dirty="0">
                <a:solidFill>
                  <a:srgbClr val="1B1B1B"/>
                </a:solidFill>
                <a:effectLst/>
                <a:latin typeface="Arial" panose="020B0604020202020204" pitchFamily="34" charset="0"/>
                <a:cs typeface="Arial" panose="020B0604020202020204" pitchFamily="34" charset="0"/>
              </a:rPr>
              <a:t> </a:t>
            </a:r>
            <a:r>
              <a:rPr lang="en-GB" sz="1200" b="0" i="0" dirty="0" err="1">
                <a:solidFill>
                  <a:srgbClr val="1B1B1B"/>
                </a:solidFill>
                <a:effectLst/>
                <a:latin typeface="Arial" panose="020B0604020202020204" pitchFamily="34" charset="0"/>
                <a:cs typeface="Arial" panose="020B0604020202020204" pitchFamily="34" charset="0"/>
              </a:rPr>
              <a:t>Mak</a:t>
            </a:r>
            <a:r>
              <a:rPr lang="en-GB" sz="1200" b="0" i="0" dirty="0">
                <a:solidFill>
                  <a:srgbClr val="1B1B1B"/>
                </a:solidFill>
                <a:effectLst/>
                <a:latin typeface="Arial" panose="020B0604020202020204" pitchFamily="34" charset="0"/>
                <a:cs typeface="Arial" panose="020B0604020202020204" pitchFamily="34" charset="0"/>
              </a:rPr>
              <a:t>. 2015 Nov 28;15:99.</a:t>
            </a:r>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854F63B-0742-067E-6250-C29989615629}"/>
              </a:ext>
            </a:extLst>
          </p:cNvPr>
          <p:cNvSpPr txBox="1"/>
          <p:nvPr/>
        </p:nvSpPr>
        <p:spPr>
          <a:xfrm>
            <a:off x="160575" y="3230072"/>
            <a:ext cx="11286068" cy="584775"/>
          </a:xfrm>
          <a:prstGeom prst="rect">
            <a:avLst/>
          </a:prstGeom>
          <a:noFill/>
        </p:spPr>
        <p:txBody>
          <a:bodyPr wrap="square">
            <a:spAutoFit/>
          </a:bodyPr>
          <a:lstStyle/>
          <a:p>
            <a:pPr algn="ctr"/>
            <a:r>
              <a:rPr lang="en-GB" sz="1600" dirty="0">
                <a:latin typeface="Arial" panose="020B0604020202020204" pitchFamily="34" charset="0"/>
                <a:cs typeface="Arial" panose="020B0604020202020204" pitchFamily="34" charset="0"/>
              </a:rPr>
              <a:t>The likelihood of an individual developing asthma from allergic rhinitis can be estimated based on specific clinical and personal risk factors. Clinicians should assess this risk early to implement appropriate preventive measures.</a:t>
            </a:r>
          </a:p>
        </p:txBody>
      </p:sp>
      <p:sp>
        <p:nvSpPr>
          <p:cNvPr id="2" name="TextBox 1">
            <a:extLst>
              <a:ext uri="{FF2B5EF4-FFF2-40B4-BE49-F238E27FC236}">
                <a16:creationId xmlns:a16="http://schemas.microsoft.com/office/drawing/2014/main" id="{C3572C04-4F0E-7931-1D3A-4E9CBB076D26}"/>
              </a:ext>
            </a:extLst>
          </p:cNvPr>
          <p:cNvSpPr txBox="1"/>
          <p:nvPr/>
        </p:nvSpPr>
        <p:spPr>
          <a:xfrm>
            <a:off x="460294" y="4093648"/>
            <a:ext cx="11351638" cy="1354217"/>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Case of Malcolm:</a:t>
            </a:r>
            <a:endParaRPr lang="en-GB" sz="16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GB" sz="1600" dirty="0">
                <a:latin typeface="Arial" panose="020B0604020202020204" pitchFamily="34" charset="0"/>
                <a:cs typeface="Arial" panose="020B0604020202020204" pitchFamily="34" charset="0"/>
              </a:rPr>
              <a:t>Developed </a:t>
            </a:r>
            <a:r>
              <a:rPr lang="en-GB" sz="1600" b="1" dirty="0">
                <a:latin typeface="Arial" panose="020B0604020202020204" pitchFamily="34" charset="0"/>
                <a:cs typeface="Arial" panose="020B0604020202020204" pitchFamily="34" charset="0"/>
              </a:rPr>
              <a:t>allergic rhinitis</a:t>
            </a:r>
            <a:r>
              <a:rPr lang="en-GB" sz="1600" dirty="0">
                <a:latin typeface="Arial" panose="020B0604020202020204" pitchFamily="34" charset="0"/>
                <a:cs typeface="Arial" panose="020B0604020202020204" pitchFamily="34" charset="0"/>
              </a:rPr>
              <a:t> during his teenage years — the typical age of peak AR prevalence.</a:t>
            </a:r>
          </a:p>
          <a:p>
            <a:pPr lvl="1">
              <a:buFont typeface="Arial" panose="020B0604020202020204" pitchFamily="34" charset="0"/>
              <a:buChar char="•"/>
            </a:pPr>
            <a:r>
              <a:rPr lang="en-GB" sz="1600" dirty="0">
                <a:latin typeface="Arial" panose="020B0604020202020204" pitchFamily="34" charset="0"/>
                <a:cs typeface="Arial" panose="020B0604020202020204" pitchFamily="34" charset="0"/>
              </a:rPr>
              <a:t>Later developed </a:t>
            </a:r>
            <a:r>
              <a:rPr lang="en-GB" sz="1600" b="1" dirty="0">
                <a:latin typeface="Arial" panose="020B0604020202020204" pitchFamily="34" charset="0"/>
                <a:cs typeface="Arial" panose="020B0604020202020204" pitchFamily="34" charset="0"/>
              </a:rPr>
              <a:t>asthma</a:t>
            </a:r>
            <a:r>
              <a:rPr lang="en-GB" sz="1600" dirty="0">
                <a:latin typeface="Arial" panose="020B0604020202020204" pitchFamily="34" charset="0"/>
                <a:cs typeface="Arial" panose="020B0604020202020204" pitchFamily="34" charset="0"/>
              </a:rPr>
              <a:t> at around 30 years of age, with an interval of </a:t>
            </a:r>
            <a:r>
              <a:rPr lang="en-GB" sz="1600" b="1" dirty="0">
                <a:latin typeface="Arial" panose="020B0604020202020204" pitchFamily="34" charset="0"/>
                <a:cs typeface="Arial" panose="020B0604020202020204" pitchFamily="34" charset="0"/>
              </a:rPr>
              <a:t>15–16 years</a:t>
            </a:r>
            <a:r>
              <a:rPr lang="en-GB" sz="1600" dirty="0">
                <a:latin typeface="Arial" panose="020B0604020202020204" pitchFamily="34" charset="0"/>
                <a:cs typeface="Arial" panose="020B0604020202020204" pitchFamily="34" charset="0"/>
              </a:rPr>
              <a:t> after the onset of AR — the most common time gap observed*.</a:t>
            </a:r>
          </a:p>
          <a:p>
            <a:pPr lvl="1">
              <a:buFont typeface="Arial" panose="020B0604020202020204" pitchFamily="34" charset="0"/>
              <a:buChar char="•"/>
            </a:pPr>
            <a:r>
              <a:rPr lang="en-GB" sz="1600" dirty="0">
                <a:latin typeface="Arial" panose="020B0604020202020204" pitchFamily="34" charset="0"/>
                <a:cs typeface="Arial" panose="020B0604020202020204" pitchFamily="34" charset="0"/>
              </a:rPr>
              <a:t>Had a </a:t>
            </a:r>
            <a:r>
              <a:rPr lang="en-GB" sz="1600" b="1" dirty="0">
                <a:latin typeface="Arial" panose="020B0604020202020204" pitchFamily="34" charset="0"/>
                <a:cs typeface="Arial" panose="020B0604020202020204" pitchFamily="34" charset="0"/>
              </a:rPr>
              <a:t>childhood predisposition to asthma</a:t>
            </a:r>
            <a:r>
              <a:rPr lang="en-GB" sz="1600" dirty="0">
                <a:latin typeface="Arial" panose="020B0604020202020204" pitchFamily="34" charset="0"/>
                <a:cs typeface="Arial" panose="020B0604020202020204" pitchFamily="34" charset="0"/>
              </a:rPr>
              <a:t>, indicating baseline </a:t>
            </a:r>
            <a:r>
              <a:rPr lang="en-GB" sz="1600" b="1" dirty="0">
                <a:latin typeface="Arial" panose="020B0604020202020204" pitchFamily="34" charset="0"/>
                <a:cs typeface="Arial" panose="020B0604020202020204" pitchFamily="34" charset="0"/>
              </a:rPr>
              <a:t>bronchial hyperreactivity</a:t>
            </a:r>
            <a:r>
              <a:rPr lang="en-GB" sz="1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7EEACB3-71AD-A8AC-A6DB-E71E4327AD0B}"/>
              </a:ext>
            </a:extLst>
          </p:cNvPr>
          <p:cNvSpPr txBox="1"/>
          <p:nvPr/>
        </p:nvSpPr>
        <p:spPr>
          <a:xfrm>
            <a:off x="270933" y="5716327"/>
            <a:ext cx="11750275" cy="461665"/>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*Makris, M., et al. "Temporal relationship of allergic rhinitis with asthma and other co-morbidities in a Mediterranean country: a retrospective study in a tertiary reference allergy clinic." </a:t>
            </a:r>
            <a:r>
              <a:rPr lang="en-GB" sz="1200" b="0" i="1" dirty="0" err="1">
                <a:solidFill>
                  <a:srgbClr val="222222"/>
                </a:solidFill>
                <a:effectLst/>
                <a:latin typeface="Arial" panose="020B0604020202020204" pitchFamily="34" charset="0"/>
              </a:rPr>
              <a:t>Allergologia</a:t>
            </a:r>
            <a:r>
              <a:rPr lang="en-GB" sz="1200" b="0" i="1" dirty="0">
                <a:solidFill>
                  <a:srgbClr val="222222"/>
                </a:solidFill>
                <a:effectLst/>
                <a:latin typeface="Arial" panose="020B0604020202020204" pitchFamily="34" charset="0"/>
              </a:rPr>
              <a:t> et </a:t>
            </a:r>
            <a:r>
              <a:rPr lang="en-GB" sz="1200" b="0" i="1" dirty="0" err="1">
                <a:solidFill>
                  <a:srgbClr val="222222"/>
                </a:solidFill>
                <a:effectLst/>
                <a:latin typeface="Arial" panose="020B0604020202020204" pitchFamily="34" charset="0"/>
              </a:rPr>
              <a:t>immunopathologia</a:t>
            </a:r>
            <a:r>
              <a:rPr lang="en-GB" sz="1200" b="0" i="0" dirty="0">
                <a:solidFill>
                  <a:srgbClr val="222222"/>
                </a:solidFill>
                <a:effectLst/>
                <a:latin typeface="Arial" panose="020B0604020202020204" pitchFamily="34" charset="0"/>
              </a:rPr>
              <a:t> 38.5 (2010): 246-253.</a:t>
            </a:r>
            <a:endParaRPr lang="en-US" sz="1200" dirty="0"/>
          </a:p>
        </p:txBody>
      </p:sp>
      <p:pic>
        <p:nvPicPr>
          <p:cNvPr id="4" name="Picture 3" descr="A close up of a logo&#10;&#10;AI-generated content may be incorrect.">
            <a:extLst>
              <a:ext uri="{FF2B5EF4-FFF2-40B4-BE49-F238E27FC236}">
                <a16:creationId xmlns:a16="http://schemas.microsoft.com/office/drawing/2014/main" id="{5E82F5E2-BF15-7287-6B06-D47635350505}"/>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7" name="TextBox 6">
            <a:extLst>
              <a:ext uri="{FF2B5EF4-FFF2-40B4-BE49-F238E27FC236}">
                <a16:creationId xmlns:a16="http://schemas.microsoft.com/office/drawing/2014/main" id="{F74B80D7-B768-4780-4C57-57A0769A8444}"/>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579057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own Arrow 20">
            <a:extLst>
              <a:ext uri="{FF2B5EF4-FFF2-40B4-BE49-F238E27FC236}">
                <a16:creationId xmlns:a16="http://schemas.microsoft.com/office/drawing/2014/main" id="{9160AA55-DE8E-14FF-4858-F46E2BCA31C3}"/>
              </a:ext>
            </a:extLst>
          </p:cNvPr>
          <p:cNvSpPr/>
          <p:nvPr/>
        </p:nvSpPr>
        <p:spPr>
          <a:xfrm>
            <a:off x="7654157" y="1823035"/>
            <a:ext cx="204951" cy="1884809"/>
          </a:xfrm>
          <a:prstGeom prst="downArrow">
            <a:avLst>
              <a:gd name="adj1" fmla="val 50000"/>
              <a:gd name="adj2" fmla="val 42307"/>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08DA47F-CF02-70E5-EBF6-AEE657DF1C81}"/>
              </a:ext>
            </a:extLst>
          </p:cNvPr>
          <p:cNvPicPr>
            <a:picLocks noChangeAspect="1"/>
          </p:cNvPicPr>
          <p:nvPr/>
        </p:nvPicPr>
        <p:blipFill>
          <a:blip r:embed="rId2"/>
          <a:stretch>
            <a:fillRect/>
          </a:stretch>
        </p:blipFill>
        <p:spPr>
          <a:xfrm>
            <a:off x="65690" y="39413"/>
            <a:ext cx="3600381" cy="6794938"/>
          </a:xfrm>
          <a:prstGeom prst="rect">
            <a:avLst/>
          </a:prstGeom>
        </p:spPr>
      </p:pic>
      <p:sp>
        <p:nvSpPr>
          <p:cNvPr id="5" name="TextBox 4">
            <a:extLst>
              <a:ext uri="{FF2B5EF4-FFF2-40B4-BE49-F238E27FC236}">
                <a16:creationId xmlns:a16="http://schemas.microsoft.com/office/drawing/2014/main" id="{2C67C83C-0F58-1E96-DC87-3D7781F9FAFD}"/>
              </a:ext>
            </a:extLst>
          </p:cNvPr>
          <p:cNvSpPr txBox="1"/>
          <p:nvPr/>
        </p:nvSpPr>
        <p:spPr>
          <a:xfrm>
            <a:off x="3558510" y="77914"/>
            <a:ext cx="8460239" cy="523220"/>
          </a:xfrm>
          <a:prstGeom prst="rect">
            <a:avLst/>
          </a:prstGeom>
          <a:noFill/>
        </p:spPr>
        <p:txBody>
          <a:bodyPr wrap="square">
            <a:spAutoFit/>
          </a:bodyPr>
          <a:lstStyle/>
          <a:p>
            <a:pPr algn="ctr"/>
            <a:r>
              <a:rPr lang="en-GB" sz="2800" dirty="0">
                <a:solidFill>
                  <a:srgbClr val="017973"/>
                </a:solidFill>
                <a:effectLst/>
                <a:latin typeface="Arial" panose="020B0604020202020204" pitchFamily="34" charset="0"/>
                <a:cs typeface="Arial" panose="020B0604020202020204" pitchFamily="34" charset="0"/>
              </a:rPr>
              <a:t>Mechanism of Transition: Allergic Rhinitis to Asthma</a:t>
            </a:r>
          </a:p>
        </p:txBody>
      </p:sp>
      <p:sp>
        <p:nvSpPr>
          <p:cNvPr id="6" name="TextBox 5">
            <a:extLst>
              <a:ext uri="{FF2B5EF4-FFF2-40B4-BE49-F238E27FC236}">
                <a16:creationId xmlns:a16="http://schemas.microsoft.com/office/drawing/2014/main" id="{E9C33D0E-DC44-E8C7-0808-26150E504600}"/>
              </a:ext>
            </a:extLst>
          </p:cNvPr>
          <p:cNvSpPr txBox="1"/>
          <p:nvPr/>
        </p:nvSpPr>
        <p:spPr>
          <a:xfrm>
            <a:off x="5581923" y="660277"/>
            <a:ext cx="4295174" cy="830997"/>
          </a:xfrm>
          <a:prstGeom prst="rect">
            <a:avLst/>
          </a:prstGeom>
          <a:noFill/>
          <a:ln w="28575">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Inflammation: Type 2 cytokine </a:t>
            </a:r>
          </a:p>
          <a:p>
            <a:pPr lvl="1"/>
            <a:r>
              <a:rPr lang="en-US" sz="2400" dirty="0">
                <a:latin typeface="Arial" panose="020B0604020202020204" pitchFamily="34" charset="0"/>
                <a:cs typeface="Arial" panose="020B0604020202020204" pitchFamily="34" charset="0"/>
              </a:rPr>
              <a:t>Mediator release </a:t>
            </a:r>
          </a:p>
        </p:txBody>
      </p:sp>
      <p:sp>
        <p:nvSpPr>
          <p:cNvPr id="7" name="TextBox 6">
            <a:extLst>
              <a:ext uri="{FF2B5EF4-FFF2-40B4-BE49-F238E27FC236}">
                <a16:creationId xmlns:a16="http://schemas.microsoft.com/office/drawing/2014/main" id="{2F560FB7-89E8-DA14-520E-34A9190B73E8}"/>
              </a:ext>
            </a:extLst>
          </p:cNvPr>
          <p:cNvSpPr txBox="1"/>
          <p:nvPr/>
        </p:nvSpPr>
        <p:spPr>
          <a:xfrm>
            <a:off x="4525082" y="4532802"/>
            <a:ext cx="6634655" cy="830997"/>
          </a:xfrm>
          <a:prstGeom prst="rect">
            <a:avLst/>
          </a:prstGeom>
          <a:solidFill>
            <a:srgbClr val="EBEA96"/>
          </a:solidFill>
        </p:spPr>
        <p:txBody>
          <a:bodyPr wrap="square" rtlCol="0">
            <a:spAutoFit/>
          </a:bodyPr>
          <a:lstStyle/>
          <a:p>
            <a:pPr algn="ctr"/>
            <a:r>
              <a:rPr lang="en-US" sz="2400" dirty="0">
                <a:latin typeface="Arial" panose="020B0604020202020204" pitchFamily="34" charset="0"/>
                <a:cs typeface="Arial" panose="020B0604020202020204" pitchFamily="34" charset="0"/>
              </a:rPr>
              <a:t>Risk factors: allergen burden, biomass smoke, dust, smoking, pollution, and infection. </a:t>
            </a:r>
          </a:p>
        </p:txBody>
      </p:sp>
      <p:sp>
        <p:nvSpPr>
          <p:cNvPr id="9" name="TextBox 8">
            <a:extLst>
              <a:ext uri="{FF2B5EF4-FFF2-40B4-BE49-F238E27FC236}">
                <a16:creationId xmlns:a16="http://schemas.microsoft.com/office/drawing/2014/main" id="{5601F297-61EB-B5DF-0994-BEC650741360}"/>
              </a:ext>
            </a:extLst>
          </p:cNvPr>
          <p:cNvSpPr txBox="1"/>
          <p:nvPr/>
        </p:nvSpPr>
        <p:spPr>
          <a:xfrm>
            <a:off x="5885407" y="3005277"/>
            <a:ext cx="3806443" cy="461665"/>
          </a:xfrm>
          <a:prstGeom prst="rect">
            <a:avLst/>
          </a:prstGeom>
          <a:solidFill>
            <a:schemeClr val="bg1"/>
          </a:solidFill>
          <a:ln w="28575">
            <a:solidFill>
              <a:schemeClr val="tx1"/>
            </a:solidFill>
          </a:ln>
        </p:spPr>
        <p:txBody>
          <a:bodyPr wrap="square">
            <a:spAutoFit/>
          </a:bodyPr>
          <a:lstStyle/>
          <a:p>
            <a:r>
              <a:rPr lang="en-US" sz="2400" dirty="0">
                <a:latin typeface="Arial" panose="020B0604020202020204" pitchFamily="34" charset="0"/>
                <a:cs typeface="Arial" panose="020B0604020202020204" pitchFamily="34" charset="0"/>
              </a:rPr>
              <a:t>Impaired epithelial barrier </a:t>
            </a:r>
          </a:p>
        </p:txBody>
      </p:sp>
      <p:sp>
        <p:nvSpPr>
          <p:cNvPr id="10" name="TextBox 9">
            <a:extLst>
              <a:ext uri="{FF2B5EF4-FFF2-40B4-BE49-F238E27FC236}">
                <a16:creationId xmlns:a16="http://schemas.microsoft.com/office/drawing/2014/main" id="{3DF5FF19-F108-3A1C-EEFA-308EDF38400F}"/>
              </a:ext>
            </a:extLst>
          </p:cNvPr>
          <p:cNvSpPr txBox="1"/>
          <p:nvPr/>
        </p:nvSpPr>
        <p:spPr>
          <a:xfrm>
            <a:off x="4855309" y="1872570"/>
            <a:ext cx="5974202" cy="830997"/>
          </a:xfrm>
          <a:prstGeom prst="rect">
            <a:avLst/>
          </a:prstGeom>
          <a:solidFill>
            <a:schemeClr val="bg1"/>
          </a:solidFill>
          <a:ln w="28575">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Spill over the mediators and inflammatory process from the nose to the lower airway.</a:t>
            </a:r>
          </a:p>
        </p:txBody>
      </p:sp>
      <p:sp>
        <p:nvSpPr>
          <p:cNvPr id="11" name="TextBox 10">
            <a:extLst>
              <a:ext uri="{FF2B5EF4-FFF2-40B4-BE49-F238E27FC236}">
                <a16:creationId xmlns:a16="http://schemas.microsoft.com/office/drawing/2014/main" id="{536E60FF-C307-643B-B032-32DAB0F11556}"/>
              </a:ext>
            </a:extLst>
          </p:cNvPr>
          <p:cNvSpPr txBox="1"/>
          <p:nvPr/>
        </p:nvSpPr>
        <p:spPr>
          <a:xfrm>
            <a:off x="6627444" y="3723610"/>
            <a:ext cx="2429931" cy="461665"/>
          </a:xfrm>
          <a:prstGeom prst="rect">
            <a:avLst/>
          </a:prstGeom>
          <a:noFill/>
          <a:ln w="28575">
            <a:solidFill>
              <a:schemeClr val="tx1"/>
            </a:solidFill>
          </a:ln>
        </p:spPr>
        <p:txBody>
          <a:bodyPr wrap="square">
            <a:spAutoFit/>
          </a:bodyPr>
          <a:lstStyle/>
          <a:p>
            <a:pPr algn="ctr"/>
            <a:r>
              <a:rPr lang="en-US" sz="2400" dirty="0">
                <a:latin typeface="Arial" panose="020B0604020202020204" pitchFamily="34" charset="0"/>
                <a:cs typeface="Arial" panose="020B0604020202020204" pitchFamily="34" charset="0"/>
              </a:rPr>
              <a:t>AR </a:t>
            </a:r>
            <a:r>
              <a:rPr lang="en-US" sz="2400" i="1" dirty="0">
                <a:latin typeface="Arial" panose="020B0604020202020204" pitchFamily="34" charset="0"/>
                <a:cs typeface="Arial" panose="020B0604020202020204" pitchFamily="34" charset="0"/>
              </a:rPr>
              <a:t>to</a:t>
            </a:r>
            <a:r>
              <a:rPr lang="en-US" sz="2400" dirty="0">
                <a:latin typeface="Arial" panose="020B0604020202020204" pitchFamily="34" charset="0"/>
                <a:cs typeface="Arial" panose="020B0604020202020204" pitchFamily="34" charset="0"/>
              </a:rPr>
              <a:t> Asthma</a:t>
            </a:r>
          </a:p>
        </p:txBody>
      </p:sp>
      <p:sp>
        <p:nvSpPr>
          <p:cNvPr id="13" name="TextBox 12">
            <a:extLst>
              <a:ext uri="{FF2B5EF4-FFF2-40B4-BE49-F238E27FC236}">
                <a16:creationId xmlns:a16="http://schemas.microsoft.com/office/drawing/2014/main" id="{6C728EA9-89F1-04AB-7BDE-14EE4243F880}"/>
              </a:ext>
            </a:extLst>
          </p:cNvPr>
          <p:cNvSpPr txBox="1"/>
          <p:nvPr/>
        </p:nvSpPr>
        <p:spPr>
          <a:xfrm>
            <a:off x="3741026" y="5883458"/>
            <a:ext cx="8385284" cy="461665"/>
          </a:xfrm>
          <a:prstGeom prst="rect">
            <a:avLst/>
          </a:prstGeom>
          <a:noFill/>
        </p:spPr>
        <p:txBody>
          <a:bodyPr wrap="square">
            <a:spAutoFit/>
          </a:bodyPr>
          <a:lstStyle/>
          <a:p>
            <a:r>
              <a:rPr lang="en-GB" sz="1200" b="0" i="0" dirty="0">
                <a:solidFill>
                  <a:srgbClr val="1B1B1B"/>
                </a:solidFill>
                <a:effectLst/>
                <a:latin typeface="Arial" panose="020B0604020202020204" pitchFamily="34" charset="0"/>
                <a:cs typeface="Arial" panose="020B0604020202020204" pitchFamily="34" charset="0"/>
              </a:rPr>
              <a:t>Kim H, Bouchard J, Renzi PM. The link between allergic rhinitis and asthma: a role for antileukotrienes? Can Respir J. 2008 Mar;15(2):91-8. </a:t>
            </a:r>
            <a:r>
              <a:rPr lang="en-GB" sz="1200" b="0" i="0" dirty="0" err="1">
                <a:solidFill>
                  <a:srgbClr val="1B1B1B"/>
                </a:solidFill>
                <a:effectLst/>
                <a:latin typeface="Arial" panose="020B0604020202020204" pitchFamily="34" charset="0"/>
                <a:cs typeface="Arial" panose="020B0604020202020204" pitchFamily="34" charset="0"/>
              </a:rPr>
              <a:t>doi</a:t>
            </a:r>
            <a:r>
              <a:rPr lang="en-GB" sz="1200" b="0" i="0" dirty="0">
                <a:solidFill>
                  <a:srgbClr val="1B1B1B"/>
                </a:solidFill>
                <a:effectLst/>
                <a:latin typeface="Arial" panose="020B0604020202020204" pitchFamily="34" charset="0"/>
                <a:cs typeface="Arial" panose="020B0604020202020204" pitchFamily="34" charset="0"/>
              </a:rPr>
              <a:t>: 10.1155/2008/416095. PMID: 18354749; PMCID: PMC2677841.</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2DAF41C-BD11-FEEA-2111-17EC3D3D6281}"/>
              </a:ext>
            </a:extLst>
          </p:cNvPr>
          <p:cNvSpPr txBox="1"/>
          <p:nvPr/>
        </p:nvSpPr>
        <p:spPr>
          <a:xfrm>
            <a:off x="3741026" y="6307198"/>
            <a:ext cx="8123738" cy="461665"/>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Feinstein, E. (2013). The Common Allergic Mechanism of Rhinitis and Asthma. The Science Journal of the Lander College of Arts and Sciences, 7(1). Retrieved from https://</a:t>
            </a:r>
            <a:r>
              <a:rPr lang="en-GB" sz="1200" dirty="0" err="1">
                <a:latin typeface="Arial" panose="020B0604020202020204" pitchFamily="34" charset="0"/>
                <a:cs typeface="Arial" panose="020B0604020202020204" pitchFamily="34" charset="0"/>
              </a:rPr>
              <a:t>touroscholar.touro.edu</a:t>
            </a:r>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sjlcas</a:t>
            </a:r>
            <a:r>
              <a:rPr lang="en-GB" sz="1200" dirty="0">
                <a:latin typeface="Arial" panose="020B0604020202020204" pitchFamily="34" charset="0"/>
                <a:cs typeface="Arial" panose="020B0604020202020204" pitchFamily="34" charset="0"/>
              </a:rPr>
              <a:t>/vol7/ iss1/5 </a:t>
            </a:r>
            <a:endParaRPr lang="en-US"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92CE8B3-4867-F6E9-A3C3-85F91522EC4C}"/>
              </a:ext>
            </a:extLst>
          </p:cNvPr>
          <p:cNvSpPr txBox="1"/>
          <p:nvPr/>
        </p:nvSpPr>
        <p:spPr>
          <a:xfrm>
            <a:off x="3741026" y="5459580"/>
            <a:ext cx="8123738" cy="461665"/>
          </a:xfrm>
          <a:prstGeom prst="rect">
            <a:avLst/>
          </a:prstGeom>
          <a:noFill/>
        </p:spPr>
        <p:txBody>
          <a:bodyPr wrap="square">
            <a:spAutoFit/>
          </a:bodyPr>
          <a:lstStyle/>
          <a:p>
            <a:r>
              <a:rPr lang="en-GB" sz="1200" b="0" i="0" dirty="0">
                <a:solidFill>
                  <a:srgbClr val="333333"/>
                </a:solidFill>
                <a:effectLst/>
                <a:latin typeface="Arial" panose="020B0604020202020204" pitchFamily="34" charset="0"/>
                <a:cs typeface="Arial" panose="020B0604020202020204" pitchFamily="34" charset="0"/>
              </a:rPr>
              <a:t>Egan, M., </a:t>
            </a:r>
            <a:r>
              <a:rPr lang="en-GB" sz="1200" b="0" i="0" dirty="0" err="1">
                <a:solidFill>
                  <a:srgbClr val="333333"/>
                </a:solidFill>
                <a:effectLst/>
                <a:latin typeface="Arial" panose="020B0604020202020204" pitchFamily="34" charset="0"/>
                <a:cs typeface="Arial" panose="020B0604020202020204" pitchFamily="34" charset="0"/>
              </a:rPr>
              <a:t>Bunyavanich</a:t>
            </a:r>
            <a:r>
              <a:rPr lang="en-GB" sz="1200" b="0" i="0" dirty="0">
                <a:solidFill>
                  <a:srgbClr val="333333"/>
                </a:solidFill>
                <a:effectLst/>
                <a:latin typeface="Arial" panose="020B0604020202020204" pitchFamily="34" charset="0"/>
                <a:cs typeface="Arial" panose="020B0604020202020204" pitchFamily="34" charset="0"/>
              </a:rPr>
              <a:t>, S. Allergic rhinitis: the “Ghost Diagnosis” in patients with asthma. </a:t>
            </a:r>
            <a:r>
              <a:rPr lang="en-GB" sz="1200" b="0" i="1" dirty="0">
                <a:solidFill>
                  <a:srgbClr val="333333"/>
                </a:solidFill>
                <a:effectLst/>
                <a:latin typeface="Arial" panose="020B0604020202020204" pitchFamily="34" charset="0"/>
                <a:cs typeface="Arial" panose="020B0604020202020204" pitchFamily="34" charset="0"/>
              </a:rPr>
              <a:t>asthma res and </a:t>
            </a:r>
            <a:r>
              <a:rPr lang="en-GB" sz="1200" b="0" i="1" dirty="0" err="1">
                <a:solidFill>
                  <a:srgbClr val="333333"/>
                </a:solidFill>
                <a:effectLst/>
                <a:latin typeface="Arial" panose="020B0604020202020204" pitchFamily="34" charset="0"/>
                <a:cs typeface="Arial" panose="020B0604020202020204" pitchFamily="34" charset="0"/>
              </a:rPr>
              <a:t>pract</a:t>
            </a:r>
            <a:r>
              <a:rPr lang="en-GB" sz="1200" b="0" i="0" dirty="0">
                <a:solidFill>
                  <a:srgbClr val="333333"/>
                </a:solidFill>
                <a:effectLst/>
                <a:latin typeface="Arial" panose="020B0604020202020204" pitchFamily="34" charset="0"/>
                <a:cs typeface="Arial" panose="020B0604020202020204" pitchFamily="34" charset="0"/>
              </a:rPr>
              <a:t> </a:t>
            </a:r>
            <a:r>
              <a:rPr lang="en-GB" sz="1200" b="1" i="0" dirty="0">
                <a:solidFill>
                  <a:srgbClr val="333333"/>
                </a:solidFill>
                <a:effectLst/>
                <a:latin typeface="Arial" panose="020B0604020202020204" pitchFamily="34" charset="0"/>
                <a:cs typeface="Arial" panose="020B0604020202020204" pitchFamily="34" charset="0"/>
              </a:rPr>
              <a:t>1</a:t>
            </a:r>
            <a:r>
              <a:rPr lang="en-GB" sz="1200" b="0" i="0" dirty="0">
                <a:solidFill>
                  <a:srgbClr val="333333"/>
                </a:solidFill>
                <a:effectLst/>
                <a:latin typeface="Arial" panose="020B0604020202020204" pitchFamily="34" charset="0"/>
                <a:cs typeface="Arial" panose="020B0604020202020204" pitchFamily="34" charset="0"/>
              </a:rPr>
              <a:t>, 8 (2015). https://</a:t>
            </a:r>
            <a:r>
              <a:rPr lang="en-GB" sz="1200" b="0" i="0" dirty="0" err="1">
                <a:solidFill>
                  <a:srgbClr val="333333"/>
                </a:solidFill>
                <a:effectLst/>
                <a:latin typeface="Arial" panose="020B0604020202020204" pitchFamily="34" charset="0"/>
                <a:cs typeface="Arial" panose="020B0604020202020204" pitchFamily="34" charset="0"/>
              </a:rPr>
              <a:t>doi.org</a:t>
            </a:r>
            <a:r>
              <a:rPr lang="en-GB" sz="1200" b="0" i="0" dirty="0">
                <a:solidFill>
                  <a:srgbClr val="333333"/>
                </a:solidFill>
                <a:effectLst/>
                <a:latin typeface="Arial" panose="020B0604020202020204" pitchFamily="34" charset="0"/>
                <a:cs typeface="Arial" panose="020B0604020202020204" pitchFamily="34" charset="0"/>
              </a:rPr>
              <a:t>/10.1186/s40733-015-0008-0</a:t>
            </a:r>
            <a:endParaRPr lang="en-US" sz="1200" dirty="0">
              <a:latin typeface="Arial" panose="020B0604020202020204" pitchFamily="34" charset="0"/>
              <a:cs typeface="Arial" panose="020B0604020202020204" pitchFamily="34" charset="0"/>
            </a:endParaRPr>
          </a:p>
        </p:txBody>
      </p:sp>
      <p:sp>
        <p:nvSpPr>
          <p:cNvPr id="18" name="Triangle 17">
            <a:extLst>
              <a:ext uri="{FF2B5EF4-FFF2-40B4-BE49-F238E27FC236}">
                <a16:creationId xmlns:a16="http://schemas.microsoft.com/office/drawing/2014/main" id="{984FEEF9-753D-B66F-C0A5-D97C11604BB3}"/>
              </a:ext>
            </a:extLst>
          </p:cNvPr>
          <p:cNvSpPr/>
          <p:nvPr/>
        </p:nvSpPr>
        <p:spPr>
          <a:xfrm flipV="1">
            <a:off x="6988528" y="1510351"/>
            <a:ext cx="1635210" cy="322047"/>
          </a:xfrm>
          <a:prstGeom prst="triangle">
            <a:avLst>
              <a:gd name="adj" fmla="val 4710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87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EF357-894B-E2BA-788E-67DCC8FACBE6}"/>
            </a:ext>
          </a:extLst>
        </p:cNvPr>
        <p:cNvGrpSpPr/>
        <p:nvPr/>
      </p:nvGrpSpPr>
      <p:grpSpPr>
        <a:xfrm>
          <a:off x="0" y="0"/>
          <a:ext cx="0" cy="0"/>
          <a:chOff x="0" y="0"/>
          <a:chExt cx="0" cy="0"/>
        </a:xfrm>
      </p:grpSpPr>
      <p:pic>
        <p:nvPicPr>
          <p:cNvPr id="7" name="Picture 6"/>
          <p:cNvPicPr>
            <a:picLocks noChangeAspect="1"/>
          </p:cNvPicPr>
          <p:nvPr/>
        </p:nvPicPr>
        <p:blipFill rotWithShape="1">
          <a:blip r:embed="rId2"/>
          <a:srcRect r="4697"/>
          <a:stretch/>
        </p:blipFill>
        <p:spPr>
          <a:xfrm>
            <a:off x="1980500" y="1885528"/>
            <a:ext cx="1659984" cy="1658470"/>
          </a:xfrm>
          <a:prstGeom prst="rect">
            <a:avLst/>
          </a:prstGeom>
        </p:spPr>
      </p:pic>
      <p:pic>
        <p:nvPicPr>
          <p:cNvPr id="8" name="Picture 7"/>
          <p:cNvPicPr>
            <a:picLocks noChangeAspect="1"/>
          </p:cNvPicPr>
          <p:nvPr/>
        </p:nvPicPr>
        <p:blipFill>
          <a:blip r:embed="rId3"/>
          <a:stretch>
            <a:fillRect/>
          </a:stretch>
        </p:blipFill>
        <p:spPr>
          <a:xfrm>
            <a:off x="8037745" y="1885528"/>
            <a:ext cx="1686244" cy="1658470"/>
          </a:xfrm>
          <a:prstGeom prst="rect">
            <a:avLst/>
          </a:prstGeom>
        </p:spPr>
      </p:pic>
      <p:sp>
        <p:nvSpPr>
          <p:cNvPr id="10" name="Rectangle 9"/>
          <p:cNvSpPr/>
          <p:nvPr/>
        </p:nvSpPr>
        <p:spPr>
          <a:xfrm>
            <a:off x="3298951" y="191403"/>
            <a:ext cx="5041008" cy="400110"/>
          </a:xfrm>
          <a:prstGeom prst="rect">
            <a:avLst/>
          </a:prstGeom>
        </p:spPr>
        <p:txBody>
          <a:bodyPr wrap="square">
            <a:spAutoFit/>
          </a:bodyPr>
          <a:lstStyle/>
          <a:p>
            <a:r>
              <a:rPr lang="en-US" sz="2000" b="1" dirty="0">
                <a:solidFill>
                  <a:srgbClr val="017973"/>
                </a:solidFill>
                <a:latin typeface="Arial" panose="020B0604020202020204" pitchFamily="34" charset="0"/>
                <a:cs typeface="Arial" panose="020B0604020202020204" pitchFamily="34" charset="0"/>
              </a:rPr>
              <a:t>AR alone is different from AR + Asthma</a:t>
            </a:r>
          </a:p>
        </p:txBody>
      </p:sp>
      <p:sp>
        <p:nvSpPr>
          <p:cNvPr id="11" name="TextBox 10"/>
          <p:cNvSpPr txBox="1"/>
          <p:nvPr/>
        </p:nvSpPr>
        <p:spPr>
          <a:xfrm>
            <a:off x="235815" y="3518861"/>
            <a:ext cx="5368887" cy="193899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Allergic Rhinitis alone (</a:t>
            </a:r>
            <a:r>
              <a:rPr lang="en-GB" sz="2000" dirty="0">
                <a:latin typeface="Arial" panose="020B0604020202020204" pitchFamily="34" charset="0"/>
                <a:cs typeface="Arial" panose="020B0604020202020204" pitchFamily="34" charset="0"/>
              </a:rPr>
              <a:t>70–80%)</a:t>
            </a:r>
            <a:r>
              <a:rPr lang="en-US" sz="2000" b="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Limited to the Nose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Symptoms – Sneezing, congestion, Itching, Runny or blocked nose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Localized Eosinophilic Inflammation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Can progress to asthma</a:t>
            </a:r>
          </a:p>
        </p:txBody>
      </p:sp>
      <p:sp>
        <p:nvSpPr>
          <p:cNvPr id="12" name="TextBox 11"/>
          <p:cNvSpPr txBox="1"/>
          <p:nvPr/>
        </p:nvSpPr>
        <p:spPr>
          <a:xfrm>
            <a:off x="5801653" y="3518861"/>
            <a:ext cx="6158428" cy="193899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AR with asthma (</a:t>
            </a:r>
            <a:r>
              <a:rPr lang="en-GB" sz="2000" dirty="0">
                <a:latin typeface="Arial" panose="020B0604020202020204" pitchFamily="34" charset="0"/>
                <a:cs typeface="Arial" panose="020B0604020202020204" pitchFamily="34" charset="0"/>
              </a:rPr>
              <a:t>20–30%)</a:t>
            </a:r>
            <a:r>
              <a:rPr lang="en-US" sz="2000" b="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Both upper and lower airways (Nose &amp; bronchial tree)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Typical Asthma symptoms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Generalized Th2-type inflammation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Established airway hyper-reactivity</a:t>
            </a:r>
          </a:p>
        </p:txBody>
      </p:sp>
      <p:sp>
        <p:nvSpPr>
          <p:cNvPr id="17" name="Rectangle 16"/>
          <p:cNvSpPr/>
          <p:nvPr/>
        </p:nvSpPr>
        <p:spPr>
          <a:xfrm>
            <a:off x="270371" y="6408465"/>
            <a:ext cx="10915266" cy="307777"/>
          </a:xfrm>
          <a:prstGeom prst="rect">
            <a:avLst/>
          </a:prstGeom>
        </p:spPr>
        <p:txBody>
          <a:bodyPr wrap="square">
            <a:spAutoFit/>
          </a:bodyPr>
          <a:lstStyle/>
          <a:p>
            <a:r>
              <a:rPr lang="en-US" sz="1400" dirty="0" err="1">
                <a:latin typeface="Arial" panose="020B0604020202020204" pitchFamily="34" charset="0"/>
                <a:cs typeface="Arial" panose="020B0604020202020204" pitchFamily="34" charset="0"/>
              </a:rPr>
              <a:t>Nur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Husna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Siti</a:t>
            </a:r>
            <a:r>
              <a:rPr lang="en-US" sz="1400" dirty="0">
                <a:latin typeface="Arial" panose="020B0604020202020204" pitchFamily="34" charset="0"/>
                <a:cs typeface="Arial" panose="020B0604020202020204" pitchFamily="34" charset="0"/>
              </a:rPr>
              <a:t> Muhamad, et al. "Allergic rhinitis: a clinical and pathophysiological overview." Frontiers in medicine 9 (2022): 874114.</a:t>
            </a:r>
          </a:p>
        </p:txBody>
      </p:sp>
      <p:sp>
        <p:nvSpPr>
          <p:cNvPr id="3" name="TextBox 2">
            <a:extLst>
              <a:ext uri="{FF2B5EF4-FFF2-40B4-BE49-F238E27FC236}">
                <a16:creationId xmlns:a16="http://schemas.microsoft.com/office/drawing/2014/main" id="{41BE58CD-72EB-5C5F-6B14-78844F0D9175}"/>
              </a:ext>
            </a:extLst>
          </p:cNvPr>
          <p:cNvSpPr txBox="1"/>
          <p:nvPr/>
        </p:nvSpPr>
        <p:spPr>
          <a:xfrm>
            <a:off x="448753" y="770394"/>
            <a:ext cx="11493062"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Clinically, two distinct allergic rhinitis (AR) phenotypes are identified: </a:t>
            </a:r>
          </a:p>
          <a:p>
            <a:pPr algn="ct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i</a:t>
            </a:r>
            <a:r>
              <a:rPr lang="en-GB" sz="2000" dirty="0">
                <a:latin typeface="Arial" panose="020B0604020202020204" pitchFamily="34" charset="0"/>
                <a:cs typeface="Arial" panose="020B0604020202020204" pitchFamily="34" charset="0"/>
              </a:rPr>
              <a:t>) rhinitis alone, and (ii) AR + asthma.</a:t>
            </a: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65942D-CD78-8844-3AA6-CE0EC0E8A17E}"/>
              </a:ext>
            </a:extLst>
          </p:cNvPr>
          <p:cNvSpPr txBox="1"/>
          <p:nvPr/>
        </p:nvSpPr>
        <p:spPr>
          <a:xfrm>
            <a:off x="189189" y="6090998"/>
            <a:ext cx="11831456" cy="307777"/>
          </a:xfrm>
          <a:prstGeom prst="rect">
            <a:avLst/>
          </a:prstGeom>
          <a:noFill/>
        </p:spPr>
        <p:txBody>
          <a:bodyPr wrap="square">
            <a:spAutoFit/>
          </a:bodyPr>
          <a:lstStyle/>
          <a:p>
            <a:r>
              <a:rPr lang="en-GB" sz="1400" b="0" i="0" dirty="0">
                <a:solidFill>
                  <a:srgbClr val="222222"/>
                </a:solidFill>
                <a:effectLst/>
                <a:latin typeface="Arial" panose="020B0604020202020204" pitchFamily="34" charset="0"/>
              </a:rPr>
              <a:t>Bousquet, Jean, et al. "Rhinitis associated with asthma is distinct from rhinitis alone: the ARIA‐</a:t>
            </a:r>
            <a:r>
              <a:rPr lang="en-GB" sz="1400" b="0" i="0" dirty="0" err="1">
                <a:solidFill>
                  <a:srgbClr val="222222"/>
                </a:solidFill>
                <a:effectLst/>
                <a:latin typeface="Arial" panose="020B0604020202020204" pitchFamily="34" charset="0"/>
              </a:rPr>
              <a:t>MeDALL</a:t>
            </a:r>
            <a:r>
              <a:rPr lang="en-GB" sz="1400" b="0" i="0" dirty="0">
                <a:solidFill>
                  <a:srgbClr val="222222"/>
                </a:solidFill>
                <a:effectLst/>
                <a:latin typeface="Arial" panose="020B0604020202020204" pitchFamily="34" charset="0"/>
              </a:rPr>
              <a:t> hypothesis." </a:t>
            </a:r>
            <a:r>
              <a:rPr lang="en-GB" sz="1400" b="0" i="1" dirty="0">
                <a:solidFill>
                  <a:srgbClr val="222222"/>
                </a:solidFill>
                <a:effectLst/>
                <a:latin typeface="Arial" panose="020B0604020202020204" pitchFamily="34" charset="0"/>
              </a:rPr>
              <a:t>Allergy</a:t>
            </a:r>
            <a:r>
              <a:rPr lang="en-GB" sz="1400" b="0" i="0" dirty="0">
                <a:solidFill>
                  <a:srgbClr val="222222"/>
                </a:solidFill>
                <a:effectLst/>
                <a:latin typeface="Arial" panose="020B0604020202020204" pitchFamily="34" charset="0"/>
              </a:rPr>
              <a:t> 78.5 (2023): 1169-1203.</a:t>
            </a:r>
            <a:endParaRPr lang="en-US" sz="1400" dirty="0"/>
          </a:p>
        </p:txBody>
      </p:sp>
      <p:pic>
        <p:nvPicPr>
          <p:cNvPr id="2" name="Picture 1" descr="A close up of a logo&#10;&#10;AI-generated content may be incorrect.">
            <a:extLst>
              <a:ext uri="{FF2B5EF4-FFF2-40B4-BE49-F238E27FC236}">
                <a16:creationId xmlns:a16="http://schemas.microsoft.com/office/drawing/2014/main" id="{CF0AD258-5007-98AF-5A02-80FFA814385C}"/>
              </a:ext>
            </a:extLst>
          </p:cNvPr>
          <p:cNvPicPr>
            <a:picLocks noChangeAspect="1"/>
          </p:cNvPicPr>
          <p:nvPr/>
        </p:nvPicPr>
        <p:blipFill>
          <a:blip r:embed="rId4"/>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2467265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4911" y="2059668"/>
            <a:ext cx="7715482"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Organisation</a:t>
            </a:r>
            <a:r>
              <a:rPr lang="en-US" sz="2400" dirty="0">
                <a:latin typeface="Arial" panose="020B0604020202020204" pitchFamily="34" charset="0"/>
                <a:cs typeface="Arial" panose="020B0604020202020204" pitchFamily="34" charset="0"/>
              </a:rPr>
              <a:t> for Economic Co-operation and Development (OECD) recognized the MASK-air app as a best practice for integrated chronic respiratory care due to its success in using digital health for patient-centered approaches and generating real-world data. </a:t>
            </a:r>
          </a:p>
        </p:txBody>
      </p:sp>
      <p:pic>
        <p:nvPicPr>
          <p:cNvPr id="6" name="Picture 5"/>
          <p:cNvPicPr>
            <a:picLocks noChangeAspect="1"/>
          </p:cNvPicPr>
          <p:nvPr/>
        </p:nvPicPr>
        <p:blipFill>
          <a:blip r:embed="rId2"/>
          <a:stretch>
            <a:fillRect/>
          </a:stretch>
        </p:blipFill>
        <p:spPr>
          <a:xfrm>
            <a:off x="297455" y="134559"/>
            <a:ext cx="3050468" cy="630318"/>
          </a:xfrm>
          <a:prstGeom prst="rect">
            <a:avLst/>
          </a:prstGeom>
        </p:spPr>
      </p:pic>
      <p:pic>
        <p:nvPicPr>
          <p:cNvPr id="8" name="Picture 7"/>
          <p:cNvPicPr>
            <a:picLocks noChangeAspect="1"/>
          </p:cNvPicPr>
          <p:nvPr/>
        </p:nvPicPr>
        <p:blipFill>
          <a:blip r:embed="rId3"/>
          <a:stretch>
            <a:fillRect/>
          </a:stretch>
        </p:blipFill>
        <p:spPr>
          <a:xfrm>
            <a:off x="8123107" y="288792"/>
            <a:ext cx="3929347" cy="2619564"/>
          </a:xfrm>
          <a:prstGeom prst="rect">
            <a:avLst/>
          </a:prstGeom>
        </p:spPr>
      </p:pic>
      <p:sp>
        <p:nvSpPr>
          <p:cNvPr id="9" name="Rectangle 8"/>
          <p:cNvSpPr/>
          <p:nvPr/>
        </p:nvSpPr>
        <p:spPr>
          <a:xfrm>
            <a:off x="440675" y="4297222"/>
            <a:ext cx="11622796"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Key messages highlight the app's role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Digitally empowering patients for understanding and managing their condition.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Producing extensive real-life evidence on symptoms and medication, and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Improving integrated care pathways between primary and specialist practitioners. </a:t>
            </a:r>
          </a:p>
        </p:txBody>
      </p:sp>
      <p:sp>
        <p:nvSpPr>
          <p:cNvPr id="10" name="Rectangle 9"/>
          <p:cNvSpPr/>
          <p:nvPr/>
        </p:nvSpPr>
        <p:spPr>
          <a:xfrm>
            <a:off x="33051" y="1068643"/>
            <a:ext cx="8123107" cy="707886"/>
          </a:xfrm>
          <a:prstGeom prst="rect">
            <a:avLst/>
          </a:prstGeom>
        </p:spPr>
        <p:txBody>
          <a:bodyPr wrap="square">
            <a:spAutoFit/>
          </a:bodyPr>
          <a:lstStyle/>
          <a:p>
            <a:pPr algn="ctr"/>
            <a:r>
              <a:rPr lang="en-US" sz="2000" i="1" dirty="0">
                <a:latin typeface="Arial" panose="020B0604020202020204" pitchFamily="34" charset="0"/>
                <a:cs typeface="Arial" panose="020B0604020202020204" pitchFamily="34" charset="0"/>
              </a:rPr>
              <a:t>MASK-air is one of OECD-recognized (2023) 13 Best Practice integrating digital, patient-centered care for allergic rhinitis and asthma</a:t>
            </a:r>
          </a:p>
        </p:txBody>
      </p:sp>
      <p:sp>
        <p:nvSpPr>
          <p:cNvPr id="2" name="TextBox 1">
            <a:extLst>
              <a:ext uri="{FF2B5EF4-FFF2-40B4-BE49-F238E27FC236}">
                <a16:creationId xmlns:a16="http://schemas.microsoft.com/office/drawing/2014/main" id="{FD8026EA-22BC-B08E-B395-EF747AF416AA}"/>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121629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A76E380C-2321-F125-B4D0-B9B75C82B3F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70ACC24C-A569-86E9-1BE1-A29B4B825A8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
        <p:nvSpPr>
          <p:cNvPr id="6" name="TextBox 5">
            <a:extLst>
              <a:ext uri="{FF2B5EF4-FFF2-40B4-BE49-F238E27FC236}">
                <a16:creationId xmlns:a16="http://schemas.microsoft.com/office/drawing/2014/main" id="{3FD5223D-3179-4874-F4AE-CEFE7761CF7E}"/>
              </a:ext>
            </a:extLst>
          </p:cNvPr>
          <p:cNvSpPr txBox="1"/>
          <p:nvPr/>
        </p:nvSpPr>
        <p:spPr>
          <a:xfrm>
            <a:off x="315310" y="727048"/>
            <a:ext cx="11470195" cy="5324535"/>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Allergic Rhinitis (AR) affects 15–25% of the global population.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Only about 45% seek medical advice or treatment.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AR is closely linked to asthma — 20–30% of AR patients also have asthma.</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Early management of AR may help prevent progression to asthma.</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AR is often seen as a common issue as a persistent cold rather than a disease.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Patients rarely expect a structured diagnosis or treatment plan.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Visual Analogue Scale (VAS) (0 = no symptoms; 10 = very severe) is a simple and effective tool.</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Reframe rhinitis as a manageable, non-trivial condition.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Therapy should be tailored according to symptom pattern. </a:t>
            </a:r>
          </a:p>
          <a:p>
            <a:pPr marL="1257300" lvl="2"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Daily therapy for frequent, severe, or seasonal symptoms.</a:t>
            </a:r>
          </a:p>
          <a:p>
            <a:pPr marL="1257300" lvl="2"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As-needed therapy for mild or intermittent cases.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Saline irrigation can reduce symptom severity.</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Consider Allergen Immunotherapy (AIT / SLIT) for persistent cases.</a:t>
            </a:r>
          </a:p>
          <a:p>
            <a:endParaRPr lang="en-GB" sz="2000" dirty="0">
              <a:latin typeface="Arial" panose="020B0604020202020204" pitchFamily="34" charset="0"/>
              <a:cs typeface="Arial" panose="020B0604020202020204" pitchFamily="34" charset="0"/>
            </a:endParaRPr>
          </a:p>
          <a:p>
            <a:pPr algn="ctr"/>
            <a:r>
              <a:rPr lang="en-GB" sz="2000" i="1" dirty="0">
                <a:latin typeface="Arial" panose="020B0604020202020204" pitchFamily="34" charset="0"/>
                <a:cs typeface="Arial" panose="020B0604020202020204" pitchFamily="34" charset="0"/>
              </a:rPr>
              <a:t>Rhinitis is not harmless or trivial. With proper diagnosis, education, and personalized treatment, patients can regain comfort, productivity, and control over their symptoms</a:t>
            </a:r>
            <a:r>
              <a:rPr lang="en-GB" sz="20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6BCD6269-C33D-0348-786C-AD2130CFCFB8}"/>
              </a:ext>
            </a:extLst>
          </p:cNvPr>
          <p:cNvSpPr txBox="1"/>
          <p:nvPr/>
        </p:nvSpPr>
        <p:spPr>
          <a:xfrm>
            <a:off x="518949" y="203828"/>
            <a:ext cx="4140418" cy="523220"/>
          </a:xfrm>
          <a:prstGeom prst="rect">
            <a:avLst/>
          </a:prstGeom>
          <a:noFill/>
        </p:spPr>
        <p:txBody>
          <a:bodyPr wrap="square">
            <a:spAutoFit/>
          </a:bodyPr>
          <a:lstStyle/>
          <a:p>
            <a:r>
              <a:rPr lang="en-GB" sz="2800" b="1" dirty="0">
                <a:solidFill>
                  <a:srgbClr val="017973"/>
                </a:solidFill>
                <a:latin typeface="Arial" panose="020B0604020202020204" pitchFamily="34" charset="0"/>
                <a:cs typeface="Arial" panose="020B0604020202020204" pitchFamily="34" charset="0"/>
              </a:rPr>
              <a:t>Take-Home Messages</a:t>
            </a: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2E3F-4DC3-A191-CB0D-E5CBC6516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ED464-3593-BAD0-AA08-F08AC251E73E}"/>
              </a:ext>
            </a:extLst>
          </p:cNvPr>
          <p:cNvSpPr>
            <a:spLocks noGrp="1"/>
          </p:cNvSpPr>
          <p:nvPr>
            <p:ph type="title"/>
          </p:nvPr>
        </p:nvSpPr>
        <p:spPr>
          <a:xfrm>
            <a:off x="591128" y="239830"/>
            <a:ext cx="9573126" cy="777875"/>
          </a:xfrm>
        </p:spPr>
        <p:txBody>
          <a:bodyPr>
            <a:normAutofit/>
          </a:bodyPr>
          <a:lstStyle/>
          <a:p>
            <a:r>
              <a:rPr lang="en-US" sz="2300" b="1" dirty="0">
                <a:solidFill>
                  <a:srgbClr val="017973"/>
                </a:solidFill>
                <a:latin typeface="Arial" panose="020B0604020202020204" pitchFamily="34" charset="0"/>
                <a:cs typeface="Arial" panose="020B0604020202020204" pitchFamily="34" charset="0"/>
              </a:rPr>
              <a:t>A practical guide to improve rhinitis management in primary care</a:t>
            </a:r>
          </a:p>
        </p:txBody>
      </p:sp>
      <p:pic>
        <p:nvPicPr>
          <p:cNvPr id="9" name="Picture 8" descr="A close up of a logo&#10;&#10;AI-generated content may be incorrect.">
            <a:extLst>
              <a:ext uri="{FF2B5EF4-FFF2-40B4-BE49-F238E27FC236}">
                <a16:creationId xmlns:a16="http://schemas.microsoft.com/office/drawing/2014/main" id="{C5B9F356-7062-F432-B45F-390F2F8E819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8FDB3A35-593D-7CAF-E146-462C0401FFDB}"/>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7" name="Picture 6" descr="A qr code with green squares&#10;&#10;AI-generated content may be incorrect.">
            <a:extLst>
              <a:ext uri="{FF2B5EF4-FFF2-40B4-BE49-F238E27FC236}">
                <a16:creationId xmlns:a16="http://schemas.microsoft.com/office/drawing/2014/main" id="{30AB86E9-79E1-7F0A-618B-85B6552D9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844" y="1336435"/>
            <a:ext cx="4910769" cy="4910769"/>
          </a:xfrm>
          <a:prstGeom prst="rect">
            <a:avLst/>
          </a:prstGeom>
        </p:spPr>
      </p:pic>
      <p:pic>
        <p:nvPicPr>
          <p:cNvPr id="10" name="Picture 9">
            <a:extLst>
              <a:ext uri="{FF2B5EF4-FFF2-40B4-BE49-F238E27FC236}">
                <a16:creationId xmlns:a16="http://schemas.microsoft.com/office/drawing/2014/main" id="{C20AB173-1718-8BFC-48FB-21F57AEEC275}"/>
              </a:ext>
            </a:extLst>
          </p:cNvPr>
          <p:cNvPicPr>
            <a:picLocks noChangeAspect="1"/>
          </p:cNvPicPr>
          <p:nvPr/>
        </p:nvPicPr>
        <p:blipFill>
          <a:blip r:embed="rId4"/>
          <a:stretch>
            <a:fillRect/>
          </a:stretch>
        </p:blipFill>
        <p:spPr>
          <a:xfrm>
            <a:off x="697799" y="976444"/>
            <a:ext cx="3729669" cy="5270760"/>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87F66B34-06D6-3FCE-45C8-566C37F4FEAF}"/>
              </a:ext>
            </a:extLst>
          </p:cNvPr>
          <p:cNvGrpSpPr/>
          <p:nvPr/>
        </p:nvGrpSpPr>
        <p:grpSpPr>
          <a:xfrm>
            <a:off x="9949613" y="1977154"/>
            <a:ext cx="1947086" cy="3813565"/>
            <a:chOff x="9838420" y="1929529"/>
            <a:chExt cx="1947086" cy="3813565"/>
          </a:xfrm>
        </p:grpSpPr>
        <p:sp>
          <p:nvSpPr>
            <p:cNvPr id="3" name="Title 1">
              <a:extLst>
                <a:ext uri="{FF2B5EF4-FFF2-40B4-BE49-F238E27FC236}">
                  <a16:creationId xmlns:a16="http://schemas.microsoft.com/office/drawing/2014/main" id="{03ABFAC3-B1B7-892A-A745-80F975ED2B51}"/>
                </a:ext>
              </a:extLst>
            </p:cNvPr>
            <p:cNvSpPr txBox="1">
              <a:spLocks/>
            </p:cNvSpPr>
            <p:nvPr/>
          </p:nvSpPr>
          <p:spPr>
            <a:xfrm>
              <a:off x="9838420" y="4965219"/>
              <a:ext cx="1947086" cy="777875"/>
            </a:xfrm>
            <a:prstGeom prst="rect">
              <a:avLst/>
            </a:prstGeom>
            <a:solidFill>
              <a:srgbClr val="0179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solidFill>
                    <a:schemeClr val="bg1"/>
                  </a:solidFill>
                  <a:latin typeface="Arial" panose="020B0604020202020204" pitchFamily="34" charset="0"/>
                  <a:cs typeface="Arial" panose="020B0604020202020204" pitchFamily="34" charset="0"/>
                </a:rPr>
                <a:t>scan </a:t>
              </a:r>
            </a:p>
            <a:p>
              <a:pPr algn="ctr"/>
              <a:r>
                <a:rPr lang="en-US" sz="2300" b="1" dirty="0">
                  <a:solidFill>
                    <a:schemeClr val="bg1"/>
                  </a:solidFill>
                  <a:latin typeface="Arial" panose="020B0604020202020204" pitchFamily="34" charset="0"/>
                  <a:cs typeface="Arial" panose="020B0604020202020204" pitchFamily="34" charset="0"/>
                </a:rPr>
                <a:t>to access</a:t>
              </a:r>
            </a:p>
          </p:txBody>
        </p:sp>
        <p:pic>
          <p:nvPicPr>
            <p:cNvPr id="11" name="Picture 10" descr="A hand holding a phone with a qr code scanning&#10;&#10;AI-generated content may be incorrect.">
              <a:extLst>
                <a:ext uri="{FF2B5EF4-FFF2-40B4-BE49-F238E27FC236}">
                  <a16:creationId xmlns:a16="http://schemas.microsoft.com/office/drawing/2014/main" id="{F62E6864-10E8-4FB0-25A4-858A9083CEC2}"/>
                </a:ext>
              </a:extLst>
            </p:cNvPr>
            <p:cNvPicPr>
              <a:picLocks noChangeAspect="1"/>
            </p:cNvPicPr>
            <p:nvPr/>
          </p:nvPicPr>
          <p:blipFill>
            <a:blip r:embed="rId5"/>
            <a:srcRect l="5898" t="18397" r="48889" b="11112"/>
            <a:stretch>
              <a:fillRect/>
            </a:stretch>
          </p:blipFill>
          <p:spPr>
            <a:xfrm>
              <a:off x="9838420" y="1929529"/>
              <a:ext cx="1947085" cy="3035690"/>
            </a:xfrm>
            <a:prstGeom prst="rect">
              <a:avLst/>
            </a:prstGeom>
          </p:spPr>
        </p:pic>
      </p:grpSp>
    </p:spTree>
    <p:extLst>
      <p:ext uri="{BB962C8B-B14F-4D97-AF65-F5344CB8AC3E}">
        <p14:creationId xmlns:p14="http://schemas.microsoft.com/office/powerpoint/2010/main" val="270408721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patient</a:t>
            </a:r>
            <a:endParaRPr lang="en-GB" sz="2800" i="1" dirty="0">
              <a:solidFill>
                <a:srgbClr val="017973"/>
              </a:solidFill>
            </a:endParaRPr>
          </a:p>
        </p:txBody>
      </p:sp>
      <p:sp>
        <p:nvSpPr>
          <p:cNvPr id="6" name="Marcador de Posição de Conteúdo 5">
            <a:extLst>
              <a:ext uri="{FF2B5EF4-FFF2-40B4-BE49-F238E27FC236}">
                <a16:creationId xmlns:a16="http://schemas.microsoft.com/office/drawing/2014/main" id="{082476C7-9CCF-A2EA-BF4F-B59F2463A355}"/>
              </a:ext>
            </a:extLst>
          </p:cNvPr>
          <p:cNvSpPr>
            <a:spLocks noGrp="1"/>
          </p:cNvSpPr>
          <p:nvPr>
            <p:ph sz="half" idx="1"/>
          </p:nvPr>
        </p:nvSpPr>
        <p:spPr>
          <a:xfrm>
            <a:off x="838200" y="1825625"/>
            <a:ext cx="5653135" cy="4351338"/>
          </a:xfrm>
        </p:spPr>
        <p:txBody>
          <a:bodyPr>
            <a:normAutofit lnSpcReduction="10000"/>
          </a:bodyPr>
          <a:lstStyle/>
          <a:p>
            <a:pPr marL="285750" indent="-285750">
              <a:buClr>
                <a:srgbClr val="017973"/>
              </a:buClr>
              <a:buSzPct val="130000"/>
              <a:buFont typeface="Arial" panose="020B0604020202020204" pitchFamily="34" charset="0"/>
              <a:buChar char="•"/>
            </a:pPr>
            <a:r>
              <a:rPr lang="en-US" sz="2800" dirty="0">
                <a:latin typeface="Arial" panose="020B0604020202020204" pitchFamily="34" charset="0"/>
                <a:cs typeface="Arial" panose="020B0604020202020204" pitchFamily="34" charset="0"/>
              </a:rPr>
              <a:t>Malcolm </a:t>
            </a:r>
            <a:r>
              <a:rPr lang="en-US" dirty="0">
                <a:latin typeface="Arial" panose="020B0604020202020204" pitchFamily="34" charset="0"/>
                <a:cs typeface="Arial" panose="020B0604020202020204" pitchFamily="34" charset="0"/>
              </a:rPr>
              <a:t>is </a:t>
            </a:r>
            <a:r>
              <a:rPr lang="en-US" sz="2800" dirty="0">
                <a:latin typeface="Arial" panose="020B0604020202020204" pitchFamily="34" charset="0"/>
                <a:cs typeface="Arial" panose="020B0604020202020204" pitchFamily="34" charset="0"/>
              </a:rPr>
              <a:t>32-year-old. </a:t>
            </a:r>
          </a:p>
          <a:p>
            <a:pPr marL="285750" indent="-285750">
              <a:buClr>
                <a:srgbClr val="017973"/>
              </a:buClr>
              <a:buSzPct val="130000"/>
              <a:buFont typeface="Arial" panose="020B0604020202020204" pitchFamily="34" charset="0"/>
              <a:buChar char="•"/>
            </a:pPr>
            <a:r>
              <a:rPr lang="en-US" dirty="0">
                <a:latin typeface="Arial" panose="020B0604020202020204" pitchFamily="34" charset="0"/>
                <a:cs typeface="Arial" panose="020B0604020202020204" pitchFamily="34" charset="0"/>
              </a:rPr>
              <a:t>He is a </a:t>
            </a:r>
            <a:r>
              <a:rPr lang="en-US" sz="2800" dirty="0">
                <a:latin typeface="Arial" panose="020B0604020202020204" pitchFamily="34" charset="0"/>
                <a:cs typeface="Arial" panose="020B0604020202020204" pitchFamily="34" charset="0"/>
              </a:rPr>
              <a:t>London bus driver. </a:t>
            </a:r>
          </a:p>
          <a:p>
            <a:pPr marL="285750" indent="-285750">
              <a:buClr>
                <a:srgbClr val="017973"/>
              </a:buClr>
              <a:buSzPct val="130000"/>
            </a:pPr>
            <a:r>
              <a:rPr lang="en-US" dirty="0">
                <a:latin typeface="Arial" panose="020B0604020202020204" pitchFamily="34" charset="0"/>
                <a:cs typeface="Arial" panose="020B0604020202020204" pitchFamily="34" charset="0"/>
              </a:rPr>
              <a:t>It’s a sunny day at the end of spring.</a:t>
            </a:r>
          </a:p>
          <a:p>
            <a:pPr marL="285750" indent="-285750">
              <a:buClr>
                <a:srgbClr val="017973"/>
              </a:buClr>
              <a:buSzPct val="130000"/>
              <a:buFont typeface="Arial" panose="020B0604020202020204" pitchFamily="34" charset="0"/>
              <a:buChar char="•"/>
            </a:pPr>
            <a:r>
              <a:rPr lang="en-US" sz="2800" dirty="0">
                <a:effectLst/>
                <a:latin typeface="Arial" panose="020B0604020202020204" pitchFamily="34" charset="0"/>
                <a:cs typeface="Arial" panose="020B0604020202020204" pitchFamily="34" charset="0"/>
              </a:rPr>
              <a:t>He comes to see you because of his rhinitis.</a:t>
            </a:r>
          </a:p>
          <a:p>
            <a:pPr marL="285750" indent="-285750">
              <a:buClr>
                <a:srgbClr val="017973"/>
              </a:buClr>
              <a:buSzPct val="130000"/>
              <a:buFont typeface="Arial" panose="020B0604020202020204" pitchFamily="34" charset="0"/>
              <a:buChar char="•"/>
            </a:pPr>
            <a:r>
              <a:rPr lang="en-US" dirty="0">
                <a:latin typeface="Arial" panose="020B0604020202020204" pitchFamily="34" charset="0"/>
                <a:cs typeface="Arial" panose="020B0604020202020204" pitchFamily="34" charset="0"/>
              </a:rPr>
              <a:t>You have previously prescribed a fixed combination of an intranasal corticosteroid and intranasal antihistamines.</a:t>
            </a: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EC71A94A-5774-ACE9-54DA-C528E2EFF5DF}"/>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8" name="Marcador de Posição de Conteúdo 7" descr="Uma imagem com pessoa, vestuário, veículo, homem&#10;&#10;Os conteúdos gerados por IA podem estar incorretos.">
            <a:extLst>
              <a:ext uri="{FF2B5EF4-FFF2-40B4-BE49-F238E27FC236}">
                <a16:creationId xmlns:a16="http://schemas.microsoft.com/office/drawing/2014/main" id="{7D045B51-BE32-5273-C2B6-6EDBCDF3B517}"/>
              </a:ext>
            </a:extLst>
          </p:cNvPr>
          <p:cNvPicPr>
            <a:picLocks noGrp="1" noChangeAspect="1"/>
          </p:cNvPicPr>
          <p:nvPr>
            <p:ph sz="half" idx="2"/>
          </p:nvPr>
        </p:nvPicPr>
        <p:blipFill>
          <a:blip r:embed="rId3"/>
          <a:stretch>
            <a:fillRect/>
          </a:stretch>
        </p:blipFill>
        <p:spPr>
          <a:xfrm>
            <a:off x="6491335" y="1615162"/>
            <a:ext cx="4389160" cy="4389160"/>
          </a:xfrm>
        </p:spPr>
      </p:pic>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32187"/>
    </mc:Choice>
    <mc:Fallback xmlns="">
      <p:transition spd="slow" advTm="321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C720-E25B-02CA-4590-657BBDC8A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42EEB-872F-6EBD-1887-C606EEDE774D}"/>
              </a:ext>
            </a:extLst>
          </p:cNvPr>
          <p:cNvSpPr>
            <a:spLocks noGrp="1"/>
          </p:cNvSpPr>
          <p:nvPr>
            <p:ph type="title"/>
          </p:nvPr>
        </p:nvSpPr>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Medical history</a:t>
            </a:r>
            <a:endParaRPr lang="en-GB" sz="2800" i="1" dirty="0">
              <a:solidFill>
                <a:srgbClr val="017973"/>
              </a:solidFill>
            </a:endParaRPr>
          </a:p>
        </p:txBody>
      </p:sp>
      <p:sp>
        <p:nvSpPr>
          <p:cNvPr id="6" name="Marcador de Posição de Conteúdo 5">
            <a:extLst>
              <a:ext uri="{FF2B5EF4-FFF2-40B4-BE49-F238E27FC236}">
                <a16:creationId xmlns:a16="http://schemas.microsoft.com/office/drawing/2014/main" id="{7423E5FB-F137-A320-F9C0-19B4592BCAB9}"/>
              </a:ext>
            </a:extLst>
          </p:cNvPr>
          <p:cNvSpPr>
            <a:spLocks noGrp="1"/>
          </p:cNvSpPr>
          <p:nvPr>
            <p:ph sz="half" idx="1"/>
          </p:nvPr>
        </p:nvSpPr>
        <p:spPr>
          <a:xfrm>
            <a:off x="838200" y="1825625"/>
            <a:ext cx="6191250" cy="4351338"/>
          </a:xfrm>
        </p:spPr>
        <p:txBody>
          <a:bodyPr>
            <a:normAutofit lnSpcReduction="10000"/>
          </a:bodyPr>
          <a:lstStyle/>
          <a:p>
            <a:pPr marL="285750" indent="-285750">
              <a:buClr>
                <a:srgbClr val="017973"/>
              </a:buClr>
              <a:buSzPct val="130000"/>
            </a:pPr>
            <a:r>
              <a:rPr lang="en-US" dirty="0">
                <a:latin typeface="Arial" panose="020B0604020202020204" pitchFamily="34" charset="0"/>
                <a:cs typeface="Arial" panose="020B0604020202020204" pitchFamily="34" charset="0"/>
              </a:rPr>
              <a:t>Malcolm has had nose symptoms intermittently since his teen age year.</a:t>
            </a:r>
          </a:p>
          <a:p>
            <a:pPr marL="285750" indent="-285750">
              <a:buClr>
                <a:srgbClr val="017973"/>
              </a:buClr>
              <a:buSzPct val="130000"/>
            </a:pPr>
            <a:r>
              <a:rPr lang="en-US" dirty="0">
                <a:latin typeface="Arial" panose="020B0604020202020204" pitchFamily="34" charset="0"/>
                <a:cs typeface="Arial" panose="020B0604020202020204" pitchFamily="34" charset="0"/>
              </a:rPr>
              <a:t>Every year, when spring arrives, and he drives near gardens or parks the symptoms get worse (runny and itchy nose, sneezing and itchy eyes).</a:t>
            </a:r>
          </a:p>
          <a:p>
            <a:pPr marL="285750" indent="-285750">
              <a:buClr>
                <a:srgbClr val="017973"/>
              </a:buClr>
              <a:buSzPct val="130000"/>
            </a:pPr>
            <a:r>
              <a:rPr lang="en-US" dirty="0">
                <a:latin typeface="Arial" panose="020B0604020202020204" pitchFamily="34" charset="0"/>
                <a:cs typeface="Arial" panose="020B0604020202020204" pitchFamily="34" charset="0"/>
              </a:rPr>
              <a:t>He has been using the intranasal medication regularly and felt much better in the beginning.</a:t>
            </a:r>
          </a:p>
          <a:p>
            <a:pPr marL="285750" indent="-285750">
              <a:buClr>
                <a:srgbClr val="017973"/>
              </a:buClr>
              <a:buSzPct val="130000"/>
            </a:pPr>
            <a:endParaRPr lang="en-US" dirty="0">
              <a:latin typeface="Arial" panose="020B0604020202020204" pitchFamily="34" charset="0"/>
              <a:cs typeface="Arial" panose="020B0604020202020204" pitchFamily="34" charset="0"/>
            </a:endParaRPr>
          </a:p>
          <a:p>
            <a:pPr marL="285750" indent="-285750">
              <a:buClr>
                <a:srgbClr val="017973"/>
              </a:buClr>
              <a:buSzPct val="130000"/>
              <a:buFont typeface="Arial" panose="020B0604020202020204" pitchFamily="34" charset="0"/>
              <a:buChar char="•"/>
            </a:pPr>
            <a:endParaRPr lang="pt-PT" dirty="0"/>
          </a:p>
        </p:txBody>
      </p:sp>
      <p:pic>
        <p:nvPicPr>
          <p:cNvPr id="9" name="Picture 8" descr="A close up of a logo&#10;&#10;AI-generated content may be incorrect.">
            <a:extLst>
              <a:ext uri="{FF2B5EF4-FFF2-40B4-BE49-F238E27FC236}">
                <a16:creationId xmlns:a16="http://schemas.microsoft.com/office/drawing/2014/main" id="{C9B8D40F-D80F-BF5D-C496-64FB5BCA8101}"/>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89C7508C-11DE-A88A-4FF0-76F322655D64}"/>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8" name="Marcador de Posição de Conteúdo 7" descr="Uma imagem com pessoa, vestuário, veículo, homem&#10;&#10;Os conteúdos gerados por IA podem estar incorretos.">
            <a:extLst>
              <a:ext uri="{FF2B5EF4-FFF2-40B4-BE49-F238E27FC236}">
                <a16:creationId xmlns:a16="http://schemas.microsoft.com/office/drawing/2014/main" id="{21B340C9-0FD9-3A99-9E90-671F2C8354B3}"/>
              </a:ext>
            </a:extLst>
          </p:cNvPr>
          <p:cNvPicPr>
            <a:picLocks noGrp="1" noChangeAspect="1"/>
          </p:cNvPicPr>
          <p:nvPr>
            <p:ph sz="half" idx="2"/>
          </p:nvPr>
        </p:nvPicPr>
        <p:blipFill>
          <a:blip r:embed="rId4"/>
          <a:stretch>
            <a:fillRect/>
          </a:stretch>
        </p:blipFill>
        <p:spPr>
          <a:xfrm>
            <a:off x="7472516" y="1578948"/>
            <a:ext cx="4389160" cy="4389160"/>
          </a:xfrm>
        </p:spPr>
      </p:pic>
    </p:spTree>
    <p:extLst>
      <p:ext uri="{BB962C8B-B14F-4D97-AF65-F5344CB8AC3E}">
        <p14:creationId xmlns:p14="http://schemas.microsoft.com/office/powerpoint/2010/main" val="3911139434"/>
      </p:ext>
    </p:extLst>
  </p:cSld>
  <p:clrMapOvr>
    <a:masterClrMapping/>
  </p:clrMapOvr>
  <mc:AlternateContent xmlns:mc="http://schemas.openxmlformats.org/markup-compatibility/2006" xmlns:p14="http://schemas.microsoft.com/office/powerpoint/2010/main">
    <mc:Choice Requires="p14">
      <p:transition spd="slow" p14:dur="2000" advTm="35864"/>
    </mc:Choice>
    <mc:Fallback xmlns="">
      <p:transition spd="slow" advTm="358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68B20-D701-639E-A701-077DFB32A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89495-F168-4430-6C87-7AF7D90EC727}"/>
              </a:ext>
            </a:extLst>
          </p:cNvPr>
          <p:cNvSpPr>
            <a:spLocks noGrp="1"/>
          </p:cNvSpPr>
          <p:nvPr>
            <p:ph type="title"/>
          </p:nvPr>
        </p:nvSpPr>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Medical history</a:t>
            </a:r>
            <a:endParaRPr lang="en-GB" sz="2800" i="1" dirty="0">
              <a:solidFill>
                <a:srgbClr val="017973"/>
              </a:solidFill>
            </a:endParaRPr>
          </a:p>
        </p:txBody>
      </p:sp>
      <p:sp>
        <p:nvSpPr>
          <p:cNvPr id="6" name="Marcador de Posição de Conteúdo 5">
            <a:extLst>
              <a:ext uri="{FF2B5EF4-FFF2-40B4-BE49-F238E27FC236}">
                <a16:creationId xmlns:a16="http://schemas.microsoft.com/office/drawing/2014/main" id="{D5EADB2F-A59F-6E7D-D35F-D54F01F32693}"/>
              </a:ext>
            </a:extLst>
          </p:cNvPr>
          <p:cNvSpPr>
            <a:spLocks noGrp="1"/>
          </p:cNvSpPr>
          <p:nvPr>
            <p:ph sz="half" idx="1"/>
          </p:nvPr>
        </p:nvSpPr>
        <p:spPr>
          <a:xfrm>
            <a:off x="838199" y="1524000"/>
            <a:ext cx="6809510" cy="4814455"/>
          </a:xfrm>
        </p:spPr>
        <p:txBody>
          <a:bodyPr>
            <a:normAutofit fontScale="70000" lnSpcReduction="20000"/>
          </a:bodyPr>
          <a:lstStyle/>
          <a:p>
            <a:pPr marL="285750" indent="-285750">
              <a:lnSpc>
                <a:spcPct val="110000"/>
              </a:lnSpc>
              <a:buClr>
                <a:srgbClr val="017973"/>
              </a:buClr>
              <a:buSzPct val="130000"/>
            </a:pPr>
            <a:r>
              <a:rPr lang="en-US" sz="3300" dirty="0">
                <a:latin typeface="Arial" panose="020B0604020202020204" pitchFamily="34" charset="0"/>
                <a:cs typeface="Arial" panose="020B0604020202020204" pitchFamily="34" charset="0"/>
              </a:rPr>
              <a:t>Recently he says he feels night wheezing and breathlessness which wake him up 1 or 2 times a week.</a:t>
            </a:r>
          </a:p>
          <a:p>
            <a:pPr marL="285750" indent="-285750">
              <a:lnSpc>
                <a:spcPct val="110000"/>
              </a:lnSpc>
              <a:buClr>
                <a:srgbClr val="017973"/>
              </a:buClr>
              <a:buSzPct val="130000"/>
            </a:pPr>
            <a:r>
              <a:rPr lang="en-US" sz="3300" dirty="0">
                <a:latin typeface="Arial" panose="020B0604020202020204" pitchFamily="34" charset="0"/>
                <a:cs typeface="Arial" panose="020B0604020202020204" pitchFamily="34" charset="0"/>
              </a:rPr>
              <a:t>This has been happening with more intensity in the last three months.</a:t>
            </a:r>
          </a:p>
          <a:p>
            <a:pPr marL="285750" indent="-285750">
              <a:lnSpc>
                <a:spcPct val="110000"/>
              </a:lnSpc>
              <a:buClr>
                <a:srgbClr val="017973"/>
              </a:buClr>
              <a:buSzPct val="130000"/>
            </a:pPr>
            <a:r>
              <a:rPr lang="en-US" sz="3300" dirty="0">
                <a:latin typeface="Arial" panose="020B0604020202020204" pitchFamily="34" charset="0"/>
                <a:cs typeface="Arial" panose="020B0604020202020204" pitchFamily="34" charset="0"/>
              </a:rPr>
              <a:t>Sometimes he also has a dry cough and seldom chest tightness. </a:t>
            </a:r>
          </a:p>
          <a:p>
            <a:pPr marL="285750" indent="-285750">
              <a:lnSpc>
                <a:spcPct val="110000"/>
              </a:lnSpc>
              <a:buClr>
                <a:srgbClr val="017973"/>
              </a:buClr>
              <a:buSzPct val="130000"/>
            </a:pPr>
            <a:r>
              <a:rPr lang="en-US" sz="3300" dirty="0">
                <a:latin typeface="Arial" panose="020B0604020202020204" pitchFamily="34" charset="0"/>
                <a:cs typeface="Arial" panose="020B0604020202020204" pitchFamily="34" charset="0"/>
              </a:rPr>
              <a:t>He remembers having similar symptoms as a child between 5 and 9 years.</a:t>
            </a:r>
          </a:p>
          <a:p>
            <a:pPr marL="285750" indent="-285750">
              <a:lnSpc>
                <a:spcPct val="110000"/>
              </a:lnSpc>
              <a:buClr>
                <a:srgbClr val="017973"/>
              </a:buClr>
              <a:buSzPct val="130000"/>
            </a:pPr>
            <a:r>
              <a:rPr lang="en-US" sz="3300" dirty="0">
                <a:latin typeface="Arial" panose="020B0604020202020204" pitchFamily="34" charset="0"/>
                <a:cs typeface="Arial" panose="020B0604020202020204" pitchFamily="34" charset="0"/>
              </a:rPr>
              <a:t>The doctors said it was bronchitis and prescribed a blue inhaler which helped, though it took him a few days to get better. </a:t>
            </a:r>
            <a:endParaRPr lang="pt-PT" sz="3300" dirty="0">
              <a:latin typeface="Arial" panose="020B0604020202020204" pitchFamily="34" charset="0"/>
              <a:cs typeface="Arial" panose="020B0604020202020204" pitchFamily="34" charset="0"/>
            </a:endParaRPr>
          </a:p>
          <a:p>
            <a:pPr marL="285750" indent="-285750">
              <a:buClr>
                <a:srgbClr val="017973"/>
              </a:buClr>
              <a:buSzPct val="130000"/>
              <a:buFont typeface="Arial" panose="020B0604020202020204" pitchFamily="34" charset="0"/>
              <a:buChar char="•"/>
            </a:pPr>
            <a:endParaRPr lang="pt-PT" dirty="0"/>
          </a:p>
        </p:txBody>
      </p:sp>
      <p:pic>
        <p:nvPicPr>
          <p:cNvPr id="9" name="Picture 8" descr="A close up of a logo&#10;&#10;AI-generated content may be incorrect.">
            <a:extLst>
              <a:ext uri="{FF2B5EF4-FFF2-40B4-BE49-F238E27FC236}">
                <a16:creationId xmlns:a16="http://schemas.microsoft.com/office/drawing/2014/main" id="{693BB6A1-9699-8FF9-35B3-211BC8204F00}"/>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A17F9F78-5E47-D086-D723-54C66B2B3ED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10" name="Marcador de Posição de Conteúdo 9" descr="Uma imagem com pessoa, ar livre, veículo, autocarro&#10;&#10;Os conteúdos gerados por IA podem estar incorretos.">
            <a:extLst>
              <a:ext uri="{FF2B5EF4-FFF2-40B4-BE49-F238E27FC236}">
                <a16:creationId xmlns:a16="http://schemas.microsoft.com/office/drawing/2014/main" id="{3CAA1DD2-E40B-B6C0-191F-59D562D7567D}"/>
              </a:ext>
            </a:extLst>
          </p:cNvPr>
          <p:cNvPicPr>
            <a:picLocks noGrp="1" noChangeAspect="1"/>
          </p:cNvPicPr>
          <p:nvPr>
            <p:ph sz="half" idx="2"/>
          </p:nvPr>
        </p:nvPicPr>
        <p:blipFill>
          <a:blip r:embed="rId3"/>
          <a:stretch>
            <a:fillRect/>
          </a:stretch>
        </p:blipFill>
        <p:spPr>
          <a:xfrm>
            <a:off x="7834160" y="1825625"/>
            <a:ext cx="3951344" cy="3951344"/>
          </a:xfrm>
        </p:spPr>
      </p:pic>
    </p:spTree>
    <p:extLst>
      <p:ext uri="{BB962C8B-B14F-4D97-AF65-F5344CB8AC3E}">
        <p14:creationId xmlns:p14="http://schemas.microsoft.com/office/powerpoint/2010/main" val="3592011977"/>
      </p:ext>
    </p:extLst>
  </p:cSld>
  <p:clrMapOvr>
    <a:masterClrMapping/>
  </p:clrMapOvr>
  <mc:AlternateContent xmlns:mc="http://schemas.openxmlformats.org/markup-compatibility/2006" xmlns:p14="http://schemas.microsoft.com/office/powerpoint/2010/main">
    <mc:Choice Requires="p14">
      <p:transition spd="slow" p14:dur="2000" advTm="36184"/>
    </mc:Choice>
    <mc:Fallback xmlns="">
      <p:transition spd="slow" advTm="3618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Summary of current presentation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C43D16BB-E25D-D295-BADD-B4483A4F978C}"/>
              </a:ext>
            </a:extLst>
          </p:cNvPr>
          <p:cNvSpPr txBox="1"/>
          <p:nvPr/>
        </p:nvSpPr>
        <p:spPr>
          <a:xfrm>
            <a:off x="470812" y="1712430"/>
            <a:ext cx="11217212" cy="4555093"/>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3200" dirty="0">
                <a:latin typeface="Arial" panose="020B0604020202020204" pitchFamily="34" charset="0"/>
                <a:cs typeface="Arial" panose="020B0604020202020204" pitchFamily="34" charset="0"/>
              </a:rPr>
              <a:t>Before:</a:t>
            </a:r>
          </a:p>
          <a:p>
            <a:pPr marL="914400" lvl="1" indent="-457200">
              <a:buClr>
                <a:srgbClr val="017973"/>
              </a:buClr>
              <a:buSzPct val="130000"/>
              <a:buFont typeface="Courier New" panose="02070309020205020404" pitchFamily="49" charset="0"/>
              <a:buChar char="-"/>
            </a:pPr>
            <a:r>
              <a:rPr lang="en-US" sz="2800" dirty="0">
                <a:latin typeface="Arial" panose="020B0604020202020204" pitchFamily="34" charset="0"/>
                <a:cs typeface="Arial" panose="020B0604020202020204" pitchFamily="34" charset="0"/>
              </a:rPr>
              <a:t>Allergic rhinitis</a:t>
            </a:r>
          </a:p>
          <a:p>
            <a:pPr marL="914400" lvl="1" indent="-457200">
              <a:buClr>
                <a:srgbClr val="017973"/>
              </a:buClr>
              <a:buSzPct val="130000"/>
              <a:buFont typeface="Courier New" panose="02070309020205020404" pitchFamily="49" charset="0"/>
              <a:buChar char="-"/>
            </a:pPr>
            <a:r>
              <a:rPr lang="en-US" sz="2800" dirty="0">
                <a:latin typeface="Arial" panose="020B0604020202020204" pitchFamily="34" charset="0"/>
                <a:cs typeface="Arial" panose="020B0604020202020204" pitchFamily="34" charset="0"/>
              </a:rPr>
              <a:t>Previous fixed combination of an intranasal corticosteroid and intranasal antihistamines – felt better</a:t>
            </a:r>
          </a:p>
          <a:p>
            <a:pPr marL="285750" indent="-285750">
              <a:buClr>
                <a:srgbClr val="017973"/>
              </a:buClr>
              <a:buSzPct val="130000"/>
              <a:buFont typeface="Arial" panose="020B0604020202020204" pitchFamily="34" charset="0"/>
              <a:buChar char="•"/>
            </a:pPr>
            <a:r>
              <a:rPr lang="en-US" sz="3200" dirty="0">
                <a:latin typeface="Arial" panose="020B0604020202020204" pitchFamily="34" charset="0"/>
                <a:cs typeface="Arial" panose="020B0604020202020204" pitchFamily="34" charset="0"/>
              </a:rPr>
              <a:t>Reason for present appointment:</a:t>
            </a:r>
          </a:p>
          <a:p>
            <a:pPr marL="914400" lvl="1" indent="-457200">
              <a:buClr>
                <a:srgbClr val="017973"/>
              </a:buClr>
              <a:buSzPct val="130000"/>
              <a:buFont typeface="Courier New" panose="02070309020205020404" pitchFamily="49" charset="0"/>
              <a:buChar char="-"/>
            </a:pPr>
            <a:r>
              <a:rPr lang="en-US" sz="2800" dirty="0">
                <a:latin typeface="Arial" panose="020B0604020202020204" pitchFamily="34" charset="0"/>
                <a:cs typeface="Arial" panose="020B0604020202020204" pitchFamily="34" charset="0"/>
              </a:rPr>
              <a:t>Recently, night wheezing and breathlessness waking him up 1 or 2 times a week, worse in the last 3 months.</a:t>
            </a:r>
          </a:p>
          <a:p>
            <a:pPr marL="914400" lvl="1" indent="-457200">
              <a:buClr>
                <a:srgbClr val="017973"/>
              </a:buClr>
              <a:buSzPct val="130000"/>
              <a:buFont typeface="Courier New" panose="02070309020205020404" pitchFamily="49" charset="0"/>
              <a:buChar char="-"/>
            </a:pPr>
            <a:r>
              <a:rPr lang="en-US" sz="2800" dirty="0">
                <a:latin typeface="Arial" panose="020B0604020202020204" pitchFamily="34" charset="0"/>
                <a:cs typeface="Arial" panose="020B0604020202020204" pitchFamily="34" charset="0"/>
              </a:rPr>
              <a:t>Seldom dry cough and chest tightness</a:t>
            </a:r>
          </a:p>
          <a:p>
            <a:pPr marL="914400" lvl="1" indent="-457200">
              <a:buClr>
                <a:srgbClr val="017973"/>
              </a:buClr>
              <a:buSzPct val="130000"/>
              <a:buFont typeface="Courier New" panose="02070309020205020404" pitchFamily="49" charset="0"/>
              <a:buChar char="-"/>
            </a:pPr>
            <a:r>
              <a:rPr lang="en-US" sz="2800" dirty="0">
                <a:latin typeface="Arial" panose="020B0604020202020204" pitchFamily="34" charset="0"/>
                <a:cs typeface="Arial" panose="020B0604020202020204" pitchFamily="34" charset="0"/>
              </a:rPr>
              <a:t>Similar symptoms in childhood, relieved with blue inhaler </a:t>
            </a: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433F8A-1ECA-B8CD-5078-28D8CFC9BFA6}"/>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2180"/>
    </mc:Choice>
    <mc:Fallback xmlns="">
      <p:transition spd="slow" advTm="421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08A5DFB-DB88-1210-233E-989B13FD3FCD}"/>
              </a:ext>
            </a:extLst>
          </p:cNvPr>
          <p:cNvSpPr txBox="1"/>
          <p:nvPr/>
        </p:nvSpPr>
        <p:spPr>
          <a:xfrm>
            <a:off x="470811" y="1712430"/>
            <a:ext cx="7395899" cy="4708981"/>
          </a:xfrm>
          <a:prstGeom prst="rect">
            <a:avLst/>
          </a:prstGeom>
          <a:noFill/>
        </p:spPr>
        <p:txBody>
          <a:bodyPr wrap="square">
            <a:spAutoFit/>
          </a:bodyPr>
          <a:lstStyle/>
          <a:p>
            <a:pPr>
              <a:buClr>
                <a:srgbClr val="017973"/>
              </a:buClr>
              <a:buSzPct val="130000"/>
            </a:pPr>
            <a:r>
              <a:rPr lang="en-US" sz="3000" dirty="0">
                <a:latin typeface="Arial" panose="020B0604020202020204" pitchFamily="34" charset="0"/>
                <a:cs typeface="Arial" panose="020B0604020202020204" pitchFamily="34" charset="0"/>
              </a:rPr>
              <a:t>General and Facial Features</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Atopic Salute - a transverse crease across the lower third of the nose</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 Allergic Shiner - dark circles or infraorbital edema and darkening beneath the eyes</a:t>
            </a:r>
          </a:p>
          <a:p>
            <a:pPr marL="285750"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Eyes (Ocular Findings)</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Reddish (injected) conjunctiva and watery (teary).</a:t>
            </a: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4015AF-A95A-EC61-FE0C-BAA55746DBB1}"/>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6" name="Marcador de Posição de Conteúdo 4" descr="Uma imagem com pessoa, Cara humana, homem, vestuário&#10;&#10;Os conteúdos gerados por IA podem estar incorretos.">
            <a:extLst>
              <a:ext uri="{FF2B5EF4-FFF2-40B4-BE49-F238E27FC236}">
                <a16:creationId xmlns:a16="http://schemas.microsoft.com/office/drawing/2014/main" id="{EB3AD228-0D9B-733B-4358-6B6EAE3728AE}"/>
              </a:ext>
            </a:extLst>
          </p:cNvPr>
          <p:cNvPicPr>
            <a:picLocks noGrp="1" noChangeAspect="1"/>
          </p:cNvPicPr>
          <p:nvPr>
            <p:ph idx="1"/>
          </p:nvPr>
        </p:nvPicPr>
        <p:blipFill>
          <a:blip r:embed="rId3"/>
          <a:stretch>
            <a:fillRect/>
          </a:stretch>
        </p:blipFill>
        <p:spPr>
          <a:xfrm>
            <a:off x="7866711" y="1712430"/>
            <a:ext cx="3967934" cy="3967934"/>
          </a:xfr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4349"/>
    </mc:Choice>
    <mc:Fallback xmlns="">
      <p:transition spd="slow" advTm="3434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AAD8-9F51-15AE-EBD6-7D1671656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88CF8-8A72-3541-8F04-01CB9A8C010F}"/>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B91FD8-3F0F-6319-94AE-DB076E2059F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008B269-7D65-1120-73E1-788E9E8CB65C}"/>
              </a:ext>
            </a:extLst>
          </p:cNvPr>
          <p:cNvSpPr txBox="1"/>
          <p:nvPr/>
        </p:nvSpPr>
        <p:spPr>
          <a:xfrm>
            <a:off x="487394" y="1540414"/>
            <a:ext cx="11217212" cy="4708981"/>
          </a:xfrm>
          <a:prstGeom prst="rect">
            <a:avLst/>
          </a:prstGeom>
          <a:noFill/>
        </p:spPr>
        <p:txBody>
          <a:bodyPr wrap="square">
            <a:spAutoFit/>
          </a:bodyPr>
          <a:lstStyle/>
          <a:p>
            <a:pPr>
              <a:buClr>
                <a:srgbClr val="017973"/>
              </a:buClr>
              <a:buSzPct val="130000"/>
            </a:pPr>
            <a:r>
              <a:rPr lang="en-US" sz="3000" dirty="0">
                <a:latin typeface="Arial" panose="020B0604020202020204" pitchFamily="34" charset="0"/>
                <a:cs typeface="Arial" panose="020B0604020202020204" pitchFamily="34" charset="0"/>
              </a:rPr>
              <a:t>Nasal Examination</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Nasal </a:t>
            </a:r>
            <a:r>
              <a:rPr lang="en-US" sz="3000" dirty="0" err="1">
                <a:latin typeface="Arial" panose="020B0604020202020204" pitchFamily="34" charset="0"/>
                <a:cs typeface="Arial" panose="020B0604020202020204" pitchFamily="34" charset="0"/>
              </a:rPr>
              <a:t>Turbinates</a:t>
            </a:r>
            <a:r>
              <a:rPr lang="en-US" sz="3000" dirty="0">
                <a:latin typeface="Arial" panose="020B0604020202020204" pitchFamily="34" charset="0"/>
                <a:cs typeface="Arial" panose="020B0604020202020204" pitchFamily="34" charset="0"/>
              </a:rPr>
              <a:t> - examination with a speculum shows signs of chronic inflammation and congestion, hypertrophy (enlargement) and a pale appearance. </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The nasal mucosa is swollen and wet.</a:t>
            </a:r>
          </a:p>
          <a:p>
            <a:pPr>
              <a:buClr>
                <a:srgbClr val="017973"/>
              </a:buClr>
              <a:buSzPct val="130000"/>
            </a:pPr>
            <a:r>
              <a:rPr lang="en-US" sz="3000" dirty="0">
                <a:latin typeface="Arial" panose="020B0604020202020204" pitchFamily="34" charset="0"/>
                <a:cs typeface="Arial" panose="020B0604020202020204" pitchFamily="34" charset="0"/>
              </a:rPr>
              <a:t>Pharyngeal Examination</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Posterior Nasal Dripping (PND)</a:t>
            </a:r>
          </a:p>
          <a:p>
            <a:pPr marL="742950" lvl="1" indent="-285750">
              <a:buClr>
                <a:srgbClr val="017973"/>
              </a:buClr>
              <a:buSzPct val="130000"/>
              <a:buFont typeface="Arial" panose="020B0604020202020204" pitchFamily="34" charset="0"/>
              <a:buChar char="•"/>
            </a:pPr>
            <a:r>
              <a:rPr lang="en-US" sz="3000" dirty="0">
                <a:latin typeface="Arial" panose="020B0604020202020204" pitchFamily="34" charset="0"/>
                <a:cs typeface="Arial" panose="020B0604020202020204" pitchFamily="34" charset="0"/>
              </a:rPr>
              <a:t>Cobblestone Appearance of the Posterior Pharyngeal Wall </a:t>
            </a:r>
          </a:p>
          <a:p>
            <a:pPr lvl="1">
              <a:buClr>
                <a:srgbClr val="017973"/>
              </a:buClr>
              <a:buSzPct val="130000"/>
            </a:pPr>
            <a:endParaRPr lang="en-US" sz="3000" dirty="0">
              <a:latin typeface="Arial" panose="020B0604020202020204" pitchFamily="34" charset="0"/>
              <a:cs typeface="Arial" panose="020B0604020202020204" pitchFamily="34" charset="0"/>
            </a:endParaRPr>
          </a:p>
          <a:p>
            <a:pPr lvl="1">
              <a:buClr>
                <a:srgbClr val="017973"/>
              </a:buClr>
              <a:buSzPct val="130000"/>
            </a:pPr>
            <a:endParaRPr lang="en-US" sz="3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F03EE23-13B1-3C0B-0E3B-43078629AD52}"/>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pt-PT" sz="1000" dirty="0"/>
              <a:t>ALK-</a:t>
            </a:r>
            <a:r>
              <a:rPr lang="pt-PT" sz="1000" dirty="0" err="1"/>
              <a:t>Abelló</a:t>
            </a:r>
            <a:r>
              <a:rPr lang="en-US" sz="1000" spc="-5" dirty="0">
                <a:solidFill>
                  <a:srgbClr val="000000"/>
                </a:solidFill>
                <a:latin typeface="Arial" panose="020B0604020202020204"/>
                <a:cs typeface="Arial" panose="020B0604020202020204"/>
              </a:rPr>
              <a:t>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3315638118"/>
      </p:ext>
    </p:extLst>
  </p:cSld>
  <p:clrMapOvr>
    <a:masterClrMapping/>
  </p:clrMapOvr>
  <mc:AlternateContent xmlns:mc="http://schemas.openxmlformats.org/markup-compatibility/2006" xmlns:p14="http://schemas.microsoft.com/office/powerpoint/2010/main">
    <mc:Choice Requires="p14">
      <p:transition spd="slow" p14:dur="2000" advTm="32908"/>
    </mc:Choice>
    <mc:Fallback xmlns="">
      <p:transition spd="slow" advTm="3290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84C85124-DFFB-4E38-8A62-E13122C818AD}" vid="{C117EFC0-9A65-4A60-84E5-5C5311AADE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3602</Words>
  <Application>Microsoft Office PowerPoint</Application>
  <PresentationFormat>Widescreen</PresentationFormat>
  <Paragraphs>322</Paragraphs>
  <Slides>35</Slides>
  <Notes>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Aptos</vt:lpstr>
      <vt:lpstr>Aptos Display</vt:lpstr>
      <vt:lpstr>Arial</vt:lpstr>
      <vt:lpstr>Calibri</vt:lpstr>
      <vt:lpstr>Courier New</vt:lpstr>
      <vt:lpstr>Wingdings</vt:lpstr>
      <vt:lpstr>1_Office Theme</vt:lpstr>
      <vt:lpstr>GINA 16_9</vt:lpstr>
      <vt:lpstr>PowerPoint Presentation</vt:lpstr>
      <vt:lpstr>A practical guide to improve rhinitis management in primary care</vt:lpstr>
      <vt:lpstr>Learning objectives</vt:lpstr>
      <vt:lpstr>The patient</vt:lpstr>
      <vt:lpstr>Medical history</vt:lpstr>
      <vt:lpstr>Medical history</vt:lpstr>
      <vt:lpstr>Summary of current presentation</vt:lpstr>
      <vt:lpstr>Clinical examination</vt:lpstr>
      <vt:lpstr>Clinical examination</vt:lpstr>
      <vt:lpstr>Clinical examination</vt:lpstr>
      <vt:lpstr>Quantifying the impact: Visual Analogue Scale</vt:lpstr>
      <vt:lpstr>Clinical examination</vt:lpstr>
      <vt:lpstr>Investigations </vt:lpstr>
      <vt:lpstr>Read more about Peak Expiratory Flow for Asthma</vt:lpstr>
      <vt:lpstr>Clinical decision</vt:lpstr>
      <vt:lpstr>PowerPoint Presentation</vt:lpstr>
      <vt:lpstr>Read more about Asthma diagnosis</vt:lpstr>
      <vt:lpstr>Second consultation </vt:lpstr>
      <vt:lpstr>Diagnosis</vt:lpstr>
      <vt:lpstr>Allergic Rhinitis management </vt:lpstr>
      <vt:lpstr>PowerPoint Presentation</vt:lpstr>
      <vt:lpstr>Asthma management </vt:lpstr>
      <vt:lpstr>PowerPoint Presentation</vt:lpstr>
      <vt:lpstr>Review – 12 weeks later</vt:lpstr>
      <vt:lpstr>Review – 12 weeks later</vt:lpstr>
      <vt:lpstr>PowerPoint Presentation</vt:lpstr>
      <vt:lpstr>Clinical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practical guide to improve rhinitis management in primary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Nicola Connor</cp:lastModifiedBy>
  <cp:revision>143</cp:revision>
  <dcterms:created xsi:type="dcterms:W3CDTF">2024-11-28T09:38:52Z</dcterms:created>
  <dcterms:modified xsi:type="dcterms:W3CDTF">2025-11-26T09:59:23Z</dcterms:modified>
</cp:coreProperties>
</file>