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authors.xml" ContentType="application/vnd.ms-powerpoi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
  </p:notesMasterIdLst>
  <p:sldIdLst>
    <p:sldId id="256" r:id="rId3"/>
    <p:sldId id="305" r:id="rId4"/>
    <p:sldId id="306" r:id="rId6"/>
    <p:sldId id="316" r:id="rId7"/>
    <p:sldId id="307" r:id="rId8"/>
    <p:sldId id="309" r:id="rId9"/>
    <p:sldId id="308" r:id="rId10"/>
    <p:sldId id="314" r:id="rId11"/>
    <p:sldId id="310" r:id="rId12"/>
    <p:sldId id="311" r:id="rId13"/>
    <p:sldId id="312" r:id="rId14"/>
    <p:sldId id="317" r:id="rId15"/>
    <p:sldId id="32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A5C17660-E372-34C6-C59C-7743B5BFE5A3}" name="Siân Williams" initials="" userId="d766e87c6531ca76" providerId="Windows Live"/>
  <p188:author id="{5C8B9EB0-60C7-A30B-A544-6CA75422FE16}" name="Luís Carvalho" initials="LC" userId="Luís Carvalh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73"/>
    <a:srgbClr val="FFFFFF"/>
    <a:srgbClr val="7EC9BD"/>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35" autoAdjust="0"/>
    <p:restoredTop sz="89250" autoAdjust="0"/>
  </p:normalViewPr>
  <p:slideViewPr>
    <p:cSldViewPr snapToGrid="0">
      <p:cViewPr varScale="1">
        <p:scale>
          <a:sx n="96" d="100"/>
          <a:sy n="96" d="100"/>
        </p:scale>
        <p:origin x="7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0" Type="http://schemas.microsoft.com/office/2018/10/relationships/authors" Targe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Rhinitis is a highly prevalent problem in all age groups that significantly impairs the lives of people with the condition, including</a:t>
            </a:r>
            <a:endParaRPr lang="en-GB" dirty="0"/>
          </a:p>
          <a:p>
            <a:r>
              <a:rPr lang="en-GB" dirty="0"/>
              <a:t>their cohabitants. Underdiagnosis and misdiagnosis are common, which leads to under or inappropriate treatment, economic</a:t>
            </a:r>
            <a:endParaRPr lang="en-GB" dirty="0"/>
          </a:p>
          <a:p>
            <a:r>
              <a:rPr lang="en-GB" dirty="0"/>
              <a:t>impact, and potential harm.</a:t>
            </a:r>
            <a:endParaRPr lang="en-GB" dirty="0"/>
          </a:p>
          <a:p>
            <a:r>
              <a:rPr lang="en-GB" dirty="0"/>
              <a:t>Most people with rhinitis manage the condition episodically, either with self-management or over-the-counter (OTC) medications</a:t>
            </a:r>
            <a:endParaRPr lang="en-GB" dirty="0"/>
          </a:p>
          <a:p>
            <a:r>
              <a:rPr lang="en-GB" dirty="0"/>
              <a:t>. Many underestimate and neglect their symptoms and often do not bring this to the attention of their general practitioner</a:t>
            </a:r>
            <a:endParaRPr lang="en-GB" dirty="0"/>
          </a:p>
          <a:p>
            <a:r>
              <a:rPr lang="en-GB" dirty="0"/>
              <a:t>(GP). However, as this is a common problem and a frequent comorbidity affecting the management of other conditions, it needs</a:t>
            </a:r>
            <a:endParaRPr lang="en-GB" dirty="0"/>
          </a:p>
          <a:p>
            <a:r>
              <a:rPr lang="en-GB" dirty="0"/>
              <a:t>to be recognised and managed appropriately in primary care.</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Grumpy old man nose, never used to bother me but now it gets right up my nose!.</a:t>
            </a:r>
            <a:br>
              <a:rPr lang="en-GB" dirty="0"/>
            </a:br>
            <a:br>
              <a:rPr lang="en-GB" dirty="0"/>
            </a:br>
            <a:r>
              <a:rPr lang="en-GB" dirty="0"/>
              <a:t>Runny nose an issue when he bends over to play a shot LOL</a:t>
            </a:r>
            <a:br>
              <a:rPr lang="en-GB" dirty="0"/>
            </a:br>
            <a:br>
              <a:rPr lang="en-GB" dirty="0"/>
            </a:br>
            <a:r>
              <a:rPr lang="en-GB" dirty="0"/>
              <a:t>Out in the cold could be golfing or hill walking</a:t>
            </a:r>
            <a:br>
              <a:rPr lang="en-GB" dirty="0"/>
            </a:br>
            <a:br>
              <a:rPr lang="en-GB" dirty="0"/>
            </a:br>
            <a:r>
              <a:rPr lang="en-GB" dirty="0"/>
              <a:t>6/12 history, so not seasonal and therefore not allergy/pollen</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ACEi</a:t>
            </a:r>
            <a:r>
              <a:rPr lang="en-GB" dirty="0"/>
              <a:t> Statin and meds for primary CVD prevention</a:t>
            </a:r>
            <a:br>
              <a:rPr lang="en-GB" dirty="0"/>
            </a:br>
            <a:br>
              <a:rPr lang="en-GB" dirty="0"/>
            </a:br>
            <a:r>
              <a:rPr lang="en-GB" dirty="0"/>
              <a:t>OTC purchases mentioned as NSAIDS can be bought OTC</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EEF0FF"/>
                </a:solidFill>
                <a:effectLst/>
                <a:latin typeface="Google Sans"/>
              </a:rPr>
              <a:t>ACE inhibitors can cause nasal rhinitis, also known as nonallergic rhinitis or vasomotor rhinitis, a condition characterized by inflammation of the nasal tissues leading to symptoms like nasal congestion, runny nose, and sneezing. This is because ACE inhibitors can lead to an accumulation of bradykinin and substance P, which can irritate the nasal mucosa</a:t>
            </a:r>
            <a:endParaRPr lang="en-GB" b="0" i="0" dirty="0">
              <a:solidFill>
                <a:srgbClr val="EEF0FF"/>
              </a:solidFill>
              <a:effectLst/>
              <a:latin typeface="Google Sans"/>
            </a:endParaRPr>
          </a:p>
          <a:p>
            <a:endParaRPr lang="en-GB" b="0" i="0" dirty="0">
              <a:solidFill>
                <a:srgbClr val="EEF0FF"/>
              </a:solidFill>
              <a:effectLst/>
              <a:latin typeface="Google Sans"/>
            </a:endParaRPr>
          </a:p>
          <a:p>
            <a:r>
              <a:rPr lang="en-GB" b="0" i="0" dirty="0">
                <a:solidFill>
                  <a:srgbClr val="EEF0FF"/>
                </a:solidFill>
                <a:effectLst/>
                <a:latin typeface="Google Sans"/>
              </a:rPr>
              <a:t>NSAIDs like aspirin and ibuprofen can induce rhinitis by inhibiting the body's natural anti-inflammatory pathways.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Block both COX, COX 1 housekeeping hormone, not like prostaglandin-Leukotriene shift in asthma</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Also mention COCP and spicy foods, neither applicable but worthy of mention</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Rhinoscopy if skilled, no </a:t>
            </a:r>
            <a:r>
              <a:rPr lang="en-GB" b="0" i="0" dirty="0" err="1">
                <a:solidFill>
                  <a:srgbClr val="EEF0FF"/>
                </a:solidFill>
                <a:effectLst/>
                <a:latin typeface="Google Sans"/>
              </a:rPr>
              <a:t>CRSwNP</a:t>
            </a:r>
            <a:r>
              <a:rPr lang="en-GB" b="0" i="0" dirty="0">
                <a:solidFill>
                  <a:srgbClr val="EEF0FF"/>
                </a:solidFill>
                <a:effectLst/>
                <a:latin typeface="Google Sans"/>
              </a:rPr>
              <a:t>, no anosmia, no epistaxis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Chest auscultation clear, so no infection and no Abx!</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Low total </a:t>
            </a:r>
            <a:r>
              <a:rPr lang="en-GB" b="0" i="0" dirty="0" err="1">
                <a:solidFill>
                  <a:srgbClr val="EEF0FF"/>
                </a:solidFill>
                <a:effectLst/>
                <a:latin typeface="Google Sans"/>
              </a:rPr>
              <a:t>IgEs</a:t>
            </a:r>
            <a:r>
              <a:rPr lang="en-GB" b="0" i="0" dirty="0">
                <a:solidFill>
                  <a:srgbClr val="EEF0FF"/>
                </a:solidFill>
                <a:effectLst/>
                <a:latin typeface="Google Sans"/>
              </a:rPr>
              <a:t>, although not specific, ?need for skin prick test? </a:t>
            </a:r>
            <a:br>
              <a:rPr lang="en-GB" b="0" i="0" dirty="0">
                <a:solidFill>
                  <a:srgbClr val="EEF0FF"/>
                </a:solidFill>
                <a:effectLst/>
                <a:latin typeface="Google Sans"/>
              </a:rPr>
            </a:br>
            <a:br>
              <a:rPr lang="en-GB" b="0" i="0" dirty="0">
                <a:solidFill>
                  <a:srgbClr val="EEF0FF"/>
                </a:solidFill>
                <a:effectLst/>
                <a:latin typeface="Google Sans"/>
              </a:rPr>
            </a:br>
            <a:r>
              <a:rPr lang="en-GB" b="0" i="0" dirty="0">
                <a:solidFill>
                  <a:srgbClr val="EEF0FF"/>
                </a:solidFill>
                <a:effectLst/>
                <a:latin typeface="Google Sans"/>
              </a:rPr>
              <a:t>Not already using decongestant nasal sprays, and using for a </a:t>
            </a:r>
            <a:r>
              <a:rPr lang="en-GB" b="0" i="0" dirty="0" err="1">
                <a:solidFill>
                  <a:srgbClr val="EEF0FF"/>
                </a:solidFill>
                <a:effectLst/>
                <a:latin typeface="Google Sans"/>
              </a:rPr>
              <a:t>proilonged</a:t>
            </a:r>
            <a:r>
              <a:rPr lang="en-GB" b="0" i="0" dirty="0">
                <a:solidFill>
                  <a:srgbClr val="EEF0FF"/>
                </a:solidFill>
                <a:effectLst/>
                <a:latin typeface="Google Sans"/>
              </a:rPr>
              <a:t> period, rebound congestion?</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Probably not caused by ACE or NSAIDs</a:t>
            </a:r>
            <a:br>
              <a:rPr lang="en-GB" dirty="0"/>
            </a:br>
            <a:br>
              <a:rPr lang="en-GB" dirty="0"/>
            </a:br>
            <a:r>
              <a:rPr lang="en-GB" dirty="0"/>
              <a:t>low </a:t>
            </a:r>
            <a:r>
              <a:rPr lang="en-GB" dirty="0" err="1"/>
              <a:t>IgEs</a:t>
            </a:r>
            <a:r>
              <a:rPr lang="en-GB" dirty="0"/>
              <a:t> and nothing on skin prick tends towards a non allergic path </a:t>
            </a:r>
            <a:r>
              <a:rPr lang="en-GB" dirty="0" err="1"/>
              <a:t>diagnosi</a:t>
            </a:r>
            <a:endParaRPr lang="en-GB" dirty="0"/>
          </a:p>
          <a:p>
            <a:r>
              <a:rPr lang="en-GB" b="0" i="0" dirty="0">
                <a:solidFill>
                  <a:srgbClr val="EEF0FF"/>
                </a:solidFill>
                <a:effectLst/>
                <a:latin typeface="Google Sans"/>
              </a:rPr>
              <a:t>Sherlock Holmes famously stated, "</a:t>
            </a:r>
            <a:r>
              <a:rPr lang="en-GB" dirty="0"/>
              <a:t>When you have eliminated the impossible, whatever remains, however improbable, must be the truth</a:t>
            </a:r>
            <a:r>
              <a:rPr lang="en-GB" b="0" i="0" dirty="0">
                <a:solidFill>
                  <a:srgbClr val="EEF0FF"/>
                </a:solidFill>
                <a:effectLst/>
                <a:latin typeface="Google Sans"/>
              </a:rPr>
              <a:t>."</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why boiled and cooled</a:t>
            </a:r>
            <a:br>
              <a:rPr lang="en-GB" dirty="0"/>
            </a:br>
            <a:br>
              <a:rPr lang="en-GB" dirty="0"/>
            </a:br>
            <a:r>
              <a:rPr lang="en-GB" dirty="0"/>
              <a:t>demonstrate nasal inhaler technique, nasal application rather than inhale, </a:t>
            </a:r>
            <a:r>
              <a:rPr lang="en-GB" dirty="0" err="1"/>
              <a:t>pharoh</a:t>
            </a:r>
            <a:r>
              <a:rPr lang="en-GB" dirty="0"/>
              <a:t> pose cross hands</a:t>
            </a:r>
            <a:br>
              <a:rPr lang="en-GB" dirty="0"/>
            </a:br>
            <a:br>
              <a:rPr lang="en-GB" dirty="0"/>
            </a:br>
            <a:r>
              <a:rPr lang="en-GB" dirty="0"/>
              <a:t>Mention cryotherapy or laser surgery</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6-8 week </a:t>
            </a:r>
            <a:r>
              <a:rPr lang="en-GB" dirty="0" err="1"/>
              <a:t>followup</a:t>
            </a:r>
            <a:r>
              <a:rPr lang="en-GB" dirty="0"/>
              <a:t>, </a:t>
            </a:r>
            <a:br>
              <a:rPr lang="en-GB" dirty="0"/>
            </a:br>
            <a:br>
              <a:rPr lang="en-GB" dirty="0"/>
            </a:br>
            <a:r>
              <a:rPr lang="en-GB" dirty="0"/>
              <a:t>As summer time </a:t>
            </a:r>
            <a:r>
              <a:rPr lang="en-GB" dirty="0" err="1"/>
              <a:t>followup</a:t>
            </a:r>
            <a:r>
              <a:rPr lang="en-GB" dirty="0"/>
              <a:t> to confirm only winter cold weather trigger</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after treating what could be diagnosed as AR, patient may have NAR symptoms</a:t>
            </a:r>
            <a:endParaRPr lang="en-GB" dirty="0"/>
          </a:p>
        </p:txBody>
      </p:sp>
      <p:sp>
        <p:nvSpPr>
          <p:cNvPr id="4" name="Slide Number Placeholder 3"/>
          <p:cNvSpPr>
            <a:spLocks noGrp="1"/>
          </p:cNvSpPr>
          <p:nvPr>
            <p:ph type="sldNum" sz="quarter" idx="5"/>
          </p:nvPr>
        </p:nvSpPr>
        <p:spPr/>
        <p:txBody>
          <a:bodyPr/>
          <a:lstStyle/>
          <a:p>
            <a:fld id="{0710B876-9ED0-E54C-AB65-36F2F79F1051}"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E94B9BA-7E29-4DD0-A426-8A69672F55E2}"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47FC0A-2A9A-413A-82E5-A2C962DBC795}" type="slidenum">
              <a:rPr lang="en-GB" smtClean="0"/>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8E94B9BA-7E29-4DD0-A426-8A69672F55E2}"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47FC0A-2A9A-413A-82E5-A2C962DBC795}" type="slidenum">
              <a:rPr lang="en-GB" smtClean="0"/>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8E94B9BA-7E29-4DD0-A426-8A69672F55E2}"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47FC0A-2A9A-413A-82E5-A2C962DBC795}" type="slidenum">
              <a:rPr lang="en-GB" smtClean="0"/>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p:txBody>
          <a:bodyPr/>
          <a:lstStyle/>
          <a:p>
            <a:fld id="{8E94B9BA-7E29-4DD0-A426-8A69672F55E2}"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47FC0A-2A9A-413A-82E5-A2C962DBC795}" type="slidenum">
              <a:rPr lang="en-GB" smtClean="0"/>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E94B9BA-7E29-4DD0-A426-8A69672F55E2}" type="datetimeFigureOut">
              <a:rPr lang="en-GB" smtClean="0"/>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47FC0A-2A9A-413A-82E5-A2C962DBC795}" type="slidenum">
              <a:rPr lang="en-GB" smtClean="0"/>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p:txBody>
          <a:bodyPr/>
          <a:lstStyle/>
          <a:p>
            <a:fld id="{8E94B9BA-7E29-4DD0-A426-8A69672F55E2}"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47FC0A-2A9A-413A-82E5-A2C962DBC795}" type="slidenum">
              <a:rPr lang="en-GB" smtClean="0"/>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p:txBody>
          <a:bodyPr/>
          <a:lstStyle/>
          <a:p>
            <a:fld id="{8E94B9BA-7E29-4DD0-A426-8A69672F55E2}" type="datetimeFigureOut">
              <a:rPr lang="en-GB" smtClean="0"/>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747FC0A-2A9A-413A-82E5-A2C962DBC795}" type="slidenum">
              <a:rPr lang="en-GB" smtClean="0"/>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E94B9BA-7E29-4DD0-A426-8A69672F55E2}" type="datetimeFigureOut">
              <a:rPr lang="en-GB" smtClean="0"/>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747FC0A-2A9A-413A-82E5-A2C962DBC795}" type="slidenum">
              <a:rPr lang="en-GB" smtClean="0"/>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94B9BA-7E29-4DD0-A426-8A69672F55E2}" type="datetimeFigureOut">
              <a:rPr lang="en-GB" smtClean="0"/>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747FC0A-2A9A-413A-82E5-A2C962DBC795}" type="slidenum">
              <a:rPr lang="en-GB" smtClean="0"/>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E94B9BA-7E29-4DD0-A426-8A69672F55E2}"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47FC0A-2A9A-413A-82E5-A2C962DBC795}" type="slidenum">
              <a:rPr lang="en-GB" smtClean="0"/>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E94B9BA-7E29-4DD0-A426-8A69672F55E2}" type="datetimeFigureOut">
              <a:rPr lang="en-GB" smtClean="0"/>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47FC0A-2A9A-413A-82E5-A2C962DBC795}" type="slidenum">
              <a:rPr lang="en-GB" smtClean="0"/>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fld>
            <a:endParaRPr lang="en-GB"/>
          </a:p>
        </p:txBody>
      </p:sp>
      <p:sp>
        <p:nvSpPr>
          <p:cNvPr id="8" name="TextBox 7"/>
          <p:cNvSpPr txBox="1"/>
          <p:nvPr userDrawn="1"/>
        </p:nvSpPr>
        <p:spPr>
          <a:xfrm>
            <a:off x="2892005" y="6459865"/>
            <a:ext cx="11437189" cy="215444"/>
          </a:xfrm>
          <a:prstGeom prst="rect">
            <a:avLst/>
          </a:prstGeom>
          <a:noFill/>
        </p:spPr>
        <p:txBody>
          <a:bodyPr wrap="square">
            <a:spAutoFit/>
          </a:bodyPr>
          <a:lstStyle/>
          <a:p>
            <a:pPr algn="ctr" fontAlgn="auto">
              <a:spcBef>
                <a:spcPts val="100"/>
              </a:spcBef>
              <a:spcAft>
                <a:spcPts val="0"/>
              </a:spcAft>
              <a:defRPr/>
            </a:pPr>
            <a:r>
              <a:rPr lang="en-US" altLang="zh-CN" sz="800" spc="-5" dirty="0">
                <a:solidFill>
                  <a:srgbClr val="000000"/>
                </a:solidFill>
                <a:latin typeface="Arial" panose="020B0604020202090204"/>
                <a:cs typeface="Arial" panose="020B0604020202090204"/>
              </a:rPr>
              <a:t>ALK-Abelló</a:t>
            </a:r>
            <a:r>
              <a:rPr lang="zh-CN" altLang="en-US" sz="800" spc="-5" dirty="0">
                <a:solidFill>
                  <a:srgbClr val="000000"/>
                </a:solidFill>
                <a:latin typeface="Arial" panose="020B0604020202090204"/>
                <a:cs typeface="Arial" panose="020B0604020202090204"/>
              </a:rPr>
              <a:t>公司提供了无限制教育资助以支持本案例研究的开发，但未参与其内容创作。</a:t>
            </a:r>
            <a:endParaRPr lang="en-US" sz="800" dirty="0">
              <a:solidFill>
                <a:srgbClr val="000000"/>
              </a:solidFill>
              <a:latin typeface="Arial" panose="020B0604020202090204"/>
              <a:cs typeface="Arial" panose="020B0604020202090204"/>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383347" y="2521059"/>
            <a:ext cx="6217525" cy="1077218"/>
          </a:xfrm>
          <a:prstGeom prst="rect">
            <a:avLst/>
          </a:prstGeom>
          <a:noFill/>
        </p:spPr>
        <p:txBody>
          <a:bodyPr wrap="square" rtlCol="0">
            <a:spAutoFit/>
          </a:bodyPr>
          <a:lstStyle/>
          <a:p>
            <a:r>
              <a:rPr lang="zh-CN" altLang="en-US" sz="4000" b="1" dirty="0">
                <a:solidFill>
                  <a:srgbClr val="017973"/>
                </a:solidFill>
                <a:latin typeface="Arial" panose="020B0604020202090204" pitchFamily="34" charset="0"/>
                <a:cs typeface="Arial" panose="020B0604020202090204" pitchFamily="34" charset="0"/>
              </a:rPr>
              <a:t>非过敏性鼻炎</a:t>
            </a:r>
            <a:endParaRPr lang="en-GB" sz="4000" b="1" dirty="0">
              <a:solidFill>
                <a:srgbClr val="017973"/>
              </a:solidFill>
              <a:latin typeface="Arial" panose="020B0604020202090204" pitchFamily="34" charset="0"/>
              <a:cs typeface="Arial" panose="020B0604020202090204" pitchFamily="34" charset="0"/>
            </a:endParaRPr>
          </a:p>
          <a:p>
            <a:r>
              <a:rPr lang="ja-JP" altLang="en-US" sz="2400" dirty="0">
                <a:solidFill>
                  <a:srgbClr val="7EC9BD"/>
                </a:solidFill>
                <a:latin typeface="Arial" panose="020B0604020202090204" pitchFamily="34" charset="0"/>
                <a:cs typeface="Arial" panose="020B0604020202090204" pitchFamily="34" charset="0"/>
              </a:rPr>
              <a:t>案例研究</a:t>
            </a:r>
            <a:endParaRPr lang="en-GB" sz="2400" dirty="0">
              <a:solidFill>
                <a:srgbClr val="7EC9BD"/>
              </a:solidFill>
              <a:latin typeface="Arial" panose="020B0604020202090204" pitchFamily="34" charset="0"/>
              <a:cs typeface="Arial" panose="020B0604020202090204" pitchFamily="34" charset="0"/>
            </a:endParaRPr>
          </a:p>
        </p:txBody>
      </p:sp>
      <p:sp>
        <p:nvSpPr>
          <p:cNvPr id="3" name="TextBox 2"/>
          <p:cNvSpPr txBox="1"/>
          <p:nvPr/>
        </p:nvSpPr>
        <p:spPr>
          <a:xfrm>
            <a:off x="5419910" y="5778371"/>
            <a:ext cx="3685990" cy="646331"/>
          </a:xfrm>
          <a:prstGeom prst="rect">
            <a:avLst/>
          </a:prstGeom>
          <a:noFill/>
        </p:spPr>
        <p:txBody>
          <a:bodyPr wrap="square" rtlCol="0">
            <a:spAutoFit/>
          </a:bodyPr>
          <a:lstStyle/>
          <a:p>
            <a:r>
              <a:rPr lang="en-GB" dirty="0">
                <a:latin typeface="Arial" panose="020B0604020202090204" pitchFamily="34" charset="0"/>
                <a:cs typeface="Arial" panose="020B0604020202090204" pitchFamily="34" charset="0"/>
              </a:rPr>
              <a:t>Garry McDonald (Scotland, UK)</a:t>
            </a:r>
            <a:endParaRPr lang="en-GB" dirty="0">
              <a:latin typeface="Arial" panose="020B0604020202090204" pitchFamily="34" charset="0"/>
              <a:cs typeface="Arial" panose="020B0604020202090204" pitchFamily="34" charset="0"/>
            </a:endParaRPr>
          </a:p>
          <a:p>
            <a:r>
              <a:rPr lang="en-GB" dirty="0">
                <a:latin typeface="Arial" panose="020B0604020202090204" pitchFamily="34" charset="0"/>
                <a:cs typeface="Arial" panose="020B0604020202090204" pitchFamily="34" charset="0"/>
              </a:rPr>
              <a:t>Osman Yusuf (Pakistan)</a:t>
            </a:r>
            <a:endParaRPr lang="en-GB" dirty="0">
              <a:latin typeface="Arial" panose="020B0604020202090204" pitchFamily="34" charset="0"/>
              <a:cs typeface="Arial" panose="020B0604020202090204" pitchFamily="34" charset="0"/>
            </a:endParaRPr>
          </a:p>
        </p:txBody>
      </p:sp>
      <p:pic>
        <p:nvPicPr>
          <p:cNvPr id="16" name="Picture 15" descr="A black and white logo&#10;&#10;AI-generated content may be incorrect."/>
          <p:cNvPicPr>
            <a:picLocks noChangeAspect="1"/>
          </p:cNvPicPr>
          <p:nvPr/>
        </p:nvPicPr>
        <p:blipFill>
          <a:blip r:embed="rId1"/>
          <a:stretch>
            <a:fillRect/>
          </a:stretch>
        </p:blipFill>
        <p:spPr>
          <a:xfrm>
            <a:off x="928799" y="2687231"/>
            <a:ext cx="2931895" cy="1483539"/>
          </a:xfrm>
          <a:prstGeom prst="rect">
            <a:avLst/>
          </a:prstGeom>
        </p:spPr>
      </p:pic>
      <p:sp>
        <p:nvSpPr>
          <p:cNvPr id="17" name="Rectangle 16"/>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p:cNvPicPr>
            <a:picLocks noChangeAspect="1"/>
          </p:cNvPicPr>
          <p:nvPr/>
        </p:nvPicPr>
        <p:blipFill>
          <a:blip r:embed="rId2"/>
          <a:stretch>
            <a:fillRect/>
          </a:stretch>
        </p:blipFill>
        <p:spPr>
          <a:xfrm>
            <a:off x="8873259" y="340965"/>
            <a:ext cx="2727613" cy="1047403"/>
          </a:xfrm>
          <a:prstGeom prst="rect">
            <a:avLst/>
          </a:prstGeom>
        </p:spPr>
      </p:pic>
      <p:pic>
        <p:nvPicPr>
          <p:cNvPr id="4" name="Picture 3" descr="A sign with a person and dollar sign&#10;&#10;AI-generated content may be incorrect."/>
          <p:cNvPicPr>
            <a:picLocks noChangeAspect="1"/>
          </p:cNvPicPr>
          <p:nvPr/>
        </p:nvPicPr>
        <p:blipFill>
          <a:blip r:embed="rId3"/>
          <a:stretch>
            <a:fillRect/>
          </a:stretch>
        </p:blipFill>
        <p:spPr>
          <a:xfrm>
            <a:off x="10055721" y="5784829"/>
            <a:ext cx="1804988" cy="6334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8" y="239830"/>
            <a:ext cx="9573126" cy="777875"/>
          </a:xfrm>
        </p:spPr>
        <p:txBody>
          <a:bodyPr>
            <a:normAutofit/>
          </a:bodyPr>
          <a:lstStyle/>
          <a:p>
            <a:r>
              <a:rPr lang="ja-JP" altLang="en-US" sz="2800" b="1" dirty="0">
                <a:solidFill>
                  <a:srgbClr val="017973"/>
                </a:solidFill>
                <a:latin typeface="Arial" panose="020B0604020202090204" pitchFamily="34" charset="0"/>
                <a:cs typeface="Arial" panose="020B0604020202090204" pitchFamily="34" charset="0"/>
              </a:rPr>
              <a:t>管理</a:t>
            </a:r>
            <a:endParaRPr lang="en-GB" sz="2800" dirty="0">
              <a:solidFill>
                <a:srgbClr val="017973"/>
              </a:solidFill>
            </a:endParaRPr>
          </a:p>
        </p:txBody>
      </p:sp>
      <p:pic>
        <p:nvPicPr>
          <p:cNvPr id="9" name="Picture 8" descr="A close up of a logo&#10;&#10;AI-generated content may be incorrect."/>
          <p:cNvPicPr>
            <a:picLocks noChangeAspect="1"/>
          </p:cNvPicPr>
          <p:nvPr/>
        </p:nvPicPr>
        <p:blipFill>
          <a:blip r:embed="rId1"/>
          <a:stretch>
            <a:fillRect/>
          </a:stretch>
        </p:blipFill>
        <p:spPr>
          <a:xfrm>
            <a:off x="10411291" y="281092"/>
            <a:ext cx="1374214" cy="695352"/>
          </a:xfrm>
          <a:prstGeom prst="rect">
            <a:avLst/>
          </a:prstGeom>
        </p:spPr>
      </p:pic>
      <p:sp>
        <p:nvSpPr>
          <p:cNvPr id="3" name="TextBox 2"/>
          <p:cNvSpPr txBox="1"/>
          <p:nvPr/>
        </p:nvSpPr>
        <p:spPr>
          <a:xfrm>
            <a:off x="470811" y="1712430"/>
            <a:ext cx="10254339" cy="4247317"/>
          </a:xfrm>
          <a:prstGeom prst="rect">
            <a:avLst/>
          </a:prstGeom>
          <a:noFill/>
        </p:spPr>
        <p:txBody>
          <a:bodyPr wrap="square">
            <a:spAutoFit/>
          </a:bodyPr>
          <a:lstStyle/>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使用煮沸冷却后的水进行鼻腔冲洗</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尝试使用抗胆碱能鼻喷雾剂</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双效皮质类固醇</a:t>
            </a:r>
            <a:r>
              <a:rPr lang="en-US" altLang="zh-CN" sz="3000" dirty="0">
                <a:latin typeface="Arial" panose="020B0604020202090204" pitchFamily="34" charset="0"/>
                <a:cs typeface="Arial" panose="020B0604020202090204" pitchFamily="34" charset="0"/>
              </a:rPr>
              <a:t>/</a:t>
            </a:r>
            <a:r>
              <a:rPr lang="zh-CN" altLang="en-US" sz="3000" dirty="0">
                <a:latin typeface="Arial" panose="020B0604020202090204" pitchFamily="34" charset="0"/>
                <a:cs typeface="Arial" panose="020B0604020202090204" pitchFamily="34" charset="0"/>
              </a:rPr>
              <a:t>抗组胺喷雾剂</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佩戴口罩或围巾以加热吸入空气</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寒冷天气时在鼻前庭涂抹凡士林</a:t>
            </a:r>
            <a:r>
              <a:rPr lang="en-US" altLang="zh-CN" sz="3000" dirty="0">
                <a:latin typeface="Arial" panose="020B0604020202090204" pitchFamily="34" charset="0"/>
                <a:cs typeface="Arial" panose="020B0604020202090204" pitchFamily="34" charset="0"/>
              </a:rPr>
              <a:t>/</a:t>
            </a:r>
            <a:r>
              <a:rPr lang="zh-CN" altLang="en-US" sz="3000" dirty="0">
                <a:latin typeface="Arial" panose="020B0604020202090204" pitchFamily="34" charset="0"/>
                <a:cs typeface="Arial" panose="020B0604020202090204" pitchFamily="34" charset="0"/>
              </a:rPr>
              <a:t>石油膏</a:t>
            </a:r>
            <a:endParaRPr lang="en-US" sz="3000" dirty="0">
              <a:latin typeface="Arial" panose="020B0604020202090204" pitchFamily="34" charset="0"/>
              <a:cs typeface="Arial" panose="020B0604020202090204" pitchFamily="34" charset="0"/>
            </a:endParaRPr>
          </a:p>
        </p:txBody>
      </p:sp>
      <p:pic>
        <p:nvPicPr>
          <p:cNvPr id="6" name="Picture 5" descr="A hand holding a water bottle&#10;&#10;AI-generated content may be incorrect."/>
          <p:cNvPicPr>
            <a:picLocks noChangeAspect="1"/>
          </p:cNvPicPr>
          <p:nvPr/>
        </p:nvPicPr>
        <p:blipFill>
          <a:blip r:embed="rId3"/>
          <a:stretch>
            <a:fillRect/>
          </a:stretch>
        </p:blipFill>
        <p:spPr>
          <a:xfrm>
            <a:off x="8991600" y="927100"/>
            <a:ext cx="3198507" cy="3048178"/>
          </a:xfrm>
          <a:prstGeom prst="rect">
            <a:avLst/>
          </a:prstGeom>
        </p:spPr>
      </p:pic>
      <p:pic>
        <p:nvPicPr>
          <p:cNvPr id="8" name="Picture 7" descr="A black bottle with a white cap&#10;&#10;AI-generated content may be incorrect."/>
          <p:cNvPicPr>
            <a:picLocks noChangeAspect="1"/>
          </p:cNvPicPr>
          <p:nvPr/>
        </p:nvPicPr>
        <p:blipFill>
          <a:blip r:embed="rId4"/>
          <a:stretch>
            <a:fillRect/>
          </a:stretch>
        </p:blipFill>
        <p:spPr>
          <a:xfrm>
            <a:off x="9544447" y="2853017"/>
            <a:ext cx="3765153" cy="37651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803"/>
    </mc:Choice>
    <mc:Fallback>
      <p:transition spd="slow" advTm="5680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8" y="239830"/>
            <a:ext cx="9573126" cy="777875"/>
          </a:xfrm>
        </p:spPr>
        <p:txBody>
          <a:bodyPr>
            <a:normAutofit/>
          </a:bodyPr>
          <a:lstStyle/>
          <a:p>
            <a:r>
              <a:rPr lang="ja-JP" altLang="en-US" sz="2800" b="1" dirty="0">
                <a:solidFill>
                  <a:srgbClr val="017973"/>
                </a:solidFill>
                <a:latin typeface="Arial" panose="020B0604020202090204" pitchFamily="34" charset="0"/>
                <a:cs typeface="Arial" panose="020B0604020202090204" pitchFamily="34" charset="0"/>
              </a:rPr>
              <a:t>评论</a:t>
            </a:r>
            <a:endParaRPr lang="en-GB" sz="2800" dirty="0">
              <a:solidFill>
                <a:srgbClr val="017973"/>
              </a:solidFill>
            </a:endParaRPr>
          </a:p>
        </p:txBody>
      </p:sp>
      <p:pic>
        <p:nvPicPr>
          <p:cNvPr id="9" name="Picture 8" descr="A close up of a logo&#10;&#10;AI-generated content may be incorrect."/>
          <p:cNvPicPr>
            <a:picLocks noChangeAspect="1"/>
          </p:cNvPicPr>
          <p:nvPr/>
        </p:nvPicPr>
        <p:blipFill>
          <a:blip r:embed="rId1"/>
          <a:stretch>
            <a:fillRect/>
          </a:stretch>
        </p:blipFill>
        <p:spPr>
          <a:xfrm>
            <a:off x="10411291" y="281092"/>
            <a:ext cx="1374214" cy="695352"/>
          </a:xfrm>
          <a:prstGeom prst="rect">
            <a:avLst/>
          </a:prstGeom>
        </p:spPr>
      </p:pic>
      <p:sp>
        <p:nvSpPr>
          <p:cNvPr id="5" name="TextBox 4"/>
          <p:cNvSpPr txBox="1"/>
          <p:nvPr/>
        </p:nvSpPr>
        <p:spPr>
          <a:xfrm>
            <a:off x="2180377" y="6491212"/>
            <a:ext cx="7831247" cy="253916"/>
          </a:xfrm>
          <a:prstGeom prst="rect">
            <a:avLst/>
          </a:prstGeom>
          <a:noFill/>
        </p:spPr>
        <p:txBody>
          <a:bodyPr wrap="square">
            <a:spAutoFit/>
          </a:bodyPr>
          <a:lstStyle/>
          <a:p>
            <a:pPr algn="ctr" fontAlgn="auto">
              <a:spcBef>
                <a:spcPts val="100"/>
              </a:spcBef>
              <a:spcAft>
                <a:spcPts val="0"/>
              </a:spcAft>
              <a:defRPr/>
            </a:pPr>
            <a:r>
              <a:rPr lang="en-US" sz="1000" spc="-5" dirty="0">
                <a:solidFill>
                  <a:srgbClr val="000000"/>
                </a:solidFill>
                <a:latin typeface="Arial" panose="020B0604020202090204"/>
                <a:cs typeface="Arial" panose="020B0604020202090204"/>
              </a:rPr>
              <a:t>ALK-Abelló provided an unrestricted educational grant </a:t>
            </a:r>
            <a:r>
              <a:rPr lang="en-US" sz="1000" dirty="0">
                <a:solidFill>
                  <a:srgbClr val="000000"/>
                </a:solidFill>
                <a:latin typeface="Arial" panose="020B0604020202090204"/>
                <a:cs typeface="Arial" panose="020B0604020202090204"/>
              </a:rPr>
              <a:t>to </a:t>
            </a:r>
            <a:r>
              <a:rPr lang="en-US" sz="1000" spc="-5" dirty="0">
                <a:solidFill>
                  <a:srgbClr val="000000"/>
                </a:solidFill>
                <a:latin typeface="Arial" panose="020B0604020202090204"/>
                <a:cs typeface="Arial" panose="020B0604020202090204"/>
              </a:rPr>
              <a:t>support </a:t>
            </a:r>
            <a:r>
              <a:rPr lang="en-US" sz="1000" dirty="0">
                <a:solidFill>
                  <a:srgbClr val="000000"/>
                </a:solidFill>
                <a:latin typeface="Arial" panose="020B0604020202090204"/>
                <a:cs typeface="Arial" panose="020B0604020202090204"/>
              </a:rPr>
              <a:t>the </a:t>
            </a:r>
            <a:r>
              <a:rPr lang="en-US" sz="1000" spc="-5" dirty="0">
                <a:solidFill>
                  <a:srgbClr val="000000"/>
                </a:solidFill>
                <a:latin typeface="Arial" panose="020B0604020202090204"/>
                <a:cs typeface="Arial" panose="020B0604020202090204"/>
              </a:rPr>
              <a:t>development of this case study</a:t>
            </a:r>
            <a:r>
              <a:rPr lang="en-US" sz="1000" dirty="0">
                <a:solidFill>
                  <a:srgbClr val="000000"/>
                </a:solidFill>
                <a:latin typeface="Arial" panose="020B0604020202090204"/>
                <a:cs typeface="Arial" panose="020B0604020202090204"/>
              </a:rPr>
              <a:t> but did not contribute to its content</a:t>
            </a:r>
            <a:endParaRPr lang="en-US" sz="1000" dirty="0">
              <a:solidFill>
                <a:srgbClr val="000000"/>
              </a:solidFill>
              <a:latin typeface="Arial" panose="020B0604020202090204"/>
              <a:cs typeface="Arial" panose="020B0604020202090204"/>
            </a:endParaRPr>
          </a:p>
        </p:txBody>
      </p:sp>
      <p:pic>
        <p:nvPicPr>
          <p:cNvPr id="4" name="Picture 3" descr="A person playing golf on a golf course&#10;&#10;AI-generated content may be incorrect."/>
          <p:cNvPicPr>
            <a:picLocks noChangeAspect="1"/>
          </p:cNvPicPr>
          <p:nvPr/>
        </p:nvPicPr>
        <p:blipFill>
          <a:blip r:embed="rId2"/>
          <a:stretch>
            <a:fillRect/>
          </a:stretch>
        </p:blipFill>
        <p:spPr>
          <a:xfrm>
            <a:off x="8586883" y="1283372"/>
            <a:ext cx="3372256" cy="5058385"/>
          </a:xfrm>
          <a:prstGeom prst="rect">
            <a:avLst/>
          </a:prstGeom>
        </p:spPr>
      </p:pic>
      <p:sp>
        <p:nvSpPr>
          <p:cNvPr id="3" name="TextBox 2"/>
          <p:cNvSpPr txBox="1"/>
          <p:nvPr/>
        </p:nvSpPr>
        <p:spPr>
          <a:xfrm>
            <a:off x="470812" y="1712430"/>
            <a:ext cx="8330288" cy="4278094"/>
          </a:xfrm>
          <a:prstGeom prst="rect">
            <a:avLst/>
          </a:prstGeom>
          <a:noFill/>
        </p:spPr>
        <p:txBody>
          <a:bodyPr wrap="square">
            <a:spAutoFit/>
          </a:bodyPr>
          <a:lstStyle/>
          <a:p>
            <a:pPr marL="457200" indent="-457200">
              <a:buClr>
                <a:srgbClr val="017973"/>
              </a:buClr>
              <a:buSzPct val="130000"/>
              <a:buBlip>
                <a:blip r:embed="rId3"/>
              </a:buBlip>
            </a:pPr>
            <a:r>
              <a:rPr lang="en-US" altLang="zh-CN" sz="3000" dirty="0">
                <a:latin typeface="Arial" panose="020B0604020202090204" pitchFamily="34" charset="0"/>
                <a:cs typeface="Arial" panose="020B0604020202090204" pitchFamily="34" charset="0"/>
              </a:rPr>
              <a:t>6/52 </a:t>
            </a:r>
            <a:r>
              <a:rPr lang="zh-CN" altLang="en-US" sz="3000" dirty="0">
                <a:latin typeface="Arial" panose="020B0604020202090204" pitchFamily="34" charset="0"/>
                <a:cs typeface="Arial" panose="020B0604020202090204" pitchFamily="34" charset="0"/>
              </a:rPr>
              <a:t>随访</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r>
              <a:rPr lang="zh-CN" altLang="en-US" sz="3000" dirty="0">
                <a:latin typeface="Arial" panose="020B0604020202090204" pitchFamily="34" charset="0"/>
                <a:cs typeface="Arial" panose="020B0604020202090204" pitchFamily="34" charset="0"/>
              </a:rPr>
              <a:t>夏季及冬季前复查日期：</a:t>
            </a:r>
            <a:r>
              <a:rPr lang="en-US" altLang="zh-CN" sz="3000" dirty="0">
                <a:latin typeface="Arial" panose="020B0604020202090204" pitchFamily="34" charset="0"/>
                <a:cs typeface="Arial" panose="020B0604020202090204" pitchFamily="34" charset="0"/>
              </a:rPr>
              <a:t>6/12</a:t>
            </a:r>
            <a:endParaRPr lang="en-US"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endParaRPr lang="en-US"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r>
              <a:rPr lang="zh-CN" altLang="en-US" sz="3000" dirty="0">
                <a:latin typeface="Arial" panose="020B0604020202090204" pitchFamily="34" charset="0"/>
                <a:cs typeface="Arial" panose="020B0604020202090204" pitchFamily="34" charset="0"/>
              </a:rPr>
              <a:t>病情恶化陈述：</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endParaRPr lang="zh-CN" altLang="en-US" sz="3000" dirty="0">
              <a:latin typeface="Arial" panose="020B0604020202090204" pitchFamily="34" charset="0"/>
              <a:cs typeface="Arial" panose="020B0604020202090204" pitchFamily="34" charset="0"/>
            </a:endParaRPr>
          </a:p>
          <a:p>
            <a:pPr marL="914400" lvl="1" indent="-457200">
              <a:buClr>
                <a:srgbClr val="017973"/>
              </a:buClr>
              <a:buSzPct val="130000"/>
              <a:buBlip>
                <a:blip r:embed="rId3"/>
              </a:buBlip>
            </a:pPr>
            <a:r>
              <a:rPr lang="zh-CN" altLang="en-US" sz="3000" dirty="0">
                <a:latin typeface="Arial" panose="020B0604020202090204" pitchFamily="34" charset="0"/>
                <a:cs typeface="Arial" panose="020B0604020202090204" pitchFamily="34" charset="0"/>
              </a:rPr>
              <a:t>嗅觉丧失</a:t>
            </a:r>
            <a:endParaRPr lang="zh-CN" altLang="en-US" sz="3000" dirty="0">
              <a:latin typeface="Arial" panose="020B0604020202090204" pitchFamily="34" charset="0"/>
              <a:cs typeface="Arial" panose="020B0604020202090204" pitchFamily="34" charset="0"/>
            </a:endParaRPr>
          </a:p>
          <a:p>
            <a:pPr marL="914400" lvl="1" indent="-457200">
              <a:buClr>
                <a:srgbClr val="017973"/>
              </a:buClr>
              <a:buSzPct val="130000"/>
              <a:buBlip>
                <a:blip r:embed="rId3"/>
              </a:buBlip>
            </a:pPr>
            <a:r>
              <a:rPr lang="zh-CN" altLang="en-US" sz="3000" dirty="0">
                <a:latin typeface="Arial" panose="020B0604020202090204" pitchFamily="34" charset="0"/>
                <a:cs typeface="Arial" panose="020B0604020202090204" pitchFamily="34" charset="0"/>
              </a:rPr>
              <a:t>鼻出血</a:t>
            </a:r>
            <a:br>
              <a:rPr lang="en-US" sz="3200" dirty="0">
                <a:latin typeface="Arial" panose="020B0604020202090204" pitchFamily="34" charset="0"/>
              </a:rPr>
            </a:br>
            <a:endParaRPr lang="en-US" sz="3200" dirty="0">
              <a:latin typeface="Arial" panose="020B060402020209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56803"/>
    </mc:Choice>
    <mc:Fallback>
      <p:transition spd="slow" advTm="5680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8" y="239830"/>
            <a:ext cx="9573126" cy="777875"/>
          </a:xfrm>
        </p:spPr>
        <p:txBody>
          <a:bodyPr>
            <a:normAutofit/>
          </a:bodyPr>
          <a:lstStyle/>
          <a:p>
            <a:r>
              <a:rPr lang="zh-CN" altLang="en-US" sz="2800" b="1" dirty="0">
                <a:solidFill>
                  <a:srgbClr val="017973"/>
                </a:solidFill>
                <a:latin typeface="Arial" panose="020B0604020202090204" pitchFamily="34" charset="0"/>
                <a:cs typeface="Arial" panose="020B0604020202090204" pitchFamily="34" charset="0"/>
              </a:rPr>
              <a:t>核心要点总结</a:t>
            </a:r>
            <a:endParaRPr lang="en-GB" sz="2800" dirty="0">
              <a:solidFill>
                <a:srgbClr val="017973"/>
              </a:solidFill>
            </a:endParaRPr>
          </a:p>
        </p:txBody>
      </p:sp>
      <p:pic>
        <p:nvPicPr>
          <p:cNvPr id="9" name="Picture 8" descr="A close up of a logo&#10;&#10;AI-generated content may be incorrect."/>
          <p:cNvPicPr>
            <a:picLocks noChangeAspect="1"/>
          </p:cNvPicPr>
          <p:nvPr/>
        </p:nvPicPr>
        <p:blipFill>
          <a:blip r:embed="rId1"/>
          <a:stretch>
            <a:fillRect/>
          </a:stretch>
        </p:blipFill>
        <p:spPr>
          <a:xfrm>
            <a:off x="10411291" y="281092"/>
            <a:ext cx="1374214" cy="695352"/>
          </a:xfrm>
          <a:prstGeom prst="rect">
            <a:avLst/>
          </a:prstGeom>
        </p:spPr>
      </p:pic>
      <p:sp>
        <p:nvSpPr>
          <p:cNvPr id="3" name="TextBox 2"/>
          <p:cNvSpPr txBox="1"/>
          <p:nvPr/>
        </p:nvSpPr>
        <p:spPr>
          <a:xfrm>
            <a:off x="470811" y="1712430"/>
            <a:ext cx="11721189" cy="4524315"/>
          </a:xfrm>
          <a:prstGeom prst="rect">
            <a:avLst/>
          </a:prstGeom>
          <a:noFill/>
        </p:spPr>
        <p:txBody>
          <a:bodyPr wrap="square">
            <a:spAutoFit/>
          </a:bodyPr>
          <a:lstStyle/>
          <a:p>
            <a:pPr marL="457200" indent="-457200">
              <a:buClr>
                <a:srgbClr val="017973"/>
              </a:buClr>
              <a:buSzPct val="130000"/>
              <a:buBlip>
                <a:blip r:embed="rId2"/>
              </a:buBlip>
            </a:pPr>
            <a:r>
              <a:rPr lang="zh-CN" altLang="en-US" sz="3200" dirty="0">
                <a:latin typeface="Arial" panose="020B0604020202090204" pitchFamily="34" charset="0"/>
              </a:rPr>
              <a:t>并非所有鼻炎都是过敏性</a:t>
            </a:r>
            <a:endParaRPr lang="en-GB" altLang="zh-CN" sz="3200" dirty="0">
              <a:latin typeface="Arial" panose="020B0604020202090204" pitchFamily="34" charset="0"/>
            </a:endParaRPr>
          </a:p>
          <a:p>
            <a:pPr marL="457200" indent="-457200">
              <a:buClr>
                <a:srgbClr val="017973"/>
              </a:buClr>
              <a:buSzPct val="130000"/>
              <a:buBlip>
                <a:blip r:embed="rId2"/>
              </a:buBlip>
            </a:pPr>
            <a:endParaRPr lang="zh-CN" altLang="en-US" sz="3200" dirty="0">
              <a:latin typeface="Arial" panose="020B0604020202090204" pitchFamily="34" charset="0"/>
            </a:endParaRPr>
          </a:p>
          <a:p>
            <a:pPr marL="457200" indent="-457200">
              <a:buClr>
                <a:srgbClr val="017973"/>
              </a:buClr>
              <a:buSzPct val="130000"/>
              <a:buBlip>
                <a:blip r:embed="rId2"/>
              </a:buBlip>
            </a:pPr>
            <a:r>
              <a:rPr lang="zh-CN" altLang="en-US" sz="3200" dirty="0">
                <a:latin typeface="Arial" panose="020B0604020202090204" pitchFamily="34" charset="0"/>
              </a:rPr>
              <a:t>彻底调查症状成因至关重要</a:t>
            </a:r>
            <a:endParaRPr lang="en-GB" altLang="zh-CN" sz="3200" dirty="0">
              <a:latin typeface="Arial" panose="020B0604020202090204" pitchFamily="34" charset="0"/>
            </a:endParaRPr>
          </a:p>
          <a:p>
            <a:pPr marL="457200" indent="-457200">
              <a:buClr>
                <a:srgbClr val="017973"/>
              </a:buClr>
              <a:buSzPct val="130000"/>
              <a:buBlip>
                <a:blip r:embed="rId2"/>
              </a:buBlip>
            </a:pPr>
            <a:endParaRPr lang="zh-CN" altLang="en-US" sz="3200" dirty="0">
              <a:latin typeface="Arial" panose="020B0604020202090204" pitchFamily="34" charset="0"/>
            </a:endParaRPr>
          </a:p>
          <a:p>
            <a:pPr marL="457200" indent="-457200">
              <a:buClr>
                <a:srgbClr val="017973"/>
              </a:buClr>
              <a:buSzPct val="130000"/>
              <a:buBlip>
                <a:blip r:embed="rId2"/>
              </a:buBlip>
            </a:pPr>
            <a:r>
              <a:rPr lang="zh-CN" altLang="en-US" sz="3200" dirty="0">
                <a:latin typeface="Arial" panose="020B0604020202090204" pitchFamily="34" charset="0"/>
              </a:rPr>
              <a:t>非药物治疗和预防措施对管理非过敏性鼻炎（</a:t>
            </a:r>
            <a:r>
              <a:rPr lang="en-US" altLang="zh-CN" sz="3200" dirty="0">
                <a:latin typeface="Arial" panose="020B0604020202090204" pitchFamily="34" charset="0"/>
              </a:rPr>
              <a:t>NAR</a:t>
            </a:r>
            <a:r>
              <a:rPr lang="zh-CN" altLang="en-US" sz="3200" dirty="0">
                <a:latin typeface="Arial" panose="020B0604020202090204" pitchFamily="34" charset="0"/>
              </a:rPr>
              <a:t>）极为重要</a:t>
            </a:r>
            <a:endParaRPr lang="en-GB" altLang="zh-CN" sz="3200" dirty="0">
              <a:latin typeface="Arial" panose="020B0604020202090204" pitchFamily="34" charset="0"/>
            </a:endParaRPr>
          </a:p>
          <a:p>
            <a:pPr marL="457200" indent="-457200">
              <a:buClr>
                <a:srgbClr val="017973"/>
              </a:buClr>
              <a:buSzPct val="130000"/>
              <a:buBlip>
                <a:blip r:embed="rId2"/>
              </a:buBlip>
            </a:pPr>
            <a:endParaRPr lang="zh-CN" altLang="en-US" sz="3200" dirty="0">
              <a:latin typeface="Arial" panose="020B0604020202090204" pitchFamily="34" charset="0"/>
            </a:endParaRPr>
          </a:p>
          <a:p>
            <a:pPr marL="457200" indent="-457200">
              <a:buClr>
                <a:srgbClr val="017973"/>
              </a:buClr>
              <a:buSzPct val="130000"/>
              <a:buBlip>
                <a:blip r:embed="rId2"/>
              </a:buBlip>
            </a:pPr>
            <a:r>
              <a:rPr lang="zh-CN" altLang="en-US" sz="3200" dirty="0">
                <a:latin typeface="Arial" panose="020B0604020202090204" pitchFamily="34" charset="0"/>
              </a:rPr>
              <a:t>需意识到患者可能同时患有过敏性鼻炎（</a:t>
            </a:r>
            <a:r>
              <a:rPr lang="en-US" altLang="zh-CN" sz="3200" dirty="0">
                <a:latin typeface="Arial" panose="020B0604020202090204" pitchFamily="34" charset="0"/>
              </a:rPr>
              <a:t>AR</a:t>
            </a:r>
            <a:r>
              <a:rPr lang="zh-CN" altLang="en-US" sz="3200" dirty="0">
                <a:latin typeface="Arial" panose="020B0604020202090204" pitchFamily="34" charset="0"/>
              </a:rPr>
              <a:t>）和非过敏性鼻炎（</a:t>
            </a:r>
            <a:r>
              <a:rPr lang="en-US" altLang="zh-CN" sz="3200" dirty="0">
                <a:latin typeface="Arial" panose="020B0604020202090204" pitchFamily="34" charset="0"/>
              </a:rPr>
              <a:t>NAR</a:t>
            </a:r>
            <a:r>
              <a:rPr lang="zh-CN" altLang="en-US" sz="3200" dirty="0">
                <a:latin typeface="Arial" panose="020B0604020202090204" pitchFamily="34" charset="0"/>
              </a:rPr>
              <a:t>）</a:t>
            </a:r>
            <a:br>
              <a:rPr lang="en-US" sz="3200" dirty="0">
                <a:latin typeface="Arial" panose="020B0604020202090204" pitchFamily="34" charset="0"/>
              </a:rPr>
            </a:br>
            <a:endParaRPr lang="en-US" sz="3200" dirty="0">
              <a:latin typeface="Arial" panose="020B0604020202090204" pitchFamily="34" charset="0"/>
            </a:endParaRPr>
          </a:p>
        </p:txBody>
      </p:sp>
      <p:pic>
        <p:nvPicPr>
          <p:cNvPr id="6" name="Picture 5"/>
          <p:cNvPicPr>
            <a:picLocks noChangeAspect="1"/>
          </p:cNvPicPr>
          <p:nvPr/>
        </p:nvPicPr>
        <p:blipFill>
          <a:blip r:embed="rId3"/>
          <a:srcRect l="12522" t="8257" r="8968" b="9812"/>
          <a:stretch>
            <a:fillRect/>
          </a:stretch>
        </p:blipFill>
        <p:spPr>
          <a:xfrm>
            <a:off x="7495289" y="281092"/>
            <a:ext cx="1435209" cy="22466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803"/>
    </mc:Choice>
    <mc:Fallback>
      <p:transition spd="slow" advTm="5680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qr code with green squares&#10;&#10;AI-generated content may be incorrect."/>
          <p:cNvPicPr>
            <a:picLocks noChangeAspect="1"/>
          </p:cNvPicPr>
          <p:nvPr/>
        </p:nvPicPr>
        <p:blipFill>
          <a:blip r:embed="rId1"/>
          <a:stretch>
            <a:fillRect/>
          </a:stretch>
        </p:blipFill>
        <p:spPr>
          <a:xfrm>
            <a:off x="5906535" y="1376455"/>
            <a:ext cx="4105089" cy="4105089"/>
          </a:xfrm>
          <a:prstGeom prst="rect">
            <a:avLst/>
          </a:prstGeom>
        </p:spPr>
      </p:pic>
      <p:sp>
        <p:nvSpPr>
          <p:cNvPr id="2" name="Title 1"/>
          <p:cNvSpPr>
            <a:spLocks noGrp="1"/>
          </p:cNvSpPr>
          <p:nvPr>
            <p:ph type="title"/>
          </p:nvPr>
        </p:nvSpPr>
        <p:spPr>
          <a:xfrm>
            <a:off x="591128" y="239830"/>
            <a:ext cx="9573126" cy="777875"/>
          </a:xfrm>
        </p:spPr>
        <p:txBody>
          <a:bodyPr>
            <a:normAutofit/>
          </a:bodyPr>
          <a:lstStyle/>
          <a:p>
            <a:r>
              <a:rPr lang="ja-JP" altLang="en-US" sz="2800" b="1" dirty="0">
                <a:solidFill>
                  <a:srgbClr val="017973"/>
                </a:solidFill>
                <a:latin typeface="Arial" panose="020B0604020202090204" pitchFamily="34" charset="0"/>
                <a:cs typeface="Arial" panose="020B0604020202090204" pitchFamily="34" charset="0"/>
              </a:rPr>
              <a:t>桌面助手</a:t>
            </a:r>
            <a:endParaRPr lang="en-GB" sz="2800" dirty="0">
              <a:solidFill>
                <a:srgbClr val="017973"/>
              </a:solidFill>
            </a:endParaRPr>
          </a:p>
        </p:txBody>
      </p:sp>
      <p:pic>
        <p:nvPicPr>
          <p:cNvPr id="9" name="Picture 8" descr="A close up of a logo&#10;&#10;AI-generated content may be incorrect."/>
          <p:cNvPicPr>
            <a:picLocks noChangeAspect="1"/>
          </p:cNvPicPr>
          <p:nvPr/>
        </p:nvPicPr>
        <p:blipFill>
          <a:blip r:embed="rId2"/>
          <a:stretch>
            <a:fillRect/>
          </a:stretch>
        </p:blipFill>
        <p:spPr>
          <a:xfrm>
            <a:off x="10411291" y="281092"/>
            <a:ext cx="1374214" cy="695352"/>
          </a:xfrm>
          <a:prstGeom prst="rect">
            <a:avLst/>
          </a:prstGeom>
        </p:spPr>
      </p:pic>
      <p:pic>
        <p:nvPicPr>
          <p:cNvPr id="3" name="Picture 2"/>
          <p:cNvPicPr>
            <a:picLocks noChangeAspect="1"/>
          </p:cNvPicPr>
          <p:nvPr/>
        </p:nvPicPr>
        <p:blipFill>
          <a:blip r:embed="rId3"/>
          <a:srcRect/>
          <a:stretch>
            <a:fillRect/>
          </a:stretch>
        </p:blipFill>
        <p:spPr>
          <a:xfrm>
            <a:off x="592890" y="1102888"/>
            <a:ext cx="3650556" cy="5152516"/>
          </a:xfrm>
          <a:prstGeom prst="rect">
            <a:avLst/>
          </a:prstGeom>
          <a:ln>
            <a:noFill/>
          </a:ln>
          <a:effectLst>
            <a:outerShdw blurRad="292100" dist="139700" dir="2700000" algn="tl" rotWithShape="0">
              <a:srgbClr val="333333">
                <a:alpha val="65000"/>
              </a:srgbClr>
            </a:outerShdw>
          </a:effectLst>
        </p:spPr>
      </p:pic>
      <p:sp>
        <p:nvSpPr>
          <p:cNvPr id="4" name="Title 1"/>
          <p:cNvSpPr txBox="1"/>
          <p:nvPr/>
        </p:nvSpPr>
        <p:spPr>
          <a:xfrm>
            <a:off x="6311835" y="5328414"/>
            <a:ext cx="3395583"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17973"/>
                </a:solidFill>
                <a:latin typeface="Arial" panose="020B0604020202090204" pitchFamily="34" charset="0"/>
                <a:cs typeface="Arial" panose="020B0604020202090204" pitchFamily="34" charset="0"/>
              </a:rPr>
              <a:t>www.ipcrg.org</a:t>
            </a:r>
            <a:endParaRPr lang="en-GB" sz="2800" dirty="0">
              <a:solidFill>
                <a:srgbClr val="017973"/>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56803"/>
    </mc:Choice>
    <mc:Fallback>
      <p:transition spd="slow" advTm="5680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8" y="239830"/>
            <a:ext cx="9573126" cy="777875"/>
          </a:xfrm>
        </p:spPr>
        <p:txBody>
          <a:bodyPr>
            <a:normAutofit/>
          </a:bodyPr>
          <a:lstStyle/>
          <a:p>
            <a:r>
              <a:rPr lang="ja-JP" altLang="en-US" sz="2800" b="1" dirty="0">
                <a:solidFill>
                  <a:srgbClr val="017973"/>
                </a:solidFill>
                <a:latin typeface="Arial" panose="020B0604020202090204" pitchFamily="34" charset="0"/>
                <a:cs typeface="Arial" panose="020B0604020202090204" pitchFamily="34" charset="0"/>
              </a:rPr>
              <a:t>桌面助手</a:t>
            </a:r>
            <a:r>
              <a:rPr lang="en-GB" sz="2800" b="1" dirty="0">
                <a:solidFill>
                  <a:srgbClr val="017973"/>
                </a:solidFill>
                <a:latin typeface="Arial" panose="020B0604020202090204" pitchFamily="34" charset="0"/>
                <a:cs typeface="Arial" panose="020B0604020202090204" pitchFamily="34" charset="0"/>
              </a:rPr>
              <a:t>No19</a:t>
            </a:r>
            <a:endParaRPr lang="en-GB" sz="2800" dirty="0">
              <a:solidFill>
                <a:srgbClr val="017973"/>
              </a:solidFill>
            </a:endParaRPr>
          </a:p>
        </p:txBody>
      </p:sp>
      <p:pic>
        <p:nvPicPr>
          <p:cNvPr id="9" name="Picture 8" descr="A close up of a logo&#10;&#10;AI-generated content may be incorrect."/>
          <p:cNvPicPr>
            <a:picLocks noChangeAspect="1"/>
          </p:cNvPicPr>
          <p:nvPr/>
        </p:nvPicPr>
        <p:blipFill>
          <a:blip r:embed="rId1"/>
          <a:stretch>
            <a:fillRect/>
          </a:stretch>
        </p:blipFill>
        <p:spPr>
          <a:xfrm>
            <a:off x="10411291" y="281092"/>
            <a:ext cx="1374214" cy="695352"/>
          </a:xfrm>
          <a:prstGeom prst="rect">
            <a:avLst/>
          </a:prstGeom>
        </p:spPr>
      </p:pic>
      <p:sp>
        <p:nvSpPr>
          <p:cNvPr id="8" name="TextBox 7"/>
          <p:cNvSpPr txBox="1"/>
          <p:nvPr/>
        </p:nvSpPr>
        <p:spPr>
          <a:xfrm>
            <a:off x="378214" y="6024805"/>
            <a:ext cx="11217212" cy="800219"/>
          </a:xfrm>
          <a:prstGeom prst="rect">
            <a:avLst/>
          </a:prstGeom>
          <a:noFill/>
        </p:spPr>
        <p:txBody>
          <a:bodyPr wrap="square">
            <a:spAutoFit/>
          </a:bodyPr>
          <a:lstStyle/>
          <a:p>
            <a:pPr algn="ctr">
              <a:buClr>
                <a:srgbClr val="017973"/>
              </a:buClr>
              <a:buSzPct val="130000"/>
            </a:pPr>
            <a:r>
              <a:rPr lang="en-US" sz="1600" dirty="0">
                <a:solidFill>
                  <a:srgbClr val="017973"/>
                </a:solidFill>
                <a:effectLst/>
                <a:latin typeface="Arial" panose="020B0604020202090204" pitchFamily="34" charset="0"/>
                <a:cs typeface="Arial" panose="020B0604020202090204" pitchFamily="34" charset="0"/>
              </a:rPr>
              <a:t>https://www.ipcrg.org/search-resources/ipcrg-dth-no19-a-practical-guide-to-improve-rhinitis-diagnosis-in-primary-care</a:t>
            </a:r>
            <a:endParaRPr lang="en-US" sz="1600" dirty="0">
              <a:solidFill>
                <a:srgbClr val="017973"/>
              </a:solidFill>
              <a:effectLst/>
              <a:latin typeface="Arial" panose="020B0604020202090204" pitchFamily="34" charset="0"/>
              <a:cs typeface="Arial" panose="020B0604020202090204" pitchFamily="34" charset="0"/>
            </a:endParaRPr>
          </a:p>
          <a:p>
            <a:pPr lvl="1" algn="ctr">
              <a:buClr>
                <a:srgbClr val="017973"/>
              </a:buClr>
              <a:buSzPct val="130000"/>
            </a:pPr>
            <a:endParaRPr lang="en-US" sz="3000" dirty="0">
              <a:latin typeface="Arial" panose="020B0604020202090204" pitchFamily="34" charset="0"/>
              <a:cs typeface="Arial" panose="020B0604020202090204" pitchFamily="34" charset="0"/>
            </a:endParaRPr>
          </a:p>
        </p:txBody>
      </p:sp>
      <p:pic>
        <p:nvPicPr>
          <p:cNvPr id="4" name="Picture 3"/>
          <p:cNvPicPr>
            <a:picLocks noChangeAspect="1"/>
          </p:cNvPicPr>
          <p:nvPr/>
        </p:nvPicPr>
        <p:blipFill>
          <a:blip r:embed="rId2"/>
          <a:srcRect/>
          <a:stretch>
            <a:fillRect/>
          </a:stretch>
        </p:blipFill>
        <p:spPr>
          <a:xfrm>
            <a:off x="788966" y="1116703"/>
            <a:ext cx="3308550" cy="4669797"/>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a:srcRect/>
          <a:stretch>
            <a:fillRect/>
          </a:stretch>
        </p:blipFill>
        <p:spPr>
          <a:xfrm>
            <a:off x="4441722" y="1116800"/>
            <a:ext cx="3308556" cy="4669604"/>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4"/>
          <a:srcRect/>
          <a:stretch>
            <a:fillRect/>
          </a:stretch>
        </p:blipFill>
        <p:spPr>
          <a:xfrm>
            <a:off x="8094484" y="1116699"/>
            <a:ext cx="3308556" cy="4669805"/>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qr code with green squares&#10;&#10;AI-generated content may be incorrect."/>
          <p:cNvPicPr>
            <a:picLocks noChangeAspect="1"/>
          </p:cNvPicPr>
          <p:nvPr/>
        </p:nvPicPr>
        <p:blipFill>
          <a:blip r:embed="rId5"/>
          <a:stretch>
            <a:fillRect/>
          </a:stretch>
        </p:blipFill>
        <p:spPr>
          <a:xfrm>
            <a:off x="6096000" y="1886893"/>
            <a:ext cx="3084214" cy="308421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803"/>
    </mc:Choice>
    <mc:Fallback>
      <p:transition spd="slow" advTm="5680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8" y="239830"/>
            <a:ext cx="9573126" cy="777875"/>
          </a:xfrm>
        </p:spPr>
        <p:txBody>
          <a:bodyPr>
            <a:normAutofit/>
          </a:bodyPr>
          <a:lstStyle/>
          <a:p>
            <a:r>
              <a:rPr lang="ja-JP" altLang="en-US" sz="2800" b="1" dirty="0">
                <a:solidFill>
                  <a:srgbClr val="017973"/>
                </a:solidFill>
                <a:latin typeface="Arial" panose="020B0604020202090204" pitchFamily="34" charset="0"/>
                <a:cs typeface="Arial" panose="020B0604020202090204" pitchFamily="34" charset="0"/>
              </a:rPr>
              <a:t>学习目标</a:t>
            </a:r>
            <a:endParaRPr lang="en-GB" sz="2800" dirty="0">
              <a:solidFill>
                <a:srgbClr val="017973"/>
              </a:solidFill>
            </a:endParaRPr>
          </a:p>
        </p:txBody>
      </p:sp>
      <p:pic>
        <p:nvPicPr>
          <p:cNvPr id="9" name="Picture 8" descr="A close up of a logo&#10;&#10;AI-generated content may be incorrect."/>
          <p:cNvPicPr>
            <a:picLocks noChangeAspect="1"/>
          </p:cNvPicPr>
          <p:nvPr/>
        </p:nvPicPr>
        <p:blipFill>
          <a:blip r:embed="rId1"/>
          <a:stretch>
            <a:fillRect/>
          </a:stretch>
        </p:blipFill>
        <p:spPr>
          <a:xfrm>
            <a:off x="10411291" y="281092"/>
            <a:ext cx="1374214" cy="695352"/>
          </a:xfrm>
          <a:prstGeom prst="rect">
            <a:avLst/>
          </a:prstGeom>
        </p:spPr>
      </p:pic>
      <p:sp>
        <p:nvSpPr>
          <p:cNvPr id="8" name="TextBox 7"/>
          <p:cNvSpPr txBox="1"/>
          <p:nvPr/>
        </p:nvSpPr>
        <p:spPr>
          <a:xfrm>
            <a:off x="438653" y="1752187"/>
            <a:ext cx="11314693" cy="3323987"/>
          </a:xfrm>
          <a:prstGeom prst="rect">
            <a:avLst/>
          </a:prstGeom>
          <a:noFill/>
        </p:spPr>
        <p:txBody>
          <a:bodyPr wrap="square">
            <a:spAutoFit/>
          </a:bodyPr>
          <a:lstStyle/>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识别患者的鼻炎</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区分过敏性鼻炎（</a:t>
            </a:r>
            <a:r>
              <a:rPr lang="en-US" altLang="zh-CN" sz="3000" dirty="0">
                <a:latin typeface="Arial" panose="020B0604020202090204" pitchFamily="34" charset="0"/>
                <a:cs typeface="Arial" panose="020B0604020202090204" pitchFamily="34" charset="0"/>
              </a:rPr>
              <a:t>AR</a:t>
            </a:r>
            <a:r>
              <a:rPr lang="zh-CN" altLang="en-US" sz="3000" dirty="0">
                <a:latin typeface="Arial" panose="020B0604020202090204" pitchFamily="34" charset="0"/>
                <a:cs typeface="Arial" panose="020B0604020202090204" pitchFamily="34" charset="0"/>
              </a:rPr>
              <a:t>）与非过敏性鼻炎</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诊断非过敏性鼻炎</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管理非过敏性鼻炎</a:t>
            </a:r>
            <a:endParaRPr lang="en-US" sz="3000" dirty="0">
              <a:latin typeface="Arial" panose="020B0604020202090204" pitchFamily="34" charset="0"/>
              <a:cs typeface="Arial" panose="020B0604020202090204" pitchFamily="34" charset="0"/>
            </a:endParaRPr>
          </a:p>
        </p:txBody>
      </p:sp>
      <p:grpSp>
        <p:nvGrpSpPr>
          <p:cNvPr id="14" name="Group 13"/>
          <p:cNvGrpSpPr/>
          <p:nvPr/>
        </p:nvGrpSpPr>
        <p:grpSpPr>
          <a:xfrm>
            <a:off x="6306017" y="4563864"/>
            <a:ext cx="5792133" cy="2013044"/>
            <a:chOff x="6306017" y="4236173"/>
            <a:chExt cx="5792133" cy="2013044"/>
          </a:xfrm>
        </p:grpSpPr>
        <p:pic>
          <p:nvPicPr>
            <p:cNvPr id="7" name="Picture 6" descr="A mug with a nose and nose on it&#10;&#10;AI-generated content may be incorrect."/>
            <p:cNvPicPr>
              <a:picLocks noChangeAspect="1"/>
            </p:cNvPicPr>
            <p:nvPr/>
          </p:nvPicPr>
          <p:blipFill>
            <a:blip r:embed="rId3"/>
            <a:stretch>
              <a:fillRect/>
            </a:stretch>
          </p:blipFill>
          <p:spPr>
            <a:xfrm>
              <a:off x="9834659" y="4269217"/>
              <a:ext cx="2263491" cy="1980000"/>
            </a:xfrm>
            <a:prstGeom prst="rect">
              <a:avLst/>
            </a:prstGeom>
          </p:spPr>
        </p:pic>
        <p:pic>
          <p:nvPicPr>
            <p:cNvPr id="11" name="Picture 10" descr="A white container with green lid&#10;&#10;AI-generated content may be incorrect."/>
            <p:cNvPicPr>
              <a:picLocks noChangeAspect="1"/>
            </p:cNvPicPr>
            <p:nvPr/>
          </p:nvPicPr>
          <p:blipFill>
            <a:blip r:embed="rId4"/>
            <a:stretch>
              <a:fillRect/>
            </a:stretch>
          </p:blipFill>
          <p:spPr>
            <a:xfrm>
              <a:off x="8392543" y="4269216"/>
              <a:ext cx="1619081" cy="1915042"/>
            </a:xfrm>
            <a:prstGeom prst="rect">
              <a:avLst/>
            </a:prstGeom>
          </p:spPr>
        </p:pic>
        <p:pic>
          <p:nvPicPr>
            <p:cNvPr id="13" name="Picture 12" descr="A white and green mug with a green handle&#10;&#10;AI-generated content may be incorrect."/>
            <p:cNvPicPr>
              <a:picLocks noChangeAspect="1"/>
            </p:cNvPicPr>
            <p:nvPr/>
          </p:nvPicPr>
          <p:blipFill>
            <a:blip r:embed="rId5"/>
            <a:stretch>
              <a:fillRect/>
            </a:stretch>
          </p:blipFill>
          <p:spPr>
            <a:xfrm>
              <a:off x="6306017" y="4236173"/>
              <a:ext cx="2438311" cy="198112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56803"/>
    </mc:Choice>
    <mc:Fallback>
      <p:transition spd="slow" advTm="5680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8" y="239830"/>
            <a:ext cx="9573126" cy="777875"/>
          </a:xfrm>
        </p:spPr>
        <p:txBody>
          <a:bodyPr>
            <a:normAutofit/>
          </a:bodyPr>
          <a:lstStyle/>
          <a:p>
            <a:r>
              <a:rPr lang="ja-JP" altLang="en-US" sz="2800" b="1" dirty="0">
                <a:solidFill>
                  <a:srgbClr val="017973"/>
                </a:solidFill>
                <a:latin typeface="Arial" panose="020B0604020202090204" pitchFamily="34" charset="0"/>
                <a:cs typeface="Arial" panose="020B0604020202090204" pitchFamily="34" charset="0"/>
              </a:rPr>
              <a:t>认识汤姆</a:t>
            </a:r>
            <a:endParaRPr lang="en-GB" sz="2800" dirty="0">
              <a:solidFill>
                <a:srgbClr val="017973"/>
              </a:solidFill>
            </a:endParaRPr>
          </a:p>
        </p:txBody>
      </p:sp>
      <p:pic>
        <p:nvPicPr>
          <p:cNvPr id="9" name="Picture 8" descr="A close up of a logo&#10;&#10;AI-generated content may be incorrect."/>
          <p:cNvPicPr>
            <a:picLocks noChangeAspect="1"/>
          </p:cNvPicPr>
          <p:nvPr/>
        </p:nvPicPr>
        <p:blipFill>
          <a:blip r:embed="rId1"/>
          <a:stretch>
            <a:fillRect/>
          </a:stretch>
        </p:blipFill>
        <p:spPr>
          <a:xfrm>
            <a:off x="10411291" y="281092"/>
            <a:ext cx="1374214" cy="695352"/>
          </a:xfrm>
          <a:prstGeom prst="rect">
            <a:avLst/>
          </a:prstGeom>
        </p:spPr>
      </p:pic>
      <p:pic>
        <p:nvPicPr>
          <p:cNvPr id="4" name="Picture 3" descr="A person standing on a golf course&#10;&#10;AI-generated content may be incorrect."/>
          <p:cNvPicPr>
            <a:picLocks noChangeAspect="1"/>
          </p:cNvPicPr>
          <p:nvPr/>
        </p:nvPicPr>
        <p:blipFill>
          <a:blip r:embed="rId2"/>
          <a:stretch>
            <a:fillRect/>
          </a:stretch>
        </p:blipFill>
        <p:spPr>
          <a:xfrm>
            <a:off x="8441548" y="1289849"/>
            <a:ext cx="3402254" cy="5103382"/>
          </a:xfrm>
          <a:prstGeom prst="rect">
            <a:avLst/>
          </a:prstGeom>
        </p:spPr>
      </p:pic>
      <p:sp>
        <p:nvSpPr>
          <p:cNvPr id="3" name="TextBox 2"/>
          <p:cNvSpPr txBox="1"/>
          <p:nvPr/>
        </p:nvSpPr>
        <p:spPr>
          <a:xfrm>
            <a:off x="470812" y="1712430"/>
            <a:ext cx="7831247" cy="4247317"/>
          </a:xfrm>
          <a:prstGeom prst="rect">
            <a:avLst/>
          </a:prstGeom>
          <a:noFill/>
        </p:spPr>
        <p:txBody>
          <a:bodyPr wrap="square">
            <a:spAutoFit/>
          </a:bodyPr>
          <a:lstStyle/>
          <a:p>
            <a:pPr marL="457200" indent="-457200">
              <a:buClr>
                <a:srgbClr val="017973"/>
              </a:buClr>
              <a:buSzPct val="130000"/>
              <a:buBlip>
                <a:blip r:embed="rId3"/>
              </a:buBlip>
            </a:pPr>
            <a:r>
              <a:rPr lang="en-US" altLang="zh-CN" sz="3000" dirty="0">
                <a:latin typeface="Arial" panose="020B0604020202090204" pitchFamily="34" charset="0"/>
                <a:cs typeface="Arial" panose="020B0604020202090204" pitchFamily="34" charset="0"/>
              </a:rPr>
              <a:t>65</a:t>
            </a:r>
            <a:r>
              <a:rPr lang="zh-CN" altLang="en-US" sz="3000" dirty="0">
                <a:latin typeface="Arial" panose="020B0604020202090204" pitchFamily="34" charset="0"/>
                <a:cs typeface="Arial" panose="020B0604020202090204" pitchFamily="34" charset="0"/>
              </a:rPr>
              <a:t>岁的苏格兰男性</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r>
              <a:rPr lang="zh-CN" altLang="en-US" sz="3000" dirty="0">
                <a:latin typeface="Arial" panose="020B0604020202090204" pitchFamily="34" charset="0"/>
                <a:cs typeface="Arial" panose="020B0604020202090204" pitchFamily="34" charset="0"/>
              </a:rPr>
              <a:t>喜爱高尔夫和登山</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r>
              <a:rPr lang="zh-CN" altLang="en-US" sz="3000" dirty="0">
                <a:latin typeface="Arial" panose="020B0604020202090204" pitchFamily="34" charset="0"/>
                <a:cs typeface="Arial" panose="020B0604020202090204" pitchFamily="34" charset="0"/>
              </a:rPr>
              <a:t>曾任电子公司首席执行官</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r>
              <a:rPr lang="zh-CN" altLang="en-US" sz="3000" dirty="0">
                <a:latin typeface="Arial" panose="020B0604020202090204" pitchFamily="34" charset="0"/>
                <a:cs typeface="Arial" panose="020B0604020202090204" pitchFamily="34" charset="0"/>
              </a:rPr>
              <a:t>每年至少度假两次</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r>
              <a:rPr lang="zh-CN" altLang="en-US" sz="3000" dirty="0">
                <a:latin typeface="Arial" panose="020B0604020202090204" pitchFamily="34" charset="0"/>
                <a:cs typeface="Arial" panose="020B0604020202090204" pitchFamily="34" charset="0"/>
              </a:rPr>
              <a:t>家中无宠物</a:t>
            </a:r>
            <a:endParaRPr lang="en-US" sz="3200" b="0" i="0" dirty="0">
              <a:effectLst/>
              <a:latin typeface="Arial" panose="020B060402020209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56803"/>
    </mc:Choice>
    <mc:Fallback>
      <p:transition spd="slow" advTm="5680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8441547" y="1289849"/>
            <a:ext cx="3402255" cy="5103383"/>
          </a:xfrm>
          <a:prstGeom prst="rect">
            <a:avLst/>
          </a:prstGeom>
        </p:spPr>
      </p:pic>
      <p:sp>
        <p:nvSpPr>
          <p:cNvPr id="2" name="Title 1"/>
          <p:cNvSpPr>
            <a:spLocks noGrp="1"/>
          </p:cNvSpPr>
          <p:nvPr>
            <p:ph type="title"/>
          </p:nvPr>
        </p:nvSpPr>
        <p:spPr>
          <a:xfrm>
            <a:off x="591128" y="239830"/>
            <a:ext cx="9573126" cy="777875"/>
          </a:xfrm>
        </p:spPr>
        <p:txBody>
          <a:bodyPr>
            <a:normAutofit/>
          </a:bodyPr>
          <a:lstStyle/>
          <a:p>
            <a:r>
              <a:rPr lang="ja-JP" altLang="en-US" sz="2800" b="1" dirty="0">
                <a:solidFill>
                  <a:srgbClr val="017973"/>
                </a:solidFill>
                <a:latin typeface="Arial" panose="020B0604020202090204" pitchFamily="34" charset="0"/>
                <a:cs typeface="Arial" panose="020B0604020202090204" pitchFamily="34" charset="0"/>
              </a:rPr>
              <a:t>初始演示</a:t>
            </a:r>
            <a:endParaRPr lang="en-GB" sz="2800" dirty="0">
              <a:solidFill>
                <a:srgbClr val="017973"/>
              </a:solidFill>
            </a:endParaRPr>
          </a:p>
        </p:txBody>
      </p:sp>
      <p:pic>
        <p:nvPicPr>
          <p:cNvPr id="9" name="Picture 8" descr="A close up of a logo&#10;&#10;AI-generated content may be incorrect."/>
          <p:cNvPicPr>
            <a:picLocks noChangeAspect="1"/>
          </p:cNvPicPr>
          <p:nvPr/>
        </p:nvPicPr>
        <p:blipFill>
          <a:blip r:embed="rId2"/>
          <a:stretch>
            <a:fillRect/>
          </a:stretch>
        </p:blipFill>
        <p:spPr>
          <a:xfrm>
            <a:off x="10411291" y="281092"/>
            <a:ext cx="1374214" cy="695352"/>
          </a:xfrm>
          <a:prstGeom prst="rect">
            <a:avLst/>
          </a:prstGeom>
        </p:spPr>
      </p:pic>
      <p:sp>
        <p:nvSpPr>
          <p:cNvPr id="3" name="TextBox 2"/>
          <p:cNvSpPr txBox="1"/>
          <p:nvPr/>
        </p:nvSpPr>
        <p:spPr>
          <a:xfrm>
            <a:off x="470812" y="1712430"/>
            <a:ext cx="7831247" cy="4246245"/>
          </a:xfrm>
          <a:prstGeom prst="rect">
            <a:avLst/>
          </a:prstGeom>
          <a:noFill/>
        </p:spPr>
        <p:txBody>
          <a:bodyPr wrap="square">
            <a:spAutoFit/>
          </a:bodyPr>
          <a:lstStyle/>
          <a:p>
            <a:pPr marL="457200" indent="-457200">
              <a:buClr>
                <a:srgbClr val="017973"/>
              </a:buClr>
              <a:buSzPct val="130000"/>
              <a:buBlip>
                <a:blip r:embed="rId3"/>
              </a:buBlip>
            </a:pPr>
            <a:r>
              <a:rPr lang="zh-CN" altLang="en-US" sz="3000" dirty="0">
                <a:latin typeface="Arial" panose="020B0604020202090204" pitchFamily="34" charset="0"/>
                <a:cs typeface="Arial" panose="020B0604020202090204" pitchFamily="34" charset="0"/>
              </a:rPr>
              <a:t>药房非处方鼻充血缓解剂</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r>
              <a:rPr lang="zh-CN" altLang="en-US" sz="3000" dirty="0">
                <a:latin typeface="Arial" panose="020B0604020202090204" pitchFamily="34" charset="0"/>
                <a:cs typeface="Arial" panose="020B0604020202090204" pitchFamily="34" charset="0"/>
              </a:rPr>
              <a:t>两周内第三次购买</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r>
              <a:rPr lang="zh-CN" altLang="en-US" sz="3000" dirty="0">
                <a:latin typeface="Arial" panose="020B0604020202090204" pitchFamily="34" charset="0"/>
                <a:cs typeface="Arial" panose="020B0604020202090204" pitchFamily="34" charset="0"/>
              </a:rPr>
              <a:t>药剂师干预与咨询</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r>
              <a:rPr lang="zh-CN" altLang="en-US" sz="3000" dirty="0">
                <a:latin typeface="Arial" panose="020B0604020202090204" pitchFamily="34" charset="0"/>
                <a:cs typeface="Arial" panose="020B0604020202090204" pitchFamily="34" charset="0"/>
              </a:rPr>
              <a:t>转</a:t>
            </a:r>
            <a:r>
              <a:rPr lang="zh-CN" altLang="en-US" sz="3000" dirty="0">
                <a:latin typeface="Arial" panose="020B0604020202090204" pitchFamily="34" charset="0"/>
                <a:cs typeface="Arial" panose="020B0604020202090204" pitchFamily="34" charset="0"/>
              </a:rPr>
              <a:t>诊至初级保健全科医生</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3"/>
              </a:buBlip>
            </a:pPr>
            <a:r>
              <a:rPr lang="zh-CN" altLang="en-US" sz="3000" dirty="0">
                <a:latin typeface="Arial" panose="020B0604020202090204" pitchFamily="34" charset="0"/>
                <a:cs typeface="Arial" panose="020B0604020202090204" pitchFamily="34" charset="0"/>
              </a:rPr>
              <a:t>建议在治疗期间进行鼻腔冲洗</a:t>
            </a:r>
            <a:endParaRPr lang="en-US" sz="3000" dirty="0">
              <a:latin typeface="Arial" panose="020B0604020202090204" pitchFamily="34" charset="0"/>
              <a:cs typeface="Arial" panose="020B060402020209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56803"/>
    </mc:Choice>
    <mc:Fallback>
      <p:transition spd="slow" advTm="5680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8" y="239830"/>
            <a:ext cx="9573126" cy="777875"/>
          </a:xfrm>
        </p:spPr>
        <p:txBody>
          <a:bodyPr>
            <a:normAutofit/>
          </a:bodyPr>
          <a:lstStyle/>
          <a:p>
            <a:r>
              <a:rPr lang="ja-JP" altLang="en-US" sz="2800" b="1" dirty="0">
                <a:solidFill>
                  <a:srgbClr val="017973"/>
                </a:solidFill>
                <a:latin typeface="Arial" panose="020B0604020202090204" pitchFamily="34" charset="0"/>
                <a:cs typeface="Arial" panose="020B0604020202090204" pitchFamily="34" charset="0"/>
              </a:rPr>
              <a:t>在</a:t>
            </a:r>
            <a:r>
              <a:rPr lang="en-GB" sz="2800" b="1" dirty="0">
                <a:solidFill>
                  <a:srgbClr val="017973"/>
                </a:solidFill>
                <a:latin typeface="Arial" panose="020B0604020202090204" pitchFamily="34" charset="0"/>
                <a:cs typeface="Arial" panose="020B0604020202090204" pitchFamily="34" charset="0"/>
              </a:rPr>
              <a:t>GP</a:t>
            </a:r>
            <a:r>
              <a:rPr lang="ja-JP" altLang="en-US" sz="2800" b="1" dirty="0">
                <a:solidFill>
                  <a:srgbClr val="017973"/>
                </a:solidFill>
                <a:latin typeface="Arial" panose="020B0604020202090204" pitchFamily="34" charset="0"/>
                <a:cs typeface="Arial" panose="020B0604020202090204" pitchFamily="34" charset="0"/>
              </a:rPr>
              <a:t>的演讲</a:t>
            </a:r>
            <a:endParaRPr lang="en-GB" sz="2800" dirty="0">
              <a:solidFill>
                <a:srgbClr val="017973"/>
              </a:solidFill>
            </a:endParaRPr>
          </a:p>
        </p:txBody>
      </p:sp>
      <p:pic>
        <p:nvPicPr>
          <p:cNvPr id="9" name="Picture 8" descr="A close up of a logo&#10;&#10;AI-generated content may be incorrect."/>
          <p:cNvPicPr>
            <a:picLocks noChangeAspect="1"/>
          </p:cNvPicPr>
          <p:nvPr/>
        </p:nvPicPr>
        <p:blipFill>
          <a:blip r:embed="rId1"/>
          <a:stretch>
            <a:fillRect/>
          </a:stretch>
        </p:blipFill>
        <p:spPr>
          <a:xfrm>
            <a:off x="10411291" y="281092"/>
            <a:ext cx="1374214" cy="695352"/>
          </a:xfrm>
          <a:prstGeom prst="rect">
            <a:avLst/>
          </a:prstGeom>
        </p:spPr>
      </p:pic>
      <p:sp>
        <p:nvSpPr>
          <p:cNvPr id="3" name="TextBox 2"/>
          <p:cNvSpPr txBox="1"/>
          <p:nvPr/>
        </p:nvSpPr>
        <p:spPr>
          <a:xfrm>
            <a:off x="470812" y="1712430"/>
            <a:ext cx="7831247" cy="4247317"/>
          </a:xfrm>
          <a:prstGeom prst="rect">
            <a:avLst/>
          </a:prstGeom>
          <a:noFill/>
        </p:spPr>
        <p:txBody>
          <a:bodyPr wrap="square">
            <a:spAutoFit/>
          </a:bodyPr>
          <a:lstStyle/>
          <a:p>
            <a:pPr marL="457200" indent="-457200">
              <a:buClr>
                <a:srgbClr val="017973"/>
              </a:buClr>
              <a:buSzPct val="130000"/>
              <a:buBlip>
                <a:blip r:embed="rId2"/>
              </a:buBlip>
            </a:pPr>
            <a:r>
              <a:rPr lang="en-US" altLang="zh-CN" sz="3000" dirty="0">
                <a:latin typeface="Arial" panose="020B0604020202090204" pitchFamily="34" charset="0"/>
                <a:cs typeface="Arial" panose="020B0604020202090204" pitchFamily="34" charset="0"/>
              </a:rPr>
              <a:t>6</a:t>
            </a:r>
            <a:r>
              <a:rPr lang="zh-CN" altLang="en-US" sz="3000" dirty="0">
                <a:latin typeface="Arial" panose="020B0604020202090204" pitchFamily="34" charset="0"/>
                <a:cs typeface="Arial" panose="020B0604020202090204" pitchFamily="34" charset="0"/>
              </a:rPr>
              <a:t>月</a:t>
            </a:r>
            <a:r>
              <a:rPr lang="en-US" altLang="zh-CN" sz="3000" dirty="0">
                <a:latin typeface="Arial" panose="020B0604020202090204" pitchFamily="34" charset="0"/>
                <a:cs typeface="Arial" panose="020B0604020202090204" pitchFamily="34" charset="0"/>
              </a:rPr>
              <a:t>12</a:t>
            </a:r>
            <a:r>
              <a:rPr lang="zh-CN" altLang="en-US" sz="3000" dirty="0">
                <a:latin typeface="Arial" panose="020B0604020202090204" pitchFamily="34" charset="0"/>
                <a:cs typeface="Arial" panose="020B0604020202090204" pitchFamily="34" charset="0"/>
              </a:rPr>
              <a:t>日 鼻塞</a:t>
            </a:r>
            <a:r>
              <a:rPr lang="en-US" altLang="zh-CN" sz="3000" dirty="0">
                <a:latin typeface="Arial" panose="020B0604020202090204" pitchFamily="34" charset="0"/>
                <a:cs typeface="Arial" panose="020B0604020202090204" pitchFamily="34" charset="0"/>
              </a:rPr>
              <a:t>/</a:t>
            </a:r>
            <a:r>
              <a:rPr lang="zh-CN" altLang="en-US" sz="3000" dirty="0">
                <a:latin typeface="Arial" panose="020B0604020202090204" pitchFamily="34" charset="0"/>
                <a:cs typeface="Arial" panose="020B0604020202090204" pitchFamily="34" charset="0"/>
              </a:rPr>
              <a:t>流涕病史</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无眼部症状</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遇冷加剧</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无喷嚏、无瘙痒</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导致夜间失眠</a:t>
            </a:r>
            <a:endParaRPr lang="en-US" sz="3000" dirty="0">
              <a:latin typeface="Arial" panose="020B0604020202090204" pitchFamily="34" charset="0"/>
              <a:cs typeface="Arial" panose="020B0604020202090204" pitchFamily="34" charset="0"/>
            </a:endParaRPr>
          </a:p>
        </p:txBody>
      </p:sp>
      <p:pic>
        <p:nvPicPr>
          <p:cNvPr id="6" name="Picture 5" descr="A person talking to a doctor&#10;&#10;AI-generated content may be incorrect."/>
          <p:cNvPicPr>
            <a:picLocks noChangeAspect="1"/>
          </p:cNvPicPr>
          <p:nvPr/>
        </p:nvPicPr>
        <p:blipFill>
          <a:blip r:embed="rId3"/>
          <a:srcRect r="55493"/>
          <a:stretch>
            <a:fillRect/>
          </a:stretch>
        </p:blipFill>
        <p:spPr>
          <a:xfrm flipH="1">
            <a:off x="8829106" y="1296009"/>
            <a:ext cx="3130760" cy="49748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803"/>
    </mc:Choice>
    <mc:Fallback>
      <p:transition spd="slow" advTm="5680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8" y="239830"/>
            <a:ext cx="9573126" cy="777875"/>
          </a:xfrm>
        </p:spPr>
        <p:txBody>
          <a:bodyPr>
            <a:normAutofit/>
          </a:bodyPr>
          <a:lstStyle/>
          <a:p>
            <a:r>
              <a:rPr lang="ja-JP" altLang="en-US" sz="2800" b="1" dirty="0">
                <a:solidFill>
                  <a:srgbClr val="017973"/>
                </a:solidFill>
                <a:latin typeface="Arial" panose="020B0604020202090204" pitchFamily="34" charset="0"/>
                <a:cs typeface="Arial" panose="020B0604020202090204" pitchFamily="34" charset="0"/>
              </a:rPr>
              <a:t>病史</a:t>
            </a:r>
            <a:endParaRPr lang="en-GB" sz="2800" dirty="0">
              <a:solidFill>
                <a:srgbClr val="017973"/>
              </a:solidFill>
            </a:endParaRPr>
          </a:p>
        </p:txBody>
      </p:sp>
      <p:pic>
        <p:nvPicPr>
          <p:cNvPr id="9" name="Picture 8" descr="A close up of a logo&#10;&#10;AI-generated content may be incorrect."/>
          <p:cNvPicPr>
            <a:picLocks noChangeAspect="1"/>
          </p:cNvPicPr>
          <p:nvPr/>
        </p:nvPicPr>
        <p:blipFill>
          <a:blip r:embed="rId1"/>
          <a:stretch>
            <a:fillRect/>
          </a:stretch>
        </p:blipFill>
        <p:spPr>
          <a:xfrm>
            <a:off x="10411291" y="281092"/>
            <a:ext cx="1374214" cy="695352"/>
          </a:xfrm>
          <a:prstGeom prst="rect">
            <a:avLst/>
          </a:prstGeom>
        </p:spPr>
      </p:pic>
      <p:sp>
        <p:nvSpPr>
          <p:cNvPr id="3" name="TextBox 2"/>
          <p:cNvSpPr txBox="1"/>
          <p:nvPr/>
        </p:nvSpPr>
        <p:spPr>
          <a:xfrm>
            <a:off x="470812" y="1712430"/>
            <a:ext cx="8594465" cy="4246245"/>
          </a:xfrm>
          <a:prstGeom prst="rect">
            <a:avLst/>
          </a:prstGeom>
          <a:noFill/>
        </p:spPr>
        <p:txBody>
          <a:bodyPr wrap="square">
            <a:spAutoFit/>
          </a:bodyPr>
          <a:lstStyle/>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十年前曾被诊断高血压</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目前服用</a:t>
            </a:r>
            <a:r>
              <a:rPr lang="en-US" altLang="zh-CN" sz="3000" dirty="0">
                <a:latin typeface="Arial" panose="020B0604020202090204" pitchFamily="34" charset="0"/>
                <a:cs typeface="Arial" panose="020B0604020202090204" pitchFamily="34" charset="0"/>
              </a:rPr>
              <a:t>ACE</a:t>
            </a:r>
            <a:r>
              <a:rPr lang="zh-CN" altLang="en-US" sz="3000" dirty="0">
                <a:latin typeface="Arial" panose="020B0604020202090204" pitchFamily="34" charset="0"/>
                <a:cs typeface="Arial" panose="020B0604020202090204" pitchFamily="34" charset="0"/>
              </a:rPr>
              <a:t>抑制剂、他汀类药物及钙通道阻滞剂</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无哮喘或慢性阻塞性肺</a:t>
            </a:r>
            <a:r>
              <a:rPr lang="zh-CN" altLang="en-US" sz="3000" dirty="0">
                <a:latin typeface="Arial" panose="020B0604020202090204" pitchFamily="34" charset="0"/>
                <a:cs typeface="Arial" panose="020B0604020202090204" pitchFamily="34" charset="0"/>
              </a:rPr>
              <a:t>疾病病史</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偶尔购买绿唇贻贝提取物及非处方布洛芬缓解关节疼痛</a:t>
            </a:r>
            <a:endParaRPr lang="en-US" sz="3000" dirty="0">
              <a:latin typeface="Arial" panose="020B0604020202090204" pitchFamily="34" charset="0"/>
              <a:cs typeface="Arial" panose="020B0604020202090204" pitchFamily="34" charset="0"/>
            </a:endParaRPr>
          </a:p>
        </p:txBody>
      </p:sp>
      <p:pic>
        <p:nvPicPr>
          <p:cNvPr id="6" name="Picture 5" descr="A pile of pills on a white surface&#10;&#10;AI-generated content may be incorrect."/>
          <p:cNvPicPr>
            <a:picLocks noChangeAspect="1"/>
          </p:cNvPicPr>
          <p:nvPr/>
        </p:nvPicPr>
        <p:blipFill>
          <a:blip r:embed="rId3"/>
          <a:stretch>
            <a:fillRect/>
          </a:stretch>
        </p:blipFill>
        <p:spPr>
          <a:xfrm rot="16200000">
            <a:off x="8020393" y="2292341"/>
            <a:ext cx="4871588" cy="27818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803"/>
    </mc:Choice>
    <mc:Fallback>
      <p:transition spd="slow" advTm="5680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8" y="239830"/>
            <a:ext cx="9573126" cy="777875"/>
          </a:xfrm>
        </p:spPr>
        <p:txBody>
          <a:bodyPr>
            <a:normAutofit/>
          </a:bodyPr>
          <a:lstStyle/>
          <a:p>
            <a:r>
              <a:rPr lang="zh-CN" altLang="en-US" sz="2800" b="1" dirty="0">
                <a:solidFill>
                  <a:srgbClr val="017973"/>
                </a:solidFill>
                <a:latin typeface="Arial" panose="020B0604020202090204" pitchFamily="34" charset="0"/>
                <a:cs typeface="Arial" panose="020B0604020202090204" pitchFamily="34" charset="0"/>
              </a:rPr>
              <a:t>临床检查与检测</a:t>
            </a:r>
            <a:endParaRPr lang="en-GB" sz="2800" dirty="0">
              <a:solidFill>
                <a:srgbClr val="017973"/>
              </a:solidFill>
            </a:endParaRPr>
          </a:p>
        </p:txBody>
      </p:sp>
      <p:pic>
        <p:nvPicPr>
          <p:cNvPr id="9" name="Picture 8" descr="A close up of a logo&#10;&#10;AI-generated content may be incorrect."/>
          <p:cNvPicPr>
            <a:picLocks noChangeAspect="1"/>
          </p:cNvPicPr>
          <p:nvPr/>
        </p:nvPicPr>
        <p:blipFill>
          <a:blip r:embed="rId1"/>
          <a:stretch>
            <a:fillRect/>
          </a:stretch>
        </p:blipFill>
        <p:spPr>
          <a:xfrm>
            <a:off x="10411291" y="281092"/>
            <a:ext cx="1374214" cy="695352"/>
          </a:xfrm>
          <a:prstGeom prst="rect">
            <a:avLst/>
          </a:prstGeom>
        </p:spPr>
      </p:pic>
      <p:sp>
        <p:nvSpPr>
          <p:cNvPr id="3" name="TextBox 2"/>
          <p:cNvSpPr txBox="1"/>
          <p:nvPr/>
        </p:nvSpPr>
        <p:spPr>
          <a:xfrm>
            <a:off x="470812" y="1712430"/>
            <a:ext cx="8069938" cy="4247317"/>
          </a:xfrm>
          <a:prstGeom prst="rect">
            <a:avLst/>
          </a:prstGeom>
          <a:noFill/>
        </p:spPr>
        <p:txBody>
          <a:bodyPr wrap="square">
            <a:spAutoFit/>
          </a:bodyPr>
          <a:lstStyle/>
          <a:p>
            <a:pPr marL="457200" indent="-457200">
              <a:buClr>
                <a:srgbClr val="017973"/>
              </a:buClr>
              <a:buSzPct val="130000"/>
              <a:buBlip>
                <a:blip r:embed="rId2"/>
              </a:buBlip>
            </a:pPr>
            <a:r>
              <a:rPr lang="en-US" altLang="zh-CN" sz="3000" dirty="0">
                <a:latin typeface="Arial" panose="020B0604020202090204" pitchFamily="34" charset="0"/>
                <a:cs typeface="Arial" panose="020B0604020202090204" pitchFamily="34" charset="0"/>
              </a:rPr>
              <a:t>ACE</a:t>
            </a:r>
            <a:r>
              <a:rPr lang="zh-CN" altLang="en-US" sz="3000" dirty="0">
                <a:latin typeface="Arial" panose="020B0604020202090204" pitchFamily="34" charset="0"/>
                <a:cs typeface="Arial" panose="020B0604020202090204" pitchFamily="34" charset="0"/>
              </a:rPr>
              <a:t>抑制剂可引发鼻部症状</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非甾体抗炎药改变环氧化酶</a:t>
            </a:r>
            <a:r>
              <a:rPr lang="en-US" altLang="zh-CN" sz="3000" dirty="0">
                <a:latin typeface="Arial" panose="020B0604020202090204" pitchFamily="34" charset="0"/>
                <a:cs typeface="Arial" panose="020B0604020202090204" pitchFamily="34" charset="0"/>
              </a:rPr>
              <a:t>-1</a:t>
            </a:r>
            <a:r>
              <a:rPr lang="zh-CN" altLang="en-US" sz="3000" dirty="0">
                <a:latin typeface="Arial" panose="020B0604020202090204" pitchFamily="34" charset="0"/>
                <a:cs typeface="Arial" panose="020B0604020202090204" pitchFamily="34" charset="0"/>
              </a:rPr>
              <a:t>通路</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鼻镜检查显示黏膜充血</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胸部听诊清晰</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总</a:t>
            </a:r>
            <a:r>
              <a:rPr lang="en-US" altLang="zh-CN" sz="3000" dirty="0" err="1">
                <a:latin typeface="Arial" panose="020B0604020202090204" pitchFamily="34" charset="0"/>
                <a:cs typeface="Arial" panose="020B0604020202090204" pitchFamily="34" charset="0"/>
              </a:rPr>
              <a:t>IgE</a:t>
            </a:r>
            <a:r>
              <a:rPr lang="zh-CN" altLang="en-US" sz="3000" dirty="0">
                <a:latin typeface="Arial" panose="020B0604020202090204" pitchFamily="34" charset="0"/>
                <a:cs typeface="Arial" panose="020B0604020202090204" pitchFamily="34" charset="0"/>
              </a:rPr>
              <a:t>未升高，皮肤点刺试验？</a:t>
            </a:r>
            <a:endParaRPr lang="en-US" sz="3200" b="0" i="0" dirty="0">
              <a:effectLst/>
              <a:latin typeface="Arial" panose="020B0604020202090204" pitchFamily="34" charset="0"/>
            </a:endParaRPr>
          </a:p>
        </p:txBody>
      </p:sp>
      <p:pic>
        <p:nvPicPr>
          <p:cNvPr id="6" name="Picture 5" descr="A nose and nose with black background&#10;&#10;AI-generated content may be incorrect."/>
          <p:cNvPicPr>
            <a:picLocks noChangeAspect="1"/>
          </p:cNvPicPr>
          <p:nvPr/>
        </p:nvPicPr>
        <p:blipFill>
          <a:blip r:embed="rId3"/>
          <a:srcRect l="5907" t="2731" r="3262"/>
          <a:stretch>
            <a:fillRect/>
          </a:stretch>
        </p:blipFill>
        <p:spPr>
          <a:xfrm>
            <a:off x="7977073" y="1629778"/>
            <a:ext cx="4069101" cy="4514071"/>
          </a:xfrm>
          <a:prstGeom prst="rect">
            <a:avLst/>
          </a:prstGeom>
        </p:spPr>
      </p:pic>
      <p:pic>
        <p:nvPicPr>
          <p:cNvPr id="7" name="Picture 6" descr="A black and white logo&#10;&#10;AI-generated content may be incorrect."/>
          <p:cNvPicPr>
            <a:picLocks noChangeAspect="1"/>
          </p:cNvPicPr>
          <p:nvPr/>
        </p:nvPicPr>
        <p:blipFill>
          <a:blip r:embed="rId4"/>
          <a:stretch>
            <a:fillRect/>
          </a:stretch>
        </p:blipFill>
        <p:spPr>
          <a:xfrm>
            <a:off x="5437667" y="4439510"/>
            <a:ext cx="1068532" cy="9960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803"/>
    </mc:Choice>
    <mc:Fallback>
      <p:transition spd="slow" advTm="5680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128" y="239830"/>
            <a:ext cx="9573126" cy="777875"/>
          </a:xfrm>
        </p:spPr>
        <p:txBody>
          <a:bodyPr>
            <a:normAutofit/>
          </a:bodyPr>
          <a:lstStyle/>
          <a:p>
            <a:r>
              <a:rPr lang="ja-JP" altLang="en-US" sz="2800" b="1" dirty="0">
                <a:solidFill>
                  <a:srgbClr val="017973"/>
                </a:solidFill>
                <a:latin typeface="Arial" panose="020B0604020202090204" pitchFamily="34" charset="0"/>
                <a:cs typeface="Arial" panose="020B0604020202090204" pitchFamily="34" charset="0"/>
              </a:rPr>
              <a:t>诊断</a:t>
            </a:r>
            <a:endParaRPr lang="en-GB" sz="2800" dirty="0">
              <a:solidFill>
                <a:srgbClr val="017973"/>
              </a:solidFill>
            </a:endParaRPr>
          </a:p>
        </p:txBody>
      </p:sp>
      <p:pic>
        <p:nvPicPr>
          <p:cNvPr id="9" name="Picture 8" descr="A close up of a logo&#10;&#10;AI-generated content may be incorrect."/>
          <p:cNvPicPr>
            <a:picLocks noChangeAspect="1"/>
          </p:cNvPicPr>
          <p:nvPr/>
        </p:nvPicPr>
        <p:blipFill>
          <a:blip r:embed="rId1"/>
          <a:stretch>
            <a:fillRect/>
          </a:stretch>
        </p:blipFill>
        <p:spPr>
          <a:xfrm>
            <a:off x="10411291" y="281092"/>
            <a:ext cx="1374214" cy="695352"/>
          </a:xfrm>
          <a:prstGeom prst="rect">
            <a:avLst/>
          </a:prstGeom>
        </p:spPr>
      </p:pic>
      <p:sp>
        <p:nvSpPr>
          <p:cNvPr id="3" name="TextBox 2"/>
          <p:cNvSpPr txBox="1"/>
          <p:nvPr/>
        </p:nvSpPr>
        <p:spPr>
          <a:xfrm>
            <a:off x="470812" y="1712430"/>
            <a:ext cx="8177888" cy="5169535"/>
          </a:xfrm>
          <a:prstGeom prst="rect">
            <a:avLst/>
          </a:prstGeom>
          <a:noFill/>
        </p:spPr>
        <p:txBody>
          <a:bodyPr wrap="square">
            <a:spAutoFit/>
          </a:bodyPr>
          <a:lstStyle/>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考虑将</a:t>
            </a:r>
            <a:r>
              <a:rPr lang="en-US" altLang="zh-CN" sz="3000" dirty="0">
                <a:latin typeface="Arial" panose="020B0604020202090204" pitchFamily="34" charset="0"/>
                <a:cs typeface="Arial" panose="020B0604020202090204" pitchFamily="34" charset="0"/>
              </a:rPr>
              <a:t>ACEI</a:t>
            </a:r>
            <a:r>
              <a:rPr lang="zh-CN" altLang="en-US" sz="3000" dirty="0">
                <a:latin typeface="Arial" panose="020B0604020202090204" pitchFamily="34" charset="0"/>
                <a:cs typeface="Arial" panose="020B0604020202090204" pitchFamily="34" charset="0"/>
              </a:rPr>
              <a:t>转换为</a:t>
            </a:r>
            <a:r>
              <a:rPr lang="en-US" altLang="zh-CN" sz="3000" dirty="0">
                <a:latin typeface="Arial" panose="020B0604020202090204" pitchFamily="34" charset="0"/>
                <a:cs typeface="Arial" panose="020B0604020202090204" pitchFamily="34" charset="0"/>
              </a:rPr>
              <a:t>ARB</a:t>
            </a:r>
            <a:endParaRPr lang="en-US"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en-US"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未服用非甾体抗炎药时出现症状</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总</a:t>
            </a:r>
            <a:r>
              <a:rPr lang="en-US" altLang="zh-CN" sz="3000" dirty="0" err="1">
                <a:latin typeface="Arial" panose="020B0604020202090204" pitchFamily="34" charset="0"/>
                <a:cs typeface="Arial" panose="020B0604020202090204" pitchFamily="34" charset="0"/>
              </a:rPr>
              <a:t>IgE</a:t>
            </a:r>
            <a:r>
              <a:rPr lang="zh-CN" altLang="en-US" sz="3000" dirty="0">
                <a:latin typeface="Arial" panose="020B0604020202090204" pitchFamily="34" charset="0"/>
                <a:cs typeface="Arial" panose="020B0604020202090204" pitchFamily="34" charset="0"/>
              </a:rPr>
              <a:t>水平低且皮肤点刺试验无阳性反应</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需注意过敏性鼻炎与非过敏性鼻炎可同时存在</a:t>
            </a:r>
            <a:endParaRPr lang="en-GB" altLang="zh-CN"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zh-CN" alt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r>
              <a:rPr lang="zh-CN" altLang="en-US" sz="3000" dirty="0">
                <a:latin typeface="Arial" panose="020B0604020202090204" pitchFamily="34" charset="0"/>
                <a:cs typeface="Arial" panose="020B0604020202090204" pitchFamily="34" charset="0"/>
              </a:rPr>
              <a:t>若排除过敏性鼻炎则考虑非过敏性鼻炎诊断</a:t>
            </a:r>
            <a:endParaRPr lang="en-US" sz="3000" dirty="0">
              <a:latin typeface="Arial" panose="020B0604020202090204" pitchFamily="34" charset="0"/>
              <a:cs typeface="Arial" panose="020B0604020202090204" pitchFamily="34" charset="0"/>
            </a:endParaRPr>
          </a:p>
          <a:p>
            <a:pPr marL="457200" indent="-457200">
              <a:buClr>
                <a:srgbClr val="017973"/>
              </a:buClr>
              <a:buSzPct val="130000"/>
              <a:buBlip>
                <a:blip r:embed="rId2"/>
              </a:buBlip>
            </a:pPr>
            <a:endParaRPr lang="en-US" sz="3000" dirty="0">
              <a:latin typeface="Arial" panose="020B0604020202090204" pitchFamily="34" charset="0"/>
              <a:cs typeface="Arial" panose="020B0604020202090204"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8700" y="1244600"/>
            <a:ext cx="3218321" cy="4737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Tm="56803"/>
    </mc:Choice>
    <mc:Fallback>
      <p:transition spd="slow" advTm="56803"/>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958</Words>
  <Application>WPS 文字</Application>
  <PresentationFormat>Widescreen</PresentationFormat>
  <Paragraphs>131</Paragraphs>
  <Slides>13</Slides>
  <Notes>8</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13</vt:i4>
      </vt:variant>
    </vt:vector>
  </HeadingPairs>
  <TitlesOfParts>
    <vt:vector size="36" baseType="lpstr">
      <vt:lpstr>Arial</vt:lpstr>
      <vt:lpstr>宋体</vt:lpstr>
      <vt:lpstr>Wingdings</vt:lpstr>
      <vt:lpstr>Arial</vt:lpstr>
      <vt:lpstr>Google Sans</vt:lpstr>
      <vt:lpstr>Thonburi</vt:lpstr>
      <vt:lpstr>等线</vt:lpstr>
      <vt:lpstr>汉仪中等线KW</vt:lpstr>
      <vt:lpstr>Aptos</vt:lpstr>
      <vt:lpstr>Helvetica Neue</vt:lpstr>
      <vt:lpstr>游ゴシック</vt:lpstr>
      <vt:lpstr>苹方-简</vt:lpstr>
      <vt:lpstr>微软雅黑</vt:lpstr>
      <vt:lpstr>汉仪旗黑</vt:lpstr>
      <vt:lpstr>宋体</vt:lpstr>
      <vt:lpstr>Arial Unicode MS</vt:lpstr>
      <vt:lpstr>Aptos Display</vt:lpstr>
      <vt:lpstr>汉仪书宋二KW</vt:lpstr>
      <vt:lpstr>Calibri</vt:lpstr>
      <vt:lpstr>游ゴシック Light</vt:lpstr>
      <vt:lpstr>等线 Light</vt:lpstr>
      <vt:lpstr>Google Sans</vt:lpstr>
      <vt:lpstr>1_Office Theme</vt:lpstr>
      <vt:lpstr>PowerPoint 演示文稿</vt:lpstr>
      <vt:lpstr>桌面助手No19</vt:lpstr>
      <vt:lpstr>学习目标</vt:lpstr>
      <vt:lpstr>认识汤姆</vt:lpstr>
      <vt:lpstr>初始演示</vt:lpstr>
      <vt:lpstr>在GP的演讲</vt:lpstr>
      <vt:lpstr>病史</vt:lpstr>
      <vt:lpstr>临床检查与检测</vt:lpstr>
      <vt:lpstr>诊断</vt:lpstr>
      <vt:lpstr>管理</vt:lpstr>
      <vt:lpstr>评论</vt:lpstr>
      <vt:lpstr>核心要点总结</vt:lpstr>
      <vt:lpstr>桌面助手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潘子涵</cp:lastModifiedBy>
  <cp:revision>45</cp:revision>
  <dcterms:created xsi:type="dcterms:W3CDTF">2025-10-25T09:08:19Z</dcterms:created>
  <dcterms:modified xsi:type="dcterms:W3CDTF">2025-10-25T09:08:19Z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2C827EC93304902B8393FC6828DCB2C1_42</vt:lpwstr>
  </property>
  <property fmtid="{D5CDD505-2E9C-101B-9397-08002B2CF9AE}" pid="3" name="KSOProductBuildVer">
    <vt:lpwstr>2052-12.1.22553.22553</vt:lpwstr>
  </property>
</Properties>
</file>