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16" r:id="rId7"/>
    <p:sldId id="317" r:id="rId8"/>
    <p:sldId id="310" r:id="rId9"/>
    <p:sldId id="311" r:id="rId10"/>
    <p:sldId id="312" r:id="rId11"/>
    <p:sldId id="315" r:id="rId12"/>
    <p:sldId id="31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7660-E372-34C6-C59C-7743B5BFE5A3}" name="Siân Williams" initials="" userId="d766e87c6531ca76" providerId="Windows Live"/>
  <p188:author id="{5C8B9EB0-60C7-A30B-A544-6CA75422FE16}" name="Luís Carvalho" initials="LC" userId="Luís Carvalho" providerId="None"/>
  <p188:author id="{BA21CDBE-F924-2DF9-B51A-6C954ADDAE0A}" name="Jaime Sousa" initials="JS" userId="c38833fd6191fa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 Ming Khoo" initials="EK" lastIdx="1" clrIdx="0">
    <p:extLst>
      <p:ext uri="{19B8F6BF-5375-455C-9EA6-DF929625EA0E}">
        <p15:presenceInfo xmlns:p15="http://schemas.microsoft.com/office/powerpoint/2012/main" userId="c1cfdeffffcf1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73"/>
    <a:srgbClr val="FFFFFF"/>
    <a:srgbClr val="7EC9BD"/>
    <a:srgbClr val="10110B"/>
    <a:srgbClr val="31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669" autoAdjust="0"/>
  </p:normalViewPr>
  <p:slideViewPr>
    <p:cSldViewPr snapToGrid="0">
      <p:cViewPr varScale="1">
        <p:scale>
          <a:sx n="95" d="100"/>
          <a:sy n="95" d="100"/>
        </p:scale>
        <p:origin x="468" y="276"/>
      </p:cViewPr>
      <p:guideLst/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27B6-26DB-E241-8776-78E9005CBC3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B876-9ED0-E54C-AB65-36F2F79F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631C-F1F2-C792-5852-77BC7089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E7C-83AA-721A-A954-20B0E0D0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DCAA-BCB1-36C0-79B3-9872F33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FFED-B368-571A-55C1-979883C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7DB9-CEA4-B9EF-3E11-8423835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A22-C53F-BD2E-26DA-6F7410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3462-62E1-2E2C-683A-5AB9DB96D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F91-584F-F6EF-9CB1-6744FD22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94BD-355A-1E38-3577-B326EF3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49DB-3FB0-DB97-DC63-B783D075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E02AC-C942-CD51-DEFC-1DEF0602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CCC50-4278-8447-0693-19C02DB5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4798-F5C5-A518-6A5D-C572374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364-28FA-1AC7-FAFA-0D2FB42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86EF-B90E-4185-A739-FA81C8B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3BAE-19AB-0B6A-EC71-22B83D8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4DB6-0E93-C805-C666-5387C88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583-5FDB-3818-3FD5-CA07A7A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5812-5AB4-06C9-3ECA-2532AD57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19C0-E15B-9185-0EB7-8FFB79B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E6B-D587-3523-ECFE-66C5C683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43AF-A2E5-A647-29F3-91285B2D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BA01-1D3E-6C1A-BBF1-B379FE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1F4-2ACC-F6A7-A0A1-6AED22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9B63-2CA1-E0D0-E482-8810D4A9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DC1-D5FB-0FB3-4598-B5875A4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FC2F-5E2D-E0A8-4F34-DC23A249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E952-539D-D776-EFBB-C1B90AE4B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F80-73BE-E9AC-146A-E155DEFE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9EDF-0274-14E6-3123-0C1E4EF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17B15-CAF2-744D-D90B-FE355BA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10A-87D2-0DA2-C233-472F2BF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08C-FB3F-E5D8-4BE1-FB17429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0F72-23B3-3D46-A352-A331CAD2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6DC6-DD8A-A3CE-6D46-EEA92808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96C14-1504-62D4-4E80-D3D33BF1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D864-FBED-833F-6AFE-9E6FDA8A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A57B-F1C1-6EEC-30DE-4BF1E42D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DE59D-95D8-3BC8-B38F-454E45C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B6-FE3B-DAA5-8F89-CEE687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B3F8-8F28-F6B5-6A03-95C5A6F9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389D-F2D4-1962-15BC-BE35250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ABE56-84BD-F116-A012-2EDF926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3A25-BED4-76C2-A116-1EC38240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60B6-56DD-36A0-624D-D3C6953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3D52-E95F-A8AB-AB20-9BAFBA31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AD3-473F-237C-5678-BF34A71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8DCE-E386-480A-A35A-2AC78641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BBE1-04D8-46AC-A781-D7C814F8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C8D8-8BA0-9AB1-3047-973F5C9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CB07-9E98-673A-69B8-53705BF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F5EBE-155C-5428-A14C-B80203A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6F-131C-59C3-3B2F-7D2605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ACCA-ABDA-AF7E-83EF-B8ABBDC76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9065-3287-AB69-6E87-9314762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04C6-B683-D83B-8C31-4D348FC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9042-989A-B434-90F7-A0B8734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E8FA-4E28-C9A9-8903-F448746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944BB-555B-601E-0A98-A3FC5D9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FA2A-17F9-886E-A102-9D405107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0AD5-B435-3AD6-26BD-1D17C232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98E6-3951-C658-B45E-A8D1C5B80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E09E-E519-CE28-696C-AB94732C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E2FB-FF4A-2B61-D7EE-114F92DDD45B}"/>
              </a:ext>
            </a:extLst>
          </p:cNvPr>
          <p:cNvSpPr txBox="1"/>
          <p:nvPr userDrawn="1"/>
        </p:nvSpPr>
        <p:spPr>
          <a:xfrm>
            <a:off x="4747044" y="6670030"/>
            <a:ext cx="77271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altLang="zh-CN" sz="900" dirty="0"/>
              <a:t>ALK-Abelló</a:t>
            </a:r>
            <a:r>
              <a:rPr lang="zh-CN" altLang="en-US" sz="900" dirty="0"/>
              <a:t>公司提供了无限制教育资助以支持本案例研究的开发，但未参与其内容创作。</a:t>
            </a:r>
            <a:endParaRPr lang="en-US" sz="9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8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ord 17">
            <a:extLst>
              <a:ext uri="{FF2B5EF4-FFF2-40B4-BE49-F238E27FC236}">
                <a16:creationId xmlns:a16="http://schemas.microsoft.com/office/drawing/2014/main" id="{9FAAB6E0-AB9F-8781-523C-69DB7F12F72F}"/>
              </a:ext>
            </a:extLst>
          </p:cNvPr>
          <p:cNvSpPr/>
          <p:nvPr/>
        </p:nvSpPr>
        <p:spPr>
          <a:xfrm rot="11640190">
            <a:off x="-4781236" y="-685854"/>
            <a:ext cx="9541117" cy="7605683"/>
          </a:xfrm>
          <a:prstGeom prst="chord">
            <a:avLst>
              <a:gd name="adj1" fmla="val 4084160"/>
              <a:gd name="adj2" fmla="val 15811464"/>
            </a:avLst>
          </a:prstGeom>
          <a:solidFill>
            <a:srgbClr val="0179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C354-EF69-ADB3-C2B6-A81525B58B71}"/>
              </a:ext>
            </a:extLst>
          </p:cNvPr>
          <p:cNvSpPr txBox="1"/>
          <p:nvPr/>
        </p:nvSpPr>
        <p:spPr>
          <a:xfrm>
            <a:off x="5383347" y="2521059"/>
            <a:ext cx="6217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患有季节性过敏性鼻炎的成人</a:t>
            </a:r>
            <a:endParaRPr lang="en-GB" altLang="zh-CN" sz="4000" b="1" dirty="0">
              <a:solidFill>
                <a:srgbClr val="017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案例研究</a:t>
            </a:r>
            <a:endParaRPr lang="en-GB" sz="2400" dirty="0">
              <a:solidFill>
                <a:srgbClr val="7EC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0BD1D-80C9-F40D-40F9-D21571365E59}"/>
              </a:ext>
            </a:extLst>
          </p:cNvPr>
          <p:cNvSpPr txBox="1"/>
          <p:nvPr/>
        </p:nvSpPr>
        <p:spPr>
          <a:xfrm>
            <a:off x="5421900" y="5577836"/>
            <a:ext cx="31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Ee Ming Khoo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Jaime Correia de Sousa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FBB58B13-0506-85EB-D3CD-0E0B1E58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9" y="2687231"/>
            <a:ext cx="2931895" cy="1483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F5E02-FE7A-DED9-78D6-0FC6A7A3877C}"/>
              </a:ext>
            </a:extLst>
          </p:cNvPr>
          <p:cNvSpPr/>
          <p:nvPr/>
        </p:nvSpPr>
        <p:spPr>
          <a:xfrm>
            <a:off x="-1219199" y="-1130300"/>
            <a:ext cx="1219200" cy="909147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C8A18-F605-CB27-E834-58BE24317646}"/>
              </a:ext>
            </a:extLst>
          </p:cNvPr>
          <p:cNvSpPr/>
          <p:nvPr/>
        </p:nvSpPr>
        <p:spPr>
          <a:xfrm>
            <a:off x="-133122" y="-1969046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F8A03-26F0-7B57-9647-E435871ABE22}"/>
              </a:ext>
            </a:extLst>
          </p:cNvPr>
          <p:cNvSpPr/>
          <p:nvPr/>
        </p:nvSpPr>
        <p:spPr>
          <a:xfrm>
            <a:off x="-133122" y="6875053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2CB42C7-4591-1AC9-0C54-7208651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5577836"/>
            <a:ext cx="2727613" cy="1047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85BDA8-2890-82ED-7993-7EC616830C65}"/>
              </a:ext>
            </a:extLst>
          </p:cNvPr>
          <p:cNvSpPr txBox="1"/>
          <p:nvPr/>
        </p:nvSpPr>
        <p:spPr>
          <a:xfrm>
            <a:off x="5421900" y="6315014"/>
            <a:ext cx="3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ja-JP" altLang="en-US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ja-JP" altLang="en-US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endParaRPr lang="en-GB" sz="1600" i="1" dirty="0">
              <a:solidFill>
                <a:srgbClr val="017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a person and dollar sign&#10;&#10;AI-generated content may be incorrect.">
            <a:extLst>
              <a:ext uri="{FF2B5EF4-FFF2-40B4-BE49-F238E27FC236}">
                <a16:creationId xmlns:a16="http://schemas.microsoft.com/office/drawing/2014/main" id="{7BE9A9BD-C319-982F-89A8-C2D496A5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69" y="6020136"/>
            <a:ext cx="1536335" cy="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677-4C29-CE97-6AD8-4E749A57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B4D-7F94-7762-CF9D-EABE963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评论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3442A18-5F9D-538C-4B6B-B2D056D7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F0D63-0A35-E37A-3550-B99CDAFB86E1}"/>
              </a:ext>
            </a:extLst>
          </p:cNvPr>
          <p:cNvSpPr txBox="1"/>
          <p:nvPr/>
        </p:nvSpPr>
        <p:spPr>
          <a:xfrm>
            <a:off x="470812" y="1712430"/>
            <a:ext cx="11217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花在十二周后复诊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altLang="zh-C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尽管症状有所改善，她仍在持续受其困扰，询问是否有其他疗法能彻底消除这些烦人的症状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790-7DF0-E8D9-C308-61186C2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006-1330-A2F7-7872-C823D874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参见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01D8A20-18E6-601C-8548-EE0CB955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BBEB8-65AE-E7D6-A4C8-3B2A9C19A99A}"/>
              </a:ext>
            </a:extLst>
          </p:cNvPr>
          <p:cNvSpPr txBox="1"/>
          <p:nvPr/>
        </p:nvSpPr>
        <p:spPr>
          <a:xfrm>
            <a:off x="470812" y="1712430"/>
            <a:ext cx="112172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治疗无效（症状持续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周或以上，提示慢性鼻窦炎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- EPOS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考虑过敏原免疫治疗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altLang="zh-C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警惕危险信号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持续性单侧鼻塞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带血鼻涕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恶臭性鼻涕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严重持续性鼻塞伴嗅觉丧失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759-D7D3-ECF0-C459-B97AD6C2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6FF-9E88-CEC0-3640-66CF3387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摘要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76E380C-2321-F125-B4D0-B9B75C82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3CB9-573E-041A-9514-E09A93BC1964}"/>
              </a:ext>
            </a:extLst>
          </p:cNvPr>
          <p:cNvSpPr txBox="1"/>
          <p:nvPr/>
        </p:nvSpPr>
        <p:spPr>
          <a:xfrm>
            <a:off x="487394" y="1406262"/>
            <a:ext cx="11217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过敏性鼻炎（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）较为常见，其症状由接触过敏原后引发的免疫介导反应所触发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临床诊断通常可通过非镇静性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抗组胺药和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或鼻用糖皮质激素治疗的阳性反应予以确证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当诊断存在不确定性、治疗无效或考虑进行过敏原免疫治疗时，可通过血清特异性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检测或过敏原皮肤点刺试验确认过敏原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696E-27BA-85D8-6A15-B5781789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019C2053-A183-8926-3D4C-F660979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5" y="1376455"/>
            <a:ext cx="4105089" cy="410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FBCFC-D390-C717-5D0E-4699223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桌面助手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07363A06-F593-2B82-AAF9-6C1710EB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2010-5956-B70B-7CAF-6535B6F7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2890" y="1102888"/>
            <a:ext cx="3650556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62B5D-1221-B39F-DCCB-CBDE23FD8882}"/>
              </a:ext>
            </a:extLst>
          </p:cNvPr>
          <p:cNvSpPr txBox="1">
            <a:spLocks/>
          </p:cNvSpPr>
          <p:nvPr/>
        </p:nvSpPr>
        <p:spPr>
          <a:xfrm>
            <a:off x="6311835" y="5328414"/>
            <a:ext cx="339558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www.ipcrg.org</a:t>
            </a:r>
            <a:endParaRPr lang="en-GB" sz="28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5231-7C25-DF88-DE16-C20B3AC7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B5510124-C8ED-C3D2-C97A-9364A37A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93" y="3396211"/>
            <a:ext cx="3005507" cy="3005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FC36A-AA00-C22F-2EF0-422DF32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桌面助手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88ADC3-E2B7-A8C6-4AE5-74D2DDA40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857" y="1425631"/>
            <a:ext cx="10417629" cy="105040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桌面助手第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期，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改善基层医疗鼻炎诊断的实用指南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42CB89D-79B7-7684-D29A-E034643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E65C3311-D362-C510-DD7F-7710861E8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1079697" y="2584186"/>
            <a:ext cx="2539820" cy="3595556"/>
          </a:xfrm>
          <a:ln>
            <a:solidFill>
              <a:schemeClr val="tx1"/>
            </a:solidFill>
          </a:ln>
        </p:spPr>
      </p:pic>
      <p:pic>
        <p:nvPicPr>
          <p:cNvPr id="14" name="Marcador de Posição de Conteúdo 5">
            <a:extLst>
              <a:ext uri="{FF2B5EF4-FFF2-40B4-BE49-F238E27FC236}">
                <a16:creationId xmlns:a16="http://schemas.microsoft.com/office/drawing/2014/main" id="{BF4A65BB-AE50-FC76-7D07-7A71AFC4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04470" y="2587115"/>
            <a:ext cx="2543410" cy="3589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Marcador de Posição de Conteúdo 9">
            <a:extLst>
              <a:ext uri="{FF2B5EF4-FFF2-40B4-BE49-F238E27FC236}">
                <a16:creationId xmlns:a16="http://schemas.microsoft.com/office/drawing/2014/main" id="{7228E1CD-3329-4C32-0FEA-5E8CCA1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2833" y="2595329"/>
            <a:ext cx="2539821" cy="3584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EC4-E6AB-5B70-6581-19958F15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664-9386-A0D2-C61B-AD47D8A1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学习目标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7A09A5F-3E63-F61A-BFE9-0CA0D60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8E21F-C6CD-CD3B-347F-8144B7120097}"/>
              </a:ext>
            </a:extLst>
          </p:cNvPr>
          <p:cNvSpPr txBox="1"/>
          <p:nvPr/>
        </p:nvSpPr>
        <p:spPr>
          <a:xfrm>
            <a:off x="470812" y="1712430"/>
            <a:ext cx="112172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zh-CN" altLang="en-U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完成本案例研究后，参与者应能够：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列举鼻炎诊断与管理中的若干挑战；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结合患者的观点、担忧和期望，评估其症状的影响；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设计个性化管理方案，包含非药物和药物治疗方法；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识别警示信号并明确转诊时机。</a:t>
            </a:r>
            <a:endParaRPr lang="en-GB" sz="30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5EC1-B8DE-7EB1-3D05-8230C18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5AC4-051C-B9C0-D249-D302765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患者</a:t>
            </a:r>
            <a:endParaRPr lang="en-GB" sz="2800" i="1" dirty="0">
              <a:solidFill>
                <a:srgbClr val="017973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2476C7-9CCF-A2EA-BF4F-B59F2463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2300" cy="4351338"/>
          </a:xfrm>
        </p:spPr>
        <p:txBody>
          <a:bodyPr/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花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岁；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从事邮递员工作；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过去一个月出现流涕、鼻痒、鼻塞伴打喷嚏，偶有眼痒症状；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上周症状加重，影响工作；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无喘鸣音。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839A213-B385-5DBC-EA57-21D070B3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CFD0EFF3-04B3-9B05-3D2C-A5EBCB3A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389C-7F7C-19FF-834F-C3036B5C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B9-C8BC-4AA2-34A8-D96F70D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病史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03A513-B9CC-0436-88EE-06E5E3C32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80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她使用非处方口服抗组胺药和鼻腔减充血剂，这些药物似乎能短期缓解症状；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这些症状自幼年时便间歇性发作；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每年春季，当她行经花园或公园附近时，症状会加重。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574F57-1382-6453-4BAB-29646088F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BE859DD7-1F3E-F95C-517E-C6D09705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A493810B-2739-DFBC-061B-B1FE5CC4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BF23-37DD-6D9A-4DD5-AA1F6EF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7F-1EA0-C3DF-B574-5C9DBF7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病史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265694-EE71-2D4C-64AE-A15BE572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91325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她没有其他疾病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她的父亲患有哮喘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她不吸烟且避免接触烟雾缭绕的环境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DF3359-3D28-6010-AD7E-47A7A1738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A2754EF-E365-5906-70DA-DB79E6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D98F51A7-617D-4917-DCD1-923240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090-50C8-C96A-C827-4A68E8EA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23F-6264-4405-C1C2-7DEF09FB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临床检查</a:t>
            </a:r>
            <a:r>
              <a:rPr lang="en-US" altLang="zh-CN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检测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BF18E96-9807-6B1B-74DA-1C9CDE16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CA4F1-E12C-E975-4D39-1A08C31C331E}"/>
              </a:ext>
            </a:extLst>
          </p:cNvPr>
          <p:cNvSpPr txBox="1"/>
          <p:nvPr/>
        </p:nvSpPr>
        <p:spPr>
          <a:xfrm>
            <a:off x="461085" y="1478966"/>
            <a:ext cx="10416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口呼吸、频繁吸鼻息和</a:t>
            </a:r>
            <a:r>
              <a:rPr lang="en-US" altLang="zh-CN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或清嗓子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眼眶下暗圈（“过敏性黑眼圈”）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眶下皮肤褶皱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鼻部横向皱褶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鼻腔检查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双侧鼻腔分泌大量浅色水样分泌物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双侧鼻甲轻度肿胀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无鼻息肉、无鼻中隔偏曲、无鼻窦肿块、无异物、无鼻窦压痛</a:t>
            </a:r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BCF6-E732-E645-B393-841DEB14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3BE0-FA43-129E-9E7B-B427A9F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诊断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8124451-407B-3DFC-43D7-E361262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A52F-F807-F836-D003-37CF171E4E53}"/>
              </a:ext>
            </a:extLst>
          </p:cNvPr>
          <p:cNvSpPr txBox="1"/>
          <p:nvPr/>
        </p:nvSpPr>
        <p:spPr>
          <a:xfrm>
            <a:off x="470812" y="1712430"/>
            <a:ext cx="41654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过敏性鼻炎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79B1D-D2C6-EEB5-DF6E-D74E7565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0" b="20139"/>
          <a:stretch>
            <a:fillRect/>
          </a:stretch>
        </p:blipFill>
        <p:spPr>
          <a:xfrm>
            <a:off x="5095875" y="1199414"/>
            <a:ext cx="4572000" cy="4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管理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E85D2BF3-19C5-A82C-D950-E9A9EC4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71224" y="1252373"/>
            <a:ext cx="112172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非镇静性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抗组胺药和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或鼻用糖皮质激素</a:t>
            </a:r>
          </a:p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或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鼻用糖皮质激素与鼻用抗组胺药的固定复方制剂</a:t>
            </a:r>
          </a:p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endParaRPr lang="en-US" altLang="zh-C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考虑：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血清特异性过敏原免疫球蛋白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）检测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过敏原皮肤点刺试验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766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1_Office Theme</vt:lpstr>
      <vt:lpstr>PowerPoint Presentation</vt:lpstr>
      <vt:lpstr>桌面助手</vt:lpstr>
      <vt:lpstr>学习目标</vt:lpstr>
      <vt:lpstr>患者</vt:lpstr>
      <vt:lpstr>病史</vt:lpstr>
      <vt:lpstr>病史</vt:lpstr>
      <vt:lpstr>临床检查/检测</vt:lpstr>
      <vt:lpstr>诊断</vt:lpstr>
      <vt:lpstr>管理</vt:lpstr>
      <vt:lpstr>评论</vt:lpstr>
      <vt:lpstr>参见</vt:lpstr>
      <vt:lpstr>摘要</vt:lpstr>
      <vt:lpstr>桌面助手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Dermot Ryan</dc:creator>
  <cp:lastModifiedBy>Nicola Connor</cp:lastModifiedBy>
  <cp:revision>67</cp:revision>
  <dcterms:created xsi:type="dcterms:W3CDTF">2024-11-28T09:38:52Z</dcterms:created>
  <dcterms:modified xsi:type="dcterms:W3CDTF">2025-08-28T10:20:44Z</dcterms:modified>
</cp:coreProperties>
</file>