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305" r:id="rId3"/>
    <p:sldId id="306" r:id="rId4"/>
    <p:sldId id="307" r:id="rId5"/>
    <p:sldId id="308" r:id="rId6"/>
    <p:sldId id="316" r:id="rId7"/>
    <p:sldId id="317" r:id="rId8"/>
    <p:sldId id="310" r:id="rId9"/>
    <p:sldId id="311" r:id="rId10"/>
    <p:sldId id="312" r:id="rId11"/>
    <p:sldId id="315" r:id="rId12"/>
    <p:sldId id="313" r:id="rId13"/>
    <p:sldId id="3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C17660-E372-34C6-C59C-7743B5BFE5A3}" name="Siân Williams" initials="" userId="d766e87c6531ca76" providerId="Windows Live"/>
  <p188:author id="{5C8B9EB0-60C7-A30B-A544-6CA75422FE16}" name="Luís Carvalho" initials="LC" userId="Luís Carvalho" providerId="None"/>
  <p188:author id="{BA21CDBE-F924-2DF9-B51A-6C954ADDAE0A}" name="Jaime Sousa" initials="JS" userId="c38833fd6191faa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e Ming Khoo" initials="EK" lastIdx="1" clrIdx="0">
    <p:extLst>
      <p:ext uri="{19B8F6BF-5375-455C-9EA6-DF929625EA0E}">
        <p15:presenceInfo xmlns:p15="http://schemas.microsoft.com/office/powerpoint/2012/main" userId="c1cfdeffffcf12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973"/>
    <a:srgbClr val="FFFFFF"/>
    <a:srgbClr val="7EC9BD"/>
    <a:srgbClr val="10110B"/>
    <a:srgbClr val="31B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5669" autoAdjust="0"/>
  </p:normalViewPr>
  <p:slideViewPr>
    <p:cSldViewPr snapToGrid="0">
      <p:cViewPr varScale="1">
        <p:scale>
          <a:sx n="106" d="100"/>
          <a:sy n="106" d="100"/>
        </p:scale>
        <p:origin x="954" y="78"/>
      </p:cViewPr>
      <p:guideLst/>
    </p:cSldViewPr>
  </p:slideViewPr>
  <p:outlineViewPr>
    <p:cViewPr>
      <p:scale>
        <a:sx n="33" d="100"/>
        <a:sy n="33" d="100"/>
      </p:scale>
      <p:origin x="0" y="-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327B6-26DB-E241-8776-78E9005CBC3C}"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0B876-9ED0-E54C-AB65-36F2F79F1051}" type="slidenum">
              <a:rPr lang="en-US" smtClean="0"/>
              <a:t>‹N°›</a:t>
            </a:fld>
            <a:endParaRPr lang="en-US"/>
          </a:p>
        </p:txBody>
      </p:sp>
    </p:spTree>
    <p:extLst>
      <p:ext uri="{BB962C8B-B14F-4D97-AF65-F5344CB8AC3E}">
        <p14:creationId xmlns:p14="http://schemas.microsoft.com/office/powerpoint/2010/main" val="317620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631C-F1F2-C792-5852-77BC70893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CEE7C-83AA-721A-A954-20B0E0D06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3BDCAA-BCB1-36C0-79B3-9872F3372E05}"/>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5" name="Footer Placeholder 4">
            <a:extLst>
              <a:ext uri="{FF2B5EF4-FFF2-40B4-BE49-F238E27FC236}">
                <a16:creationId xmlns:a16="http://schemas.microsoft.com/office/drawing/2014/main" id="{3681FFED-B368-571A-55C1-979883C4A4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57DB9-CEA4-B9EF-3E11-842383594291}"/>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26513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A22-C53F-BD2E-26DA-6F74108402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C13462-62E1-2E2C-683A-5AB9DB96D3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DBAF91-584F-F6EF-9CB1-6744FD22CA8B}"/>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5" name="Footer Placeholder 4">
            <a:extLst>
              <a:ext uri="{FF2B5EF4-FFF2-40B4-BE49-F238E27FC236}">
                <a16:creationId xmlns:a16="http://schemas.microsoft.com/office/drawing/2014/main" id="{5A6194BD-355A-1E38-3577-B326EF3838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849DB-3FB0-DB97-DC63-B783D0758722}"/>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182311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8E02AC-C942-CD51-DEFC-1DEF060245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1CCC50-4278-8447-0693-19C02DB5B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184798-F5C5-A518-6A5D-C572374F9064}"/>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5" name="Footer Placeholder 4">
            <a:extLst>
              <a:ext uri="{FF2B5EF4-FFF2-40B4-BE49-F238E27FC236}">
                <a16:creationId xmlns:a16="http://schemas.microsoft.com/office/drawing/2014/main" id="{AD060364-28FA-1AC7-FAFA-0D2FB42068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F86EF-B90E-4185-A739-FA81C8B7C86B}"/>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22895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3BAE-19AB-0B6A-EC71-22B83D85F3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714DB6-0E93-C805-C666-5387C88499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D49583-5FDB-3818-3FD5-CA07A7AD5ACE}"/>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5" name="Footer Placeholder 4">
            <a:extLst>
              <a:ext uri="{FF2B5EF4-FFF2-40B4-BE49-F238E27FC236}">
                <a16:creationId xmlns:a16="http://schemas.microsoft.com/office/drawing/2014/main" id="{A09C5812-5AB4-06C9-3ECA-2532AD579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019C0-E15B-9185-0EB7-8FFB79BCE3C8}"/>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59829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EE6B-D587-3523-ECFE-66C5C6838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A543AF-A2E5-A647-29F3-91285B2D37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F5BA01-1D3E-6C1A-BBF1-B379FEAE6C6D}"/>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5" name="Footer Placeholder 4">
            <a:extLst>
              <a:ext uri="{FF2B5EF4-FFF2-40B4-BE49-F238E27FC236}">
                <a16:creationId xmlns:a16="http://schemas.microsoft.com/office/drawing/2014/main" id="{513311F4-2ACC-F6A7-A0A1-6AED22A29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3A9B63-2CA1-E0D0-E482-8810D4A9D183}"/>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242585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4DC1-D5FB-0FB3-4598-B5875A427A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14FC2F-5E2D-E0A8-4F34-DC23A24917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A1E952-539D-D776-EFBB-C1B90AE4B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A8CF80-73BE-E9AC-146A-E155DEFEA46A}"/>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6" name="Footer Placeholder 5">
            <a:extLst>
              <a:ext uri="{FF2B5EF4-FFF2-40B4-BE49-F238E27FC236}">
                <a16:creationId xmlns:a16="http://schemas.microsoft.com/office/drawing/2014/main" id="{094B9EDF-0274-14E6-3123-0C1E4EF8C3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B17B15-CAF2-744D-D90B-FE355BAF6FE1}"/>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71657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110A-87D2-0DA2-C233-472F2BFAA5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0A608C-FB3F-E5D8-4BE1-FB174295F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AF0F72-23B3-3D46-A352-A331CAD236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F06DC6-DD8A-A3CE-6D46-EEA928080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296C14-1504-62D4-4E80-D3D33BF1FB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1BD864-FBED-833F-6AFE-9E6FDA8AA462}"/>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8" name="Footer Placeholder 7">
            <a:extLst>
              <a:ext uri="{FF2B5EF4-FFF2-40B4-BE49-F238E27FC236}">
                <a16:creationId xmlns:a16="http://schemas.microsoft.com/office/drawing/2014/main" id="{DE4CA57B-F1C1-6EEC-30DE-4BF1E42D6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DDE59D-95D8-3BC8-B38F-454E45C4C91C}"/>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86643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60B6-FE3B-DAA5-8F89-CEE687044C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0B3F8-8F28-F6B5-6A03-95C5A6F9BA0E}"/>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4" name="Footer Placeholder 3">
            <a:extLst>
              <a:ext uri="{FF2B5EF4-FFF2-40B4-BE49-F238E27FC236}">
                <a16:creationId xmlns:a16="http://schemas.microsoft.com/office/drawing/2014/main" id="{08FB389D-F2D4-1962-15BC-BE352505B1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FABE56-84BD-F116-A012-2EDF9269C179}"/>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33293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B3A25-BED4-76C2-A116-1EC382405C30}"/>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3" name="Footer Placeholder 2">
            <a:extLst>
              <a:ext uri="{FF2B5EF4-FFF2-40B4-BE49-F238E27FC236}">
                <a16:creationId xmlns:a16="http://schemas.microsoft.com/office/drawing/2014/main" id="{0E4160B6-56DD-36A0-624D-D3C69530AE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43D52-E95F-A8AB-AB20-9BAFBA313B12}"/>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25728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3AD3-473F-237C-5678-BF34A7186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738DCE-E386-480A-A35A-2AC786414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FFBBE1-04D8-46AC-A781-D7C814F8A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9C8D8-8BA0-9AB1-3047-973F5C9CFDF6}"/>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6" name="Footer Placeholder 5">
            <a:extLst>
              <a:ext uri="{FF2B5EF4-FFF2-40B4-BE49-F238E27FC236}">
                <a16:creationId xmlns:a16="http://schemas.microsoft.com/office/drawing/2014/main" id="{D302CB07-9E98-673A-69B8-53705BFEE9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F5EBE-155C-5428-A14C-B80203A73394}"/>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31568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886F-131C-59C3-3B2F-7D26050D9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E5ACCA-ABDA-AF7E-83EF-B8ABBDC76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7C9065-3287-AB69-6E87-9314762E8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A04C6-B683-D83B-8C31-4D348FCE77A8}"/>
              </a:ext>
            </a:extLst>
          </p:cNvPr>
          <p:cNvSpPr>
            <a:spLocks noGrp="1"/>
          </p:cNvSpPr>
          <p:nvPr>
            <p:ph type="dt" sz="half" idx="10"/>
          </p:nvPr>
        </p:nvSpPr>
        <p:spPr/>
        <p:txBody>
          <a:bodyPr/>
          <a:lstStyle/>
          <a:p>
            <a:fld id="{8E94B9BA-7E29-4DD0-A426-8A69672F55E2}" type="datetimeFigureOut">
              <a:rPr lang="en-GB" smtClean="0"/>
              <a:t>05/10/2025</a:t>
            </a:fld>
            <a:endParaRPr lang="en-GB"/>
          </a:p>
        </p:txBody>
      </p:sp>
      <p:sp>
        <p:nvSpPr>
          <p:cNvPr id="6" name="Footer Placeholder 5">
            <a:extLst>
              <a:ext uri="{FF2B5EF4-FFF2-40B4-BE49-F238E27FC236}">
                <a16:creationId xmlns:a16="http://schemas.microsoft.com/office/drawing/2014/main" id="{92939042-989A-B434-90F7-A0B87346F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E2E8FA-4E28-C9A9-8903-F44874644493}"/>
              </a:ext>
            </a:extLst>
          </p:cNvPr>
          <p:cNvSpPr>
            <a:spLocks noGrp="1"/>
          </p:cNvSpPr>
          <p:nvPr>
            <p:ph type="sldNum" sz="quarter" idx="12"/>
          </p:nvPr>
        </p:nvSpPr>
        <p:spPr/>
        <p:txBody>
          <a:bodyPr/>
          <a:lstStyle/>
          <a:p>
            <a:fld id="{A747FC0A-2A9A-413A-82E5-A2C962DBC795}" type="slidenum">
              <a:rPr lang="en-GB" smtClean="0"/>
              <a:t>‹N°›</a:t>
            </a:fld>
            <a:endParaRPr lang="en-GB"/>
          </a:p>
        </p:txBody>
      </p:sp>
    </p:spTree>
    <p:extLst>
      <p:ext uri="{BB962C8B-B14F-4D97-AF65-F5344CB8AC3E}">
        <p14:creationId xmlns:p14="http://schemas.microsoft.com/office/powerpoint/2010/main" val="350417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944BB-555B-601E-0A98-A3FC5D987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A8FA2A-17F9-886E-A102-9D4051071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8A0AD5-B435-3AD6-26BD-1D17C2324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94B9BA-7E29-4DD0-A426-8A69672F55E2}" type="datetimeFigureOut">
              <a:rPr lang="en-GB" smtClean="0"/>
              <a:t>05/10/2025</a:t>
            </a:fld>
            <a:endParaRPr lang="en-GB"/>
          </a:p>
        </p:txBody>
      </p:sp>
      <p:sp>
        <p:nvSpPr>
          <p:cNvPr id="5" name="Footer Placeholder 4">
            <a:extLst>
              <a:ext uri="{FF2B5EF4-FFF2-40B4-BE49-F238E27FC236}">
                <a16:creationId xmlns:a16="http://schemas.microsoft.com/office/drawing/2014/main" id="{952498E6-3951-C658-B45E-A8D1C5B80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700E09E-E519-CE28-696C-AB94732C3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47FC0A-2A9A-413A-82E5-A2C962DBC795}" type="slidenum">
              <a:rPr lang="en-GB" smtClean="0"/>
              <a:t>‹N°›</a:t>
            </a:fld>
            <a:endParaRPr lang="en-GB"/>
          </a:p>
        </p:txBody>
      </p:sp>
      <p:sp>
        <p:nvSpPr>
          <p:cNvPr id="8" name="TextBox 7">
            <a:extLst>
              <a:ext uri="{FF2B5EF4-FFF2-40B4-BE49-F238E27FC236}">
                <a16:creationId xmlns:a16="http://schemas.microsoft.com/office/drawing/2014/main" id="{894DE2FB-FF4A-2B61-D7EE-114F92DDD45B}"/>
              </a:ext>
            </a:extLst>
          </p:cNvPr>
          <p:cNvSpPr txBox="1"/>
          <p:nvPr userDrawn="1"/>
        </p:nvSpPr>
        <p:spPr>
          <a:xfrm>
            <a:off x="4747044" y="6670030"/>
            <a:ext cx="7727111" cy="230832"/>
          </a:xfrm>
          <a:prstGeom prst="rect">
            <a:avLst/>
          </a:prstGeom>
          <a:noFill/>
        </p:spPr>
        <p:txBody>
          <a:bodyPr wrap="square">
            <a:spAutoFit/>
          </a:bodyPr>
          <a:lstStyle/>
          <a:p>
            <a:pPr algn="ctr" fontAlgn="auto">
              <a:spcBef>
                <a:spcPts val="100"/>
              </a:spcBef>
              <a:spcAft>
                <a:spcPts val="0"/>
              </a:spcAft>
              <a:defRPr/>
            </a:pPr>
            <a:r>
              <a:rPr lang="ar-AE" sz="900" dirty="0"/>
              <a:t>قدمت </a:t>
            </a:r>
            <a:r>
              <a:rPr lang="pt-PT" sz="900" dirty="0"/>
              <a:t>ALK-Abelló </a:t>
            </a:r>
            <a:r>
              <a:rPr lang="ar-AE" sz="900" dirty="0"/>
              <a:t>منحة تعليمية غير مقيدة لدعم تطوير هذه الدراسة الحالة، ولكنها لم تساهم في محتواها.</a:t>
            </a:r>
            <a:endParaRPr lang="en-US" sz="900" dirty="0">
              <a:solidFill>
                <a:srgbClr val="000000"/>
              </a:solidFill>
              <a:latin typeface="Arial" panose="020B0604020202020204"/>
              <a:cs typeface="Arial" panose="020B0604020202020204"/>
            </a:endParaRPr>
          </a:p>
        </p:txBody>
      </p:sp>
    </p:spTree>
    <p:extLst>
      <p:ext uri="{BB962C8B-B14F-4D97-AF65-F5344CB8AC3E}">
        <p14:creationId xmlns:p14="http://schemas.microsoft.com/office/powerpoint/2010/main" val="3376846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ord 17">
            <a:extLst>
              <a:ext uri="{FF2B5EF4-FFF2-40B4-BE49-F238E27FC236}">
                <a16:creationId xmlns:a16="http://schemas.microsoft.com/office/drawing/2014/main" id="{9FAAB6E0-AB9F-8781-523C-69DB7F12F72F}"/>
              </a:ext>
            </a:extLst>
          </p:cNvPr>
          <p:cNvSpPr/>
          <p:nvPr/>
        </p:nvSpPr>
        <p:spPr>
          <a:xfrm rot="11640190">
            <a:off x="-4781236" y="-685854"/>
            <a:ext cx="9541117" cy="7605683"/>
          </a:xfrm>
          <a:prstGeom prst="chord">
            <a:avLst>
              <a:gd name="adj1" fmla="val 4084160"/>
              <a:gd name="adj2" fmla="val 15811464"/>
            </a:avLst>
          </a:prstGeom>
          <a:solidFill>
            <a:srgbClr val="017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4A9C354-EF69-ADB3-C2B6-A81525B58B71}"/>
              </a:ext>
            </a:extLst>
          </p:cNvPr>
          <p:cNvSpPr txBox="1"/>
          <p:nvPr/>
        </p:nvSpPr>
        <p:spPr>
          <a:xfrm>
            <a:off x="5383347" y="2521059"/>
            <a:ext cx="6217525" cy="1692771"/>
          </a:xfrm>
          <a:prstGeom prst="rect">
            <a:avLst/>
          </a:prstGeom>
          <a:noFill/>
        </p:spPr>
        <p:txBody>
          <a:bodyPr wrap="square" rtlCol="0">
            <a:spAutoFit/>
          </a:bodyPr>
          <a:lstStyle/>
          <a:p>
            <a:r>
              <a:rPr lang="ar-SA" sz="4000" b="1" dirty="0">
                <a:solidFill>
                  <a:srgbClr val="017973"/>
                </a:solidFill>
                <a:latin typeface="Arial" panose="020B0604020202020204" pitchFamily="34" charset="0"/>
                <a:cs typeface="Arial" panose="020B0604020202020204" pitchFamily="34" charset="0"/>
              </a:rPr>
              <a:t>شاب</a:t>
            </a:r>
            <a:r>
              <a:rPr lang="ar-AE" sz="4000" b="1" dirty="0">
                <a:solidFill>
                  <a:srgbClr val="017973"/>
                </a:solidFill>
                <a:latin typeface="Arial" panose="020B0604020202020204" pitchFamily="34" charset="0"/>
                <a:cs typeface="Arial" panose="020B0604020202020204" pitchFamily="34" charset="0"/>
              </a:rPr>
              <a:t> مصاب بالتهاب الأنف التحسسي الموسمي</a:t>
            </a:r>
            <a:endParaRPr lang="en-GB" sz="4000" b="1" dirty="0">
              <a:solidFill>
                <a:srgbClr val="017973"/>
              </a:solidFill>
              <a:latin typeface="Arial" panose="020B0604020202020204" pitchFamily="34" charset="0"/>
              <a:cs typeface="Arial" panose="020B0604020202020204" pitchFamily="34" charset="0"/>
            </a:endParaRPr>
          </a:p>
          <a:p>
            <a:r>
              <a:rPr lang="ar-AE" sz="2400" dirty="0">
                <a:solidFill>
                  <a:srgbClr val="7EC9BD"/>
                </a:solidFill>
                <a:latin typeface="Arial" panose="020B0604020202020204" pitchFamily="34" charset="0"/>
                <a:cs typeface="Arial" panose="020B0604020202020204" pitchFamily="34" charset="0"/>
              </a:rPr>
              <a:t>دراسة حالة</a:t>
            </a:r>
            <a:endParaRPr lang="en-GB" sz="2400" dirty="0">
              <a:solidFill>
                <a:srgbClr val="7EC9BD"/>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B0BD1D-80C9-F40D-40F9-D21571365E59}"/>
              </a:ext>
            </a:extLst>
          </p:cNvPr>
          <p:cNvSpPr txBox="1"/>
          <p:nvPr/>
        </p:nvSpPr>
        <p:spPr>
          <a:xfrm>
            <a:off x="5421900" y="5577836"/>
            <a:ext cx="314868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Ee Ming Khoo</a:t>
            </a:r>
          </a:p>
          <a:p>
            <a:r>
              <a:rPr lang="en-GB" dirty="0">
                <a:latin typeface="Arial" panose="020B0604020202020204" pitchFamily="34" charset="0"/>
                <a:cs typeface="Arial" panose="020B0604020202020204" pitchFamily="34" charset="0"/>
              </a:rPr>
              <a:t>Jaime Correia de Sousa</a:t>
            </a:r>
          </a:p>
        </p:txBody>
      </p:sp>
      <p:pic>
        <p:nvPicPr>
          <p:cNvPr id="16" name="Picture 15" descr="A black and white logo&#10;&#10;AI-generated content may be incorrect.">
            <a:extLst>
              <a:ext uri="{FF2B5EF4-FFF2-40B4-BE49-F238E27FC236}">
                <a16:creationId xmlns:a16="http://schemas.microsoft.com/office/drawing/2014/main" id="{FBB58B13-0506-85EB-D3CD-0E0B1E58D8A7}"/>
              </a:ext>
            </a:extLst>
          </p:cNvPr>
          <p:cNvPicPr>
            <a:picLocks noChangeAspect="1"/>
          </p:cNvPicPr>
          <p:nvPr/>
        </p:nvPicPr>
        <p:blipFill>
          <a:blip r:embed="rId2"/>
          <a:stretch>
            <a:fillRect/>
          </a:stretch>
        </p:blipFill>
        <p:spPr>
          <a:xfrm>
            <a:off x="928799" y="2687231"/>
            <a:ext cx="2931895" cy="1483539"/>
          </a:xfrm>
          <a:prstGeom prst="rect">
            <a:avLst/>
          </a:prstGeom>
        </p:spPr>
      </p:pic>
      <p:sp>
        <p:nvSpPr>
          <p:cNvPr id="17" name="Rectangle 16">
            <a:extLst>
              <a:ext uri="{FF2B5EF4-FFF2-40B4-BE49-F238E27FC236}">
                <a16:creationId xmlns:a16="http://schemas.microsoft.com/office/drawing/2014/main" id="{FDBF5E02-FE7A-DED9-78D6-0FC6A7A3877C}"/>
              </a:ext>
            </a:extLst>
          </p:cNvPr>
          <p:cNvSpPr/>
          <p:nvPr/>
        </p:nvSpPr>
        <p:spPr>
          <a:xfrm>
            <a:off x="-1219199" y="-1130300"/>
            <a:ext cx="1219200" cy="9091476"/>
          </a:xfrm>
          <a:prstGeom prst="rect">
            <a:avLst/>
          </a:prstGeom>
          <a:solidFill>
            <a:srgbClr val="1011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97C8A18-F605-CB27-E834-58BE24317646}"/>
              </a:ext>
            </a:extLst>
          </p:cNvPr>
          <p:cNvSpPr/>
          <p:nvPr/>
        </p:nvSpPr>
        <p:spPr>
          <a:xfrm>
            <a:off x="-133122" y="-1969046"/>
            <a:ext cx="4253393" cy="1969046"/>
          </a:xfrm>
          <a:prstGeom prst="rect">
            <a:avLst/>
          </a:prstGeom>
          <a:solidFill>
            <a:srgbClr val="1011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78F8A03-26F0-7B57-9647-E435871ABE22}"/>
              </a:ext>
            </a:extLst>
          </p:cNvPr>
          <p:cNvSpPr/>
          <p:nvPr/>
        </p:nvSpPr>
        <p:spPr>
          <a:xfrm>
            <a:off x="-133122" y="6875053"/>
            <a:ext cx="4253393" cy="1969046"/>
          </a:xfrm>
          <a:prstGeom prst="rect">
            <a:avLst/>
          </a:prstGeom>
          <a:solidFill>
            <a:srgbClr val="1011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A black background with blue and red text&#10;&#10;AI-generated content may be incorrect.">
            <a:extLst>
              <a:ext uri="{FF2B5EF4-FFF2-40B4-BE49-F238E27FC236}">
                <a16:creationId xmlns:a16="http://schemas.microsoft.com/office/drawing/2014/main" id="{02CB42C7-4591-1AC9-0C54-72086519B7E9}"/>
              </a:ext>
            </a:extLst>
          </p:cNvPr>
          <p:cNvPicPr>
            <a:picLocks noChangeAspect="1"/>
          </p:cNvPicPr>
          <p:nvPr/>
        </p:nvPicPr>
        <p:blipFill>
          <a:blip r:embed="rId3"/>
          <a:stretch>
            <a:fillRect/>
          </a:stretch>
        </p:blipFill>
        <p:spPr>
          <a:xfrm>
            <a:off x="9105900" y="5577836"/>
            <a:ext cx="2727613" cy="1047403"/>
          </a:xfrm>
          <a:prstGeom prst="rect">
            <a:avLst/>
          </a:prstGeom>
        </p:spPr>
      </p:pic>
      <p:sp>
        <p:nvSpPr>
          <p:cNvPr id="23" name="TextBox 22">
            <a:extLst>
              <a:ext uri="{FF2B5EF4-FFF2-40B4-BE49-F238E27FC236}">
                <a16:creationId xmlns:a16="http://schemas.microsoft.com/office/drawing/2014/main" id="{3685BDA8-2890-82ED-7993-7EC616830C65}"/>
              </a:ext>
            </a:extLst>
          </p:cNvPr>
          <p:cNvSpPr txBox="1"/>
          <p:nvPr/>
        </p:nvSpPr>
        <p:spPr>
          <a:xfrm>
            <a:off x="5421900" y="6315014"/>
            <a:ext cx="3148684" cy="338554"/>
          </a:xfrm>
          <a:prstGeom prst="rect">
            <a:avLst/>
          </a:prstGeom>
          <a:noFill/>
        </p:spPr>
        <p:txBody>
          <a:bodyPr wrap="square" rtlCol="0">
            <a:spAutoFit/>
          </a:bodyPr>
          <a:lstStyle/>
          <a:p>
            <a:r>
              <a:rPr lang="ar-AE" sz="1600" i="1" dirty="0">
                <a:solidFill>
                  <a:srgbClr val="017973"/>
                </a:solidFill>
                <a:latin typeface="Arial" panose="020B0604020202020204" pitchFamily="34" charset="0"/>
                <a:cs typeface="Arial" panose="020B0604020202020204" pitchFamily="34" charset="0"/>
              </a:rPr>
              <a:t>يوليو 2025</a:t>
            </a:r>
            <a:endParaRPr lang="en-GB" sz="1600" i="1" dirty="0">
              <a:solidFill>
                <a:srgbClr val="017973"/>
              </a:solidFill>
              <a:latin typeface="Arial" panose="020B0604020202020204" pitchFamily="34" charset="0"/>
              <a:cs typeface="Arial" panose="020B0604020202020204" pitchFamily="34" charset="0"/>
            </a:endParaRPr>
          </a:p>
        </p:txBody>
      </p:sp>
      <p:pic>
        <p:nvPicPr>
          <p:cNvPr id="2" name="Picture 1" descr="A sign with a person and dollar sign&#10;&#10;AI-generated content may be incorrect.">
            <a:extLst>
              <a:ext uri="{FF2B5EF4-FFF2-40B4-BE49-F238E27FC236}">
                <a16:creationId xmlns:a16="http://schemas.microsoft.com/office/drawing/2014/main" id="{7BE9A9BD-C319-982F-89A8-C2D496A5F3F8}"/>
              </a:ext>
            </a:extLst>
          </p:cNvPr>
          <p:cNvPicPr>
            <a:picLocks noChangeAspect="1"/>
          </p:cNvPicPr>
          <p:nvPr/>
        </p:nvPicPr>
        <p:blipFill>
          <a:blip r:embed="rId4"/>
          <a:stretch>
            <a:fillRect/>
          </a:stretch>
        </p:blipFill>
        <p:spPr>
          <a:xfrm>
            <a:off x="3346269" y="6020136"/>
            <a:ext cx="1536335" cy="539136"/>
          </a:xfrm>
          <a:prstGeom prst="rect">
            <a:avLst/>
          </a:prstGeom>
        </p:spPr>
      </p:pic>
    </p:spTree>
    <p:extLst>
      <p:ext uri="{BB962C8B-B14F-4D97-AF65-F5344CB8AC3E}">
        <p14:creationId xmlns:p14="http://schemas.microsoft.com/office/powerpoint/2010/main" val="416874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07677-4C29-CE97-6AD8-4E749A57B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B2B4D-7F94-7762-CF9D-EABE963647EC}"/>
              </a:ext>
            </a:extLst>
          </p:cNvPr>
          <p:cNvSpPr>
            <a:spLocks noGrp="1"/>
          </p:cNvSpPr>
          <p:nvPr>
            <p:ph type="title"/>
          </p:nvPr>
        </p:nvSpPr>
        <p:spPr>
          <a:xfrm>
            <a:off x="591128" y="239830"/>
            <a:ext cx="9573126" cy="777875"/>
          </a:xfrm>
        </p:spPr>
        <p:txBody>
          <a:bodyPr>
            <a:normAutofit/>
          </a:bodyPr>
          <a:lstStyle/>
          <a:p>
            <a:pPr algn="r"/>
            <a:r>
              <a:rPr lang="ar-AE" sz="3200" b="1" dirty="0">
                <a:solidFill>
                  <a:srgbClr val="017973"/>
                </a:solidFill>
                <a:latin typeface="Arial" panose="020B0604020202020204" pitchFamily="34" charset="0"/>
                <a:cs typeface="Arial" panose="020B0604020202020204" pitchFamily="34" charset="0"/>
              </a:rPr>
              <a:t>مراجعة</a:t>
            </a:r>
            <a:endParaRPr lang="en-GB" sz="3200" b="1" dirty="0">
              <a:solidFill>
                <a:srgbClr val="017973"/>
              </a:solidFill>
              <a:latin typeface="Arial" panose="020B0604020202020204" pitchFamily="34" charset="0"/>
              <a:cs typeface="Arial" panose="020B0604020202020204" pitchFamily="34" charset="0"/>
            </a:endParaRPr>
          </a:p>
        </p:txBody>
      </p:sp>
      <p:pic>
        <p:nvPicPr>
          <p:cNvPr id="9" name="Picture 8" descr="A close up of a logo&#10;&#10;AI-generated content may be incorrect.">
            <a:extLst>
              <a:ext uri="{FF2B5EF4-FFF2-40B4-BE49-F238E27FC236}">
                <a16:creationId xmlns:a16="http://schemas.microsoft.com/office/drawing/2014/main" id="{73442A18-5F9D-538C-4B6B-B2D056D7B303}"/>
              </a:ext>
            </a:extLst>
          </p:cNvPr>
          <p:cNvPicPr>
            <a:picLocks noChangeAspect="1"/>
          </p:cNvPicPr>
          <p:nvPr/>
        </p:nvPicPr>
        <p:blipFill>
          <a:blip r:embed="rId2"/>
          <a:stretch>
            <a:fillRect/>
          </a:stretch>
        </p:blipFill>
        <p:spPr>
          <a:xfrm>
            <a:off x="10411291" y="281092"/>
            <a:ext cx="1374214" cy="695352"/>
          </a:xfrm>
          <a:prstGeom prst="rect">
            <a:avLst/>
          </a:prstGeom>
        </p:spPr>
      </p:pic>
      <p:sp>
        <p:nvSpPr>
          <p:cNvPr id="8" name="TextBox 7">
            <a:extLst>
              <a:ext uri="{FF2B5EF4-FFF2-40B4-BE49-F238E27FC236}">
                <a16:creationId xmlns:a16="http://schemas.microsoft.com/office/drawing/2014/main" id="{803F0D63-0A35-E37A-3550-B99CDAFB86E1}"/>
              </a:ext>
            </a:extLst>
          </p:cNvPr>
          <p:cNvSpPr txBox="1"/>
          <p:nvPr/>
        </p:nvSpPr>
        <p:spPr>
          <a:xfrm>
            <a:off x="470812" y="1712430"/>
            <a:ext cx="10954661" cy="1938992"/>
          </a:xfrm>
          <a:prstGeom prst="rect">
            <a:avLst/>
          </a:prstGeom>
          <a:noFill/>
        </p:spPr>
        <p:txBody>
          <a:bodyPr wrap="square">
            <a:spAutoFit/>
          </a:bodyPr>
          <a:lstStyle/>
          <a:p>
            <a:pPr algn="r">
              <a:buClr>
                <a:srgbClr val="017973"/>
              </a:buClr>
              <a:buSzPct val="130000"/>
            </a:pPr>
            <a:r>
              <a:rPr lang="ar-AE" sz="3000" dirty="0">
                <a:latin typeface="Arial" panose="020B0604020202020204" pitchFamily="34" charset="0"/>
                <a:cs typeface="Arial" panose="020B0604020202020204" pitchFamily="34" charset="0"/>
              </a:rPr>
              <a:t>تعود هانا بعد اثني عشر أسبوعًا</a:t>
            </a:r>
          </a:p>
          <a:p>
            <a:pPr algn="r">
              <a:buClr>
                <a:srgbClr val="017973"/>
              </a:buClr>
              <a:buSzPct val="130000"/>
            </a:pPr>
            <a:endParaRPr lang="ar-AE" sz="3000" dirty="0">
              <a:latin typeface="Arial" panose="020B0604020202020204" pitchFamily="34" charset="0"/>
              <a:cs typeface="Arial" panose="020B0604020202020204" pitchFamily="34" charset="0"/>
            </a:endParaRPr>
          </a:p>
          <a:p>
            <a:pPr algn="r">
              <a:buClr>
                <a:srgbClr val="017973"/>
              </a:buClr>
              <a:buSzPct val="130000"/>
            </a:pPr>
            <a:r>
              <a:rPr lang="ar-AE" sz="3000" dirty="0">
                <a:latin typeface="Arial" panose="020B0604020202020204" pitchFamily="34" charset="0"/>
                <a:cs typeface="Arial" panose="020B0604020202020204" pitchFamily="34" charset="0"/>
              </a:rPr>
              <a:t>على الرغم من تحسن أعراضها، إلا أنها لا تزال تعاني منها وتسأل عما إذا كان هناك أي علاج آخر للتخلص من هذه الأعراض التي تزعجها</a:t>
            </a:r>
            <a:endParaRPr lang="pt-PT" sz="3000" dirty="0">
              <a:latin typeface="Arial" panose="020B0604020202020204" pitchFamily="34" charset="0"/>
              <a:cs typeface="Arial" panose="020B0604020202020204" pitchFamily="34" charset="0"/>
            </a:endParaRPr>
          </a:p>
        </p:txBody>
      </p:sp>
      <p:pic>
        <p:nvPicPr>
          <p:cNvPr id="3" name="Graphique 2" descr="Badge Tick1 avec un remplissage uni">
            <a:extLst>
              <a:ext uri="{FF2B5EF4-FFF2-40B4-BE49-F238E27FC236}">
                <a16:creationId xmlns:a16="http://schemas.microsoft.com/office/drawing/2014/main" id="{234EA187-C038-EDCD-8293-51843B3D54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574" y="1818294"/>
            <a:ext cx="359229" cy="359229"/>
          </a:xfrm>
          <a:prstGeom prst="rect">
            <a:avLst/>
          </a:prstGeom>
        </p:spPr>
      </p:pic>
      <p:pic>
        <p:nvPicPr>
          <p:cNvPr id="4" name="Graphique 3" descr="Badge Tick1 avec un remplissage uni">
            <a:extLst>
              <a:ext uri="{FF2B5EF4-FFF2-40B4-BE49-F238E27FC236}">
                <a16:creationId xmlns:a16="http://schemas.microsoft.com/office/drawing/2014/main" id="{7C0612B1-B61F-CFAC-5D9B-EC8A68A16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573" y="2720790"/>
            <a:ext cx="359229" cy="359229"/>
          </a:xfrm>
          <a:prstGeom prst="rect">
            <a:avLst/>
          </a:prstGeom>
        </p:spPr>
      </p:pic>
    </p:spTree>
    <p:extLst>
      <p:ext uri="{BB962C8B-B14F-4D97-AF65-F5344CB8AC3E}">
        <p14:creationId xmlns:p14="http://schemas.microsoft.com/office/powerpoint/2010/main" val="628020994"/>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7790-7DF0-E8D9-C308-61186C29E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5C006-1330-A2F7-7872-C823D874B0E7}"/>
              </a:ext>
            </a:extLst>
          </p:cNvPr>
          <p:cNvSpPr>
            <a:spLocks noGrp="1"/>
          </p:cNvSpPr>
          <p:nvPr>
            <p:ph type="title"/>
          </p:nvPr>
        </p:nvSpPr>
        <p:spPr>
          <a:xfrm>
            <a:off x="591128" y="239830"/>
            <a:ext cx="9573126" cy="777875"/>
          </a:xfrm>
        </p:spPr>
        <p:txBody>
          <a:bodyPr>
            <a:normAutofit/>
          </a:bodyPr>
          <a:lstStyle/>
          <a:p>
            <a:pPr algn="r"/>
            <a:r>
              <a:rPr lang="ar-AE" sz="3200" b="1" dirty="0">
                <a:solidFill>
                  <a:srgbClr val="017973"/>
                </a:solidFill>
                <a:latin typeface="Arial" panose="020B0604020202020204" pitchFamily="34" charset="0"/>
                <a:cs typeface="Arial" panose="020B0604020202020204" pitchFamily="34" charset="0"/>
              </a:rPr>
              <a:t>إحالة</a:t>
            </a:r>
            <a:endParaRPr lang="en-GB" sz="3200" b="1" dirty="0">
              <a:solidFill>
                <a:srgbClr val="017973"/>
              </a:solidFill>
              <a:latin typeface="Arial" panose="020B0604020202020204" pitchFamily="34" charset="0"/>
              <a:cs typeface="Arial" panose="020B0604020202020204" pitchFamily="34" charset="0"/>
            </a:endParaRPr>
          </a:p>
        </p:txBody>
      </p:sp>
      <p:pic>
        <p:nvPicPr>
          <p:cNvPr id="9" name="Picture 8" descr="A close up of a logo&#10;&#10;AI-generated content may be incorrect.">
            <a:extLst>
              <a:ext uri="{FF2B5EF4-FFF2-40B4-BE49-F238E27FC236}">
                <a16:creationId xmlns:a16="http://schemas.microsoft.com/office/drawing/2014/main" id="{601D8A20-18E6-601C-8548-EE0CB9552921}"/>
              </a:ext>
            </a:extLst>
          </p:cNvPr>
          <p:cNvPicPr>
            <a:picLocks noChangeAspect="1"/>
          </p:cNvPicPr>
          <p:nvPr/>
        </p:nvPicPr>
        <p:blipFill>
          <a:blip r:embed="rId2"/>
          <a:stretch>
            <a:fillRect/>
          </a:stretch>
        </p:blipFill>
        <p:spPr>
          <a:xfrm>
            <a:off x="10411291" y="281092"/>
            <a:ext cx="1374214" cy="695352"/>
          </a:xfrm>
          <a:prstGeom prst="rect">
            <a:avLst/>
          </a:prstGeom>
        </p:spPr>
      </p:pic>
      <p:sp>
        <p:nvSpPr>
          <p:cNvPr id="8" name="TextBox 7">
            <a:extLst>
              <a:ext uri="{FF2B5EF4-FFF2-40B4-BE49-F238E27FC236}">
                <a16:creationId xmlns:a16="http://schemas.microsoft.com/office/drawing/2014/main" id="{C89BBEB8-65AE-E7D6-A4C8-3B2A9C19A99A}"/>
              </a:ext>
            </a:extLst>
          </p:cNvPr>
          <p:cNvSpPr txBox="1"/>
          <p:nvPr/>
        </p:nvSpPr>
        <p:spPr>
          <a:xfrm>
            <a:off x="470812" y="1712430"/>
            <a:ext cx="10284705" cy="4247317"/>
          </a:xfrm>
          <a:prstGeom prst="rect">
            <a:avLst/>
          </a:prstGeom>
          <a:noFill/>
        </p:spPr>
        <p:txBody>
          <a:bodyPr wrap="square">
            <a:spAutoFit/>
          </a:bodyPr>
          <a:lstStyle/>
          <a:p>
            <a:pPr algn="r">
              <a:buClr>
                <a:srgbClr val="017973"/>
              </a:buClr>
              <a:buSzPct val="130000"/>
            </a:pPr>
            <a:r>
              <a:rPr lang="ar-AE" sz="3000" dirty="0">
                <a:latin typeface="Arial" panose="020B0604020202020204" pitchFamily="34" charset="0"/>
                <a:cs typeface="Arial" panose="020B0604020202020204" pitchFamily="34" charset="0"/>
              </a:rPr>
              <a:t>عدم الاستجابة للعلاج استمرار الأعراض لمدة 12 أسبوعًا أو أكثر،</a:t>
            </a:r>
            <a:endParaRPr lang="fr-FR" sz="3000" dirty="0">
              <a:latin typeface="Arial" panose="020B0604020202020204" pitchFamily="34" charset="0"/>
              <a:cs typeface="Arial" panose="020B0604020202020204" pitchFamily="34" charset="0"/>
            </a:endParaRPr>
          </a:p>
          <a:p>
            <a:pPr algn="r">
              <a:buClr>
                <a:srgbClr val="017973"/>
              </a:buClr>
              <a:buSzPct val="130000"/>
            </a:pPr>
            <a:r>
              <a:rPr lang="ar-SA" sz="3000" dirty="0">
                <a:latin typeface="Arial" panose="020B0604020202020204" pitchFamily="34" charset="0"/>
                <a:cs typeface="Arial" panose="020B0604020202020204" pitchFamily="34" charset="0"/>
              </a:rPr>
              <a:t>مما يشير إلى التهاب الجيوب الأنفية المزمن</a:t>
            </a:r>
            <a:endParaRPr lang="fr-FR" sz="3000" dirty="0">
              <a:latin typeface="Arial" panose="020B0604020202020204" pitchFamily="34" charset="0"/>
              <a:cs typeface="Arial" panose="020B0604020202020204" pitchFamily="34" charset="0"/>
            </a:endParaRPr>
          </a:p>
          <a:p>
            <a:pPr algn="r">
              <a:buClr>
                <a:srgbClr val="017973"/>
              </a:buClr>
              <a:buSzPct val="130000"/>
            </a:pPr>
            <a:r>
              <a:rPr lang="ar-AE" sz="3000" dirty="0">
                <a:latin typeface="Arial" panose="020B0604020202020204" pitchFamily="34" charset="0"/>
              </a:rPr>
              <a:t>النظر في العلاج المناعي بالمواد </a:t>
            </a:r>
            <a:r>
              <a:rPr lang="ar-AE" sz="3000" dirty="0">
                <a:latin typeface="Arial" panose="020B0604020202020204" pitchFamily="34" charset="0"/>
                <a:cs typeface="Arial" panose="020B0604020202020204" pitchFamily="34" charset="0"/>
              </a:rPr>
              <a:t>المسببة للحساسية</a:t>
            </a:r>
          </a:p>
          <a:p>
            <a:pPr algn="r">
              <a:buClr>
                <a:srgbClr val="017973"/>
              </a:buClr>
              <a:buSzPct val="130000"/>
            </a:pPr>
            <a:endParaRPr lang="ar-AE" sz="3000" dirty="0">
              <a:latin typeface="Arial" panose="020B0604020202020204" pitchFamily="34" charset="0"/>
              <a:cs typeface="Arial" panose="020B0604020202020204" pitchFamily="34" charset="0"/>
            </a:endParaRPr>
          </a:p>
          <a:p>
            <a:pPr algn="r">
              <a:buClr>
                <a:srgbClr val="017973"/>
              </a:buClr>
              <a:buSzPct val="130000"/>
            </a:pPr>
            <a:r>
              <a:rPr lang="ar-AE" sz="3000" b="1" dirty="0">
                <a:latin typeface="Arial" panose="020B0604020202020204" pitchFamily="34" charset="0"/>
                <a:cs typeface="Arial" panose="020B0604020202020204" pitchFamily="34" charset="0"/>
              </a:rPr>
              <a:t>مراجعة العلامات التحذيرية</a:t>
            </a:r>
          </a:p>
          <a:p>
            <a:pPr algn="r">
              <a:buClr>
                <a:srgbClr val="017973"/>
              </a:buClr>
              <a:buSzPct val="130000"/>
            </a:pPr>
            <a:r>
              <a:rPr lang="ar-AE" sz="3000" dirty="0">
                <a:latin typeface="Arial" panose="020B0604020202020204" pitchFamily="34" charset="0"/>
                <a:cs typeface="Arial" panose="020B0604020202020204" pitchFamily="34" charset="0"/>
              </a:rPr>
              <a:t>انسداد أنفي أحادي الجانب مستمر</a:t>
            </a:r>
          </a:p>
          <a:p>
            <a:pPr algn="r">
              <a:buClr>
                <a:srgbClr val="017973"/>
              </a:buClr>
              <a:buSzPct val="130000"/>
            </a:pPr>
            <a:r>
              <a:rPr lang="ar-AE" sz="3000" dirty="0">
                <a:latin typeface="Arial" panose="020B0604020202020204" pitchFamily="34" charset="0"/>
                <a:cs typeface="Arial" panose="020B0604020202020204" pitchFamily="34" charset="0"/>
              </a:rPr>
              <a:t>إفرازات ملطخة بالدم</a:t>
            </a:r>
          </a:p>
          <a:p>
            <a:pPr algn="r">
              <a:buClr>
                <a:srgbClr val="017973"/>
              </a:buClr>
              <a:buSzPct val="130000"/>
            </a:pPr>
            <a:r>
              <a:rPr lang="ar-AE" sz="3000" dirty="0">
                <a:latin typeface="Arial" panose="020B0604020202020204" pitchFamily="34" charset="0"/>
                <a:cs typeface="Arial" panose="020B0604020202020204" pitchFamily="34" charset="0"/>
              </a:rPr>
              <a:t>إفرازات أنفية كريهة الرائحة</a:t>
            </a:r>
          </a:p>
          <a:p>
            <a:pPr algn="r">
              <a:buClr>
                <a:srgbClr val="017973"/>
              </a:buClr>
              <a:buSzPct val="130000"/>
            </a:pPr>
            <a:r>
              <a:rPr lang="ar-AE" sz="3000" dirty="0">
                <a:latin typeface="Arial" panose="020B0604020202020204" pitchFamily="34" charset="0"/>
                <a:cs typeface="Arial" panose="020B0604020202020204" pitchFamily="34" charset="0"/>
              </a:rPr>
              <a:t>احتقان أنفي شديد ومستمر وفقدان حاسة الشم</a:t>
            </a:r>
            <a:endParaRPr lang="pt-PT" sz="3000" dirty="0">
              <a:latin typeface="Arial" panose="020B0604020202020204" pitchFamily="34" charset="0"/>
              <a:cs typeface="Arial" panose="020B0604020202020204" pitchFamily="34" charset="0"/>
            </a:endParaRPr>
          </a:p>
        </p:txBody>
      </p:sp>
      <p:pic>
        <p:nvPicPr>
          <p:cNvPr id="3" name="Graphique 2" descr="Badge Tick1 avec un remplissage uni">
            <a:extLst>
              <a:ext uri="{FF2B5EF4-FFF2-40B4-BE49-F238E27FC236}">
                <a16:creationId xmlns:a16="http://schemas.microsoft.com/office/drawing/2014/main" id="{FB1923D6-AC8F-D959-D471-9D77DA2A4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9169" y="1806390"/>
            <a:ext cx="359229" cy="359229"/>
          </a:xfrm>
          <a:prstGeom prst="rect">
            <a:avLst/>
          </a:prstGeom>
        </p:spPr>
      </p:pic>
      <p:pic>
        <p:nvPicPr>
          <p:cNvPr id="4" name="Graphique 3" descr="Badge Tick1 avec un remplissage uni">
            <a:extLst>
              <a:ext uri="{FF2B5EF4-FFF2-40B4-BE49-F238E27FC236}">
                <a16:creationId xmlns:a16="http://schemas.microsoft.com/office/drawing/2014/main" id="{B550DA20-FD73-E93F-560B-D5D2C1D4F7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517" y="4113900"/>
            <a:ext cx="359229" cy="359229"/>
          </a:xfrm>
          <a:prstGeom prst="rect">
            <a:avLst/>
          </a:prstGeom>
        </p:spPr>
      </p:pic>
      <p:sp>
        <p:nvSpPr>
          <p:cNvPr id="5" name="Flèche : droite à entaille 4">
            <a:extLst>
              <a:ext uri="{FF2B5EF4-FFF2-40B4-BE49-F238E27FC236}">
                <a16:creationId xmlns:a16="http://schemas.microsoft.com/office/drawing/2014/main" id="{1106E4A5-1BE1-D9A3-0034-C03F48BEE9B8}"/>
              </a:ext>
            </a:extLst>
          </p:cNvPr>
          <p:cNvSpPr/>
          <p:nvPr/>
        </p:nvSpPr>
        <p:spPr>
          <a:xfrm rot="10800000">
            <a:off x="10739169" y="2791735"/>
            <a:ext cx="247077" cy="203829"/>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pic>
        <p:nvPicPr>
          <p:cNvPr id="6" name="Graphique 5" descr="Badge Tick1 avec un remplissage uni">
            <a:extLst>
              <a:ext uri="{FF2B5EF4-FFF2-40B4-BE49-F238E27FC236}">
                <a16:creationId xmlns:a16="http://schemas.microsoft.com/office/drawing/2014/main" id="{51B24C9A-2661-FEF9-DB36-3FDC50A6C9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6324" y="4587657"/>
            <a:ext cx="253410" cy="253410"/>
          </a:xfrm>
          <a:prstGeom prst="rect">
            <a:avLst/>
          </a:prstGeom>
        </p:spPr>
      </p:pic>
      <p:pic>
        <p:nvPicPr>
          <p:cNvPr id="7" name="Graphique 6" descr="Badge Tick1 avec un remplissage uni">
            <a:extLst>
              <a:ext uri="{FF2B5EF4-FFF2-40B4-BE49-F238E27FC236}">
                <a16:creationId xmlns:a16="http://schemas.microsoft.com/office/drawing/2014/main" id="{A356D187-1DE0-8B2C-1097-B938AA8504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6324" y="5025682"/>
            <a:ext cx="253410" cy="253410"/>
          </a:xfrm>
          <a:prstGeom prst="rect">
            <a:avLst/>
          </a:prstGeom>
        </p:spPr>
      </p:pic>
      <p:pic>
        <p:nvPicPr>
          <p:cNvPr id="10" name="Graphique 9" descr="Badge Tick1 avec un remplissage uni">
            <a:extLst>
              <a:ext uri="{FF2B5EF4-FFF2-40B4-BE49-F238E27FC236}">
                <a16:creationId xmlns:a16="http://schemas.microsoft.com/office/drawing/2014/main" id="{FB0F40B0-4A92-5751-150B-AF9858643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6324" y="5569398"/>
            <a:ext cx="253410" cy="253410"/>
          </a:xfrm>
          <a:prstGeom prst="rect">
            <a:avLst/>
          </a:prstGeom>
        </p:spPr>
      </p:pic>
    </p:spTree>
    <p:extLst>
      <p:ext uri="{BB962C8B-B14F-4D97-AF65-F5344CB8AC3E}">
        <p14:creationId xmlns:p14="http://schemas.microsoft.com/office/powerpoint/2010/main" val="3271082651"/>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F2759-D7D3-ECF0-C459-B97AD6C2D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576FF-9E88-CEC0-3640-66CF3387E7A9}"/>
              </a:ext>
            </a:extLst>
          </p:cNvPr>
          <p:cNvSpPr>
            <a:spLocks noGrp="1"/>
          </p:cNvSpPr>
          <p:nvPr>
            <p:ph type="title"/>
          </p:nvPr>
        </p:nvSpPr>
        <p:spPr>
          <a:xfrm>
            <a:off x="591128" y="239830"/>
            <a:ext cx="9573126" cy="777875"/>
          </a:xfrm>
        </p:spPr>
        <p:txBody>
          <a:bodyPr>
            <a:normAutofit/>
          </a:bodyPr>
          <a:lstStyle/>
          <a:p>
            <a:pPr algn="r"/>
            <a:r>
              <a:rPr lang="ar-AE" sz="3200" b="1" dirty="0">
                <a:solidFill>
                  <a:srgbClr val="017973"/>
                </a:solidFill>
                <a:latin typeface="Arial" panose="020B0604020202020204" pitchFamily="34" charset="0"/>
                <a:cs typeface="Arial" panose="020B0604020202020204" pitchFamily="34" charset="0"/>
              </a:rPr>
              <a:t>ملخص</a:t>
            </a:r>
            <a:endParaRPr lang="en-GB" sz="3200" b="1" dirty="0">
              <a:solidFill>
                <a:srgbClr val="017973"/>
              </a:solidFill>
              <a:latin typeface="Arial" panose="020B0604020202020204" pitchFamily="34" charset="0"/>
              <a:cs typeface="Arial" panose="020B0604020202020204" pitchFamily="34" charset="0"/>
            </a:endParaRPr>
          </a:p>
        </p:txBody>
      </p:sp>
      <p:pic>
        <p:nvPicPr>
          <p:cNvPr id="9" name="Picture 8" descr="A close up of a logo&#10;&#10;AI-generated content may be incorrect.">
            <a:extLst>
              <a:ext uri="{FF2B5EF4-FFF2-40B4-BE49-F238E27FC236}">
                <a16:creationId xmlns:a16="http://schemas.microsoft.com/office/drawing/2014/main" id="{A76E380C-2321-F125-B4D0-B9B75C82B3F4}"/>
              </a:ext>
            </a:extLst>
          </p:cNvPr>
          <p:cNvPicPr>
            <a:picLocks noChangeAspect="1"/>
          </p:cNvPicPr>
          <p:nvPr/>
        </p:nvPicPr>
        <p:blipFill>
          <a:blip r:embed="rId2"/>
          <a:stretch>
            <a:fillRect/>
          </a:stretch>
        </p:blipFill>
        <p:spPr>
          <a:xfrm>
            <a:off x="10411291" y="281092"/>
            <a:ext cx="1374214" cy="695352"/>
          </a:xfrm>
          <a:prstGeom prst="rect">
            <a:avLst/>
          </a:prstGeom>
        </p:spPr>
      </p:pic>
      <p:sp>
        <p:nvSpPr>
          <p:cNvPr id="8" name="TextBox 7">
            <a:extLst>
              <a:ext uri="{FF2B5EF4-FFF2-40B4-BE49-F238E27FC236}">
                <a16:creationId xmlns:a16="http://schemas.microsoft.com/office/drawing/2014/main" id="{CDE53CB9-573E-041A-9514-E09A93BC1964}"/>
              </a:ext>
            </a:extLst>
          </p:cNvPr>
          <p:cNvSpPr txBox="1"/>
          <p:nvPr/>
        </p:nvSpPr>
        <p:spPr>
          <a:xfrm>
            <a:off x="442126" y="1089391"/>
            <a:ext cx="10557834" cy="5592878"/>
          </a:xfrm>
          <a:prstGeom prst="rect">
            <a:avLst/>
          </a:prstGeom>
          <a:noFill/>
        </p:spPr>
        <p:txBody>
          <a:bodyPr wrap="square">
            <a:spAutoFit/>
          </a:bodyPr>
          <a:lstStyle/>
          <a:p>
            <a:pPr algn="r">
              <a:lnSpc>
                <a:spcPct val="150000"/>
              </a:lnSpc>
              <a:buClr>
                <a:srgbClr val="017973"/>
              </a:buClr>
              <a:buSzPct val="130000"/>
            </a:pPr>
            <a:r>
              <a:rPr lang="ar-AE" sz="3000" dirty="0">
                <a:latin typeface="Arial" panose="020B0604020202020204" pitchFamily="34" charset="0"/>
                <a:cs typeface="Arial" panose="020B0604020202020204" pitchFamily="34" charset="0"/>
              </a:rPr>
              <a:t>التهاب الأنف التحسسي الموسمي شائع وتظهر الأعراض نتيجة استجابة مناعية بعد التعرض لمسببات الحساسية</a:t>
            </a:r>
          </a:p>
          <a:p>
            <a:pPr algn="r">
              <a:lnSpc>
                <a:spcPct val="150000"/>
              </a:lnSpc>
              <a:buClr>
                <a:srgbClr val="017973"/>
              </a:buClr>
              <a:buSzPct val="130000"/>
            </a:pPr>
            <a:r>
              <a:rPr lang="ar-AE" sz="3000" dirty="0">
                <a:latin typeface="Arial" panose="020B0604020202020204" pitchFamily="34" charset="0"/>
                <a:cs typeface="Arial" panose="020B0604020202020204" pitchFamily="34" charset="0"/>
              </a:rPr>
              <a:t>غالبًا ما يمكن إجراء التشخيص سريريًا، مدعومًا باستجابة إيجابية للعلاج بمضادات الهيستامين </a:t>
            </a:r>
            <a:r>
              <a:rPr lang="ar-AE" sz="3000" dirty="0">
                <a:latin typeface="Arial" panose="020B0604020202020204" pitchFamily="34" charset="0"/>
              </a:rPr>
              <a:t>ال</a:t>
            </a:r>
            <a:r>
              <a:rPr lang="ar-AE" sz="3000" dirty="0">
                <a:latin typeface="Arial" panose="020B0604020202020204" pitchFamily="34" charset="0"/>
                <a:cs typeface="Arial" panose="020B0604020202020204" pitchFamily="34" charset="0"/>
              </a:rPr>
              <a:t>غير مهدئة و/أو الجلوكوكورتيكويد الأنفي</a:t>
            </a:r>
          </a:p>
          <a:p>
            <a:pPr algn="r">
              <a:lnSpc>
                <a:spcPct val="150000"/>
              </a:lnSpc>
              <a:buClr>
                <a:srgbClr val="017973"/>
              </a:buClr>
              <a:buSzPct val="130000"/>
            </a:pPr>
            <a:r>
              <a:rPr lang="ar-AE" sz="3000" dirty="0">
                <a:latin typeface="Arial" panose="020B0604020202020204" pitchFamily="34" charset="0"/>
                <a:cs typeface="Arial" panose="020B0604020202020204" pitchFamily="34" charset="0"/>
              </a:rPr>
              <a:t>يمكن إجراء تأكيد مسببات الحساسية إما عن طريق اختبار المصل للغلوبولين المناعي الخاص بمسببات الحساسية أو اختبار وخز الجلد للحساسية عندما يكون التشخيص غير مؤكد أو لا تستجيب الحساسية للعلاج، أو إذا تم النظر في العلاج المناعي لمسببات الحساسية</a:t>
            </a:r>
            <a:endParaRPr lang="en-US" sz="3000" dirty="0">
              <a:latin typeface="Arial" panose="020B0604020202020204" pitchFamily="34" charset="0"/>
              <a:cs typeface="Arial" panose="020B0604020202020204" pitchFamily="34" charset="0"/>
            </a:endParaRPr>
          </a:p>
        </p:txBody>
      </p:sp>
      <p:pic>
        <p:nvPicPr>
          <p:cNvPr id="3" name="Graphique 2" descr="Badge Tick1 avec un remplissage uni">
            <a:extLst>
              <a:ext uri="{FF2B5EF4-FFF2-40B4-BE49-F238E27FC236}">
                <a16:creationId xmlns:a16="http://schemas.microsoft.com/office/drawing/2014/main" id="{16B972D2-4C8A-2AB5-751F-EBF547E1F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8912" y="1342432"/>
            <a:ext cx="359229" cy="359229"/>
          </a:xfrm>
          <a:prstGeom prst="rect">
            <a:avLst/>
          </a:prstGeom>
        </p:spPr>
      </p:pic>
      <p:pic>
        <p:nvPicPr>
          <p:cNvPr id="5" name="Graphique 4" descr="Badge Tick1 avec un remplissage uni">
            <a:extLst>
              <a:ext uri="{FF2B5EF4-FFF2-40B4-BE49-F238E27FC236}">
                <a16:creationId xmlns:a16="http://schemas.microsoft.com/office/drawing/2014/main" id="{072B908F-DA67-81DF-1650-9F961117DB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8911" y="2755271"/>
            <a:ext cx="359229" cy="359229"/>
          </a:xfrm>
          <a:prstGeom prst="rect">
            <a:avLst/>
          </a:prstGeom>
        </p:spPr>
      </p:pic>
      <p:pic>
        <p:nvPicPr>
          <p:cNvPr id="6" name="Graphique 5" descr="Badge Tick1 avec un remplissage uni">
            <a:extLst>
              <a:ext uri="{FF2B5EF4-FFF2-40B4-BE49-F238E27FC236}">
                <a16:creationId xmlns:a16="http://schemas.microsoft.com/office/drawing/2014/main" id="{2A051A38-C74C-7E52-C683-A82C2E8360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8911" y="4168110"/>
            <a:ext cx="359229" cy="359229"/>
          </a:xfrm>
          <a:prstGeom prst="rect">
            <a:avLst/>
          </a:prstGeom>
        </p:spPr>
      </p:pic>
    </p:spTree>
    <p:extLst>
      <p:ext uri="{BB962C8B-B14F-4D97-AF65-F5344CB8AC3E}">
        <p14:creationId xmlns:p14="http://schemas.microsoft.com/office/powerpoint/2010/main" val="1875597742"/>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696E-27BA-85D8-6A15-B5781789C2C9}"/>
            </a:ext>
          </a:extLst>
        </p:cNvPr>
        <p:cNvGrpSpPr/>
        <p:nvPr/>
      </p:nvGrpSpPr>
      <p:grpSpPr>
        <a:xfrm>
          <a:off x="0" y="0"/>
          <a:ext cx="0" cy="0"/>
          <a:chOff x="0" y="0"/>
          <a:chExt cx="0" cy="0"/>
        </a:xfrm>
      </p:grpSpPr>
      <p:pic>
        <p:nvPicPr>
          <p:cNvPr id="6" name="Picture 5" descr="A qr code with green squares&#10;&#10;AI-generated content may be incorrect.">
            <a:extLst>
              <a:ext uri="{FF2B5EF4-FFF2-40B4-BE49-F238E27FC236}">
                <a16:creationId xmlns:a16="http://schemas.microsoft.com/office/drawing/2014/main" id="{019C2053-A183-8926-3D4C-F660979A7F78}"/>
              </a:ext>
            </a:extLst>
          </p:cNvPr>
          <p:cNvPicPr>
            <a:picLocks noChangeAspect="1"/>
          </p:cNvPicPr>
          <p:nvPr/>
        </p:nvPicPr>
        <p:blipFill>
          <a:blip r:embed="rId2"/>
          <a:stretch>
            <a:fillRect/>
          </a:stretch>
        </p:blipFill>
        <p:spPr>
          <a:xfrm>
            <a:off x="5906535" y="1376455"/>
            <a:ext cx="4105089" cy="4105089"/>
          </a:xfrm>
          <a:prstGeom prst="rect">
            <a:avLst/>
          </a:prstGeom>
        </p:spPr>
      </p:pic>
      <p:sp>
        <p:nvSpPr>
          <p:cNvPr id="2" name="Title 1">
            <a:extLst>
              <a:ext uri="{FF2B5EF4-FFF2-40B4-BE49-F238E27FC236}">
                <a16:creationId xmlns:a16="http://schemas.microsoft.com/office/drawing/2014/main" id="{D7DFBCFC-D390-C717-5D0E-469922328BEC}"/>
              </a:ext>
            </a:extLst>
          </p:cNvPr>
          <p:cNvSpPr>
            <a:spLocks noGrp="1"/>
          </p:cNvSpPr>
          <p:nvPr>
            <p:ph type="title"/>
          </p:nvPr>
        </p:nvSpPr>
        <p:spPr>
          <a:xfrm>
            <a:off x="591128" y="239830"/>
            <a:ext cx="9573126" cy="777875"/>
          </a:xfrm>
        </p:spPr>
        <p:txBody>
          <a:bodyPr>
            <a:normAutofit/>
          </a:bodyPr>
          <a:lstStyle/>
          <a:p>
            <a:pPr algn="r"/>
            <a:r>
              <a:rPr lang="ar-AE" sz="2800" b="1" dirty="0">
                <a:solidFill>
                  <a:srgbClr val="017973"/>
                </a:solidFill>
                <a:latin typeface="Arial" panose="020B0604020202020204" pitchFamily="34" charset="0"/>
                <a:cs typeface="Arial" panose="020B0604020202020204" pitchFamily="34" charset="0"/>
              </a:rPr>
              <a:t>مساعد المكتب</a:t>
            </a:r>
            <a:endParaRPr lang="en-GB" sz="2800" dirty="0">
              <a:solidFill>
                <a:srgbClr val="017973"/>
              </a:solidFill>
            </a:endParaRPr>
          </a:p>
        </p:txBody>
      </p:sp>
      <p:pic>
        <p:nvPicPr>
          <p:cNvPr id="9" name="Picture 8" descr="A close up of a logo&#10;&#10;AI-generated content may be incorrect.">
            <a:extLst>
              <a:ext uri="{FF2B5EF4-FFF2-40B4-BE49-F238E27FC236}">
                <a16:creationId xmlns:a16="http://schemas.microsoft.com/office/drawing/2014/main" id="{07363A06-F593-2B82-AAF9-6C1710EBC8BA}"/>
              </a:ext>
            </a:extLst>
          </p:cNvPr>
          <p:cNvPicPr>
            <a:picLocks noChangeAspect="1"/>
          </p:cNvPicPr>
          <p:nvPr/>
        </p:nvPicPr>
        <p:blipFill>
          <a:blip r:embed="rId3"/>
          <a:stretch>
            <a:fillRect/>
          </a:stretch>
        </p:blipFill>
        <p:spPr>
          <a:xfrm>
            <a:off x="10411291" y="281092"/>
            <a:ext cx="1374214" cy="695352"/>
          </a:xfrm>
          <a:prstGeom prst="rect">
            <a:avLst/>
          </a:prstGeom>
        </p:spPr>
      </p:pic>
      <p:pic>
        <p:nvPicPr>
          <p:cNvPr id="3" name="Picture 2">
            <a:extLst>
              <a:ext uri="{FF2B5EF4-FFF2-40B4-BE49-F238E27FC236}">
                <a16:creationId xmlns:a16="http://schemas.microsoft.com/office/drawing/2014/main" id="{45592010-5956-B70B-7CAF-6535B6F740A2}"/>
              </a:ext>
            </a:extLst>
          </p:cNvPr>
          <p:cNvPicPr>
            <a:picLocks noChangeAspect="1"/>
          </p:cNvPicPr>
          <p:nvPr/>
        </p:nvPicPr>
        <p:blipFill>
          <a:blip r:embed="rId4"/>
          <a:srcRect/>
          <a:stretch/>
        </p:blipFill>
        <p:spPr>
          <a:xfrm>
            <a:off x="596134" y="1102888"/>
            <a:ext cx="3644068" cy="5152516"/>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B6762B5D-1221-B39F-DCCB-CBDE23FD8882}"/>
              </a:ext>
            </a:extLst>
          </p:cNvPr>
          <p:cNvSpPr txBox="1">
            <a:spLocks/>
          </p:cNvSpPr>
          <p:nvPr/>
        </p:nvSpPr>
        <p:spPr>
          <a:xfrm>
            <a:off x="6311835" y="5328414"/>
            <a:ext cx="3395583"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17973"/>
                </a:solidFill>
                <a:latin typeface="Arial" panose="020B0604020202020204" pitchFamily="34" charset="0"/>
                <a:cs typeface="Arial" panose="020B0604020202020204" pitchFamily="34" charset="0"/>
              </a:rPr>
              <a:t>www.ipcrg.org</a:t>
            </a:r>
            <a:endParaRPr lang="en-GB" sz="2800" dirty="0">
              <a:solidFill>
                <a:srgbClr val="017973"/>
              </a:solidFill>
            </a:endParaRPr>
          </a:p>
        </p:txBody>
      </p:sp>
    </p:spTree>
    <p:extLst>
      <p:ext uri="{BB962C8B-B14F-4D97-AF65-F5344CB8AC3E}">
        <p14:creationId xmlns:p14="http://schemas.microsoft.com/office/powerpoint/2010/main" val="282884505"/>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35231-7C25-DF88-DE16-C20B3AC7514B}"/>
            </a:ext>
          </a:extLst>
        </p:cNvPr>
        <p:cNvGrpSpPr/>
        <p:nvPr/>
      </p:nvGrpSpPr>
      <p:grpSpPr>
        <a:xfrm>
          <a:off x="0" y="0"/>
          <a:ext cx="0" cy="0"/>
          <a:chOff x="0" y="0"/>
          <a:chExt cx="0" cy="0"/>
        </a:xfrm>
      </p:grpSpPr>
      <p:pic>
        <p:nvPicPr>
          <p:cNvPr id="4" name="Picture 3" descr="A qr code with green squares&#10;&#10;AI-generated content may be incorrect.">
            <a:extLst>
              <a:ext uri="{FF2B5EF4-FFF2-40B4-BE49-F238E27FC236}">
                <a16:creationId xmlns:a16="http://schemas.microsoft.com/office/drawing/2014/main" id="{B5510124-C8ED-C3D2-C97A-9364A37A071E}"/>
              </a:ext>
            </a:extLst>
          </p:cNvPr>
          <p:cNvPicPr>
            <a:picLocks noChangeAspect="1"/>
          </p:cNvPicPr>
          <p:nvPr/>
        </p:nvPicPr>
        <p:blipFill>
          <a:blip r:embed="rId2"/>
          <a:stretch>
            <a:fillRect/>
          </a:stretch>
        </p:blipFill>
        <p:spPr>
          <a:xfrm>
            <a:off x="9186493" y="3396211"/>
            <a:ext cx="3005507" cy="3005507"/>
          </a:xfrm>
          <a:prstGeom prst="rect">
            <a:avLst/>
          </a:prstGeom>
        </p:spPr>
      </p:pic>
      <p:sp>
        <p:nvSpPr>
          <p:cNvPr id="2" name="Title 1">
            <a:extLst>
              <a:ext uri="{FF2B5EF4-FFF2-40B4-BE49-F238E27FC236}">
                <a16:creationId xmlns:a16="http://schemas.microsoft.com/office/drawing/2014/main" id="{619FC36A-AA00-C22F-2EF0-422DF323403D}"/>
              </a:ext>
            </a:extLst>
          </p:cNvPr>
          <p:cNvSpPr>
            <a:spLocks noGrp="1"/>
          </p:cNvSpPr>
          <p:nvPr>
            <p:ph type="title"/>
          </p:nvPr>
        </p:nvSpPr>
        <p:spPr>
          <a:xfrm>
            <a:off x="829147" y="-34014"/>
            <a:ext cx="9202093" cy="1325563"/>
          </a:xfrm>
        </p:spPr>
        <p:txBody>
          <a:bodyPr>
            <a:normAutofit/>
          </a:bodyPr>
          <a:lstStyle/>
          <a:p>
            <a:pPr algn="r"/>
            <a:r>
              <a:rPr lang="ar-AE" sz="2800" b="1" dirty="0">
                <a:solidFill>
                  <a:srgbClr val="017973"/>
                </a:solidFill>
                <a:latin typeface="Arial" panose="020B0604020202020204" pitchFamily="34" charset="0"/>
                <a:cs typeface="Arial" panose="020B0604020202020204" pitchFamily="34" charset="0"/>
              </a:rPr>
              <a:t>مساعد المكتب</a:t>
            </a:r>
            <a:endParaRPr lang="en-GB" sz="2800" dirty="0">
              <a:solidFill>
                <a:srgbClr val="017973"/>
              </a:solidFill>
            </a:endParaRPr>
          </a:p>
        </p:txBody>
      </p:sp>
      <p:sp>
        <p:nvSpPr>
          <p:cNvPr id="3" name="Marcador de Posição de Conteúdo 2">
            <a:extLst>
              <a:ext uri="{FF2B5EF4-FFF2-40B4-BE49-F238E27FC236}">
                <a16:creationId xmlns:a16="http://schemas.microsoft.com/office/drawing/2014/main" id="{CB88ADC3-E2B7-A8C6-4AE5-74D2DDA40F03}"/>
              </a:ext>
            </a:extLst>
          </p:cNvPr>
          <p:cNvSpPr>
            <a:spLocks noGrp="1"/>
          </p:cNvSpPr>
          <p:nvPr>
            <p:ph sz="half" idx="1"/>
          </p:nvPr>
        </p:nvSpPr>
        <p:spPr>
          <a:xfrm>
            <a:off x="743857" y="1425631"/>
            <a:ext cx="10417629" cy="1050406"/>
          </a:xfrm>
        </p:spPr>
        <p:txBody>
          <a:bodyPr>
            <a:normAutofit/>
          </a:bodyPr>
          <a:lstStyle/>
          <a:p>
            <a:pPr marL="0" indent="0" algn="r">
              <a:buClr>
                <a:srgbClr val="017973"/>
              </a:buClr>
              <a:buSzPct val="130000"/>
              <a:buNone/>
            </a:pPr>
            <a:r>
              <a:rPr lang="ar-AE" sz="2800" dirty="0">
                <a:latin typeface="Arial" panose="020B0604020202020204" pitchFamily="34" charset="0"/>
                <a:cs typeface="Arial" panose="020B0604020202020204" pitchFamily="34" charset="0"/>
              </a:rPr>
              <a:t>•مساعد المكتب رقم 19، أبريل 2025</a:t>
            </a:r>
          </a:p>
          <a:p>
            <a:pPr marL="0" indent="0" algn="r">
              <a:buClr>
                <a:srgbClr val="017973"/>
              </a:buClr>
              <a:buSzPct val="130000"/>
              <a:buNone/>
            </a:pPr>
            <a:r>
              <a:rPr lang="ar-AE" sz="2800" dirty="0">
                <a:latin typeface="Arial" panose="020B0604020202020204" pitchFamily="34" charset="0"/>
                <a:cs typeface="Arial" panose="020B0604020202020204" pitchFamily="34" charset="0"/>
              </a:rPr>
              <a:t>•دليل عملي لتحسين تشخيص التهاب الأنف في الرعاية الأولية</a:t>
            </a:r>
            <a:endParaRPr lang="pt-PT" dirty="0"/>
          </a:p>
        </p:txBody>
      </p:sp>
      <p:pic>
        <p:nvPicPr>
          <p:cNvPr id="9" name="Picture 8" descr="A close up of a logo&#10;&#10;AI-generated content may be incorrect.">
            <a:extLst>
              <a:ext uri="{FF2B5EF4-FFF2-40B4-BE49-F238E27FC236}">
                <a16:creationId xmlns:a16="http://schemas.microsoft.com/office/drawing/2014/main" id="{F42CB89D-79B7-7684-D29A-E034643B37CA}"/>
              </a:ext>
            </a:extLst>
          </p:cNvPr>
          <p:cNvPicPr>
            <a:picLocks noChangeAspect="1"/>
          </p:cNvPicPr>
          <p:nvPr/>
        </p:nvPicPr>
        <p:blipFill>
          <a:blip r:embed="rId3"/>
          <a:stretch>
            <a:fillRect/>
          </a:stretch>
        </p:blipFill>
        <p:spPr>
          <a:xfrm>
            <a:off x="10411291" y="281092"/>
            <a:ext cx="1374214" cy="695352"/>
          </a:xfrm>
          <a:prstGeom prst="rect">
            <a:avLst/>
          </a:prstGeom>
        </p:spPr>
      </p:pic>
      <p:pic>
        <p:nvPicPr>
          <p:cNvPr id="13" name="Marcador de Posição de Conteúdo 12">
            <a:extLst>
              <a:ext uri="{FF2B5EF4-FFF2-40B4-BE49-F238E27FC236}">
                <a16:creationId xmlns:a16="http://schemas.microsoft.com/office/drawing/2014/main" id="{E65C3311-D362-C510-DD7F-7710861E8E65}"/>
              </a:ext>
            </a:extLst>
          </p:cNvPr>
          <p:cNvPicPr>
            <a:picLocks noGrp="1" noChangeAspect="1"/>
          </p:cNvPicPr>
          <p:nvPr>
            <p:ph sz="half" idx="2"/>
          </p:nvPr>
        </p:nvPicPr>
        <p:blipFill>
          <a:blip r:embed="rId4"/>
          <a:srcRect/>
          <a:stretch/>
        </p:blipFill>
        <p:spPr>
          <a:xfrm>
            <a:off x="1079697" y="2584186"/>
            <a:ext cx="2539820" cy="3595556"/>
          </a:xfrm>
          <a:ln>
            <a:solidFill>
              <a:schemeClr val="tx1"/>
            </a:solidFill>
          </a:ln>
        </p:spPr>
      </p:pic>
      <p:pic>
        <p:nvPicPr>
          <p:cNvPr id="14" name="Marcador de Posição de Conteúdo 5">
            <a:extLst>
              <a:ext uri="{FF2B5EF4-FFF2-40B4-BE49-F238E27FC236}">
                <a16:creationId xmlns:a16="http://schemas.microsoft.com/office/drawing/2014/main" id="{BF4A65BB-AE50-FC76-7D07-7A71AFC439BA}"/>
              </a:ext>
            </a:extLst>
          </p:cNvPr>
          <p:cNvPicPr>
            <a:picLocks noChangeAspect="1"/>
          </p:cNvPicPr>
          <p:nvPr/>
        </p:nvPicPr>
        <p:blipFill>
          <a:blip r:embed="rId5"/>
          <a:srcRect/>
          <a:stretch/>
        </p:blipFill>
        <p:spPr>
          <a:xfrm>
            <a:off x="3905014" y="2584186"/>
            <a:ext cx="2542322" cy="3595556"/>
          </a:xfrm>
          <a:prstGeom prst="rect">
            <a:avLst/>
          </a:prstGeom>
          <a:ln>
            <a:solidFill>
              <a:schemeClr val="tx1"/>
            </a:solidFill>
          </a:ln>
        </p:spPr>
      </p:pic>
      <p:pic>
        <p:nvPicPr>
          <p:cNvPr id="15" name="Marcador de Posição de Conteúdo 9">
            <a:extLst>
              <a:ext uri="{FF2B5EF4-FFF2-40B4-BE49-F238E27FC236}">
                <a16:creationId xmlns:a16="http://schemas.microsoft.com/office/drawing/2014/main" id="{7228E1CD-3329-4C32-0FEA-5E8CCA123C61}"/>
              </a:ext>
            </a:extLst>
          </p:cNvPr>
          <p:cNvPicPr>
            <a:picLocks noChangeAspect="1"/>
          </p:cNvPicPr>
          <p:nvPr/>
        </p:nvPicPr>
        <p:blipFill>
          <a:blip r:embed="rId6"/>
          <a:srcRect/>
          <a:stretch/>
        </p:blipFill>
        <p:spPr>
          <a:xfrm>
            <a:off x="6732833" y="2591925"/>
            <a:ext cx="2539821" cy="3591595"/>
          </a:xfrm>
          <a:prstGeom prst="rect">
            <a:avLst/>
          </a:prstGeom>
          <a:ln>
            <a:solidFill>
              <a:schemeClr val="tx1"/>
            </a:solidFill>
          </a:ln>
        </p:spPr>
      </p:pic>
    </p:spTree>
    <p:extLst>
      <p:ext uri="{BB962C8B-B14F-4D97-AF65-F5344CB8AC3E}">
        <p14:creationId xmlns:p14="http://schemas.microsoft.com/office/powerpoint/2010/main" val="1230112865"/>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DCEC4-E6AB-5B70-6581-19958F153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4E664-9386-A0D2-C61B-AD47D8A1359A}"/>
              </a:ext>
            </a:extLst>
          </p:cNvPr>
          <p:cNvSpPr>
            <a:spLocks noGrp="1"/>
          </p:cNvSpPr>
          <p:nvPr>
            <p:ph type="title"/>
          </p:nvPr>
        </p:nvSpPr>
        <p:spPr>
          <a:xfrm>
            <a:off x="228990" y="281092"/>
            <a:ext cx="9573126" cy="777875"/>
          </a:xfrm>
        </p:spPr>
        <p:txBody>
          <a:bodyPr>
            <a:normAutofit/>
          </a:bodyPr>
          <a:lstStyle/>
          <a:p>
            <a:pPr algn="r"/>
            <a:r>
              <a:rPr lang="ar-AE" sz="2800" b="1" dirty="0">
                <a:solidFill>
                  <a:srgbClr val="017973"/>
                </a:solidFill>
                <a:latin typeface="Arial" panose="020B0604020202020204" pitchFamily="34" charset="0"/>
                <a:cs typeface="Arial" panose="020B0604020202020204" pitchFamily="34" charset="0"/>
              </a:rPr>
              <a:t>أهداف التعلم</a:t>
            </a:r>
            <a:endParaRPr lang="en-GB" sz="2800" dirty="0">
              <a:solidFill>
                <a:srgbClr val="017973"/>
              </a:solidFill>
            </a:endParaRPr>
          </a:p>
        </p:txBody>
      </p:sp>
      <p:pic>
        <p:nvPicPr>
          <p:cNvPr id="9" name="Picture 8" descr="A close up of a logo&#10;&#10;AI-generated content may be incorrect.">
            <a:extLst>
              <a:ext uri="{FF2B5EF4-FFF2-40B4-BE49-F238E27FC236}">
                <a16:creationId xmlns:a16="http://schemas.microsoft.com/office/drawing/2014/main" id="{D7A09A5F-3E63-F61A-BFE9-0CA0D601837C}"/>
              </a:ext>
            </a:extLst>
          </p:cNvPr>
          <p:cNvPicPr>
            <a:picLocks noChangeAspect="1"/>
          </p:cNvPicPr>
          <p:nvPr/>
        </p:nvPicPr>
        <p:blipFill>
          <a:blip r:embed="rId2"/>
          <a:stretch>
            <a:fillRect/>
          </a:stretch>
        </p:blipFill>
        <p:spPr>
          <a:xfrm>
            <a:off x="10411291" y="281092"/>
            <a:ext cx="1374214" cy="695352"/>
          </a:xfrm>
          <a:prstGeom prst="rect">
            <a:avLst/>
          </a:prstGeom>
        </p:spPr>
      </p:pic>
      <p:sp>
        <p:nvSpPr>
          <p:cNvPr id="8" name="TextBox 7">
            <a:extLst>
              <a:ext uri="{FF2B5EF4-FFF2-40B4-BE49-F238E27FC236}">
                <a16:creationId xmlns:a16="http://schemas.microsoft.com/office/drawing/2014/main" id="{8CB8E21F-C6CD-CD3B-347F-8144B7120097}"/>
              </a:ext>
            </a:extLst>
          </p:cNvPr>
          <p:cNvSpPr txBox="1"/>
          <p:nvPr/>
        </p:nvSpPr>
        <p:spPr>
          <a:xfrm>
            <a:off x="470812" y="1712430"/>
            <a:ext cx="11217212" cy="3046988"/>
          </a:xfrm>
          <a:prstGeom prst="rect">
            <a:avLst/>
          </a:prstGeom>
          <a:noFill/>
        </p:spPr>
        <p:txBody>
          <a:bodyPr wrap="square">
            <a:spAutoFit/>
          </a:bodyPr>
          <a:lstStyle/>
          <a:p>
            <a:pPr algn="r">
              <a:spcBef>
                <a:spcPts val="1200"/>
              </a:spcBef>
              <a:buClr>
                <a:srgbClr val="017973"/>
              </a:buClr>
              <a:buSzPct val="130000"/>
            </a:pPr>
            <a:r>
              <a:rPr lang="ar-SA" sz="3200" dirty="0"/>
              <a:t>في نهاية دراسة هذه الحالة</a:t>
            </a:r>
            <a:r>
              <a:rPr lang="ar-AE" sz="3000" noProof="0" dirty="0">
                <a:latin typeface="Arial" panose="020B0604020202020204" pitchFamily="34" charset="0"/>
                <a:cs typeface="Arial" panose="020B0604020202020204" pitchFamily="34" charset="0"/>
              </a:rPr>
              <a:t>، يجب أن يكون المشاركون قادرين على:</a:t>
            </a:r>
          </a:p>
          <a:p>
            <a:pPr algn="r">
              <a:spcBef>
                <a:spcPts val="1200"/>
              </a:spcBef>
              <a:buClr>
                <a:srgbClr val="017973"/>
              </a:buClr>
              <a:buSzPct val="130000"/>
            </a:pPr>
            <a:r>
              <a:rPr lang="ar-AE" sz="3000" noProof="0" dirty="0">
                <a:latin typeface="Arial" panose="020B0604020202020204" pitchFamily="34" charset="0"/>
                <a:cs typeface="Arial" panose="020B0604020202020204" pitchFamily="34" charset="0"/>
              </a:rPr>
              <a:t>•سرد بعض التحديات في تشخيص وعلاج التهاب الأنف؛</a:t>
            </a:r>
          </a:p>
          <a:p>
            <a:pPr algn="r">
              <a:spcBef>
                <a:spcPts val="1200"/>
              </a:spcBef>
              <a:buClr>
                <a:srgbClr val="017973"/>
              </a:buClr>
              <a:buSzPct val="130000"/>
            </a:pPr>
            <a:r>
              <a:rPr lang="ar-AE" sz="3000" noProof="0" dirty="0">
                <a:latin typeface="Arial" panose="020B0604020202020204" pitchFamily="34" charset="0"/>
                <a:cs typeface="Arial" panose="020B0604020202020204" pitchFamily="34" charset="0"/>
              </a:rPr>
              <a:t>•تقييم تأثير أعراض المريض مع الأخذ في الاعتبار أفكار المريض ومخاوفه وتوقعاته؛</a:t>
            </a:r>
          </a:p>
          <a:p>
            <a:pPr algn="r">
              <a:spcBef>
                <a:spcPts val="1200"/>
              </a:spcBef>
              <a:buClr>
                <a:srgbClr val="017973"/>
              </a:buClr>
              <a:buSzPct val="130000"/>
            </a:pPr>
            <a:r>
              <a:rPr lang="ar-AE" sz="3000" noProof="0" dirty="0">
                <a:latin typeface="Arial" panose="020B0604020202020204" pitchFamily="34" charset="0"/>
                <a:cs typeface="Arial" panose="020B0604020202020204" pitchFamily="34" charset="0"/>
              </a:rPr>
              <a:t>•تصميم خطة علاج مخصصة تشمل نهجًا غير دوائيًا ودوائيًا؛</a:t>
            </a:r>
          </a:p>
          <a:p>
            <a:pPr algn="r">
              <a:spcBef>
                <a:spcPts val="1200"/>
              </a:spcBef>
              <a:buClr>
                <a:srgbClr val="017973"/>
              </a:buClr>
              <a:buSzPct val="130000"/>
            </a:pPr>
            <a:r>
              <a:rPr lang="ar-AE" sz="3000" noProof="0" dirty="0">
                <a:latin typeface="Arial" panose="020B0604020202020204" pitchFamily="34" charset="0"/>
                <a:cs typeface="Arial" panose="020B0604020202020204" pitchFamily="34" charset="0"/>
              </a:rPr>
              <a:t>•تحديد العلامات التحذيرية ومعرفة متى يجب إحالة المريض.</a:t>
            </a:r>
            <a:endParaRPr lang="en-GB" sz="3000" noProof="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101473"/>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D5EC1-B8DE-7EB1-3D05-8230C1893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25AC4-051C-B9C0-D249-D3027655173C}"/>
              </a:ext>
            </a:extLst>
          </p:cNvPr>
          <p:cNvSpPr>
            <a:spLocks noGrp="1"/>
          </p:cNvSpPr>
          <p:nvPr>
            <p:ph type="title"/>
          </p:nvPr>
        </p:nvSpPr>
        <p:spPr>
          <a:xfrm>
            <a:off x="838200" y="365125"/>
            <a:ext cx="6658069" cy="1325563"/>
          </a:xfrm>
        </p:spPr>
        <p:txBody>
          <a:bodyPr>
            <a:normAutofit/>
          </a:bodyPr>
          <a:lstStyle/>
          <a:p>
            <a:pPr algn="r"/>
            <a:r>
              <a:rPr lang="ar-AE" sz="2800" b="1" dirty="0">
                <a:solidFill>
                  <a:srgbClr val="017973"/>
                </a:solidFill>
                <a:latin typeface="Arial" panose="020B0604020202020204" pitchFamily="34" charset="0"/>
                <a:cs typeface="Arial" panose="020B0604020202020204" pitchFamily="34" charset="0"/>
              </a:rPr>
              <a:t>المريض</a:t>
            </a:r>
            <a:endParaRPr lang="en-GB" sz="2800" i="1" dirty="0">
              <a:solidFill>
                <a:srgbClr val="017973"/>
              </a:solidFill>
            </a:endParaRPr>
          </a:p>
        </p:txBody>
      </p:sp>
      <p:sp>
        <p:nvSpPr>
          <p:cNvPr id="6" name="Marcador de Posição de Conteúdo 5">
            <a:extLst>
              <a:ext uri="{FF2B5EF4-FFF2-40B4-BE49-F238E27FC236}">
                <a16:creationId xmlns:a16="http://schemas.microsoft.com/office/drawing/2014/main" id="{082476C7-9CCF-A2EA-BF4F-B59F2463A355}"/>
              </a:ext>
            </a:extLst>
          </p:cNvPr>
          <p:cNvSpPr>
            <a:spLocks noGrp="1"/>
          </p:cNvSpPr>
          <p:nvPr>
            <p:ph sz="half" idx="1"/>
          </p:nvPr>
        </p:nvSpPr>
        <p:spPr>
          <a:xfrm>
            <a:off x="838200" y="1382005"/>
            <a:ext cx="6658069" cy="4351338"/>
          </a:xfrm>
        </p:spPr>
        <p:txBody>
          <a:bodyPr>
            <a:normAutofit fontScale="92500" lnSpcReduction="20000"/>
          </a:bodyPr>
          <a:lstStyle/>
          <a:p>
            <a:pPr marL="0" indent="0" algn="r">
              <a:lnSpc>
                <a:spcPct val="150000"/>
              </a:lnSpc>
              <a:buClr>
                <a:srgbClr val="017973"/>
              </a:buClr>
              <a:buSzPct val="130000"/>
              <a:buNone/>
            </a:pPr>
            <a:r>
              <a:rPr lang="ar-AE" sz="2800" dirty="0">
                <a:latin typeface="Arial" panose="020B0604020202020204" pitchFamily="34" charset="0"/>
                <a:cs typeface="Arial" panose="020B0604020202020204" pitchFamily="34" charset="0"/>
              </a:rPr>
              <a:t>هانا تبلغ من العمر 26 عامًا؛</a:t>
            </a:r>
          </a:p>
          <a:p>
            <a:pPr marL="0" indent="0" algn="r">
              <a:lnSpc>
                <a:spcPct val="150000"/>
              </a:lnSpc>
              <a:buClr>
                <a:srgbClr val="017973"/>
              </a:buClr>
              <a:buSzPct val="130000"/>
              <a:buNone/>
            </a:pPr>
            <a:r>
              <a:rPr lang="ar-AE" sz="2800" dirty="0">
                <a:latin typeface="Arial" panose="020B0604020202020204" pitchFamily="34" charset="0"/>
                <a:cs typeface="Arial" panose="020B0604020202020204" pitchFamily="34" charset="0"/>
              </a:rPr>
              <a:t>تعمل ساعية بريد؛</a:t>
            </a:r>
          </a:p>
          <a:p>
            <a:pPr marL="0" indent="0" algn="r">
              <a:lnSpc>
                <a:spcPct val="150000"/>
              </a:lnSpc>
              <a:buClr>
                <a:srgbClr val="017973"/>
              </a:buClr>
              <a:buSzPct val="130000"/>
              <a:buNone/>
            </a:pPr>
            <a:r>
              <a:rPr lang="ar-AE" sz="2800" dirty="0">
                <a:latin typeface="Arial" panose="020B0604020202020204" pitchFamily="34" charset="0"/>
                <a:cs typeface="Arial" panose="020B0604020202020204" pitchFamily="34" charset="0"/>
              </a:rPr>
              <a:t>تعاني من سيلان الأنف وحكة وانسداد الأنف مع عطس وأحيانًا حكة في العينين منذ شهر؛</a:t>
            </a:r>
          </a:p>
          <a:p>
            <a:pPr marL="0" indent="0" algn="r">
              <a:lnSpc>
                <a:spcPct val="150000"/>
              </a:lnSpc>
              <a:buClr>
                <a:srgbClr val="017973"/>
              </a:buClr>
              <a:buSzPct val="130000"/>
              <a:buNone/>
            </a:pPr>
            <a:r>
              <a:rPr lang="ar-AE" sz="2800" dirty="0">
                <a:latin typeface="Arial" panose="020B0604020202020204" pitchFamily="34" charset="0"/>
                <a:cs typeface="Arial" panose="020B0604020202020204" pitchFamily="34" charset="0"/>
              </a:rPr>
              <a:t>تفاقمت هذه الأعراض في الأسبوع الماضي وأثرت على عملها؛</a:t>
            </a:r>
          </a:p>
          <a:p>
            <a:pPr marL="0" indent="0" algn="r">
              <a:lnSpc>
                <a:spcPct val="150000"/>
              </a:lnSpc>
              <a:buClr>
                <a:srgbClr val="017973"/>
              </a:buClr>
              <a:buSzPct val="130000"/>
              <a:buNone/>
            </a:pPr>
            <a:r>
              <a:rPr lang="ar-SA" dirty="0"/>
              <a:t>لا نلاحظ صفير</a:t>
            </a:r>
            <a:r>
              <a:rPr lang="ar-AE" sz="2800" dirty="0">
                <a:latin typeface="Arial" panose="020B0604020202020204" pitchFamily="34" charset="0"/>
                <a:cs typeface="Arial" panose="020B0604020202020204" pitchFamily="34" charset="0"/>
              </a:rPr>
              <a:t>.</a:t>
            </a:r>
            <a:r>
              <a:rPr lang="ar-AE" dirty="0">
                <a:latin typeface="Arial" panose="020B0604020202020204" pitchFamily="34" charset="0"/>
              </a:rPr>
              <a:t> </a:t>
            </a:r>
            <a:endParaRPr lang="pt-PT" dirty="0"/>
          </a:p>
        </p:txBody>
      </p:sp>
      <p:pic>
        <p:nvPicPr>
          <p:cNvPr id="9" name="Picture 8" descr="A close up of a logo&#10;&#10;AI-generated content may be incorrect.">
            <a:extLst>
              <a:ext uri="{FF2B5EF4-FFF2-40B4-BE49-F238E27FC236}">
                <a16:creationId xmlns:a16="http://schemas.microsoft.com/office/drawing/2014/main" id="{F839A213-B385-5DBC-EA57-21D070B30563}"/>
              </a:ext>
            </a:extLst>
          </p:cNvPr>
          <p:cNvPicPr>
            <a:picLocks noChangeAspect="1"/>
          </p:cNvPicPr>
          <p:nvPr/>
        </p:nvPicPr>
        <p:blipFill>
          <a:blip r:embed="rId2"/>
          <a:stretch>
            <a:fillRect/>
          </a:stretch>
        </p:blipFill>
        <p:spPr>
          <a:xfrm>
            <a:off x="10411291" y="281092"/>
            <a:ext cx="1374214" cy="695352"/>
          </a:xfrm>
          <a:prstGeom prst="rect">
            <a:avLst/>
          </a:prstGeom>
        </p:spPr>
      </p:pic>
      <p:pic>
        <p:nvPicPr>
          <p:cNvPr id="7" name="Picture 6" descr="A person in a blue uniform holding a bag&#10;&#10;AI-generated content may be incorrect.">
            <a:extLst>
              <a:ext uri="{FF2B5EF4-FFF2-40B4-BE49-F238E27FC236}">
                <a16:creationId xmlns:a16="http://schemas.microsoft.com/office/drawing/2014/main" id="{CFD0EFF3-04B3-9B05-3D2C-A5EBCB3ABC54}"/>
              </a:ext>
            </a:extLst>
          </p:cNvPr>
          <p:cNvPicPr>
            <a:picLocks noChangeAspect="1"/>
          </p:cNvPicPr>
          <p:nvPr/>
        </p:nvPicPr>
        <p:blipFill>
          <a:blip r:embed="rId3"/>
          <a:stretch>
            <a:fillRect/>
          </a:stretch>
        </p:blipFill>
        <p:spPr>
          <a:xfrm>
            <a:off x="8136652" y="1290693"/>
            <a:ext cx="3122738" cy="4684105"/>
          </a:xfrm>
          <a:prstGeom prst="rect">
            <a:avLst/>
          </a:prstGeom>
        </p:spPr>
      </p:pic>
      <p:pic>
        <p:nvPicPr>
          <p:cNvPr id="3" name="Graphique 2" descr="Badge Tick1 avec un remplissage uni">
            <a:extLst>
              <a:ext uri="{FF2B5EF4-FFF2-40B4-BE49-F238E27FC236}">
                <a16:creationId xmlns:a16="http://schemas.microsoft.com/office/drawing/2014/main" id="{D572782C-BE0C-1532-213F-3C55E6DA0B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1125" y="1559715"/>
            <a:ext cx="359229" cy="359229"/>
          </a:xfrm>
          <a:prstGeom prst="rect">
            <a:avLst/>
          </a:prstGeom>
        </p:spPr>
      </p:pic>
      <p:pic>
        <p:nvPicPr>
          <p:cNvPr id="4" name="Graphique 3" descr="Badge Tick1 avec un remplissage uni">
            <a:extLst>
              <a:ext uri="{FF2B5EF4-FFF2-40B4-BE49-F238E27FC236}">
                <a16:creationId xmlns:a16="http://schemas.microsoft.com/office/drawing/2014/main" id="{EF097328-B336-39D0-99A8-5972D82AEB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4976" y="2779001"/>
            <a:ext cx="359229" cy="359229"/>
          </a:xfrm>
          <a:prstGeom prst="rect">
            <a:avLst/>
          </a:prstGeom>
        </p:spPr>
      </p:pic>
      <p:pic>
        <p:nvPicPr>
          <p:cNvPr id="5" name="Graphique 4" descr="Badge Tick1 avec un remplissage uni">
            <a:extLst>
              <a:ext uri="{FF2B5EF4-FFF2-40B4-BE49-F238E27FC236}">
                <a16:creationId xmlns:a16="http://schemas.microsoft.com/office/drawing/2014/main" id="{B39DE767-4AFD-A1C9-EA20-D4744E9473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1124" y="3988782"/>
            <a:ext cx="359229" cy="359229"/>
          </a:xfrm>
          <a:prstGeom prst="rect">
            <a:avLst/>
          </a:prstGeom>
        </p:spPr>
      </p:pic>
      <p:pic>
        <p:nvPicPr>
          <p:cNvPr id="8" name="Graphique 7" descr="Badge Tick1 avec un remplissage uni">
            <a:extLst>
              <a:ext uri="{FF2B5EF4-FFF2-40B4-BE49-F238E27FC236}">
                <a16:creationId xmlns:a16="http://schemas.microsoft.com/office/drawing/2014/main" id="{7A51F992-1C09-5EA7-52DE-6DC763441A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4229" y="5092905"/>
            <a:ext cx="359229" cy="359229"/>
          </a:xfrm>
          <a:prstGeom prst="rect">
            <a:avLst/>
          </a:prstGeom>
        </p:spPr>
      </p:pic>
    </p:spTree>
    <p:extLst>
      <p:ext uri="{BB962C8B-B14F-4D97-AF65-F5344CB8AC3E}">
        <p14:creationId xmlns:p14="http://schemas.microsoft.com/office/powerpoint/2010/main" val="3856904682"/>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8389C-7F7C-19FF-834F-C3036B5CF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61EB9-C8BC-4AA2-34A8-D96F70D27583}"/>
              </a:ext>
            </a:extLst>
          </p:cNvPr>
          <p:cNvSpPr>
            <a:spLocks noGrp="1"/>
          </p:cNvSpPr>
          <p:nvPr>
            <p:ph type="title"/>
          </p:nvPr>
        </p:nvSpPr>
        <p:spPr>
          <a:xfrm>
            <a:off x="838200" y="18255"/>
            <a:ext cx="8984810" cy="1325563"/>
          </a:xfrm>
        </p:spPr>
        <p:txBody>
          <a:bodyPr>
            <a:normAutofit/>
          </a:bodyPr>
          <a:lstStyle/>
          <a:p>
            <a:pPr algn="r"/>
            <a:r>
              <a:rPr lang="ar-AE" sz="2800" b="1" dirty="0">
                <a:solidFill>
                  <a:srgbClr val="017973"/>
                </a:solidFill>
                <a:latin typeface="Arial" panose="020B0604020202020204" pitchFamily="34" charset="0"/>
                <a:cs typeface="Arial" panose="020B0604020202020204" pitchFamily="34" charset="0"/>
              </a:rPr>
              <a:t>التاريخ الطبي</a:t>
            </a:r>
            <a:endParaRPr lang="en-GB" sz="2800" dirty="0">
              <a:solidFill>
                <a:srgbClr val="017973"/>
              </a:solidFill>
            </a:endParaRPr>
          </a:p>
        </p:txBody>
      </p:sp>
      <p:sp>
        <p:nvSpPr>
          <p:cNvPr id="3" name="Marcador de Posição de Conteúdo 2">
            <a:extLst>
              <a:ext uri="{FF2B5EF4-FFF2-40B4-BE49-F238E27FC236}">
                <a16:creationId xmlns:a16="http://schemas.microsoft.com/office/drawing/2014/main" id="{9403A513-B9CC-0436-88EE-06E5E3C32DD1}"/>
              </a:ext>
            </a:extLst>
          </p:cNvPr>
          <p:cNvSpPr>
            <a:spLocks noGrp="1"/>
          </p:cNvSpPr>
          <p:nvPr>
            <p:ph sz="half" idx="1"/>
          </p:nvPr>
        </p:nvSpPr>
        <p:spPr>
          <a:xfrm>
            <a:off x="648077" y="1457076"/>
            <a:ext cx="6993048" cy="4351338"/>
          </a:xfrm>
        </p:spPr>
        <p:txBody>
          <a:bodyPr>
            <a:normAutofit/>
          </a:bodyPr>
          <a:lstStyle/>
          <a:p>
            <a:pPr marL="0" indent="0" algn="r">
              <a:buClr>
                <a:srgbClr val="017973"/>
              </a:buClr>
              <a:buSzPct val="130000"/>
              <a:buNone/>
            </a:pPr>
            <a:r>
              <a:rPr lang="ar-AE" dirty="0">
                <a:solidFill>
                  <a:srgbClr val="FF0000"/>
                </a:solidFill>
                <a:latin typeface="Arial" panose="020B0604020202020204" pitchFamily="34" charset="0"/>
              </a:rPr>
              <a:t> </a:t>
            </a:r>
            <a:r>
              <a:rPr lang="ar-AE" dirty="0">
                <a:latin typeface="Arial" panose="020B0604020202020204" pitchFamily="34" charset="0"/>
                <a:cs typeface="Arial" panose="020B0604020202020204" pitchFamily="34" charset="0"/>
              </a:rPr>
              <a:t>تستخدم مضادات الهيستامين الفموية التي تشتريها دون وصفة طبية ومضادات الاحتقان الأنفية، والتي يبدو أنها تساعدها لفترة قصيرة من الوقت.</a:t>
            </a:r>
            <a:endParaRPr lang="fr-FR" dirty="0">
              <a:latin typeface="Arial" panose="020B0604020202020204" pitchFamily="34" charset="0"/>
              <a:cs typeface="Arial" panose="020B0604020202020204" pitchFamily="34" charset="0"/>
            </a:endParaRPr>
          </a:p>
          <a:p>
            <a:pPr marL="0" indent="0" algn="r">
              <a:buClr>
                <a:srgbClr val="017973"/>
              </a:buClr>
              <a:buSzPct val="130000"/>
              <a:buNone/>
            </a:pPr>
            <a:endParaRPr lang="ar-AE" dirty="0">
              <a:latin typeface="Arial" panose="020B0604020202020204" pitchFamily="34" charset="0"/>
              <a:cs typeface="Arial" panose="020B0604020202020204" pitchFamily="34" charset="0"/>
            </a:endParaRPr>
          </a:p>
          <a:p>
            <a:pPr marL="0" indent="0" algn="r">
              <a:buClr>
                <a:srgbClr val="017973"/>
              </a:buClr>
              <a:buSzPct val="130000"/>
              <a:buNone/>
            </a:pPr>
            <a:r>
              <a:rPr lang="ar-AE" dirty="0">
                <a:latin typeface="Arial" panose="020B0604020202020204" pitchFamily="34" charset="0"/>
                <a:cs typeface="Arial" panose="020B0604020202020204" pitchFamily="34" charset="0"/>
              </a:rPr>
              <a:t>تعاني من هذه الأعراض بشكل متقطع منذ طفولتها.</a:t>
            </a:r>
            <a:endParaRPr lang="fr-FR" dirty="0">
              <a:latin typeface="Arial" panose="020B0604020202020204" pitchFamily="34" charset="0"/>
              <a:cs typeface="Arial" panose="020B0604020202020204" pitchFamily="34" charset="0"/>
            </a:endParaRPr>
          </a:p>
          <a:p>
            <a:pPr marL="0" indent="0" algn="r">
              <a:buClr>
                <a:srgbClr val="017973"/>
              </a:buClr>
              <a:buSzPct val="130000"/>
              <a:buNone/>
            </a:pPr>
            <a:endParaRPr lang="ar-AE" dirty="0">
              <a:latin typeface="Arial" panose="020B0604020202020204" pitchFamily="34" charset="0"/>
              <a:cs typeface="Arial" panose="020B0604020202020204" pitchFamily="34" charset="0"/>
            </a:endParaRPr>
          </a:p>
          <a:p>
            <a:pPr marL="0" indent="0" algn="r">
              <a:buClr>
                <a:srgbClr val="017973"/>
              </a:buClr>
              <a:buSzPct val="130000"/>
              <a:buNone/>
            </a:pPr>
            <a:r>
              <a:rPr lang="ar-AE" dirty="0">
                <a:latin typeface="Arial" panose="020B0604020202020204" pitchFamily="34" charset="0"/>
                <a:cs typeface="Arial" panose="020B0604020202020204" pitchFamily="34" charset="0"/>
              </a:rPr>
              <a:t>كل عام خلال فصل الربيع، تتفاقم أعراضها عندما تمشي بالقرب من الحدائق أو المتنزهات.</a:t>
            </a:r>
            <a:endParaRPr lang="pt-PT" dirty="0"/>
          </a:p>
        </p:txBody>
      </p:sp>
      <p:pic>
        <p:nvPicPr>
          <p:cNvPr id="9" name="Picture 8" descr="A close up of a logo&#10;&#10;AI-generated content may be incorrect.">
            <a:extLst>
              <a:ext uri="{FF2B5EF4-FFF2-40B4-BE49-F238E27FC236}">
                <a16:creationId xmlns:a16="http://schemas.microsoft.com/office/drawing/2014/main" id="{BE859DD7-1F3E-F95C-517E-C6D09705CC9F}"/>
              </a:ext>
            </a:extLst>
          </p:cNvPr>
          <p:cNvPicPr>
            <a:picLocks noChangeAspect="1"/>
          </p:cNvPicPr>
          <p:nvPr/>
        </p:nvPicPr>
        <p:blipFill>
          <a:blip r:embed="rId2"/>
          <a:stretch>
            <a:fillRect/>
          </a:stretch>
        </p:blipFill>
        <p:spPr>
          <a:xfrm>
            <a:off x="10411291" y="281092"/>
            <a:ext cx="1374214" cy="695352"/>
          </a:xfrm>
          <a:prstGeom prst="rect">
            <a:avLst/>
          </a:prstGeom>
        </p:spPr>
      </p:pic>
      <p:pic>
        <p:nvPicPr>
          <p:cNvPr id="7" name="Picture 6" descr="A person in a blue uniform holding a bag&#10;&#10;AI-generated content may be incorrect.">
            <a:extLst>
              <a:ext uri="{FF2B5EF4-FFF2-40B4-BE49-F238E27FC236}">
                <a16:creationId xmlns:a16="http://schemas.microsoft.com/office/drawing/2014/main" id="{A493810B-2739-DFBC-061B-B1FE5CC4FFFF}"/>
              </a:ext>
            </a:extLst>
          </p:cNvPr>
          <p:cNvPicPr>
            <a:picLocks noChangeAspect="1"/>
          </p:cNvPicPr>
          <p:nvPr/>
        </p:nvPicPr>
        <p:blipFill>
          <a:blip r:embed="rId3"/>
          <a:stretch>
            <a:fillRect/>
          </a:stretch>
        </p:blipFill>
        <p:spPr>
          <a:xfrm>
            <a:off x="8136652" y="1290693"/>
            <a:ext cx="3122738" cy="4684105"/>
          </a:xfrm>
          <a:prstGeom prst="rect">
            <a:avLst/>
          </a:prstGeom>
        </p:spPr>
      </p:pic>
      <p:pic>
        <p:nvPicPr>
          <p:cNvPr id="10" name="Graphique 9" descr="Badge Tick1 avec un remplissage uni">
            <a:extLst>
              <a:ext uri="{FF2B5EF4-FFF2-40B4-BE49-F238E27FC236}">
                <a16:creationId xmlns:a16="http://schemas.microsoft.com/office/drawing/2014/main" id="{29A2166E-9A47-5A72-B28F-99B5AB12AD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1125" y="1559715"/>
            <a:ext cx="359229" cy="359229"/>
          </a:xfrm>
          <a:prstGeom prst="rect">
            <a:avLst/>
          </a:prstGeom>
        </p:spPr>
      </p:pic>
      <p:pic>
        <p:nvPicPr>
          <p:cNvPr id="11" name="Graphique 10" descr="Badge Tick1 avec un remplissage uni">
            <a:extLst>
              <a:ext uri="{FF2B5EF4-FFF2-40B4-BE49-F238E27FC236}">
                <a16:creationId xmlns:a16="http://schemas.microsoft.com/office/drawing/2014/main" id="{3B214FF1-99B1-D991-223B-77302AC455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4976" y="3338833"/>
            <a:ext cx="359229" cy="359229"/>
          </a:xfrm>
          <a:prstGeom prst="rect">
            <a:avLst/>
          </a:prstGeom>
        </p:spPr>
      </p:pic>
      <p:pic>
        <p:nvPicPr>
          <p:cNvPr id="12" name="Graphique 11" descr="Badge Tick1 avec un remplissage uni">
            <a:extLst>
              <a:ext uri="{FF2B5EF4-FFF2-40B4-BE49-F238E27FC236}">
                <a16:creationId xmlns:a16="http://schemas.microsoft.com/office/drawing/2014/main" id="{38446961-3264-3AE3-D170-39C0A7D47A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1124" y="4306023"/>
            <a:ext cx="359229" cy="359229"/>
          </a:xfrm>
          <a:prstGeom prst="rect">
            <a:avLst/>
          </a:prstGeom>
        </p:spPr>
      </p:pic>
    </p:spTree>
    <p:extLst>
      <p:ext uri="{BB962C8B-B14F-4D97-AF65-F5344CB8AC3E}">
        <p14:creationId xmlns:p14="http://schemas.microsoft.com/office/powerpoint/2010/main" val="990361694"/>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FBF23-37DD-6D9A-4DD5-AA1F6EFB1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C417F-1EA0-C3DF-B574-5C9DBF7CEA95}"/>
              </a:ext>
            </a:extLst>
          </p:cNvPr>
          <p:cNvSpPr>
            <a:spLocks noGrp="1"/>
          </p:cNvSpPr>
          <p:nvPr>
            <p:ph type="title"/>
          </p:nvPr>
        </p:nvSpPr>
        <p:spPr>
          <a:xfrm>
            <a:off x="6690511" y="-34870"/>
            <a:ext cx="3223788" cy="1325563"/>
          </a:xfrm>
        </p:spPr>
        <p:txBody>
          <a:bodyPr>
            <a:normAutofit/>
          </a:bodyPr>
          <a:lstStyle/>
          <a:p>
            <a:pPr algn="r"/>
            <a:r>
              <a:rPr lang="ar-AE" sz="3200" b="1" dirty="0">
                <a:solidFill>
                  <a:srgbClr val="017973"/>
                </a:solidFill>
                <a:latin typeface="Arial" panose="020B0604020202020204" pitchFamily="34" charset="0"/>
                <a:cs typeface="Arial" panose="020B0604020202020204" pitchFamily="34" charset="0"/>
              </a:rPr>
              <a:t>التاريخ الطبي</a:t>
            </a:r>
            <a:endParaRPr lang="en-GB" sz="3200" dirty="0">
              <a:solidFill>
                <a:srgbClr val="017973"/>
              </a:solidFill>
            </a:endParaRPr>
          </a:p>
        </p:txBody>
      </p:sp>
      <p:sp>
        <p:nvSpPr>
          <p:cNvPr id="3" name="Marcador de Posição de Conteúdo 2">
            <a:extLst>
              <a:ext uri="{FF2B5EF4-FFF2-40B4-BE49-F238E27FC236}">
                <a16:creationId xmlns:a16="http://schemas.microsoft.com/office/drawing/2014/main" id="{14265694-EE71-2D4C-64AE-A15BE572FE24}"/>
              </a:ext>
            </a:extLst>
          </p:cNvPr>
          <p:cNvSpPr>
            <a:spLocks noGrp="1"/>
          </p:cNvSpPr>
          <p:nvPr>
            <p:ph sz="half" idx="1"/>
          </p:nvPr>
        </p:nvSpPr>
        <p:spPr>
          <a:xfrm>
            <a:off x="1334675" y="1253331"/>
            <a:ext cx="6304985" cy="4351338"/>
          </a:xfrm>
        </p:spPr>
        <p:txBody>
          <a:bodyPr>
            <a:normAutofit/>
          </a:bodyPr>
          <a:lstStyle/>
          <a:p>
            <a:pPr marL="0" indent="0" algn="r">
              <a:buClr>
                <a:srgbClr val="017973"/>
              </a:buClr>
              <a:buSzPct val="130000"/>
              <a:buNone/>
            </a:pPr>
            <a:r>
              <a:rPr lang="ar-AE" dirty="0">
                <a:latin typeface="Arial" panose="020B0604020202020204" pitchFamily="34" charset="0"/>
                <a:cs typeface="Arial" panose="020B0604020202020204" pitchFamily="34" charset="0"/>
              </a:rPr>
              <a:t>لا تعاني من أي مرض آخر</a:t>
            </a:r>
            <a:endParaRPr lang="fr-FR" dirty="0">
              <a:latin typeface="Arial" panose="020B0604020202020204" pitchFamily="34" charset="0"/>
              <a:cs typeface="Arial" panose="020B0604020202020204" pitchFamily="34" charset="0"/>
            </a:endParaRPr>
          </a:p>
          <a:p>
            <a:pPr marL="0" indent="0" algn="r">
              <a:buClr>
                <a:srgbClr val="017973"/>
              </a:buClr>
              <a:buSzPct val="130000"/>
              <a:buNone/>
            </a:pPr>
            <a:endParaRPr lang="ar-AE" dirty="0">
              <a:latin typeface="Arial" panose="020B0604020202020204" pitchFamily="34" charset="0"/>
              <a:cs typeface="Arial" panose="020B0604020202020204" pitchFamily="34" charset="0"/>
            </a:endParaRPr>
          </a:p>
          <a:p>
            <a:pPr marL="0" indent="0" algn="r">
              <a:buClr>
                <a:srgbClr val="017973"/>
              </a:buClr>
              <a:buSzPct val="130000"/>
              <a:buNone/>
            </a:pPr>
            <a:r>
              <a:rPr lang="ar-AE" dirty="0">
                <a:latin typeface="Arial" panose="020B0604020202020204" pitchFamily="34" charset="0"/>
                <a:cs typeface="Arial" panose="020B0604020202020204" pitchFamily="34" charset="0"/>
              </a:rPr>
              <a:t>والدها مصاب بالربو</a:t>
            </a:r>
            <a:endParaRPr lang="fr-FR" dirty="0">
              <a:latin typeface="Arial" panose="020B0604020202020204" pitchFamily="34" charset="0"/>
              <a:cs typeface="Arial" panose="020B0604020202020204" pitchFamily="34" charset="0"/>
            </a:endParaRPr>
          </a:p>
          <a:p>
            <a:pPr marL="0" indent="0" algn="r">
              <a:buClr>
                <a:srgbClr val="017973"/>
              </a:buClr>
              <a:buSzPct val="130000"/>
              <a:buNone/>
            </a:pPr>
            <a:endParaRPr lang="ar-AE" dirty="0">
              <a:latin typeface="Arial" panose="020B0604020202020204" pitchFamily="34" charset="0"/>
              <a:cs typeface="Arial" panose="020B0604020202020204" pitchFamily="34" charset="0"/>
            </a:endParaRPr>
          </a:p>
          <a:p>
            <a:pPr marL="0" indent="0" algn="r">
              <a:buClr>
                <a:srgbClr val="017973"/>
              </a:buClr>
              <a:buSzPct val="130000"/>
              <a:buNone/>
            </a:pPr>
            <a:r>
              <a:rPr lang="ar-AE" dirty="0">
                <a:latin typeface="Arial" panose="020B0604020202020204" pitchFamily="34" charset="0"/>
                <a:cs typeface="Arial" panose="020B0604020202020204" pitchFamily="34" charset="0"/>
              </a:rPr>
              <a:t>لا تدخن وتتجنب الأماكن المليئة بالدخان</a:t>
            </a:r>
            <a:endParaRPr lang="pt-PT" dirty="0"/>
          </a:p>
        </p:txBody>
      </p:sp>
      <p:sp>
        <p:nvSpPr>
          <p:cNvPr id="4" name="Marcador de Posição de Conteúdo 3">
            <a:extLst>
              <a:ext uri="{FF2B5EF4-FFF2-40B4-BE49-F238E27FC236}">
                <a16:creationId xmlns:a16="http://schemas.microsoft.com/office/drawing/2014/main" id="{EBDF3359-3D28-6010-AD7E-47A7A1738D26}"/>
              </a:ext>
            </a:extLst>
          </p:cNvPr>
          <p:cNvSpPr>
            <a:spLocks noGrp="1"/>
          </p:cNvSpPr>
          <p:nvPr>
            <p:ph sz="half" idx="2"/>
          </p:nvPr>
        </p:nvSpPr>
        <p:spPr/>
        <p:txBody>
          <a:bodyPr>
            <a:normAutofit/>
          </a:bodyPr>
          <a:lstStyle/>
          <a:p>
            <a:pPr marL="0" indent="0" algn="ctr">
              <a:buNone/>
            </a:pPr>
            <a:endParaRPr lang="pt-PT" dirty="0">
              <a:solidFill>
                <a:srgbClr val="FF0000"/>
              </a:solidFill>
            </a:endParaRPr>
          </a:p>
          <a:p>
            <a:endParaRPr lang="pt-PT" dirty="0"/>
          </a:p>
        </p:txBody>
      </p:sp>
      <p:pic>
        <p:nvPicPr>
          <p:cNvPr id="9" name="Picture 8" descr="A close up of a logo&#10;&#10;AI-generated content may be incorrect.">
            <a:extLst>
              <a:ext uri="{FF2B5EF4-FFF2-40B4-BE49-F238E27FC236}">
                <a16:creationId xmlns:a16="http://schemas.microsoft.com/office/drawing/2014/main" id="{DA2754EF-E365-5906-70DA-DB79E67918D9}"/>
              </a:ext>
            </a:extLst>
          </p:cNvPr>
          <p:cNvPicPr>
            <a:picLocks noChangeAspect="1"/>
          </p:cNvPicPr>
          <p:nvPr/>
        </p:nvPicPr>
        <p:blipFill>
          <a:blip r:embed="rId2"/>
          <a:stretch>
            <a:fillRect/>
          </a:stretch>
        </p:blipFill>
        <p:spPr>
          <a:xfrm>
            <a:off x="10411291" y="281092"/>
            <a:ext cx="1374214" cy="695352"/>
          </a:xfrm>
          <a:prstGeom prst="rect">
            <a:avLst/>
          </a:prstGeom>
        </p:spPr>
      </p:pic>
      <p:pic>
        <p:nvPicPr>
          <p:cNvPr id="7" name="Picture 6" descr="A person in a blue uniform holding a bag&#10;&#10;AI-generated content may be incorrect.">
            <a:extLst>
              <a:ext uri="{FF2B5EF4-FFF2-40B4-BE49-F238E27FC236}">
                <a16:creationId xmlns:a16="http://schemas.microsoft.com/office/drawing/2014/main" id="{D98F51A7-617D-4917-DCD1-923240B5E8E6}"/>
              </a:ext>
            </a:extLst>
          </p:cNvPr>
          <p:cNvPicPr>
            <a:picLocks noChangeAspect="1"/>
          </p:cNvPicPr>
          <p:nvPr/>
        </p:nvPicPr>
        <p:blipFill>
          <a:blip r:embed="rId3"/>
          <a:stretch>
            <a:fillRect/>
          </a:stretch>
        </p:blipFill>
        <p:spPr>
          <a:xfrm>
            <a:off x="8136652" y="1290693"/>
            <a:ext cx="3122738" cy="4684105"/>
          </a:xfrm>
          <a:prstGeom prst="rect">
            <a:avLst/>
          </a:prstGeom>
        </p:spPr>
      </p:pic>
      <p:pic>
        <p:nvPicPr>
          <p:cNvPr id="5" name="Graphique 4" descr="Badge Tick1 avec un remplissage uni">
            <a:extLst>
              <a:ext uri="{FF2B5EF4-FFF2-40B4-BE49-F238E27FC236}">
                <a16:creationId xmlns:a16="http://schemas.microsoft.com/office/drawing/2014/main" id="{EF717E8F-DAF8-5EA3-462E-8D71D4342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1125" y="1223813"/>
            <a:ext cx="359229" cy="359229"/>
          </a:xfrm>
          <a:prstGeom prst="rect">
            <a:avLst/>
          </a:prstGeom>
        </p:spPr>
      </p:pic>
      <p:pic>
        <p:nvPicPr>
          <p:cNvPr id="6" name="Graphique 5" descr="Badge Tick1 avec un remplissage uni">
            <a:extLst>
              <a:ext uri="{FF2B5EF4-FFF2-40B4-BE49-F238E27FC236}">
                <a16:creationId xmlns:a16="http://schemas.microsoft.com/office/drawing/2014/main" id="{139BB664-D3FE-9D2D-55AF-178A27D28E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4976" y="2321798"/>
            <a:ext cx="359229" cy="359229"/>
          </a:xfrm>
          <a:prstGeom prst="rect">
            <a:avLst/>
          </a:prstGeom>
        </p:spPr>
      </p:pic>
      <p:pic>
        <p:nvPicPr>
          <p:cNvPr id="8" name="Graphique 7" descr="Badge Tick1 avec un remplissage uni">
            <a:extLst>
              <a:ext uri="{FF2B5EF4-FFF2-40B4-BE49-F238E27FC236}">
                <a16:creationId xmlns:a16="http://schemas.microsoft.com/office/drawing/2014/main" id="{6E50E9C4-B2C5-B654-BBB9-38CAF8C0D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1124" y="3344973"/>
            <a:ext cx="359229" cy="359229"/>
          </a:xfrm>
          <a:prstGeom prst="rect">
            <a:avLst/>
          </a:prstGeom>
        </p:spPr>
      </p:pic>
    </p:spTree>
    <p:extLst>
      <p:ext uri="{BB962C8B-B14F-4D97-AF65-F5344CB8AC3E}">
        <p14:creationId xmlns:p14="http://schemas.microsoft.com/office/powerpoint/2010/main" val="446265540"/>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C090-50C8-C96A-C827-4A68E8EAB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8523F-6264-4405-C1C2-7DEF09FB8966}"/>
              </a:ext>
            </a:extLst>
          </p:cNvPr>
          <p:cNvSpPr>
            <a:spLocks noGrp="1"/>
          </p:cNvSpPr>
          <p:nvPr>
            <p:ph type="title"/>
          </p:nvPr>
        </p:nvSpPr>
        <p:spPr>
          <a:xfrm>
            <a:off x="591128" y="239830"/>
            <a:ext cx="9573126" cy="777875"/>
          </a:xfrm>
        </p:spPr>
        <p:txBody>
          <a:bodyPr>
            <a:normAutofit/>
          </a:bodyPr>
          <a:lstStyle/>
          <a:p>
            <a:pPr algn="r"/>
            <a:r>
              <a:rPr lang="ar-SA" sz="3200" b="1" dirty="0">
                <a:solidFill>
                  <a:srgbClr val="017973"/>
                </a:solidFill>
                <a:latin typeface="Arial" panose="020B0604020202020204" pitchFamily="34" charset="0"/>
                <a:cs typeface="Arial" panose="020B0604020202020204" pitchFamily="34" charset="0"/>
              </a:rPr>
              <a:t>الأعراض</a:t>
            </a:r>
            <a:r>
              <a:rPr lang="ar-AE" sz="3200" b="1" dirty="0">
                <a:solidFill>
                  <a:srgbClr val="017973"/>
                </a:solidFill>
                <a:latin typeface="Arial" panose="020B0604020202020204" pitchFamily="34" charset="0"/>
                <a:cs typeface="Arial" panose="020B0604020202020204" pitchFamily="34" charset="0"/>
              </a:rPr>
              <a:t>/الفحوصات</a:t>
            </a:r>
            <a:endParaRPr lang="en-GB" sz="3200" dirty="0">
              <a:solidFill>
                <a:srgbClr val="017973"/>
              </a:solidFill>
            </a:endParaRPr>
          </a:p>
        </p:txBody>
      </p:sp>
      <p:pic>
        <p:nvPicPr>
          <p:cNvPr id="9" name="Picture 8" descr="A close up of a logo&#10;&#10;AI-generated content may be incorrect.">
            <a:extLst>
              <a:ext uri="{FF2B5EF4-FFF2-40B4-BE49-F238E27FC236}">
                <a16:creationId xmlns:a16="http://schemas.microsoft.com/office/drawing/2014/main" id="{CBF18E96-9807-6B1B-74DA-1C9CDE16C471}"/>
              </a:ext>
            </a:extLst>
          </p:cNvPr>
          <p:cNvPicPr>
            <a:picLocks noChangeAspect="1"/>
          </p:cNvPicPr>
          <p:nvPr/>
        </p:nvPicPr>
        <p:blipFill>
          <a:blip r:embed="rId2"/>
          <a:stretch>
            <a:fillRect/>
          </a:stretch>
        </p:blipFill>
        <p:spPr>
          <a:xfrm>
            <a:off x="10411291" y="281092"/>
            <a:ext cx="1374214" cy="695352"/>
          </a:xfrm>
          <a:prstGeom prst="rect">
            <a:avLst/>
          </a:prstGeom>
        </p:spPr>
      </p:pic>
      <p:sp>
        <p:nvSpPr>
          <p:cNvPr id="8" name="TextBox 7">
            <a:extLst>
              <a:ext uri="{FF2B5EF4-FFF2-40B4-BE49-F238E27FC236}">
                <a16:creationId xmlns:a16="http://schemas.microsoft.com/office/drawing/2014/main" id="{FFFCA4F1-E12C-E975-4D39-1A08C31C331E}"/>
              </a:ext>
            </a:extLst>
          </p:cNvPr>
          <p:cNvSpPr txBox="1"/>
          <p:nvPr/>
        </p:nvSpPr>
        <p:spPr>
          <a:xfrm>
            <a:off x="280690" y="1164134"/>
            <a:ext cx="10416263" cy="2597827"/>
          </a:xfrm>
          <a:prstGeom prst="rect">
            <a:avLst/>
          </a:prstGeom>
          <a:noFill/>
        </p:spPr>
        <p:txBody>
          <a:bodyPr wrap="square">
            <a:spAutoFit/>
          </a:bodyPr>
          <a:lstStyle/>
          <a:p>
            <a:pPr algn="r">
              <a:lnSpc>
                <a:spcPct val="150000"/>
              </a:lnSpc>
              <a:buClr>
                <a:srgbClr val="017973"/>
              </a:buClr>
              <a:buSzPct val="130000"/>
            </a:pPr>
            <a:r>
              <a:rPr lang="ar-AE" sz="2800" noProof="0" dirty="0">
                <a:latin typeface="Arial" panose="020B0604020202020204" pitchFamily="34" charset="0"/>
                <a:cs typeface="Arial" panose="020B0604020202020204" pitchFamily="34" charset="0"/>
              </a:rPr>
              <a:t>التنفس عن طريق الفم، الشهيق المتكرر و/أو تنظيف الحلق</a:t>
            </a:r>
          </a:p>
          <a:p>
            <a:pPr algn="r">
              <a:lnSpc>
                <a:spcPct val="150000"/>
              </a:lnSpc>
              <a:buClr>
                <a:srgbClr val="017973"/>
              </a:buClr>
              <a:buSzPct val="130000"/>
            </a:pPr>
            <a:r>
              <a:rPr lang="ar-AE" sz="2800" noProof="0" dirty="0">
                <a:latin typeface="Arial" panose="020B0604020202020204" pitchFamily="34" charset="0"/>
                <a:cs typeface="Arial" panose="020B0604020202020204" pitchFamily="34" charset="0"/>
              </a:rPr>
              <a:t>هالات سوداء تحت العينين (”هالات الحساسية“)</a:t>
            </a:r>
          </a:p>
          <a:p>
            <a:pPr algn="r">
              <a:lnSpc>
                <a:spcPct val="150000"/>
              </a:lnSpc>
              <a:buClr>
                <a:srgbClr val="017973"/>
              </a:buClr>
              <a:buSzPct val="130000"/>
            </a:pPr>
            <a:r>
              <a:rPr lang="ar-AE" sz="2800" noProof="0" dirty="0">
                <a:latin typeface="Arial" panose="020B0604020202020204" pitchFamily="34" charset="0"/>
                <a:cs typeface="Arial" panose="020B0604020202020204" pitchFamily="34" charset="0"/>
              </a:rPr>
              <a:t>طية الجلد تحت الحاجب</a:t>
            </a:r>
          </a:p>
          <a:p>
            <a:pPr algn="r">
              <a:lnSpc>
                <a:spcPct val="150000"/>
              </a:lnSpc>
              <a:buClr>
                <a:srgbClr val="017973"/>
              </a:buClr>
              <a:buSzPct val="130000"/>
            </a:pPr>
            <a:r>
              <a:rPr lang="ar-AE" sz="2800" noProof="0" dirty="0">
                <a:latin typeface="Arial" panose="020B0604020202020204" pitchFamily="34" charset="0"/>
                <a:cs typeface="Arial" panose="020B0604020202020204" pitchFamily="34" charset="0"/>
              </a:rPr>
              <a:t>طية الأنف العرضية</a:t>
            </a:r>
            <a:endParaRPr lang="fr-FR" sz="2800" noProof="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2FAFAC5-C800-1668-5ECB-215FFC1812F3}"/>
              </a:ext>
            </a:extLst>
          </p:cNvPr>
          <p:cNvSpPr txBox="1"/>
          <p:nvPr/>
        </p:nvSpPr>
        <p:spPr>
          <a:xfrm>
            <a:off x="1276697" y="4063625"/>
            <a:ext cx="8424248" cy="2554545"/>
          </a:xfrm>
          <a:prstGeom prst="rect">
            <a:avLst/>
          </a:prstGeom>
          <a:noFill/>
        </p:spPr>
        <p:txBody>
          <a:bodyPr wrap="square">
            <a:spAutoFit/>
          </a:bodyPr>
          <a:lstStyle/>
          <a:p>
            <a:pPr algn="r">
              <a:buClr>
                <a:srgbClr val="017973"/>
              </a:buClr>
              <a:buSzPct val="130000"/>
            </a:pPr>
            <a:r>
              <a:rPr lang="ar-AE" sz="3200" noProof="0" dirty="0">
                <a:latin typeface="Arial" panose="020B0604020202020204" pitchFamily="34" charset="0"/>
                <a:cs typeface="Arial" panose="020B0604020202020204" pitchFamily="34" charset="0"/>
              </a:rPr>
              <a:t>فحص الأنف</a:t>
            </a:r>
          </a:p>
          <a:p>
            <a:pPr algn="r">
              <a:buClr>
                <a:srgbClr val="017973"/>
              </a:buClr>
              <a:buSzPct val="130000"/>
            </a:pPr>
            <a:r>
              <a:rPr lang="ar-AE" sz="3200" noProof="0" dirty="0">
                <a:latin typeface="Arial" panose="020B0604020202020204" pitchFamily="34" charset="0"/>
                <a:cs typeface="Arial" panose="020B0604020202020204" pitchFamily="34" charset="0"/>
              </a:rPr>
              <a:t>إفرازات مائية غزيرة فاتحة اللون من كلا التجويفين الأنفيين</a:t>
            </a:r>
          </a:p>
          <a:p>
            <a:pPr algn="r">
              <a:buClr>
                <a:srgbClr val="017973"/>
              </a:buClr>
              <a:buSzPct val="130000"/>
            </a:pPr>
            <a:r>
              <a:rPr lang="ar-AE" sz="3200" noProof="0" dirty="0">
                <a:latin typeface="Arial" panose="020B0604020202020204" pitchFamily="34" charset="0"/>
                <a:cs typeface="Arial" panose="020B0604020202020204" pitchFamily="34" charset="0"/>
              </a:rPr>
              <a:t>تورم طفيف في الحاجز الأنفي على الجانبين</a:t>
            </a:r>
          </a:p>
          <a:p>
            <a:pPr algn="r">
              <a:buClr>
                <a:srgbClr val="017973"/>
              </a:buClr>
              <a:buSzPct val="130000"/>
            </a:pPr>
            <a:r>
              <a:rPr lang="ar-AE" sz="3200" noProof="0" dirty="0">
                <a:latin typeface="Arial" panose="020B0604020202020204" pitchFamily="34" charset="0"/>
                <a:cs typeface="Arial" panose="020B0604020202020204" pitchFamily="34" charset="0"/>
              </a:rPr>
              <a:t>لا توجد أورام حميدة، ولا انحراف في الحاجز الأنفي، ولا كتل في الجيوب الأنفية، ولا أجسام غريبة، ولا ألم في الجيوب الأنفية</a:t>
            </a:r>
            <a:endParaRPr lang="en-GB" sz="3200" noProof="0" dirty="0">
              <a:latin typeface="Arial" panose="020B0604020202020204" pitchFamily="34" charset="0"/>
              <a:cs typeface="Arial" panose="020B0604020202020204" pitchFamily="34" charset="0"/>
            </a:endParaRPr>
          </a:p>
        </p:txBody>
      </p:sp>
      <p:pic>
        <p:nvPicPr>
          <p:cNvPr id="5" name="Graphique 4" descr="Badge Tick1 avec un remplissage uni">
            <a:extLst>
              <a:ext uri="{FF2B5EF4-FFF2-40B4-BE49-F238E27FC236}">
                <a16:creationId xmlns:a16="http://schemas.microsoft.com/office/drawing/2014/main" id="{C569876C-2E0B-58C4-D8A7-922533CCD6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688" y="1342432"/>
            <a:ext cx="359229" cy="359229"/>
          </a:xfrm>
          <a:prstGeom prst="rect">
            <a:avLst/>
          </a:prstGeom>
        </p:spPr>
      </p:pic>
      <p:pic>
        <p:nvPicPr>
          <p:cNvPr id="6" name="Graphique 5" descr="Badge Tick1 avec un remplissage uni">
            <a:extLst>
              <a:ext uri="{FF2B5EF4-FFF2-40B4-BE49-F238E27FC236}">
                <a16:creationId xmlns:a16="http://schemas.microsoft.com/office/drawing/2014/main" id="{B3775A8A-F6B4-3F5E-B9A2-ED8D52797A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687" y="2067649"/>
            <a:ext cx="359229" cy="359229"/>
          </a:xfrm>
          <a:prstGeom prst="rect">
            <a:avLst/>
          </a:prstGeom>
        </p:spPr>
      </p:pic>
      <p:pic>
        <p:nvPicPr>
          <p:cNvPr id="7" name="Graphique 6" descr="Badge Tick1 avec un remplissage uni">
            <a:extLst>
              <a:ext uri="{FF2B5EF4-FFF2-40B4-BE49-F238E27FC236}">
                <a16:creationId xmlns:a16="http://schemas.microsoft.com/office/drawing/2014/main" id="{74B7C3CC-62E5-300B-6393-024CB201D8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687" y="2755271"/>
            <a:ext cx="359229" cy="359229"/>
          </a:xfrm>
          <a:prstGeom prst="rect">
            <a:avLst/>
          </a:prstGeom>
        </p:spPr>
      </p:pic>
      <p:pic>
        <p:nvPicPr>
          <p:cNvPr id="10" name="Graphique 9" descr="Badge Tick1 avec un remplissage uni">
            <a:extLst>
              <a:ext uri="{FF2B5EF4-FFF2-40B4-BE49-F238E27FC236}">
                <a16:creationId xmlns:a16="http://schemas.microsoft.com/office/drawing/2014/main" id="{C86D8AEC-1384-82C9-ACAE-ECA4226B05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687" y="3338468"/>
            <a:ext cx="359229" cy="359229"/>
          </a:xfrm>
          <a:prstGeom prst="rect">
            <a:avLst/>
          </a:prstGeom>
        </p:spPr>
      </p:pic>
      <p:pic>
        <p:nvPicPr>
          <p:cNvPr id="11" name="Graphique 10" descr="Badge Tick1 avec un remplissage uni">
            <a:extLst>
              <a:ext uri="{FF2B5EF4-FFF2-40B4-BE49-F238E27FC236}">
                <a16:creationId xmlns:a16="http://schemas.microsoft.com/office/drawing/2014/main" id="{1BB7E915-80CE-107A-49AA-A439662523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7526" y="4206092"/>
            <a:ext cx="359229" cy="359229"/>
          </a:xfrm>
          <a:prstGeom prst="rect">
            <a:avLst/>
          </a:prstGeom>
        </p:spPr>
      </p:pic>
      <p:pic>
        <p:nvPicPr>
          <p:cNvPr id="12" name="Graphique 11" descr="Badge Tick1 avec un remplissage uni">
            <a:extLst>
              <a:ext uri="{FF2B5EF4-FFF2-40B4-BE49-F238E27FC236}">
                <a16:creationId xmlns:a16="http://schemas.microsoft.com/office/drawing/2014/main" id="{30F832CF-CA88-9F4B-9172-07ED2F1566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9491" y="4741566"/>
            <a:ext cx="253410" cy="253410"/>
          </a:xfrm>
          <a:prstGeom prst="rect">
            <a:avLst/>
          </a:prstGeom>
        </p:spPr>
      </p:pic>
      <p:pic>
        <p:nvPicPr>
          <p:cNvPr id="14" name="Graphique 13" descr="Badge Tick1 avec un remplissage uni">
            <a:extLst>
              <a:ext uri="{FF2B5EF4-FFF2-40B4-BE49-F238E27FC236}">
                <a16:creationId xmlns:a16="http://schemas.microsoft.com/office/drawing/2014/main" id="{1C1206DA-8ADF-A563-318A-5CB0D119A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9491" y="5233911"/>
            <a:ext cx="253410" cy="253410"/>
          </a:xfrm>
          <a:prstGeom prst="rect">
            <a:avLst/>
          </a:prstGeom>
        </p:spPr>
      </p:pic>
      <p:pic>
        <p:nvPicPr>
          <p:cNvPr id="15" name="Graphique 14" descr="Badge Tick1 avec un remplissage uni">
            <a:extLst>
              <a:ext uri="{FF2B5EF4-FFF2-40B4-BE49-F238E27FC236}">
                <a16:creationId xmlns:a16="http://schemas.microsoft.com/office/drawing/2014/main" id="{62FF9593-4E1E-C53A-D07A-9E11AB9A7E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9491" y="5678042"/>
            <a:ext cx="253410" cy="253410"/>
          </a:xfrm>
          <a:prstGeom prst="rect">
            <a:avLst/>
          </a:prstGeom>
        </p:spPr>
      </p:pic>
    </p:spTree>
    <p:extLst>
      <p:ext uri="{BB962C8B-B14F-4D97-AF65-F5344CB8AC3E}">
        <p14:creationId xmlns:p14="http://schemas.microsoft.com/office/powerpoint/2010/main" val="306888340"/>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BCF6-E732-E645-B393-841DEB14D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13BE0-FA43-129E-9E7B-B427A9FAA116}"/>
              </a:ext>
            </a:extLst>
          </p:cNvPr>
          <p:cNvSpPr>
            <a:spLocks noGrp="1"/>
          </p:cNvSpPr>
          <p:nvPr>
            <p:ph type="title"/>
          </p:nvPr>
        </p:nvSpPr>
        <p:spPr>
          <a:xfrm>
            <a:off x="591128" y="239830"/>
            <a:ext cx="9573126" cy="777875"/>
          </a:xfrm>
        </p:spPr>
        <p:txBody>
          <a:bodyPr>
            <a:normAutofit/>
          </a:bodyPr>
          <a:lstStyle/>
          <a:p>
            <a:pPr algn="r"/>
            <a:r>
              <a:rPr lang="ar-AE" sz="3200" b="1" dirty="0">
                <a:solidFill>
                  <a:srgbClr val="017973"/>
                </a:solidFill>
                <a:latin typeface="Arial" panose="020B0604020202020204" pitchFamily="34" charset="0"/>
                <a:cs typeface="Arial" panose="020B0604020202020204" pitchFamily="34" charset="0"/>
              </a:rPr>
              <a:t>التشخيص</a:t>
            </a:r>
            <a:endParaRPr lang="en-GB" sz="3200" dirty="0">
              <a:solidFill>
                <a:srgbClr val="017973"/>
              </a:solidFill>
            </a:endParaRPr>
          </a:p>
        </p:txBody>
      </p:sp>
      <p:pic>
        <p:nvPicPr>
          <p:cNvPr id="9" name="Picture 8" descr="A close up of a logo&#10;&#10;AI-generated content may be incorrect.">
            <a:extLst>
              <a:ext uri="{FF2B5EF4-FFF2-40B4-BE49-F238E27FC236}">
                <a16:creationId xmlns:a16="http://schemas.microsoft.com/office/drawing/2014/main" id="{68124451-407B-3DFC-43D7-E36126218607}"/>
              </a:ext>
            </a:extLst>
          </p:cNvPr>
          <p:cNvPicPr>
            <a:picLocks noChangeAspect="1"/>
          </p:cNvPicPr>
          <p:nvPr/>
        </p:nvPicPr>
        <p:blipFill>
          <a:blip r:embed="rId2"/>
          <a:stretch>
            <a:fillRect/>
          </a:stretch>
        </p:blipFill>
        <p:spPr>
          <a:xfrm>
            <a:off x="10411291" y="281092"/>
            <a:ext cx="1374214" cy="695352"/>
          </a:xfrm>
          <a:prstGeom prst="rect">
            <a:avLst/>
          </a:prstGeom>
        </p:spPr>
      </p:pic>
      <p:sp>
        <p:nvSpPr>
          <p:cNvPr id="8" name="TextBox 7">
            <a:extLst>
              <a:ext uri="{FF2B5EF4-FFF2-40B4-BE49-F238E27FC236}">
                <a16:creationId xmlns:a16="http://schemas.microsoft.com/office/drawing/2014/main" id="{F6CBA52F-F807-F836-D003-37CF171E4E53}"/>
              </a:ext>
            </a:extLst>
          </p:cNvPr>
          <p:cNvSpPr txBox="1"/>
          <p:nvPr/>
        </p:nvSpPr>
        <p:spPr>
          <a:xfrm>
            <a:off x="1140769" y="1477040"/>
            <a:ext cx="4165482" cy="553998"/>
          </a:xfrm>
          <a:prstGeom prst="rect">
            <a:avLst/>
          </a:prstGeom>
          <a:noFill/>
        </p:spPr>
        <p:txBody>
          <a:bodyPr wrap="square">
            <a:spAutoFit/>
          </a:bodyPr>
          <a:lstStyle/>
          <a:p>
            <a:pPr>
              <a:buClr>
                <a:srgbClr val="017973"/>
              </a:buClr>
              <a:buSzPct val="130000"/>
            </a:pPr>
            <a:r>
              <a:rPr lang="ar-AE" sz="3000" dirty="0">
                <a:latin typeface="Arial" panose="020B0604020202020204" pitchFamily="34" charset="0"/>
                <a:cs typeface="Arial" panose="020B0604020202020204" pitchFamily="34" charset="0"/>
              </a:rPr>
              <a:t>التهاب الأنف التحسسي</a:t>
            </a:r>
            <a:endParaRPr lang="en-US" sz="3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CE79B1D-D2C6-EEB5-DF6E-D74E7565EF69}"/>
              </a:ext>
            </a:extLst>
          </p:cNvPr>
          <p:cNvPicPr>
            <a:picLocks noChangeAspect="1"/>
          </p:cNvPicPr>
          <p:nvPr/>
        </p:nvPicPr>
        <p:blipFill>
          <a:blip r:embed="rId3"/>
          <a:srcRect t="14840" b="20139"/>
          <a:stretch>
            <a:fillRect/>
          </a:stretch>
        </p:blipFill>
        <p:spPr>
          <a:xfrm>
            <a:off x="5095875" y="1199414"/>
            <a:ext cx="4572000" cy="4459171"/>
          </a:xfrm>
          <a:prstGeom prst="rect">
            <a:avLst/>
          </a:prstGeom>
        </p:spPr>
      </p:pic>
    </p:spTree>
    <p:extLst>
      <p:ext uri="{BB962C8B-B14F-4D97-AF65-F5344CB8AC3E}">
        <p14:creationId xmlns:p14="http://schemas.microsoft.com/office/powerpoint/2010/main" val="4276553509"/>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0D6FD-BCB2-D0BA-56AF-61E7E4E47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9F6C5-8D04-4EF8-EC08-AC871EC2B7E5}"/>
              </a:ext>
            </a:extLst>
          </p:cNvPr>
          <p:cNvSpPr>
            <a:spLocks noGrp="1"/>
          </p:cNvSpPr>
          <p:nvPr>
            <p:ph type="title"/>
          </p:nvPr>
        </p:nvSpPr>
        <p:spPr>
          <a:xfrm>
            <a:off x="591128" y="239830"/>
            <a:ext cx="9557807" cy="777875"/>
          </a:xfrm>
        </p:spPr>
        <p:txBody>
          <a:bodyPr>
            <a:normAutofit/>
          </a:bodyPr>
          <a:lstStyle/>
          <a:p>
            <a:pPr algn="r"/>
            <a:r>
              <a:rPr lang="ar-SA" sz="3200" b="1" dirty="0">
                <a:solidFill>
                  <a:srgbClr val="017973"/>
                </a:solidFill>
                <a:latin typeface="Arial" panose="020B0604020202020204" pitchFamily="34" charset="0"/>
                <a:cs typeface="Arial" panose="020B0604020202020204" pitchFamily="34" charset="0"/>
              </a:rPr>
              <a:t>التكفل بالحالة</a:t>
            </a:r>
            <a:endParaRPr lang="en-GB" sz="3200" b="1" dirty="0">
              <a:solidFill>
                <a:srgbClr val="017973"/>
              </a:solidFill>
              <a:latin typeface="Arial" panose="020B0604020202020204" pitchFamily="34" charset="0"/>
              <a:cs typeface="Arial" panose="020B0604020202020204" pitchFamily="34" charset="0"/>
            </a:endParaRPr>
          </a:p>
        </p:txBody>
      </p:sp>
      <p:pic>
        <p:nvPicPr>
          <p:cNvPr id="9" name="Picture 8" descr="A close up of a logo&#10;&#10;AI-generated content may be incorrect.">
            <a:extLst>
              <a:ext uri="{FF2B5EF4-FFF2-40B4-BE49-F238E27FC236}">
                <a16:creationId xmlns:a16="http://schemas.microsoft.com/office/drawing/2014/main" id="{E85D2BF3-19C5-A82C-D950-E9A9EC49ABFB}"/>
              </a:ext>
            </a:extLst>
          </p:cNvPr>
          <p:cNvPicPr>
            <a:picLocks noChangeAspect="1"/>
          </p:cNvPicPr>
          <p:nvPr/>
        </p:nvPicPr>
        <p:blipFill>
          <a:blip r:embed="rId2"/>
          <a:stretch>
            <a:fillRect/>
          </a:stretch>
        </p:blipFill>
        <p:spPr>
          <a:xfrm>
            <a:off x="10411291" y="281092"/>
            <a:ext cx="1374214" cy="695352"/>
          </a:xfrm>
          <a:prstGeom prst="rect">
            <a:avLst/>
          </a:prstGeom>
        </p:spPr>
      </p:pic>
      <p:sp>
        <p:nvSpPr>
          <p:cNvPr id="8" name="TextBox 7">
            <a:extLst>
              <a:ext uri="{FF2B5EF4-FFF2-40B4-BE49-F238E27FC236}">
                <a16:creationId xmlns:a16="http://schemas.microsoft.com/office/drawing/2014/main" id="{D19B72F9-9C6A-4884-71C6-F1D910BF960F}"/>
              </a:ext>
            </a:extLst>
          </p:cNvPr>
          <p:cNvSpPr txBox="1"/>
          <p:nvPr/>
        </p:nvSpPr>
        <p:spPr>
          <a:xfrm>
            <a:off x="371224" y="1469657"/>
            <a:ext cx="10040067" cy="4247317"/>
          </a:xfrm>
          <a:prstGeom prst="rect">
            <a:avLst/>
          </a:prstGeom>
          <a:noFill/>
        </p:spPr>
        <p:txBody>
          <a:bodyPr wrap="square">
            <a:spAutoFit/>
          </a:bodyPr>
          <a:lstStyle/>
          <a:p>
            <a:pPr algn="r">
              <a:spcBef>
                <a:spcPts val="1200"/>
              </a:spcBef>
              <a:buClr>
                <a:srgbClr val="017973"/>
              </a:buClr>
              <a:buSzPct val="130000"/>
            </a:pPr>
            <a:r>
              <a:rPr lang="ar-AE" sz="3000" dirty="0">
                <a:latin typeface="Arial" panose="020B0604020202020204" pitchFamily="34" charset="0"/>
              </a:rPr>
              <a:t>ال</a:t>
            </a:r>
            <a:r>
              <a:rPr lang="ar-AE" sz="3000" dirty="0">
                <a:latin typeface="Arial" panose="020B0604020202020204" pitchFamily="34" charset="0"/>
                <a:cs typeface="Arial" panose="020B0604020202020204" pitchFamily="34" charset="0"/>
              </a:rPr>
              <a:t>غير مهدئة و/أو </a:t>
            </a:r>
            <a:r>
              <a:rPr lang="ar-AE" sz="3000" dirty="0" err="1">
                <a:latin typeface="Arial" panose="020B0604020202020204" pitchFamily="34" charset="0"/>
              </a:rPr>
              <a:t>الجلوكوكورتيكويد</a:t>
            </a:r>
            <a:r>
              <a:rPr lang="ar-AE" sz="3000" dirty="0">
                <a:latin typeface="Arial" panose="020B0604020202020204" pitchFamily="34" charset="0"/>
                <a:cs typeface="Arial" panose="020B0604020202020204" pitchFamily="34" charset="0"/>
              </a:rPr>
              <a:t> الأنفي</a:t>
            </a:r>
            <a:r>
              <a:rPr lang="fr-FR" sz="3000" dirty="0">
                <a:latin typeface="Arial" panose="020B0604020202020204" pitchFamily="34" charset="0"/>
                <a:cs typeface="Arial" panose="020B0604020202020204" pitchFamily="34" charset="0"/>
              </a:rPr>
              <a:t> </a:t>
            </a:r>
            <a:r>
              <a:rPr lang="ar-AE" sz="3000" dirty="0">
                <a:latin typeface="Arial" panose="020B0604020202020204" pitchFamily="34" charset="0"/>
              </a:rPr>
              <a:t>مضادات الهيستامين </a:t>
            </a:r>
            <a:endParaRPr lang="ar-AE" sz="3000" dirty="0">
              <a:latin typeface="Arial" panose="020B0604020202020204" pitchFamily="34" charset="0"/>
              <a:cs typeface="Arial" panose="020B0604020202020204" pitchFamily="34" charset="0"/>
            </a:endParaRPr>
          </a:p>
          <a:p>
            <a:pPr algn="r">
              <a:spcBef>
                <a:spcPts val="1200"/>
              </a:spcBef>
              <a:buClr>
                <a:srgbClr val="017973"/>
              </a:buClr>
              <a:buSzPct val="130000"/>
            </a:pPr>
            <a:r>
              <a:rPr lang="ar-AE" sz="3000" dirty="0">
                <a:latin typeface="Arial" panose="020B0604020202020204" pitchFamily="34" charset="0"/>
                <a:cs typeface="Arial" panose="020B0604020202020204" pitchFamily="34" charset="0"/>
              </a:rPr>
              <a:t>أو</a:t>
            </a:r>
          </a:p>
          <a:p>
            <a:pPr algn="r">
              <a:spcBef>
                <a:spcPts val="1200"/>
              </a:spcBef>
              <a:buClr>
                <a:srgbClr val="017973"/>
              </a:buClr>
              <a:buSzPct val="130000"/>
            </a:pPr>
            <a:r>
              <a:rPr lang="ar-AE" sz="3000" dirty="0">
                <a:latin typeface="Arial" panose="020B0604020202020204" pitchFamily="34" charset="0"/>
                <a:cs typeface="Arial" panose="020B0604020202020204" pitchFamily="34" charset="0"/>
              </a:rPr>
              <a:t>مزيج ثابت من </a:t>
            </a:r>
            <a:r>
              <a:rPr lang="ar-AE" sz="3000" dirty="0" err="1">
                <a:latin typeface="Arial" panose="020B0604020202020204" pitchFamily="34" charset="0"/>
                <a:cs typeface="Arial" panose="020B0604020202020204" pitchFamily="34" charset="0"/>
              </a:rPr>
              <a:t>الجلوكوكورتيكويد</a:t>
            </a:r>
            <a:r>
              <a:rPr lang="ar-AE" sz="3000" dirty="0">
                <a:latin typeface="Arial" panose="020B0604020202020204" pitchFamily="34" charset="0"/>
                <a:cs typeface="Arial" panose="020B0604020202020204" pitchFamily="34" charset="0"/>
              </a:rPr>
              <a:t> الأنفي ومضادات الهيستامين الأنفية</a:t>
            </a:r>
          </a:p>
          <a:p>
            <a:pPr>
              <a:spcBef>
                <a:spcPts val="1200"/>
              </a:spcBef>
              <a:buClr>
                <a:srgbClr val="017973"/>
              </a:buClr>
              <a:buSzPct val="130000"/>
            </a:pPr>
            <a:endParaRPr lang="fr-FR" sz="3000" dirty="0">
              <a:latin typeface="Arial" panose="020B0604020202020204" pitchFamily="34" charset="0"/>
              <a:cs typeface="Arial" panose="020B0604020202020204" pitchFamily="34" charset="0"/>
            </a:endParaRPr>
          </a:p>
          <a:p>
            <a:pPr algn="r">
              <a:spcBef>
                <a:spcPts val="1200"/>
              </a:spcBef>
              <a:buClr>
                <a:srgbClr val="017973"/>
              </a:buClr>
              <a:buSzPct val="130000"/>
            </a:pPr>
            <a:r>
              <a:rPr lang="ar-AE" sz="3000" dirty="0">
                <a:latin typeface="Arial" panose="020B0604020202020204" pitchFamily="34" charset="0"/>
                <a:cs typeface="Arial" panose="020B0604020202020204" pitchFamily="34" charset="0"/>
              </a:rPr>
              <a:t>ضع في </a:t>
            </a:r>
            <a:r>
              <a:rPr lang="ar-SA" sz="3000" dirty="0">
                <a:latin typeface="Arial" panose="020B0604020202020204" pitchFamily="34" charset="0"/>
                <a:cs typeface="Arial" panose="020B0604020202020204" pitchFamily="34" charset="0"/>
              </a:rPr>
              <a:t>عين </a:t>
            </a:r>
            <a:r>
              <a:rPr lang="ar-SA" sz="3000" dirty="0" err="1">
                <a:latin typeface="Arial" panose="020B0604020202020204" pitchFamily="34" charset="0"/>
                <a:cs typeface="Arial" panose="020B0604020202020204" pitchFamily="34" charset="0"/>
              </a:rPr>
              <a:t>الإعتبار</a:t>
            </a:r>
            <a:r>
              <a:rPr lang="ar-AE" sz="3000" dirty="0">
                <a:latin typeface="Arial" panose="020B0604020202020204" pitchFamily="34" charset="0"/>
                <a:cs typeface="Arial" panose="020B0604020202020204" pitchFamily="34" charset="0"/>
              </a:rPr>
              <a:t>:</a:t>
            </a:r>
          </a:p>
          <a:p>
            <a:pPr algn="r">
              <a:spcBef>
                <a:spcPts val="1200"/>
              </a:spcBef>
              <a:buClr>
                <a:srgbClr val="017973"/>
              </a:buClr>
              <a:buSzPct val="130000"/>
            </a:pPr>
            <a:r>
              <a:rPr lang="ar-AE" sz="3000" dirty="0">
                <a:latin typeface="Arial" panose="020B0604020202020204" pitchFamily="34" charset="0"/>
                <a:cs typeface="Arial" panose="020B0604020202020204" pitchFamily="34" charset="0"/>
              </a:rPr>
              <a:t>•اختبار مصل الدم للكشف عن الغلوبولين المناعي المحدد لمسببات الحساسية</a:t>
            </a:r>
          </a:p>
          <a:p>
            <a:pPr algn="r">
              <a:spcBef>
                <a:spcPts val="1200"/>
              </a:spcBef>
              <a:buClr>
                <a:srgbClr val="017973"/>
              </a:buClr>
              <a:buSzPct val="130000"/>
            </a:pPr>
            <a:r>
              <a:rPr lang="ar-AE" sz="3000" dirty="0">
                <a:latin typeface="Arial" panose="020B0604020202020204" pitchFamily="34" charset="0"/>
                <a:cs typeface="Arial" panose="020B0604020202020204" pitchFamily="34" charset="0"/>
              </a:rPr>
              <a:t>•اختبار وخز الجلد للحساسية</a:t>
            </a:r>
            <a:endParaRPr lang="en-US" sz="3000" dirty="0">
              <a:latin typeface="Arial" panose="020B0604020202020204" pitchFamily="34" charset="0"/>
              <a:cs typeface="Arial" panose="020B0604020202020204" pitchFamily="34" charset="0"/>
            </a:endParaRPr>
          </a:p>
        </p:txBody>
      </p:sp>
      <p:pic>
        <p:nvPicPr>
          <p:cNvPr id="3" name="Graphique 2" descr="Badge Tick1 avec un remplissage uni">
            <a:extLst>
              <a:ext uri="{FF2B5EF4-FFF2-40B4-BE49-F238E27FC236}">
                <a16:creationId xmlns:a16="http://schemas.microsoft.com/office/drawing/2014/main" id="{C4C4640F-8DD4-3678-3DA3-BF648955D8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6072" y="1618612"/>
            <a:ext cx="359229" cy="359229"/>
          </a:xfrm>
          <a:prstGeom prst="rect">
            <a:avLst/>
          </a:prstGeom>
        </p:spPr>
      </p:pic>
      <p:pic>
        <p:nvPicPr>
          <p:cNvPr id="4" name="Graphique 3" descr="Badge Tick1 avec un remplissage uni">
            <a:extLst>
              <a:ext uri="{FF2B5EF4-FFF2-40B4-BE49-F238E27FC236}">
                <a16:creationId xmlns:a16="http://schemas.microsoft.com/office/drawing/2014/main" id="{D7DEC5FC-8297-7FE7-466F-14934707B3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6071" y="2759970"/>
            <a:ext cx="359229" cy="359229"/>
          </a:xfrm>
          <a:prstGeom prst="rect">
            <a:avLst/>
          </a:prstGeom>
        </p:spPr>
      </p:pic>
      <p:pic>
        <p:nvPicPr>
          <p:cNvPr id="5" name="Graphique 4" descr="Badge Tick1 avec un remplissage uni">
            <a:extLst>
              <a:ext uri="{FF2B5EF4-FFF2-40B4-BE49-F238E27FC236}">
                <a16:creationId xmlns:a16="http://schemas.microsoft.com/office/drawing/2014/main" id="{9268F6B4-62DB-8A46-7479-54013FA2CF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6071" y="3960086"/>
            <a:ext cx="359229" cy="359229"/>
          </a:xfrm>
          <a:prstGeom prst="rect">
            <a:avLst/>
          </a:prstGeom>
        </p:spPr>
      </p:pic>
    </p:spTree>
    <p:extLst>
      <p:ext uri="{BB962C8B-B14F-4D97-AF65-F5344CB8AC3E}">
        <p14:creationId xmlns:p14="http://schemas.microsoft.com/office/powerpoint/2010/main" val="4225520031"/>
      </p:ext>
    </p:extLst>
  </p:cSld>
  <p:clrMapOvr>
    <a:masterClrMapping/>
  </p:clrMapOvr>
  <mc:AlternateContent xmlns:mc="http://schemas.openxmlformats.org/markup-compatibility/2006" xmlns:p14="http://schemas.microsoft.com/office/powerpoint/2010/main">
    <mc:Choice Requires="p14">
      <p:transition spd="slow" p14:dur="2000" advTm="56803"/>
    </mc:Choice>
    <mc:Fallback xmlns="">
      <p:transition spd="slow" advTm="56803"/>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TotalTime>
  <Words>488</Words>
  <Application>Microsoft Office PowerPoint</Application>
  <PresentationFormat>Grand écran</PresentationFormat>
  <Paragraphs>71</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Aptos</vt:lpstr>
      <vt:lpstr>Aptos Display</vt:lpstr>
      <vt:lpstr>Arial</vt:lpstr>
      <vt:lpstr>1_Office Theme</vt:lpstr>
      <vt:lpstr>Présentation PowerPoint</vt:lpstr>
      <vt:lpstr>مساعد المكتب</vt:lpstr>
      <vt:lpstr>أهداف التعلم</vt:lpstr>
      <vt:lpstr>المريض</vt:lpstr>
      <vt:lpstr>التاريخ الطبي</vt:lpstr>
      <vt:lpstr>التاريخ الطبي</vt:lpstr>
      <vt:lpstr>الأعراض/الفحوصات</vt:lpstr>
      <vt:lpstr>التشخيص</vt:lpstr>
      <vt:lpstr>التكفل بالحالة</vt:lpstr>
      <vt:lpstr>مراجعة</vt:lpstr>
      <vt:lpstr>إحالة</vt:lpstr>
      <vt:lpstr>ملخص</vt:lpstr>
      <vt:lpstr>مساعد المكتب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Dermot Ryan</dc:creator>
  <cp:lastModifiedBy>Habib Ghedira</cp:lastModifiedBy>
  <cp:revision>78</cp:revision>
  <dcterms:created xsi:type="dcterms:W3CDTF">2024-11-28T09:38:52Z</dcterms:created>
  <dcterms:modified xsi:type="dcterms:W3CDTF">2025-10-05T16:22:25Z</dcterms:modified>
</cp:coreProperties>
</file>