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05" r:id="rId3"/>
    <p:sldId id="306" r:id="rId4"/>
    <p:sldId id="316" r:id="rId5"/>
    <p:sldId id="307" r:id="rId6"/>
    <p:sldId id="309" r:id="rId7"/>
    <p:sldId id="308" r:id="rId8"/>
    <p:sldId id="314" r:id="rId9"/>
    <p:sldId id="310" r:id="rId10"/>
    <p:sldId id="311" r:id="rId11"/>
    <p:sldId id="312" r:id="rId12"/>
    <p:sldId id="317" r:id="rId13"/>
    <p:sldId id="32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89250" autoAdjust="0"/>
  </p:normalViewPr>
  <p:slideViewPr>
    <p:cSldViewPr snapToGrid="0">
      <p:cViewPr varScale="1">
        <p:scale>
          <a:sx n="99" d="100"/>
          <a:sy n="99"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p>
          <a:p>
            <a:r>
              <a:rPr lang="en-GB" dirty="0"/>
              <a:t>their cohabitants. Underdiagnosis and misdiagnosis are common, which leads to under or inappropriate treatment, economic</a:t>
            </a:r>
          </a:p>
          <a:p>
            <a:r>
              <a:rPr lang="en-GB" dirty="0"/>
              <a:t>impact, and potential harm.</a:t>
            </a:r>
          </a:p>
          <a:p>
            <a:r>
              <a:rPr lang="en-GB" dirty="0"/>
              <a:t>Most people with rhinitis manage the condition episodically, either with self-management or over-the-counter (OTC) medications</a:t>
            </a:r>
          </a:p>
          <a:p>
            <a:r>
              <a:rPr lang="en-GB" dirty="0"/>
              <a:t>. Many underestimate and neglect their symptoms and often do not bring this to the attention of their general practitioner</a:t>
            </a:r>
          </a:p>
          <a:p>
            <a:r>
              <a:rPr lang="en-GB" dirty="0"/>
              <a:t>(GP). However, as this is a common problem and a frequent comorbidity affecting the management of other conditions, it needs</a:t>
            </a:r>
          </a:p>
          <a:p>
            <a:r>
              <a:rPr lang="en-GB" dirty="0"/>
              <a:t>to be recognised and managed appropriately in primary care.</a:t>
            </a:r>
          </a:p>
        </p:txBody>
      </p:sp>
      <p:sp>
        <p:nvSpPr>
          <p:cNvPr id="4" name="Slide Number Placeholder 3"/>
          <p:cNvSpPr>
            <a:spLocks noGrp="1"/>
          </p:cNvSpPr>
          <p:nvPr>
            <p:ph type="sldNum" sz="quarter" idx="5"/>
          </p:nvPr>
        </p:nvSpPr>
        <p:spPr/>
        <p:txBody>
          <a:bodyPr/>
          <a:lstStyle/>
          <a:p>
            <a:fld id="{0710B876-9ED0-E54C-AB65-36F2F79F1051}" type="slidenum">
              <a:rPr lang="en-US" smtClean="0"/>
              <a:t>2</a:t>
            </a:fld>
            <a:endParaRPr lang="en-US"/>
          </a:p>
        </p:txBody>
      </p:sp>
    </p:spTree>
    <p:extLst>
      <p:ext uri="{BB962C8B-B14F-4D97-AF65-F5344CB8AC3E}">
        <p14:creationId xmlns:p14="http://schemas.microsoft.com/office/powerpoint/2010/main" val="261684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428895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p>
        </p:txBody>
      </p:sp>
      <p:sp>
        <p:nvSpPr>
          <p:cNvPr id="4" name="Slide Number Placeholder 3"/>
          <p:cNvSpPr>
            <a:spLocks noGrp="1"/>
          </p:cNvSpPr>
          <p:nvPr>
            <p:ph type="sldNum" sz="quarter" idx="5"/>
          </p:nvPr>
        </p:nvSpPr>
        <p:spPr/>
        <p:txBody>
          <a:bodyPr/>
          <a:lstStyle/>
          <a:p>
            <a:fld id="{0710B876-9ED0-E54C-AB65-36F2F79F1051}" type="slidenum">
              <a:rPr lang="en-US" smtClean="0"/>
              <a:t>7</a:t>
            </a:fld>
            <a:endParaRPr lang="en-US"/>
          </a:p>
        </p:txBody>
      </p:sp>
    </p:spTree>
    <p:extLst>
      <p:ext uri="{BB962C8B-B14F-4D97-AF65-F5344CB8AC3E}">
        <p14:creationId xmlns:p14="http://schemas.microsoft.com/office/powerpoint/2010/main" val="238811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8</a:t>
            </a:fld>
            <a:endParaRPr lang="en-US"/>
          </a:p>
        </p:txBody>
      </p:sp>
    </p:spTree>
    <p:extLst>
      <p:ext uri="{BB962C8B-B14F-4D97-AF65-F5344CB8AC3E}">
        <p14:creationId xmlns:p14="http://schemas.microsoft.com/office/powerpoint/2010/main" val="394209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9</a:t>
            </a:fld>
            <a:endParaRPr lang="en-US"/>
          </a:p>
        </p:txBody>
      </p:sp>
    </p:spTree>
    <p:extLst>
      <p:ext uri="{BB962C8B-B14F-4D97-AF65-F5344CB8AC3E}">
        <p14:creationId xmlns:p14="http://schemas.microsoft.com/office/powerpoint/2010/main" val="39915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t>10</a:t>
            </a:fld>
            <a:endParaRPr lang="en-US"/>
          </a:p>
        </p:txBody>
      </p:sp>
    </p:spTree>
    <p:extLst>
      <p:ext uri="{BB962C8B-B14F-4D97-AF65-F5344CB8AC3E}">
        <p14:creationId xmlns:p14="http://schemas.microsoft.com/office/powerpoint/2010/main" val="160557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p>
        </p:txBody>
      </p:sp>
      <p:sp>
        <p:nvSpPr>
          <p:cNvPr id="4" name="Slide Number Placeholder 3"/>
          <p:cNvSpPr>
            <a:spLocks noGrp="1"/>
          </p:cNvSpPr>
          <p:nvPr>
            <p:ph type="sldNum" sz="quarter" idx="5"/>
          </p:nvPr>
        </p:nvSpPr>
        <p:spPr/>
        <p:txBody>
          <a:bodyPr/>
          <a:lstStyle/>
          <a:p>
            <a:fld id="{0710B876-9ED0-E54C-AB65-36F2F79F1051}" type="slidenum">
              <a:rPr lang="en-US" smtClean="0"/>
              <a:t>11</a:t>
            </a:fld>
            <a:endParaRPr lang="en-US"/>
          </a:p>
        </p:txBody>
      </p:sp>
    </p:spTree>
    <p:extLst>
      <p:ext uri="{BB962C8B-B14F-4D97-AF65-F5344CB8AC3E}">
        <p14:creationId xmlns:p14="http://schemas.microsoft.com/office/powerpoint/2010/main" val="394110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p>
        </p:txBody>
      </p:sp>
      <p:sp>
        <p:nvSpPr>
          <p:cNvPr id="4" name="Slide Number Placeholder 3"/>
          <p:cNvSpPr>
            <a:spLocks noGrp="1"/>
          </p:cNvSpPr>
          <p:nvPr>
            <p:ph type="sldNum" sz="quarter" idx="5"/>
          </p:nvPr>
        </p:nvSpPr>
        <p:spPr/>
        <p:txBody>
          <a:bodyPr/>
          <a:lstStyle/>
          <a:p>
            <a:fld id="{0710B876-9ED0-E54C-AB65-36F2F79F1051}" type="slidenum">
              <a:rPr lang="en-US" smtClean="0"/>
              <a:t>12</a:t>
            </a:fld>
            <a:endParaRPr lang="en-US"/>
          </a:p>
        </p:txBody>
      </p:sp>
    </p:spTree>
    <p:extLst>
      <p:ext uri="{BB962C8B-B14F-4D97-AF65-F5344CB8AC3E}">
        <p14:creationId xmlns:p14="http://schemas.microsoft.com/office/powerpoint/2010/main" val="339016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25/09/2025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25/09/2025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a:t>
            </a:fld>
            <a:endParaRPr lang="en-GB"/>
          </a:p>
        </p:txBody>
      </p:sp>
      <p:sp>
        <p:nvSpPr>
          <p:cNvPr id="8" name="TextBox 7">
            <a:extLst>
              <a:ext uri="{FF2B5EF4-FFF2-40B4-BE49-F238E27FC236}">
                <a16:creationId xmlns:a16="http://schemas.microsoft.com/office/drawing/2014/main" id="{55342933-D5FA-86A4-48C8-EA86645B8D1E}"/>
              </a:ext>
            </a:extLst>
          </p:cNvPr>
          <p:cNvSpPr txBox="1"/>
          <p:nvPr userDrawn="1"/>
        </p:nvSpPr>
        <p:spPr>
          <a:xfrm>
            <a:off x="2892005" y="6459865"/>
            <a:ext cx="11437189" cy="215444"/>
          </a:xfrm>
          <a:prstGeom prst="rect">
            <a:avLst/>
          </a:prstGeom>
          <a:noFill/>
        </p:spPr>
        <p:txBody>
          <a:bodyPr wrap="square">
            <a:spAutoFit/>
          </a:bodyPr>
          <a:lstStyle/>
          <a:p>
            <a:pPr algn="ctr" fontAlgn="auto">
              <a:spcBef>
                <a:spcPts val="100"/>
              </a:spcBef>
              <a:spcAft>
                <a:spcPts val="0"/>
              </a:spcAft>
              <a:defRPr/>
            </a:pPr>
            <a:r>
              <a:rPr lang="ar-AE" sz="800" spc="-5" dirty="0">
                <a:solidFill>
                  <a:srgbClr val="000000"/>
                </a:solidFill>
                <a:latin typeface="Arial" panose="020B0604020202020204"/>
                <a:cs typeface="Arial" panose="020B0604020202020204"/>
              </a:rPr>
              <a:t>قدمت </a:t>
            </a:r>
            <a:r>
              <a:rPr lang="en-US" sz="800" spc="-5" dirty="0">
                <a:solidFill>
                  <a:srgbClr val="000000"/>
                </a:solidFill>
                <a:latin typeface="Arial" panose="020B0604020202020204"/>
                <a:cs typeface="Arial" panose="020B0604020202020204"/>
              </a:rPr>
              <a:t>ALK-Abelló </a:t>
            </a:r>
            <a:r>
              <a:rPr lang="ar-AE" sz="800" spc="-5" dirty="0">
                <a:solidFill>
                  <a:srgbClr val="000000"/>
                </a:solidFill>
                <a:latin typeface="Arial" panose="020B0604020202020204"/>
                <a:cs typeface="Arial" panose="020B0604020202020204"/>
              </a:rPr>
              <a:t>منحة تعليمية غير مقيدة لدعم تطوير هذه الدراسة الإفرادية، ولكنها لم تساهم في محتواها.</a:t>
            </a:r>
            <a:endParaRPr lang="en-US" sz="8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1077218"/>
          </a:xfrm>
          <a:prstGeom prst="rect">
            <a:avLst/>
          </a:prstGeom>
          <a:noFill/>
        </p:spPr>
        <p:txBody>
          <a:bodyPr wrap="square" rtlCol="0">
            <a:spAutoFit/>
          </a:bodyPr>
          <a:lstStyle/>
          <a:p>
            <a:r>
              <a:rPr lang="ar-AE" sz="4000" b="1" dirty="0">
                <a:solidFill>
                  <a:srgbClr val="017973"/>
                </a:solidFill>
                <a:latin typeface="Arial" panose="020B0604020202020204" pitchFamily="34" charset="0"/>
                <a:cs typeface="Arial" panose="020B0604020202020204" pitchFamily="34" charset="0"/>
              </a:rPr>
              <a:t>التهاب الأنف </a:t>
            </a:r>
            <a:r>
              <a:rPr lang="ar-AE" sz="4000" b="1" dirty="0">
                <a:solidFill>
                  <a:srgbClr val="017973"/>
                </a:solidFill>
                <a:latin typeface="Arial" panose="020B0604020202020204" pitchFamily="34" charset="0"/>
              </a:rPr>
              <a:t>ال</a:t>
            </a:r>
            <a:r>
              <a:rPr lang="ar-AE" sz="4000" b="1" dirty="0">
                <a:solidFill>
                  <a:srgbClr val="017973"/>
                </a:solidFill>
                <a:latin typeface="Arial" panose="020B0604020202020204" pitchFamily="34" charset="0"/>
                <a:cs typeface="Arial" panose="020B0604020202020204" pitchFamily="34" charset="0"/>
              </a:rPr>
              <a:t>غير تحسسي</a:t>
            </a:r>
            <a:endParaRPr lang="en-GB" sz="4000" b="1" dirty="0">
              <a:solidFill>
                <a:srgbClr val="017973"/>
              </a:solidFill>
              <a:latin typeface="Arial" panose="020B0604020202020204" pitchFamily="34" charset="0"/>
              <a:cs typeface="Arial" panose="020B0604020202020204" pitchFamily="34" charset="0"/>
            </a:endParaRPr>
          </a:p>
          <a:p>
            <a:r>
              <a:rPr lang="ar-AE" sz="2400" dirty="0">
                <a:solidFill>
                  <a:srgbClr val="7EC9BD"/>
                </a:solidFill>
                <a:latin typeface="Arial" panose="020B0604020202020204" pitchFamily="34" charset="0"/>
                <a:cs typeface="Arial" panose="020B0604020202020204" pitchFamily="34" charset="0"/>
              </a:rPr>
              <a:t>دراسة حالة</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778371"/>
            <a:ext cx="3685990"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Garry McDonald (Scotland, UK)</a:t>
            </a:r>
          </a:p>
          <a:p>
            <a:r>
              <a:rPr lang="en-GB" dirty="0">
                <a:latin typeface="Arial" panose="020B0604020202020204" pitchFamily="34" charset="0"/>
                <a:cs typeface="Arial" panose="020B0604020202020204" pitchFamily="34" charset="0"/>
              </a:rPr>
              <a:t>Osman Yusuf (Pakistan)</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340965"/>
            <a:ext cx="2727613" cy="1047403"/>
          </a:xfrm>
          <a:prstGeom prst="rect">
            <a:avLst/>
          </a:prstGeom>
        </p:spPr>
      </p:pic>
      <p:pic>
        <p:nvPicPr>
          <p:cNvPr id="4" name="Picture 3" descr="A sign with a person and dollar sign&#10;&#10;AI-generated content may be incorrect.">
            <a:extLst>
              <a:ext uri="{FF2B5EF4-FFF2-40B4-BE49-F238E27FC236}">
                <a16:creationId xmlns:a16="http://schemas.microsoft.com/office/drawing/2014/main" id="{862D723A-64E4-09A9-045D-5AB2B06A3E3D}"/>
              </a:ext>
            </a:extLst>
          </p:cNvPr>
          <p:cNvPicPr>
            <a:picLocks noChangeAspect="1"/>
          </p:cNvPicPr>
          <p:nvPr/>
        </p:nvPicPr>
        <p:blipFill>
          <a:blip r:embed="rId4"/>
          <a:stretch>
            <a:fillRect/>
          </a:stretch>
        </p:blipFill>
        <p:spPr>
          <a:xfrm>
            <a:off x="10055721" y="5784829"/>
            <a:ext cx="1804988" cy="633413"/>
          </a:xfrm>
          <a:prstGeom prst="rect">
            <a:avLst/>
          </a:prstGeom>
        </p:spPr>
      </p:pic>
    </p:spTree>
    <p:extLst>
      <p:ext uri="{BB962C8B-B14F-4D97-AF65-F5344CB8AC3E}">
        <p14:creationId xmlns:p14="http://schemas.microsoft.com/office/powerpoint/2010/main" val="416874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pPr algn="r"/>
            <a:r>
              <a:rPr lang="ar-SA" dirty="0"/>
              <a:t> </a:t>
            </a:r>
            <a:r>
              <a:rPr lang="ar-SA" sz="2800" b="1" dirty="0">
                <a:solidFill>
                  <a:srgbClr val="017973"/>
                </a:solidFill>
                <a:latin typeface="Arial" panose="020B0604020202020204" pitchFamily="34" charset="0"/>
                <a:cs typeface="Arial" panose="020B0604020202020204" pitchFamily="34" charset="0"/>
              </a:rPr>
              <a:t>التصرف في الحالة</a:t>
            </a:r>
            <a:endParaRPr lang="en-GB" sz="2800" b="1" dirty="0">
              <a:solidFill>
                <a:srgbClr val="017973"/>
              </a:solidFill>
              <a:latin typeface="Arial" panose="020B0604020202020204" pitchFamily="34" charset="0"/>
              <a:cs typeface="Arial" panose="020B0604020202020204" pitchFamily="34" charset="0"/>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994751BD-78FD-1C0B-365D-75BF95F3FF91}"/>
              </a:ext>
            </a:extLst>
          </p:cNvPr>
          <p:cNvSpPr txBox="1"/>
          <p:nvPr/>
        </p:nvSpPr>
        <p:spPr>
          <a:xfrm>
            <a:off x="422685" y="1394796"/>
            <a:ext cx="7575909" cy="4308872"/>
          </a:xfrm>
          <a:prstGeom prst="rect">
            <a:avLst/>
          </a:prstGeom>
          <a:noFill/>
        </p:spPr>
        <p:txBody>
          <a:bodyPr wrap="square">
            <a:spAutoFit/>
          </a:bodyPr>
          <a:lstStyle/>
          <a:p>
            <a:pPr algn="r">
              <a:buClr>
                <a:srgbClr val="017973"/>
              </a:buClr>
              <a:buSzPct val="130000"/>
            </a:pPr>
            <a:r>
              <a:rPr lang="ar-AE" sz="3000" dirty="0">
                <a:latin typeface="Arial" panose="020B0604020202020204" pitchFamily="34" charset="0"/>
                <a:cs typeface="Arial" panose="020B0604020202020204" pitchFamily="34" charset="0"/>
              </a:rPr>
              <a:t>غسل الأنف بالماء المغلي المبرد</a:t>
            </a:r>
            <a:endParaRPr lang="en-GB" sz="3000" dirty="0">
              <a:latin typeface="Arial" panose="020B0604020202020204" pitchFamily="34" charset="0"/>
              <a:cs typeface="Arial" panose="020B0604020202020204" pitchFamily="34" charset="0"/>
            </a:endParaRPr>
          </a:p>
          <a:p>
            <a:pPr algn="r">
              <a:buClr>
                <a:srgbClr val="017973"/>
              </a:buClr>
              <a:buSzPct val="130000"/>
            </a:pPr>
            <a:endParaRPr lang="ar-AE"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تجربة استخدام بخاخ أنف مضاد للمسكارين</a:t>
            </a:r>
            <a:endParaRPr lang="en-GB" sz="3000" dirty="0">
              <a:latin typeface="Arial" panose="020B0604020202020204" pitchFamily="34" charset="0"/>
              <a:cs typeface="Arial" panose="020B0604020202020204" pitchFamily="34" charset="0"/>
            </a:endParaRPr>
          </a:p>
          <a:p>
            <a:pPr algn="r">
              <a:buClr>
                <a:srgbClr val="017973"/>
              </a:buClr>
              <a:buSzPct val="130000"/>
            </a:pPr>
            <a:endParaRPr lang="ar-AE"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بخاخ كورتيكوستيرويد/مضاد للهستامين مزدوج المفعول</a:t>
            </a:r>
          </a:p>
          <a:p>
            <a:pPr algn="r">
              <a:buClr>
                <a:srgbClr val="017973"/>
              </a:buClr>
              <a:buSzPct val="130000"/>
            </a:pPr>
            <a:endParaRPr lang="ar-AE"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ارتداء قناع أو وشاح لتدفئة الهواء قبل الاستنشاق</a:t>
            </a:r>
          </a:p>
          <a:p>
            <a:pPr algn="r">
              <a:buClr>
                <a:srgbClr val="017973"/>
              </a:buClr>
              <a:buSzPct val="130000"/>
            </a:pPr>
            <a:endParaRPr lang="ar-AE"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وضع </a:t>
            </a:r>
            <a:r>
              <a:rPr lang="en-US" sz="3000" dirty="0">
                <a:latin typeface="Arial" panose="020B0604020202020204" pitchFamily="34" charset="0"/>
                <a:cs typeface="Arial" panose="020B0604020202020204" pitchFamily="34" charset="0"/>
              </a:rPr>
              <a:t>WSP/</a:t>
            </a:r>
            <a:r>
              <a:rPr lang="ar-AE" sz="3000" dirty="0">
                <a:latin typeface="Arial" panose="020B0604020202020204" pitchFamily="34" charset="0"/>
                <a:cs typeface="Arial" panose="020B0604020202020204" pitchFamily="34" charset="0"/>
              </a:rPr>
              <a:t>فازلين على الممرات الأنفية عند البرد</a:t>
            </a:r>
            <a:endParaRPr lang="en-US" sz="3000" dirty="0">
              <a:latin typeface="Arial" panose="020B0604020202020204" pitchFamily="34" charset="0"/>
              <a:cs typeface="Arial" panose="020B0604020202020204" pitchFamily="34" charset="0"/>
            </a:endParaRPr>
          </a:p>
        </p:txBody>
      </p:sp>
      <p:pic>
        <p:nvPicPr>
          <p:cNvPr id="6" name="Picture 5" descr="A hand holding a water bottle&#10;&#10;AI-generated content may be incorrect.">
            <a:extLst>
              <a:ext uri="{FF2B5EF4-FFF2-40B4-BE49-F238E27FC236}">
                <a16:creationId xmlns:a16="http://schemas.microsoft.com/office/drawing/2014/main" id="{BD4EAFA2-B85A-0B51-BD21-867A907B8725}"/>
              </a:ext>
            </a:extLst>
          </p:cNvPr>
          <p:cNvPicPr>
            <a:picLocks noChangeAspect="1"/>
          </p:cNvPicPr>
          <p:nvPr/>
        </p:nvPicPr>
        <p:blipFill>
          <a:blip r:embed="rId4"/>
          <a:stretch>
            <a:fillRect/>
          </a:stretch>
        </p:blipFill>
        <p:spPr>
          <a:xfrm>
            <a:off x="9229143" y="705719"/>
            <a:ext cx="3198507" cy="3048178"/>
          </a:xfrm>
          <a:prstGeom prst="rect">
            <a:avLst/>
          </a:prstGeom>
        </p:spPr>
      </p:pic>
      <p:pic>
        <p:nvPicPr>
          <p:cNvPr id="8" name="Picture 7" descr="A black bottle with a white cap&#10;&#10;AI-generated content may be incorrect.">
            <a:extLst>
              <a:ext uri="{FF2B5EF4-FFF2-40B4-BE49-F238E27FC236}">
                <a16:creationId xmlns:a16="http://schemas.microsoft.com/office/drawing/2014/main" id="{A957AF95-D054-0655-73A4-A7347AEF43B5}"/>
              </a:ext>
            </a:extLst>
          </p:cNvPr>
          <p:cNvPicPr>
            <a:picLocks noChangeAspect="1"/>
          </p:cNvPicPr>
          <p:nvPr/>
        </p:nvPicPr>
        <p:blipFill>
          <a:blip r:embed="rId5"/>
          <a:stretch>
            <a:fillRect/>
          </a:stretch>
        </p:blipFill>
        <p:spPr>
          <a:xfrm>
            <a:off x="9544447" y="2853017"/>
            <a:ext cx="3765153" cy="3765153"/>
          </a:xfrm>
          <a:prstGeom prst="rect">
            <a:avLst/>
          </a:prstGeom>
        </p:spPr>
      </p:pic>
      <p:sp>
        <p:nvSpPr>
          <p:cNvPr id="4" name="ZoneTexte 3">
            <a:extLst>
              <a:ext uri="{FF2B5EF4-FFF2-40B4-BE49-F238E27FC236}">
                <a16:creationId xmlns:a16="http://schemas.microsoft.com/office/drawing/2014/main" id="{1181F947-1A4A-BB95-0B23-7A8B303AA371}"/>
              </a:ext>
            </a:extLst>
          </p:cNvPr>
          <p:cNvSpPr txBox="1"/>
          <p:nvPr/>
        </p:nvSpPr>
        <p:spPr>
          <a:xfrm>
            <a:off x="8081163" y="989133"/>
            <a:ext cx="328936" cy="4879734"/>
          </a:xfrm>
          <a:prstGeom prst="rect">
            <a:avLst/>
          </a:prstGeom>
          <a:noFill/>
        </p:spPr>
        <p:txBody>
          <a:bodyPr wrap="none" rtlCol="0">
            <a:spAutoFit/>
          </a:bodyPr>
          <a:lstStyle/>
          <a:p>
            <a:pPr>
              <a:lnSpc>
                <a:spcPct val="200000"/>
              </a:lnSpc>
            </a:pPr>
            <a:r>
              <a:rPr lang="fr-FR" sz="3200" dirty="0">
                <a:latin typeface="Arial" panose="020B0604020202020204" pitchFamily="34" charset="0"/>
                <a:cs typeface="Arial" panose="020B0604020202020204" pitchFamily="34" charset="0"/>
              </a:rPr>
              <a:t>•</a:t>
            </a:r>
          </a:p>
          <a:p>
            <a:pPr>
              <a:lnSpc>
                <a:spcPct val="200000"/>
              </a:lnSpc>
            </a:pPr>
            <a:r>
              <a:rPr lang="fr-FR" sz="3200" dirty="0">
                <a:latin typeface="Arial" panose="020B0604020202020204" pitchFamily="34" charset="0"/>
                <a:cs typeface="Arial" panose="020B0604020202020204" pitchFamily="34" charset="0"/>
              </a:rPr>
              <a:t>•</a:t>
            </a:r>
          </a:p>
          <a:p>
            <a:pPr>
              <a:lnSpc>
                <a:spcPct val="200000"/>
              </a:lnSpc>
            </a:pPr>
            <a:r>
              <a:rPr lang="fr-FR" sz="3200" dirty="0">
                <a:latin typeface="Arial" panose="020B0604020202020204" pitchFamily="34" charset="0"/>
                <a:cs typeface="Arial" panose="020B0604020202020204" pitchFamily="34" charset="0"/>
              </a:rPr>
              <a:t>•</a:t>
            </a:r>
          </a:p>
          <a:p>
            <a:pPr>
              <a:lnSpc>
                <a:spcPct val="200000"/>
              </a:lnSpc>
            </a:pPr>
            <a:r>
              <a:rPr lang="fr-FR" sz="3200" dirty="0">
                <a:latin typeface="Arial" panose="020B0604020202020204" pitchFamily="34" charset="0"/>
                <a:cs typeface="Arial" panose="020B0604020202020204" pitchFamily="34" charset="0"/>
              </a:rPr>
              <a:t>•</a:t>
            </a:r>
          </a:p>
          <a:p>
            <a:pPr>
              <a:lnSpc>
                <a:spcPct val="200000"/>
              </a:lnSpc>
            </a:pPr>
            <a:r>
              <a:rPr lang="fr-FR" sz="3200" dirty="0">
                <a:latin typeface="Arial" panose="020B0604020202020204" pitchFamily="34" charset="0"/>
                <a:cs typeface="Arial" panose="020B0604020202020204" pitchFamily="34" charset="0"/>
              </a:rPr>
              <a:t>•</a:t>
            </a:r>
            <a:endParaRPr lang="fr-TN" sz="3200" dirty="0"/>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8764628"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مراجعة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5" name="TextBox 4">
            <a:extLst>
              <a:ext uri="{FF2B5EF4-FFF2-40B4-BE49-F238E27FC236}">
                <a16:creationId xmlns:a16="http://schemas.microsoft.com/office/drawing/2014/main" id="{585A6A40-166D-CC03-478B-C29BE3DAEFB3}"/>
              </a:ext>
            </a:extLst>
          </p:cNvPr>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20204"/>
                <a:cs typeface="Arial" panose="020B0604020202020204"/>
              </a:rPr>
              <a:t>ALK-Abelló provided an unrestricted educational grant </a:t>
            </a:r>
            <a:r>
              <a:rPr lang="en-US" sz="1000" dirty="0">
                <a:solidFill>
                  <a:srgbClr val="000000"/>
                </a:solidFill>
                <a:latin typeface="Arial" panose="020B0604020202020204"/>
                <a:cs typeface="Arial" panose="020B0604020202020204"/>
              </a:rPr>
              <a:t>to </a:t>
            </a:r>
            <a:r>
              <a:rPr lang="en-US" sz="1000" spc="-5" dirty="0">
                <a:solidFill>
                  <a:srgbClr val="000000"/>
                </a:solidFill>
                <a:latin typeface="Arial" panose="020B0604020202020204"/>
                <a:cs typeface="Arial" panose="020B0604020202020204"/>
              </a:rPr>
              <a:t>support </a:t>
            </a:r>
            <a:r>
              <a:rPr lang="en-US" sz="1000" dirty="0">
                <a:solidFill>
                  <a:srgbClr val="000000"/>
                </a:solidFill>
                <a:latin typeface="Arial" panose="020B0604020202020204"/>
                <a:cs typeface="Arial" panose="020B0604020202020204"/>
              </a:rPr>
              <a:t>the </a:t>
            </a:r>
            <a:r>
              <a:rPr lang="en-US" sz="1000" spc="-5" dirty="0">
                <a:solidFill>
                  <a:srgbClr val="000000"/>
                </a:solidFill>
                <a:latin typeface="Arial" panose="020B0604020202020204"/>
                <a:cs typeface="Arial" panose="020B0604020202020204"/>
              </a:rPr>
              <a:t>development of this case study</a:t>
            </a:r>
            <a:r>
              <a:rPr lang="en-US" sz="1000" dirty="0">
                <a:solidFill>
                  <a:srgbClr val="000000"/>
                </a:solidFill>
                <a:latin typeface="Arial" panose="020B0604020202020204"/>
                <a:cs typeface="Arial" panose="020B0604020202020204"/>
              </a:rPr>
              <a:t> but did not contribute to its content</a:t>
            </a:r>
          </a:p>
        </p:txBody>
      </p:sp>
      <p:pic>
        <p:nvPicPr>
          <p:cNvPr id="4" name="Picture 3" descr="A person playing golf on a golf course&#10;&#10;AI-generated content may be incorrect.">
            <a:extLst>
              <a:ext uri="{FF2B5EF4-FFF2-40B4-BE49-F238E27FC236}">
                <a16:creationId xmlns:a16="http://schemas.microsoft.com/office/drawing/2014/main" id="{7A3472FA-C816-C37E-76B6-8F04E8B508ED}"/>
              </a:ext>
            </a:extLst>
          </p:cNvPr>
          <p:cNvPicPr>
            <a:picLocks noChangeAspect="1"/>
          </p:cNvPicPr>
          <p:nvPr/>
        </p:nvPicPr>
        <p:blipFill>
          <a:blip r:embed="rId4"/>
          <a:stretch>
            <a:fillRect/>
          </a:stretch>
        </p:blipFill>
        <p:spPr>
          <a:xfrm>
            <a:off x="8586883" y="1283372"/>
            <a:ext cx="3372256" cy="5058385"/>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470812" y="1712430"/>
            <a:ext cx="6536380" cy="3323987"/>
          </a:xfrm>
          <a:prstGeom prst="rect">
            <a:avLst/>
          </a:prstGeom>
          <a:noFill/>
        </p:spPr>
        <p:txBody>
          <a:bodyPr wrap="square">
            <a:spAutoFit/>
          </a:bodyPr>
          <a:lstStyle/>
          <a:p>
            <a:pPr algn="r">
              <a:buClr>
                <a:srgbClr val="017973"/>
              </a:buClr>
              <a:buSzPct val="130000"/>
            </a:pPr>
            <a:r>
              <a:rPr lang="ar-AE" sz="3000" dirty="0">
                <a:latin typeface="Arial" panose="020B0604020202020204" pitchFamily="34" charset="0"/>
                <a:cs typeface="Arial" panose="020B0604020202020204" pitchFamily="34" charset="0"/>
              </a:rPr>
              <a:t>6/52 متابعة</a:t>
            </a:r>
          </a:p>
          <a:p>
            <a:pPr algn="r">
              <a:buClr>
                <a:srgbClr val="017973"/>
              </a:buClr>
              <a:buSzPct val="130000"/>
            </a:pPr>
            <a:endParaRPr lang="en-GB"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مراجعة 6/12 في الصيف وقبل الشتاء</a:t>
            </a:r>
            <a:endParaRPr lang="en-GB" sz="3000" dirty="0">
              <a:latin typeface="Arial" panose="020B0604020202020204" pitchFamily="34" charset="0"/>
              <a:cs typeface="Arial" panose="020B0604020202020204" pitchFamily="34" charset="0"/>
            </a:endParaRPr>
          </a:p>
          <a:p>
            <a:pPr algn="r">
              <a:buClr>
                <a:srgbClr val="017973"/>
              </a:buClr>
              <a:buSzPct val="130000"/>
            </a:pPr>
            <a:endParaRPr lang="ar-AE"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تفاقم الأعراض:</a:t>
            </a:r>
          </a:p>
          <a:p>
            <a:pPr algn="r">
              <a:buClr>
                <a:srgbClr val="017973"/>
              </a:buClr>
              <a:buSzPct val="130000"/>
            </a:pPr>
            <a:r>
              <a:rPr lang="ar-AE" sz="3000" dirty="0">
                <a:latin typeface="Arial" panose="020B0604020202020204" pitchFamily="34" charset="0"/>
                <a:cs typeface="Arial" panose="020B0604020202020204" pitchFamily="34" charset="0"/>
              </a:rPr>
              <a:t>فقدان حاسة الشم</a:t>
            </a:r>
          </a:p>
          <a:p>
            <a:pPr algn="r">
              <a:buClr>
                <a:srgbClr val="017973"/>
              </a:buClr>
              <a:buSzPct val="130000"/>
            </a:pPr>
            <a:r>
              <a:rPr lang="ar-AE" sz="3000" dirty="0">
                <a:latin typeface="Arial" panose="020B0604020202020204" pitchFamily="34" charset="0"/>
                <a:cs typeface="Arial" panose="020B0604020202020204" pitchFamily="34" charset="0"/>
              </a:rPr>
              <a:t>نزيف أنفي</a:t>
            </a:r>
            <a:endParaRPr lang="en-US" sz="3200" dirty="0">
              <a:latin typeface="Arial" panose="020B0604020202020204" pitchFamily="34" charset="0"/>
            </a:endParaRPr>
          </a:p>
        </p:txBody>
      </p:sp>
      <p:sp>
        <p:nvSpPr>
          <p:cNvPr id="6" name="ZoneTexte 5">
            <a:extLst>
              <a:ext uri="{FF2B5EF4-FFF2-40B4-BE49-F238E27FC236}">
                <a16:creationId xmlns:a16="http://schemas.microsoft.com/office/drawing/2014/main" id="{ACCE2465-C1D9-AF6D-99E8-96E3E981D468}"/>
              </a:ext>
            </a:extLst>
          </p:cNvPr>
          <p:cNvSpPr txBox="1"/>
          <p:nvPr/>
        </p:nvSpPr>
        <p:spPr>
          <a:xfrm>
            <a:off x="7212037" y="1283372"/>
            <a:ext cx="328936" cy="2894190"/>
          </a:xfrm>
          <a:prstGeom prst="rect">
            <a:avLst/>
          </a:prstGeom>
          <a:noFill/>
        </p:spPr>
        <p:txBody>
          <a:bodyPr wrap="none" rtlCol="0">
            <a:spAutoFit/>
          </a:bodyPr>
          <a:lstStyle/>
          <a:p>
            <a:pPr>
              <a:lnSpc>
                <a:spcPct val="200000"/>
              </a:lnSpc>
            </a:pPr>
            <a:r>
              <a:rPr lang="fr-FR" sz="3200" dirty="0">
                <a:latin typeface="Arial" panose="020B0604020202020204" pitchFamily="34" charset="0"/>
                <a:cs typeface="Arial" panose="020B0604020202020204" pitchFamily="34" charset="0"/>
              </a:rPr>
              <a:t>•</a:t>
            </a:r>
          </a:p>
          <a:p>
            <a:pPr>
              <a:lnSpc>
                <a:spcPct val="200000"/>
              </a:lnSpc>
            </a:pPr>
            <a:r>
              <a:rPr lang="fr-FR" sz="3200" dirty="0">
                <a:latin typeface="Arial" panose="020B0604020202020204" pitchFamily="34" charset="0"/>
                <a:cs typeface="Arial" panose="020B0604020202020204" pitchFamily="34" charset="0"/>
              </a:rPr>
              <a:t>•</a:t>
            </a:r>
          </a:p>
          <a:p>
            <a:pPr>
              <a:lnSpc>
                <a:spcPct val="200000"/>
              </a:lnSpc>
            </a:pPr>
            <a:r>
              <a:rPr lang="fr-FR"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ملخص الرسائل الرئيسية</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E7789A00-EAD3-C1EE-750D-3D28C0CA7DA2}"/>
              </a:ext>
            </a:extLst>
          </p:cNvPr>
          <p:cNvSpPr txBox="1"/>
          <p:nvPr/>
        </p:nvSpPr>
        <p:spPr>
          <a:xfrm>
            <a:off x="736517" y="1108970"/>
            <a:ext cx="6613383" cy="5509200"/>
          </a:xfrm>
          <a:prstGeom prst="rect">
            <a:avLst/>
          </a:prstGeom>
          <a:noFill/>
        </p:spPr>
        <p:txBody>
          <a:bodyPr wrap="square">
            <a:spAutoFit/>
          </a:bodyPr>
          <a:lstStyle/>
          <a:p>
            <a:pPr algn="r">
              <a:buClr>
                <a:srgbClr val="017973"/>
              </a:buClr>
              <a:buSzPct val="130000"/>
            </a:pPr>
            <a:r>
              <a:rPr lang="ar-AE" sz="3200" dirty="0">
                <a:latin typeface="Arial" panose="020B0604020202020204" pitchFamily="34" charset="0"/>
              </a:rPr>
              <a:t>ليست كل حالات التهاب الأنف هي حساسية</a:t>
            </a:r>
          </a:p>
          <a:p>
            <a:pPr algn="r">
              <a:buClr>
                <a:srgbClr val="017973"/>
              </a:buClr>
              <a:buSzPct val="130000"/>
            </a:pPr>
            <a:endParaRPr lang="ar-AE" sz="3200" dirty="0">
              <a:latin typeface="Arial" panose="020B0604020202020204" pitchFamily="34" charset="0"/>
            </a:endParaRPr>
          </a:p>
          <a:p>
            <a:pPr algn="r">
              <a:buClr>
                <a:srgbClr val="017973"/>
              </a:buClr>
              <a:buSzPct val="130000"/>
            </a:pPr>
            <a:r>
              <a:rPr lang="ar-AE" sz="3200" dirty="0">
                <a:latin typeface="Arial" panose="020B0604020202020204" pitchFamily="34" charset="0"/>
              </a:rPr>
              <a:t>من الضروري إجراء فحص شامل لمسببات الأعراض</a:t>
            </a:r>
          </a:p>
          <a:p>
            <a:pPr algn="r">
              <a:buClr>
                <a:srgbClr val="017973"/>
              </a:buClr>
              <a:buSzPct val="130000"/>
            </a:pPr>
            <a:endParaRPr lang="ar-AE" sz="3200" dirty="0">
              <a:latin typeface="Arial" panose="020B0604020202020204" pitchFamily="34" charset="0"/>
            </a:endParaRPr>
          </a:p>
          <a:p>
            <a:pPr algn="r">
              <a:buClr>
                <a:srgbClr val="017973"/>
              </a:buClr>
              <a:buSzPct val="130000"/>
            </a:pPr>
            <a:r>
              <a:rPr lang="ar-AE" sz="3200" dirty="0">
                <a:latin typeface="Arial" panose="020B0604020202020204" pitchFamily="34" charset="0"/>
              </a:rPr>
              <a:t>العلاجات غير الدوائية والتدابير الوقائية مهمة جدًا في إدارة التهاب الأنف غير الحساسي</a:t>
            </a:r>
          </a:p>
          <a:p>
            <a:pPr algn="r">
              <a:buClr>
                <a:srgbClr val="017973"/>
              </a:buClr>
              <a:buSzPct val="130000"/>
            </a:pPr>
            <a:endParaRPr lang="ar-AE" sz="3200" dirty="0">
              <a:latin typeface="Arial" panose="020B0604020202020204" pitchFamily="34" charset="0"/>
            </a:endParaRPr>
          </a:p>
          <a:p>
            <a:pPr algn="r">
              <a:buClr>
                <a:srgbClr val="017973"/>
              </a:buClr>
              <a:buSzPct val="130000"/>
            </a:pPr>
            <a:r>
              <a:rPr lang="ar-AE" sz="3200" dirty="0">
                <a:latin typeface="Arial" panose="020B0604020202020204" pitchFamily="34" charset="0"/>
              </a:rPr>
              <a:t>الوعي بأن المرضى قد يعانون من التهاب الأنف الحساسي والتهاب الأنف غير الحساسي</a:t>
            </a:r>
            <a:br>
              <a:rPr lang="en-GB" sz="3200" dirty="0">
                <a:latin typeface="Arial" panose="020B0604020202020204" pitchFamily="34" charset="0"/>
              </a:rPr>
            </a:br>
            <a:endParaRPr lang="en-GB" sz="3200" dirty="0">
              <a:latin typeface="Arial" panose="020B0604020202020204" pitchFamily="34" charset="0"/>
            </a:endParaRPr>
          </a:p>
        </p:txBody>
      </p:sp>
      <p:pic>
        <p:nvPicPr>
          <p:cNvPr id="6" name="Picture 5">
            <a:extLst>
              <a:ext uri="{FF2B5EF4-FFF2-40B4-BE49-F238E27FC236}">
                <a16:creationId xmlns:a16="http://schemas.microsoft.com/office/drawing/2014/main" id="{6061C0B6-706D-E509-6D85-F1503AD615D3}"/>
              </a:ext>
            </a:extLst>
          </p:cNvPr>
          <p:cNvPicPr>
            <a:picLocks noChangeAspect="1"/>
          </p:cNvPicPr>
          <p:nvPr/>
        </p:nvPicPr>
        <p:blipFill>
          <a:blip r:embed="rId4"/>
          <a:srcRect l="12522" t="8257" r="8968" b="9812"/>
          <a:stretch/>
        </p:blipFill>
        <p:spPr>
          <a:xfrm>
            <a:off x="9555095" y="1850010"/>
            <a:ext cx="1435209" cy="2246654"/>
          </a:xfrm>
          <a:prstGeom prst="rect">
            <a:avLst/>
          </a:prstGeom>
        </p:spPr>
      </p:pic>
      <p:sp>
        <p:nvSpPr>
          <p:cNvPr id="4" name="ZoneTexte 3">
            <a:extLst>
              <a:ext uri="{FF2B5EF4-FFF2-40B4-BE49-F238E27FC236}">
                <a16:creationId xmlns:a16="http://schemas.microsoft.com/office/drawing/2014/main" id="{5DA0F63A-6FC6-0A99-38F8-6BBBDAF2FDB1}"/>
              </a:ext>
            </a:extLst>
          </p:cNvPr>
          <p:cNvSpPr txBox="1"/>
          <p:nvPr/>
        </p:nvSpPr>
        <p:spPr>
          <a:xfrm>
            <a:off x="7432469" y="688925"/>
            <a:ext cx="328936" cy="4802405"/>
          </a:xfrm>
          <a:prstGeom prst="rect">
            <a:avLst/>
          </a:prstGeom>
          <a:noFill/>
        </p:spPr>
        <p:txBody>
          <a:bodyPr wrap="none" rtlCol="0">
            <a:spAutoFit/>
          </a:bodyPr>
          <a:lstStyle/>
          <a:p>
            <a:pPr>
              <a:lnSpc>
                <a:spcPct val="250000"/>
              </a:lnSpc>
            </a:pPr>
            <a:r>
              <a:rPr lang="fr-FR" sz="3200" dirty="0">
                <a:latin typeface="Arial" panose="020B0604020202020204" pitchFamily="34" charset="0"/>
                <a:cs typeface="Arial" panose="020B0604020202020204" pitchFamily="34" charset="0"/>
              </a:rPr>
              <a:t>•</a:t>
            </a:r>
          </a:p>
          <a:p>
            <a:pPr>
              <a:lnSpc>
                <a:spcPct val="250000"/>
              </a:lnSpc>
            </a:pPr>
            <a:r>
              <a:rPr lang="fr-FR" sz="3200" dirty="0">
                <a:latin typeface="Arial" panose="020B0604020202020204" pitchFamily="34" charset="0"/>
                <a:cs typeface="Arial" panose="020B0604020202020204" pitchFamily="34" charset="0"/>
              </a:rPr>
              <a:t>•</a:t>
            </a:r>
          </a:p>
          <a:p>
            <a:pPr>
              <a:lnSpc>
                <a:spcPct val="250000"/>
              </a:lnSpc>
            </a:pPr>
            <a:r>
              <a:rPr lang="fr-FR" sz="3200" dirty="0">
                <a:latin typeface="Arial" panose="020B0604020202020204" pitchFamily="34" charset="0"/>
                <a:cs typeface="Arial" panose="020B0604020202020204" pitchFamily="34" charset="0"/>
              </a:rPr>
              <a:t>•</a:t>
            </a:r>
          </a:p>
          <a:p>
            <a:pPr>
              <a:lnSpc>
                <a:spcPct val="250000"/>
              </a:lnSpc>
            </a:pPr>
            <a:r>
              <a:rPr lang="fr-FR"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78831288"/>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مساعد المكتب</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596134" y="1102888"/>
            <a:ext cx="3644068"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مساعد المكتب رقم 19</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378214" y="6024805"/>
            <a:ext cx="11217212" cy="800219"/>
          </a:xfrm>
          <a:prstGeom prst="rect">
            <a:avLst/>
          </a:prstGeom>
          <a:noFill/>
        </p:spPr>
        <p:txBody>
          <a:bodyPr wrap="square">
            <a:spAutoFit/>
          </a:bodyPr>
          <a:lstStyle/>
          <a:p>
            <a:pPr algn="ctr">
              <a:buClr>
                <a:srgbClr val="017973"/>
              </a:buClr>
              <a:buSzPct val="130000"/>
            </a:pPr>
            <a:r>
              <a:rPr lang="en-US" sz="1600" dirty="0">
                <a:solidFill>
                  <a:srgbClr val="017973"/>
                </a:solidFill>
                <a:effectLst/>
                <a:latin typeface="Arial" panose="020B0604020202020204" pitchFamily="34" charset="0"/>
                <a:cs typeface="Arial" panose="020B0604020202020204" pitchFamily="34" charset="0"/>
              </a:rPr>
              <a:t>https://www.ipcrg.org/search-resources/ipcrg-dth-no19-a-practical-guide-to-improve-rhinitis-diagnosis-in-primary-care</a:t>
            </a:r>
          </a:p>
          <a:p>
            <a:pPr lvl="1" algn="ctr">
              <a:buClr>
                <a:srgbClr val="017973"/>
              </a:buClr>
              <a:buSzPct val="130000"/>
            </a:pPr>
            <a:endParaRPr lang="en-US" sz="3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02FDF0-ACF8-E2B0-93C1-060C185E6569}"/>
              </a:ext>
            </a:extLst>
          </p:cNvPr>
          <p:cNvPicPr>
            <a:picLocks noChangeAspect="1"/>
          </p:cNvPicPr>
          <p:nvPr/>
        </p:nvPicPr>
        <p:blipFill>
          <a:blip r:embed="rId4"/>
          <a:srcRect/>
          <a:stretch/>
        </p:blipFill>
        <p:spPr>
          <a:xfrm>
            <a:off x="788966" y="1112547"/>
            <a:ext cx="3308550" cy="46781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4CE5BC2-5F18-0B11-B89C-F047E9B339B4}"/>
              </a:ext>
            </a:extLst>
          </p:cNvPr>
          <p:cNvPicPr>
            <a:picLocks noChangeAspect="1"/>
          </p:cNvPicPr>
          <p:nvPr/>
        </p:nvPicPr>
        <p:blipFill>
          <a:blip r:embed="rId5"/>
          <a:srcRect/>
          <a:stretch/>
        </p:blipFill>
        <p:spPr>
          <a:xfrm>
            <a:off x="4441722" y="1111989"/>
            <a:ext cx="3308556" cy="46792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5868356-54BD-85C7-232B-82E63E194CC5}"/>
              </a:ext>
            </a:extLst>
          </p:cNvPr>
          <p:cNvPicPr>
            <a:picLocks noChangeAspect="1"/>
          </p:cNvPicPr>
          <p:nvPr/>
        </p:nvPicPr>
        <p:blipFill>
          <a:blip r:embed="rId6"/>
          <a:srcRect/>
          <a:stretch/>
        </p:blipFill>
        <p:spPr>
          <a:xfrm>
            <a:off x="8094484" y="1112265"/>
            <a:ext cx="3308556" cy="46786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a:extLst>
              <a:ext uri="{FF2B5EF4-FFF2-40B4-BE49-F238E27FC236}">
                <a16:creationId xmlns:a16="http://schemas.microsoft.com/office/drawing/2014/main" id="{A783C130-E4AA-3193-C141-ECB48F00E4C6}"/>
              </a:ext>
            </a:extLst>
          </p:cNvPr>
          <p:cNvPicPr>
            <a:picLocks noChangeAspect="1"/>
          </p:cNvPicPr>
          <p:nvPr/>
        </p:nvPicPr>
        <p:blipFill>
          <a:blip r:embed="rId7"/>
          <a:stretch>
            <a:fillRect/>
          </a:stretch>
        </p:blipFill>
        <p:spPr>
          <a:xfrm>
            <a:off x="6096000" y="1886893"/>
            <a:ext cx="3084214" cy="3084214"/>
          </a:xfrm>
          <a:prstGeom prst="rect">
            <a:avLst/>
          </a:prstGeom>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ar-AE" sz="2800" b="1" dirty="0">
                <a:solidFill>
                  <a:srgbClr val="017973"/>
                </a:solidFill>
                <a:latin typeface="Arial" panose="020B0604020202020204" pitchFamily="34" charset="0"/>
                <a:cs typeface="Arial" panose="020B0604020202020204" pitchFamily="34" charset="0"/>
              </a:rPr>
              <a:t>أهداف التعلم</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8CB8E21F-C6CD-CD3B-347F-8144B7120097}"/>
              </a:ext>
            </a:extLst>
          </p:cNvPr>
          <p:cNvSpPr txBox="1"/>
          <p:nvPr/>
        </p:nvSpPr>
        <p:spPr>
          <a:xfrm>
            <a:off x="2365513" y="862295"/>
            <a:ext cx="6249346" cy="3469219"/>
          </a:xfrm>
          <a:prstGeom prst="rect">
            <a:avLst/>
          </a:prstGeom>
          <a:noFill/>
        </p:spPr>
        <p:txBody>
          <a:bodyPr wrap="square">
            <a:spAutoFit/>
          </a:bodyPr>
          <a:lstStyle/>
          <a:p>
            <a:pPr algn="r">
              <a:lnSpc>
                <a:spcPct val="150000"/>
              </a:lnSpc>
              <a:buClr>
                <a:srgbClr val="017973"/>
              </a:buClr>
              <a:buSzPct val="130000"/>
            </a:pPr>
            <a:r>
              <a:rPr lang="ar-SA" sz="3000" dirty="0">
                <a:latin typeface="Arial" panose="020B0604020202020204" pitchFamily="34" charset="0"/>
                <a:cs typeface="Arial" panose="020B0604020202020204" pitchFamily="34" charset="0"/>
              </a:rPr>
              <a:t>التحري</a:t>
            </a:r>
            <a:r>
              <a:rPr lang="ar-AE" sz="3000" dirty="0">
                <a:latin typeface="Arial" panose="020B0604020202020204" pitchFamily="34" charset="0"/>
                <a:cs typeface="Arial" panose="020B0604020202020204" pitchFamily="34" charset="0"/>
              </a:rPr>
              <a:t> </a:t>
            </a:r>
            <a:r>
              <a:rPr lang="ar-AE" sz="3000" dirty="0">
                <a:latin typeface="Arial" panose="020B0604020202020204" pitchFamily="34" charset="0"/>
              </a:rPr>
              <a:t>في </a:t>
            </a:r>
            <a:r>
              <a:rPr lang="ar-AE" sz="3000" dirty="0">
                <a:latin typeface="Arial" panose="020B0604020202020204" pitchFamily="34" charset="0"/>
                <a:cs typeface="Arial" panose="020B0604020202020204" pitchFamily="34" charset="0"/>
              </a:rPr>
              <a:t>التهاب الأنف لدى المرضى</a:t>
            </a:r>
            <a:r>
              <a:rPr lang="fr-FR" sz="3000" dirty="0">
                <a:latin typeface="Arial" panose="020B0604020202020204" pitchFamily="34" charset="0"/>
                <a:cs typeface="Arial" panose="020B0604020202020204" pitchFamily="34" charset="0"/>
              </a:rPr>
              <a:t> •</a:t>
            </a:r>
            <a:endParaRPr lang="ar-AE"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التمييز بين التهاب الأنف</a:t>
            </a:r>
            <a:r>
              <a:rPr lang="fr-FR" sz="3000" dirty="0">
                <a:latin typeface="Arial" panose="020B0604020202020204" pitchFamily="34" charset="0"/>
                <a:cs typeface="Arial" panose="020B0604020202020204" pitchFamily="34" charset="0"/>
              </a:rPr>
              <a:t> • </a:t>
            </a:r>
          </a:p>
          <a:p>
            <a:pPr algn="r">
              <a:lnSpc>
                <a:spcPct val="150000"/>
              </a:lnSpc>
              <a:buClr>
                <a:srgbClr val="017973"/>
              </a:buClr>
              <a:buSzPct val="130000"/>
            </a:pPr>
            <a:r>
              <a:rPr lang="ar-AE" sz="3000" dirty="0">
                <a:latin typeface="Arial" panose="020B0604020202020204" pitchFamily="34" charset="0"/>
              </a:rPr>
              <a:t>ال</a:t>
            </a:r>
            <a:r>
              <a:rPr lang="ar-AE" sz="3000" dirty="0">
                <a:latin typeface="Arial" panose="020B0604020202020204" pitchFamily="34" charset="0"/>
                <a:cs typeface="Arial" panose="020B0604020202020204" pitchFamily="34" charset="0"/>
              </a:rPr>
              <a:t>تحسسي والتهاب الأنف </a:t>
            </a:r>
            <a:r>
              <a:rPr lang="ar-AE" sz="3000" dirty="0">
                <a:latin typeface="Arial" panose="020B0604020202020204" pitchFamily="34" charset="0"/>
              </a:rPr>
              <a:t>ال</a:t>
            </a:r>
            <a:r>
              <a:rPr lang="ar-AE" sz="3000" dirty="0">
                <a:latin typeface="Arial" panose="020B0604020202020204" pitchFamily="34" charset="0"/>
                <a:cs typeface="Arial" panose="020B0604020202020204" pitchFamily="34" charset="0"/>
              </a:rPr>
              <a:t>غير تحسسي</a:t>
            </a:r>
            <a:endParaRPr lang="en-GB"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تشخيص التهاب الأنف </a:t>
            </a:r>
            <a:r>
              <a:rPr lang="ar-AE" sz="3000" dirty="0">
                <a:latin typeface="Arial" panose="020B0604020202020204" pitchFamily="34" charset="0"/>
              </a:rPr>
              <a:t>ال</a:t>
            </a:r>
            <a:r>
              <a:rPr lang="ar-AE" sz="3000" dirty="0">
                <a:latin typeface="Arial" panose="020B0604020202020204" pitchFamily="34" charset="0"/>
                <a:cs typeface="Arial" panose="020B0604020202020204" pitchFamily="34" charset="0"/>
              </a:rPr>
              <a:t>غير تحسسي</a:t>
            </a:r>
            <a:r>
              <a:rPr lang="fr-FR" sz="3000" dirty="0">
                <a:latin typeface="Arial" panose="020B0604020202020204" pitchFamily="34" charset="0"/>
                <a:cs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fr-FR" sz="3000" dirty="0">
                <a:latin typeface="Arial" panose="020B0604020202020204" pitchFamily="34" charset="0"/>
                <a:cs typeface="Arial" panose="020B0604020202020204" pitchFamily="34" charset="0"/>
              </a:rPr>
              <a:t> </a:t>
            </a:r>
            <a:r>
              <a:rPr lang="ar-AE" sz="3000" dirty="0">
                <a:latin typeface="Arial" panose="020B0604020202020204" pitchFamily="34" charset="0"/>
                <a:cs typeface="Arial" panose="020B0604020202020204" pitchFamily="34" charset="0"/>
              </a:rPr>
              <a:t>علاج التهاب الأنف غير تحسسي</a:t>
            </a:r>
            <a:r>
              <a:rPr lang="fr-FR" sz="3000" dirty="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9F1A28-9133-80AA-E3A7-A6B118965683}"/>
              </a:ext>
            </a:extLst>
          </p:cNvPr>
          <p:cNvGrpSpPr/>
          <p:nvPr/>
        </p:nvGrpSpPr>
        <p:grpSpPr>
          <a:xfrm>
            <a:off x="6306017" y="4563864"/>
            <a:ext cx="5792133" cy="2013044"/>
            <a:chOff x="6306017" y="4236173"/>
            <a:chExt cx="5792133" cy="2013044"/>
          </a:xfrm>
        </p:grpSpPr>
        <p:pic>
          <p:nvPicPr>
            <p:cNvPr id="7" name="Picture 6" descr="A mug with a nose and nose on it&#10;&#10;AI-generated content may be incorrect.">
              <a:extLst>
                <a:ext uri="{FF2B5EF4-FFF2-40B4-BE49-F238E27FC236}">
                  <a16:creationId xmlns:a16="http://schemas.microsoft.com/office/drawing/2014/main" id="{886B395A-1A42-19AD-CF66-7533370224EF}"/>
                </a:ext>
              </a:extLst>
            </p:cNvPr>
            <p:cNvPicPr>
              <a:picLocks noChangeAspect="1"/>
            </p:cNvPicPr>
            <p:nvPr/>
          </p:nvPicPr>
          <p:blipFill>
            <a:blip r:embed="rId3"/>
            <a:stretch>
              <a:fillRect/>
            </a:stretch>
          </p:blipFill>
          <p:spPr>
            <a:xfrm>
              <a:off x="9834659" y="4269217"/>
              <a:ext cx="2263491" cy="1980000"/>
            </a:xfrm>
            <a:prstGeom prst="rect">
              <a:avLst/>
            </a:prstGeom>
          </p:spPr>
        </p:pic>
        <p:pic>
          <p:nvPicPr>
            <p:cNvPr id="11" name="Picture 10" descr="A white container with green lid&#10;&#10;AI-generated content may be incorrect.">
              <a:extLst>
                <a:ext uri="{FF2B5EF4-FFF2-40B4-BE49-F238E27FC236}">
                  <a16:creationId xmlns:a16="http://schemas.microsoft.com/office/drawing/2014/main" id="{8553FC9D-5CC3-4746-B89A-900DB48C5C4B}"/>
                </a:ext>
              </a:extLst>
            </p:cNvPr>
            <p:cNvPicPr>
              <a:picLocks noChangeAspect="1"/>
            </p:cNvPicPr>
            <p:nvPr/>
          </p:nvPicPr>
          <p:blipFill>
            <a:blip r:embed="rId4"/>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a:extLst>
                <a:ext uri="{FF2B5EF4-FFF2-40B4-BE49-F238E27FC236}">
                  <a16:creationId xmlns:a16="http://schemas.microsoft.com/office/drawing/2014/main" id="{D573E433-27BA-D16F-FABC-8D0446A54BAF}"/>
                </a:ext>
              </a:extLst>
            </p:cNvPr>
            <p:cNvPicPr>
              <a:picLocks noChangeAspect="1"/>
            </p:cNvPicPr>
            <p:nvPr/>
          </p:nvPicPr>
          <p:blipFill>
            <a:blip r:embed="rId5"/>
            <a:stretch>
              <a:fillRect/>
            </a:stretch>
          </p:blipFill>
          <p:spPr>
            <a:xfrm>
              <a:off x="6306017" y="4236173"/>
              <a:ext cx="2438311" cy="1981128"/>
            </a:xfrm>
            <a:prstGeom prst="rect">
              <a:avLst/>
            </a:prstGeom>
          </p:spPr>
        </p:pic>
      </p:grpSp>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2156791" y="281092"/>
            <a:ext cx="7152697"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تعرف على توم</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4" name="Picture 3" descr="A person standing on a golf course&#10;&#10;AI-generated content may be incorrect.">
            <a:extLst>
              <a:ext uri="{FF2B5EF4-FFF2-40B4-BE49-F238E27FC236}">
                <a16:creationId xmlns:a16="http://schemas.microsoft.com/office/drawing/2014/main" id="{13C65C6F-06FA-A107-6F84-15F937CD4948}"/>
              </a:ext>
            </a:extLst>
          </p:cNvPr>
          <p:cNvPicPr>
            <a:picLocks noChangeAspect="1"/>
          </p:cNvPicPr>
          <p:nvPr/>
        </p:nvPicPr>
        <p:blipFill>
          <a:blip r:embed="rId3"/>
          <a:stretch>
            <a:fillRect/>
          </a:stretch>
        </p:blipFill>
        <p:spPr>
          <a:xfrm>
            <a:off x="8441548" y="1289849"/>
            <a:ext cx="3402254" cy="510338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0" y="976444"/>
            <a:ext cx="7831247" cy="4161717"/>
          </a:xfrm>
          <a:prstGeom prst="rect">
            <a:avLst/>
          </a:prstGeom>
          <a:noFill/>
        </p:spPr>
        <p:txBody>
          <a:bodyPr wrap="square">
            <a:spAutoFit/>
          </a:bodyPr>
          <a:lstStyle/>
          <a:p>
            <a:pPr algn="r">
              <a:lnSpc>
                <a:spcPct val="150000"/>
              </a:lnSpc>
              <a:buClr>
                <a:srgbClr val="017973"/>
              </a:buClr>
              <a:buSzPct val="130000"/>
            </a:pPr>
            <a:endParaRPr lang="en-GB"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fr-FR" sz="3000" dirty="0">
                <a:latin typeface="Arial" panose="020B0604020202020204" pitchFamily="34" charset="0"/>
                <a:cs typeface="Arial" panose="020B0604020202020204" pitchFamily="34" charset="0"/>
              </a:rPr>
              <a:t> </a:t>
            </a:r>
            <a:r>
              <a:rPr lang="ar-AE" sz="3000" dirty="0">
                <a:latin typeface="Arial" panose="020B0604020202020204" pitchFamily="34" charset="0"/>
                <a:cs typeface="Arial" panose="020B0604020202020204" pitchFamily="34" charset="0"/>
              </a:rPr>
              <a:t>رجل اسكتلندي يبلغ من العمر 65 عامًا</a:t>
            </a:r>
            <a:r>
              <a:rPr lang="fr-FR" sz="3000" dirty="0">
                <a:latin typeface="Arial" panose="020B0604020202020204" pitchFamily="34" charset="0"/>
                <a:cs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يستمتع بلعب الجولف والمشي في التلال</a:t>
            </a:r>
            <a:r>
              <a:rPr lang="fr-FR" sz="3000" dirty="0">
                <a:latin typeface="Arial" panose="020B0604020202020204" pitchFamily="34" charset="0"/>
                <a:cs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كان رئيسًا تنفيذيًا لشركة إلكترونيات</a:t>
            </a:r>
            <a:r>
              <a:rPr lang="fr-FR" sz="3000" dirty="0">
                <a:latin typeface="Arial" panose="020B0604020202020204" pitchFamily="34" charset="0"/>
                <a:cs typeface="Arial" panose="020B0604020202020204" pitchFamily="34" charset="0"/>
              </a:rPr>
              <a:t> •</a:t>
            </a:r>
            <a:endParaRPr lang="ar-AE"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SA" sz="3000" dirty="0">
                <a:latin typeface="Arial" panose="020B0604020202020204" pitchFamily="34" charset="0"/>
                <a:cs typeface="Arial" panose="020B0604020202020204" pitchFamily="34" charset="0"/>
              </a:rPr>
              <a:t>يستمتع</a:t>
            </a:r>
            <a:r>
              <a:rPr lang="ar-AE" sz="3000" dirty="0">
                <a:latin typeface="Arial" panose="020B0604020202020204" pitchFamily="34" charset="0"/>
                <a:cs typeface="Arial" panose="020B0604020202020204" pitchFamily="34" charset="0"/>
              </a:rPr>
              <a:t> </a:t>
            </a:r>
            <a:r>
              <a:rPr lang="ar-AE" sz="3000" dirty="0">
                <a:latin typeface="Arial" panose="020B0604020202020204" pitchFamily="34" charset="0"/>
              </a:rPr>
              <a:t>ب</a:t>
            </a:r>
            <a:r>
              <a:rPr lang="ar-AE" sz="3000" dirty="0">
                <a:latin typeface="Arial" panose="020B0604020202020204" pitchFamily="34" charset="0"/>
                <a:cs typeface="Arial" panose="020B0604020202020204" pitchFamily="34" charset="0"/>
              </a:rPr>
              <a:t>عطلاته مرتين على الأقل في السنة</a:t>
            </a:r>
            <a:r>
              <a:rPr lang="fr-FR" sz="3000" dirty="0">
                <a:latin typeface="Arial" panose="020B0604020202020204" pitchFamily="34" charset="0"/>
                <a:cs typeface="Arial" panose="020B0604020202020204" pitchFamily="34" charset="0"/>
              </a:rPr>
              <a:t>•</a:t>
            </a:r>
            <a:endParaRPr lang="en-GB"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لا يوجد حيوانات أليفة في منزله</a:t>
            </a:r>
            <a:r>
              <a:rPr lang="fr-FR" sz="3000" dirty="0">
                <a:latin typeface="Arial" panose="020B0604020202020204" pitchFamily="34" charset="0"/>
                <a:cs typeface="Arial" panose="020B0604020202020204" pitchFamily="34" charset="0"/>
              </a:rPr>
              <a:t>•</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77660"/>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7594007-9BCF-A35D-3533-9C15B224982E}"/>
              </a:ext>
            </a:extLst>
          </p:cNvPr>
          <p:cNvPicPr>
            <a:picLocks noChangeAspect="1"/>
          </p:cNvPicPr>
          <p:nvPr/>
        </p:nvPicPr>
        <p:blipFill>
          <a:blip r:embed="rId2"/>
          <a:stretch>
            <a:fillRect/>
          </a:stretch>
        </p:blipFill>
        <p:spPr>
          <a:xfrm>
            <a:off x="8441547" y="1289849"/>
            <a:ext cx="3402255" cy="5103383"/>
          </a:xfrm>
          <a:prstGeom prst="rect">
            <a:avLst/>
          </a:prstGeom>
        </p:spPr>
      </p:pic>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228733" cy="777875"/>
          </a:xfrm>
        </p:spPr>
        <p:txBody>
          <a:bodyPr>
            <a:normAutofit/>
          </a:bodyPr>
          <a:lstStyle/>
          <a:p>
            <a:pPr algn="r"/>
            <a:r>
              <a:rPr lang="ar-SA" sz="2800" b="1" dirty="0">
                <a:solidFill>
                  <a:srgbClr val="017973"/>
                </a:solidFill>
                <a:latin typeface="Arial" panose="020B0604020202020204" pitchFamily="34" charset="0"/>
                <a:cs typeface="Arial" panose="020B0604020202020204" pitchFamily="34" charset="0"/>
              </a:rPr>
              <a:t>الأولى</a:t>
            </a:r>
            <a:r>
              <a:rPr lang="fr-FR" sz="2800" b="1" dirty="0">
                <a:solidFill>
                  <a:srgbClr val="017973"/>
                </a:solidFill>
                <a:latin typeface="Arial" panose="020B0604020202020204" pitchFamily="34" charset="0"/>
                <a:cs typeface="Arial" panose="020B0604020202020204" pitchFamily="34" charset="0"/>
              </a:rPr>
              <a:t> </a:t>
            </a:r>
            <a:r>
              <a:rPr lang="ar-SA" sz="2800" b="1" dirty="0">
                <a:solidFill>
                  <a:srgbClr val="017973"/>
                </a:solidFill>
                <a:latin typeface="Arial" panose="020B0604020202020204" pitchFamily="34" charset="0"/>
                <a:cs typeface="Arial" panose="020B0604020202020204" pitchFamily="34" charset="0"/>
              </a:rPr>
              <a:t>الأعراض</a:t>
            </a:r>
            <a:r>
              <a:rPr lang="fr-FR" dirty="0"/>
              <a:t> </a:t>
            </a:r>
            <a:endParaRPr lang="en-GB" sz="36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58EB1012-56C2-D0C6-238B-270E4E00A6C3}"/>
              </a:ext>
            </a:extLst>
          </p:cNvPr>
          <p:cNvSpPr txBox="1"/>
          <p:nvPr/>
        </p:nvSpPr>
        <p:spPr>
          <a:xfrm>
            <a:off x="-165170" y="1487049"/>
            <a:ext cx="8335135" cy="4708981"/>
          </a:xfrm>
          <a:prstGeom prst="rect">
            <a:avLst/>
          </a:prstGeom>
          <a:noFill/>
        </p:spPr>
        <p:txBody>
          <a:bodyPr wrap="square">
            <a:spAutoFit/>
          </a:bodyPr>
          <a:lstStyle/>
          <a:p>
            <a:pPr algn="r">
              <a:buClr>
                <a:srgbClr val="017973"/>
              </a:buClr>
              <a:buSzPct val="130000"/>
            </a:pPr>
            <a:r>
              <a:rPr lang="ar-AE" sz="3000" dirty="0">
                <a:latin typeface="Arial" panose="020B0604020202020204" pitchFamily="34" charset="0"/>
                <a:cs typeface="Arial" panose="020B0604020202020204" pitchFamily="34" charset="0"/>
              </a:rPr>
              <a:t>مضاد احتقان الأنف بدون وصفة طبية من الصيدلية</a:t>
            </a:r>
            <a:r>
              <a:rPr lang="fr-FR" sz="3000" dirty="0">
                <a:latin typeface="Arial" panose="020B0604020202020204" pitchFamily="34" charset="0"/>
                <a:cs typeface="Arial" panose="020B0604020202020204" pitchFamily="34" charset="0"/>
              </a:rPr>
              <a:t> •</a:t>
            </a:r>
            <a:endParaRPr lang="ar-AE" sz="3000" dirty="0">
              <a:latin typeface="Arial" panose="020B0604020202020204" pitchFamily="34" charset="0"/>
              <a:cs typeface="Arial" panose="020B0604020202020204" pitchFamily="34" charset="0"/>
            </a:endParaRPr>
          </a:p>
          <a:p>
            <a:pPr algn="r">
              <a:buClr>
                <a:srgbClr val="017973"/>
              </a:buClr>
              <a:buSzPct val="130000"/>
            </a:pPr>
            <a:endParaRPr lang="en-GB" sz="3000" dirty="0">
              <a:latin typeface="Arial" panose="020B0604020202020204" pitchFamily="34" charset="0"/>
              <a:cs typeface="Arial" panose="020B0604020202020204" pitchFamily="34" charset="0"/>
            </a:endParaRPr>
          </a:p>
          <a:p>
            <a:pPr algn="r">
              <a:buClr>
                <a:srgbClr val="017973"/>
              </a:buClr>
              <a:buSzPct val="130000"/>
            </a:pPr>
            <a:r>
              <a:rPr lang="fr-FR" sz="3000" dirty="0">
                <a:latin typeface="Arial" panose="020B0604020202020204" pitchFamily="34" charset="0"/>
                <a:cs typeface="Arial" panose="020B0604020202020204" pitchFamily="34" charset="0"/>
              </a:rPr>
              <a:t> </a:t>
            </a:r>
            <a:r>
              <a:rPr lang="ar-AE" sz="3000" dirty="0">
                <a:latin typeface="Arial" panose="020B0604020202020204" pitchFamily="34" charset="0"/>
                <a:cs typeface="Arial" panose="020B0604020202020204" pitchFamily="34" charset="0"/>
              </a:rPr>
              <a:t>الشراء الثالث في غضون أسبوعين</a:t>
            </a:r>
            <a:r>
              <a:rPr lang="fr-FR" sz="3000" dirty="0">
                <a:latin typeface="Arial" panose="020B0604020202020204" pitchFamily="34" charset="0"/>
                <a:cs typeface="Arial" panose="020B0604020202020204" pitchFamily="34" charset="0"/>
              </a:rPr>
              <a:t> •</a:t>
            </a:r>
            <a:endParaRPr lang="ar-AE" sz="3000" dirty="0">
              <a:latin typeface="Arial" panose="020B0604020202020204" pitchFamily="34" charset="0"/>
              <a:cs typeface="Arial" panose="020B0604020202020204" pitchFamily="34" charset="0"/>
            </a:endParaRPr>
          </a:p>
          <a:p>
            <a:pPr algn="r">
              <a:buClr>
                <a:srgbClr val="017973"/>
              </a:buClr>
              <a:buSzPct val="130000"/>
            </a:pPr>
            <a:endParaRPr lang="en-GB"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تدخل الصيدلي واستشارته</a:t>
            </a:r>
            <a:r>
              <a:rPr lang="fr-FR" sz="3000" dirty="0">
                <a:latin typeface="Arial" panose="020B0604020202020204" pitchFamily="34" charset="0"/>
                <a:cs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r">
              <a:buClr>
                <a:srgbClr val="017973"/>
              </a:buClr>
              <a:buSzPct val="130000"/>
            </a:pPr>
            <a:endParaRPr lang="en-GB"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الإحالة إلى طبيب الأسرة في الرعاية الأولية</a:t>
            </a:r>
            <a:r>
              <a:rPr lang="fr-FR" sz="3000" dirty="0">
                <a:latin typeface="Arial" panose="020B0604020202020204" pitchFamily="34" charset="0"/>
                <a:cs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r">
              <a:buClr>
                <a:srgbClr val="017973"/>
              </a:buClr>
              <a:buSzPct val="130000"/>
            </a:pPr>
            <a:endParaRPr lang="ar-AE" sz="3000" dirty="0">
              <a:latin typeface="Arial" panose="020B0604020202020204" pitchFamily="34" charset="0"/>
              <a:cs typeface="Arial" panose="020B0604020202020204" pitchFamily="34" charset="0"/>
            </a:endParaRPr>
          </a:p>
          <a:p>
            <a:pPr algn="r">
              <a:buClr>
                <a:srgbClr val="017973"/>
              </a:buClr>
              <a:buSzPct val="130000"/>
            </a:pPr>
            <a:r>
              <a:rPr lang="ar-AE" sz="3000" dirty="0">
                <a:latin typeface="Arial" panose="020B0604020202020204" pitchFamily="34" charset="0"/>
                <a:cs typeface="Arial" panose="020B0604020202020204" pitchFamily="34" charset="0"/>
              </a:rPr>
              <a:t>اقتراح غسل الأنف في الفترة الانتقالية</a:t>
            </a:r>
            <a:r>
              <a:rPr lang="fr-FR" sz="3000" dirty="0">
                <a:latin typeface="Arial" panose="020B0604020202020204" pitchFamily="34" charset="0"/>
                <a:cs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r">
              <a:buClr>
                <a:srgbClr val="017973"/>
              </a:buClr>
              <a:buSzPct val="130000"/>
            </a:pP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عرض تقديمي </a:t>
            </a:r>
            <a:r>
              <a:rPr lang="ar-SA" sz="2800" b="1" dirty="0">
                <a:solidFill>
                  <a:srgbClr val="017973"/>
                </a:solidFill>
                <a:latin typeface="Arial" panose="020B0604020202020204" pitchFamily="34" charset="0"/>
                <a:cs typeface="Arial" panose="020B0604020202020204" pitchFamily="34" charset="0"/>
              </a:rPr>
              <a:t>للطبيب العام</a:t>
            </a:r>
            <a:endParaRPr lang="en-GB" sz="2800" b="1" dirty="0">
              <a:solidFill>
                <a:srgbClr val="017973"/>
              </a:solidFill>
              <a:latin typeface="Arial" panose="020B0604020202020204" pitchFamily="34" charset="0"/>
              <a:cs typeface="Arial" panose="020B0604020202020204" pitchFamily="34" charset="0"/>
            </a:endParaRPr>
          </a:p>
        </p:txBody>
      </p:sp>
      <p:pic>
        <p:nvPicPr>
          <p:cNvPr id="9" name="Picture 8" descr="A close up of a logo&#10;&#10;AI-generated content may be incorrect.">
            <a:extLst>
              <a:ext uri="{FF2B5EF4-FFF2-40B4-BE49-F238E27FC236}">
                <a16:creationId xmlns:a16="http://schemas.microsoft.com/office/drawing/2014/main" id="{BD72FACB-790D-6FAD-1353-443DDA79481A}"/>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85B827DA-2218-A8BC-C903-F8E93A9DDDA9}"/>
              </a:ext>
            </a:extLst>
          </p:cNvPr>
          <p:cNvSpPr txBox="1"/>
          <p:nvPr/>
        </p:nvSpPr>
        <p:spPr>
          <a:xfrm>
            <a:off x="470812" y="1296009"/>
            <a:ext cx="7831247" cy="4524315"/>
          </a:xfrm>
          <a:prstGeom prst="rect">
            <a:avLst/>
          </a:prstGeom>
          <a:noFill/>
        </p:spPr>
        <p:txBody>
          <a:bodyPr wrap="square">
            <a:spAutoFit/>
          </a:bodyPr>
          <a:lstStyle/>
          <a:p>
            <a:pPr algn="r">
              <a:buClr>
                <a:srgbClr val="017973"/>
              </a:buClr>
              <a:buSzPct val="130000"/>
            </a:pPr>
            <a:r>
              <a:rPr lang="ar-AE" sz="3200" dirty="0">
                <a:latin typeface="Arial" panose="020B0604020202020204" pitchFamily="34" charset="0"/>
                <a:cs typeface="Arial" panose="020B0604020202020204" pitchFamily="34" charset="0"/>
              </a:rPr>
              <a:t>6/12 تاريخ من انسداد الأنف وسيلان الأنف</a:t>
            </a:r>
            <a:r>
              <a:rPr lang="fr-FR" sz="3200" dirty="0">
                <a:latin typeface="Arial" panose="020B0604020202020204" pitchFamily="34" charset="0"/>
                <a:cs typeface="Arial" panose="020B0604020202020204" pitchFamily="34" charset="0"/>
              </a:rPr>
              <a:t>•</a:t>
            </a:r>
            <a:endParaRPr lang="ar-AE" sz="3200" dirty="0">
              <a:latin typeface="Arial" panose="020B0604020202020204" pitchFamily="34" charset="0"/>
              <a:cs typeface="Arial" panose="020B0604020202020204" pitchFamily="34" charset="0"/>
            </a:endParaRPr>
          </a:p>
          <a:p>
            <a:pPr algn="r">
              <a:buClr>
                <a:srgbClr val="017973"/>
              </a:buClr>
              <a:buSzPct val="130000"/>
            </a:pPr>
            <a:endParaRPr lang="ar-AE" sz="3200" dirty="0">
              <a:latin typeface="Arial" panose="020B0604020202020204" pitchFamily="34" charset="0"/>
              <a:cs typeface="Arial" panose="020B0604020202020204" pitchFamily="34" charset="0"/>
            </a:endParaRPr>
          </a:p>
          <a:p>
            <a:pPr algn="r">
              <a:buClr>
                <a:srgbClr val="017973"/>
              </a:buClr>
              <a:buSzPct val="130000"/>
            </a:pPr>
            <a:r>
              <a:rPr lang="ar-AE" sz="3200" dirty="0">
                <a:latin typeface="Arial" panose="020B0604020202020204" pitchFamily="34" charset="0"/>
                <a:cs typeface="Arial" panose="020B0604020202020204" pitchFamily="34" charset="0"/>
              </a:rPr>
              <a:t>لا توجد أعراض في العين</a:t>
            </a:r>
            <a:r>
              <a:rPr lang="fr-FR" sz="3200" dirty="0">
                <a:latin typeface="Arial" panose="020B0604020202020204" pitchFamily="34" charset="0"/>
                <a:cs typeface="Arial" panose="020B0604020202020204" pitchFamily="34" charset="0"/>
              </a:rPr>
              <a:t> •</a:t>
            </a:r>
            <a:endParaRPr lang="ar-AE" sz="3200" dirty="0">
              <a:latin typeface="Arial" panose="020B0604020202020204" pitchFamily="34" charset="0"/>
              <a:cs typeface="Arial" panose="020B0604020202020204" pitchFamily="34" charset="0"/>
            </a:endParaRPr>
          </a:p>
          <a:p>
            <a:pPr algn="r">
              <a:buClr>
                <a:srgbClr val="017973"/>
              </a:buClr>
              <a:buSzPct val="130000"/>
            </a:pPr>
            <a:endParaRPr lang="ar-AE" sz="3200" dirty="0">
              <a:latin typeface="Arial" panose="020B0604020202020204" pitchFamily="34" charset="0"/>
              <a:cs typeface="Arial" panose="020B0604020202020204" pitchFamily="34" charset="0"/>
            </a:endParaRPr>
          </a:p>
          <a:p>
            <a:pPr algn="r">
              <a:buClr>
                <a:srgbClr val="017973"/>
              </a:buClr>
              <a:buSzPct val="130000"/>
            </a:pPr>
            <a:r>
              <a:rPr lang="ar-AE" sz="3200" dirty="0">
                <a:latin typeface="Arial" panose="020B0604020202020204" pitchFamily="34" charset="0"/>
                <a:cs typeface="Arial" panose="020B0604020202020204" pitchFamily="34" charset="0"/>
              </a:rPr>
              <a:t>تتفاقم الأعراض عند الخروج في البرد</a:t>
            </a:r>
            <a:r>
              <a:rPr lang="fr-FR" sz="3200" dirty="0">
                <a:latin typeface="Arial" panose="020B0604020202020204" pitchFamily="34" charset="0"/>
                <a:cs typeface="Arial" panose="020B0604020202020204" pitchFamily="34" charset="0"/>
              </a:rPr>
              <a:t> •</a:t>
            </a:r>
            <a:endParaRPr lang="ar-AE" sz="3200" dirty="0">
              <a:latin typeface="Arial" panose="020B0604020202020204" pitchFamily="34" charset="0"/>
              <a:cs typeface="Arial" panose="020B0604020202020204" pitchFamily="34" charset="0"/>
            </a:endParaRPr>
          </a:p>
          <a:p>
            <a:pPr algn="r">
              <a:buClr>
                <a:srgbClr val="017973"/>
              </a:buClr>
              <a:buSzPct val="130000"/>
            </a:pPr>
            <a:endParaRPr lang="ar-AE" sz="3200" dirty="0">
              <a:latin typeface="Arial" panose="020B0604020202020204" pitchFamily="34" charset="0"/>
              <a:cs typeface="Arial" panose="020B0604020202020204" pitchFamily="34" charset="0"/>
            </a:endParaRPr>
          </a:p>
          <a:p>
            <a:pPr algn="r">
              <a:buClr>
                <a:srgbClr val="017973"/>
              </a:buClr>
              <a:buSzPct val="130000"/>
            </a:pPr>
            <a:r>
              <a:rPr lang="ar-AE" sz="3200" dirty="0">
                <a:latin typeface="Arial" panose="020B0604020202020204" pitchFamily="34" charset="0"/>
                <a:cs typeface="Arial" panose="020B0604020202020204" pitchFamily="34" charset="0"/>
              </a:rPr>
              <a:t>لا يوجد عطس أو حكة</a:t>
            </a:r>
            <a:r>
              <a:rPr lang="fr-FR" sz="3200" dirty="0">
                <a:latin typeface="Arial" panose="020B0604020202020204" pitchFamily="34" charset="0"/>
                <a:cs typeface="Arial" panose="020B0604020202020204" pitchFamily="34" charset="0"/>
              </a:rPr>
              <a:t> •</a:t>
            </a:r>
            <a:endParaRPr lang="ar-AE" sz="3200" dirty="0">
              <a:latin typeface="Arial" panose="020B0604020202020204" pitchFamily="34" charset="0"/>
              <a:cs typeface="Arial" panose="020B0604020202020204" pitchFamily="34" charset="0"/>
            </a:endParaRPr>
          </a:p>
          <a:p>
            <a:pPr algn="r">
              <a:buClr>
                <a:srgbClr val="017973"/>
              </a:buClr>
              <a:buSzPct val="130000"/>
            </a:pPr>
            <a:endParaRPr lang="ar-AE" sz="3200" dirty="0">
              <a:latin typeface="Arial" panose="020B0604020202020204" pitchFamily="34" charset="0"/>
              <a:cs typeface="Arial" panose="020B0604020202020204" pitchFamily="34" charset="0"/>
            </a:endParaRPr>
          </a:p>
          <a:p>
            <a:pPr algn="r">
              <a:buClr>
                <a:srgbClr val="017973"/>
              </a:buClr>
              <a:buSzPct val="130000"/>
            </a:pPr>
            <a:r>
              <a:rPr lang="ar-AE" sz="3200" dirty="0">
                <a:latin typeface="Arial" panose="020B0604020202020204" pitchFamily="34" charset="0"/>
                <a:cs typeface="Arial" panose="020B0604020202020204" pitchFamily="34" charset="0"/>
              </a:rPr>
              <a:t>يستيقظ ليلاً</a:t>
            </a:r>
            <a:r>
              <a:rPr lang="fr-FR"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pic>
        <p:nvPicPr>
          <p:cNvPr id="6" name="Picture 5" descr="A person talking to a doctor&#10;&#10;AI-generated content may be incorrect.">
            <a:extLst>
              <a:ext uri="{FF2B5EF4-FFF2-40B4-BE49-F238E27FC236}">
                <a16:creationId xmlns:a16="http://schemas.microsoft.com/office/drawing/2014/main" id="{D5019786-4596-AC5D-4EA9-C7EBAA6D1836}"/>
              </a:ext>
            </a:extLst>
          </p:cNvPr>
          <p:cNvPicPr>
            <a:picLocks noChangeAspect="1"/>
          </p:cNvPicPr>
          <p:nvPr/>
        </p:nvPicPr>
        <p:blipFill>
          <a:blip r:embed="rId4"/>
          <a:srcRect r="55493"/>
          <a:stretch/>
        </p:blipFill>
        <p:spPr>
          <a:xfrm flipH="1">
            <a:off x="8829106" y="1296009"/>
            <a:ext cx="3130760" cy="4974803"/>
          </a:xfrm>
          <a:prstGeom prst="rect">
            <a:avLst/>
          </a:prstGeom>
        </p:spPr>
      </p:pic>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التاريخ الطبي</a:t>
            </a:r>
            <a:endParaRPr lang="en-GB" sz="2800" b="1" dirty="0">
              <a:solidFill>
                <a:srgbClr val="017973"/>
              </a:solidFill>
              <a:latin typeface="Arial" panose="020B0604020202020204" pitchFamily="34" charset="0"/>
              <a:cs typeface="Arial" panose="020B0604020202020204" pitchFamily="34" charset="0"/>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20A7A79D-7331-12A0-B4E7-EB4D4FFB03FB}"/>
              </a:ext>
            </a:extLst>
          </p:cNvPr>
          <p:cNvSpPr txBox="1"/>
          <p:nvPr/>
        </p:nvSpPr>
        <p:spPr>
          <a:xfrm>
            <a:off x="344905" y="1717790"/>
            <a:ext cx="8249676" cy="4207883"/>
          </a:xfrm>
          <a:prstGeom prst="rect">
            <a:avLst/>
          </a:prstGeom>
          <a:noFill/>
        </p:spPr>
        <p:txBody>
          <a:bodyPr wrap="square">
            <a:spAutoFit/>
          </a:bodyPr>
          <a:lstStyle/>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تشخيص سابق بارتفاع ضغط الدم منذ 10 سنوات</a:t>
            </a:r>
            <a:r>
              <a:rPr lang="fr-FR" sz="3000" dirty="0">
                <a:latin typeface="Arial" panose="020B0604020202020204" pitchFamily="34" charset="0"/>
                <a:cs typeface="Arial" panose="020B0604020202020204" pitchFamily="34" charset="0"/>
              </a:rPr>
              <a:t> </a:t>
            </a:r>
            <a:r>
              <a:rPr lang="fr-FR" sz="2800" dirty="0">
                <a:latin typeface="Arial" panose="020B0604020202020204" pitchFamily="34" charset="0"/>
                <a:cs typeface="Arial" panose="020B0604020202020204" pitchFamily="34" charset="0"/>
              </a:rPr>
              <a:t>•</a:t>
            </a:r>
            <a:endParaRPr lang="ar-AE"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يتناول حاليًا مثبطات الإنزيم المحول </a:t>
            </a:r>
            <a:r>
              <a:rPr lang="ar-AE" sz="3000" dirty="0" err="1">
                <a:latin typeface="Arial" panose="020B0604020202020204" pitchFamily="34" charset="0"/>
                <a:cs typeface="Arial" panose="020B0604020202020204" pitchFamily="34" charset="0"/>
              </a:rPr>
              <a:t>للأنجيوتنسين</a:t>
            </a:r>
            <a:r>
              <a:rPr lang="ar-AE" sz="3000" dirty="0">
                <a:latin typeface="Arial" panose="020B0604020202020204" pitchFamily="34" charset="0"/>
                <a:cs typeface="Arial" panose="020B0604020202020204" pitchFamily="34" charset="0"/>
              </a:rPr>
              <a:t> وستاتين</a:t>
            </a:r>
            <a:r>
              <a:rPr lang="fr-FR" sz="3000" dirty="0">
                <a:latin typeface="Arial" panose="020B0604020202020204" pitchFamily="34" charset="0"/>
                <a:cs typeface="Arial" panose="020B0604020202020204" pitchFamily="34" charset="0"/>
              </a:rPr>
              <a:t> </a:t>
            </a:r>
            <a:r>
              <a:rPr lang="fr-FR" sz="2800" dirty="0">
                <a:latin typeface="Arial" panose="020B0604020202020204" pitchFamily="34" charset="0"/>
                <a:cs typeface="Arial" panose="020B0604020202020204" pitchFamily="34" charset="0"/>
              </a:rPr>
              <a:t>•</a:t>
            </a:r>
            <a:endParaRPr lang="ar-AE" sz="2800" dirty="0">
              <a:latin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 ومثبطات الكالسيوم</a:t>
            </a:r>
          </a:p>
          <a:p>
            <a:pPr algn="r">
              <a:lnSpc>
                <a:spcPct val="150000"/>
              </a:lnSpc>
              <a:buClr>
                <a:srgbClr val="017973"/>
              </a:buClr>
              <a:buSzPct val="130000"/>
            </a:pPr>
            <a:r>
              <a:rPr lang="fr-FR" sz="3000" dirty="0">
                <a:latin typeface="Arial" panose="020B0604020202020204" pitchFamily="34" charset="0"/>
                <a:cs typeface="Arial" panose="020B0604020202020204" pitchFamily="34" charset="0"/>
              </a:rPr>
              <a:t> </a:t>
            </a:r>
            <a:r>
              <a:rPr lang="ar-SA" sz="3000" dirty="0">
                <a:latin typeface="Arial" panose="020B0604020202020204" pitchFamily="34" charset="0"/>
                <a:cs typeface="Arial" panose="020B0604020202020204" pitchFamily="34" charset="0"/>
              </a:rPr>
              <a:t>غير</a:t>
            </a:r>
            <a:r>
              <a:rPr lang="ar-AE" sz="3000" dirty="0">
                <a:latin typeface="Arial" panose="020B0604020202020204" pitchFamily="34" charset="0"/>
              </a:rPr>
              <a:t>م</a:t>
            </a:r>
            <a:r>
              <a:rPr lang="ar-AE" sz="3000" dirty="0">
                <a:latin typeface="Arial" panose="020B0604020202020204" pitchFamily="34" charset="0"/>
                <a:cs typeface="Arial" panose="020B0604020202020204" pitchFamily="34" charset="0"/>
              </a:rPr>
              <a:t>صاب بالربو أو </a:t>
            </a:r>
            <a:r>
              <a:rPr lang="ar-AE" sz="3000" dirty="0">
                <a:latin typeface="Arial" panose="020B0604020202020204" pitchFamily="34" charset="0"/>
              </a:rPr>
              <a:t>ب</a:t>
            </a:r>
            <a:r>
              <a:rPr lang="ar-AE" sz="3000" dirty="0">
                <a:latin typeface="Arial" panose="020B0604020202020204" pitchFamily="34" charset="0"/>
                <a:cs typeface="Arial" panose="020B0604020202020204" pitchFamily="34" charset="0"/>
              </a:rPr>
              <a:t>مرض الانسداد الرئوي المزمن</a:t>
            </a:r>
            <a:r>
              <a:rPr lang="fr-FR" sz="2800" dirty="0">
                <a:latin typeface="Arial" panose="020B0604020202020204" pitchFamily="34" charset="0"/>
                <a:cs typeface="Arial" panose="020B0604020202020204" pitchFamily="34" charset="0"/>
              </a:rPr>
              <a:t>•</a:t>
            </a:r>
            <a:endParaRPr lang="ar-AE" sz="3000" dirty="0">
              <a:latin typeface="Arial" panose="020B0604020202020204" pitchFamily="34" charset="0"/>
              <a:cs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يشتري أحيانًا مستخلص بلح البحر الأخضر </a:t>
            </a:r>
            <a:r>
              <a:rPr lang="ar-AE" sz="3000" dirty="0" err="1">
                <a:latin typeface="Arial" panose="020B0604020202020204" pitchFamily="34" charset="0"/>
                <a:cs typeface="Arial" panose="020B0604020202020204" pitchFamily="34" charset="0"/>
              </a:rPr>
              <a:t>وإيبوبروفين</a:t>
            </a:r>
            <a:r>
              <a:rPr lang="ar-AE" sz="3000" dirty="0">
                <a:latin typeface="Arial" panose="020B0604020202020204" pitchFamily="34" charset="0"/>
                <a:cs typeface="Arial" panose="020B0604020202020204" pitchFamily="34" charset="0"/>
              </a:rPr>
              <a:t> بدون</a:t>
            </a:r>
            <a:r>
              <a:rPr lang="fr-FR" sz="3000" dirty="0">
                <a:latin typeface="Arial" panose="020B0604020202020204" pitchFamily="34" charset="0"/>
                <a:cs typeface="Arial" panose="020B0604020202020204" pitchFamily="34" charset="0"/>
              </a:rPr>
              <a:t> </a:t>
            </a:r>
            <a:r>
              <a:rPr lang="fr-FR" sz="2800" dirty="0">
                <a:latin typeface="Arial" panose="020B0604020202020204" pitchFamily="34" charset="0"/>
                <a:cs typeface="Arial" panose="020B0604020202020204" pitchFamily="34" charset="0"/>
              </a:rPr>
              <a:t>•</a:t>
            </a:r>
            <a:endParaRPr lang="ar-AE" sz="2800" dirty="0">
              <a:latin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 وصفة طبية لعلاج</a:t>
            </a:r>
            <a:endParaRPr lang="en-US" sz="3000" dirty="0">
              <a:latin typeface="Arial" panose="020B0604020202020204" pitchFamily="34" charset="0"/>
              <a:cs typeface="Arial" panose="020B0604020202020204" pitchFamily="34" charset="0"/>
            </a:endParaRPr>
          </a:p>
        </p:txBody>
      </p:sp>
      <p:pic>
        <p:nvPicPr>
          <p:cNvPr id="6" name="Picture 5" descr="A pile of pills on a white surface&#10;&#10;AI-generated content may be incorrect.">
            <a:extLst>
              <a:ext uri="{FF2B5EF4-FFF2-40B4-BE49-F238E27FC236}">
                <a16:creationId xmlns:a16="http://schemas.microsoft.com/office/drawing/2014/main" id="{BEF3A84E-9AB4-C9D2-7623-BBC22C2801C7}"/>
              </a:ext>
            </a:extLst>
          </p:cNvPr>
          <p:cNvPicPr>
            <a:picLocks noChangeAspect="1"/>
          </p:cNvPicPr>
          <p:nvPr/>
        </p:nvPicPr>
        <p:blipFill>
          <a:blip r:embed="rId4"/>
          <a:stretch>
            <a:fillRect/>
          </a:stretch>
        </p:blipFill>
        <p:spPr>
          <a:xfrm rot="16200000">
            <a:off x="8020393" y="2292341"/>
            <a:ext cx="4871588" cy="2781815"/>
          </a:xfrm>
          <a:prstGeom prst="rect">
            <a:avLst/>
          </a:prstGeom>
        </p:spPr>
      </p:pic>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الفحص السريري والتحقيقات</a:t>
            </a:r>
            <a:endParaRPr lang="en-GB" sz="2800" b="1" dirty="0">
              <a:solidFill>
                <a:srgbClr val="017973"/>
              </a:solidFill>
              <a:latin typeface="Arial" panose="020B0604020202020204" pitchFamily="34" charset="0"/>
              <a:cs typeface="Arial" panose="020B0604020202020204" pitchFamily="34" charset="0"/>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307B5008-A8E8-3AF6-317E-7E141D18F07E}"/>
              </a:ext>
            </a:extLst>
          </p:cNvPr>
          <p:cNvSpPr txBox="1"/>
          <p:nvPr/>
        </p:nvSpPr>
        <p:spPr>
          <a:xfrm>
            <a:off x="175652" y="1017705"/>
            <a:ext cx="7919194" cy="5171737"/>
          </a:xfrm>
          <a:prstGeom prst="rect">
            <a:avLst/>
          </a:prstGeom>
          <a:noFill/>
        </p:spPr>
        <p:txBody>
          <a:bodyPr wrap="square">
            <a:spAutoFit/>
          </a:bodyPr>
          <a:lstStyle/>
          <a:p>
            <a:pPr algn="r">
              <a:lnSpc>
                <a:spcPct val="150000"/>
              </a:lnSpc>
              <a:buClr>
                <a:srgbClr val="017973"/>
              </a:buClr>
              <a:buSzPct val="130000"/>
            </a:pPr>
            <a:r>
              <a:rPr lang="ar-AE" sz="3200" dirty="0">
                <a:latin typeface="Arial" panose="020B0604020202020204" pitchFamily="34" charset="0"/>
              </a:rPr>
              <a:t>يمكن أن تسبب مثبطات الإنزيم المحول </a:t>
            </a:r>
            <a:r>
              <a:rPr lang="ar-AE" sz="3200" dirty="0" err="1">
                <a:latin typeface="Arial" panose="020B0604020202020204" pitchFamily="34" charset="0"/>
              </a:rPr>
              <a:t>للأنجيوتنسين</a:t>
            </a:r>
            <a:r>
              <a:rPr lang="fr-FR" sz="3200" dirty="0">
                <a:latin typeface="Arial" panose="020B0604020202020204" pitchFamily="34" charset="0"/>
                <a:cs typeface="Arial" panose="020B0604020202020204" pitchFamily="34" charset="0"/>
              </a:rPr>
              <a:t>•</a:t>
            </a:r>
            <a:endParaRPr lang="ar-AE" sz="3600" dirty="0">
              <a:latin typeface="Arial" panose="020B0604020202020204" pitchFamily="34" charset="0"/>
            </a:endParaRPr>
          </a:p>
          <a:p>
            <a:pPr algn="r">
              <a:lnSpc>
                <a:spcPct val="150000"/>
              </a:lnSpc>
              <a:buClr>
                <a:srgbClr val="017973"/>
              </a:buClr>
              <a:buSzPct val="130000"/>
            </a:pPr>
            <a:r>
              <a:rPr lang="fr-FR" sz="3200" dirty="0">
                <a:latin typeface="Arial" panose="020B0604020202020204" pitchFamily="34" charset="0"/>
              </a:rPr>
              <a:t> </a:t>
            </a:r>
            <a:r>
              <a:rPr lang="ar-AE" sz="3200" dirty="0">
                <a:latin typeface="Arial" panose="020B0604020202020204" pitchFamily="34" charset="0"/>
              </a:rPr>
              <a:t>أعراضًا أنفية</a:t>
            </a:r>
            <a:endParaRPr lang="en-GB" sz="3200" dirty="0">
              <a:latin typeface="Arial" panose="020B0604020202020204" pitchFamily="34" charset="0"/>
            </a:endParaRPr>
          </a:p>
          <a:p>
            <a:pPr algn="r">
              <a:lnSpc>
                <a:spcPct val="150000"/>
              </a:lnSpc>
              <a:buClr>
                <a:srgbClr val="017973"/>
              </a:buClr>
              <a:buSzPct val="130000"/>
            </a:pPr>
            <a:r>
              <a:rPr lang="ar-SA" sz="3200" dirty="0">
                <a:latin typeface="Arial" panose="020B0604020202020204" pitchFamily="34" charset="0"/>
              </a:rPr>
              <a:t>"</a:t>
            </a:r>
            <a:r>
              <a:rPr lang="ar-SA" sz="3200" dirty="0" err="1">
                <a:latin typeface="Arial" panose="020B0604020202020204" pitchFamily="34" charset="0"/>
              </a:rPr>
              <a:t>تغيرمضادات</a:t>
            </a:r>
            <a:r>
              <a:rPr lang="ar-SA" sz="3200" dirty="0">
                <a:latin typeface="Arial" panose="020B0604020202020204" pitchFamily="34" charset="0"/>
              </a:rPr>
              <a:t> الالتهاب الغير </a:t>
            </a:r>
            <a:r>
              <a:rPr lang="ar-SA" sz="3200" dirty="0" err="1">
                <a:latin typeface="Arial" panose="020B0604020202020204" pitchFamily="34" charset="0"/>
              </a:rPr>
              <a:t>سترويدية</a:t>
            </a:r>
            <a:r>
              <a:rPr lang="ar-SA" sz="3200" dirty="0">
                <a:latin typeface="Arial" panose="020B0604020202020204" pitchFamily="34" charset="0"/>
              </a:rPr>
              <a:t> مسار"كوكس-1</a:t>
            </a:r>
            <a:r>
              <a:rPr lang="fr-FR" sz="3200" dirty="0">
                <a:latin typeface="Arial" panose="020B0604020202020204" pitchFamily="34" charset="0"/>
                <a:cs typeface="Arial" panose="020B0604020202020204" pitchFamily="34" charset="0"/>
              </a:rPr>
              <a:t>•</a:t>
            </a:r>
            <a:endParaRPr lang="en-US" sz="3200" dirty="0">
              <a:latin typeface="Arial" panose="020B0604020202020204" pitchFamily="34" charset="0"/>
            </a:endParaRPr>
          </a:p>
          <a:p>
            <a:pPr algn="r">
              <a:lnSpc>
                <a:spcPct val="150000"/>
              </a:lnSpc>
              <a:buClr>
                <a:srgbClr val="017973"/>
              </a:buClr>
              <a:buSzPct val="130000"/>
            </a:pPr>
            <a:r>
              <a:rPr lang="ar-AE" sz="3200" dirty="0">
                <a:latin typeface="Arial" panose="020B0604020202020204" pitchFamily="34" charset="0"/>
              </a:rPr>
              <a:t>أظهر تنظير الأنف احتقانًا في الغشاء المخاطي</a:t>
            </a:r>
            <a:r>
              <a:rPr lang="fr-FR" sz="3200" dirty="0">
                <a:latin typeface="Arial" panose="020B0604020202020204" pitchFamily="34" charset="0"/>
                <a:cs typeface="Arial" panose="020B0604020202020204" pitchFamily="34" charset="0"/>
              </a:rPr>
              <a:t>•</a:t>
            </a:r>
            <a:endParaRPr lang="ar-AE" sz="3200" dirty="0">
              <a:latin typeface="Arial" panose="020B0604020202020204" pitchFamily="34" charset="0"/>
            </a:endParaRPr>
          </a:p>
          <a:p>
            <a:pPr algn="r">
              <a:lnSpc>
                <a:spcPct val="150000"/>
              </a:lnSpc>
              <a:buClr>
                <a:srgbClr val="017973"/>
              </a:buClr>
              <a:buSzPct val="130000"/>
            </a:pPr>
            <a:r>
              <a:rPr lang="ar-AE" sz="3200" dirty="0">
                <a:latin typeface="Arial" panose="020B0604020202020204" pitchFamily="34" charset="0"/>
              </a:rPr>
              <a:t>سماع الصدر</a:t>
            </a:r>
            <a:r>
              <a:rPr lang="ar-SA" sz="3200" dirty="0">
                <a:latin typeface="Arial" panose="020B0604020202020204" pitchFamily="34" charset="0"/>
              </a:rPr>
              <a:t>عادي</a:t>
            </a:r>
            <a:r>
              <a:rPr lang="fr-FR" sz="3200" dirty="0">
                <a:latin typeface="Arial" panose="020B0604020202020204" pitchFamily="34" charset="0"/>
                <a:cs typeface="Arial" panose="020B0604020202020204" pitchFamily="34" charset="0"/>
              </a:rPr>
              <a:t> •</a:t>
            </a:r>
            <a:endParaRPr lang="ar-AE" sz="3200" dirty="0">
              <a:latin typeface="Arial" panose="020B0604020202020204" pitchFamily="34" charset="0"/>
            </a:endParaRPr>
          </a:p>
          <a:p>
            <a:pPr algn="r">
              <a:lnSpc>
                <a:spcPct val="150000"/>
              </a:lnSpc>
              <a:buClr>
                <a:srgbClr val="017973"/>
              </a:buClr>
              <a:buSzPct val="130000"/>
            </a:pPr>
            <a:r>
              <a:rPr lang="fr-FR" sz="3200" dirty="0">
                <a:latin typeface="Arial" panose="020B0604020202020204" pitchFamily="34" charset="0"/>
                <a:cs typeface="Arial" panose="020B0604020202020204" pitchFamily="34" charset="0"/>
              </a:rPr>
              <a:t>•</a:t>
            </a:r>
            <a:r>
              <a:rPr lang="ar-AE" sz="3200" dirty="0">
                <a:latin typeface="Arial" panose="020B0604020202020204" pitchFamily="34" charset="0"/>
              </a:rPr>
              <a:t>غير مرتفع</a:t>
            </a:r>
            <a:r>
              <a:rPr lang="fr-FR" sz="3200" dirty="0">
                <a:latin typeface="Arial" panose="020B0604020202020204" pitchFamily="34" charset="0"/>
                <a:cs typeface="Arial" panose="020B0604020202020204" pitchFamily="34" charset="0"/>
              </a:rPr>
              <a:t> </a:t>
            </a:r>
            <a:r>
              <a:rPr lang="en-US" sz="3200" dirty="0" err="1">
                <a:latin typeface="Arial" panose="020B0604020202020204" pitchFamily="34" charset="0"/>
              </a:rPr>
              <a:t>IgE</a:t>
            </a:r>
            <a:r>
              <a:rPr lang="ar-AE" sz="3200" dirty="0">
                <a:latin typeface="Arial" panose="020B0604020202020204" pitchFamily="34" charset="0"/>
              </a:rPr>
              <a:t>إجمالي</a:t>
            </a:r>
            <a:endParaRPr lang="fr-FR" sz="3200" dirty="0">
              <a:latin typeface="Arial" panose="020B0604020202020204" pitchFamily="34" charset="0"/>
            </a:endParaRPr>
          </a:p>
          <a:p>
            <a:pPr algn="r">
              <a:lnSpc>
                <a:spcPct val="150000"/>
              </a:lnSpc>
              <a:buClr>
                <a:srgbClr val="017973"/>
              </a:buClr>
              <a:buSzPct val="130000"/>
            </a:pPr>
            <a:r>
              <a:rPr lang="ar-AE" sz="3200" dirty="0">
                <a:latin typeface="Arial" panose="020B0604020202020204" pitchFamily="34" charset="0"/>
              </a:rPr>
              <a:t>اختبار وخز الجلد؟ </a:t>
            </a:r>
            <a:r>
              <a:rPr lang="fr-FR" sz="3200" dirty="0">
                <a:latin typeface="Arial" panose="020B0604020202020204" pitchFamily="34" charset="0"/>
                <a:cs typeface="Arial" panose="020B0604020202020204" pitchFamily="34" charset="0"/>
              </a:rPr>
              <a:t>•</a:t>
            </a:r>
            <a:endParaRPr lang="en-US" sz="3200" b="0" i="0" dirty="0">
              <a:effectLst/>
              <a:latin typeface="Arial" panose="020B0604020202020204" pitchFamily="34" charset="0"/>
            </a:endParaRPr>
          </a:p>
        </p:txBody>
      </p:sp>
      <p:pic>
        <p:nvPicPr>
          <p:cNvPr id="6" name="Picture 5" descr="A nose and nose with black background&#10;&#10;AI-generated content may be incorrect.">
            <a:extLst>
              <a:ext uri="{FF2B5EF4-FFF2-40B4-BE49-F238E27FC236}">
                <a16:creationId xmlns:a16="http://schemas.microsoft.com/office/drawing/2014/main" id="{55F56F2C-ED5D-ACF5-3D70-4C664B476EA9}"/>
              </a:ext>
            </a:extLst>
          </p:cNvPr>
          <p:cNvPicPr>
            <a:picLocks noChangeAspect="1"/>
          </p:cNvPicPr>
          <p:nvPr/>
        </p:nvPicPr>
        <p:blipFill>
          <a:blip r:embed="rId4"/>
          <a:srcRect l="5907" t="2731" r="3262"/>
          <a:stretch/>
        </p:blipFill>
        <p:spPr>
          <a:xfrm>
            <a:off x="8743276" y="1523785"/>
            <a:ext cx="3221702" cy="3574006"/>
          </a:xfrm>
          <a:prstGeom prst="rect">
            <a:avLst/>
          </a:prstGeom>
        </p:spPr>
      </p:pic>
      <p:pic>
        <p:nvPicPr>
          <p:cNvPr id="7" name="Picture 6" descr="A black and white logo&#10;&#10;AI-generated content may be incorrect.">
            <a:extLst>
              <a:ext uri="{FF2B5EF4-FFF2-40B4-BE49-F238E27FC236}">
                <a16:creationId xmlns:a16="http://schemas.microsoft.com/office/drawing/2014/main" id="{BD3AC7A4-2F46-2F05-46F4-07C8CD8CC48A}"/>
              </a:ext>
            </a:extLst>
          </p:cNvPr>
          <p:cNvPicPr>
            <a:picLocks noChangeAspect="1"/>
          </p:cNvPicPr>
          <p:nvPr/>
        </p:nvPicPr>
        <p:blipFill>
          <a:blip r:embed="rId5"/>
          <a:stretch>
            <a:fillRect/>
          </a:stretch>
        </p:blipFill>
        <p:spPr>
          <a:xfrm>
            <a:off x="3491479" y="4006373"/>
            <a:ext cx="1068532" cy="996089"/>
          </a:xfrm>
          <a:prstGeom prst="rect">
            <a:avLst/>
          </a:prstGeom>
        </p:spPr>
      </p:pic>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8986009" cy="777875"/>
          </a:xfrm>
        </p:spPr>
        <p:txBody>
          <a:bodyPr>
            <a:normAutofit/>
          </a:bodyPr>
          <a:lstStyle/>
          <a:p>
            <a:pPr algn="r"/>
            <a:r>
              <a:rPr lang="ar-AE" sz="2800" b="1" dirty="0">
                <a:solidFill>
                  <a:srgbClr val="017973"/>
                </a:solidFill>
                <a:latin typeface="Arial" panose="020B0604020202020204" pitchFamily="34" charset="0"/>
                <a:cs typeface="Arial" panose="020B0604020202020204" pitchFamily="34" charset="0"/>
              </a:rPr>
              <a:t>التشخيص</a:t>
            </a:r>
            <a:endParaRPr lang="en-GB" sz="2800" b="1" dirty="0">
              <a:solidFill>
                <a:srgbClr val="017973"/>
              </a:solidFill>
              <a:latin typeface="Arial" panose="020B0604020202020204" pitchFamily="34" charset="0"/>
              <a:cs typeface="Arial" panose="020B0604020202020204" pitchFamily="34" charset="0"/>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3"/>
          <a:stretch>
            <a:fillRect/>
          </a:stretch>
        </p:blipFill>
        <p:spPr>
          <a:xfrm>
            <a:off x="10411291" y="281092"/>
            <a:ext cx="1374214" cy="695352"/>
          </a:xfrm>
          <a:prstGeom prst="rect">
            <a:avLst/>
          </a:prstGeom>
        </p:spPr>
      </p:pic>
      <p:sp>
        <p:nvSpPr>
          <p:cNvPr id="3" name="TextBox 2">
            <a:extLst>
              <a:ext uri="{FF2B5EF4-FFF2-40B4-BE49-F238E27FC236}">
                <a16:creationId xmlns:a16="http://schemas.microsoft.com/office/drawing/2014/main" id="{D68DBC4F-B84B-E7D0-A26A-B2D17662519C}"/>
              </a:ext>
            </a:extLst>
          </p:cNvPr>
          <p:cNvSpPr txBox="1"/>
          <p:nvPr/>
        </p:nvSpPr>
        <p:spPr>
          <a:xfrm>
            <a:off x="0" y="628767"/>
            <a:ext cx="7593992" cy="7070205"/>
          </a:xfrm>
          <a:prstGeom prst="rect">
            <a:avLst/>
          </a:prstGeom>
          <a:noFill/>
        </p:spPr>
        <p:txBody>
          <a:bodyPr wrap="square">
            <a:spAutoFit/>
          </a:bodyPr>
          <a:lstStyle/>
          <a:p>
            <a:pPr algn="r">
              <a:lnSpc>
                <a:spcPct val="150000"/>
              </a:lnSpc>
              <a:buClr>
                <a:srgbClr val="017973"/>
              </a:buClr>
              <a:buSzPct val="130000"/>
            </a:pPr>
            <a:r>
              <a:rPr lang="en-US" sz="3000" dirty="0">
                <a:latin typeface="Arial" panose="020B0604020202020204" pitchFamily="34" charset="0"/>
                <a:cs typeface="Arial" panose="020B0604020202020204" pitchFamily="34" charset="0"/>
              </a:rPr>
              <a:t>ARA2</a:t>
            </a:r>
            <a:r>
              <a:rPr lang="ar-AE" sz="3000" dirty="0">
                <a:latin typeface="Arial" panose="020B0604020202020204" pitchFamily="34" charset="0"/>
              </a:rPr>
              <a:t>ب</a:t>
            </a:r>
            <a:r>
              <a:rPr lang="en-US" sz="3000" dirty="0">
                <a:latin typeface="Arial" panose="020B0604020202020204" pitchFamily="34" charset="0"/>
                <a:cs typeface="Arial" panose="020B0604020202020204" pitchFamily="34" charset="0"/>
              </a:rPr>
              <a:t> </a:t>
            </a:r>
            <a:r>
              <a:rPr lang="ar-AE" sz="2800" dirty="0" err="1">
                <a:latin typeface="Arial" panose="020B0604020202020204" pitchFamily="34" charset="0"/>
              </a:rPr>
              <a:t>للأنجيوتنسين</a:t>
            </a:r>
            <a:r>
              <a:rPr lang="en-US" sz="2800" dirty="0">
                <a:latin typeface="Arial" panose="020B0604020202020204" pitchFamily="34" charset="0"/>
              </a:rPr>
              <a:t> </a:t>
            </a:r>
            <a:r>
              <a:rPr lang="ar-AE" sz="3000" dirty="0">
                <a:latin typeface="Arial" panose="020B0604020202020204" pitchFamily="34" charset="0"/>
                <a:cs typeface="Arial" panose="020B0604020202020204" pitchFamily="34" charset="0"/>
              </a:rPr>
              <a:t>النظر في تبديل </a:t>
            </a:r>
            <a:r>
              <a:rPr lang="ar-AE" sz="2800" dirty="0">
                <a:latin typeface="Arial" panose="020B0604020202020204" pitchFamily="34" charset="0"/>
              </a:rPr>
              <a:t>مثبطات</a:t>
            </a:r>
            <a:endParaRPr lang="fr-FR" sz="2800" dirty="0">
              <a:latin typeface="Arial" panose="020B0604020202020204" pitchFamily="34" charset="0"/>
            </a:endParaRP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ظهور الأعراض دون تناول مضادات الالتهاب غير</a:t>
            </a:r>
            <a:r>
              <a:rPr lang="fr-FR" sz="3000" dirty="0">
                <a:latin typeface="Arial" panose="020B0604020202020204" pitchFamily="34" charset="0"/>
                <a:cs typeface="Arial" panose="020B0604020202020204" pitchFamily="34" charset="0"/>
              </a:rPr>
              <a:t> </a:t>
            </a: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الستيرويدية</a:t>
            </a:r>
          </a:p>
          <a:p>
            <a:pPr algn="r">
              <a:lnSpc>
                <a:spcPct val="150000"/>
              </a:lnSpc>
              <a:buClr>
                <a:srgbClr val="017973"/>
              </a:buClr>
              <a:buSzPct val="130000"/>
            </a:pPr>
            <a:r>
              <a:rPr lang="ar-AE" sz="3000" dirty="0">
                <a:latin typeface="Arial" panose="020B0604020202020204" pitchFamily="34" charset="0"/>
                <a:cs typeface="Arial" panose="020B0604020202020204" pitchFamily="34" charset="0"/>
              </a:rPr>
              <a:t>انخفاض إجمالي وعدم</a:t>
            </a:r>
            <a:r>
              <a:rPr lang="ar-AE" sz="3000" dirty="0">
                <a:latin typeface="Arial" panose="020B0604020202020204" pitchFamily="34" charset="0"/>
              </a:rPr>
              <a:t> ظهور أي شيء في اختبار وخز</a:t>
            </a:r>
            <a:r>
              <a:rPr lang="ar-AE" sz="3200" dirty="0">
                <a:latin typeface="Arial" panose="020B0604020202020204" pitchFamily="34" charset="0"/>
              </a:rPr>
              <a:t> الجلد</a:t>
            </a:r>
            <a:endParaRPr lang="fr-FR" sz="3200" dirty="0">
              <a:latin typeface="Arial" panose="020B0604020202020204" pitchFamily="34" charset="0"/>
            </a:endParaRPr>
          </a:p>
          <a:p>
            <a:pPr algn="r">
              <a:lnSpc>
                <a:spcPct val="150000"/>
              </a:lnSpc>
              <a:buClr>
                <a:srgbClr val="017973"/>
              </a:buClr>
              <a:buSzPct val="130000"/>
            </a:pPr>
            <a:r>
              <a:rPr lang="ar-SA" sz="3000" dirty="0">
                <a:latin typeface="Arial" panose="020B0604020202020204" pitchFamily="34" charset="0"/>
              </a:rPr>
              <a:t>يجب الانتباه إلى أن التهاب الأنف التحسسي يمكن أن يتعايش</a:t>
            </a:r>
            <a:r>
              <a:rPr lang="fr-FR" sz="3000" dirty="0">
                <a:latin typeface="Arial" panose="020B0604020202020204" pitchFamily="34" charset="0"/>
              </a:rPr>
              <a:t> </a:t>
            </a:r>
            <a:r>
              <a:rPr lang="ar-SA" sz="3000" dirty="0">
                <a:latin typeface="Arial" panose="020B0604020202020204" pitchFamily="34" charset="0"/>
              </a:rPr>
              <a:t>مع التهاب الأنف الغير تحسسي</a:t>
            </a:r>
            <a:r>
              <a:rPr lang="ar-SA" dirty="0"/>
              <a:t> </a:t>
            </a:r>
            <a:endParaRPr lang="fr-FR" sz="3000" dirty="0">
              <a:latin typeface="Arial" panose="020B0604020202020204" pitchFamily="34" charset="0"/>
              <a:cs typeface="Arial" panose="020B0604020202020204" pitchFamily="34" charset="0"/>
            </a:endParaRPr>
          </a:p>
          <a:p>
            <a:pPr algn="r" rtl="1">
              <a:lnSpc>
                <a:spcPct val="150000"/>
              </a:lnSpc>
            </a:pPr>
            <a:r>
              <a:rPr lang="ar-SA" sz="3000" dirty="0">
                <a:latin typeface="Arial" panose="020B0604020202020204" pitchFamily="34" charset="0"/>
              </a:rPr>
              <a:t>أن تم استبعاد التهاب الأنف التحسسي</a:t>
            </a:r>
            <a:r>
              <a:rPr lang="fr-FR" sz="3000" dirty="0">
                <a:latin typeface="Arial" panose="020B0604020202020204" pitchFamily="34" charset="0"/>
              </a:rPr>
              <a:t> </a:t>
            </a:r>
            <a:r>
              <a:rPr lang="ar-SA" sz="3000" dirty="0">
                <a:latin typeface="Arial" panose="020B0604020202020204" pitchFamily="34" charset="0"/>
              </a:rPr>
              <a:t>يجب اعتبار التهاب الأنف الغير تحسسي </a:t>
            </a:r>
          </a:p>
          <a:p>
            <a:pPr>
              <a:lnSpc>
                <a:spcPct val="150000"/>
              </a:lnSpc>
            </a:pPr>
            <a:br>
              <a:rPr lang="ar-SA" sz="3200" dirty="0"/>
            </a:br>
            <a:endParaRPr lang="en-US" sz="3000" dirty="0">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57EBAF1A-0E60-8DD6-CFEE-4527DA579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3CDA5EE5-0FF8-AB52-0329-741913CAB9CC}"/>
              </a:ext>
            </a:extLst>
          </p:cNvPr>
          <p:cNvSpPr txBox="1"/>
          <p:nvPr/>
        </p:nvSpPr>
        <p:spPr>
          <a:xfrm>
            <a:off x="7593992" y="531349"/>
            <a:ext cx="328936" cy="5187510"/>
          </a:xfrm>
          <a:prstGeom prst="rect">
            <a:avLst/>
          </a:prstGeom>
          <a:noFill/>
        </p:spPr>
        <p:txBody>
          <a:bodyPr wrap="none" rtlCol="0">
            <a:spAutoFit/>
          </a:bodyPr>
          <a:lstStyle/>
          <a:p>
            <a:pPr>
              <a:lnSpc>
                <a:spcPct val="150000"/>
              </a:lnSpc>
            </a:pPr>
            <a:r>
              <a:rPr lang="fr-FR" sz="3200" dirty="0">
                <a:latin typeface="Arial" panose="020B0604020202020204" pitchFamily="34" charset="0"/>
                <a:cs typeface="Arial" panose="020B0604020202020204" pitchFamily="34" charset="0"/>
              </a:rPr>
              <a:t>•</a:t>
            </a:r>
          </a:p>
          <a:p>
            <a:pPr>
              <a:lnSpc>
                <a:spcPct val="150000"/>
              </a:lnSpc>
            </a:pPr>
            <a:r>
              <a:rPr lang="fr-FR" sz="3200" dirty="0">
                <a:latin typeface="Arial" panose="020B0604020202020204" pitchFamily="34" charset="0"/>
                <a:cs typeface="Arial" panose="020B0604020202020204" pitchFamily="34" charset="0"/>
              </a:rPr>
              <a:t>•</a:t>
            </a:r>
          </a:p>
          <a:p>
            <a:pPr>
              <a:lnSpc>
                <a:spcPct val="150000"/>
              </a:lnSpc>
            </a:pPr>
            <a:endParaRPr lang="fr-FR" sz="3200" dirty="0">
              <a:latin typeface="Arial" panose="020B0604020202020204" pitchFamily="34" charset="0"/>
              <a:cs typeface="Arial" panose="020B0604020202020204" pitchFamily="34" charset="0"/>
            </a:endParaRPr>
          </a:p>
          <a:p>
            <a:pPr>
              <a:lnSpc>
                <a:spcPct val="150000"/>
              </a:lnSpc>
            </a:pPr>
            <a:r>
              <a:rPr lang="fr-FR" sz="3200" dirty="0">
                <a:latin typeface="Arial" panose="020B0604020202020204" pitchFamily="34" charset="0"/>
                <a:cs typeface="Arial" panose="020B0604020202020204" pitchFamily="34" charset="0"/>
              </a:rPr>
              <a:t>•</a:t>
            </a:r>
          </a:p>
          <a:p>
            <a:pPr>
              <a:lnSpc>
                <a:spcPct val="150000"/>
              </a:lnSpc>
            </a:pPr>
            <a:r>
              <a:rPr lang="fr-FR" sz="3200" dirty="0">
                <a:latin typeface="Arial" panose="020B0604020202020204" pitchFamily="34" charset="0"/>
                <a:cs typeface="Arial" panose="020B0604020202020204" pitchFamily="34" charset="0"/>
              </a:rPr>
              <a:t>•</a:t>
            </a:r>
          </a:p>
          <a:p>
            <a:pPr>
              <a:lnSpc>
                <a:spcPct val="150000"/>
              </a:lnSpc>
            </a:pPr>
            <a:endParaRPr lang="fr-FR" sz="3200" dirty="0">
              <a:latin typeface="Arial" panose="020B0604020202020204" pitchFamily="34" charset="0"/>
              <a:cs typeface="Arial" panose="020B0604020202020204" pitchFamily="34" charset="0"/>
            </a:endParaRPr>
          </a:p>
          <a:p>
            <a:pPr>
              <a:lnSpc>
                <a:spcPct val="150000"/>
              </a:lnSpc>
            </a:pPr>
            <a:r>
              <a:rPr lang="fr-FR" sz="3200" dirty="0">
                <a:latin typeface="Arial" panose="020B0604020202020204" pitchFamily="34" charset="0"/>
                <a:cs typeface="Arial" panose="020B0604020202020204" pitchFamily="34" charset="0"/>
              </a:rPr>
              <a:t>•</a:t>
            </a:r>
            <a:endParaRPr lang="fr-TN" sz="3200" dirty="0"/>
          </a:p>
        </p:txBody>
      </p:sp>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56803"/>
    </mc:Choice>
    <mc:Fallback xmlns="">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TotalTime>
  <Words>951</Words>
  <Application>Microsoft Office PowerPoint</Application>
  <PresentationFormat>Grand écran</PresentationFormat>
  <Paragraphs>135</Paragraphs>
  <Slides>13</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13</vt:i4>
      </vt:variant>
    </vt:vector>
  </HeadingPairs>
  <TitlesOfParts>
    <vt:vector size="18" baseType="lpstr">
      <vt:lpstr>Aptos</vt:lpstr>
      <vt:lpstr>Aptos Display</vt:lpstr>
      <vt:lpstr>Arial</vt:lpstr>
      <vt:lpstr>Google Sans</vt:lpstr>
      <vt:lpstr>1_Office Theme</vt:lpstr>
      <vt:lpstr>Présentation PowerPoint</vt:lpstr>
      <vt:lpstr>مساعد المكتب رقم 19</vt:lpstr>
      <vt:lpstr>أهداف التعلم</vt:lpstr>
      <vt:lpstr>تعرف على توم</vt:lpstr>
      <vt:lpstr>الأولى الأعراض </vt:lpstr>
      <vt:lpstr>عرض تقديمي للطبيب العام</vt:lpstr>
      <vt:lpstr>التاريخ الطبي</vt:lpstr>
      <vt:lpstr>الفحص السريري والتحقيقات</vt:lpstr>
      <vt:lpstr>التشخيص</vt:lpstr>
      <vt:lpstr> التصرف في الحالة</vt:lpstr>
      <vt:lpstr>مراجعة</vt:lpstr>
      <vt:lpstr>ملخص الرسائل الرئيسية</vt:lpstr>
      <vt:lpstr>مساعد المكتب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Habib Ghedira</cp:lastModifiedBy>
  <cp:revision>54</cp:revision>
  <dcterms:created xsi:type="dcterms:W3CDTF">2024-11-28T09:38:52Z</dcterms:created>
  <dcterms:modified xsi:type="dcterms:W3CDTF">2025-09-25T22:45:05Z</dcterms:modified>
</cp:coreProperties>
</file>