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7" r:id="rId3"/>
    <p:sldId id="305" r:id="rId4"/>
    <p:sldId id="306" r:id="rId5"/>
    <p:sldId id="307" r:id="rId6"/>
    <p:sldId id="308" r:id="rId7"/>
    <p:sldId id="309" r:id="rId8"/>
    <p:sldId id="314" r:id="rId9"/>
    <p:sldId id="310" r:id="rId10"/>
    <p:sldId id="311" r:id="rId11"/>
    <p:sldId id="315" r:id="rId12"/>
    <p:sldId id="312" r:id="rId13"/>
    <p:sldId id="319" r:id="rId14"/>
    <p:sldId id="321" r:id="rId15"/>
    <p:sldId id="322" r:id="rId16"/>
    <p:sldId id="323" r:id="rId17"/>
    <p:sldId id="324" r:id="rId18"/>
    <p:sldId id="325" r:id="rId19"/>
    <p:sldId id="313"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4" autoAdjust="0"/>
    <p:restoredTop sz="95846" autoAdjust="0"/>
  </p:normalViewPr>
  <p:slideViewPr>
    <p:cSldViewPr snapToGrid="0">
      <p:cViewPr>
        <p:scale>
          <a:sx n="86" d="100"/>
          <a:sy n="86" d="100"/>
        </p:scale>
        <p:origin x="1356" y="5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456E4-F236-401B-98ED-7F25C7319C4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98D65C-DA78-4B9F-B860-530E6978ADC2}">
      <dgm:prSet custT="1"/>
      <dgm:spPr>
        <a:solidFill>
          <a:srgbClr val="017973"/>
        </a:solidFill>
      </dgm:spPr>
      <dgm:t>
        <a:bodyPr/>
        <a:lstStyle/>
        <a:p>
          <a:pPr algn="r"/>
          <a:r>
            <a:rPr lang="ar-AE" sz="2800" dirty="0"/>
            <a:t>منذ منتصف مايو، انخفض مستوى طاقة ليام</a:t>
          </a:r>
          <a:r>
            <a:rPr lang="ar-AE" sz="1800" dirty="0"/>
            <a:t>.</a:t>
          </a:r>
          <a:endParaRPr lang="en-US" sz="2000" dirty="0"/>
        </a:p>
      </dgm:t>
    </dgm:pt>
    <dgm:pt modelId="{80A1E023-CE62-447D-81BC-C145D0A77E1C}" type="parTrans" cxnId="{3220B6F5-3314-41E6-B8D5-0148A6E07CCA}">
      <dgm:prSet/>
      <dgm:spPr/>
      <dgm:t>
        <a:bodyPr/>
        <a:lstStyle/>
        <a:p>
          <a:endParaRPr lang="en-US" sz="1800"/>
        </a:p>
      </dgm:t>
    </dgm:pt>
    <dgm:pt modelId="{150CA0D5-68A1-41DE-9F92-90F419FCE7BF}" type="sibTrans" cxnId="{3220B6F5-3314-41E6-B8D5-0148A6E07CCA}">
      <dgm:prSet custT="1"/>
      <dgm:spPr/>
      <dgm:t>
        <a:bodyPr/>
        <a:lstStyle/>
        <a:p>
          <a:endParaRPr lang="en-US" sz="2400"/>
        </a:p>
      </dgm:t>
    </dgm:pt>
    <dgm:pt modelId="{C9FB27F4-90A4-488B-AB13-3CD5A3AABDD8}">
      <dgm:prSet custT="1"/>
      <dgm:spPr>
        <a:solidFill>
          <a:srgbClr val="017973"/>
        </a:solidFill>
      </dgm:spPr>
      <dgm:t>
        <a:bodyPr/>
        <a:lstStyle/>
        <a:p>
          <a:pPr algn="r"/>
          <a:r>
            <a:rPr lang="ar-AE" sz="2800" dirty="0"/>
            <a:t>لا يبدو أنه ينام جيدًا، وأحيانًا يسمعه أبيه وأمه يشخر</a:t>
          </a:r>
          <a:r>
            <a:rPr lang="ar-AE" sz="2000" dirty="0"/>
            <a:t>.</a:t>
          </a:r>
          <a:endParaRPr lang="en-US" sz="2000" dirty="0"/>
        </a:p>
      </dgm:t>
    </dgm:pt>
    <dgm:pt modelId="{E339AAAA-DF3A-4EDA-987B-D0BA8172315B}" type="parTrans" cxnId="{92F795B2-D44D-4FD2-B155-5FE9364722EA}">
      <dgm:prSet/>
      <dgm:spPr/>
      <dgm:t>
        <a:bodyPr/>
        <a:lstStyle/>
        <a:p>
          <a:endParaRPr lang="en-US" sz="1800"/>
        </a:p>
      </dgm:t>
    </dgm:pt>
    <dgm:pt modelId="{D75041B5-133F-48FC-B0A2-0169398B2CAC}" type="sibTrans" cxnId="{92F795B2-D44D-4FD2-B155-5FE9364722EA}">
      <dgm:prSet custT="1"/>
      <dgm:spPr/>
      <dgm:t>
        <a:bodyPr/>
        <a:lstStyle/>
        <a:p>
          <a:endParaRPr lang="en-US" sz="2400"/>
        </a:p>
      </dgm:t>
    </dgm:pt>
    <dgm:pt modelId="{DDA042C1-B854-467B-A190-224CE75392AF}">
      <dgm:prSet custT="1"/>
      <dgm:spPr>
        <a:solidFill>
          <a:srgbClr val="017973"/>
        </a:solidFill>
      </dgm:spPr>
      <dgm:t>
        <a:bodyPr/>
        <a:lstStyle/>
        <a:p>
          <a:pPr algn="r"/>
          <a:r>
            <a:rPr lang="ar-AE" sz="2800" dirty="0"/>
            <a:t>يشكو المعلم من أن ليام غير منتبه في الفصل ولا يبدو أنه يسمع ما يقال له</a:t>
          </a:r>
          <a:r>
            <a:rPr lang="ar-AE" sz="2000" dirty="0"/>
            <a:t>.</a:t>
          </a:r>
          <a:endParaRPr lang="en-US" sz="2000" dirty="0"/>
        </a:p>
      </dgm:t>
    </dgm:pt>
    <dgm:pt modelId="{8818B325-019D-46E6-85AB-19961634F9C1}" type="parTrans" cxnId="{E37D7546-5440-4A79-8AB6-C72B21648961}">
      <dgm:prSet/>
      <dgm:spPr/>
      <dgm:t>
        <a:bodyPr/>
        <a:lstStyle/>
        <a:p>
          <a:endParaRPr lang="en-US" sz="1800"/>
        </a:p>
      </dgm:t>
    </dgm:pt>
    <dgm:pt modelId="{72EB82D3-E317-49AC-ABDC-B49325F39F07}" type="sibTrans" cxnId="{E37D7546-5440-4A79-8AB6-C72B21648961}">
      <dgm:prSet custT="1"/>
      <dgm:spPr/>
      <dgm:t>
        <a:bodyPr/>
        <a:lstStyle/>
        <a:p>
          <a:endParaRPr lang="en-US" sz="2400"/>
        </a:p>
      </dgm:t>
    </dgm:pt>
    <dgm:pt modelId="{56EEC3B9-CC0D-4795-AC6C-A42EA2F563FB}">
      <dgm:prSet custT="1"/>
      <dgm:spPr>
        <a:solidFill>
          <a:srgbClr val="017973"/>
        </a:solidFill>
      </dgm:spPr>
      <dgm:t>
        <a:bodyPr/>
        <a:lstStyle/>
        <a:p>
          <a:pPr algn="r"/>
          <a:r>
            <a:rPr lang="ar-AE" sz="2800" dirty="0"/>
            <a:t>كثرة السعال</a:t>
          </a:r>
          <a:endParaRPr lang="en-US" sz="2000" dirty="0"/>
        </a:p>
      </dgm:t>
    </dgm:pt>
    <dgm:pt modelId="{5603B274-DD36-4E4B-A2A6-60E3A6C35F03}" type="parTrans" cxnId="{0E7927DD-36B0-41BD-90FD-4D383591E4E0}">
      <dgm:prSet/>
      <dgm:spPr/>
      <dgm:t>
        <a:bodyPr/>
        <a:lstStyle/>
        <a:p>
          <a:endParaRPr lang="en-US" sz="1800"/>
        </a:p>
      </dgm:t>
    </dgm:pt>
    <dgm:pt modelId="{CE436C80-F915-4F23-A7EC-4DA5FA3FAF6B}" type="sibTrans" cxnId="{0E7927DD-36B0-41BD-90FD-4D383591E4E0}">
      <dgm:prSet/>
      <dgm:spPr/>
      <dgm:t>
        <a:bodyPr/>
        <a:lstStyle/>
        <a:p>
          <a:endParaRPr lang="en-US" sz="1800"/>
        </a:p>
      </dgm:t>
    </dgm:pt>
    <dgm:pt modelId="{B4829FF3-E1E2-4746-809B-8227EF164B67}">
      <dgm:prSet custT="1"/>
      <dgm:spPr>
        <a:solidFill>
          <a:srgbClr val="017973"/>
        </a:solidFill>
      </dgm:spPr>
      <dgm:t>
        <a:bodyPr/>
        <a:lstStyle/>
        <a:p>
          <a:pPr algn="r"/>
          <a:r>
            <a:rPr lang="ar-AE" sz="2800" b="0" dirty="0"/>
            <a:t>أسباب زيارة الطبيب</a:t>
          </a:r>
          <a:endParaRPr lang="en-US" sz="2800" b="0" dirty="0"/>
        </a:p>
      </dgm:t>
    </dgm:pt>
    <dgm:pt modelId="{321700C0-FA87-46A0-A13E-D97ED35BBBEA}" type="sibTrans" cxnId="{1D58FAF2-D121-42DB-AC06-FC60166C44DF}">
      <dgm:prSet custT="1"/>
      <dgm:spPr/>
      <dgm:t>
        <a:bodyPr/>
        <a:lstStyle/>
        <a:p>
          <a:endParaRPr lang="en-US" sz="2400"/>
        </a:p>
      </dgm:t>
    </dgm:pt>
    <dgm:pt modelId="{86D5FD87-E79F-4859-8917-38638CAE5C3E}" type="parTrans" cxnId="{1D58FAF2-D121-42DB-AC06-FC60166C44DF}">
      <dgm:prSet/>
      <dgm:spPr/>
      <dgm:t>
        <a:bodyPr/>
        <a:lstStyle/>
        <a:p>
          <a:endParaRPr lang="en-US" sz="1800"/>
        </a:p>
      </dgm:t>
    </dgm:pt>
    <dgm:pt modelId="{7608F57B-7B45-4E23-95AA-DF8D77852E7D}" type="pres">
      <dgm:prSet presAssocID="{791456E4-F236-401B-98ED-7F25C7319C4E}" presName="outerComposite" presStyleCnt="0">
        <dgm:presLayoutVars>
          <dgm:chMax val="5"/>
          <dgm:dir/>
          <dgm:resizeHandles val="exact"/>
        </dgm:presLayoutVars>
      </dgm:prSet>
      <dgm:spPr/>
    </dgm:pt>
    <dgm:pt modelId="{EE9C0D02-EE01-4CC9-98C5-7711785D2897}" type="pres">
      <dgm:prSet presAssocID="{791456E4-F236-401B-98ED-7F25C7319C4E}" presName="dummyMaxCanvas" presStyleCnt="0">
        <dgm:presLayoutVars/>
      </dgm:prSet>
      <dgm:spPr/>
    </dgm:pt>
    <dgm:pt modelId="{F0CEF320-3D1F-4C46-A8B5-4DD4D708E79E}" type="pres">
      <dgm:prSet presAssocID="{791456E4-F236-401B-98ED-7F25C7319C4E}" presName="FiveNodes_1" presStyleLbl="node1" presStyleIdx="0" presStyleCnt="5" custLinFactNeighborX="3742" custLinFactNeighborY="-503">
        <dgm:presLayoutVars>
          <dgm:bulletEnabled val="1"/>
        </dgm:presLayoutVars>
      </dgm:prSet>
      <dgm:spPr/>
    </dgm:pt>
    <dgm:pt modelId="{724F9902-B41C-4DED-9678-3B0095DA958D}" type="pres">
      <dgm:prSet presAssocID="{791456E4-F236-401B-98ED-7F25C7319C4E}" presName="FiveNodes_2" presStyleLbl="node1" presStyleIdx="1" presStyleCnt="5">
        <dgm:presLayoutVars>
          <dgm:bulletEnabled val="1"/>
        </dgm:presLayoutVars>
      </dgm:prSet>
      <dgm:spPr/>
    </dgm:pt>
    <dgm:pt modelId="{EE494212-F2B9-4B4A-884B-D9E83E49B21E}" type="pres">
      <dgm:prSet presAssocID="{791456E4-F236-401B-98ED-7F25C7319C4E}" presName="FiveNodes_3" presStyleLbl="node1" presStyleIdx="2" presStyleCnt="5">
        <dgm:presLayoutVars>
          <dgm:bulletEnabled val="1"/>
        </dgm:presLayoutVars>
      </dgm:prSet>
      <dgm:spPr/>
    </dgm:pt>
    <dgm:pt modelId="{38FFE77C-46E4-4D32-BF39-0980BDB2EEBC}" type="pres">
      <dgm:prSet presAssocID="{791456E4-F236-401B-98ED-7F25C7319C4E}" presName="FiveNodes_4" presStyleLbl="node1" presStyleIdx="3" presStyleCnt="5">
        <dgm:presLayoutVars>
          <dgm:bulletEnabled val="1"/>
        </dgm:presLayoutVars>
      </dgm:prSet>
      <dgm:spPr/>
    </dgm:pt>
    <dgm:pt modelId="{5CFEE596-56EB-42F8-A85E-5664D7DB0A1B}" type="pres">
      <dgm:prSet presAssocID="{791456E4-F236-401B-98ED-7F25C7319C4E}" presName="FiveNodes_5" presStyleLbl="node1" presStyleIdx="4" presStyleCnt="5">
        <dgm:presLayoutVars>
          <dgm:bulletEnabled val="1"/>
        </dgm:presLayoutVars>
      </dgm:prSet>
      <dgm:spPr/>
    </dgm:pt>
    <dgm:pt modelId="{57ACB9D9-F8AD-4AAE-BB4C-CD2BB7E66BF4}" type="pres">
      <dgm:prSet presAssocID="{791456E4-F236-401B-98ED-7F25C7319C4E}" presName="FiveConn_1-2" presStyleLbl="fgAccFollowNode1" presStyleIdx="0" presStyleCnt="4">
        <dgm:presLayoutVars>
          <dgm:bulletEnabled val="1"/>
        </dgm:presLayoutVars>
      </dgm:prSet>
      <dgm:spPr/>
    </dgm:pt>
    <dgm:pt modelId="{994D474D-34C4-467E-9CDA-DB95E17005A7}" type="pres">
      <dgm:prSet presAssocID="{791456E4-F236-401B-98ED-7F25C7319C4E}" presName="FiveConn_2-3" presStyleLbl="fgAccFollowNode1" presStyleIdx="1" presStyleCnt="4">
        <dgm:presLayoutVars>
          <dgm:bulletEnabled val="1"/>
        </dgm:presLayoutVars>
      </dgm:prSet>
      <dgm:spPr/>
    </dgm:pt>
    <dgm:pt modelId="{BFA1CF1D-DBDA-4DAC-9033-376F288279BA}" type="pres">
      <dgm:prSet presAssocID="{791456E4-F236-401B-98ED-7F25C7319C4E}" presName="FiveConn_3-4" presStyleLbl="fgAccFollowNode1" presStyleIdx="2" presStyleCnt="4">
        <dgm:presLayoutVars>
          <dgm:bulletEnabled val="1"/>
        </dgm:presLayoutVars>
      </dgm:prSet>
      <dgm:spPr/>
    </dgm:pt>
    <dgm:pt modelId="{B0C117E5-11BA-4E2C-930E-96B4D9517C63}" type="pres">
      <dgm:prSet presAssocID="{791456E4-F236-401B-98ED-7F25C7319C4E}" presName="FiveConn_4-5" presStyleLbl="fgAccFollowNode1" presStyleIdx="3" presStyleCnt="4">
        <dgm:presLayoutVars>
          <dgm:bulletEnabled val="1"/>
        </dgm:presLayoutVars>
      </dgm:prSet>
      <dgm:spPr/>
    </dgm:pt>
    <dgm:pt modelId="{3698A9A1-5444-4D35-B4BE-EF25C62DBA4E}" type="pres">
      <dgm:prSet presAssocID="{791456E4-F236-401B-98ED-7F25C7319C4E}" presName="FiveNodes_1_text" presStyleLbl="node1" presStyleIdx="4" presStyleCnt="5">
        <dgm:presLayoutVars>
          <dgm:bulletEnabled val="1"/>
        </dgm:presLayoutVars>
      </dgm:prSet>
      <dgm:spPr/>
    </dgm:pt>
    <dgm:pt modelId="{33D8DB37-F182-4D09-BAC0-9C93E179E4AE}" type="pres">
      <dgm:prSet presAssocID="{791456E4-F236-401B-98ED-7F25C7319C4E}" presName="FiveNodes_2_text" presStyleLbl="node1" presStyleIdx="4" presStyleCnt="5">
        <dgm:presLayoutVars>
          <dgm:bulletEnabled val="1"/>
        </dgm:presLayoutVars>
      </dgm:prSet>
      <dgm:spPr/>
    </dgm:pt>
    <dgm:pt modelId="{F6681C63-9C3B-43B2-9F24-05685F153A35}" type="pres">
      <dgm:prSet presAssocID="{791456E4-F236-401B-98ED-7F25C7319C4E}" presName="FiveNodes_3_text" presStyleLbl="node1" presStyleIdx="4" presStyleCnt="5">
        <dgm:presLayoutVars>
          <dgm:bulletEnabled val="1"/>
        </dgm:presLayoutVars>
      </dgm:prSet>
      <dgm:spPr/>
    </dgm:pt>
    <dgm:pt modelId="{B374781E-4EC3-4F36-88B0-90D35EF45DEF}" type="pres">
      <dgm:prSet presAssocID="{791456E4-F236-401B-98ED-7F25C7319C4E}" presName="FiveNodes_4_text" presStyleLbl="node1" presStyleIdx="4" presStyleCnt="5">
        <dgm:presLayoutVars>
          <dgm:bulletEnabled val="1"/>
        </dgm:presLayoutVars>
      </dgm:prSet>
      <dgm:spPr/>
    </dgm:pt>
    <dgm:pt modelId="{891F7F6F-5DE4-450E-8514-DED9E10C8864}" type="pres">
      <dgm:prSet presAssocID="{791456E4-F236-401B-98ED-7F25C7319C4E}" presName="FiveNodes_5_text" presStyleLbl="node1" presStyleIdx="4" presStyleCnt="5">
        <dgm:presLayoutVars>
          <dgm:bulletEnabled val="1"/>
        </dgm:presLayoutVars>
      </dgm:prSet>
      <dgm:spPr/>
    </dgm:pt>
  </dgm:ptLst>
  <dgm:cxnLst>
    <dgm:cxn modelId="{BE746915-383C-4D81-9EF0-E8E1509B5AAB}" type="presOf" srcId="{C9FB27F4-90A4-488B-AB13-3CD5A3AABDD8}" destId="{EE494212-F2B9-4B4A-884B-D9E83E49B21E}" srcOrd="0" destOrd="0" presId="urn:microsoft.com/office/officeart/2005/8/layout/vProcess5"/>
    <dgm:cxn modelId="{93A14B17-A510-4D6C-BAFF-F109A29AB407}" type="presOf" srcId="{B4829FF3-E1E2-4746-809B-8227EF164B67}" destId="{3698A9A1-5444-4D35-B4BE-EF25C62DBA4E}" srcOrd="1" destOrd="0" presId="urn:microsoft.com/office/officeart/2005/8/layout/vProcess5"/>
    <dgm:cxn modelId="{92CF935F-C75E-47EF-86A1-2AE835528B9D}" type="presOf" srcId="{72EB82D3-E317-49AC-ABDC-B49325F39F07}" destId="{B0C117E5-11BA-4E2C-930E-96B4D9517C63}" srcOrd="0" destOrd="0" presId="urn:microsoft.com/office/officeart/2005/8/layout/vProcess5"/>
    <dgm:cxn modelId="{43965161-8037-4004-90B3-99D60E326588}" type="presOf" srcId="{56EEC3B9-CC0D-4795-AC6C-A42EA2F563FB}" destId="{891F7F6F-5DE4-450E-8514-DED9E10C8864}" srcOrd="1" destOrd="0" presId="urn:microsoft.com/office/officeart/2005/8/layout/vProcess5"/>
    <dgm:cxn modelId="{E37D7546-5440-4A79-8AB6-C72B21648961}" srcId="{791456E4-F236-401B-98ED-7F25C7319C4E}" destId="{DDA042C1-B854-467B-A190-224CE75392AF}" srcOrd="3" destOrd="0" parTransId="{8818B325-019D-46E6-85AB-19961634F9C1}" sibTransId="{72EB82D3-E317-49AC-ABDC-B49325F39F07}"/>
    <dgm:cxn modelId="{29CCE26C-384F-4C6C-8F86-521D53532C30}" type="presOf" srcId="{150CA0D5-68A1-41DE-9F92-90F419FCE7BF}" destId="{994D474D-34C4-467E-9CDA-DB95E17005A7}" srcOrd="0" destOrd="0" presId="urn:microsoft.com/office/officeart/2005/8/layout/vProcess5"/>
    <dgm:cxn modelId="{6668877C-F45E-41E7-A593-8CD8503F06F4}" type="presOf" srcId="{C9FB27F4-90A4-488B-AB13-3CD5A3AABDD8}" destId="{F6681C63-9C3B-43B2-9F24-05685F153A35}" srcOrd="1" destOrd="0" presId="urn:microsoft.com/office/officeart/2005/8/layout/vProcess5"/>
    <dgm:cxn modelId="{B3390A7E-4891-409E-B174-71A1B4C77F97}" type="presOf" srcId="{DDA042C1-B854-467B-A190-224CE75392AF}" destId="{38FFE77C-46E4-4D32-BF39-0980BDB2EEBC}" srcOrd="0" destOrd="0" presId="urn:microsoft.com/office/officeart/2005/8/layout/vProcess5"/>
    <dgm:cxn modelId="{EE9882A4-F772-4C56-8964-B4669FB81FEC}" type="presOf" srcId="{5998D65C-DA78-4B9F-B860-530E6978ADC2}" destId="{33D8DB37-F182-4D09-BAC0-9C93E179E4AE}" srcOrd="1" destOrd="0" presId="urn:microsoft.com/office/officeart/2005/8/layout/vProcess5"/>
    <dgm:cxn modelId="{92F795B2-D44D-4FD2-B155-5FE9364722EA}" srcId="{791456E4-F236-401B-98ED-7F25C7319C4E}" destId="{C9FB27F4-90A4-488B-AB13-3CD5A3AABDD8}" srcOrd="2" destOrd="0" parTransId="{E339AAAA-DF3A-4EDA-987B-D0BA8172315B}" sibTransId="{D75041B5-133F-48FC-B0A2-0169398B2CAC}"/>
    <dgm:cxn modelId="{113C2AC5-A47D-4789-B630-539CB6C72365}" type="presOf" srcId="{B4829FF3-E1E2-4746-809B-8227EF164B67}" destId="{F0CEF320-3D1F-4C46-A8B5-4DD4D708E79E}" srcOrd="0" destOrd="0" presId="urn:microsoft.com/office/officeart/2005/8/layout/vProcess5"/>
    <dgm:cxn modelId="{3F701DCC-356E-4EF1-B080-63748C00EA29}" type="presOf" srcId="{791456E4-F236-401B-98ED-7F25C7319C4E}" destId="{7608F57B-7B45-4E23-95AA-DF8D77852E7D}" srcOrd="0" destOrd="0" presId="urn:microsoft.com/office/officeart/2005/8/layout/vProcess5"/>
    <dgm:cxn modelId="{79A148D5-E536-4D01-B37E-A2F589CB1621}" type="presOf" srcId="{D75041B5-133F-48FC-B0A2-0169398B2CAC}" destId="{BFA1CF1D-DBDA-4DAC-9033-376F288279BA}" srcOrd="0" destOrd="0" presId="urn:microsoft.com/office/officeart/2005/8/layout/vProcess5"/>
    <dgm:cxn modelId="{7F1B2CDC-6803-47A7-A8C6-2E47702E9A88}" type="presOf" srcId="{321700C0-FA87-46A0-A13E-D97ED35BBBEA}" destId="{57ACB9D9-F8AD-4AAE-BB4C-CD2BB7E66BF4}" srcOrd="0" destOrd="0" presId="urn:microsoft.com/office/officeart/2005/8/layout/vProcess5"/>
    <dgm:cxn modelId="{0E7927DD-36B0-41BD-90FD-4D383591E4E0}" srcId="{791456E4-F236-401B-98ED-7F25C7319C4E}" destId="{56EEC3B9-CC0D-4795-AC6C-A42EA2F563FB}" srcOrd="4" destOrd="0" parTransId="{5603B274-DD36-4E4B-A2A6-60E3A6C35F03}" sibTransId="{CE436C80-F915-4F23-A7EC-4DA5FA3FAF6B}"/>
    <dgm:cxn modelId="{89BA49E5-C842-4AE3-9D57-55C45E3EBDF7}" type="presOf" srcId="{56EEC3B9-CC0D-4795-AC6C-A42EA2F563FB}" destId="{5CFEE596-56EB-42F8-A85E-5664D7DB0A1B}" srcOrd="0" destOrd="0" presId="urn:microsoft.com/office/officeart/2005/8/layout/vProcess5"/>
    <dgm:cxn modelId="{3AD999EC-32D9-481D-A146-F12D62A553F2}" type="presOf" srcId="{5998D65C-DA78-4B9F-B860-530E6978ADC2}" destId="{724F9902-B41C-4DED-9678-3B0095DA958D}" srcOrd="0" destOrd="0" presId="urn:microsoft.com/office/officeart/2005/8/layout/vProcess5"/>
    <dgm:cxn modelId="{00F891EE-B584-4674-BB51-2BB3B4BF282C}" type="presOf" srcId="{DDA042C1-B854-467B-A190-224CE75392AF}" destId="{B374781E-4EC3-4F36-88B0-90D35EF45DEF}" srcOrd="1" destOrd="0" presId="urn:microsoft.com/office/officeart/2005/8/layout/vProcess5"/>
    <dgm:cxn modelId="{1D58FAF2-D121-42DB-AC06-FC60166C44DF}" srcId="{791456E4-F236-401B-98ED-7F25C7319C4E}" destId="{B4829FF3-E1E2-4746-809B-8227EF164B67}" srcOrd="0" destOrd="0" parTransId="{86D5FD87-E79F-4859-8917-38638CAE5C3E}" sibTransId="{321700C0-FA87-46A0-A13E-D97ED35BBBEA}"/>
    <dgm:cxn modelId="{3220B6F5-3314-41E6-B8D5-0148A6E07CCA}" srcId="{791456E4-F236-401B-98ED-7F25C7319C4E}" destId="{5998D65C-DA78-4B9F-B860-530E6978ADC2}" srcOrd="1" destOrd="0" parTransId="{80A1E023-CE62-447D-81BC-C145D0A77E1C}" sibTransId="{150CA0D5-68A1-41DE-9F92-90F419FCE7BF}"/>
    <dgm:cxn modelId="{382E5957-925B-4356-B03B-65DB1E7597BD}" type="presParOf" srcId="{7608F57B-7B45-4E23-95AA-DF8D77852E7D}" destId="{EE9C0D02-EE01-4CC9-98C5-7711785D2897}" srcOrd="0" destOrd="0" presId="urn:microsoft.com/office/officeart/2005/8/layout/vProcess5"/>
    <dgm:cxn modelId="{43C654DB-C25F-4C6C-89E5-34B6C7A86BA6}" type="presParOf" srcId="{7608F57B-7B45-4E23-95AA-DF8D77852E7D}" destId="{F0CEF320-3D1F-4C46-A8B5-4DD4D708E79E}" srcOrd="1" destOrd="0" presId="urn:microsoft.com/office/officeart/2005/8/layout/vProcess5"/>
    <dgm:cxn modelId="{74A096AE-3F2E-450D-92AF-F5FD09C38476}" type="presParOf" srcId="{7608F57B-7B45-4E23-95AA-DF8D77852E7D}" destId="{724F9902-B41C-4DED-9678-3B0095DA958D}" srcOrd="2" destOrd="0" presId="urn:microsoft.com/office/officeart/2005/8/layout/vProcess5"/>
    <dgm:cxn modelId="{C6263E97-CBD7-4AB1-A0E4-B50AB07A62EB}" type="presParOf" srcId="{7608F57B-7B45-4E23-95AA-DF8D77852E7D}" destId="{EE494212-F2B9-4B4A-884B-D9E83E49B21E}" srcOrd="3" destOrd="0" presId="urn:microsoft.com/office/officeart/2005/8/layout/vProcess5"/>
    <dgm:cxn modelId="{E1BD716C-07A2-41BE-A37B-478F4BC57AC9}" type="presParOf" srcId="{7608F57B-7B45-4E23-95AA-DF8D77852E7D}" destId="{38FFE77C-46E4-4D32-BF39-0980BDB2EEBC}" srcOrd="4" destOrd="0" presId="urn:microsoft.com/office/officeart/2005/8/layout/vProcess5"/>
    <dgm:cxn modelId="{4D70F308-39FF-4B9F-9585-D3AAC185E90C}" type="presParOf" srcId="{7608F57B-7B45-4E23-95AA-DF8D77852E7D}" destId="{5CFEE596-56EB-42F8-A85E-5664D7DB0A1B}" srcOrd="5" destOrd="0" presId="urn:microsoft.com/office/officeart/2005/8/layout/vProcess5"/>
    <dgm:cxn modelId="{AFCE2CC0-0BA8-4276-8599-14ED97F307B7}" type="presParOf" srcId="{7608F57B-7B45-4E23-95AA-DF8D77852E7D}" destId="{57ACB9D9-F8AD-4AAE-BB4C-CD2BB7E66BF4}" srcOrd="6" destOrd="0" presId="urn:microsoft.com/office/officeart/2005/8/layout/vProcess5"/>
    <dgm:cxn modelId="{D91FBC10-6A14-401D-91ED-341125F6490C}" type="presParOf" srcId="{7608F57B-7B45-4E23-95AA-DF8D77852E7D}" destId="{994D474D-34C4-467E-9CDA-DB95E17005A7}" srcOrd="7" destOrd="0" presId="urn:microsoft.com/office/officeart/2005/8/layout/vProcess5"/>
    <dgm:cxn modelId="{801A5EA9-2739-4784-833D-C8FFC9EC71F9}" type="presParOf" srcId="{7608F57B-7B45-4E23-95AA-DF8D77852E7D}" destId="{BFA1CF1D-DBDA-4DAC-9033-376F288279BA}" srcOrd="8" destOrd="0" presId="urn:microsoft.com/office/officeart/2005/8/layout/vProcess5"/>
    <dgm:cxn modelId="{8122A13A-167D-4317-BD21-0881FABEFD23}" type="presParOf" srcId="{7608F57B-7B45-4E23-95AA-DF8D77852E7D}" destId="{B0C117E5-11BA-4E2C-930E-96B4D9517C63}" srcOrd="9" destOrd="0" presId="urn:microsoft.com/office/officeart/2005/8/layout/vProcess5"/>
    <dgm:cxn modelId="{83ACC159-213C-4CF9-9588-10825D14AF0E}" type="presParOf" srcId="{7608F57B-7B45-4E23-95AA-DF8D77852E7D}" destId="{3698A9A1-5444-4D35-B4BE-EF25C62DBA4E}" srcOrd="10" destOrd="0" presId="urn:microsoft.com/office/officeart/2005/8/layout/vProcess5"/>
    <dgm:cxn modelId="{46A2BF5A-B479-4928-B74F-637A92A9AC83}" type="presParOf" srcId="{7608F57B-7B45-4E23-95AA-DF8D77852E7D}" destId="{33D8DB37-F182-4D09-BAC0-9C93E179E4AE}" srcOrd="11" destOrd="0" presId="urn:microsoft.com/office/officeart/2005/8/layout/vProcess5"/>
    <dgm:cxn modelId="{3539D883-80A1-4F11-B36A-1F2CEF0D20DA}" type="presParOf" srcId="{7608F57B-7B45-4E23-95AA-DF8D77852E7D}" destId="{F6681C63-9C3B-43B2-9F24-05685F153A35}" srcOrd="12" destOrd="0" presId="urn:microsoft.com/office/officeart/2005/8/layout/vProcess5"/>
    <dgm:cxn modelId="{02A9D189-C4E9-4044-9FA6-7C56B999DFBA}" type="presParOf" srcId="{7608F57B-7B45-4E23-95AA-DF8D77852E7D}" destId="{B374781E-4EC3-4F36-88B0-90D35EF45DEF}" srcOrd="13" destOrd="0" presId="urn:microsoft.com/office/officeart/2005/8/layout/vProcess5"/>
    <dgm:cxn modelId="{FD117720-C6D2-443C-8BA1-BE27EA252094}" type="presParOf" srcId="{7608F57B-7B45-4E23-95AA-DF8D77852E7D}" destId="{891F7F6F-5DE4-450E-8514-DED9E10C8864}"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B74EB-09D3-4BD2-9EEB-4A848EDF4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791BF-AD4B-49C4-B700-DE4AE24FA4D1}">
      <dgm:prSet/>
      <dgm:spPr>
        <a:solidFill>
          <a:srgbClr val="017973"/>
        </a:solidFill>
      </dgm:spPr>
      <dgm:t>
        <a:bodyPr/>
        <a:lstStyle/>
        <a:p>
          <a:pPr algn="r"/>
          <a:r>
            <a:rPr lang="ar-AE" dirty="0"/>
            <a:t>أمه كانت تشتري له مضادات الهيستامين من الصيدلية (لكنهم غير متأكدين من أنه يتناولها).</a:t>
          </a:r>
          <a:endParaRPr lang="en-US" dirty="0"/>
        </a:p>
      </dgm:t>
    </dgm:pt>
    <dgm:pt modelId="{80910426-56C7-4293-9FD2-70803AD20D3B}" type="parTrans" cxnId="{E0C0F4EC-2202-4AE0-90C0-D638D162D4A4}">
      <dgm:prSet/>
      <dgm:spPr/>
      <dgm:t>
        <a:bodyPr/>
        <a:lstStyle/>
        <a:p>
          <a:endParaRPr lang="en-US"/>
        </a:p>
      </dgm:t>
    </dgm:pt>
    <dgm:pt modelId="{85432105-1E75-4AD0-BFAD-D7DC44D05255}" type="sibTrans" cxnId="{E0C0F4EC-2202-4AE0-90C0-D638D162D4A4}">
      <dgm:prSet/>
      <dgm:spPr/>
      <dgm:t>
        <a:bodyPr/>
        <a:lstStyle/>
        <a:p>
          <a:endParaRPr lang="en-US"/>
        </a:p>
      </dgm:t>
    </dgm:pt>
    <dgm:pt modelId="{CD383BAC-6FA1-48D9-AC9B-C920B18D938B}">
      <dgm:prSet/>
      <dgm:spPr>
        <a:solidFill>
          <a:srgbClr val="017973"/>
        </a:solidFill>
      </dgm:spPr>
      <dgm:t>
        <a:bodyPr/>
        <a:lstStyle/>
        <a:p>
          <a:pPr algn="r"/>
          <a:r>
            <a:rPr lang="ar-AE" dirty="0"/>
            <a:t>كانت أمه تعاني من الأكزيما وحمى القش عندما كانت طفلة.</a:t>
          </a:r>
          <a:endParaRPr lang="en-US" dirty="0"/>
        </a:p>
      </dgm:t>
    </dgm:pt>
    <dgm:pt modelId="{FF5A4CDD-E1A6-4430-99F0-6F9E5B489204}" type="parTrans" cxnId="{C5715A67-06AE-4FE5-93D5-1EAFEBFC8DF7}">
      <dgm:prSet/>
      <dgm:spPr/>
      <dgm:t>
        <a:bodyPr/>
        <a:lstStyle/>
        <a:p>
          <a:endParaRPr lang="en-US"/>
        </a:p>
      </dgm:t>
    </dgm:pt>
    <dgm:pt modelId="{CF143D47-6F17-4AF1-9E2E-79C986004076}" type="sibTrans" cxnId="{C5715A67-06AE-4FE5-93D5-1EAFEBFC8DF7}">
      <dgm:prSet/>
      <dgm:spPr/>
      <dgm:t>
        <a:bodyPr/>
        <a:lstStyle/>
        <a:p>
          <a:endParaRPr lang="en-US"/>
        </a:p>
      </dgm:t>
    </dgm:pt>
    <dgm:pt modelId="{B257E5A3-697C-4578-A63E-5BEBE89659C9}">
      <dgm:prSet/>
      <dgm:spPr>
        <a:solidFill>
          <a:srgbClr val="017973"/>
        </a:solidFill>
      </dgm:spPr>
      <dgm:t>
        <a:bodyPr/>
        <a:lstStyle/>
        <a:p>
          <a:pPr algn="r"/>
          <a:r>
            <a:rPr lang="ar-AE" dirty="0"/>
            <a:t>يعيشون على أطراف المدينة، وتوجد حقول مقابل المنزل.</a:t>
          </a:r>
          <a:endParaRPr lang="en-US" dirty="0"/>
        </a:p>
      </dgm:t>
    </dgm:pt>
    <dgm:pt modelId="{5DC160A9-22D5-41D7-A93A-0A86B346AB1E}" type="parTrans" cxnId="{B2F44A20-74BD-4B30-A120-994C97391E22}">
      <dgm:prSet/>
      <dgm:spPr/>
      <dgm:t>
        <a:bodyPr/>
        <a:lstStyle/>
        <a:p>
          <a:endParaRPr lang="en-US"/>
        </a:p>
      </dgm:t>
    </dgm:pt>
    <dgm:pt modelId="{001446F9-DFC9-4738-A7BE-DDBBAE0D06DD}" type="sibTrans" cxnId="{B2F44A20-74BD-4B30-A120-994C97391E22}">
      <dgm:prSet/>
      <dgm:spPr/>
      <dgm:t>
        <a:bodyPr/>
        <a:lstStyle/>
        <a:p>
          <a:endParaRPr lang="en-US"/>
        </a:p>
      </dgm:t>
    </dgm:pt>
    <dgm:pt modelId="{87D40387-59DB-4E3E-9C02-F599904F2435}">
      <dgm:prSet/>
      <dgm:spPr>
        <a:solidFill>
          <a:srgbClr val="017973"/>
        </a:solidFill>
      </dgm:spPr>
      <dgm:t>
        <a:bodyPr/>
        <a:lstStyle/>
        <a:p>
          <a:pPr algn="r"/>
          <a:r>
            <a:rPr lang="ar-AE" dirty="0"/>
            <a:t>لا يدخن أي من الوالدين السجائر</a:t>
          </a:r>
          <a:endParaRPr lang="en-US" dirty="0"/>
        </a:p>
      </dgm:t>
    </dgm:pt>
    <dgm:pt modelId="{F075F042-AB66-47E2-9A14-3AE78A2A9ADF}" type="parTrans" cxnId="{B1E06562-AA36-4E84-B49A-3DAD927EB1F8}">
      <dgm:prSet/>
      <dgm:spPr/>
      <dgm:t>
        <a:bodyPr/>
        <a:lstStyle/>
        <a:p>
          <a:endParaRPr lang="en-US"/>
        </a:p>
      </dgm:t>
    </dgm:pt>
    <dgm:pt modelId="{33BD97CD-76F9-4D4F-AC9A-2441CBA20641}" type="sibTrans" cxnId="{B1E06562-AA36-4E84-B49A-3DAD927EB1F8}">
      <dgm:prSet/>
      <dgm:spPr/>
      <dgm:t>
        <a:bodyPr/>
        <a:lstStyle/>
        <a:p>
          <a:endParaRPr lang="en-US"/>
        </a:p>
      </dgm:t>
    </dgm:pt>
    <dgm:pt modelId="{E52D555B-889A-4C69-ACAC-37748FE5C1F5}">
      <dgm:prSet/>
      <dgm:spPr>
        <a:solidFill>
          <a:srgbClr val="017973"/>
        </a:solidFill>
      </dgm:spPr>
      <dgm:t>
        <a:bodyPr/>
        <a:lstStyle/>
        <a:p>
          <a:pPr algn="r"/>
          <a:r>
            <a:rPr lang="ar-AE" dirty="0"/>
            <a:t>لقد لاحظوا أن ليام يعاني من أعراض خفيفة على مدار العام، ولكنها تفاقمت بشكل كبير خلال الأسابيع الثلاثة الماضية. يبدو أنه لا يملك الطاقة الكافية للعب كرة القدم، كما يبدو عليه الكسل بشكل عام.</a:t>
          </a:r>
          <a:endParaRPr lang="en-US" dirty="0"/>
        </a:p>
      </dgm:t>
    </dgm:pt>
    <dgm:pt modelId="{12455E05-936B-4D7E-8DEB-419DC86F16A4}" type="parTrans" cxnId="{FAC38B01-207D-4AE0-8519-A8CF04037E5C}">
      <dgm:prSet/>
      <dgm:spPr/>
      <dgm:t>
        <a:bodyPr/>
        <a:lstStyle/>
        <a:p>
          <a:endParaRPr lang="en-US"/>
        </a:p>
      </dgm:t>
    </dgm:pt>
    <dgm:pt modelId="{081C3B1C-80C6-43FD-99D7-BD02248AC188}" type="sibTrans" cxnId="{FAC38B01-207D-4AE0-8519-A8CF04037E5C}">
      <dgm:prSet/>
      <dgm:spPr/>
      <dgm:t>
        <a:bodyPr/>
        <a:lstStyle/>
        <a:p>
          <a:endParaRPr lang="en-US"/>
        </a:p>
      </dgm:t>
    </dgm:pt>
    <dgm:pt modelId="{0D0E0DE7-FD70-46A0-8F6F-68676AB5C283}">
      <dgm:prSet/>
      <dgm:spPr>
        <a:solidFill>
          <a:srgbClr val="017973"/>
        </a:solidFill>
      </dgm:spPr>
      <dgm:t>
        <a:bodyPr/>
        <a:lstStyle/>
        <a:p>
          <a:pPr algn="r"/>
          <a:r>
            <a:rPr lang="ar-AE" dirty="0"/>
            <a:t>لاحظت والدة ليام أيضًا أنه يسعل كثيرًا.</a:t>
          </a:r>
          <a:endParaRPr lang="en-US" dirty="0"/>
        </a:p>
      </dgm:t>
    </dgm:pt>
    <dgm:pt modelId="{83357BA4-48C4-49DF-9664-EE3BFF813FAB}" type="parTrans" cxnId="{D9D0EF4C-BDCA-41CC-975F-7076345893B6}">
      <dgm:prSet/>
      <dgm:spPr/>
      <dgm:t>
        <a:bodyPr/>
        <a:lstStyle/>
        <a:p>
          <a:endParaRPr lang="en-US"/>
        </a:p>
      </dgm:t>
    </dgm:pt>
    <dgm:pt modelId="{69851371-6394-4B1B-ADFE-2DFAD05EE17C}" type="sibTrans" cxnId="{D9D0EF4C-BDCA-41CC-975F-7076345893B6}">
      <dgm:prSet/>
      <dgm:spPr/>
      <dgm:t>
        <a:bodyPr/>
        <a:lstStyle/>
        <a:p>
          <a:endParaRPr lang="en-US"/>
        </a:p>
      </dgm:t>
    </dgm:pt>
    <dgm:pt modelId="{806CFF42-B52B-44E4-9ACB-3F3481A8F4E8}" type="pres">
      <dgm:prSet presAssocID="{627B74EB-09D3-4BD2-9EEB-4A848EDF4130}" presName="linear" presStyleCnt="0">
        <dgm:presLayoutVars>
          <dgm:animLvl val="lvl"/>
          <dgm:resizeHandles val="exact"/>
        </dgm:presLayoutVars>
      </dgm:prSet>
      <dgm:spPr/>
    </dgm:pt>
    <dgm:pt modelId="{E90FEC48-9661-4292-A600-2A2F5B925341}" type="pres">
      <dgm:prSet presAssocID="{846791BF-AD4B-49C4-B700-DE4AE24FA4D1}" presName="parentText" presStyleLbl="node1" presStyleIdx="0" presStyleCnt="6">
        <dgm:presLayoutVars>
          <dgm:chMax val="0"/>
          <dgm:bulletEnabled val="1"/>
        </dgm:presLayoutVars>
      </dgm:prSet>
      <dgm:spPr/>
    </dgm:pt>
    <dgm:pt modelId="{494ED636-5108-4FF7-9965-8D0290429FA5}" type="pres">
      <dgm:prSet presAssocID="{85432105-1E75-4AD0-BFAD-D7DC44D05255}" presName="spacer" presStyleCnt="0"/>
      <dgm:spPr/>
    </dgm:pt>
    <dgm:pt modelId="{487DFB31-FEB7-4613-A95C-F446ABB88647}" type="pres">
      <dgm:prSet presAssocID="{CD383BAC-6FA1-48D9-AC9B-C920B18D938B}" presName="parentText" presStyleLbl="node1" presStyleIdx="1" presStyleCnt="6">
        <dgm:presLayoutVars>
          <dgm:chMax val="0"/>
          <dgm:bulletEnabled val="1"/>
        </dgm:presLayoutVars>
      </dgm:prSet>
      <dgm:spPr/>
    </dgm:pt>
    <dgm:pt modelId="{5380E285-812E-49C2-9020-3AFA41C25BF6}" type="pres">
      <dgm:prSet presAssocID="{CF143D47-6F17-4AF1-9E2E-79C986004076}" presName="spacer" presStyleCnt="0"/>
      <dgm:spPr/>
    </dgm:pt>
    <dgm:pt modelId="{46D95FD7-6A32-45B6-A580-04903A7E35C0}" type="pres">
      <dgm:prSet presAssocID="{B257E5A3-697C-4578-A63E-5BEBE89659C9}" presName="parentText" presStyleLbl="node1" presStyleIdx="2" presStyleCnt="6">
        <dgm:presLayoutVars>
          <dgm:chMax val="0"/>
          <dgm:bulletEnabled val="1"/>
        </dgm:presLayoutVars>
      </dgm:prSet>
      <dgm:spPr/>
    </dgm:pt>
    <dgm:pt modelId="{51C691A3-CF4E-4527-9DCB-0D3ADC401C89}" type="pres">
      <dgm:prSet presAssocID="{001446F9-DFC9-4738-A7BE-DDBBAE0D06DD}" presName="spacer" presStyleCnt="0"/>
      <dgm:spPr/>
    </dgm:pt>
    <dgm:pt modelId="{C8785DF7-0FF6-48F1-A8B9-AEAE6A6113D1}" type="pres">
      <dgm:prSet presAssocID="{87D40387-59DB-4E3E-9C02-F599904F2435}" presName="parentText" presStyleLbl="node1" presStyleIdx="3" presStyleCnt="6">
        <dgm:presLayoutVars>
          <dgm:chMax val="0"/>
          <dgm:bulletEnabled val="1"/>
        </dgm:presLayoutVars>
      </dgm:prSet>
      <dgm:spPr/>
    </dgm:pt>
    <dgm:pt modelId="{D5C5AE86-B6CA-462D-8F57-E0A804CADB8B}" type="pres">
      <dgm:prSet presAssocID="{33BD97CD-76F9-4D4F-AC9A-2441CBA20641}" presName="spacer" presStyleCnt="0"/>
      <dgm:spPr/>
    </dgm:pt>
    <dgm:pt modelId="{86ECBF9A-A963-410B-8D97-37209BAA6674}" type="pres">
      <dgm:prSet presAssocID="{E52D555B-889A-4C69-ACAC-37748FE5C1F5}" presName="parentText" presStyleLbl="node1" presStyleIdx="4" presStyleCnt="6">
        <dgm:presLayoutVars>
          <dgm:chMax val="0"/>
          <dgm:bulletEnabled val="1"/>
        </dgm:presLayoutVars>
      </dgm:prSet>
      <dgm:spPr/>
    </dgm:pt>
    <dgm:pt modelId="{1570102F-650E-4C8B-98CF-2EB943709D16}" type="pres">
      <dgm:prSet presAssocID="{081C3B1C-80C6-43FD-99D7-BD02248AC188}" presName="spacer" presStyleCnt="0"/>
      <dgm:spPr/>
    </dgm:pt>
    <dgm:pt modelId="{0EB033C2-C2EF-4E0E-A1D4-9A97589FC9EB}" type="pres">
      <dgm:prSet presAssocID="{0D0E0DE7-FD70-46A0-8F6F-68676AB5C283}" presName="parentText" presStyleLbl="node1" presStyleIdx="5" presStyleCnt="6" custLinFactNeighborX="266" custLinFactNeighborY="19599">
        <dgm:presLayoutVars>
          <dgm:chMax val="0"/>
          <dgm:bulletEnabled val="1"/>
        </dgm:presLayoutVars>
      </dgm:prSet>
      <dgm:spPr/>
    </dgm:pt>
  </dgm:ptLst>
  <dgm:cxnLst>
    <dgm:cxn modelId="{FAC38B01-207D-4AE0-8519-A8CF04037E5C}" srcId="{627B74EB-09D3-4BD2-9EEB-4A848EDF4130}" destId="{E52D555B-889A-4C69-ACAC-37748FE5C1F5}" srcOrd="4" destOrd="0" parTransId="{12455E05-936B-4D7E-8DEB-419DC86F16A4}" sibTransId="{081C3B1C-80C6-43FD-99D7-BD02248AC188}"/>
    <dgm:cxn modelId="{7EBA1809-1E02-4D96-B39F-6E8E387162C1}" type="presOf" srcId="{CD383BAC-6FA1-48D9-AC9B-C920B18D938B}" destId="{487DFB31-FEB7-4613-A95C-F446ABB88647}" srcOrd="0" destOrd="0" presId="urn:microsoft.com/office/officeart/2005/8/layout/vList2"/>
    <dgm:cxn modelId="{B2F44A20-74BD-4B30-A120-994C97391E22}" srcId="{627B74EB-09D3-4BD2-9EEB-4A848EDF4130}" destId="{B257E5A3-697C-4578-A63E-5BEBE89659C9}" srcOrd="2" destOrd="0" parTransId="{5DC160A9-22D5-41D7-A93A-0A86B346AB1E}" sibTransId="{001446F9-DFC9-4738-A7BE-DDBBAE0D06DD}"/>
    <dgm:cxn modelId="{B1E06562-AA36-4E84-B49A-3DAD927EB1F8}" srcId="{627B74EB-09D3-4BD2-9EEB-4A848EDF4130}" destId="{87D40387-59DB-4E3E-9C02-F599904F2435}" srcOrd="3" destOrd="0" parTransId="{F075F042-AB66-47E2-9A14-3AE78A2A9ADF}" sibTransId="{33BD97CD-76F9-4D4F-AC9A-2441CBA20641}"/>
    <dgm:cxn modelId="{FADC3466-3CE8-40B4-AFBF-2C537F7DBFC6}" type="presOf" srcId="{B257E5A3-697C-4578-A63E-5BEBE89659C9}" destId="{46D95FD7-6A32-45B6-A580-04903A7E35C0}" srcOrd="0" destOrd="0" presId="urn:microsoft.com/office/officeart/2005/8/layout/vList2"/>
    <dgm:cxn modelId="{C5715A67-06AE-4FE5-93D5-1EAFEBFC8DF7}" srcId="{627B74EB-09D3-4BD2-9EEB-4A848EDF4130}" destId="{CD383BAC-6FA1-48D9-AC9B-C920B18D938B}" srcOrd="1" destOrd="0" parTransId="{FF5A4CDD-E1A6-4430-99F0-6F9E5B489204}" sibTransId="{CF143D47-6F17-4AF1-9E2E-79C986004076}"/>
    <dgm:cxn modelId="{039CAD68-A077-473D-A1E0-B9562C2B618A}" type="presOf" srcId="{87D40387-59DB-4E3E-9C02-F599904F2435}" destId="{C8785DF7-0FF6-48F1-A8B9-AEAE6A6113D1}" srcOrd="0" destOrd="0" presId="urn:microsoft.com/office/officeart/2005/8/layout/vList2"/>
    <dgm:cxn modelId="{D9D0EF4C-BDCA-41CC-975F-7076345893B6}" srcId="{627B74EB-09D3-4BD2-9EEB-4A848EDF4130}" destId="{0D0E0DE7-FD70-46A0-8F6F-68676AB5C283}" srcOrd="5" destOrd="0" parTransId="{83357BA4-48C4-49DF-9664-EE3BFF813FAB}" sibTransId="{69851371-6394-4B1B-ADFE-2DFAD05EE17C}"/>
    <dgm:cxn modelId="{AFE1CC8B-000E-4A55-A028-542FB513106F}" type="presOf" srcId="{0D0E0DE7-FD70-46A0-8F6F-68676AB5C283}" destId="{0EB033C2-C2EF-4E0E-A1D4-9A97589FC9EB}" srcOrd="0" destOrd="0" presId="urn:microsoft.com/office/officeart/2005/8/layout/vList2"/>
    <dgm:cxn modelId="{487F5A9A-1174-4571-9128-764C32EF358F}" type="presOf" srcId="{846791BF-AD4B-49C4-B700-DE4AE24FA4D1}" destId="{E90FEC48-9661-4292-A600-2A2F5B925341}" srcOrd="0" destOrd="0" presId="urn:microsoft.com/office/officeart/2005/8/layout/vList2"/>
    <dgm:cxn modelId="{D2C6F6B4-9EBA-418B-8C2B-2B52B4647979}" type="presOf" srcId="{E52D555B-889A-4C69-ACAC-37748FE5C1F5}" destId="{86ECBF9A-A963-410B-8D97-37209BAA6674}" srcOrd="0" destOrd="0" presId="urn:microsoft.com/office/officeart/2005/8/layout/vList2"/>
    <dgm:cxn modelId="{3F9014E3-9E1B-4DF2-84CC-DB642696FDAF}" type="presOf" srcId="{627B74EB-09D3-4BD2-9EEB-4A848EDF4130}" destId="{806CFF42-B52B-44E4-9ACB-3F3481A8F4E8}" srcOrd="0" destOrd="0" presId="urn:microsoft.com/office/officeart/2005/8/layout/vList2"/>
    <dgm:cxn modelId="{E0C0F4EC-2202-4AE0-90C0-D638D162D4A4}" srcId="{627B74EB-09D3-4BD2-9EEB-4A848EDF4130}" destId="{846791BF-AD4B-49C4-B700-DE4AE24FA4D1}" srcOrd="0" destOrd="0" parTransId="{80910426-56C7-4293-9FD2-70803AD20D3B}" sibTransId="{85432105-1E75-4AD0-BFAD-D7DC44D05255}"/>
    <dgm:cxn modelId="{57D09898-7017-47C6-B1AA-FD323536B1FE}" type="presParOf" srcId="{806CFF42-B52B-44E4-9ACB-3F3481A8F4E8}" destId="{E90FEC48-9661-4292-A600-2A2F5B925341}" srcOrd="0" destOrd="0" presId="urn:microsoft.com/office/officeart/2005/8/layout/vList2"/>
    <dgm:cxn modelId="{1FF623A1-1AE7-49D1-A519-97990D3A88F4}" type="presParOf" srcId="{806CFF42-B52B-44E4-9ACB-3F3481A8F4E8}" destId="{494ED636-5108-4FF7-9965-8D0290429FA5}" srcOrd="1" destOrd="0" presId="urn:microsoft.com/office/officeart/2005/8/layout/vList2"/>
    <dgm:cxn modelId="{5070200C-F252-48D9-8EC0-431FA586905E}" type="presParOf" srcId="{806CFF42-B52B-44E4-9ACB-3F3481A8F4E8}" destId="{487DFB31-FEB7-4613-A95C-F446ABB88647}" srcOrd="2" destOrd="0" presId="urn:microsoft.com/office/officeart/2005/8/layout/vList2"/>
    <dgm:cxn modelId="{644F3F02-6C11-4BD6-9BF4-E4BE4B385531}" type="presParOf" srcId="{806CFF42-B52B-44E4-9ACB-3F3481A8F4E8}" destId="{5380E285-812E-49C2-9020-3AFA41C25BF6}" srcOrd="3" destOrd="0" presId="urn:microsoft.com/office/officeart/2005/8/layout/vList2"/>
    <dgm:cxn modelId="{5B9BF487-E07E-49A6-9BDB-9DF972FE50D6}" type="presParOf" srcId="{806CFF42-B52B-44E4-9ACB-3F3481A8F4E8}" destId="{46D95FD7-6A32-45B6-A580-04903A7E35C0}" srcOrd="4" destOrd="0" presId="urn:microsoft.com/office/officeart/2005/8/layout/vList2"/>
    <dgm:cxn modelId="{5EA9349E-9713-4FCE-AD13-F69DCEDCADF9}" type="presParOf" srcId="{806CFF42-B52B-44E4-9ACB-3F3481A8F4E8}" destId="{51C691A3-CF4E-4527-9DCB-0D3ADC401C89}" srcOrd="5" destOrd="0" presId="urn:microsoft.com/office/officeart/2005/8/layout/vList2"/>
    <dgm:cxn modelId="{56DADD40-F846-49DA-8348-23F6B5BC4587}" type="presParOf" srcId="{806CFF42-B52B-44E4-9ACB-3F3481A8F4E8}" destId="{C8785DF7-0FF6-48F1-A8B9-AEAE6A6113D1}" srcOrd="6" destOrd="0" presId="urn:microsoft.com/office/officeart/2005/8/layout/vList2"/>
    <dgm:cxn modelId="{145B48F3-4723-411B-A693-78F20B51BBC3}" type="presParOf" srcId="{806CFF42-B52B-44E4-9ACB-3F3481A8F4E8}" destId="{D5C5AE86-B6CA-462D-8F57-E0A804CADB8B}" srcOrd="7" destOrd="0" presId="urn:microsoft.com/office/officeart/2005/8/layout/vList2"/>
    <dgm:cxn modelId="{777C25D3-B783-4088-BEC1-13DCC391B749}" type="presParOf" srcId="{806CFF42-B52B-44E4-9ACB-3F3481A8F4E8}" destId="{86ECBF9A-A963-410B-8D97-37209BAA6674}" srcOrd="8" destOrd="0" presId="urn:microsoft.com/office/officeart/2005/8/layout/vList2"/>
    <dgm:cxn modelId="{25692344-DDFC-42DA-B139-D0A24E0A07E8}" type="presParOf" srcId="{806CFF42-B52B-44E4-9ACB-3F3481A8F4E8}" destId="{1570102F-650E-4C8B-98CF-2EB943709D16}" srcOrd="9" destOrd="0" presId="urn:microsoft.com/office/officeart/2005/8/layout/vList2"/>
    <dgm:cxn modelId="{F5F19B05-311D-481A-8EDC-CBA7B8931BB6}" type="presParOf" srcId="{806CFF42-B52B-44E4-9ACB-3F3481A8F4E8}" destId="{0EB033C2-C2EF-4E0E-A1D4-9A97589FC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F860A-68A0-4CEE-888E-A78DB3B149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2211F9-E7B0-493F-968D-2E02375F9C71}">
      <dgm:prSet/>
      <dgm:spPr/>
      <dgm:t>
        <a:bodyPr/>
        <a:lstStyle/>
        <a:p>
          <a:pPr algn="r">
            <a:lnSpc>
              <a:spcPct val="100000"/>
            </a:lnSpc>
            <a:spcAft>
              <a:spcPts val="0"/>
            </a:spcAft>
            <a:buNone/>
          </a:pPr>
          <a:r>
            <a:rPr lang="ar-SA" b="0" i="0" dirty="0"/>
            <a:t>تشرح لليام ووالديه أن ليام على ما يبدو يعاني من التهاب الأنف التحسسي المزمن - ربما بسبب عثة غبار المنزل - وأنه يعاني الآن من التهاب الأنف التحسسي الموسمي، ربما بسبب حبوب لقاح العشب. </a:t>
          </a:r>
          <a:endParaRPr lang="en-US" dirty="0">
            <a:latin typeface="Arial" panose="020B0604020202020204" pitchFamily="34" charset="0"/>
            <a:cs typeface="Arial" panose="020B0604020202020204" pitchFamily="34" charset="0"/>
          </a:endParaRPr>
        </a:p>
      </dgm:t>
    </dgm:pt>
    <dgm:pt modelId="{2699C537-15A8-4271-BA68-450EB11F6602}" type="parTrans" cxnId="{8CDA424E-A8A4-4A9F-8500-337D2153A22E}">
      <dgm:prSet/>
      <dgm:spPr/>
      <dgm:t>
        <a:bodyPr/>
        <a:lstStyle/>
        <a:p>
          <a:endParaRPr lang="en-US"/>
        </a:p>
      </dgm:t>
    </dgm:pt>
    <dgm:pt modelId="{082984BD-E1ED-43D9-9D5D-7D8463636778}" type="sibTrans" cxnId="{8CDA424E-A8A4-4A9F-8500-337D2153A22E}">
      <dgm:prSet/>
      <dgm:spPr/>
      <dgm:t>
        <a:bodyPr/>
        <a:lstStyle/>
        <a:p>
          <a:endParaRPr lang="en-US"/>
        </a:p>
      </dgm:t>
    </dgm:pt>
    <dgm:pt modelId="{4C9F162B-3F98-4FB7-834C-92CB7A8499D2}">
      <dgm:prSet/>
      <dgm:spPr/>
      <dgm:t>
        <a:bodyPr/>
        <a:lstStyle/>
        <a:p>
          <a:pPr algn="r">
            <a:lnSpc>
              <a:spcPct val="100000"/>
            </a:lnSpc>
          </a:pPr>
          <a:r>
            <a:rPr lang="ar-AE" dirty="0">
              <a:latin typeface="Arial" panose="020B0604020202020204" pitchFamily="34" charset="0"/>
              <a:cs typeface="Arial" panose="020B0604020202020204" pitchFamily="34" charset="0"/>
            </a:rPr>
            <a:t>وهذا يتسبب في انسداد أنفه، وتساقط السوائل من الأنف إلى الحنجرة (مما يسبب السعال) وتراكم السوائل خلف طبلة الأذن (مما يؤدي إلى ضعف السمع) ، كما يؤثر ذلك على جودة نومه مما يتسبب في فقدان طاقته ونشاطه.</a:t>
          </a:r>
          <a:endParaRPr lang="en-US" dirty="0">
            <a:latin typeface="Arial" panose="020B0604020202020204" pitchFamily="34" charset="0"/>
            <a:cs typeface="Arial" panose="020B0604020202020204" pitchFamily="34" charset="0"/>
          </a:endParaRPr>
        </a:p>
      </dgm:t>
    </dgm:pt>
    <dgm:pt modelId="{81A6A0CD-ACD1-45FC-8842-0981AD8C3152}" type="parTrans" cxnId="{138C8F08-780A-463E-9207-C100ADC4AD53}">
      <dgm:prSet/>
      <dgm:spPr/>
      <dgm:t>
        <a:bodyPr/>
        <a:lstStyle/>
        <a:p>
          <a:endParaRPr lang="en-US"/>
        </a:p>
      </dgm:t>
    </dgm:pt>
    <dgm:pt modelId="{4EB3325B-4A9B-4889-B3A8-D3540CD61563}" type="sibTrans" cxnId="{138C8F08-780A-463E-9207-C100ADC4AD53}">
      <dgm:prSet/>
      <dgm:spPr/>
      <dgm:t>
        <a:bodyPr/>
        <a:lstStyle/>
        <a:p>
          <a:endParaRPr lang="en-US"/>
        </a:p>
      </dgm:t>
    </dgm:pt>
    <dgm:pt modelId="{D98D4C66-0E08-4A2C-AE69-20AEF842F5D5}" type="pres">
      <dgm:prSet presAssocID="{70FF860A-68A0-4CEE-888E-A78DB3B1496B}" presName="root" presStyleCnt="0">
        <dgm:presLayoutVars>
          <dgm:dir/>
          <dgm:resizeHandles val="exact"/>
        </dgm:presLayoutVars>
      </dgm:prSet>
      <dgm:spPr/>
    </dgm:pt>
    <dgm:pt modelId="{2865D8FA-FAB5-4FA8-B64E-2F03EAAE2829}" type="pres">
      <dgm:prSet presAssocID="{A02211F9-E7B0-493F-968D-2E02375F9C71}" presName="compNode" presStyleCnt="0"/>
      <dgm:spPr/>
    </dgm:pt>
    <dgm:pt modelId="{01B183A7-F8F2-45A4-BD29-C6F4FE65C6A3}" type="pres">
      <dgm:prSet presAssocID="{A02211F9-E7B0-493F-968D-2E02375F9C71}" presName="bgRect" presStyleLbl="bgShp" presStyleIdx="0" presStyleCnt="2" custLinFactNeighborX="721" custLinFactNeighborY="1281"/>
      <dgm:spPr/>
    </dgm:pt>
    <dgm:pt modelId="{433C4547-EA3F-487A-B6FE-32A146EFB944}" type="pres">
      <dgm:prSet presAssocID="{A02211F9-E7B0-493F-968D-2E02375F9C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BE1E1945-A282-4E8B-9E76-D2C824422337}" type="pres">
      <dgm:prSet presAssocID="{A02211F9-E7B0-493F-968D-2E02375F9C71}" presName="spaceRect" presStyleCnt="0"/>
      <dgm:spPr/>
    </dgm:pt>
    <dgm:pt modelId="{4A6C5DFC-1E1A-4284-9017-32EC0C39C26C}" type="pres">
      <dgm:prSet presAssocID="{A02211F9-E7B0-493F-968D-2E02375F9C71}" presName="parTx" presStyleLbl="revTx" presStyleIdx="0" presStyleCnt="2">
        <dgm:presLayoutVars>
          <dgm:chMax val="0"/>
          <dgm:chPref val="0"/>
        </dgm:presLayoutVars>
      </dgm:prSet>
      <dgm:spPr/>
    </dgm:pt>
    <dgm:pt modelId="{8319BA4F-C003-40D1-91A3-F92D32CE325E}" type="pres">
      <dgm:prSet presAssocID="{082984BD-E1ED-43D9-9D5D-7D8463636778}" presName="sibTrans" presStyleCnt="0"/>
      <dgm:spPr/>
    </dgm:pt>
    <dgm:pt modelId="{5A983E7E-EE66-47BA-98EF-08996CB2E47B}" type="pres">
      <dgm:prSet presAssocID="{4C9F162B-3F98-4FB7-834C-92CB7A8499D2}" presName="compNode" presStyleCnt="0"/>
      <dgm:spPr/>
    </dgm:pt>
    <dgm:pt modelId="{25D5F1A6-5AF2-4A75-9895-D15B92E7545A}" type="pres">
      <dgm:prSet presAssocID="{4C9F162B-3F98-4FB7-834C-92CB7A8499D2}" presName="bgRect" presStyleLbl="bgShp" presStyleIdx="1" presStyleCnt="2"/>
      <dgm:spPr/>
    </dgm:pt>
    <dgm:pt modelId="{BAFF1DA2-8D22-45E5-9C0C-CA88E247C8C0}" type="pres">
      <dgm:prSet presAssocID="{4C9F162B-3F98-4FB7-834C-92CB7A849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se"/>
        </a:ext>
      </dgm:extLst>
    </dgm:pt>
    <dgm:pt modelId="{EDA8BF88-0CF7-4236-9C98-F9062E635C5D}" type="pres">
      <dgm:prSet presAssocID="{4C9F162B-3F98-4FB7-834C-92CB7A8499D2}" presName="spaceRect" presStyleCnt="0"/>
      <dgm:spPr/>
    </dgm:pt>
    <dgm:pt modelId="{9DEAA8DC-374A-494B-BD8C-D178A9711F94}" type="pres">
      <dgm:prSet presAssocID="{4C9F162B-3F98-4FB7-834C-92CB7A8499D2}" presName="parTx" presStyleLbl="revTx" presStyleIdx="1" presStyleCnt="2">
        <dgm:presLayoutVars>
          <dgm:chMax val="0"/>
          <dgm:chPref val="0"/>
        </dgm:presLayoutVars>
      </dgm:prSet>
      <dgm:spPr/>
    </dgm:pt>
  </dgm:ptLst>
  <dgm:cxnLst>
    <dgm:cxn modelId="{138C8F08-780A-463E-9207-C100ADC4AD53}" srcId="{70FF860A-68A0-4CEE-888E-A78DB3B1496B}" destId="{4C9F162B-3F98-4FB7-834C-92CB7A8499D2}" srcOrd="1" destOrd="0" parTransId="{81A6A0CD-ACD1-45FC-8842-0981AD8C3152}" sibTransId="{4EB3325B-4A9B-4889-B3A8-D3540CD61563}"/>
    <dgm:cxn modelId="{237BE623-4936-4849-8E3A-F1A28D42AACB}" type="presOf" srcId="{4C9F162B-3F98-4FB7-834C-92CB7A8499D2}" destId="{9DEAA8DC-374A-494B-BD8C-D178A9711F94}" srcOrd="0" destOrd="0" presId="urn:microsoft.com/office/officeart/2018/2/layout/IconVerticalSolidList"/>
    <dgm:cxn modelId="{927DDA47-3066-46D5-9A44-771D303F7D75}" type="presOf" srcId="{70FF860A-68A0-4CEE-888E-A78DB3B1496B}" destId="{D98D4C66-0E08-4A2C-AE69-20AEF842F5D5}" srcOrd="0" destOrd="0" presId="urn:microsoft.com/office/officeart/2018/2/layout/IconVerticalSolidList"/>
    <dgm:cxn modelId="{8CDA424E-A8A4-4A9F-8500-337D2153A22E}" srcId="{70FF860A-68A0-4CEE-888E-A78DB3B1496B}" destId="{A02211F9-E7B0-493F-968D-2E02375F9C71}" srcOrd="0" destOrd="0" parTransId="{2699C537-15A8-4271-BA68-450EB11F6602}" sibTransId="{082984BD-E1ED-43D9-9D5D-7D8463636778}"/>
    <dgm:cxn modelId="{EFAA7179-ED64-4FF7-A731-91D67B958353}" type="presOf" srcId="{A02211F9-E7B0-493F-968D-2E02375F9C71}" destId="{4A6C5DFC-1E1A-4284-9017-32EC0C39C26C}" srcOrd="0" destOrd="0" presId="urn:microsoft.com/office/officeart/2018/2/layout/IconVerticalSolidList"/>
    <dgm:cxn modelId="{115AA9B1-A0D9-49A8-88DB-AF638A86E76B}" type="presParOf" srcId="{D98D4C66-0E08-4A2C-AE69-20AEF842F5D5}" destId="{2865D8FA-FAB5-4FA8-B64E-2F03EAAE2829}" srcOrd="0" destOrd="0" presId="urn:microsoft.com/office/officeart/2018/2/layout/IconVerticalSolidList"/>
    <dgm:cxn modelId="{E679FE83-E57E-4FD1-8C0D-044FB1728B60}" type="presParOf" srcId="{2865D8FA-FAB5-4FA8-B64E-2F03EAAE2829}" destId="{01B183A7-F8F2-45A4-BD29-C6F4FE65C6A3}" srcOrd="0" destOrd="0" presId="urn:microsoft.com/office/officeart/2018/2/layout/IconVerticalSolidList"/>
    <dgm:cxn modelId="{7FC488F9-78BC-4C6D-8AFB-704056704B8B}" type="presParOf" srcId="{2865D8FA-FAB5-4FA8-B64E-2F03EAAE2829}" destId="{433C4547-EA3F-487A-B6FE-32A146EFB944}" srcOrd="1" destOrd="0" presId="urn:microsoft.com/office/officeart/2018/2/layout/IconVerticalSolidList"/>
    <dgm:cxn modelId="{FABFE88A-6377-43DD-9D9B-3DCD2C297F2A}" type="presParOf" srcId="{2865D8FA-FAB5-4FA8-B64E-2F03EAAE2829}" destId="{BE1E1945-A282-4E8B-9E76-D2C824422337}" srcOrd="2" destOrd="0" presId="urn:microsoft.com/office/officeart/2018/2/layout/IconVerticalSolidList"/>
    <dgm:cxn modelId="{2F169CA2-AB1E-4B65-AA30-69EDD24AB77B}" type="presParOf" srcId="{2865D8FA-FAB5-4FA8-B64E-2F03EAAE2829}" destId="{4A6C5DFC-1E1A-4284-9017-32EC0C39C26C}" srcOrd="3" destOrd="0" presId="urn:microsoft.com/office/officeart/2018/2/layout/IconVerticalSolidList"/>
    <dgm:cxn modelId="{DAF91FE4-691A-493C-AD11-4AB9D7741918}" type="presParOf" srcId="{D98D4C66-0E08-4A2C-AE69-20AEF842F5D5}" destId="{8319BA4F-C003-40D1-91A3-F92D32CE325E}" srcOrd="1" destOrd="0" presId="urn:microsoft.com/office/officeart/2018/2/layout/IconVerticalSolidList"/>
    <dgm:cxn modelId="{48770B2C-DBA3-4647-96B2-305CA28CC4BE}" type="presParOf" srcId="{D98D4C66-0E08-4A2C-AE69-20AEF842F5D5}" destId="{5A983E7E-EE66-47BA-98EF-08996CB2E47B}" srcOrd="2" destOrd="0" presId="urn:microsoft.com/office/officeart/2018/2/layout/IconVerticalSolidList"/>
    <dgm:cxn modelId="{0D70D0C6-EA86-40CF-987B-1AE967A4C310}" type="presParOf" srcId="{5A983E7E-EE66-47BA-98EF-08996CB2E47B}" destId="{25D5F1A6-5AF2-4A75-9895-D15B92E7545A}" srcOrd="0" destOrd="0" presId="urn:microsoft.com/office/officeart/2018/2/layout/IconVerticalSolidList"/>
    <dgm:cxn modelId="{6416A046-4EA2-4B0F-8D73-A20D248145D8}" type="presParOf" srcId="{5A983E7E-EE66-47BA-98EF-08996CB2E47B}" destId="{BAFF1DA2-8D22-45E5-9C0C-CA88E247C8C0}" srcOrd="1" destOrd="0" presId="urn:microsoft.com/office/officeart/2018/2/layout/IconVerticalSolidList"/>
    <dgm:cxn modelId="{C959E6FB-4FD5-4322-8E2E-057F129FCC3F}" type="presParOf" srcId="{5A983E7E-EE66-47BA-98EF-08996CB2E47B}" destId="{EDA8BF88-0CF7-4236-9C98-F9062E635C5D}" srcOrd="2" destOrd="0" presId="urn:microsoft.com/office/officeart/2018/2/layout/IconVerticalSolidList"/>
    <dgm:cxn modelId="{085FD88B-858F-4802-A250-FEF654FF6966}" type="presParOf" srcId="{5A983E7E-EE66-47BA-98EF-08996CB2E47B}" destId="{9DEAA8DC-374A-494B-BD8C-D178A9711F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AB123-50CF-4B95-93AA-306F74DFDB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1AE5C7-9809-4C7C-B646-28A5E265D2DB}">
      <dgm:prSet custT="1"/>
      <dgm:spPr>
        <a:solidFill>
          <a:srgbClr val="017973"/>
        </a:solidFill>
      </dgm:spPr>
      <dgm:t>
        <a:bodyPr/>
        <a:lstStyle/>
        <a:p>
          <a:pPr algn="r"/>
          <a:r>
            <a:rPr lang="ar-SA" sz="2400" b="0" i="0" dirty="0"/>
            <a:t>•لا نرى مانع من </a:t>
          </a:r>
          <a:r>
            <a:rPr lang="ar-SA" sz="2400" b="0" i="0" dirty="0" err="1"/>
            <a:t>إستخدام</a:t>
          </a:r>
          <a:r>
            <a:rPr lang="ar-SA" sz="2400" b="0" i="0" dirty="0"/>
            <a:t> مضاد احتقان الأنف الموضعي لمدة 5 أيام فقط، كل 4 أو 6 ساعات، لتقليل التورم. .</a:t>
          </a:r>
          <a:endParaRPr lang="en-US" sz="2400" dirty="0">
            <a:latin typeface="Arial" panose="020B0604020202020204" pitchFamily="34" charset="0"/>
            <a:cs typeface="Arial" panose="020B0604020202020204" pitchFamily="34" charset="0"/>
          </a:endParaRPr>
        </a:p>
      </dgm:t>
    </dgm:pt>
    <dgm:pt modelId="{7463544D-8501-4A61-9162-C9D3033C1001}" type="parTrans" cxnId="{67AC2566-B927-4E40-8720-76B404963780}">
      <dgm:prSet/>
      <dgm:spPr/>
      <dgm:t>
        <a:bodyPr/>
        <a:lstStyle/>
        <a:p>
          <a:endParaRPr lang="en-US" sz="1400"/>
        </a:p>
      </dgm:t>
    </dgm:pt>
    <dgm:pt modelId="{7796EC4F-030F-45F6-91FC-B19F9213DABA}" type="sibTrans" cxnId="{67AC2566-B927-4E40-8720-76B404963780}">
      <dgm:prSet/>
      <dgm:spPr/>
      <dgm:t>
        <a:bodyPr/>
        <a:lstStyle/>
        <a:p>
          <a:endParaRPr lang="en-US" sz="1400"/>
        </a:p>
      </dgm:t>
    </dgm:pt>
    <dgm:pt modelId="{0E66B94C-C504-442E-AF85-1B7C05D9ADA5}">
      <dgm:prSet custT="1"/>
      <dgm:spPr>
        <a:solidFill>
          <a:srgbClr val="017973"/>
        </a:solidFill>
      </dgm:spPr>
      <dgm:t>
        <a:bodyPr/>
        <a:lstStyle/>
        <a:p>
          <a:pPr algn="r"/>
          <a:r>
            <a:rPr lang="ar-AE" sz="2400" dirty="0">
              <a:latin typeface="Arial" panose="020B0604020202020204" pitchFamily="34" charset="0"/>
              <a:cs typeface="Arial" panose="020B0604020202020204" pitchFamily="34" charset="0"/>
            </a:rPr>
            <a:t>نوافق على استخدام الستيرويدات الأنفية</a:t>
          </a:r>
          <a:endParaRPr lang="en-US" sz="2400" dirty="0">
            <a:latin typeface="Arial" panose="020B0604020202020204" pitchFamily="34" charset="0"/>
            <a:cs typeface="Arial" panose="020B0604020202020204" pitchFamily="34" charset="0"/>
          </a:endParaRPr>
        </a:p>
      </dgm:t>
    </dgm:pt>
    <dgm:pt modelId="{351E367E-C241-416F-8691-237DFE4BD56B}" type="parTrans" cxnId="{5C68E20F-9EAA-4071-B70D-C44327BEFD3D}">
      <dgm:prSet/>
      <dgm:spPr/>
      <dgm:t>
        <a:bodyPr/>
        <a:lstStyle/>
        <a:p>
          <a:endParaRPr lang="en-US" sz="1400"/>
        </a:p>
      </dgm:t>
    </dgm:pt>
    <dgm:pt modelId="{913EFB65-E242-42A8-B71E-C533C069E2B6}" type="sibTrans" cxnId="{5C68E20F-9EAA-4071-B70D-C44327BEFD3D}">
      <dgm:prSet/>
      <dgm:spPr/>
      <dgm:t>
        <a:bodyPr/>
        <a:lstStyle/>
        <a:p>
          <a:endParaRPr lang="en-US" sz="1400"/>
        </a:p>
      </dgm:t>
    </dgm:pt>
    <dgm:pt modelId="{0A459B69-9A16-4396-9018-98EB08B80B1B}">
      <dgm:prSet custT="1"/>
      <dgm:spPr/>
      <dgm:t>
        <a:bodyPr/>
        <a:lstStyle/>
        <a:p>
          <a:pPr algn="r">
            <a:buNone/>
          </a:pPr>
          <a:r>
            <a:rPr lang="ar-AE" sz="2000" dirty="0">
              <a:latin typeface="Arial" panose="020B0604020202020204" pitchFamily="34" charset="0"/>
              <a:cs typeface="Arial" panose="020B0604020202020204" pitchFamily="34" charset="0"/>
            </a:rPr>
            <a:t>•يتم شرح أن </a:t>
          </a:r>
          <a:r>
            <a:rPr lang="ar-AE" sz="2000" dirty="0" err="1">
              <a:latin typeface="Arial" panose="020B0604020202020204" pitchFamily="34" charset="0"/>
              <a:cs typeface="Arial" panose="020B0604020202020204" pitchFamily="34" charset="0"/>
            </a:rPr>
            <a:t>الستيرويدات</a:t>
          </a:r>
          <a:r>
            <a:rPr lang="ar-AE" sz="2000" dirty="0">
              <a:latin typeface="Arial" panose="020B0604020202020204" pitchFamily="34" charset="0"/>
              <a:cs typeface="Arial" panose="020B0604020202020204" pitchFamily="34" charset="0"/>
            </a:rPr>
            <a:t> الأنفية آمنة جدًا</a:t>
          </a:r>
          <a:endParaRPr lang="en-US" sz="2000" dirty="0">
            <a:latin typeface="Arial" panose="020B0604020202020204" pitchFamily="34" charset="0"/>
            <a:cs typeface="Arial" panose="020B0604020202020204" pitchFamily="34" charset="0"/>
          </a:endParaRPr>
        </a:p>
      </dgm:t>
    </dgm:pt>
    <dgm:pt modelId="{C5611E68-7BC1-49AE-A804-6135D3407FAD}" type="parTrans" cxnId="{8F9EB317-B047-4CA8-8944-C8E30EC1B882}">
      <dgm:prSet/>
      <dgm:spPr/>
      <dgm:t>
        <a:bodyPr/>
        <a:lstStyle/>
        <a:p>
          <a:endParaRPr lang="en-US" sz="1400"/>
        </a:p>
      </dgm:t>
    </dgm:pt>
    <dgm:pt modelId="{CDF6A79E-163A-4CA7-B148-3C95A232BCAC}" type="sibTrans" cxnId="{8F9EB317-B047-4CA8-8944-C8E30EC1B882}">
      <dgm:prSet/>
      <dgm:spPr/>
      <dgm:t>
        <a:bodyPr/>
        <a:lstStyle/>
        <a:p>
          <a:endParaRPr lang="en-US" sz="1400"/>
        </a:p>
      </dgm:t>
    </dgm:pt>
    <dgm:pt modelId="{C2456416-74E9-4C45-B6E3-27E18F9B30AA}">
      <dgm:prSet custT="1"/>
      <dgm:spPr/>
      <dgm:t>
        <a:bodyPr/>
        <a:lstStyle/>
        <a:p>
          <a:pPr algn="l"/>
          <a:endParaRPr lang="en-US" sz="2000" dirty="0">
            <a:latin typeface="Arial" panose="020B0604020202020204" pitchFamily="34" charset="0"/>
            <a:cs typeface="Arial" panose="020B0604020202020204" pitchFamily="34" charset="0"/>
          </a:endParaRPr>
        </a:p>
      </dgm:t>
    </dgm:pt>
    <dgm:pt modelId="{0ED93889-32A2-47A3-809E-3B2C329EBCFC}" type="parTrans" cxnId="{4249BBD3-9000-4E49-85AB-32BDA6DE3C7A}">
      <dgm:prSet/>
      <dgm:spPr/>
      <dgm:t>
        <a:bodyPr/>
        <a:lstStyle/>
        <a:p>
          <a:endParaRPr lang="en-US" sz="1400"/>
        </a:p>
      </dgm:t>
    </dgm:pt>
    <dgm:pt modelId="{9923A09A-A6FA-41FB-BE63-D5F4571AE1F8}" type="sibTrans" cxnId="{4249BBD3-9000-4E49-85AB-32BDA6DE3C7A}">
      <dgm:prSet/>
      <dgm:spPr/>
      <dgm:t>
        <a:bodyPr/>
        <a:lstStyle/>
        <a:p>
          <a:endParaRPr lang="en-US" sz="1400"/>
        </a:p>
      </dgm:t>
    </dgm:pt>
    <dgm:pt modelId="{92A1251C-4A20-4C0A-8BDE-7F92FECC1584}">
      <dgm:prSet custT="1"/>
      <dgm:spPr/>
      <dgm:t>
        <a:bodyPr/>
        <a:lstStyle/>
        <a:p>
          <a:pPr algn="r">
            <a:buNone/>
          </a:pPr>
          <a:r>
            <a:rPr lang="ar-AE" sz="2000" dirty="0">
              <a:latin typeface="Arial" panose="020B0604020202020204" pitchFamily="34" charset="0"/>
              <a:cs typeface="Arial" panose="020B0604020202020204" pitchFamily="34" charset="0"/>
            </a:rPr>
            <a:t>•يتم شرح كيفية استخدام البخاخ الأنفي</a:t>
          </a:r>
          <a:endParaRPr lang="en-GB" sz="2000" dirty="0">
            <a:latin typeface="Arial" panose="020B0604020202020204" pitchFamily="34" charset="0"/>
            <a:cs typeface="Arial" panose="020B0604020202020204" pitchFamily="34" charset="0"/>
          </a:endParaRPr>
        </a:p>
      </dgm:t>
    </dgm:pt>
    <dgm:pt modelId="{D1464E4E-FD2D-4E2C-B3A9-973330A0C842}" type="parTrans" cxnId="{8E2B4AE7-9886-44F6-A920-030D302C6F84}">
      <dgm:prSet/>
      <dgm:spPr/>
      <dgm:t>
        <a:bodyPr/>
        <a:lstStyle/>
        <a:p>
          <a:endParaRPr lang="en-GB"/>
        </a:p>
      </dgm:t>
    </dgm:pt>
    <dgm:pt modelId="{579C2541-785F-49F8-966D-947A428B4FF1}" type="sibTrans" cxnId="{8E2B4AE7-9886-44F6-A920-030D302C6F84}">
      <dgm:prSet/>
      <dgm:spPr/>
      <dgm:t>
        <a:bodyPr/>
        <a:lstStyle/>
        <a:p>
          <a:endParaRPr lang="en-GB"/>
        </a:p>
      </dgm:t>
    </dgm:pt>
    <dgm:pt modelId="{1FD71CDF-F3A6-4E21-8D11-1A1FC4787AFA}">
      <dgm:prSet custT="1"/>
      <dgm:spPr/>
      <dgm:t>
        <a:bodyPr/>
        <a:lstStyle/>
        <a:p>
          <a:pPr algn="r">
            <a:buNone/>
          </a:pPr>
          <a:r>
            <a:rPr lang="ar-AE" sz="2000" dirty="0">
              <a:latin typeface="Arial" panose="020B0604020202020204" pitchFamily="34" charset="0"/>
              <a:cs typeface="Arial" panose="020B0604020202020204" pitchFamily="34" charset="0"/>
            </a:rPr>
            <a:t>•يبدأ ليام بتناول نفخة واحدة من فلوتيكاسون بروبيونات أو فلوتيكاسون فوروات أو موميتازون. نفخة واحدة في كل منخار يوميًا.</a:t>
          </a:r>
          <a:endParaRPr lang="en-GB" sz="2000" dirty="0">
            <a:latin typeface="Arial" panose="020B0604020202020204" pitchFamily="34" charset="0"/>
            <a:cs typeface="Arial" panose="020B0604020202020204" pitchFamily="34" charset="0"/>
          </a:endParaRPr>
        </a:p>
      </dgm:t>
    </dgm:pt>
    <dgm:pt modelId="{BC4B3F5B-AF31-4285-9253-4F69927080AE}" type="parTrans" cxnId="{42D09461-2BE8-47C1-90CB-51EF14357307}">
      <dgm:prSet/>
      <dgm:spPr/>
      <dgm:t>
        <a:bodyPr/>
        <a:lstStyle/>
        <a:p>
          <a:endParaRPr lang="en-GB"/>
        </a:p>
      </dgm:t>
    </dgm:pt>
    <dgm:pt modelId="{D1D7FF24-6A6A-4B7E-919F-C81120149773}" type="sibTrans" cxnId="{42D09461-2BE8-47C1-90CB-51EF14357307}">
      <dgm:prSet/>
      <dgm:spPr/>
      <dgm:t>
        <a:bodyPr/>
        <a:lstStyle/>
        <a:p>
          <a:endParaRPr lang="en-GB"/>
        </a:p>
      </dgm:t>
    </dgm:pt>
    <dgm:pt modelId="{48C9B2B0-29E6-44D5-AC68-508033EC56AB}">
      <dgm:prSet custT="1"/>
      <dgm:spPr/>
      <dgm:t>
        <a:bodyPr/>
        <a:lstStyle/>
        <a:p>
          <a:pPr algn="r">
            <a:buNone/>
          </a:pPr>
          <a:r>
            <a:rPr lang="ar-AE" sz="2000" dirty="0">
              <a:latin typeface="Arial" panose="020B0604020202020204" pitchFamily="34" charset="0"/>
              <a:cs typeface="Arial" panose="020B0604020202020204" pitchFamily="34" charset="0"/>
            </a:rPr>
            <a:t>•يتم التأكيد على أهمية تناول الدواء حسب التوجيهات</a:t>
          </a:r>
          <a:endParaRPr lang="en-GB" sz="2000" dirty="0">
            <a:latin typeface="Arial" panose="020B0604020202020204" pitchFamily="34" charset="0"/>
            <a:cs typeface="Arial" panose="020B0604020202020204" pitchFamily="34" charset="0"/>
          </a:endParaRPr>
        </a:p>
      </dgm:t>
    </dgm:pt>
    <dgm:pt modelId="{95D75A63-3EB0-46E0-9B01-FF9BFF3A271D}" type="parTrans" cxnId="{50B5098E-6C39-469D-8083-2AFE2D270F1F}">
      <dgm:prSet/>
      <dgm:spPr/>
      <dgm:t>
        <a:bodyPr/>
        <a:lstStyle/>
        <a:p>
          <a:endParaRPr lang="en-GB"/>
        </a:p>
      </dgm:t>
    </dgm:pt>
    <dgm:pt modelId="{01DC1466-16FE-4FEA-BAE3-98FCADC06243}" type="sibTrans" cxnId="{50B5098E-6C39-469D-8083-2AFE2D270F1F}">
      <dgm:prSet/>
      <dgm:spPr/>
      <dgm:t>
        <a:bodyPr/>
        <a:lstStyle/>
        <a:p>
          <a:endParaRPr lang="en-GB"/>
        </a:p>
      </dgm:t>
    </dgm:pt>
    <dgm:pt modelId="{C0C43E89-F91A-4B58-8970-30D2168D9DCC}" type="pres">
      <dgm:prSet presAssocID="{209AB123-50CF-4B95-93AA-306F74DFDB19}" presName="linear" presStyleCnt="0">
        <dgm:presLayoutVars>
          <dgm:animLvl val="lvl"/>
          <dgm:resizeHandles val="exact"/>
        </dgm:presLayoutVars>
      </dgm:prSet>
      <dgm:spPr/>
    </dgm:pt>
    <dgm:pt modelId="{2E583550-9962-410C-9477-6876F9CB044E}" type="pres">
      <dgm:prSet presAssocID="{1D1AE5C7-9809-4C7C-B646-28A5E265D2DB}" presName="parentText" presStyleLbl="node1" presStyleIdx="0" presStyleCnt="2">
        <dgm:presLayoutVars>
          <dgm:chMax val="0"/>
          <dgm:bulletEnabled val="1"/>
        </dgm:presLayoutVars>
      </dgm:prSet>
      <dgm:spPr/>
    </dgm:pt>
    <dgm:pt modelId="{A4BEB9EE-3942-478C-842D-98F21E28A4E6}" type="pres">
      <dgm:prSet presAssocID="{7796EC4F-030F-45F6-91FC-B19F9213DABA}" presName="spacer" presStyleCnt="0"/>
      <dgm:spPr/>
    </dgm:pt>
    <dgm:pt modelId="{F4EDB389-19E5-4329-AB72-1CEDF22D95B2}" type="pres">
      <dgm:prSet presAssocID="{0E66B94C-C504-442E-AF85-1B7C05D9ADA5}" presName="parentText" presStyleLbl="node1" presStyleIdx="1" presStyleCnt="2" custScaleY="66308">
        <dgm:presLayoutVars>
          <dgm:chMax val="0"/>
          <dgm:bulletEnabled val="1"/>
        </dgm:presLayoutVars>
      </dgm:prSet>
      <dgm:spPr/>
    </dgm:pt>
    <dgm:pt modelId="{D87DA16F-F95E-48FB-8460-9F8140FFA6EE}" type="pres">
      <dgm:prSet presAssocID="{0E66B94C-C504-442E-AF85-1B7C05D9ADA5}" presName="childText" presStyleLbl="revTx" presStyleIdx="0" presStyleCnt="1" custLinFactNeighborY="5313">
        <dgm:presLayoutVars>
          <dgm:bulletEnabled val="1"/>
        </dgm:presLayoutVars>
      </dgm:prSet>
      <dgm:spPr/>
    </dgm:pt>
  </dgm:ptLst>
  <dgm:cxnLst>
    <dgm:cxn modelId="{5C68E20F-9EAA-4071-B70D-C44327BEFD3D}" srcId="{209AB123-50CF-4B95-93AA-306F74DFDB19}" destId="{0E66B94C-C504-442E-AF85-1B7C05D9ADA5}" srcOrd="1" destOrd="0" parTransId="{351E367E-C241-416F-8691-237DFE4BD56B}" sibTransId="{913EFB65-E242-42A8-B71E-C533C069E2B6}"/>
    <dgm:cxn modelId="{3E8DFA16-D567-4D30-B0A7-503281AADBB7}" type="presOf" srcId="{1D1AE5C7-9809-4C7C-B646-28A5E265D2DB}" destId="{2E583550-9962-410C-9477-6876F9CB044E}" srcOrd="0" destOrd="0" presId="urn:microsoft.com/office/officeart/2005/8/layout/vList2"/>
    <dgm:cxn modelId="{8F9EB317-B047-4CA8-8944-C8E30EC1B882}" srcId="{0E66B94C-C504-442E-AF85-1B7C05D9ADA5}" destId="{0A459B69-9A16-4396-9018-98EB08B80B1B}" srcOrd="0" destOrd="0" parTransId="{C5611E68-7BC1-49AE-A804-6135D3407FAD}" sibTransId="{CDF6A79E-163A-4CA7-B148-3C95A232BCAC}"/>
    <dgm:cxn modelId="{8C3C9D22-2704-4BE2-95C6-D6D367BB53B9}" type="presOf" srcId="{92A1251C-4A20-4C0A-8BDE-7F92FECC1584}" destId="{D87DA16F-F95E-48FB-8460-9F8140FFA6EE}" srcOrd="0" destOrd="1" presId="urn:microsoft.com/office/officeart/2005/8/layout/vList2"/>
    <dgm:cxn modelId="{09295D24-DA7F-4C76-8B8C-399014F7F44E}" type="presOf" srcId="{0A459B69-9A16-4396-9018-98EB08B80B1B}" destId="{D87DA16F-F95E-48FB-8460-9F8140FFA6EE}" srcOrd="0" destOrd="0" presId="urn:microsoft.com/office/officeart/2005/8/layout/vList2"/>
    <dgm:cxn modelId="{42D09461-2BE8-47C1-90CB-51EF14357307}" srcId="{0E66B94C-C504-442E-AF85-1B7C05D9ADA5}" destId="{1FD71CDF-F3A6-4E21-8D11-1A1FC4787AFA}" srcOrd="2" destOrd="0" parTransId="{BC4B3F5B-AF31-4285-9253-4F69927080AE}" sibTransId="{D1D7FF24-6A6A-4B7E-919F-C81120149773}"/>
    <dgm:cxn modelId="{889CAA64-0402-430F-9A68-1A786B7B1A1F}" type="presOf" srcId="{0E66B94C-C504-442E-AF85-1B7C05D9ADA5}" destId="{F4EDB389-19E5-4329-AB72-1CEDF22D95B2}" srcOrd="0" destOrd="0" presId="urn:microsoft.com/office/officeart/2005/8/layout/vList2"/>
    <dgm:cxn modelId="{67AC2566-B927-4E40-8720-76B404963780}" srcId="{209AB123-50CF-4B95-93AA-306F74DFDB19}" destId="{1D1AE5C7-9809-4C7C-B646-28A5E265D2DB}" srcOrd="0" destOrd="0" parTransId="{7463544D-8501-4A61-9162-C9D3033C1001}" sibTransId="{7796EC4F-030F-45F6-91FC-B19F9213DABA}"/>
    <dgm:cxn modelId="{50B5098E-6C39-469D-8083-2AFE2D270F1F}" srcId="{0E66B94C-C504-442E-AF85-1B7C05D9ADA5}" destId="{48C9B2B0-29E6-44D5-AC68-508033EC56AB}" srcOrd="3" destOrd="0" parTransId="{95D75A63-3EB0-46E0-9B01-FF9BFF3A271D}" sibTransId="{01DC1466-16FE-4FEA-BAE3-98FCADC06243}"/>
    <dgm:cxn modelId="{30BC7495-9906-424F-B0CF-34C25AE51A2F}" type="presOf" srcId="{48C9B2B0-29E6-44D5-AC68-508033EC56AB}" destId="{D87DA16F-F95E-48FB-8460-9F8140FFA6EE}" srcOrd="0" destOrd="3" presId="urn:microsoft.com/office/officeart/2005/8/layout/vList2"/>
    <dgm:cxn modelId="{1EE00B96-47CE-4900-83A6-69242450B171}" type="presOf" srcId="{C2456416-74E9-4C45-B6E3-27E18F9B30AA}" destId="{D87DA16F-F95E-48FB-8460-9F8140FFA6EE}" srcOrd="0" destOrd="4" presId="urn:microsoft.com/office/officeart/2005/8/layout/vList2"/>
    <dgm:cxn modelId="{E05794AF-D546-47F6-989E-894F248A9515}" type="presOf" srcId="{209AB123-50CF-4B95-93AA-306F74DFDB19}" destId="{C0C43E89-F91A-4B58-8970-30D2168D9DCC}" srcOrd="0" destOrd="0" presId="urn:microsoft.com/office/officeart/2005/8/layout/vList2"/>
    <dgm:cxn modelId="{4249BBD3-9000-4E49-85AB-32BDA6DE3C7A}" srcId="{0E66B94C-C504-442E-AF85-1B7C05D9ADA5}" destId="{C2456416-74E9-4C45-B6E3-27E18F9B30AA}" srcOrd="4" destOrd="0" parTransId="{0ED93889-32A2-47A3-809E-3B2C329EBCFC}" sibTransId="{9923A09A-A6FA-41FB-BE63-D5F4571AE1F8}"/>
    <dgm:cxn modelId="{029A07D9-B07D-4A26-9A8F-D4BA9016D249}" type="presOf" srcId="{1FD71CDF-F3A6-4E21-8D11-1A1FC4787AFA}" destId="{D87DA16F-F95E-48FB-8460-9F8140FFA6EE}" srcOrd="0" destOrd="2" presId="urn:microsoft.com/office/officeart/2005/8/layout/vList2"/>
    <dgm:cxn modelId="{8E2B4AE7-9886-44F6-A920-030D302C6F84}" srcId="{0E66B94C-C504-442E-AF85-1B7C05D9ADA5}" destId="{92A1251C-4A20-4C0A-8BDE-7F92FECC1584}" srcOrd="1" destOrd="0" parTransId="{D1464E4E-FD2D-4E2C-B3A9-973330A0C842}" sibTransId="{579C2541-785F-49F8-966D-947A428B4FF1}"/>
    <dgm:cxn modelId="{3AE2A7BB-A3CC-4A18-BA74-6661B4D6C9C3}" type="presParOf" srcId="{C0C43E89-F91A-4B58-8970-30D2168D9DCC}" destId="{2E583550-9962-410C-9477-6876F9CB044E}" srcOrd="0" destOrd="0" presId="urn:microsoft.com/office/officeart/2005/8/layout/vList2"/>
    <dgm:cxn modelId="{FF4B3385-3117-457C-A7A2-5322A6C36A11}" type="presParOf" srcId="{C0C43E89-F91A-4B58-8970-30D2168D9DCC}" destId="{A4BEB9EE-3942-478C-842D-98F21E28A4E6}" srcOrd="1" destOrd="0" presId="urn:microsoft.com/office/officeart/2005/8/layout/vList2"/>
    <dgm:cxn modelId="{5CE30169-5B58-4C11-8944-4D58CD53601E}" type="presParOf" srcId="{C0C43E89-F91A-4B58-8970-30D2168D9DCC}" destId="{F4EDB389-19E5-4329-AB72-1CEDF22D95B2}" srcOrd="2" destOrd="0" presId="urn:microsoft.com/office/officeart/2005/8/layout/vList2"/>
    <dgm:cxn modelId="{82756885-FA2A-44B6-B6C0-B374D79421D8}" type="presParOf" srcId="{C0C43E89-F91A-4B58-8970-30D2168D9DCC}" destId="{D87DA16F-F95E-48FB-8460-9F8140FFA6E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B0DD7-A6F0-47BF-9D72-3365D90739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2870CF-00AE-4C5A-BDC0-6E7122AC38D2}">
      <dgm:prSet/>
      <dgm:spPr/>
      <dgm:t>
        <a:bodyPr/>
        <a:lstStyle/>
        <a:p>
          <a:pPr algn="r"/>
          <a:r>
            <a:rPr lang="ar-AE" dirty="0">
              <a:latin typeface="Arial" panose="020B0604020202020204" pitchFamily="34" charset="0"/>
              <a:cs typeface="Arial" panose="020B0604020202020204" pitchFamily="34" charset="0"/>
            </a:rPr>
            <a:t>ليام يبدو أكثر سعادة.</a:t>
          </a:r>
          <a:endParaRPr lang="en-US" dirty="0">
            <a:latin typeface="Arial" panose="020B0604020202020204" pitchFamily="34" charset="0"/>
            <a:cs typeface="Arial" panose="020B0604020202020204" pitchFamily="34" charset="0"/>
          </a:endParaRPr>
        </a:p>
      </dgm:t>
    </dgm:pt>
    <dgm:pt modelId="{2F5575EE-B482-40FC-9AA3-85EA3BF7F983}" type="parTrans" cxnId="{CE16DD34-F2C2-4205-B2CF-CE71BDBC7E91}">
      <dgm:prSet/>
      <dgm:spPr/>
      <dgm:t>
        <a:bodyPr/>
        <a:lstStyle/>
        <a:p>
          <a:pPr algn="r"/>
          <a:endParaRPr lang="en-US"/>
        </a:p>
      </dgm:t>
    </dgm:pt>
    <dgm:pt modelId="{E6E606CF-ED17-48CE-BB2D-7F73AEAB9576}" type="sibTrans" cxnId="{CE16DD34-F2C2-4205-B2CF-CE71BDBC7E91}">
      <dgm:prSet/>
      <dgm:spPr/>
      <dgm:t>
        <a:bodyPr/>
        <a:lstStyle/>
        <a:p>
          <a:pPr algn="r"/>
          <a:endParaRPr lang="en-US"/>
        </a:p>
      </dgm:t>
    </dgm:pt>
    <dgm:pt modelId="{C72F16CE-C740-4393-B7EA-9B4786E38CA1}">
      <dgm:prSet/>
      <dgm:spPr/>
      <dgm:t>
        <a:bodyPr/>
        <a:lstStyle/>
        <a:p>
          <a:pPr algn="r"/>
          <a:r>
            <a:rPr lang="ar-AE" dirty="0">
              <a:latin typeface="Arial" panose="020B0604020202020204" pitchFamily="34" charset="0"/>
              <a:cs typeface="Arial" panose="020B0604020202020204" pitchFamily="34" charset="0"/>
            </a:rPr>
            <a:t>يقول والداه إنه عاد للعب في الخارج مرة أخرى.</a:t>
          </a:r>
          <a:endParaRPr lang="en-US" dirty="0">
            <a:latin typeface="Arial" panose="020B0604020202020204" pitchFamily="34" charset="0"/>
            <a:cs typeface="Arial" panose="020B0604020202020204" pitchFamily="34" charset="0"/>
          </a:endParaRPr>
        </a:p>
      </dgm:t>
    </dgm:pt>
    <dgm:pt modelId="{E4C8E907-0161-4446-9AD5-F9ECD9E817B1}" type="parTrans" cxnId="{409F46CE-10F2-4C5A-B28F-BE7C6DFA618C}">
      <dgm:prSet/>
      <dgm:spPr/>
      <dgm:t>
        <a:bodyPr/>
        <a:lstStyle/>
        <a:p>
          <a:pPr algn="r"/>
          <a:endParaRPr lang="en-US"/>
        </a:p>
      </dgm:t>
    </dgm:pt>
    <dgm:pt modelId="{F0919912-FC20-4E2B-82B0-C09B1750D4C3}" type="sibTrans" cxnId="{409F46CE-10F2-4C5A-B28F-BE7C6DFA618C}">
      <dgm:prSet/>
      <dgm:spPr/>
      <dgm:t>
        <a:bodyPr/>
        <a:lstStyle/>
        <a:p>
          <a:pPr algn="r"/>
          <a:endParaRPr lang="en-US"/>
        </a:p>
      </dgm:t>
    </dgm:pt>
    <dgm:pt modelId="{950AD1E1-AF9E-4EC9-BBE0-B11023C0B4F8}">
      <dgm:prSet/>
      <dgm:spPr/>
      <dgm:t>
        <a:bodyPr/>
        <a:lstStyle/>
        <a:p>
          <a:pPr algn="r"/>
          <a:r>
            <a:rPr lang="ar-AE" dirty="0">
              <a:latin typeface="Arial" panose="020B0604020202020204" pitchFamily="34" charset="0"/>
              <a:cs typeface="Arial" panose="020B0604020202020204" pitchFamily="34" charset="0"/>
            </a:rPr>
            <a:t>تكشف ذروة التدفق عن تقلبات يومية طبيعية مما يشير إلى أنه لا يعاني من الربو.</a:t>
          </a:r>
          <a:endParaRPr lang="en-US" dirty="0">
            <a:latin typeface="Arial" panose="020B0604020202020204" pitchFamily="34" charset="0"/>
            <a:cs typeface="Arial" panose="020B0604020202020204" pitchFamily="34" charset="0"/>
          </a:endParaRPr>
        </a:p>
      </dgm:t>
    </dgm:pt>
    <dgm:pt modelId="{29DE3895-258A-4DD7-B42F-8186BB2CFE20}" type="parTrans" cxnId="{A76659CB-AC3F-421D-978A-62763D9BDFB6}">
      <dgm:prSet/>
      <dgm:spPr/>
      <dgm:t>
        <a:bodyPr/>
        <a:lstStyle/>
        <a:p>
          <a:pPr algn="r"/>
          <a:endParaRPr lang="en-US"/>
        </a:p>
      </dgm:t>
    </dgm:pt>
    <dgm:pt modelId="{BC4E9CE4-B377-452E-81BC-3CF307DDCF63}" type="sibTrans" cxnId="{A76659CB-AC3F-421D-978A-62763D9BDFB6}">
      <dgm:prSet/>
      <dgm:spPr/>
      <dgm:t>
        <a:bodyPr/>
        <a:lstStyle/>
        <a:p>
          <a:pPr algn="r"/>
          <a:endParaRPr lang="en-US"/>
        </a:p>
      </dgm:t>
    </dgm:pt>
    <dgm:pt modelId="{0B162D4E-A90A-4241-B6D2-E3A07AA4BC23}">
      <dgm:prSet/>
      <dgm:spPr/>
      <dgm:t>
        <a:bodyPr/>
        <a:lstStyle/>
        <a:p>
          <a:pPr algn="r"/>
          <a:r>
            <a:rPr lang="ar-SA" b="0" i="0" dirty="0"/>
            <a:t>انخفضت درجة مقياس التناظر البصري إلى 5 </a:t>
          </a:r>
          <a:endParaRPr lang="en-US" dirty="0">
            <a:latin typeface="Arial" panose="020B0604020202020204" pitchFamily="34" charset="0"/>
            <a:cs typeface="Arial" panose="020B0604020202020204" pitchFamily="34" charset="0"/>
          </a:endParaRPr>
        </a:p>
      </dgm:t>
    </dgm:pt>
    <dgm:pt modelId="{D0593BDB-10CE-42B1-8A67-6BBED83B30A1}" type="parTrans" cxnId="{31E402E0-D79E-4F0F-A439-531831D44050}">
      <dgm:prSet/>
      <dgm:spPr/>
      <dgm:t>
        <a:bodyPr/>
        <a:lstStyle/>
        <a:p>
          <a:pPr algn="r"/>
          <a:endParaRPr lang="en-US"/>
        </a:p>
      </dgm:t>
    </dgm:pt>
    <dgm:pt modelId="{079B829D-2F20-49F1-9814-821CD470DC9C}" type="sibTrans" cxnId="{31E402E0-D79E-4F0F-A439-531831D44050}">
      <dgm:prSet/>
      <dgm:spPr/>
      <dgm:t>
        <a:bodyPr/>
        <a:lstStyle/>
        <a:p>
          <a:pPr algn="r"/>
          <a:endParaRPr lang="en-US"/>
        </a:p>
      </dgm:t>
    </dgm:pt>
    <dgm:pt modelId="{C0FFDBB2-BB59-4CD7-BBF0-C83FD8325C6D}">
      <dgm:prSet/>
      <dgm:spPr/>
      <dgm:t>
        <a:bodyPr/>
        <a:lstStyle/>
        <a:p>
          <a:pPr algn="r"/>
          <a:r>
            <a:rPr lang="ar-AE" dirty="0">
              <a:latin typeface="Arial" panose="020B0604020202020204" pitchFamily="34" charset="0"/>
              <a:cs typeface="Arial" panose="020B0604020202020204" pitchFamily="34" charset="0"/>
            </a:rPr>
            <a:t>تشير اختبارات الدم إلى وجود تراكم معتدل لعث غبار المنزل وتراكم مرتفع لحبوب لقاح العشب وكانت النتائج سلبية بالنسبة للقطط والكلاب والعفن.</a:t>
          </a:r>
          <a:endParaRPr lang="en-US" dirty="0">
            <a:latin typeface="Arial" panose="020B0604020202020204" pitchFamily="34" charset="0"/>
            <a:cs typeface="Arial" panose="020B0604020202020204" pitchFamily="34" charset="0"/>
          </a:endParaRPr>
        </a:p>
      </dgm:t>
    </dgm:pt>
    <dgm:pt modelId="{883EA3A2-D8C4-4ED4-A447-9004B4E173EA}" type="parTrans" cxnId="{0650D22D-E8CC-4692-82A7-97A8F4D958E3}">
      <dgm:prSet/>
      <dgm:spPr/>
      <dgm:t>
        <a:bodyPr/>
        <a:lstStyle/>
        <a:p>
          <a:pPr algn="r"/>
          <a:endParaRPr lang="en-US"/>
        </a:p>
      </dgm:t>
    </dgm:pt>
    <dgm:pt modelId="{EBE6CD78-5EF9-4FE1-87B5-F31F4B143839}" type="sibTrans" cxnId="{0650D22D-E8CC-4692-82A7-97A8F4D958E3}">
      <dgm:prSet/>
      <dgm:spPr/>
      <dgm:t>
        <a:bodyPr/>
        <a:lstStyle/>
        <a:p>
          <a:pPr algn="r"/>
          <a:endParaRPr lang="en-US"/>
        </a:p>
      </dgm:t>
    </dgm:pt>
    <dgm:pt modelId="{4EE02336-4EE9-448E-8493-AF9CEB58E844}">
      <dgm:prSet/>
      <dgm:spPr/>
      <dgm:t>
        <a:bodyPr/>
        <a:lstStyle/>
        <a:p>
          <a:pPr algn="r"/>
          <a:r>
            <a:rPr lang="ar-AE" dirty="0">
              <a:latin typeface="Arial" panose="020B0604020202020204" pitchFamily="34" charset="0"/>
              <a:cs typeface="Arial" panose="020B0604020202020204" pitchFamily="34" charset="0"/>
            </a:rPr>
            <a:t>تم إجراء محادثة أخرى بشأن</a:t>
          </a:r>
          <a:endParaRPr lang="en-US" dirty="0">
            <a:latin typeface="Arial" panose="020B0604020202020204" pitchFamily="34" charset="0"/>
            <a:cs typeface="Arial" panose="020B0604020202020204" pitchFamily="34" charset="0"/>
          </a:endParaRPr>
        </a:p>
      </dgm:t>
    </dgm:pt>
    <dgm:pt modelId="{0DFD376D-8BE1-43F4-A9B7-20542F2C2148}" type="parTrans" cxnId="{777E0993-B757-40E7-B291-4B88637D28AC}">
      <dgm:prSet/>
      <dgm:spPr/>
      <dgm:t>
        <a:bodyPr/>
        <a:lstStyle/>
        <a:p>
          <a:pPr algn="r"/>
          <a:endParaRPr lang="en-US"/>
        </a:p>
      </dgm:t>
    </dgm:pt>
    <dgm:pt modelId="{11D8E4D9-9DAA-477D-BC94-7370EDB2D8B8}" type="sibTrans" cxnId="{777E0993-B757-40E7-B291-4B88637D28AC}">
      <dgm:prSet/>
      <dgm:spPr/>
      <dgm:t>
        <a:bodyPr/>
        <a:lstStyle/>
        <a:p>
          <a:pPr algn="r"/>
          <a:endParaRPr lang="en-US"/>
        </a:p>
      </dgm:t>
    </dgm:pt>
    <dgm:pt modelId="{4D9D4A01-6450-407F-A4EE-9807ACB7E6F4}" type="pres">
      <dgm:prSet presAssocID="{FA8B0DD7-A6F0-47BF-9D72-3365D90739C1}" presName="vert0" presStyleCnt="0">
        <dgm:presLayoutVars>
          <dgm:dir/>
          <dgm:animOne val="branch"/>
          <dgm:animLvl val="lvl"/>
        </dgm:presLayoutVars>
      </dgm:prSet>
      <dgm:spPr/>
    </dgm:pt>
    <dgm:pt modelId="{1100E7E2-56D3-4C3B-96FA-6BD062DCE3CA}" type="pres">
      <dgm:prSet presAssocID="{9A2870CF-00AE-4C5A-BDC0-6E7122AC38D2}" presName="thickLine" presStyleLbl="alignNode1" presStyleIdx="0" presStyleCnt="6"/>
      <dgm:spPr/>
    </dgm:pt>
    <dgm:pt modelId="{2CC6E0A2-CC18-43B5-BE8F-5088F8AB62C5}" type="pres">
      <dgm:prSet presAssocID="{9A2870CF-00AE-4C5A-BDC0-6E7122AC38D2}" presName="horz1" presStyleCnt="0"/>
      <dgm:spPr/>
    </dgm:pt>
    <dgm:pt modelId="{13A54ED6-FF31-4D36-915D-356A6E4E9B3F}" type="pres">
      <dgm:prSet presAssocID="{9A2870CF-00AE-4C5A-BDC0-6E7122AC38D2}" presName="tx1" presStyleLbl="revTx" presStyleIdx="0" presStyleCnt="6"/>
      <dgm:spPr/>
    </dgm:pt>
    <dgm:pt modelId="{15DA7E9D-A6E2-466F-A02C-B9C6F738E321}" type="pres">
      <dgm:prSet presAssocID="{9A2870CF-00AE-4C5A-BDC0-6E7122AC38D2}" presName="vert1" presStyleCnt="0"/>
      <dgm:spPr/>
    </dgm:pt>
    <dgm:pt modelId="{A7785C27-FFB9-4C91-9D89-19D156C54315}" type="pres">
      <dgm:prSet presAssocID="{C72F16CE-C740-4393-B7EA-9B4786E38CA1}" presName="thickLine" presStyleLbl="alignNode1" presStyleIdx="1" presStyleCnt="6"/>
      <dgm:spPr/>
    </dgm:pt>
    <dgm:pt modelId="{029F9051-A490-4E50-BCD9-16D7A7AC859C}" type="pres">
      <dgm:prSet presAssocID="{C72F16CE-C740-4393-B7EA-9B4786E38CA1}" presName="horz1" presStyleCnt="0"/>
      <dgm:spPr/>
    </dgm:pt>
    <dgm:pt modelId="{18BAE490-F1E4-4089-B35E-3E2ACFCD032B}" type="pres">
      <dgm:prSet presAssocID="{C72F16CE-C740-4393-B7EA-9B4786E38CA1}" presName="tx1" presStyleLbl="revTx" presStyleIdx="1" presStyleCnt="6"/>
      <dgm:spPr/>
    </dgm:pt>
    <dgm:pt modelId="{C8824253-A14A-43D4-85ED-0DA13C71BD6F}" type="pres">
      <dgm:prSet presAssocID="{C72F16CE-C740-4393-B7EA-9B4786E38CA1}" presName="vert1" presStyleCnt="0"/>
      <dgm:spPr/>
    </dgm:pt>
    <dgm:pt modelId="{4701EE64-1AF3-4A04-9504-84219CA3770E}" type="pres">
      <dgm:prSet presAssocID="{950AD1E1-AF9E-4EC9-BBE0-B11023C0B4F8}" presName="thickLine" presStyleLbl="alignNode1" presStyleIdx="2" presStyleCnt="6"/>
      <dgm:spPr/>
    </dgm:pt>
    <dgm:pt modelId="{1F11AC21-24DF-43D7-AF0E-A607958D8165}" type="pres">
      <dgm:prSet presAssocID="{950AD1E1-AF9E-4EC9-BBE0-B11023C0B4F8}" presName="horz1" presStyleCnt="0"/>
      <dgm:spPr/>
    </dgm:pt>
    <dgm:pt modelId="{906C684D-6BF2-4D3D-ACC1-94A40CAE450F}" type="pres">
      <dgm:prSet presAssocID="{950AD1E1-AF9E-4EC9-BBE0-B11023C0B4F8}" presName="tx1" presStyleLbl="revTx" presStyleIdx="2" presStyleCnt="6"/>
      <dgm:spPr/>
    </dgm:pt>
    <dgm:pt modelId="{44E16F86-06E3-46EB-93FA-4F113F278204}" type="pres">
      <dgm:prSet presAssocID="{950AD1E1-AF9E-4EC9-BBE0-B11023C0B4F8}" presName="vert1" presStyleCnt="0"/>
      <dgm:spPr/>
    </dgm:pt>
    <dgm:pt modelId="{07CF9C6E-5121-4089-A466-E3A6A27A16ED}" type="pres">
      <dgm:prSet presAssocID="{0B162D4E-A90A-4241-B6D2-E3A07AA4BC23}" presName="thickLine" presStyleLbl="alignNode1" presStyleIdx="3" presStyleCnt="6"/>
      <dgm:spPr/>
    </dgm:pt>
    <dgm:pt modelId="{885CF6E2-6903-4E27-91BC-56896CCD3F37}" type="pres">
      <dgm:prSet presAssocID="{0B162D4E-A90A-4241-B6D2-E3A07AA4BC23}" presName="horz1" presStyleCnt="0"/>
      <dgm:spPr/>
    </dgm:pt>
    <dgm:pt modelId="{C57661DA-9896-436D-B77A-C7B372EF9D29}" type="pres">
      <dgm:prSet presAssocID="{0B162D4E-A90A-4241-B6D2-E3A07AA4BC23}" presName="tx1" presStyleLbl="revTx" presStyleIdx="3" presStyleCnt="6"/>
      <dgm:spPr/>
    </dgm:pt>
    <dgm:pt modelId="{81DC526E-ABC1-4597-8326-065A7877D47C}" type="pres">
      <dgm:prSet presAssocID="{0B162D4E-A90A-4241-B6D2-E3A07AA4BC23}" presName="vert1" presStyleCnt="0"/>
      <dgm:spPr/>
    </dgm:pt>
    <dgm:pt modelId="{C4D542D9-1AF8-4089-B578-6E7242C5413C}" type="pres">
      <dgm:prSet presAssocID="{C0FFDBB2-BB59-4CD7-BBF0-C83FD8325C6D}" presName="thickLine" presStyleLbl="alignNode1" presStyleIdx="4" presStyleCnt="6"/>
      <dgm:spPr/>
    </dgm:pt>
    <dgm:pt modelId="{29F7A6FE-4E87-4F53-8334-0E5AAE55BA2F}" type="pres">
      <dgm:prSet presAssocID="{C0FFDBB2-BB59-4CD7-BBF0-C83FD8325C6D}" presName="horz1" presStyleCnt="0"/>
      <dgm:spPr/>
    </dgm:pt>
    <dgm:pt modelId="{8273051C-4537-42D8-AB9A-55C6E42C08C6}" type="pres">
      <dgm:prSet presAssocID="{C0FFDBB2-BB59-4CD7-BBF0-C83FD8325C6D}" presName="tx1" presStyleLbl="revTx" presStyleIdx="4" presStyleCnt="6"/>
      <dgm:spPr/>
    </dgm:pt>
    <dgm:pt modelId="{F8103632-B6E7-4803-9AAE-0E09E8E0D2FF}" type="pres">
      <dgm:prSet presAssocID="{C0FFDBB2-BB59-4CD7-BBF0-C83FD8325C6D}" presName="vert1" presStyleCnt="0"/>
      <dgm:spPr/>
    </dgm:pt>
    <dgm:pt modelId="{262C9EC0-C884-49BB-AA8A-D578DFCF0401}" type="pres">
      <dgm:prSet presAssocID="{4EE02336-4EE9-448E-8493-AF9CEB58E844}" presName="thickLine" presStyleLbl="alignNode1" presStyleIdx="5" presStyleCnt="6"/>
      <dgm:spPr/>
    </dgm:pt>
    <dgm:pt modelId="{40B79C05-A86E-487F-A989-B649DF24120E}" type="pres">
      <dgm:prSet presAssocID="{4EE02336-4EE9-448E-8493-AF9CEB58E844}" presName="horz1" presStyleCnt="0"/>
      <dgm:spPr/>
    </dgm:pt>
    <dgm:pt modelId="{B43AA2C2-37B4-4167-9283-66CA8FFE0E44}" type="pres">
      <dgm:prSet presAssocID="{4EE02336-4EE9-448E-8493-AF9CEB58E844}" presName="tx1" presStyleLbl="revTx" presStyleIdx="5" presStyleCnt="6"/>
      <dgm:spPr/>
    </dgm:pt>
    <dgm:pt modelId="{7B6C3A6E-3619-4F8A-9CA5-3AB67BCB13B3}" type="pres">
      <dgm:prSet presAssocID="{4EE02336-4EE9-448E-8493-AF9CEB58E844}" presName="vert1" presStyleCnt="0"/>
      <dgm:spPr/>
    </dgm:pt>
  </dgm:ptLst>
  <dgm:cxnLst>
    <dgm:cxn modelId="{6D5BD22C-0A2B-41F1-AB31-8B85B1921CC7}" type="presOf" srcId="{950AD1E1-AF9E-4EC9-BBE0-B11023C0B4F8}" destId="{906C684D-6BF2-4D3D-ACC1-94A40CAE450F}" srcOrd="0" destOrd="0" presId="urn:microsoft.com/office/officeart/2008/layout/LinedList"/>
    <dgm:cxn modelId="{0650D22D-E8CC-4692-82A7-97A8F4D958E3}" srcId="{FA8B0DD7-A6F0-47BF-9D72-3365D90739C1}" destId="{C0FFDBB2-BB59-4CD7-BBF0-C83FD8325C6D}" srcOrd="4" destOrd="0" parTransId="{883EA3A2-D8C4-4ED4-A447-9004B4E173EA}" sibTransId="{EBE6CD78-5EF9-4FE1-87B5-F31F4B143839}"/>
    <dgm:cxn modelId="{CE16DD34-F2C2-4205-B2CF-CE71BDBC7E91}" srcId="{FA8B0DD7-A6F0-47BF-9D72-3365D90739C1}" destId="{9A2870CF-00AE-4C5A-BDC0-6E7122AC38D2}" srcOrd="0" destOrd="0" parTransId="{2F5575EE-B482-40FC-9AA3-85EA3BF7F983}" sibTransId="{E6E606CF-ED17-48CE-BB2D-7F73AEAB9576}"/>
    <dgm:cxn modelId="{8F388743-53C3-47F1-8E5C-C193E8BBED67}" type="presOf" srcId="{FA8B0DD7-A6F0-47BF-9D72-3365D90739C1}" destId="{4D9D4A01-6450-407F-A4EE-9807ACB7E6F4}" srcOrd="0" destOrd="0" presId="urn:microsoft.com/office/officeart/2008/layout/LinedList"/>
    <dgm:cxn modelId="{467B8958-EFCE-4DEC-87A5-8382739F3BF9}" type="presOf" srcId="{C0FFDBB2-BB59-4CD7-BBF0-C83FD8325C6D}" destId="{8273051C-4537-42D8-AB9A-55C6E42C08C6}" srcOrd="0" destOrd="0" presId="urn:microsoft.com/office/officeart/2008/layout/LinedList"/>
    <dgm:cxn modelId="{28C64B5A-31AD-41A0-B4DF-4CE532B8AF38}" type="presOf" srcId="{C72F16CE-C740-4393-B7EA-9B4786E38CA1}" destId="{18BAE490-F1E4-4089-B35E-3E2ACFCD032B}" srcOrd="0" destOrd="0" presId="urn:microsoft.com/office/officeart/2008/layout/LinedList"/>
    <dgm:cxn modelId="{777E0993-B757-40E7-B291-4B88637D28AC}" srcId="{FA8B0DD7-A6F0-47BF-9D72-3365D90739C1}" destId="{4EE02336-4EE9-448E-8493-AF9CEB58E844}" srcOrd="5" destOrd="0" parTransId="{0DFD376D-8BE1-43F4-A9B7-20542F2C2148}" sibTransId="{11D8E4D9-9DAA-477D-BC94-7370EDB2D8B8}"/>
    <dgm:cxn modelId="{62115AB7-1CBC-4B98-8208-56D960E05AF6}" type="presOf" srcId="{9A2870CF-00AE-4C5A-BDC0-6E7122AC38D2}" destId="{13A54ED6-FF31-4D36-915D-356A6E4E9B3F}" srcOrd="0" destOrd="0" presId="urn:microsoft.com/office/officeart/2008/layout/LinedList"/>
    <dgm:cxn modelId="{A76659CB-AC3F-421D-978A-62763D9BDFB6}" srcId="{FA8B0DD7-A6F0-47BF-9D72-3365D90739C1}" destId="{950AD1E1-AF9E-4EC9-BBE0-B11023C0B4F8}" srcOrd="2" destOrd="0" parTransId="{29DE3895-258A-4DD7-B42F-8186BB2CFE20}" sibTransId="{BC4E9CE4-B377-452E-81BC-3CF307DDCF63}"/>
    <dgm:cxn modelId="{409F46CE-10F2-4C5A-B28F-BE7C6DFA618C}" srcId="{FA8B0DD7-A6F0-47BF-9D72-3365D90739C1}" destId="{C72F16CE-C740-4393-B7EA-9B4786E38CA1}" srcOrd="1" destOrd="0" parTransId="{E4C8E907-0161-4446-9AD5-F9ECD9E817B1}" sibTransId="{F0919912-FC20-4E2B-82B0-C09B1750D4C3}"/>
    <dgm:cxn modelId="{40E462D9-D9AE-4398-AA7A-2CF6DB79E2CA}" type="presOf" srcId="{0B162D4E-A90A-4241-B6D2-E3A07AA4BC23}" destId="{C57661DA-9896-436D-B77A-C7B372EF9D29}" srcOrd="0" destOrd="0" presId="urn:microsoft.com/office/officeart/2008/layout/LinedList"/>
    <dgm:cxn modelId="{31E402E0-D79E-4F0F-A439-531831D44050}" srcId="{FA8B0DD7-A6F0-47BF-9D72-3365D90739C1}" destId="{0B162D4E-A90A-4241-B6D2-E3A07AA4BC23}" srcOrd="3" destOrd="0" parTransId="{D0593BDB-10CE-42B1-8A67-6BBED83B30A1}" sibTransId="{079B829D-2F20-49F1-9814-821CD470DC9C}"/>
    <dgm:cxn modelId="{77CBABFE-BE3F-4307-99EA-AAE75C03016F}" type="presOf" srcId="{4EE02336-4EE9-448E-8493-AF9CEB58E844}" destId="{B43AA2C2-37B4-4167-9283-66CA8FFE0E44}" srcOrd="0" destOrd="0" presId="urn:microsoft.com/office/officeart/2008/layout/LinedList"/>
    <dgm:cxn modelId="{F244EBE2-9D28-41E2-8C1E-4540A6AF98DE}" type="presParOf" srcId="{4D9D4A01-6450-407F-A4EE-9807ACB7E6F4}" destId="{1100E7E2-56D3-4C3B-96FA-6BD062DCE3CA}" srcOrd="0" destOrd="0" presId="urn:microsoft.com/office/officeart/2008/layout/LinedList"/>
    <dgm:cxn modelId="{76C5F96E-8453-4203-A711-B9413127D920}" type="presParOf" srcId="{4D9D4A01-6450-407F-A4EE-9807ACB7E6F4}" destId="{2CC6E0A2-CC18-43B5-BE8F-5088F8AB62C5}" srcOrd="1" destOrd="0" presId="urn:microsoft.com/office/officeart/2008/layout/LinedList"/>
    <dgm:cxn modelId="{E15FDBA4-D397-48A0-BE94-74FB7355D936}" type="presParOf" srcId="{2CC6E0A2-CC18-43B5-BE8F-5088F8AB62C5}" destId="{13A54ED6-FF31-4D36-915D-356A6E4E9B3F}" srcOrd="0" destOrd="0" presId="urn:microsoft.com/office/officeart/2008/layout/LinedList"/>
    <dgm:cxn modelId="{892B3526-C473-4540-947B-DF001CB922C9}" type="presParOf" srcId="{2CC6E0A2-CC18-43B5-BE8F-5088F8AB62C5}" destId="{15DA7E9D-A6E2-466F-A02C-B9C6F738E321}" srcOrd="1" destOrd="0" presId="urn:microsoft.com/office/officeart/2008/layout/LinedList"/>
    <dgm:cxn modelId="{E07DA70D-18F3-4D0E-9D0E-10136534688B}" type="presParOf" srcId="{4D9D4A01-6450-407F-A4EE-9807ACB7E6F4}" destId="{A7785C27-FFB9-4C91-9D89-19D156C54315}" srcOrd="2" destOrd="0" presId="urn:microsoft.com/office/officeart/2008/layout/LinedList"/>
    <dgm:cxn modelId="{D8CBDB27-EFCA-4575-9B10-4A364668361A}" type="presParOf" srcId="{4D9D4A01-6450-407F-A4EE-9807ACB7E6F4}" destId="{029F9051-A490-4E50-BCD9-16D7A7AC859C}" srcOrd="3" destOrd="0" presId="urn:microsoft.com/office/officeart/2008/layout/LinedList"/>
    <dgm:cxn modelId="{581BDF2C-EAAE-4900-8891-A0FB1134CD0E}" type="presParOf" srcId="{029F9051-A490-4E50-BCD9-16D7A7AC859C}" destId="{18BAE490-F1E4-4089-B35E-3E2ACFCD032B}" srcOrd="0" destOrd="0" presId="urn:microsoft.com/office/officeart/2008/layout/LinedList"/>
    <dgm:cxn modelId="{DFC2364A-FBFC-4B20-BAA2-995E9CE6D833}" type="presParOf" srcId="{029F9051-A490-4E50-BCD9-16D7A7AC859C}" destId="{C8824253-A14A-43D4-85ED-0DA13C71BD6F}" srcOrd="1" destOrd="0" presId="urn:microsoft.com/office/officeart/2008/layout/LinedList"/>
    <dgm:cxn modelId="{AAB07361-FCF1-4A48-AA8E-AD0854E094D4}" type="presParOf" srcId="{4D9D4A01-6450-407F-A4EE-9807ACB7E6F4}" destId="{4701EE64-1AF3-4A04-9504-84219CA3770E}" srcOrd="4" destOrd="0" presId="urn:microsoft.com/office/officeart/2008/layout/LinedList"/>
    <dgm:cxn modelId="{BDDC83D4-C5E6-4CFB-BB6F-C5834128A511}" type="presParOf" srcId="{4D9D4A01-6450-407F-A4EE-9807ACB7E6F4}" destId="{1F11AC21-24DF-43D7-AF0E-A607958D8165}" srcOrd="5" destOrd="0" presId="urn:microsoft.com/office/officeart/2008/layout/LinedList"/>
    <dgm:cxn modelId="{56DE445B-80FA-4F86-85EF-3BB812481B44}" type="presParOf" srcId="{1F11AC21-24DF-43D7-AF0E-A607958D8165}" destId="{906C684D-6BF2-4D3D-ACC1-94A40CAE450F}" srcOrd="0" destOrd="0" presId="urn:microsoft.com/office/officeart/2008/layout/LinedList"/>
    <dgm:cxn modelId="{4E097A07-3405-4A2F-9284-7808DB7799AC}" type="presParOf" srcId="{1F11AC21-24DF-43D7-AF0E-A607958D8165}" destId="{44E16F86-06E3-46EB-93FA-4F113F278204}" srcOrd="1" destOrd="0" presId="urn:microsoft.com/office/officeart/2008/layout/LinedList"/>
    <dgm:cxn modelId="{AF36F89C-6005-4811-AFD8-1D9581811500}" type="presParOf" srcId="{4D9D4A01-6450-407F-A4EE-9807ACB7E6F4}" destId="{07CF9C6E-5121-4089-A466-E3A6A27A16ED}" srcOrd="6" destOrd="0" presId="urn:microsoft.com/office/officeart/2008/layout/LinedList"/>
    <dgm:cxn modelId="{D23FB1E9-C751-45F9-A167-AF855FBA59A8}" type="presParOf" srcId="{4D9D4A01-6450-407F-A4EE-9807ACB7E6F4}" destId="{885CF6E2-6903-4E27-91BC-56896CCD3F37}" srcOrd="7" destOrd="0" presId="urn:microsoft.com/office/officeart/2008/layout/LinedList"/>
    <dgm:cxn modelId="{42094541-4D47-44C2-8C9D-C6EBC4AF9B59}" type="presParOf" srcId="{885CF6E2-6903-4E27-91BC-56896CCD3F37}" destId="{C57661DA-9896-436D-B77A-C7B372EF9D29}" srcOrd="0" destOrd="0" presId="urn:microsoft.com/office/officeart/2008/layout/LinedList"/>
    <dgm:cxn modelId="{EBCEADCA-EA73-4B22-B372-F30DA7EF59C6}" type="presParOf" srcId="{885CF6E2-6903-4E27-91BC-56896CCD3F37}" destId="{81DC526E-ABC1-4597-8326-065A7877D47C}" srcOrd="1" destOrd="0" presId="urn:microsoft.com/office/officeart/2008/layout/LinedList"/>
    <dgm:cxn modelId="{E6265F26-04C7-4F25-8D7F-78FC58A3D901}" type="presParOf" srcId="{4D9D4A01-6450-407F-A4EE-9807ACB7E6F4}" destId="{C4D542D9-1AF8-4089-B578-6E7242C5413C}" srcOrd="8" destOrd="0" presId="urn:microsoft.com/office/officeart/2008/layout/LinedList"/>
    <dgm:cxn modelId="{3CD7DC99-D5CC-42C2-9028-28917DD288A8}" type="presParOf" srcId="{4D9D4A01-6450-407F-A4EE-9807ACB7E6F4}" destId="{29F7A6FE-4E87-4F53-8334-0E5AAE55BA2F}" srcOrd="9" destOrd="0" presId="urn:microsoft.com/office/officeart/2008/layout/LinedList"/>
    <dgm:cxn modelId="{4844F962-57CB-41B7-A508-8C064206790A}" type="presParOf" srcId="{29F7A6FE-4E87-4F53-8334-0E5AAE55BA2F}" destId="{8273051C-4537-42D8-AB9A-55C6E42C08C6}" srcOrd="0" destOrd="0" presId="urn:microsoft.com/office/officeart/2008/layout/LinedList"/>
    <dgm:cxn modelId="{E9A822CB-844D-4BA8-AA1A-89E9B7DE1126}" type="presParOf" srcId="{29F7A6FE-4E87-4F53-8334-0E5AAE55BA2F}" destId="{F8103632-B6E7-4803-9AAE-0E09E8E0D2FF}" srcOrd="1" destOrd="0" presId="urn:microsoft.com/office/officeart/2008/layout/LinedList"/>
    <dgm:cxn modelId="{1E0A2710-DEDA-466F-B26C-49EC8B19ED93}" type="presParOf" srcId="{4D9D4A01-6450-407F-A4EE-9807ACB7E6F4}" destId="{262C9EC0-C884-49BB-AA8A-D578DFCF0401}" srcOrd="10" destOrd="0" presId="urn:microsoft.com/office/officeart/2008/layout/LinedList"/>
    <dgm:cxn modelId="{7FA4C9E3-02D0-4CB5-B062-95F68327AAF5}" type="presParOf" srcId="{4D9D4A01-6450-407F-A4EE-9807ACB7E6F4}" destId="{40B79C05-A86E-487F-A989-B649DF24120E}" srcOrd="11" destOrd="0" presId="urn:microsoft.com/office/officeart/2008/layout/LinedList"/>
    <dgm:cxn modelId="{829C36BE-35F9-4838-BA0A-A5986984BF6F}" type="presParOf" srcId="{40B79C05-A86E-487F-A989-B649DF24120E}" destId="{B43AA2C2-37B4-4167-9283-66CA8FFE0E44}" srcOrd="0" destOrd="0" presId="urn:microsoft.com/office/officeart/2008/layout/LinedList"/>
    <dgm:cxn modelId="{507F1EA5-65A2-4F92-B2A6-FF7FFF9083EF}" type="presParOf" srcId="{40B79C05-A86E-487F-A989-B649DF24120E}" destId="{7B6C3A6E-3619-4F8A-9CA5-3AB67BCB13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F320-3D1F-4C46-A8B5-4DD4D708E79E}">
      <dsp:nvSpPr>
        <dsp:cNvPr id="0" name=""/>
        <dsp:cNvSpPr/>
      </dsp:nvSpPr>
      <dsp:spPr>
        <a:xfrm>
          <a:off x="298793" y="0"/>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ar-AE" sz="2800" b="0" kern="1200" dirty="0"/>
            <a:t>أسباب زيارة الطبيب</a:t>
          </a:r>
          <a:endParaRPr lang="en-US" sz="2800" b="0" kern="1200" dirty="0"/>
        </a:p>
      </dsp:txBody>
      <dsp:txXfrm>
        <a:off x="324172" y="25379"/>
        <a:ext cx="6948471" cy="815739"/>
      </dsp:txXfrm>
    </dsp:sp>
    <dsp:sp modelId="{724F9902-B41C-4DED-9678-3B0095DA958D}">
      <dsp:nvSpPr>
        <dsp:cNvPr id="0" name=""/>
        <dsp:cNvSpPr/>
      </dsp:nvSpPr>
      <dsp:spPr>
        <a:xfrm>
          <a:off x="596272" y="986844"/>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ar-AE" sz="2800" kern="1200" dirty="0"/>
            <a:t>منذ منتصف مايو، انخفض مستوى طاقة ليام</a:t>
          </a:r>
          <a:r>
            <a:rPr lang="ar-AE" sz="1800" kern="1200" dirty="0"/>
            <a:t>.</a:t>
          </a:r>
          <a:endParaRPr lang="en-US" sz="2000" kern="1200" dirty="0"/>
        </a:p>
      </dsp:txBody>
      <dsp:txXfrm>
        <a:off x="621651" y="1012223"/>
        <a:ext cx="6774615" cy="815739"/>
      </dsp:txXfrm>
    </dsp:sp>
    <dsp:sp modelId="{EE494212-F2B9-4B4A-884B-D9E83E49B21E}">
      <dsp:nvSpPr>
        <dsp:cNvPr id="0" name=""/>
        <dsp:cNvSpPr/>
      </dsp:nvSpPr>
      <dsp:spPr>
        <a:xfrm>
          <a:off x="1192545" y="1973688"/>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ar-AE" sz="2800" kern="1200" dirty="0"/>
            <a:t>لا يبدو أنه ينام جيدًا، وأحيانًا يسمعه أبيه وأمه يشخر</a:t>
          </a:r>
          <a:r>
            <a:rPr lang="ar-AE" sz="2000" kern="1200" dirty="0"/>
            <a:t>.</a:t>
          </a:r>
          <a:endParaRPr lang="en-US" sz="2000" kern="1200" dirty="0"/>
        </a:p>
      </dsp:txBody>
      <dsp:txXfrm>
        <a:off x="1217924" y="1999067"/>
        <a:ext cx="6774615" cy="815739"/>
      </dsp:txXfrm>
    </dsp:sp>
    <dsp:sp modelId="{38FFE77C-46E4-4D32-BF39-0980BDB2EEBC}">
      <dsp:nvSpPr>
        <dsp:cNvPr id="0" name=""/>
        <dsp:cNvSpPr/>
      </dsp:nvSpPr>
      <dsp:spPr>
        <a:xfrm>
          <a:off x="1788818" y="2960533"/>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ar-AE" sz="2800" kern="1200" dirty="0"/>
            <a:t>يشكو المعلم من أن ليام غير منتبه في الفصل ولا يبدو أنه يسمع ما يقال له</a:t>
          </a:r>
          <a:r>
            <a:rPr lang="ar-AE" sz="2000" kern="1200" dirty="0"/>
            <a:t>.</a:t>
          </a:r>
          <a:endParaRPr lang="en-US" sz="2000" kern="1200" dirty="0"/>
        </a:p>
      </dsp:txBody>
      <dsp:txXfrm>
        <a:off x="1814197" y="2985912"/>
        <a:ext cx="6774615" cy="815739"/>
      </dsp:txXfrm>
    </dsp:sp>
    <dsp:sp modelId="{5CFEE596-56EB-42F8-A85E-5664D7DB0A1B}">
      <dsp:nvSpPr>
        <dsp:cNvPr id="0" name=""/>
        <dsp:cNvSpPr/>
      </dsp:nvSpPr>
      <dsp:spPr>
        <a:xfrm>
          <a:off x="2385091" y="3947377"/>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ar-AE" sz="2800" kern="1200" dirty="0"/>
            <a:t>كثرة السعال</a:t>
          </a:r>
          <a:endParaRPr lang="en-US" sz="2000" kern="1200" dirty="0"/>
        </a:p>
      </dsp:txBody>
      <dsp:txXfrm>
        <a:off x="2410470" y="3972756"/>
        <a:ext cx="6774615" cy="815739"/>
      </dsp:txXfrm>
    </dsp:sp>
    <dsp:sp modelId="{57ACB9D9-F8AD-4AAE-BB4C-CD2BB7E66BF4}">
      <dsp:nvSpPr>
        <dsp:cNvPr id="0" name=""/>
        <dsp:cNvSpPr/>
      </dsp:nvSpPr>
      <dsp:spPr>
        <a:xfrm>
          <a:off x="7421646" y="633024"/>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48371" y="633024"/>
        <a:ext cx="309773" cy="423825"/>
      </dsp:txXfrm>
    </dsp:sp>
    <dsp:sp modelId="{994D474D-34C4-467E-9CDA-DB95E17005A7}">
      <dsp:nvSpPr>
        <dsp:cNvPr id="0" name=""/>
        <dsp:cNvSpPr/>
      </dsp:nvSpPr>
      <dsp:spPr>
        <a:xfrm>
          <a:off x="8017919" y="1619868"/>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44644" y="1619868"/>
        <a:ext cx="309773" cy="423825"/>
      </dsp:txXfrm>
    </dsp:sp>
    <dsp:sp modelId="{BFA1CF1D-DBDA-4DAC-9033-376F288279BA}">
      <dsp:nvSpPr>
        <dsp:cNvPr id="0" name=""/>
        <dsp:cNvSpPr/>
      </dsp:nvSpPr>
      <dsp:spPr>
        <a:xfrm>
          <a:off x="8614192" y="2592271"/>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40917" y="2592271"/>
        <a:ext cx="309773" cy="423825"/>
      </dsp:txXfrm>
    </dsp:sp>
    <dsp:sp modelId="{B0C117E5-11BA-4E2C-930E-96B4D9517C63}">
      <dsp:nvSpPr>
        <dsp:cNvPr id="0" name=""/>
        <dsp:cNvSpPr/>
      </dsp:nvSpPr>
      <dsp:spPr>
        <a:xfrm>
          <a:off x="9210464" y="3588743"/>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37189" y="3588743"/>
        <a:ext cx="309773" cy="42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FEC48-9661-4292-A600-2A2F5B925341}">
      <dsp:nvSpPr>
        <dsp:cNvPr id="0" name=""/>
        <dsp:cNvSpPr/>
      </dsp:nvSpPr>
      <dsp:spPr>
        <a:xfrm>
          <a:off x="0" y="110334"/>
          <a:ext cx="11447431" cy="704851"/>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AE" sz="1800" kern="1200" dirty="0"/>
            <a:t>أمه كانت تشتري له مضادات الهيستامين من الصيدلية (لكنهم غير متأكدين من أنه يتناولها).</a:t>
          </a:r>
          <a:endParaRPr lang="en-US" sz="1800" kern="1200" dirty="0"/>
        </a:p>
      </dsp:txBody>
      <dsp:txXfrm>
        <a:off x="34408" y="144742"/>
        <a:ext cx="11378615" cy="636035"/>
      </dsp:txXfrm>
    </dsp:sp>
    <dsp:sp modelId="{487DFB31-FEB7-4613-A95C-F446ABB88647}">
      <dsp:nvSpPr>
        <dsp:cNvPr id="0" name=""/>
        <dsp:cNvSpPr/>
      </dsp:nvSpPr>
      <dsp:spPr>
        <a:xfrm>
          <a:off x="0" y="867026"/>
          <a:ext cx="11447431" cy="704851"/>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AE" sz="1800" kern="1200" dirty="0"/>
            <a:t>كانت أمه تعاني من الأكزيما وحمى القش عندما كانت طفلة.</a:t>
          </a:r>
          <a:endParaRPr lang="en-US" sz="1800" kern="1200" dirty="0"/>
        </a:p>
      </dsp:txBody>
      <dsp:txXfrm>
        <a:off x="34408" y="901434"/>
        <a:ext cx="11378615" cy="636035"/>
      </dsp:txXfrm>
    </dsp:sp>
    <dsp:sp modelId="{46D95FD7-6A32-45B6-A580-04903A7E35C0}">
      <dsp:nvSpPr>
        <dsp:cNvPr id="0" name=""/>
        <dsp:cNvSpPr/>
      </dsp:nvSpPr>
      <dsp:spPr>
        <a:xfrm>
          <a:off x="0" y="1623718"/>
          <a:ext cx="11447431" cy="704851"/>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AE" sz="1800" kern="1200" dirty="0"/>
            <a:t>يعيشون على أطراف المدينة، وتوجد حقول مقابل المنزل.</a:t>
          </a:r>
          <a:endParaRPr lang="en-US" sz="1800" kern="1200" dirty="0"/>
        </a:p>
      </dsp:txBody>
      <dsp:txXfrm>
        <a:off x="34408" y="1658126"/>
        <a:ext cx="11378615" cy="636035"/>
      </dsp:txXfrm>
    </dsp:sp>
    <dsp:sp modelId="{C8785DF7-0FF6-48F1-A8B9-AEAE6A6113D1}">
      <dsp:nvSpPr>
        <dsp:cNvPr id="0" name=""/>
        <dsp:cNvSpPr/>
      </dsp:nvSpPr>
      <dsp:spPr>
        <a:xfrm>
          <a:off x="0" y="2380410"/>
          <a:ext cx="11447431" cy="704851"/>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AE" sz="1800" kern="1200" dirty="0"/>
            <a:t>لا يدخن أي من الوالدين السجائر</a:t>
          </a:r>
          <a:endParaRPr lang="en-US" sz="1800" kern="1200" dirty="0"/>
        </a:p>
      </dsp:txBody>
      <dsp:txXfrm>
        <a:off x="34408" y="2414818"/>
        <a:ext cx="11378615" cy="636035"/>
      </dsp:txXfrm>
    </dsp:sp>
    <dsp:sp modelId="{86ECBF9A-A963-410B-8D97-37209BAA6674}">
      <dsp:nvSpPr>
        <dsp:cNvPr id="0" name=""/>
        <dsp:cNvSpPr/>
      </dsp:nvSpPr>
      <dsp:spPr>
        <a:xfrm>
          <a:off x="0" y="3137102"/>
          <a:ext cx="11447431" cy="704851"/>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AE" sz="1800" kern="1200" dirty="0"/>
            <a:t>لقد لاحظوا أن ليام يعاني من أعراض خفيفة على مدار العام، ولكنها تفاقمت بشكل كبير خلال الأسابيع الثلاثة الماضية. يبدو أنه لا يملك الطاقة الكافية للعب كرة القدم، كما يبدو عليه الكسل بشكل عام.</a:t>
          </a:r>
          <a:endParaRPr lang="en-US" sz="1800" kern="1200" dirty="0"/>
        </a:p>
      </dsp:txBody>
      <dsp:txXfrm>
        <a:off x="34408" y="3171510"/>
        <a:ext cx="11378615" cy="636035"/>
      </dsp:txXfrm>
    </dsp:sp>
    <dsp:sp modelId="{0EB033C2-C2EF-4E0E-A1D4-9A97589FC9EB}">
      <dsp:nvSpPr>
        <dsp:cNvPr id="0" name=""/>
        <dsp:cNvSpPr/>
      </dsp:nvSpPr>
      <dsp:spPr>
        <a:xfrm>
          <a:off x="0" y="3903954"/>
          <a:ext cx="11447431" cy="704851"/>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ar-AE" sz="1800" kern="1200" dirty="0"/>
            <a:t>لاحظت والدة ليام أيضًا أنه يسعل كثيرًا.</a:t>
          </a:r>
          <a:endParaRPr lang="en-US" sz="1800" kern="1200" dirty="0"/>
        </a:p>
      </dsp:txBody>
      <dsp:txXfrm>
        <a:off x="34408" y="3938362"/>
        <a:ext cx="11378615" cy="636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83A7-F8F2-45A4-BD29-C6F4FE65C6A3}">
      <dsp:nvSpPr>
        <dsp:cNvPr id="0" name=""/>
        <dsp:cNvSpPr/>
      </dsp:nvSpPr>
      <dsp:spPr>
        <a:xfrm>
          <a:off x="0" y="860100"/>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C4547-EA3F-487A-B6FE-32A146EFB944}">
      <dsp:nvSpPr>
        <dsp:cNvPr id="0" name=""/>
        <dsp:cNvSpPr/>
      </dsp:nvSpPr>
      <dsp:spPr>
        <a:xfrm>
          <a:off x="469236" y="1189248"/>
          <a:ext cx="853156" cy="853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C5DFC-1E1A-4284-9017-32EC0C39C26C}">
      <dsp:nvSpPr>
        <dsp:cNvPr id="0" name=""/>
        <dsp:cNvSpPr/>
      </dsp:nvSpPr>
      <dsp:spPr>
        <a:xfrm>
          <a:off x="1791628" y="840229"/>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r" defTabSz="1111250">
            <a:lnSpc>
              <a:spcPct val="100000"/>
            </a:lnSpc>
            <a:spcBef>
              <a:spcPct val="0"/>
            </a:spcBef>
            <a:spcAft>
              <a:spcPts val="0"/>
            </a:spcAft>
            <a:buNone/>
          </a:pPr>
          <a:r>
            <a:rPr lang="ar-SA" sz="2500" b="0" i="0" kern="1200" dirty="0"/>
            <a:t>تشرح لليام ووالديه أن ليام على ما يبدو يعاني من التهاب الأنف التحسسي المزمن - ربما بسبب عثة غبار المنزل - وأنه يعاني الآن من التهاب الأنف التحسسي الموسمي، ربما بسبب حبوب لقاح العشب. </a:t>
          </a:r>
          <a:endParaRPr lang="en-US" sz="2500" kern="1200" dirty="0">
            <a:latin typeface="Arial" panose="020B0604020202020204" pitchFamily="34" charset="0"/>
            <a:cs typeface="Arial" panose="020B0604020202020204" pitchFamily="34" charset="0"/>
          </a:endParaRPr>
        </a:p>
      </dsp:txBody>
      <dsp:txXfrm>
        <a:off x="1791628" y="840229"/>
        <a:ext cx="9425583" cy="1551193"/>
      </dsp:txXfrm>
    </dsp:sp>
    <dsp:sp modelId="{25D5F1A6-5AF2-4A75-9895-D15B92E7545A}">
      <dsp:nvSpPr>
        <dsp:cNvPr id="0" name=""/>
        <dsp:cNvSpPr/>
      </dsp:nvSpPr>
      <dsp:spPr>
        <a:xfrm>
          <a:off x="0" y="2779222"/>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F1DA2-8D22-45E5-9C0C-CA88E247C8C0}">
      <dsp:nvSpPr>
        <dsp:cNvPr id="0" name=""/>
        <dsp:cNvSpPr/>
      </dsp:nvSpPr>
      <dsp:spPr>
        <a:xfrm>
          <a:off x="469236" y="3128240"/>
          <a:ext cx="853156" cy="853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AA8DC-374A-494B-BD8C-D178A9711F94}">
      <dsp:nvSpPr>
        <dsp:cNvPr id="0" name=""/>
        <dsp:cNvSpPr/>
      </dsp:nvSpPr>
      <dsp:spPr>
        <a:xfrm>
          <a:off x="1791628" y="2779222"/>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r" defTabSz="1111250">
            <a:lnSpc>
              <a:spcPct val="100000"/>
            </a:lnSpc>
            <a:spcBef>
              <a:spcPct val="0"/>
            </a:spcBef>
            <a:spcAft>
              <a:spcPct val="35000"/>
            </a:spcAft>
            <a:buNone/>
          </a:pPr>
          <a:r>
            <a:rPr lang="ar-AE" sz="2500" kern="1200" dirty="0">
              <a:latin typeface="Arial" panose="020B0604020202020204" pitchFamily="34" charset="0"/>
              <a:cs typeface="Arial" panose="020B0604020202020204" pitchFamily="34" charset="0"/>
            </a:rPr>
            <a:t>وهذا يتسبب في انسداد أنفه، وتساقط السوائل من الأنف إلى الحنجرة (مما يسبب السعال) وتراكم السوائل خلف طبلة الأذن (مما يؤدي إلى ضعف السمع) ، كما يؤثر ذلك على جودة نومه مما يتسبب في فقدان طاقته ونشاطه.</a:t>
          </a:r>
          <a:endParaRPr lang="en-US" sz="2500" kern="1200" dirty="0">
            <a:latin typeface="Arial" panose="020B0604020202020204" pitchFamily="34" charset="0"/>
            <a:cs typeface="Arial" panose="020B0604020202020204" pitchFamily="34" charset="0"/>
          </a:endParaRPr>
        </a:p>
      </dsp:txBody>
      <dsp:txXfrm>
        <a:off x="1791628" y="2779222"/>
        <a:ext cx="9425583" cy="1551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83550-9962-410C-9477-6876F9CB044E}">
      <dsp:nvSpPr>
        <dsp:cNvPr id="0" name=""/>
        <dsp:cNvSpPr/>
      </dsp:nvSpPr>
      <dsp:spPr>
        <a:xfrm>
          <a:off x="0" y="824370"/>
          <a:ext cx="11217212" cy="121680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ar-SA" sz="2400" b="0" i="0" kern="1200" dirty="0"/>
            <a:t>•لا نرى مانع من </a:t>
          </a:r>
          <a:r>
            <a:rPr lang="ar-SA" sz="2400" b="0" i="0" kern="1200" dirty="0" err="1"/>
            <a:t>إستخدام</a:t>
          </a:r>
          <a:r>
            <a:rPr lang="ar-SA" sz="2400" b="0" i="0" kern="1200" dirty="0"/>
            <a:t> مضاد احتقان الأنف الموضعي لمدة 5 أيام فقط، كل 4 أو 6 ساعات، لتقليل التورم. .</a:t>
          </a:r>
          <a:endParaRPr lang="en-US" sz="2400" kern="1200" dirty="0">
            <a:latin typeface="Arial" panose="020B0604020202020204" pitchFamily="34" charset="0"/>
            <a:cs typeface="Arial" panose="020B0604020202020204" pitchFamily="34" charset="0"/>
          </a:endParaRPr>
        </a:p>
      </dsp:txBody>
      <dsp:txXfrm>
        <a:off x="59399" y="883769"/>
        <a:ext cx="11098414" cy="1098002"/>
      </dsp:txXfrm>
    </dsp:sp>
    <dsp:sp modelId="{F4EDB389-19E5-4329-AB72-1CEDF22D95B2}">
      <dsp:nvSpPr>
        <dsp:cNvPr id="0" name=""/>
        <dsp:cNvSpPr/>
      </dsp:nvSpPr>
      <dsp:spPr>
        <a:xfrm>
          <a:off x="0" y="2228370"/>
          <a:ext cx="11217212" cy="806835"/>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ar-AE" sz="2400" kern="1200" dirty="0">
              <a:latin typeface="Arial" panose="020B0604020202020204" pitchFamily="34" charset="0"/>
              <a:cs typeface="Arial" panose="020B0604020202020204" pitchFamily="34" charset="0"/>
            </a:rPr>
            <a:t>نوافق على استخدام الستيرويدات الأنفية</a:t>
          </a:r>
          <a:endParaRPr lang="en-US" sz="2400" kern="1200" dirty="0">
            <a:latin typeface="Arial" panose="020B0604020202020204" pitchFamily="34" charset="0"/>
            <a:cs typeface="Arial" panose="020B0604020202020204" pitchFamily="34" charset="0"/>
          </a:endParaRPr>
        </a:p>
      </dsp:txBody>
      <dsp:txXfrm>
        <a:off x="39386" y="2267756"/>
        <a:ext cx="11138440" cy="728063"/>
      </dsp:txXfrm>
    </dsp:sp>
    <dsp:sp modelId="{D87DA16F-F95E-48FB-8460-9F8140FFA6EE}">
      <dsp:nvSpPr>
        <dsp:cNvPr id="0" name=""/>
        <dsp:cNvSpPr/>
      </dsp:nvSpPr>
      <dsp:spPr>
        <a:xfrm>
          <a:off x="0" y="3099854"/>
          <a:ext cx="11217212"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46" tIns="25400" rIns="142240" bIns="25400" numCol="1" spcCol="1270" anchor="t" anchorCtr="0">
          <a:noAutofit/>
        </a:bodyPr>
        <a:lstStyle/>
        <a:p>
          <a:pPr marL="228600" lvl="1" indent="-228600" algn="r" defTabSz="889000">
            <a:lnSpc>
              <a:spcPct val="90000"/>
            </a:lnSpc>
            <a:spcBef>
              <a:spcPct val="0"/>
            </a:spcBef>
            <a:spcAft>
              <a:spcPct val="20000"/>
            </a:spcAft>
            <a:buNone/>
          </a:pPr>
          <a:r>
            <a:rPr lang="ar-AE" sz="2000" kern="1200" dirty="0">
              <a:latin typeface="Arial" panose="020B0604020202020204" pitchFamily="34" charset="0"/>
              <a:cs typeface="Arial" panose="020B0604020202020204" pitchFamily="34" charset="0"/>
            </a:rPr>
            <a:t>•يتم شرح أن </a:t>
          </a:r>
          <a:r>
            <a:rPr lang="ar-AE" sz="2000" kern="1200" dirty="0" err="1">
              <a:latin typeface="Arial" panose="020B0604020202020204" pitchFamily="34" charset="0"/>
              <a:cs typeface="Arial" panose="020B0604020202020204" pitchFamily="34" charset="0"/>
            </a:rPr>
            <a:t>الستيرويدات</a:t>
          </a:r>
          <a:r>
            <a:rPr lang="ar-AE" sz="2000" kern="1200" dirty="0">
              <a:latin typeface="Arial" panose="020B0604020202020204" pitchFamily="34" charset="0"/>
              <a:cs typeface="Arial" panose="020B0604020202020204" pitchFamily="34" charset="0"/>
            </a:rPr>
            <a:t> الأنفية آمنة جدًا</a:t>
          </a:r>
          <a:endParaRPr lang="en-US" sz="2000" kern="1200" dirty="0">
            <a:latin typeface="Arial" panose="020B0604020202020204" pitchFamily="34" charset="0"/>
            <a:cs typeface="Arial" panose="020B0604020202020204" pitchFamily="34" charset="0"/>
          </a:endParaRPr>
        </a:p>
        <a:p>
          <a:pPr marL="228600" lvl="1" indent="-228600" algn="r" defTabSz="889000">
            <a:lnSpc>
              <a:spcPct val="90000"/>
            </a:lnSpc>
            <a:spcBef>
              <a:spcPct val="0"/>
            </a:spcBef>
            <a:spcAft>
              <a:spcPct val="20000"/>
            </a:spcAft>
            <a:buNone/>
          </a:pPr>
          <a:r>
            <a:rPr lang="ar-AE" sz="2000" kern="1200" dirty="0">
              <a:latin typeface="Arial" panose="020B0604020202020204" pitchFamily="34" charset="0"/>
              <a:cs typeface="Arial" panose="020B0604020202020204" pitchFamily="34" charset="0"/>
            </a:rPr>
            <a:t>•يتم شرح كيفية استخدام البخاخ الأنفي</a:t>
          </a:r>
          <a:endParaRPr lang="en-GB" sz="2000" kern="1200" dirty="0">
            <a:latin typeface="Arial" panose="020B0604020202020204" pitchFamily="34" charset="0"/>
            <a:cs typeface="Arial" panose="020B0604020202020204" pitchFamily="34" charset="0"/>
          </a:endParaRPr>
        </a:p>
        <a:p>
          <a:pPr marL="228600" lvl="1" indent="-228600" algn="r" defTabSz="889000">
            <a:lnSpc>
              <a:spcPct val="90000"/>
            </a:lnSpc>
            <a:spcBef>
              <a:spcPct val="0"/>
            </a:spcBef>
            <a:spcAft>
              <a:spcPct val="20000"/>
            </a:spcAft>
            <a:buNone/>
          </a:pPr>
          <a:r>
            <a:rPr lang="ar-AE" sz="2000" kern="1200" dirty="0">
              <a:latin typeface="Arial" panose="020B0604020202020204" pitchFamily="34" charset="0"/>
              <a:cs typeface="Arial" panose="020B0604020202020204" pitchFamily="34" charset="0"/>
            </a:rPr>
            <a:t>•يبدأ ليام بتناول نفخة واحدة من فلوتيكاسون بروبيونات أو فلوتيكاسون فوروات أو موميتازون. نفخة واحدة في كل منخار يوميًا.</a:t>
          </a:r>
          <a:endParaRPr lang="en-GB" sz="2000" kern="1200" dirty="0">
            <a:latin typeface="Arial" panose="020B0604020202020204" pitchFamily="34" charset="0"/>
            <a:cs typeface="Arial" panose="020B0604020202020204" pitchFamily="34" charset="0"/>
          </a:endParaRPr>
        </a:p>
        <a:p>
          <a:pPr marL="228600" lvl="1" indent="-228600" algn="r" defTabSz="889000">
            <a:lnSpc>
              <a:spcPct val="90000"/>
            </a:lnSpc>
            <a:spcBef>
              <a:spcPct val="0"/>
            </a:spcBef>
            <a:spcAft>
              <a:spcPct val="20000"/>
            </a:spcAft>
            <a:buNone/>
          </a:pPr>
          <a:r>
            <a:rPr lang="ar-AE" sz="2000" kern="1200" dirty="0">
              <a:latin typeface="Arial" panose="020B0604020202020204" pitchFamily="34" charset="0"/>
              <a:cs typeface="Arial" panose="020B0604020202020204" pitchFamily="34" charset="0"/>
            </a:rPr>
            <a:t>•يتم التأكيد على أهمية تناول الدواء حسب التوجيهات</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endParaRPr lang="en-US" sz="2000" kern="1200" dirty="0">
            <a:latin typeface="Arial" panose="020B0604020202020204" pitchFamily="34" charset="0"/>
            <a:cs typeface="Arial" panose="020B0604020202020204" pitchFamily="34" charset="0"/>
          </a:endParaRPr>
        </a:p>
      </dsp:txBody>
      <dsp:txXfrm>
        <a:off x="0" y="3099854"/>
        <a:ext cx="11217212" cy="1614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E7E2-56D3-4C3B-96FA-6BD062DCE3CA}">
      <dsp:nvSpPr>
        <dsp:cNvPr id="0" name=""/>
        <dsp:cNvSpPr/>
      </dsp:nvSpPr>
      <dsp:spPr>
        <a:xfrm>
          <a:off x="0" y="2299"/>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54ED6-FF31-4D36-915D-356A6E4E9B3F}">
      <dsp:nvSpPr>
        <dsp:cNvPr id="0" name=""/>
        <dsp:cNvSpPr/>
      </dsp:nvSpPr>
      <dsp:spPr>
        <a:xfrm>
          <a:off x="0" y="2299"/>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r" defTabSz="1022350">
            <a:lnSpc>
              <a:spcPct val="90000"/>
            </a:lnSpc>
            <a:spcBef>
              <a:spcPct val="0"/>
            </a:spcBef>
            <a:spcAft>
              <a:spcPct val="35000"/>
            </a:spcAft>
            <a:buNone/>
          </a:pPr>
          <a:r>
            <a:rPr lang="ar-AE" sz="2300" kern="1200" dirty="0">
              <a:latin typeface="Arial" panose="020B0604020202020204" pitchFamily="34" charset="0"/>
              <a:cs typeface="Arial" panose="020B0604020202020204" pitchFamily="34" charset="0"/>
            </a:rPr>
            <a:t>ليام يبدو أكثر سعادة.</a:t>
          </a:r>
          <a:endParaRPr lang="en-US" sz="2300" kern="1200" dirty="0">
            <a:latin typeface="Arial" panose="020B0604020202020204" pitchFamily="34" charset="0"/>
            <a:cs typeface="Arial" panose="020B0604020202020204" pitchFamily="34" charset="0"/>
          </a:endParaRPr>
        </a:p>
      </dsp:txBody>
      <dsp:txXfrm>
        <a:off x="0" y="2299"/>
        <a:ext cx="11217212" cy="784063"/>
      </dsp:txXfrm>
    </dsp:sp>
    <dsp:sp modelId="{A7785C27-FFB9-4C91-9D89-19D156C54315}">
      <dsp:nvSpPr>
        <dsp:cNvPr id="0" name=""/>
        <dsp:cNvSpPr/>
      </dsp:nvSpPr>
      <dsp:spPr>
        <a:xfrm>
          <a:off x="0" y="786363"/>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E490-F1E4-4089-B35E-3E2ACFCD032B}">
      <dsp:nvSpPr>
        <dsp:cNvPr id="0" name=""/>
        <dsp:cNvSpPr/>
      </dsp:nvSpPr>
      <dsp:spPr>
        <a:xfrm>
          <a:off x="0" y="786363"/>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r" defTabSz="1022350">
            <a:lnSpc>
              <a:spcPct val="90000"/>
            </a:lnSpc>
            <a:spcBef>
              <a:spcPct val="0"/>
            </a:spcBef>
            <a:spcAft>
              <a:spcPct val="35000"/>
            </a:spcAft>
            <a:buNone/>
          </a:pPr>
          <a:r>
            <a:rPr lang="ar-AE" sz="2300" kern="1200" dirty="0">
              <a:latin typeface="Arial" panose="020B0604020202020204" pitchFamily="34" charset="0"/>
              <a:cs typeface="Arial" panose="020B0604020202020204" pitchFamily="34" charset="0"/>
            </a:rPr>
            <a:t>يقول والداه إنه عاد للعب في الخارج مرة أخرى.</a:t>
          </a:r>
          <a:endParaRPr lang="en-US" sz="2300" kern="1200" dirty="0">
            <a:latin typeface="Arial" panose="020B0604020202020204" pitchFamily="34" charset="0"/>
            <a:cs typeface="Arial" panose="020B0604020202020204" pitchFamily="34" charset="0"/>
          </a:endParaRPr>
        </a:p>
      </dsp:txBody>
      <dsp:txXfrm>
        <a:off x="0" y="786363"/>
        <a:ext cx="11217212" cy="784063"/>
      </dsp:txXfrm>
    </dsp:sp>
    <dsp:sp modelId="{4701EE64-1AF3-4A04-9504-84219CA3770E}">
      <dsp:nvSpPr>
        <dsp:cNvPr id="0" name=""/>
        <dsp:cNvSpPr/>
      </dsp:nvSpPr>
      <dsp:spPr>
        <a:xfrm>
          <a:off x="0" y="1570426"/>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C684D-6BF2-4D3D-ACC1-94A40CAE450F}">
      <dsp:nvSpPr>
        <dsp:cNvPr id="0" name=""/>
        <dsp:cNvSpPr/>
      </dsp:nvSpPr>
      <dsp:spPr>
        <a:xfrm>
          <a:off x="0" y="1570426"/>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r" defTabSz="1022350">
            <a:lnSpc>
              <a:spcPct val="90000"/>
            </a:lnSpc>
            <a:spcBef>
              <a:spcPct val="0"/>
            </a:spcBef>
            <a:spcAft>
              <a:spcPct val="35000"/>
            </a:spcAft>
            <a:buNone/>
          </a:pPr>
          <a:r>
            <a:rPr lang="ar-AE" sz="2300" kern="1200" dirty="0">
              <a:latin typeface="Arial" panose="020B0604020202020204" pitchFamily="34" charset="0"/>
              <a:cs typeface="Arial" panose="020B0604020202020204" pitchFamily="34" charset="0"/>
            </a:rPr>
            <a:t>تكشف ذروة التدفق عن تقلبات يومية طبيعية مما يشير إلى أنه لا يعاني من الربو.</a:t>
          </a:r>
          <a:endParaRPr lang="en-US" sz="2300" kern="1200" dirty="0">
            <a:latin typeface="Arial" panose="020B0604020202020204" pitchFamily="34" charset="0"/>
            <a:cs typeface="Arial" panose="020B0604020202020204" pitchFamily="34" charset="0"/>
          </a:endParaRPr>
        </a:p>
      </dsp:txBody>
      <dsp:txXfrm>
        <a:off x="0" y="1570426"/>
        <a:ext cx="11217212" cy="784063"/>
      </dsp:txXfrm>
    </dsp:sp>
    <dsp:sp modelId="{07CF9C6E-5121-4089-A466-E3A6A27A16ED}">
      <dsp:nvSpPr>
        <dsp:cNvPr id="0" name=""/>
        <dsp:cNvSpPr/>
      </dsp:nvSpPr>
      <dsp:spPr>
        <a:xfrm>
          <a:off x="0" y="2354490"/>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61DA-9896-436D-B77A-C7B372EF9D29}">
      <dsp:nvSpPr>
        <dsp:cNvPr id="0" name=""/>
        <dsp:cNvSpPr/>
      </dsp:nvSpPr>
      <dsp:spPr>
        <a:xfrm>
          <a:off x="0" y="2354490"/>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r" defTabSz="1022350">
            <a:lnSpc>
              <a:spcPct val="90000"/>
            </a:lnSpc>
            <a:spcBef>
              <a:spcPct val="0"/>
            </a:spcBef>
            <a:spcAft>
              <a:spcPct val="35000"/>
            </a:spcAft>
            <a:buNone/>
          </a:pPr>
          <a:r>
            <a:rPr lang="ar-SA" sz="2300" b="0" i="0" kern="1200" dirty="0"/>
            <a:t>انخفضت درجة مقياس التناظر البصري إلى 5 </a:t>
          </a:r>
          <a:endParaRPr lang="en-US" sz="2300" kern="1200" dirty="0">
            <a:latin typeface="Arial" panose="020B0604020202020204" pitchFamily="34" charset="0"/>
            <a:cs typeface="Arial" panose="020B0604020202020204" pitchFamily="34" charset="0"/>
          </a:endParaRPr>
        </a:p>
      </dsp:txBody>
      <dsp:txXfrm>
        <a:off x="0" y="2354490"/>
        <a:ext cx="11217212" cy="784063"/>
      </dsp:txXfrm>
    </dsp:sp>
    <dsp:sp modelId="{C4D542D9-1AF8-4089-B578-6E7242C5413C}">
      <dsp:nvSpPr>
        <dsp:cNvPr id="0" name=""/>
        <dsp:cNvSpPr/>
      </dsp:nvSpPr>
      <dsp:spPr>
        <a:xfrm>
          <a:off x="0" y="3138554"/>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3051C-4537-42D8-AB9A-55C6E42C08C6}">
      <dsp:nvSpPr>
        <dsp:cNvPr id="0" name=""/>
        <dsp:cNvSpPr/>
      </dsp:nvSpPr>
      <dsp:spPr>
        <a:xfrm>
          <a:off x="0" y="3138554"/>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r" defTabSz="1022350">
            <a:lnSpc>
              <a:spcPct val="90000"/>
            </a:lnSpc>
            <a:spcBef>
              <a:spcPct val="0"/>
            </a:spcBef>
            <a:spcAft>
              <a:spcPct val="35000"/>
            </a:spcAft>
            <a:buNone/>
          </a:pPr>
          <a:r>
            <a:rPr lang="ar-AE" sz="2300" kern="1200" dirty="0">
              <a:latin typeface="Arial" panose="020B0604020202020204" pitchFamily="34" charset="0"/>
              <a:cs typeface="Arial" panose="020B0604020202020204" pitchFamily="34" charset="0"/>
            </a:rPr>
            <a:t>تشير اختبارات الدم إلى وجود تراكم معتدل لعث غبار المنزل وتراكم مرتفع لحبوب لقاح العشب وكانت النتائج سلبية بالنسبة للقطط والكلاب والعفن.</a:t>
          </a:r>
          <a:endParaRPr lang="en-US" sz="2300" kern="1200" dirty="0">
            <a:latin typeface="Arial" panose="020B0604020202020204" pitchFamily="34" charset="0"/>
            <a:cs typeface="Arial" panose="020B0604020202020204" pitchFamily="34" charset="0"/>
          </a:endParaRPr>
        </a:p>
      </dsp:txBody>
      <dsp:txXfrm>
        <a:off x="0" y="3138554"/>
        <a:ext cx="11217212" cy="784063"/>
      </dsp:txXfrm>
    </dsp:sp>
    <dsp:sp modelId="{262C9EC0-C884-49BB-AA8A-D578DFCF0401}">
      <dsp:nvSpPr>
        <dsp:cNvPr id="0" name=""/>
        <dsp:cNvSpPr/>
      </dsp:nvSpPr>
      <dsp:spPr>
        <a:xfrm>
          <a:off x="0" y="3922617"/>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AA2C2-37B4-4167-9283-66CA8FFE0E44}">
      <dsp:nvSpPr>
        <dsp:cNvPr id="0" name=""/>
        <dsp:cNvSpPr/>
      </dsp:nvSpPr>
      <dsp:spPr>
        <a:xfrm>
          <a:off x="0" y="3922617"/>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r" defTabSz="1022350">
            <a:lnSpc>
              <a:spcPct val="90000"/>
            </a:lnSpc>
            <a:spcBef>
              <a:spcPct val="0"/>
            </a:spcBef>
            <a:spcAft>
              <a:spcPct val="35000"/>
            </a:spcAft>
            <a:buNone/>
          </a:pPr>
          <a:r>
            <a:rPr lang="ar-AE" sz="2300" kern="1200" dirty="0">
              <a:latin typeface="Arial" panose="020B0604020202020204" pitchFamily="34" charset="0"/>
              <a:cs typeface="Arial" panose="020B0604020202020204" pitchFamily="34" charset="0"/>
            </a:rPr>
            <a:t>تم إجراء محادثة أخرى بشأن</a:t>
          </a:r>
          <a:endParaRPr lang="en-US" sz="2300" kern="1200" dirty="0">
            <a:latin typeface="Arial" panose="020B0604020202020204" pitchFamily="34" charset="0"/>
            <a:cs typeface="Arial" panose="020B0604020202020204" pitchFamily="34" charset="0"/>
          </a:endParaRPr>
        </a:p>
      </dsp:txBody>
      <dsp:txXfrm>
        <a:off x="0" y="3922617"/>
        <a:ext cx="11217212" cy="7840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1. Abrogation of parental responsibility. Need to say we suggest to parents that they need to supervise medication taking</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78298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168498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a:t>
            </a:fld>
            <a:endParaRPr lang="en-GB"/>
          </a:p>
        </p:txBody>
      </p:sp>
      <p:sp>
        <p:nvSpPr>
          <p:cNvPr id="7" name="TextBox 6">
            <a:extLst>
              <a:ext uri="{FF2B5EF4-FFF2-40B4-BE49-F238E27FC236}">
                <a16:creationId xmlns:a16="http://schemas.microsoft.com/office/drawing/2014/main" id="{F6868795-9A5D-0A97-73BB-370045F7B9A1}"/>
              </a:ext>
            </a:extLst>
          </p:cNvPr>
          <p:cNvSpPr txBox="1"/>
          <p:nvPr userDrawn="1"/>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ar-AE" sz="1000" spc="-5" dirty="0">
                <a:solidFill>
                  <a:srgbClr val="000000"/>
                </a:solidFill>
                <a:latin typeface="Arial" panose="020B0604020202020204"/>
                <a:cs typeface="Arial" panose="020B0604020202020204"/>
              </a:rPr>
              <a:t>قدمت </a:t>
            </a:r>
            <a:r>
              <a:rPr lang="en-US" sz="1000" spc="-5" dirty="0">
                <a:solidFill>
                  <a:srgbClr val="000000"/>
                </a:solidFill>
                <a:latin typeface="Arial" panose="020B0604020202020204"/>
                <a:cs typeface="Arial" panose="020B0604020202020204"/>
              </a:rPr>
              <a:t>ALK-Abelló </a:t>
            </a:r>
            <a:r>
              <a:rPr lang="ar-AE" sz="1000" spc="-5" dirty="0">
                <a:solidFill>
                  <a:srgbClr val="000000"/>
                </a:solidFill>
                <a:latin typeface="Arial" panose="020B0604020202020204"/>
                <a:cs typeface="Arial" panose="020B0604020202020204"/>
              </a:rPr>
              <a:t>منحة تعليمية غير مقيدة لدعم تطوير هذه الدراسة الإفرادية، ولكنها لم تساهم في محتواها.</a:t>
            </a:r>
            <a:endParaRPr lang="en-US" sz="10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12.pn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0.svg"/><Relationship Id="rId9" Type="http://schemas.openxmlformats.org/officeDocument/2006/relationships/image" Target="../media/image8.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631216"/>
          </a:xfrm>
          <a:prstGeom prst="rect">
            <a:avLst/>
          </a:prstGeom>
          <a:noFill/>
        </p:spPr>
        <p:txBody>
          <a:bodyPr wrap="square" rtlCol="0">
            <a:spAutoFit/>
          </a:bodyPr>
          <a:lstStyle/>
          <a:p>
            <a:r>
              <a:rPr lang="ar-AE" sz="3800" b="1" dirty="0">
                <a:solidFill>
                  <a:srgbClr val="017973"/>
                </a:solidFill>
                <a:latin typeface="Arial" panose="020B0604020202020204" pitchFamily="34" charset="0"/>
                <a:cs typeface="Arial" panose="020B0604020202020204" pitchFamily="34" charset="0"/>
              </a:rPr>
              <a:t>طفل يعاني من أعراض مستمرة في الجهاز التنفسي العلوي</a:t>
            </a:r>
            <a:endParaRPr lang="en-GB" sz="3800" b="1" dirty="0">
              <a:solidFill>
                <a:srgbClr val="017973"/>
              </a:solidFill>
              <a:latin typeface="Arial" panose="020B0604020202020204" pitchFamily="34" charset="0"/>
              <a:cs typeface="Arial" panose="020B0604020202020204" pitchFamily="34" charset="0"/>
            </a:endParaRPr>
          </a:p>
          <a:p>
            <a:r>
              <a:rPr lang="ar-AE" sz="2400" dirty="0">
                <a:solidFill>
                  <a:srgbClr val="7EC9BD"/>
                </a:solidFill>
                <a:latin typeface="Arial" panose="020B0604020202020204" pitchFamily="34" charset="0"/>
                <a:cs typeface="Arial" panose="020B0604020202020204" pitchFamily="34" charset="0"/>
              </a:rPr>
              <a:t>دراسة حالة</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20905" y="5224595"/>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Dermot Ryan</a:t>
            </a:r>
          </a:p>
          <a:p>
            <a:r>
              <a:rPr lang="en-GB" dirty="0">
                <a:latin typeface="Arial" panose="020B0604020202020204" pitchFamily="34" charset="0"/>
                <a:cs typeface="Arial" panose="020B0604020202020204" pitchFamily="34" charset="0"/>
              </a:rPr>
              <a:t>Juan Trujillo </a:t>
            </a:r>
            <a:r>
              <a:rPr lang="en-GB" dirty="0" err="1">
                <a:latin typeface="Arial" panose="020B0604020202020204" pitchFamily="34" charset="0"/>
                <a:cs typeface="Arial" panose="020B0604020202020204" pitchFamily="34" charset="0"/>
              </a:rPr>
              <a:t>Wurttele</a:t>
            </a:r>
            <a:r>
              <a:rPr lang="en-GB" dirty="0">
                <a:latin typeface="Arial" panose="020B0604020202020204" pitchFamily="34" charset="0"/>
                <a:cs typeface="Arial" panose="020B0604020202020204" pitchFamily="34" charset="0"/>
              </a:rPr>
              <a:t> </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553397"/>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420905" y="6039767"/>
            <a:ext cx="3148684" cy="338554"/>
          </a:xfrm>
          <a:prstGeom prst="rect">
            <a:avLst/>
          </a:prstGeom>
          <a:noFill/>
        </p:spPr>
        <p:txBody>
          <a:bodyPr wrap="square" rtlCol="0">
            <a:spAutoFit/>
          </a:bodyPr>
          <a:lstStyle/>
          <a:p>
            <a:r>
              <a:rPr lang="ar-AE" sz="1600" i="1" dirty="0">
                <a:solidFill>
                  <a:srgbClr val="017973"/>
                </a:solidFill>
                <a:latin typeface="Arial" panose="020B0604020202020204" pitchFamily="34" charset="0"/>
                <a:cs typeface="Arial" panose="020B0604020202020204" pitchFamily="34" charset="0"/>
              </a:rPr>
              <a:t>يونيو 2025</a:t>
            </a:r>
            <a:endParaRPr lang="en-GB" sz="1600" i="1" dirty="0">
              <a:solidFill>
                <a:srgbClr val="017973"/>
              </a:solidFill>
              <a:latin typeface="Arial" panose="020B0604020202020204" pitchFamily="34" charset="0"/>
              <a:cs typeface="Arial" panose="020B0604020202020204" pitchFamily="34" charset="0"/>
            </a:endParaRPr>
          </a:p>
        </p:txBody>
      </p:sp>
      <p:pic>
        <p:nvPicPr>
          <p:cNvPr id="4" name="Picture 3" descr="A sign with a person and dollar symbol&#10;&#10;AI-generated content may be incorrect.">
            <a:extLst>
              <a:ext uri="{FF2B5EF4-FFF2-40B4-BE49-F238E27FC236}">
                <a16:creationId xmlns:a16="http://schemas.microsoft.com/office/drawing/2014/main" id="{0CB0FF5E-4BD2-FE73-23BA-1204787D0D26}"/>
              </a:ext>
            </a:extLst>
          </p:cNvPr>
          <p:cNvPicPr>
            <a:picLocks noChangeAspect="1"/>
          </p:cNvPicPr>
          <p:nvPr/>
        </p:nvPicPr>
        <p:blipFill>
          <a:blip r:embed="rId4"/>
          <a:stretch>
            <a:fillRect/>
          </a:stretch>
        </p:blipFill>
        <p:spPr>
          <a:xfrm>
            <a:off x="10554511" y="6039767"/>
            <a:ext cx="1266723" cy="444523"/>
          </a:xfrm>
          <a:prstGeom prst="rect">
            <a:avLst/>
          </a:prstGeom>
        </p:spPr>
      </p:pic>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6635931" y="274273"/>
            <a:ext cx="3458654" cy="777875"/>
          </a:xfrm>
        </p:spPr>
        <p:txBody>
          <a:bodyPr>
            <a:normAutofit/>
          </a:bodyPr>
          <a:lstStyle/>
          <a:p>
            <a:pPr algn="r"/>
            <a:r>
              <a:rPr lang="ar-SA" dirty="0"/>
              <a:t> </a:t>
            </a:r>
            <a:r>
              <a:rPr lang="fr-FR" dirty="0"/>
              <a:t> </a:t>
            </a:r>
            <a:r>
              <a:rPr lang="ar-SA" dirty="0"/>
              <a:t>التكفل بالحالة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770422" y="974416"/>
            <a:ext cx="11217212" cy="1619482"/>
          </a:xfrm>
          <a:prstGeom prst="rect">
            <a:avLst/>
          </a:prstGeom>
          <a:noFill/>
        </p:spPr>
        <p:txBody>
          <a:bodyPr wrap="square">
            <a:spAutoFit/>
          </a:bodyPr>
          <a:lstStyle/>
          <a:p>
            <a:pPr algn="r">
              <a:lnSpc>
                <a:spcPct val="150000"/>
              </a:lnSpc>
              <a:buClr>
                <a:srgbClr val="017973"/>
              </a:buClr>
              <a:buSzPct val="130000"/>
            </a:pPr>
            <a:r>
              <a:rPr lang="ar-AE" sz="2300" dirty="0">
                <a:latin typeface="Arial" panose="020B0604020202020204" pitchFamily="34" charset="0"/>
              </a:rPr>
              <a:t>حصل ليام على 8 درجات على مقياس التناظر البصري لأعراض التهاب الأنف الشامل</a:t>
            </a:r>
            <a:endParaRPr lang="en-US" sz="2300" dirty="0">
              <a:latin typeface="Arial" panose="020B0604020202020204" pitchFamily="34" charset="0"/>
              <a:cs typeface="Arial" panose="020B0604020202020204" pitchFamily="34" charset="0"/>
            </a:endParaRPr>
          </a:p>
          <a:p>
            <a:pPr algn="r">
              <a:lnSpc>
                <a:spcPct val="150000"/>
              </a:lnSpc>
              <a:buClr>
                <a:srgbClr val="017973"/>
              </a:buClr>
              <a:buSzPct val="130000"/>
            </a:pPr>
            <a:r>
              <a:rPr lang="en-US" sz="2300" dirty="0" err="1">
                <a:latin typeface="Arial" panose="020B0604020202020204" pitchFamily="34" charset="0"/>
                <a:cs typeface="Arial" panose="020B0604020202020204" pitchFamily="34" charset="0"/>
              </a:rPr>
              <a:t>SpIgE</a:t>
            </a:r>
            <a:r>
              <a:rPr lang="ar-AE" sz="2300" dirty="0">
                <a:latin typeface="Arial" panose="020B0604020202020204" pitchFamily="34" charset="0"/>
                <a:cs typeface="Arial" panose="020B0604020202020204" pitchFamily="34" charset="0"/>
              </a:rPr>
              <a:t>سيتم إرسال فحوصات الدم لفحص</a:t>
            </a:r>
            <a:endParaRPr lang="fr-FR" sz="23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SA" sz="2300" dirty="0">
                <a:latin typeface="Arial" panose="020B0604020202020204" pitchFamily="34" charset="0"/>
              </a:rPr>
              <a:t>تمت مناقشة أهمية استبعاد الربو-كسبب للسعال-، ووافق ليام ووالديه على إجراء مرتين يوميًا قياس ذروة التدفق الهوائي</a:t>
            </a:r>
            <a:endParaRPr lang="en-US" sz="2300" dirty="0">
              <a:latin typeface="Arial" panose="020B0604020202020204" pitchFamily="34" charset="0"/>
            </a:endParaRPr>
          </a:p>
        </p:txBody>
      </p:sp>
      <p:pic>
        <p:nvPicPr>
          <p:cNvPr id="7" name="Picture 6">
            <a:extLst>
              <a:ext uri="{FF2B5EF4-FFF2-40B4-BE49-F238E27FC236}">
                <a16:creationId xmlns:a16="http://schemas.microsoft.com/office/drawing/2014/main" id="{093D0BCA-D50E-2CE5-048A-FD42260416A8}"/>
              </a:ext>
            </a:extLst>
          </p:cNvPr>
          <p:cNvPicPr>
            <a:picLocks noChangeAspect="1"/>
          </p:cNvPicPr>
          <p:nvPr/>
        </p:nvPicPr>
        <p:blipFill>
          <a:blip r:embed="rId3"/>
          <a:srcRect t="11155"/>
          <a:stretch>
            <a:fillRect/>
          </a:stretch>
        </p:blipFill>
        <p:spPr>
          <a:xfrm>
            <a:off x="521459" y="2986508"/>
            <a:ext cx="8329608" cy="3340017"/>
          </a:xfrm>
          <a:prstGeom prst="rect">
            <a:avLst/>
          </a:prstGeom>
        </p:spPr>
      </p:pic>
      <p:sp>
        <p:nvSpPr>
          <p:cNvPr id="11" name="TextBox 10">
            <a:extLst>
              <a:ext uri="{FF2B5EF4-FFF2-40B4-BE49-F238E27FC236}">
                <a16:creationId xmlns:a16="http://schemas.microsoft.com/office/drawing/2014/main" id="{BFD2805A-7A39-B625-B114-B7DAAAD570A7}"/>
              </a:ext>
            </a:extLst>
          </p:cNvPr>
          <p:cNvSpPr txBox="1"/>
          <p:nvPr/>
        </p:nvSpPr>
        <p:spPr>
          <a:xfrm>
            <a:off x="9021231" y="3733187"/>
            <a:ext cx="3048754" cy="923330"/>
          </a:xfrm>
          <a:prstGeom prst="rect">
            <a:avLst/>
          </a:prstGeom>
          <a:noFill/>
        </p:spPr>
        <p:txBody>
          <a:bodyPr wrap="square">
            <a:spAutoFit/>
          </a:bodyPr>
          <a:lstStyle/>
          <a:p>
            <a:r>
              <a:rPr lang="ar-AE" b="1" dirty="0">
                <a:latin typeface="Arial" panose="020B0604020202020204" pitchFamily="34" charset="0"/>
                <a:cs typeface="Arial" panose="020B0604020202020204" pitchFamily="34" charset="0"/>
              </a:rPr>
              <a:t>مقياس التناظر البصري</a:t>
            </a:r>
          </a:p>
          <a:p>
            <a:r>
              <a:rPr lang="ar-AE" dirty="0">
                <a:latin typeface="Arial" panose="020B0604020202020204" pitchFamily="34" charset="0"/>
                <a:cs typeface="Arial" panose="020B0604020202020204" pitchFamily="34" charset="0"/>
              </a:rPr>
              <a:t>تشير النتيجة 5 أو أكثر إلى مرض متوسط إلى شديد.</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7307"/>
    </mc:Choice>
    <mc:Fallback xmlns="">
      <p:transition spd="slow" advTm="373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6AA5-54D2-8E89-7E02-248868958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47FF-EA0A-2592-D740-63638D85DE7F}"/>
              </a:ext>
            </a:extLst>
          </p:cNvPr>
          <p:cNvSpPr>
            <a:spLocks noGrp="1"/>
          </p:cNvSpPr>
          <p:nvPr>
            <p:ph type="title"/>
          </p:nvPr>
        </p:nvSpPr>
        <p:spPr>
          <a:xfrm>
            <a:off x="591128" y="239830"/>
            <a:ext cx="9573126" cy="777875"/>
          </a:xfrm>
        </p:spPr>
        <p:txBody>
          <a:bodyPr>
            <a:normAutofit/>
          </a:bodyPr>
          <a:lstStyle/>
          <a:p>
            <a:pPr algn="r"/>
            <a:r>
              <a:rPr lang="ar-SA" sz="2800" dirty="0"/>
              <a:t>التكفل بالحالة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DA460E-9DA4-4A69-992A-98AD64FF2290}"/>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78134B35-6063-3D71-B5AE-E2AFA7A4B5F4}"/>
              </a:ext>
            </a:extLst>
          </p:cNvPr>
          <p:cNvGraphicFramePr/>
          <p:nvPr>
            <p:extLst>
              <p:ext uri="{D42A27DB-BD31-4B8C-83A1-F6EECF244321}">
                <p14:modId xmlns:p14="http://schemas.microsoft.com/office/powerpoint/2010/main" val="2936279295"/>
              </p:ext>
            </p:extLst>
          </p:nvPr>
        </p:nvGraphicFramePr>
        <p:xfrm>
          <a:off x="487394" y="521858"/>
          <a:ext cx="11217212" cy="5474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9956D9DE-2758-4FE4-6DB5-E6528BDC8012}"/>
              </a:ext>
            </a:extLst>
          </p:cNvPr>
          <p:cNvSpPr/>
          <p:nvPr/>
        </p:nvSpPr>
        <p:spPr>
          <a:xfrm>
            <a:off x="568293" y="5319566"/>
            <a:ext cx="9128157" cy="1016576"/>
          </a:xfrm>
          <a:prstGeom prst="roundRect">
            <a:avLst/>
          </a:prstGeom>
          <a:solidFill>
            <a:srgbClr val="01797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r"/>
            <a:r>
              <a:rPr lang="ar-SA" sz="2400" dirty="0">
                <a:solidFill>
                  <a:prstClr val="white"/>
                </a:solidFill>
                <a:latin typeface="Aptos" panose="02110004020202020204"/>
                <a:cs typeface="Arial" panose="020B0604020202020204" pitchFamily="34" charset="0"/>
              </a:rPr>
              <a:t>يتساءل الوالدان عن العلاج المناعي للحساسية وسنناقش ذلك في زيارة المتابعة بعد 10 أو 14 يوم.</a:t>
            </a:r>
            <a:endParaRPr lang="en-IE" sz="2400" dirty="0">
              <a:solidFill>
                <a:prstClr val="white"/>
              </a:solidFill>
              <a:latin typeface="Aptos" panose="02110004020202020204"/>
              <a:cs typeface="Arial" panose="020B0604020202020204" pitchFamily="34" charset="0"/>
            </a:endParaRPr>
          </a:p>
        </p:txBody>
      </p:sp>
      <p:pic>
        <p:nvPicPr>
          <p:cNvPr id="3" name="Picture 2" descr="A cartoon of a doctor giving a high five to a child&#10;&#10;AI-generated content may be incorrect.">
            <a:extLst>
              <a:ext uri="{FF2B5EF4-FFF2-40B4-BE49-F238E27FC236}">
                <a16:creationId xmlns:a16="http://schemas.microsoft.com/office/drawing/2014/main" id="{48A1CEEE-8FFF-E054-FA8A-E3E5089708AF}"/>
              </a:ext>
            </a:extLst>
          </p:cNvPr>
          <p:cNvPicPr>
            <a:picLocks noChangeAspect="1"/>
          </p:cNvPicPr>
          <p:nvPr/>
        </p:nvPicPr>
        <p:blipFill>
          <a:blip r:embed="rId8"/>
          <a:stretch>
            <a:fillRect/>
          </a:stretch>
        </p:blipFill>
        <p:spPr>
          <a:xfrm>
            <a:off x="9743997" y="4886187"/>
            <a:ext cx="1913062" cy="1690721"/>
          </a:xfrm>
          <a:prstGeom prst="rect">
            <a:avLst/>
          </a:prstGeom>
        </p:spPr>
      </p:pic>
    </p:spTree>
    <p:extLst>
      <p:ext uri="{BB962C8B-B14F-4D97-AF65-F5344CB8AC3E}">
        <p14:creationId xmlns:p14="http://schemas.microsoft.com/office/powerpoint/2010/main" val="2015912601"/>
      </p:ext>
    </p:extLst>
  </p:cSld>
  <p:clrMapOvr>
    <a:masterClrMapping/>
  </p:clrMapOvr>
  <mc:AlternateContent xmlns:mc="http://schemas.openxmlformats.org/markup-compatibility/2006" xmlns:p14="http://schemas.microsoft.com/office/powerpoint/2010/main">
    <mc:Choice Requires="p14">
      <p:transition spd="slow" p14:dur="2000" advTm="92241"/>
    </mc:Choice>
    <mc:Fallback xmlns="">
      <p:transition spd="slow" advTm="922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متابعة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A3375430-5CBE-5DEC-6C6E-6161D6406031}"/>
              </a:ext>
            </a:extLst>
          </p:cNvPr>
          <p:cNvGraphicFramePr/>
          <p:nvPr>
            <p:extLst>
              <p:ext uri="{D42A27DB-BD31-4B8C-83A1-F6EECF244321}">
                <p14:modId xmlns:p14="http://schemas.microsoft.com/office/powerpoint/2010/main" val="20779457"/>
              </p:ext>
            </p:extLst>
          </p:nvPr>
        </p:nvGraphicFramePr>
        <p:xfrm>
          <a:off x="344774" y="1528432"/>
          <a:ext cx="11217212" cy="470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C428-EB48-00F0-0B80-5140F9CE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13EE-E7EC-A30B-88B0-B2643CDC51B9}"/>
              </a:ext>
            </a:extLst>
          </p:cNvPr>
          <p:cNvSpPr>
            <a:spLocks noGrp="1"/>
          </p:cNvSpPr>
          <p:nvPr>
            <p:ph type="title"/>
          </p:nvPr>
        </p:nvSpPr>
        <p:spPr>
          <a:xfrm>
            <a:off x="406495" y="239830"/>
            <a:ext cx="9573126" cy="777875"/>
          </a:xfrm>
        </p:spPr>
        <p:txBody>
          <a:bodyPr>
            <a:normAutofit/>
          </a:bodyPr>
          <a:lstStyle/>
          <a:p>
            <a:pPr algn="r"/>
            <a:r>
              <a:rPr lang="ar-SA" sz="2800" b="1" dirty="0"/>
              <a:t>مناقشة العلاج المناعي للحساسية الموسمية</a:t>
            </a:r>
            <a:endParaRPr lang="en-GB" sz="1600" b="1"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2688EA41-0D6A-011F-45A8-746F4C22B61B}"/>
              </a:ext>
            </a:extLst>
          </p:cNvPr>
          <p:cNvPicPr>
            <a:picLocks noChangeAspect="1"/>
          </p:cNvPicPr>
          <p:nvPr/>
        </p:nvPicPr>
        <p:blipFill>
          <a:blip r:embed="rId2"/>
          <a:stretch>
            <a:fillRect/>
          </a:stretch>
        </p:blipFill>
        <p:spPr>
          <a:xfrm>
            <a:off x="10411291" y="281092"/>
            <a:ext cx="1374214" cy="695352"/>
          </a:xfrm>
          <a:prstGeom prst="rect">
            <a:avLst/>
          </a:prstGeom>
        </p:spPr>
      </p:pic>
      <p:grpSp>
        <p:nvGrpSpPr>
          <p:cNvPr id="3" name="Group 2">
            <a:extLst>
              <a:ext uri="{FF2B5EF4-FFF2-40B4-BE49-F238E27FC236}">
                <a16:creationId xmlns:a16="http://schemas.microsoft.com/office/drawing/2014/main" id="{34941FBD-6185-E27B-99CA-E2DEB5E8003B}"/>
              </a:ext>
            </a:extLst>
          </p:cNvPr>
          <p:cNvGrpSpPr/>
          <p:nvPr/>
        </p:nvGrpSpPr>
        <p:grpSpPr>
          <a:xfrm>
            <a:off x="8934219" y="1547842"/>
            <a:ext cx="2164179" cy="2950220"/>
            <a:chOff x="8155571" y="3496234"/>
            <a:chExt cx="1971312" cy="2660013"/>
          </a:xfrm>
        </p:grpSpPr>
        <p:pic>
          <p:nvPicPr>
            <p:cNvPr id="4" name="Picture 3" descr="A person pointing at something&#10;&#10;AI-generated content may be incorrect.">
              <a:extLst>
                <a:ext uri="{FF2B5EF4-FFF2-40B4-BE49-F238E27FC236}">
                  <a16:creationId xmlns:a16="http://schemas.microsoft.com/office/drawing/2014/main" id="{918BD312-F5C3-CFD1-3C38-145590BDA819}"/>
                </a:ext>
              </a:extLst>
            </p:cNvPr>
            <p:cNvPicPr>
              <a:picLocks noChangeAspect="1"/>
            </p:cNvPicPr>
            <p:nvPr/>
          </p:nvPicPr>
          <p:blipFill>
            <a:blip r:embed="rId3"/>
            <a:srcRect l="76796" t="51806" r="2500"/>
            <a:stretch/>
          </p:blipFill>
          <p:spPr>
            <a:xfrm>
              <a:off x="8155571" y="3575074"/>
              <a:ext cx="1971312" cy="2581173"/>
            </a:xfrm>
            <a:prstGeom prst="rect">
              <a:avLst/>
            </a:prstGeom>
          </p:spPr>
        </p:pic>
        <p:sp>
          <p:nvSpPr>
            <p:cNvPr id="6" name="Rectangle 5">
              <a:extLst>
                <a:ext uri="{FF2B5EF4-FFF2-40B4-BE49-F238E27FC236}">
                  <a16:creationId xmlns:a16="http://schemas.microsoft.com/office/drawing/2014/main" id="{60FC0EA7-B27F-69C5-3BF6-CC63D985CBE9}"/>
                </a:ext>
              </a:extLst>
            </p:cNvPr>
            <p:cNvSpPr/>
            <p:nvPr/>
          </p:nvSpPr>
          <p:spPr>
            <a:xfrm>
              <a:off x="8155571" y="3496234"/>
              <a:ext cx="226429" cy="37710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 name="Content Placeholder 2">
            <a:extLst>
              <a:ext uri="{FF2B5EF4-FFF2-40B4-BE49-F238E27FC236}">
                <a16:creationId xmlns:a16="http://schemas.microsoft.com/office/drawing/2014/main" id="{0B6D3733-A24E-A20C-5056-FAC01290BD16}"/>
              </a:ext>
            </a:extLst>
          </p:cNvPr>
          <p:cNvSpPr>
            <a:spLocks noGrp="1"/>
          </p:cNvSpPr>
          <p:nvPr>
            <p:ph idx="1"/>
          </p:nvPr>
        </p:nvSpPr>
        <p:spPr>
          <a:xfrm>
            <a:off x="591128" y="1547842"/>
            <a:ext cx="8417070" cy="4318804"/>
          </a:xfrm>
        </p:spPr>
        <p:txBody>
          <a:bodyPr anchor="ctr">
            <a:noAutofit/>
          </a:bodyPr>
          <a:lstStyle/>
          <a:p>
            <a:pPr marL="0" indent="0" algn="r">
              <a:buNone/>
            </a:pPr>
            <a:r>
              <a:rPr lang="ar-SA" sz="2000" dirty="0">
                <a:latin typeface="Arial" panose="020B0604020202020204" pitchFamily="34" charset="0"/>
                <a:cs typeface="Arial" panose="020B0604020202020204" pitchFamily="34" charset="0"/>
              </a:rPr>
              <a:t> </a:t>
            </a:r>
            <a:r>
              <a:rPr lang="ar-SA" sz="2000" b="1" dirty="0">
                <a:latin typeface="Arial" panose="020B0604020202020204" pitchFamily="34" charset="0"/>
                <a:cs typeface="Arial" panose="020B0604020202020204" pitchFamily="34" charset="0"/>
              </a:rPr>
              <a:t>فهم والدا ليام ما يلي عن العلاج المناعي للحساسية الموسمية</a:t>
            </a:r>
            <a:endParaRPr lang="en-US" sz="2000" b="1" dirty="0">
              <a:latin typeface="Arial" panose="020B0604020202020204" pitchFamily="34" charset="0"/>
              <a:cs typeface="Arial" panose="020B0604020202020204" pitchFamily="34" charset="0"/>
            </a:endParaRPr>
          </a:p>
          <a:p>
            <a:pPr marL="0" indent="0" algn="r">
              <a:buNone/>
            </a:pPr>
            <a:r>
              <a:rPr lang="ar-AE" sz="2000" dirty="0">
                <a:latin typeface="Arial" panose="020B0604020202020204" pitchFamily="34" charset="0"/>
              </a:rPr>
              <a:t>•</a:t>
            </a:r>
            <a:r>
              <a:rPr lang="ar-AE" sz="2000" dirty="0">
                <a:latin typeface="Arial" panose="020B0604020202020204" pitchFamily="34" charset="0"/>
                <a:cs typeface="Arial" panose="020B0604020202020204" pitchFamily="34" charset="0"/>
              </a:rPr>
              <a:t>تحقق نتائج أفضل في المرضى الذين يعانون من أعراض متوسطة إلى شديدة (متقطعة أو مستمرة)</a:t>
            </a:r>
          </a:p>
          <a:p>
            <a:pPr marL="0" indent="0" algn="r">
              <a:buNone/>
            </a:pPr>
            <a:r>
              <a:rPr lang="ar-AE" sz="2000" dirty="0">
                <a:latin typeface="Arial" panose="020B0604020202020204" pitchFamily="34" charset="0"/>
              </a:rPr>
              <a:t>• </a:t>
            </a:r>
            <a:r>
              <a:rPr lang="ar-AE" sz="2000" dirty="0">
                <a:latin typeface="Arial" panose="020B0604020202020204" pitchFamily="34" charset="0"/>
                <a:cs typeface="Arial" panose="020B0604020202020204" pitchFamily="34" charset="0"/>
              </a:rPr>
              <a:t>تساعد عندما لا تنجح العلاجات القياسية في تقليل الأعراض تمامًا على الرغم من تدابير التجنب والعلاج الدوائي</a:t>
            </a:r>
          </a:p>
          <a:p>
            <a:pPr marL="0" indent="0" algn="r">
              <a:buNone/>
            </a:pPr>
            <a:r>
              <a:rPr lang="ar-AE" sz="2000" dirty="0">
                <a:latin typeface="Arial" panose="020B0604020202020204" pitchFamily="34" charset="0"/>
              </a:rPr>
              <a:t>• </a:t>
            </a:r>
            <a:r>
              <a:rPr lang="ar-SA" sz="2000" dirty="0">
                <a:latin typeface="Arial" panose="020B0604020202020204" pitchFamily="34" charset="0"/>
                <a:cs typeface="Arial" panose="020B0604020202020204" pitchFamily="34" charset="0"/>
              </a:rPr>
              <a:t>خيار ممتاز إذا كانت أعراض التهاب الأنف التحسسي تتداخل مع الأنشطة اليومية أو النوم</a:t>
            </a:r>
            <a:r>
              <a:rPr lang="fr-FR" sz="2000" dirty="0">
                <a:latin typeface="Arial" panose="020B0604020202020204" pitchFamily="34" charset="0"/>
                <a:cs typeface="Arial" panose="020B0604020202020204" pitchFamily="34" charset="0"/>
              </a:rPr>
              <a:t>  </a:t>
            </a:r>
          </a:p>
          <a:p>
            <a:pPr marL="0" indent="0" algn="r">
              <a:buNone/>
            </a:pPr>
            <a:endParaRPr lang="fr-FR" sz="2000" dirty="0">
              <a:latin typeface="Arial" panose="020B0604020202020204" pitchFamily="34" charset="0"/>
            </a:endParaRPr>
          </a:p>
          <a:p>
            <a:pPr marL="0" indent="0" algn="r">
              <a:buNone/>
            </a:pPr>
            <a:r>
              <a:rPr lang="ar-AE" sz="2000" dirty="0">
                <a:latin typeface="Arial" panose="020B0604020202020204" pitchFamily="34" charset="0"/>
              </a:rPr>
              <a:t>•</a:t>
            </a:r>
            <a:r>
              <a:rPr lang="ar-SA" sz="2000" dirty="0">
                <a:latin typeface="Arial" panose="020B0604020202020204" pitchFamily="34" charset="0"/>
                <a:cs typeface="Arial" panose="020B0604020202020204" pitchFamily="34" charset="0"/>
              </a:rPr>
              <a:t>تشرح أن العلاج المناعي للحساسية يأتي في شكلين رئيسيين</a:t>
            </a:r>
            <a:endParaRPr lang="fr-FR" sz="2000" dirty="0">
              <a:latin typeface="Arial" panose="020B0604020202020204" pitchFamily="34" charset="0"/>
              <a:cs typeface="Arial" panose="020B0604020202020204" pitchFamily="34" charset="0"/>
            </a:endParaRPr>
          </a:p>
          <a:p>
            <a:pPr marL="0" indent="0" algn="r">
              <a:buNone/>
            </a:pPr>
            <a:r>
              <a:rPr lang="ar-SA" sz="2000" dirty="0">
                <a:latin typeface="Arial" panose="020B0604020202020204" pitchFamily="34" charset="0"/>
                <a:cs typeface="Arial" panose="020B0604020202020204" pitchFamily="34" charset="0"/>
              </a:rPr>
              <a:t>العلاج المناعي تحت الجلد والعلاج المناعي تحت اللسان</a:t>
            </a:r>
            <a:r>
              <a:rPr lang="fr-FR" sz="2000" dirty="0">
                <a:latin typeface="Arial" panose="020B0604020202020204" pitchFamily="34" charset="0"/>
                <a:cs typeface="Arial" panose="020B0604020202020204" pitchFamily="34" charset="0"/>
              </a:rPr>
              <a:t> </a:t>
            </a:r>
            <a:r>
              <a:rPr lang="fr-TN" sz="2000" dirty="0"/>
              <a:t>:</a:t>
            </a:r>
            <a:endParaRPr lang="ar-AE" sz="2000" dirty="0">
              <a:latin typeface="Arial" panose="020B0604020202020204" pitchFamily="34" charset="0"/>
              <a:cs typeface="Arial" panose="020B0604020202020204" pitchFamily="34" charset="0"/>
            </a:endParaRPr>
          </a:p>
          <a:p>
            <a:pPr marL="0" indent="0" algn="r">
              <a:buNone/>
            </a:pPr>
            <a:endParaRPr lang="fr-FR" sz="2000" dirty="0">
              <a:latin typeface="Arial" panose="020B0604020202020204" pitchFamily="34" charset="0"/>
              <a:cs typeface="Arial" panose="020B0604020202020204" pitchFamily="34" charset="0"/>
            </a:endParaRPr>
          </a:p>
          <a:p>
            <a:pPr marL="0" indent="0" algn="r">
              <a:buNone/>
            </a:pPr>
            <a:endParaRPr lang="fr-FR" sz="2000" dirty="0">
              <a:latin typeface="Arial" panose="020B0604020202020204" pitchFamily="34" charset="0"/>
              <a:cs typeface="Arial" panose="020B0604020202020204" pitchFamily="34" charset="0"/>
            </a:endParaRPr>
          </a:p>
          <a:p>
            <a:pPr marL="0" indent="0" algn="r">
              <a:buNone/>
            </a:pPr>
            <a:r>
              <a:rPr lang="fr-FR" sz="2000" dirty="0">
                <a:latin typeface="Arial" panose="020B0604020202020204" pitchFamily="34" charset="0"/>
                <a:cs typeface="Arial" panose="020B0604020202020204" pitchFamily="34" charset="0"/>
              </a:rPr>
              <a:t> </a:t>
            </a:r>
            <a:r>
              <a:rPr lang="ar-AE" sz="2000" dirty="0">
                <a:latin typeface="Arial" panose="020B0604020202020204" pitchFamily="34" charset="0"/>
              </a:rPr>
              <a:t>• </a:t>
            </a:r>
            <a:r>
              <a:rPr lang="ar-AE" sz="2000" dirty="0">
                <a:latin typeface="Arial" panose="020B0604020202020204" pitchFamily="34" charset="0"/>
                <a:cs typeface="Arial" panose="020B0604020202020204" pitchFamily="34" charset="0"/>
              </a:rPr>
              <a:t>قرر ليام أن يزور طبيب أمراض الحساسية لمناقشة الأمر بشكل أكثر تفصيلاً، لذا تمت إحالته.</a:t>
            </a:r>
            <a:r>
              <a:rPr lang="ar-AE" sz="2000" dirty="0">
                <a:latin typeface="Arial" panose="020B0604020202020204" pitchFamily="34" charset="0"/>
              </a:rPr>
              <a:t> </a:t>
            </a:r>
            <a:r>
              <a:rPr lang="fr-FR" sz="2000" dirty="0">
                <a:latin typeface="Arial" panose="020B0604020202020204" pitchFamily="34" charset="0"/>
                <a:cs typeface="Arial" panose="020B0604020202020204" pitchFamily="34" charset="0"/>
              </a:rPr>
              <a:t> </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68393"/>
      </p:ext>
    </p:extLst>
  </p:cSld>
  <p:clrMapOvr>
    <a:masterClrMapping/>
  </p:clrMapOvr>
  <mc:AlternateContent xmlns:mc="http://schemas.openxmlformats.org/markup-compatibility/2006" xmlns:p14="http://schemas.microsoft.com/office/powerpoint/2010/main">
    <mc:Choice Requires="p14">
      <p:transition spd="slow" p14:dur="2000" advTm="83272"/>
    </mc:Choice>
    <mc:Fallback xmlns="">
      <p:transition spd="slow" advTm="83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FBB-6107-2ECD-78E1-2623E9502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49E08-7E85-B7C2-5B36-C957DBFCCE63}"/>
              </a:ext>
            </a:extLst>
          </p:cNvPr>
          <p:cNvSpPr>
            <a:spLocks noGrp="1"/>
          </p:cNvSpPr>
          <p:nvPr>
            <p:ph type="title"/>
          </p:nvPr>
        </p:nvSpPr>
        <p:spPr>
          <a:xfrm>
            <a:off x="591128" y="239830"/>
            <a:ext cx="9573126" cy="777875"/>
          </a:xfrm>
        </p:spPr>
        <p:txBody>
          <a:bodyPr>
            <a:normAutofit/>
          </a:bodyPr>
          <a:lstStyle/>
          <a:p>
            <a:pPr algn="r"/>
            <a:r>
              <a:rPr lang="ar-SA" sz="2800" b="1" dirty="0"/>
              <a:t>مناقشة العلاج المناعي للحساسية الموسمية</a:t>
            </a:r>
            <a:endParaRPr lang="en-GB" sz="2800" b="1"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1E5B5B77-D704-08A5-4471-26DEEAD8D936}"/>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10" name="Picture 9">
            <a:extLst>
              <a:ext uri="{FF2B5EF4-FFF2-40B4-BE49-F238E27FC236}">
                <a16:creationId xmlns:a16="http://schemas.microsoft.com/office/drawing/2014/main" id="{4AF85A0B-2054-B099-CD07-D0B81FCC26BA}"/>
              </a:ext>
            </a:extLst>
          </p:cNvPr>
          <p:cNvPicPr>
            <a:picLocks noChangeAspect="1"/>
          </p:cNvPicPr>
          <p:nvPr/>
        </p:nvPicPr>
        <p:blipFill>
          <a:blip r:embed="rId3"/>
          <a:stretch>
            <a:fillRect/>
          </a:stretch>
        </p:blipFill>
        <p:spPr>
          <a:xfrm>
            <a:off x="5342569" y="1180745"/>
            <a:ext cx="6849431" cy="3077004"/>
          </a:xfrm>
          <a:prstGeom prst="rect">
            <a:avLst/>
          </a:prstGeom>
        </p:spPr>
      </p:pic>
      <p:sp>
        <p:nvSpPr>
          <p:cNvPr id="12" name="Content Placeholder 11">
            <a:extLst>
              <a:ext uri="{FF2B5EF4-FFF2-40B4-BE49-F238E27FC236}">
                <a16:creationId xmlns:a16="http://schemas.microsoft.com/office/drawing/2014/main" id="{169AF584-9656-7FEB-0631-352EC335CB8A}"/>
              </a:ext>
            </a:extLst>
          </p:cNvPr>
          <p:cNvSpPr>
            <a:spLocks noGrp="1"/>
          </p:cNvSpPr>
          <p:nvPr>
            <p:ph idx="1"/>
          </p:nvPr>
        </p:nvSpPr>
        <p:spPr>
          <a:xfrm>
            <a:off x="838200" y="1271621"/>
            <a:ext cx="4677229" cy="4905341"/>
          </a:xfrm>
        </p:spPr>
        <p:txBody>
          <a:bodyPr>
            <a:normAutofit fontScale="92500"/>
          </a:bodyPr>
          <a:lstStyle/>
          <a:p>
            <a:endParaRPr lang="fr-FR" dirty="0"/>
          </a:p>
          <a:p>
            <a:pPr marL="0" indent="0" algn="r" rtl="1">
              <a:buNone/>
            </a:pPr>
            <a:r>
              <a:rPr lang="ar-AE" dirty="0"/>
              <a:t>• </a:t>
            </a:r>
            <a:r>
              <a:rPr lang="ar-SA" dirty="0"/>
              <a:t>جاء والدا ليام إلى طبيب الحساسية وأبدوا اهتمامهم بالعلاج المناعي ولديهم العديد من الأسئلة حول العلاج المناعي للحساسية</a:t>
            </a:r>
          </a:p>
          <a:p>
            <a:pPr algn="r"/>
            <a:endParaRPr lang="fr-FR" dirty="0"/>
          </a:p>
          <a:p>
            <a:pPr marL="0" indent="0" algn="r">
              <a:buNone/>
            </a:pPr>
            <a:r>
              <a:rPr lang="ar-AE" dirty="0"/>
              <a:t>• فيما يلي أهم الأسئلة التي طرحوها</a:t>
            </a:r>
          </a:p>
          <a:p>
            <a:pPr marL="0" indent="0" algn="r">
              <a:buNone/>
            </a:pPr>
            <a:r>
              <a:rPr lang="ar-AE" dirty="0"/>
              <a:t>ما هي أنواع العلاج المناعي للحساسية المتوفرة وما هي مدة العلاج؟</a:t>
            </a:r>
          </a:p>
          <a:p>
            <a:pPr marL="0" indent="0" algn="r">
              <a:buNone/>
            </a:pPr>
            <a:r>
              <a:rPr lang="ar-AE" dirty="0"/>
              <a:t>•هل هناك أي آثار جانبية؟</a:t>
            </a:r>
          </a:p>
          <a:p>
            <a:pPr marL="0" indent="0" algn="r">
              <a:buNone/>
            </a:pPr>
            <a:r>
              <a:rPr lang="ar-AE" dirty="0"/>
              <a:t>• هل سيشفي هذا ليام من حساسيته؟</a:t>
            </a:r>
            <a:endParaRPr lang="en-IE" dirty="0"/>
          </a:p>
        </p:txBody>
      </p:sp>
    </p:spTree>
    <p:extLst>
      <p:ext uri="{BB962C8B-B14F-4D97-AF65-F5344CB8AC3E}">
        <p14:creationId xmlns:p14="http://schemas.microsoft.com/office/powerpoint/2010/main" val="4154871868"/>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96BF-6745-C0CE-C771-D94065CCA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A0675-0A22-DC0C-7ECB-EACC7D27D5D6}"/>
              </a:ext>
            </a:extLst>
          </p:cNvPr>
          <p:cNvSpPr>
            <a:spLocks noGrp="1"/>
          </p:cNvSpPr>
          <p:nvPr>
            <p:ph type="title"/>
          </p:nvPr>
        </p:nvSpPr>
        <p:spPr>
          <a:xfrm>
            <a:off x="591128" y="239830"/>
            <a:ext cx="9573126" cy="777875"/>
          </a:xfrm>
        </p:spPr>
        <p:txBody>
          <a:bodyPr>
            <a:normAutofit/>
          </a:bodyPr>
          <a:lstStyle/>
          <a:p>
            <a:pPr algn="r"/>
            <a:r>
              <a:rPr lang="ar-SA" sz="2800" b="1" dirty="0"/>
              <a:t>مناقشة العلاج المناعي للحساسية الموسمية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3283795-4CDB-D306-9877-EAA260C524D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3F7959E2-AC7D-5B1F-44BD-3C6997932BE2}"/>
              </a:ext>
            </a:extLst>
          </p:cNvPr>
          <p:cNvSpPr>
            <a:spLocks noGrp="1"/>
          </p:cNvSpPr>
          <p:nvPr>
            <p:ph idx="1"/>
          </p:nvPr>
        </p:nvSpPr>
        <p:spPr>
          <a:xfrm>
            <a:off x="774794" y="976329"/>
            <a:ext cx="4677229" cy="4905341"/>
          </a:xfrm>
        </p:spPr>
        <p:txBody>
          <a:bodyPr>
            <a:normAutofit fontScale="70000" lnSpcReduction="20000"/>
          </a:bodyPr>
          <a:lstStyle/>
          <a:p>
            <a:pPr marL="0" indent="0" algn="r">
              <a:buNone/>
            </a:pPr>
            <a:r>
              <a:rPr lang="en-US" dirty="0"/>
              <a:t>•</a:t>
            </a:r>
            <a:endParaRPr lang="fr-FR" dirty="0"/>
          </a:p>
          <a:p>
            <a:pPr marL="0" indent="0" algn="r">
              <a:buNone/>
            </a:pPr>
            <a:r>
              <a:rPr lang="ar-AE" dirty="0"/>
              <a:t>ما هي أنواع العلاج المناعي للحساسية المتوفرة</a:t>
            </a:r>
            <a:endParaRPr lang="fr-FR" dirty="0"/>
          </a:p>
          <a:p>
            <a:pPr marL="0" indent="0" algn="r">
              <a:buNone/>
            </a:pPr>
            <a:r>
              <a:rPr lang="ar-AE" dirty="0"/>
              <a:t>وما هي مدة العلاج؟</a:t>
            </a:r>
          </a:p>
          <a:p>
            <a:endParaRPr lang="fr-FR" dirty="0"/>
          </a:p>
          <a:p>
            <a:pPr marL="0" indent="0" algn="r">
              <a:buNone/>
            </a:pPr>
            <a:r>
              <a:rPr lang="ar-AE" dirty="0"/>
              <a:t>•العلاج المناعي تحت اللسان</a:t>
            </a:r>
            <a:endParaRPr lang="fr-FR" dirty="0"/>
          </a:p>
          <a:p>
            <a:pPr marL="0" indent="0" algn="r">
              <a:buNone/>
            </a:pPr>
            <a:r>
              <a:rPr lang="ar-AE" dirty="0"/>
              <a:t>•العلاج المناعي تحت الجلد</a:t>
            </a:r>
            <a:endParaRPr lang="fr-FR" dirty="0"/>
          </a:p>
          <a:p>
            <a:pPr marL="0" indent="0" algn="r">
              <a:buNone/>
            </a:pPr>
            <a:r>
              <a:rPr lang="ar-AE" dirty="0"/>
              <a:t>• كلاهما خضع لسنوات من الأبحاث والاستخدام السريري</a:t>
            </a:r>
          </a:p>
          <a:p>
            <a:pPr marL="0" indent="0" algn="r">
              <a:buNone/>
            </a:pPr>
            <a:endParaRPr lang="fr-FR" dirty="0"/>
          </a:p>
          <a:p>
            <a:pPr marL="0" indent="0" algn="r">
              <a:buNone/>
            </a:pPr>
            <a:r>
              <a:rPr lang="ar-AE" dirty="0"/>
              <a:t>العلاج المناعي تحت اللسان</a:t>
            </a:r>
            <a:endParaRPr lang="fr-FR" dirty="0"/>
          </a:p>
          <a:p>
            <a:pPr marL="0" indent="0" algn="r">
              <a:buNone/>
            </a:pPr>
            <a:r>
              <a:rPr lang="ar-AE" dirty="0"/>
              <a:t>أقراص وقطرات لمدة 3-5 سنوات</a:t>
            </a:r>
            <a:endParaRPr lang="fr-FR" dirty="0"/>
          </a:p>
          <a:p>
            <a:pPr marL="0" indent="0" algn="r">
              <a:buNone/>
            </a:pPr>
            <a:endParaRPr lang="fr-FR" dirty="0"/>
          </a:p>
          <a:p>
            <a:pPr marL="0" indent="0" algn="r">
              <a:buNone/>
            </a:pPr>
            <a:r>
              <a:rPr lang="ar-AE" dirty="0"/>
              <a:t>العلاج المناعي تحت الجلد</a:t>
            </a:r>
          </a:p>
          <a:p>
            <a:pPr marL="0" indent="0" algn="r">
              <a:buNone/>
            </a:pPr>
            <a:r>
              <a:rPr lang="ar-AE" dirty="0"/>
              <a:t>حقن تحت الجلد لمدة 3-5 سنوات</a:t>
            </a:r>
            <a:endParaRPr lang="en-US" dirty="0"/>
          </a:p>
        </p:txBody>
      </p:sp>
      <p:pic>
        <p:nvPicPr>
          <p:cNvPr id="4" name="Picture 3">
            <a:extLst>
              <a:ext uri="{FF2B5EF4-FFF2-40B4-BE49-F238E27FC236}">
                <a16:creationId xmlns:a16="http://schemas.microsoft.com/office/drawing/2014/main" id="{EDC8FD67-0FE3-6281-EFED-64B390D9A4FF}"/>
              </a:ext>
            </a:extLst>
          </p:cNvPr>
          <p:cNvPicPr>
            <a:picLocks noChangeAspect="1"/>
          </p:cNvPicPr>
          <p:nvPr/>
        </p:nvPicPr>
        <p:blipFill>
          <a:blip r:embed="rId3"/>
          <a:srcRect l="18141"/>
          <a:stretch/>
        </p:blipFill>
        <p:spPr>
          <a:xfrm>
            <a:off x="6624918" y="1286432"/>
            <a:ext cx="4068254" cy="2163255"/>
          </a:xfrm>
          <a:prstGeom prst="rect">
            <a:avLst/>
          </a:prstGeom>
        </p:spPr>
      </p:pic>
      <p:pic>
        <p:nvPicPr>
          <p:cNvPr id="8" name="Picture 7">
            <a:extLst>
              <a:ext uri="{FF2B5EF4-FFF2-40B4-BE49-F238E27FC236}">
                <a16:creationId xmlns:a16="http://schemas.microsoft.com/office/drawing/2014/main" id="{434193D9-957D-3F4A-834A-E62B45E8C1E6}"/>
              </a:ext>
            </a:extLst>
          </p:cNvPr>
          <p:cNvPicPr>
            <a:picLocks noChangeAspect="1"/>
          </p:cNvPicPr>
          <p:nvPr/>
        </p:nvPicPr>
        <p:blipFill>
          <a:blip r:embed="rId4"/>
          <a:stretch>
            <a:fillRect/>
          </a:stretch>
        </p:blipFill>
        <p:spPr>
          <a:xfrm>
            <a:off x="5567083" y="3338053"/>
            <a:ext cx="4777335" cy="3044041"/>
          </a:xfrm>
          <a:prstGeom prst="rect">
            <a:avLst/>
          </a:prstGeom>
        </p:spPr>
      </p:pic>
    </p:spTree>
    <p:extLst>
      <p:ext uri="{BB962C8B-B14F-4D97-AF65-F5344CB8AC3E}">
        <p14:creationId xmlns:p14="http://schemas.microsoft.com/office/powerpoint/2010/main" val="2403976179"/>
      </p:ext>
    </p:extLst>
  </p:cSld>
  <p:clrMapOvr>
    <a:masterClrMapping/>
  </p:clrMapOvr>
  <mc:AlternateContent xmlns:mc="http://schemas.openxmlformats.org/markup-compatibility/2006" xmlns:p14="http://schemas.microsoft.com/office/powerpoint/2010/main">
    <mc:Choice Requires="p14">
      <p:transition spd="slow" p14:dur="2000" advTm="158265"/>
    </mc:Choice>
    <mc:Fallback xmlns="">
      <p:transition spd="slow" advTm="1582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FD2F-CE5A-8A05-8C8E-2200CB30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4C43C-389B-00E5-1415-EACBAC6E31F5}"/>
              </a:ext>
            </a:extLst>
          </p:cNvPr>
          <p:cNvSpPr>
            <a:spLocks noGrp="1"/>
          </p:cNvSpPr>
          <p:nvPr>
            <p:ph type="title"/>
          </p:nvPr>
        </p:nvSpPr>
        <p:spPr>
          <a:xfrm>
            <a:off x="591128" y="239830"/>
            <a:ext cx="9573126" cy="777875"/>
          </a:xfrm>
        </p:spPr>
        <p:txBody>
          <a:bodyPr>
            <a:normAutofit/>
          </a:bodyPr>
          <a:lstStyle/>
          <a:p>
            <a:pPr algn="r"/>
            <a:r>
              <a:rPr lang="ar-SA" sz="2800" b="1" dirty="0"/>
              <a:t>مناقشة العلاج المناعي للحساسية الموسمية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C9C720BF-16D0-E15B-F35A-A80EB93F68D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86CF20F6-1067-95AD-41D5-978B2B30D6BE}"/>
              </a:ext>
            </a:extLst>
          </p:cNvPr>
          <p:cNvSpPr>
            <a:spLocks noGrp="1"/>
          </p:cNvSpPr>
          <p:nvPr>
            <p:ph idx="1"/>
          </p:nvPr>
        </p:nvSpPr>
        <p:spPr>
          <a:xfrm>
            <a:off x="838200" y="1271621"/>
            <a:ext cx="4677229" cy="4905341"/>
          </a:xfrm>
        </p:spPr>
        <p:txBody>
          <a:bodyPr/>
          <a:lstStyle/>
          <a:p>
            <a:r>
              <a:rPr lang="ar-AE" dirty="0"/>
              <a:t>•هل هناك أي آثار جانبية؟</a:t>
            </a:r>
            <a:endParaRPr lang="en-US" dirty="0"/>
          </a:p>
        </p:txBody>
      </p:sp>
      <p:pic>
        <p:nvPicPr>
          <p:cNvPr id="4" name="Picture 3">
            <a:extLst>
              <a:ext uri="{FF2B5EF4-FFF2-40B4-BE49-F238E27FC236}">
                <a16:creationId xmlns:a16="http://schemas.microsoft.com/office/drawing/2014/main" id="{7A1849DC-1A31-0859-C2F4-C512CA59A2B4}"/>
              </a:ext>
            </a:extLst>
          </p:cNvPr>
          <p:cNvPicPr>
            <a:picLocks noChangeAspect="1"/>
          </p:cNvPicPr>
          <p:nvPr/>
        </p:nvPicPr>
        <p:blipFill>
          <a:blip r:embed="rId3"/>
          <a:stretch>
            <a:fillRect/>
          </a:stretch>
        </p:blipFill>
        <p:spPr>
          <a:xfrm>
            <a:off x="5377691" y="1301965"/>
            <a:ext cx="5105400" cy="2552700"/>
          </a:xfrm>
          <a:prstGeom prst="rect">
            <a:avLst/>
          </a:prstGeom>
        </p:spPr>
      </p:pic>
      <p:pic>
        <p:nvPicPr>
          <p:cNvPr id="1026" name="Picture 2" descr="What Hereditary Angioedema Attacks Look Like on the Body (Pictures)">
            <a:extLst>
              <a:ext uri="{FF2B5EF4-FFF2-40B4-BE49-F238E27FC236}">
                <a16:creationId xmlns:a16="http://schemas.microsoft.com/office/drawing/2014/main" id="{304FD5F1-4096-7ED8-CED7-664E32CD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97" y="1804342"/>
            <a:ext cx="2162157" cy="121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68BE0-7387-BE86-FFAA-8208B3250453}"/>
              </a:ext>
            </a:extLst>
          </p:cNvPr>
          <p:cNvPicPr>
            <a:picLocks noChangeAspect="1"/>
          </p:cNvPicPr>
          <p:nvPr/>
        </p:nvPicPr>
        <p:blipFill>
          <a:blip r:embed="rId5"/>
          <a:stretch>
            <a:fillRect/>
          </a:stretch>
        </p:blipFill>
        <p:spPr>
          <a:xfrm>
            <a:off x="945075" y="1778555"/>
            <a:ext cx="1748117" cy="2330823"/>
          </a:xfrm>
          <a:prstGeom prst="rect">
            <a:avLst/>
          </a:prstGeom>
        </p:spPr>
      </p:pic>
      <p:pic>
        <p:nvPicPr>
          <p:cNvPr id="11" name="Picture 10">
            <a:extLst>
              <a:ext uri="{FF2B5EF4-FFF2-40B4-BE49-F238E27FC236}">
                <a16:creationId xmlns:a16="http://schemas.microsoft.com/office/drawing/2014/main" id="{7DD6C8D7-A75A-E7FF-CF27-0161A447E52F}"/>
              </a:ext>
            </a:extLst>
          </p:cNvPr>
          <p:cNvPicPr>
            <a:picLocks noChangeAspect="1"/>
          </p:cNvPicPr>
          <p:nvPr/>
        </p:nvPicPr>
        <p:blipFill>
          <a:blip r:embed="rId6"/>
          <a:stretch>
            <a:fillRect/>
          </a:stretch>
        </p:blipFill>
        <p:spPr>
          <a:xfrm>
            <a:off x="5377691" y="3885009"/>
            <a:ext cx="4560234" cy="2336836"/>
          </a:xfrm>
          <a:prstGeom prst="rect">
            <a:avLst/>
          </a:prstGeom>
        </p:spPr>
      </p:pic>
      <p:pic>
        <p:nvPicPr>
          <p:cNvPr id="13" name="Picture 12">
            <a:extLst>
              <a:ext uri="{FF2B5EF4-FFF2-40B4-BE49-F238E27FC236}">
                <a16:creationId xmlns:a16="http://schemas.microsoft.com/office/drawing/2014/main" id="{A1FB28CD-B28F-34D9-882F-C08119931825}"/>
              </a:ext>
            </a:extLst>
          </p:cNvPr>
          <p:cNvPicPr>
            <a:picLocks noChangeAspect="1"/>
          </p:cNvPicPr>
          <p:nvPr/>
        </p:nvPicPr>
        <p:blipFill>
          <a:blip r:embed="rId7"/>
          <a:stretch>
            <a:fillRect/>
          </a:stretch>
        </p:blipFill>
        <p:spPr>
          <a:xfrm>
            <a:off x="918260" y="4301759"/>
            <a:ext cx="2524233" cy="1682822"/>
          </a:xfrm>
          <a:prstGeom prst="rect">
            <a:avLst/>
          </a:prstGeom>
        </p:spPr>
      </p:pic>
    </p:spTree>
    <p:extLst>
      <p:ext uri="{BB962C8B-B14F-4D97-AF65-F5344CB8AC3E}">
        <p14:creationId xmlns:p14="http://schemas.microsoft.com/office/powerpoint/2010/main" val="3675557957"/>
      </p:ext>
    </p:extLst>
  </p:cSld>
  <p:clrMapOvr>
    <a:masterClrMapping/>
  </p:clrMapOvr>
  <mc:AlternateContent xmlns:mc="http://schemas.openxmlformats.org/markup-compatibility/2006" xmlns:p14="http://schemas.microsoft.com/office/powerpoint/2010/main">
    <mc:Choice Requires="p14">
      <p:transition spd="slow" p14:dur="2000" advTm="133229"/>
    </mc:Choice>
    <mc:Fallback xmlns="">
      <p:transition spd="slow" advTm="1332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739-A5A3-1A0E-3885-54C12705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E003-968E-0BCF-EE76-6B20AFE6B2B2}"/>
              </a:ext>
            </a:extLst>
          </p:cNvPr>
          <p:cNvSpPr>
            <a:spLocks noGrp="1"/>
          </p:cNvSpPr>
          <p:nvPr>
            <p:ph type="title"/>
          </p:nvPr>
        </p:nvSpPr>
        <p:spPr>
          <a:xfrm>
            <a:off x="591128" y="239830"/>
            <a:ext cx="9376737" cy="777875"/>
          </a:xfrm>
        </p:spPr>
        <p:txBody>
          <a:bodyPr>
            <a:normAutofit/>
          </a:bodyPr>
          <a:lstStyle/>
          <a:p>
            <a:pPr algn="r"/>
            <a:r>
              <a:rPr lang="ar-SA" sz="2800" b="1" dirty="0"/>
              <a:t>مناقشة العلاج المناعي للحساسية الموسمية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30CA9F2-85B9-EAD1-7AA7-8872747603B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94301AFC-A858-A82F-6969-4C1BD3AB42A6}"/>
              </a:ext>
            </a:extLst>
          </p:cNvPr>
          <p:cNvSpPr>
            <a:spLocks noGrp="1"/>
          </p:cNvSpPr>
          <p:nvPr>
            <p:ph idx="1"/>
          </p:nvPr>
        </p:nvSpPr>
        <p:spPr>
          <a:xfrm>
            <a:off x="503222" y="1271621"/>
            <a:ext cx="4677229" cy="4394284"/>
          </a:xfrm>
        </p:spPr>
        <p:txBody>
          <a:bodyPr/>
          <a:lstStyle/>
          <a:p>
            <a:pPr marL="0" indent="0" algn="r">
              <a:buNone/>
            </a:pPr>
            <a:r>
              <a:rPr lang="ar-AE" dirty="0"/>
              <a:t>•هل سيشفي هذا ليام من الحساسية؟</a:t>
            </a:r>
          </a:p>
          <a:p>
            <a:pPr marL="0" indent="0" algn="r">
              <a:buNone/>
            </a:pPr>
            <a:r>
              <a:rPr lang="ar-AE" dirty="0"/>
              <a:t>•ليس مثالياً ولكنه فعال مع معظم المرضى.</a:t>
            </a:r>
          </a:p>
          <a:p>
            <a:pPr marL="0" indent="0" algn="r">
              <a:buNone/>
            </a:pPr>
            <a:r>
              <a:rPr lang="ar-AE" dirty="0"/>
              <a:t>•نتائج أفضل في الحالات المتوسطة إلى الشديدة</a:t>
            </a:r>
          </a:p>
          <a:p>
            <a:pPr marL="0" indent="0" algn="r">
              <a:buNone/>
            </a:pPr>
            <a:r>
              <a:rPr lang="ar-AE" dirty="0"/>
              <a:t>•اختيار مسبب الحساسية</a:t>
            </a:r>
          </a:p>
          <a:p>
            <a:pPr marL="0" indent="0" algn="r">
              <a:buNone/>
            </a:pPr>
            <a:r>
              <a:rPr lang="ar-AE" dirty="0"/>
              <a:t>•تخفيف الأعراض على المدى القصير والطويل</a:t>
            </a:r>
          </a:p>
          <a:p>
            <a:pPr marL="0" indent="0" algn="r">
              <a:buNone/>
            </a:pPr>
            <a:r>
              <a:rPr lang="ar-AE" dirty="0"/>
              <a:t>•أدوية معدلة للمرض</a:t>
            </a:r>
            <a:endParaRPr lang="en-IE" dirty="0"/>
          </a:p>
        </p:txBody>
      </p:sp>
      <p:pic>
        <p:nvPicPr>
          <p:cNvPr id="3" name="Picture 2">
            <a:extLst>
              <a:ext uri="{FF2B5EF4-FFF2-40B4-BE49-F238E27FC236}">
                <a16:creationId xmlns:a16="http://schemas.microsoft.com/office/drawing/2014/main" id="{C4399658-8B2E-77B5-6483-78FA3502C349}"/>
              </a:ext>
            </a:extLst>
          </p:cNvPr>
          <p:cNvPicPr>
            <a:picLocks noChangeAspect="1"/>
          </p:cNvPicPr>
          <p:nvPr/>
        </p:nvPicPr>
        <p:blipFill>
          <a:blip r:embed="rId3"/>
          <a:stretch>
            <a:fillRect/>
          </a:stretch>
        </p:blipFill>
        <p:spPr>
          <a:xfrm>
            <a:off x="5762466" y="1017705"/>
            <a:ext cx="5314950" cy="4648200"/>
          </a:xfrm>
          <a:prstGeom prst="rect">
            <a:avLst/>
          </a:prstGeom>
        </p:spPr>
      </p:pic>
    </p:spTree>
    <p:extLst>
      <p:ext uri="{BB962C8B-B14F-4D97-AF65-F5344CB8AC3E}">
        <p14:creationId xmlns:p14="http://schemas.microsoft.com/office/powerpoint/2010/main" val="4085814002"/>
      </p:ext>
    </p:extLst>
  </p:cSld>
  <p:clrMapOvr>
    <a:masterClrMapping/>
  </p:clrMapOvr>
  <mc:AlternateContent xmlns:mc="http://schemas.openxmlformats.org/markup-compatibility/2006" xmlns:p14="http://schemas.microsoft.com/office/powerpoint/2010/main">
    <mc:Choice Requires="p14">
      <p:transition spd="slow" p14:dur="2000" advTm="102745"/>
    </mc:Choice>
    <mc:Fallback xmlns="">
      <p:transition spd="slow" advTm="102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8FA1-5ADA-7040-7992-102E8E26D9B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89C7116F-96C0-B205-7B9A-E7908BE6808C}"/>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3" name="Content Placeholder 12">
            <a:extLst>
              <a:ext uri="{FF2B5EF4-FFF2-40B4-BE49-F238E27FC236}">
                <a16:creationId xmlns:a16="http://schemas.microsoft.com/office/drawing/2014/main" id="{A9548B20-82CC-1F98-CD67-949B03237141}"/>
              </a:ext>
            </a:extLst>
          </p:cNvPr>
          <p:cNvGraphicFramePr>
            <a:graphicFrameLocks noGrp="1"/>
          </p:cNvGraphicFramePr>
          <p:nvPr>
            <p:ph idx="1"/>
            <p:extLst>
              <p:ext uri="{D42A27DB-BD31-4B8C-83A1-F6EECF244321}">
                <p14:modId xmlns:p14="http://schemas.microsoft.com/office/powerpoint/2010/main" val="3038264055"/>
              </p:ext>
            </p:extLst>
          </p:nvPr>
        </p:nvGraphicFramePr>
        <p:xfrm>
          <a:off x="836342" y="281092"/>
          <a:ext cx="9032489" cy="6024464"/>
        </p:xfrm>
        <a:graphic>
          <a:graphicData uri="http://schemas.openxmlformats.org/drawingml/2006/table">
            <a:tbl>
              <a:tblPr firstRow="1" bandRow="1">
                <a:noFill/>
              </a:tblPr>
              <a:tblGrid>
                <a:gridCol w="3090879">
                  <a:extLst>
                    <a:ext uri="{9D8B030D-6E8A-4147-A177-3AD203B41FA5}">
                      <a16:colId xmlns:a16="http://schemas.microsoft.com/office/drawing/2014/main" val="2318689931"/>
                    </a:ext>
                  </a:extLst>
                </a:gridCol>
                <a:gridCol w="2970805">
                  <a:extLst>
                    <a:ext uri="{9D8B030D-6E8A-4147-A177-3AD203B41FA5}">
                      <a16:colId xmlns:a16="http://schemas.microsoft.com/office/drawing/2014/main" val="3174457865"/>
                    </a:ext>
                  </a:extLst>
                </a:gridCol>
                <a:gridCol w="2970805">
                  <a:extLst>
                    <a:ext uri="{9D8B030D-6E8A-4147-A177-3AD203B41FA5}">
                      <a16:colId xmlns:a16="http://schemas.microsoft.com/office/drawing/2014/main" val="1435868632"/>
                    </a:ext>
                  </a:extLst>
                </a:gridCol>
              </a:tblGrid>
              <a:tr h="734049">
                <a:tc>
                  <a:txBody>
                    <a:bodyPr/>
                    <a:lstStyle/>
                    <a:p>
                      <a:pPr algn="ctr"/>
                      <a:r>
                        <a:rPr lang="ar-AE" sz="2000" b="1" cap="none" spc="30" dirty="0">
                          <a:solidFill>
                            <a:schemeClr val="tx1"/>
                          </a:solidFill>
                          <a:effectLst/>
                        </a:rPr>
                        <a:t>العلاج المناعي تحت اللسان</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pPr algn="ctr"/>
                      <a:r>
                        <a:rPr lang="ar-AE" sz="2000" b="1" cap="none" spc="30" dirty="0">
                          <a:solidFill>
                            <a:schemeClr val="tx1"/>
                          </a:solidFill>
                          <a:effectLst/>
                        </a:rPr>
                        <a:t>العلاج المناعي تحت الجلد</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pPr algn="ctr"/>
                      <a:r>
                        <a:rPr lang="ar-AE" sz="2000" b="1" cap="none" spc="30" dirty="0">
                          <a:solidFill>
                            <a:schemeClr val="tx1"/>
                          </a:solidFill>
                          <a:effectLst/>
                        </a:rPr>
                        <a:t>الجانب</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33357186"/>
                  </a:ext>
                </a:extLst>
              </a:tr>
              <a:tr h="817185">
                <a:tc>
                  <a:txBody>
                    <a:bodyPr/>
                    <a:lstStyle/>
                    <a:p>
                      <a:pPr algn="ctr"/>
                      <a:r>
                        <a:rPr lang="ar-AE" sz="1600" cap="none" spc="0" dirty="0">
                          <a:solidFill>
                            <a:schemeClr val="tx1"/>
                          </a:solidFill>
                          <a:effectLst/>
                        </a:rPr>
                        <a:t>قطرات أو أقراص تحت اللسان في المنزل، يومياً</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round/>
                      <a:headEnd type="none" w="med" len="med"/>
                      <a:tailEnd type="none" w="med" len="med"/>
                    </a:lnB>
                    <a:noFill/>
                  </a:tcPr>
                </a:tc>
                <a:tc>
                  <a:txBody>
                    <a:bodyPr/>
                    <a:lstStyle/>
                    <a:p>
                      <a:pPr algn="ctr"/>
                      <a:r>
                        <a:rPr lang="ar-AE" sz="1600" cap="none" spc="0" dirty="0">
                          <a:solidFill>
                            <a:schemeClr val="tx1"/>
                          </a:solidFill>
                          <a:effectLst/>
                        </a:rPr>
                        <a:t>الحقن في عيادة الطبيب، عادةً أسبوعياً في البداية، ثم شهرياً للصيانة</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a:r>
                        <a:rPr lang="ar-AE" sz="1800" b="1" cap="none" spc="0" dirty="0">
                          <a:solidFill>
                            <a:schemeClr val="tx1"/>
                          </a:solidFill>
                          <a:effectLst/>
                        </a:rPr>
                        <a:t>كيف يتم إعطاؤه</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48355355"/>
                  </a:ext>
                </a:extLst>
              </a:tr>
              <a:tr h="567772">
                <a:tc>
                  <a:txBody>
                    <a:bodyPr/>
                    <a:lstStyle/>
                    <a:p>
                      <a:pPr algn="ctr"/>
                      <a:r>
                        <a:rPr lang="ar-AE" sz="1600" cap="none" spc="0" dirty="0">
                          <a:solidFill>
                            <a:schemeClr val="tx1"/>
                          </a:solidFill>
                          <a:effectLst/>
                        </a:rPr>
                        <a:t>مريح للغاية — لا حاجة لزيارة المكتب</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pPr algn="ctr"/>
                      <a:r>
                        <a:rPr lang="ar-AE" sz="1600" cap="none" spc="0" dirty="0">
                          <a:solidFill>
                            <a:schemeClr val="tx1"/>
                          </a:solidFill>
                          <a:effectLst/>
                        </a:rPr>
                        <a:t>أقل ملاءمة — يتطلب زيارات منتظمة إلى العيادة</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ar-AE" sz="1800" b="1" cap="none" spc="0" dirty="0">
                          <a:solidFill>
                            <a:schemeClr val="tx1"/>
                          </a:solidFill>
                          <a:effectLst/>
                        </a:rPr>
                        <a:t>الراحة</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extLst>
                  <a:ext uri="{0D108BD9-81ED-4DB2-BD59-A6C34878D82A}">
                    <a16:rowId xmlns:a16="http://schemas.microsoft.com/office/drawing/2014/main" val="209244632"/>
                  </a:ext>
                </a:extLst>
              </a:tr>
              <a:tr h="817185">
                <a:tc>
                  <a:txBody>
                    <a:bodyPr/>
                    <a:lstStyle/>
                    <a:p>
                      <a:pPr algn="ctr"/>
                      <a:r>
                        <a:rPr lang="ar-AE" sz="1600" cap="none" spc="0" dirty="0">
                          <a:solidFill>
                            <a:schemeClr val="tx1"/>
                          </a:solidFill>
                          <a:effectLst/>
                        </a:rPr>
                        <a:t>انخفاض خطر الإصابة بردود فعل تحسسية شديدة</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round/>
                      <a:headEnd type="none" w="med" len="med"/>
                      <a:tailEnd type="none" w="med" len="med"/>
                    </a:lnB>
                    <a:noFill/>
                  </a:tcPr>
                </a:tc>
                <a:tc>
                  <a:txBody>
                    <a:bodyPr/>
                    <a:lstStyle/>
                    <a:p>
                      <a:pPr algn="ctr"/>
                      <a:r>
                        <a:rPr lang="ar-AE" sz="1600" cap="none" spc="0" dirty="0">
                          <a:solidFill>
                            <a:schemeClr val="tx1"/>
                          </a:solidFill>
                          <a:effectLst/>
                        </a:rPr>
                        <a:t>خطر أعلى لحدوث تفاعلات جهازية، يتطلب مراقبة بعد كل حقنة</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ar-AE" sz="1800" b="1" cap="none" spc="0" dirty="0">
                          <a:solidFill>
                            <a:schemeClr val="tx1"/>
                          </a:solidFill>
                          <a:effectLst/>
                        </a:rPr>
                        <a:t>السلامة</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494922765"/>
                  </a:ext>
                </a:extLst>
              </a:tr>
              <a:tr h="567772">
                <a:tc>
                  <a:txBody>
                    <a:bodyPr/>
                    <a:lstStyle/>
                    <a:p>
                      <a:pPr algn="ctr"/>
                      <a:r>
                        <a:rPr lang="ar-AE" sz="1600" cap="none" spc="0" dirty="0">
                          <a:solidFill>
                            <a:schemeClr val="tx1"/>
                          </a:solidFill>
                          <a:effectLst/>
                        </a:rPr>
                        <a:t>فعال، ولكن قد يكون أقل فعالية بالنسبة لبعض مسببات الحساسية</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pPr algn="ctr"/>
                      <a:r>
                        <a:rPr lang="ar-AE" sz="1600" cap="none" spc="0" dirty="0">
                          <a:solidFill>
                            <a:schemeClr val="tx1"/>
                          </a:solidFill>
                          <a:effectLst/>
                        </a:rPr>
                        <a:t>فعال للغاية ضد مجموعة واسعة من مسببات الحساسية</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ar-AE" sz="1800" b="1" cap="none" spc="0" dirty="0">
                          <a:solidFill>
                            <a:schemeClr val="tx1"/>
                          </a:solidFill>
                          <a:effectLst/>
                        </a:rPr>
                        <a:t>الفعالية</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extLst>
                  <a:ext uri="{0D108BD9-81ED-4DB2-BD59-A6C34878D82A}">
                    <a16:rowId xmlns:a16="http://schemas.microsoft.com/office/drawing/2014/main" val="3262540799"/>
                  </a:ext>
                </a:extLst>
              </a:tr>
              <a:tr h="567772">
                <a:tc>
                  <a:txBody>
                    <a:bodyPr/>
                    <a:lstStyle/>
                    <a:p>
                      <a:pPr algn="ctr"/>
                      <a:r>
                        <a:rPr lang="ar-AE" sz="1600" cap="none" spc="0" dirty="0">
                          <a:solidFill>
                            <a:schemeClr val="tx1"/>
                          </a:solidFill>
                          <a:effectLst/>
                        </a:rPr>
                        <a:t>تحسن تدريجي على مدى أشهر إلى سنة</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round/>
                      <a:headEnd type="none" w="med" len="med"/>
                      <a:tailEnd type="none" w="med" len="med"/>
                    </a:lnB>
                    <a:noFill/>
                  </a:tcPr>
                </a:tc>
                <a:tc>
                  <a:txBody>
                    <a:bodyPr/>
                    <a:lstStyle/>
                    <a:p>
                      <a:pPr algn="ctr"/>
                      <a:r>
                        <a:rPr lang="ar-AE" sz="1600" cap="none" spc="0" dirty="0">
                          <a:solidFill>
                            <a:schemeClr val="tx1"/>
                          </a:solidFill>
                          <a:effectLst/>
                        </a:rPr>
                        <a:t>تحسن تدريجي مماثل</a:t>
                      </a:r>
                      <a:endParaRPr lang="en-IE" sz="16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ar-AE" sz="1800" b="1" cap="none" spc="0" dirty="0">
                          <a:solidFill>
                            <a:schemeClr val="tx1"/>
                          </a:solidFill>
                          <a:effectLst/>
                        </a:rPr>
                        <a:t>بدء الاستحقاق</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95525455"/>
                  </a:ext>
                </a:extLst>
              </a:tr>
              <a:tr h="817185">
                <a:tc>
                  <a:txBody>
                    <a:bodyPr/>
                    <a:lstStyle/>
                    <a:p>
                      <a:pPr algn="ctr"/>
                      <a:r>
                        <a:rPr lang="ar-AE" sz="1600" cap="none" spc="0" dirty="0">
                          <a:solidFill>
                            <a:schemeClr val="tx1"/>
                          </a:solidFill>
                          <a:effectLst/>
                        </a:rPr>
                        <a:t>قد يؤدي تقليل عدد الزيارات إلى العيادة إلى خفض التكاليف، ولكن الأجهزة اللوحية قد تكون باهظة الثمن.</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pPr algn="ctr"/>
                      <a:r>
                        <a:rPr lang="ar-AE" sz="1600" cap="none" spc="0" dirty="0">
                          <a:solidFill>
                            <a:schemeClr val="tx1"/>
                          </a:solidFill>
                          <a:effectLst/>
                        </a:rPr>
                        <a:t>زيارات العيادة تزيد التكلفة الإجمالية، لكن الحقن غالبًا ما تغطيها التأمينات</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ar-AE" sz="1800" b="1" cap="none" spc="0" dirty="0">
                          <a:solidFill>
                            <a:schemeClr val="tx1"/>
                          </a:solidFill>
                          <a:effectLst/>
                        </a:rPr>
                        <a:t>اعتبارات التكلفة</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extLst>
                  <a:ext uri="{0D108BD9-81ED-4DB2-BD59-A6C34878D82A}">
                    <a16:rowId xmlns:a16="http://schemas.microsoft.com/office/drawing/2014/main" val="446477651"/>
                  </a:ext>
                </a:extLst>
              </a:tr>
              <a:tr h="567772">
                <a:tc>
                  <a:txBody>
                    <a:bodyPr/>
                    <a:lstStyle/>
                    <a:p>
                      <a:pPr algn="ctr"/>
                      <a:r>
                        <a:rPr lang="ar-AE" sz="1600" cap="none" spc="0" dirty="0">
                          <a:solidFill>
                            <a:schemeClr val="tx1"/>
                          </a:solidFill>
                          <a:effectLst/>
                        </a:rPr>
                        <a:t>يحتاج الاستخدام المنزلي اليومي إلى التزام قوي من المريض</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round/>
                      <a:headEnd type="none" w="med" len="med"/>
                      <a:tailEnd type="none" w="med" len="med"/>
                    </a:lnB>
                    <a:noFill/>
                  </a:tcPr>
                </a:tc>
                <a:tc>
                  <a:txBody>
                    <a:bodyPr/>
                    <a:lstStyle/>
                    <a:p>
                      <a:pPr algn="ctr"/>
                      <a:r>
                        <a:rPr lang="ar-AE" sz="1600" cap="none" spc="0" dirty="0">
                          <a:solidFill>
                            <a:schemeClr val="tx1"/>
                          </a:solidFill>
                          <a:effectLst/>
                        </a:rPr>
                        <a:t>يمكن أن يؤدي جدول المواعيد في العيادة إلى تحسين الالتزام</a:t>
                      </a:r>
                      <a:endParaRPr lang="en-US" sz="16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ar-AE" sz="1800" b="1" cap="none" spc="0" dirty="0">
                          <a:solidFill>
                            <a:schemeClr val="tx1"/>
                          </a:solidFill>
                          <a:effectLst/>
                        </a:rPr>
                        <a:t>الالتزام</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58162318"/>
                  </a:ext>
                </a:extLst>
              </a:tr>
              <a:tr h="567772">
                <a:tc>
                  <a:txBody>
                    <a:bodyPr/>
                    <a:lstStyle/>
                    <a:p>
                      <a:pPr algn="ctr"/>
                      <a:r>
                        <a:rPr lang="ar-AE" sz="1600" cap="none" spc="0" dirty="0">
                          <a:solidFill>
                            <a:schemeClr val="tx1"/>
                          </a:solidFill>
                          <a:effectLst/>
                        </a:rPr>
                        <a:t>أولئك الذين يفضلون العلاج المنزلي أو الذين لا يحبون الإبر</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tc>
                  <a:txBody>
                    <a:bodyPr/>
                    <a:lstStyle/>
                    <a:p>
                      <a:pPr algn="ctr"/>
                      <a:r>
                        <a:rPr lang="ar-AE" sz="1600" cap="none" spc="0" dirty="0">
                          <a:solidFill>
                            <a:schemeClr val="tx1"/>
                          </a:solidFill>
                          <a:effectLst/>
                        </a:rPr>
                        <a:t>أولئك الذين يريدون مزيجًا مخصصًا ولا يمانعون الحقن</a:t>
                      </a:r>
                      <a:endParaRPr lang="en-US" sz="16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ar-AE" sz="1800" b="1" cap="none" spc="0" dirty="0">
                          <a:solidFill>
                            <a:schemeClr val="tx1"/>
                          </a:solidFill>
                          <a:effectLst/>
                        </a:rPr>
                        <a:t>الأفضل لـ</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round/>
                      <a:headEnd type="none" w="med" len="med"/>
                      <a:tailEnd type="none" w="med" len="med"/>
                    </a:lnT>
                    <a:lnB w="12700" cmpd="sng">
                      <a:noFill/>
                      <a:prstDash val="solid"/>
                    </a:lnB>
                    <a:solidFill>
                      <a:schemeClr val="accent1">
                        <a:lumMod val="20000"/>
                        <a:lumOff val="80000"/>
                      </a:schemeClr>
                    </a:solidFill>
                  </a:tcPr>
                </a:tc>
                <a:extLst>
                  <a:ext uri="{0D108BD9-81ED-4DB2-BD59-A6C34878D82A}">
                    <a16:rowId xmlns:a16="http://schemas.microsoft.com/office/drawing/2014/main" val="1697904688"/>
                  </a:ext>
                </a:extLst>
              </a:tr>
            </a:tbl>
          </a:graphicData>
        </a:graphic>
      </p:graphicFrame>
    </p:spTree>
    <p:extLst>
      <p:ext uri="{BB962C8B-B14F-4D97-AF65-F5344CB8AC3E}">
        <p14:creationId xmlns:p14="http://schemas.microsoft.com/office/powerpoint/2010/main" val="2229310625"/>
      </p:ext>
    </p:extLst>
  </p:cSld>
  <p:clrMapOvr>
    <a:masterClrMapping/>
  </p:clrMapOvr>
  <mc:AlternateContent xmlns:mc="http://schemas.openxmlformats.org/markup-compatibility/2006" xmlns:p14="http://schemas.microsoft.com/office/powerpoint/2010/main">
    <mc:Choice Requires="p14">
      <p:transition spd="slow" p14:dur="2000" advTm="129800"/>
    </mc:Choice>
    <mc:Fallback xmlns="">
      <p:transition spd="slow" advTm="129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7218855-A335-65FE-B35B-0B7FAD2539CA}"/>
              </a:ext>
            </a:extLst>
          </p:cNvPr>
          <p:cNvSpPr/>
          <p:nvPr/>
        </p:nvSpPr>
        <p:spPr>
          <a:xfrm>
            <a:off x="0" y="374153"/>
            <a:ext cx="11217212" cy="6370975"/>
          </a:xfrm>
          <a:prstGeom prst="rect">
            <a:avLst/>
          </a:prstGeom>
          <a:noFill/>
        </p:spPr>
        <p:txBody>
          <a:bodyPr/>
          <a:lstStyle/>
          <a:p>
            <a:endParaRPr lang="en-GB"/>
          </a:p>
        </p:txBody>
      </p:sp>
      <p:sp>
        <p:nvSpPr>
          <p:cNvPr id="26" name="Oval 25">
            <a:extLst>
              <a:ext uri="{FF2B5EF4-FFF2-40B4-BE49-F238E27FC236}">
                <a16:creationId xmlns:a16="http://schemas.microsoft.com/office/drawing/2014/main" id="{7B8FBC51-C8A3-AEDD-2F4D-4D3F2D4421F8}"/>
              </a:ext>
            </a:extLst>
          </p:cNvPr>
          <p:cNvSpPr/>
          <p:nvPr/>
        </p:nvSpPr>
        <p:spPr>
          <a:xfrm>
            <a:off x="6817258" y="130934"/>
            <a:ext cx="1397306" cy="139730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House">
            <a:extLst>
              <a:ext uri="{FF2B5EF4-FFF2-40B4-BE49-F238E27FC236}">
                <a16:creationId xmlns:a16="http://schemas.microsoft.com/office/drawing/2014/main" id="{D3DE8E21-4AF1-64DF-955F-92EA19445D13}"/>
              </a:ext>
            </a:extLst>
          </p:cNvPr>
          <p:cNvSpPr/>
          <p:nvPr/>
        </p:nvSpPr>
        <p:spPr>
          <a:xfrm>
            <a:off x="7110693" y="424368"/>
            <a:ext cx="810437" cy="8104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Freeform: Shape 27">
            <a:extLst>
              <a:ext uri="{FF2B5EF4-FFF2-40B4-BE49-F238E27FC236}">
                <a16:creationId xmlns:a16="http://schemas.microsoft.com/office/drawing/2014/main" id="{BBD78ADF-9F69-F381-A119-F9644C0B40DC}"/>
              </a:ext>
            </a:extLst>
          </p:cNvPr>
          <p:cNvSpPr/>
          <p:nvPr/>
        </p:nvSpPr>
        <p:spPr>
          <a:xfrm>
            <a:off x="8546322" y="130934"/>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066800">
              <a:lnSpc>
                <a:spcPct val="100000"/>
              </a:lnSpc>
              <a:spcBef>
                <a:spcPct val="0"/>
              </a:spcBef>
              <a:spcAft>
                <a:spcPct val="35000"/>
              </a:spcAft>
              <a:buNone/>
            </a:pPr>
            <a:r>
              <a:rPr lang="ar-AE" sz="2400" b="1" kern="1200" dirty="0">
                <a:latin typeface="Arial" panose="020B0604020202020204" pitchFamily="34" charset="0"/>
                <a:cs typeface="Arial" panose="020B0604020202020204" pitchFamily="34" charset="0"/>
              </a:rPr>
              <a:t>الرسائل الرئيسية</a:t>
            </a:r>
            <a:endParaRPr lang="en-US" sz="2400" b="1" kern="1200" dirty="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91FB173-C395-BCBA-496D-0BF3FDE6D3AB}"/>
              </a:ext>
            </a:extLst>
          </p:cNvPr>
          <p:cNvSpPr/>
          <p:nvPr/>
        </p:nvSpPr>
        <p:spPr>
          <a:xfrm>
            <a:off x="243785" y="130934"/>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descr="Stethoscope">
            <a:extLst>
              <a:ext uri="{FF2B5EF4-FFF2-40B4-BE49-F238E27FC236}">
                <a16:creationId xmlns:a16="http://schemas.microsoft.com/office/drawing/2014/main" id="{9F9C66D4-FEF6-8364-50DA-EAB3D1CAE841}"/>
              </a:ext>
            </a:extLst>
          </p:cNvPr>
          <p:cNvSpPr/>
          <p:nvPr/>
        </p:nvSpPr>
        <p:spPr>
          <a:xfrm>
            <a:off x="537220" y="424368"/>
            <a:ext cx="810437" cy="8104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1E913E4D-5F4E-BA2F-AE0F-80A8F9E9888E}"/>
              </a:ext>
            </a:extLst>
          </p:cNvPr>
          <p:cNvSpPr/>
          <p:nvPr/>
        </p:nvSpPr>
        <p:spPr>
          <a:xfrm>
            <a:off x="2029441" y="176234"/>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r" defTabSz="844550">
              <a:spcBef>
                <a:spcPct val="0"/>
              </a:spcBef>
              <a:spcAft>
                <a:spcPct val="35000"/>
              </a:spcAft>
            </a:pPr>
            <a:r>
              <a:rPr lang="ar-AE" sz="1900" kern="1200" dirty="0">
                <a:latin typeface="Arial" panose="020B0604020202020204" pitchFamily="34" charset="0"/>
                <a:cs typeface="Arial" panose="020B0604020202020204" pitchFamily="34" charset="0"/>
              </a:rPr>
              <a:t>يجب على أطباء الرعاية الأولية أخذ التهاب الأنف التحسسي عند الأطفال في </a:t>
            </a:r>
            <a:r>
              <a:rPr lang="ar-SA" dirty="0"/>
              <a:t>عين</a:t>
            </a:r>
            <a:r>
              <a:rPr lang="fr-FR" dirty="0"/>
              <a:t> </a:t>
            </a:r>
            <a:r>
              <a:rPr lang="ar-AE" sz="1900" kern="1200" dirty="0">
                <a:latin typeface="Arial" panose="020B0604020202020204" pitchFamily="34" charset="0"/>
                <a:cs typeface="Arial" panose="020B0604020202020204" pitchFamily="34" charset="0"/>
              </a:rPr>
              <a:t>الاعتبار عند تشخيص الحالات.</a:t>
            </a:r>
            <a:endParaRPr lang="en-US" sz="1900" kern="12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D36125D-CDAF-4D36-48CF-6D5AA2FD19AB}"/>
              </a:ext>
            </a:extLst>
          </p:cNvPr>
          <p:cNvSpPr/>
          <p:nvPr/>
        </p:nvSpPr>
        <p:spPr>
          <a:xfrm>
            <a:off x="6817258" y="1830256"/>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Medicine">
            <a:extLst>
              <a:ext uri="{FF2B5EF4-FFF2-40B4-BE49-F238E27FC236}">
                <a16:creationId xmlns:a16="http://schemas.microsoft.com/office/drawing/2014/main" id="{66CC61B7-BEA4-D5C8-EA73-011441291BA4}"/>
              </a:ext>
            </a:extLst>
          </p:cNvPr>
          <p:cNvSpPr/>
          <p:nvPr/>
        </p:nvSpPr>
        <p:spPr>
          <a:xfrm>
            <a:off x="7110693" y="2123690"/>
            <a:ext cx="810437" cy="8104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5" name="Oval 34">
            <a:extLst>
              <a:ext uri="{FF2B5EF4-FFF2-40B4-BE49-F238E27FC236}">
                <a16:creationId xmlns:a16="http://schemas.microsoft.com/office/drawing/2014/main" id="{7F8CD81A-A589-DE4D-FC72-6CE98431EF6F}"/>
              </a:ext>
            </a:extLst>
          </p:cNvPr>
          <p:cNvSpPr/>
          <p:nvPr/>
        </p:nvSpPr>
        <p:spPr>
          <a:xfrm>
            <a:off x="243785" y="1830256"/>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Rectangle 35" descr="Needle">
            <a:extLst>
              <a:ext uri="{FF2B5EF4-FFF2-40B4-BE49-F238E27FC236}">
                <a16:creationId xmlns:a16="http://schemas.microsoft.com/office/drawing/2014/main" id="{77F99D81-B714-1B8A-96BF-CE98D13809B1}"/>
              </a:ext>
            </a:extLst>
          </p:cNvPr>
          <p:cNvSpPr/>
          <p:nvPr/>
        </p:nvSpPr>
        <p:spPr>
          <a:xfrm>
            <a:off x="537220" y="2123690"/>
            <a:ext cx="810437" cy="81043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79A148A1-D69B-3402-3DE2-4EA28A4972F9}"/>
              </a:ext>
            </a:extLst>
          </p:cNvPr>
          <p:cNvSpPr/>
          <p:nvPr/>
        </p:nvSpPr>
        <p:spPr>
          <a:xfrm>
            <a:off x="2029442" y="1830256"/>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844550">
              <a:lnSpc>
                <a:spcPct val="100000"/>
              </a:lnSpc>
              <a:spcBef>
                <a:spcPct val="0"/>
              </a:spcBef>
              <a:spcAft>
                <a:spcPct val="35000"/>
              </a:spcAft>
              <a:buNone/>
            </a:pPr>
            <a:r>
              <a:rPr lang="ar-AE" sz="1900" kern="1200" dirty="0">
                <a:latin typeface="Arial" panose="020B0604020202020204" pitchFamily="34" charset="0"/>
                <a:cs typeface="Arial" panose="020B0604020202020204" pitchFamily="34" charset="0"/>
              </a:rPr>
              <a:t>تعد تقنية إعطاء الستيرويد عن طريق الأنف والتدريب المناسب أمرًا ضروريًا لفعاليته.</a:t>
            </a:r>
            <a:endParaRPr lang="en-US" sz="1900" kern="1200"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D107620-1E89-5FC2-033F-468F0DA89C70}"/>
              </a:ext>
            </a:extLst>
          </p:cNvPr>
          <p:cNvSpPr/>
          <p:nvPr/>
        </p:nvSpPr>
        <p:spPr>
          <a:xfrm>
            <a:off x="6817258" y="3529578"/>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Checkmark">
            <a:extLst>
              <a:ext uri="{FF2B5EF4-FFF2-40B4-BE49-F238E27FC236}">
                <a16:creationId xmlns:a16="http://schemas.microsoft.com/office/drawing/2014/main" id="{D3B67568-FD0D-26F8-24AC-2DF56DFDE56C}"/>
              </a:ext>
            </a:extLst>
          </p:cNvPr>
          <p:cNvSpPr/>
          <p:nvPr/>
        </p:nvSpPr>
        <p:spPr>
          <a:xfrm>
            <a:off x="7110693" y="3823007"/>
            <a:ext cx="810437" cy="81043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0" name="Freeform: Shape 39">
            <a:extLst>
              <a:ext uri="{FF2B5EF4-FFF2-40B4-BE49-F238E27FC236}">
                <a16:creationId xmlns:a16="http://schemas.microsoft.com/office/drawing/2014/main" id="{950BF111-646A-8A56-2F4D-DA2A29E8CBE3}"/>
              </a:ext>
            </a:extLst>
          </p:cNvPr>
          <p:cNvSpPr/>
          <p:nvPr/>
        </p:nvSpPr>
        <p:spPr>
          <a:xfrm>
            <a:off x="8404771" y="3579671"/>
            <a:ext cx="2620261"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r" defTabSz="844550">
              <a:spcBef>
                <a:spcPct val="0"/>
              </a:spcBef>
              <a:spcAft>
                <a:spcPct val="35000"/>
              </a:spcAft>
            </a:pPr>
            <a:r>
              <a:rPr lang="ar-AE" sz="2000" dirty="0">
                <a:latin typeface="Arial" panose="020B0604020202020204" pitchFamily="34" charset="0"/>
              </a:rPr>
              <a:t>العلاج المناعي </a:t>
            </a:r>
            <a:r>
              <a:rPr lang="ar-AE" sz="1900" kern="1200" dirty="0">
                <a:latin typeface="Arial" panose="020B0604020202020204" pitchFamily="34" charset="0"/>
                <a:cs typeface="Arial" panose="020B0604020202020204" pitchFamily="34" charset="0"/>
              </a:rPr>
              <a:t>هو خيار جيد للمرضى لتحسين النتائج مقارنة بتلك التي تحققها العلاجات التقليدية.</a:t>
            </a:r>
            <a:endParaRPr lang="en-US" sz="1900" kern="1200" dirty="0">
              <a:latin typeface="Arial" panose="020B0604020202020204" pitchFamily="34" charset="0"/>
              <a:cs typeface="Arial" panose="020B0604020202020204" pitchFamily="34" charset="0"/>
            </a:endParaRPr>
          </a:p>
        </p:txBody>
      </p:sp>
      <p:pic>
        <p:nvPicPr>
          <p:cNvPr id="1026" name="Picture 2" descr="Ordinal Number Circle Counting ...">
            <a:extLst>
              <a:ext uri="{FF2B5EF4-FFF2-40B4-BE49-F238E27FC236}">
                <a16:creationId xmlns:a16="http://schemas.microsoft.com/office/drawing/2014/main" id="{57466F0A-8685-2FBA-E7A0-B69474E4C1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41" t="15119" r="10606" b="24483"/>
          <a:stretch/>
        </p:blipFill>
        <p:spPr bwMode="auto">
          <a:xfrm>
            <a:off x="145333" y="3632263"/>
            <a:ext cx="1594211" cy="138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37854-D7F7-6330-5E8B-58818F27A390}"/>
              </a:ext>
            </a:extLst>
          </p:cNvPr>
          <p:cNvSpPr txBox="1"/>
          <p:nvPr/>
        </p:nvSpPr>
        <p:spPr>
          <a:xfrm>
            <a:off x="1818774" y="3921853"/>
            <a:ext cx="3504316" cy="646331"/>
          </a:xfrm>
          <a:prstGeom prst="rect">
            <a:avLst/>
          </a:prstGeom>
          <a:noFill/>
        </p:spPr>
        <p:txBody>
          <a:bodyPr wrap="square" rtlCol="0">
            <a:spAutoFit/>
          </a:bodyPr>
          <a:lstStyle/>
          <a:p>
            <a:pPr algn="r"/>
            <a:r>
              <a:rPr lang="ar-AE" dirty="0">
                <a:latin typeface="Arial" panose="020B0604020202020204" pitchFamily="34" charset="0"/>
                <a:cs typeface="Arial" panose="020B0604020202020204" pitchFamily="34" charset="0"/>
              </a:rPr>
              <a:t>كان العلاج المناعي هو العلاج الأول (والوحيد) لحساسية الأنف.</a:t>
            </a:r>
            <a:endParaRPr lang="en-US" dirty="0">
              <a:latin typeface="Arial" panose="020B0604020202020204" pitchFamily="34" charset="0"/>
              <a:cs typeface="Arial" panose="020B0604020202020204" pitchFamily="34" charset="0"/>
            </a:endParaRPr>
          </a:p>
        </p:txBody>
      </p:sp>
      <p:pic>
        <p:nvPicPr>
          <p:cNvPr id="2" name="Picture 1" descr="Kein Folientitel">
            <a:extLst>
              <a:ext uri="{FF2B5EF4-FFF2-40B4-BE49-F238E27FC236}">
                <a16:creationId xmlns:a16="http://schemas.microsoft.com/office/drawing/2014/main" id="{E3C1C124-CD73-87A5-66EA-FF1AAEAF1F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t="8061" r="-3777" b="54183"/>
          <a:stretch/>
        </p:blipFill>
        <p:spPr bwMode="auto">
          <a:xfrm>
            <a:off x="3611096" y="5168467"/>
            <a:ext cx="4194152" cy="1113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B8D01A85-22D0-29F3-C254-1F963CD416FF}"/>
              </a:ext>
            </a:extLst>
          </p:cNvPr>
          <p:cNvSpPr>
            <a:spLocks noChangeArrowheads="1"/>
          </p:cNvSpPr>
          <p:nvPr/>
        </p:nvSpPr>
        <p:spPr bwMode="auto">
          <a:xfrm>
            <a:off x="8388853" y="2167692"/>
            <a:ext cx="2814597"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kumimoji="0" lang="ar-SA"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هناك عدة علاجات ل</a:t>
            </a:r>
            <a:r>
              <a:rPr lang="ar-AE" sz="1900" dirty="0">
                <a:latin typeface="Arial" panose="020B0604020202020204" pitchFamily="34" charset="0"/>
              </a:rPr>
              <a:t>التهاب الأنف التحسسي</a:t>
            </a:r>
            <a:r>
              <a:rPr lang="ar-SA" altLang="en-US" sz="1900" dirty="0">
                <a:latin typeface="Arial" panose="020B0604020202020204" pitchFamily="34" charset="0"/>
              </a:rPr>
              <a:t>تعتمد على نوع وشدة</a:t>
            </a:r>
            <a:endParaRPr lang="fr-FR" altLang="en-US" sz="1900" dirty="0">
              <a:latin typeface="Arial" panose="020B0604020202020204" pitchFamily="34" charset="0"/>
              <a:cs typeface="Arial" panose="020B0604020202020204" pitchFamily="34" charset="0"/>
            </a:endParaRPr>
          </a:p>
          <a:p>
            <a:pPr lvl="0" algn="r" eaLnBrk="0" fontAlgn="base" hangingPunct="0">
              <a:spcBef>
                <a:spcPct val="0"/>
              </a:spcBef>
              <a:spcAft>
                <a:spcPct val="0"/>
              </a:spcAft>
            </a:pPr>
            <a:r>
              <a:rPr lang="ar-AE" sz="1900" dirty="0">
                <a:latin typeface="Arial" panose="020B0604020202020204" pitchFamily="34" charset="0"/>
              </a:rPr>
              <a:t>التهاب الأنف التحسسي</a:t>
            </a:r>
            <a:endParaRPr kumimoji="0" lang="en-US" altLang="en-US" sz="19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0192-6248-B7CC-74E9-B093480B4465}"/>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540E6A4F-9AFC-0550-B7CD-82CCA049897C}"/>
              </a:ext>
            </a:extLst>
          </p:cNvPr>
          <p:cNvPicPr>
            <a:picLocks noChangeAspect="1"/>
          </p:cNvPicPr>
          <p:nvPr/>
        </p:nvPicPr>
        <p:blipFill>
          <a:blip r:embed="rId2"/>
          <a:stretch>
            <a:fillRect/>
          </a:stretch>
        </p:blipFill>
        <p:spPr>
          <a:xfrm>
            <a:off x="9041394" y="2058219"/>
            <a:ext cx="3084214" cy="3084214"/>
          </a:xfrm>
          <a:prstGeom prst="rect">
            <a:avLst/>
          </a:prstGeom>
        </p:spPr>
      </p:pic>
      <p:sp>
        <p:nvSpPr>
          <p:cNvPr id="2" name="Title 1">
            <a:extLst>
              <a:ext uri="{FF2B5EF4-FFF2-40B4-BE49-F238E27FC236}">
                <a16:creationId xmlns:a16="http://schemas.microsoft.com/office/drawing/2014/main" id="{D892CED3-87FE-A959-663B-DCAB344F7E93}"/>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مساعد سطح المكتب</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DB8C812-739B-589D-9773-C1E5882BB6E1}"/>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F054715F-E51D-F5BE-A9A4-F64D2D623BE5}"/>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ar-AE" sz="1000" spc="-5" dirty="0">
                <a:solidFill>
                  <a:srgbClr val="000000"/>
                </a:solidFill>
                <a:latin typeface="Arial" panose="020B0604020202020204"/>
                <a:cs typeface="Arial" panose="020B0604020202020204"/>
              </a:rPr>
              <a:t>قدمت </a:t>
            </a:r>
            <a:r>
              <a:rPr lang="en-US" sz="1000" spc="-5" dirty="0">
                <a:solidFill>
                  <a:srgbClr val="000000"/>
                </a:solidFill>
                <a:latin typeface="Arial" panose="020B0604020202020204"/>
                <a:cs typeface="Arial" panose="020B0604020202020204"/>
              </a:rPr>
              <a:t>ALK-Abelló </a:t>
            </a:r>
            <a:r>
              <a:rPr lang="ar-AE" sz="1000" spc="-5" dirty="0">
                <a:solidFill>
                  <a:srgbClr val="000000"/>
                </a:solidFill>
                <a:latin typeface="Arial" panose="020B0604020202020204"/>
                <a:cs typeface="Arial" panose="020B0604020202020204"/>
              </a:rPr>
              <a:t>منحة تعليمية غير مقيدة لدعم تطوير هذه الدراسة الإفرادية، ولكنها لم تساهم في محتواها.</a:t>
            </a:r>
            <a:endParaRPr lang="en-US" sz="1000" dirty="0">
              <a:solidFill>
                <a:srgbClr val="000000"/>
              </a:solidFill>
              <a:latin typeface="Arial" panose="020B0604020202020204"/>
              <a:cs typeface="Arial" panose="020B0604020202020204"/>
            </a:endParaRPr>
          </a:p>
        </p:txBody>
      </p:sp>
      <p:pic>
        <p:nvPicPr>
          <p:cNvPr id="3" name="Picture 2">
            <a:extLst>
              <a:ext uri="{FF2B5EF4-FFF2-40B4-BE49-F238E27FC236}">
                <a16:creationId xmlns:a16="http://schemas.microsoft.com/office/drawing/2014/main" id="{500A76F9-56C8-F0D7-147F-C049CE7D1C5D}"/>
              </a:ext>
            </a:extLst>
          </p:cNvPr>
          <p:cNvPicPr>
            <a:picLocks noChangeAspect="1"/>
          </p:cNvPicPr>
          <p:nvPr/>
        </p:nvPicPr>
        <p:blipFill>
          <a:blip r:embed="rId4"/>
          <a:srcRect/>
          <a:stretch/>
        </p:blipFill>
        <p:spPr>
          <a:xfrm>
            <a:off x="596134" y="1102888"/>
            <a:ext cx="3644068" cy="5152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F52526-7FFF-5046-3622-D73EF5F4B7BC}"/>
              </a:ext>
            </a:extLst>
          </p:cNvPr>
          <p:cNvSpPr txBox="1"/>
          <p:nvPr/>
        </p:nvSpPr>
        <p:spPr>
          <a:xfrm>
            <a:off x="4449503" y="1013676"/>
            <a:ext cx="7482964" cy="923330"/>
          </a:xfrm>
          <a:prstGeom prst="rect">
            <a:avLst/>
          </a:prstGeom>
          <a:noFill/>
        </p:spPr>
        <p:txBody>
          <a:bodyPr wrap="square">
            <a:spAutoFit/>
          </a:bodyPr>
          <a:lstStyle/>
          <a:p>
            <a:pPr algn="r">
              <a:spcAft>
                <a:spcPts val="1500"/>
              </a:spcAft>
            </a:pPr>
            <a:r>
              <a:rPr lang="ar-AE" b="0" i="0" dirty="0">
                <a:solidFill>
                  <a:srgbClr val="223843"/>
                </a:solidFill>
                <a:effectLst/>
                <a:latin typeface="Arial" panose="020B0604020202020204" pitchFamily="34" charset="0"/>
                <a:cs typeface="Arial" panose="020B0604020202020204" pitchFamily="34" charset="0"/>
              </a:rPr>
              <a:t>•التهاب الأنف هو مشكلة شائعة للغاية في جميع الفئات العمرية وتؤثر بشكل كبير على حياة الأشخاص المصابين بها، بما في ذلك من يعيشون معهم. تشخيص الحالة بشكل غير دقيق أو خاطئ أمر شائع، مما يؤدي إلى علاج غير كافٍ أو غير مناسب، وتأثير اقتصادي، وأضرار محتملة.</a:t>
            </a:r>
            <a:endParaRPr lang="en-US" b="0" i="0" dirty="0">
              <a:solidFill>
                <a:srgbClr val="223843"/>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660F3B-832A-6214-9CE3-553EEBB7CFDE}"/>
              </a:ext>
            </a:extLst>
          </p:cNvPr>
          <p:cNvSpPr txBox="1"/>
          <p:nvPr/>
        </p:nvSpPr>
        <p:spPr>
          <a:xfrm>
            <a:off x="4449503" y="2585233"/>
            <a:ext cx="4785032" cy="2500685"/>
          </a:xfrm>
          <a:prstGeom prst="rect">
            <a:avLst/>
          </a:prstGeom>
          <a:noFill/>
        </p:spPr>
        <p:txBody>
          <a:bodyPr wrap="square">
            <a:spAutoFit/>
          </a:bodyPr>
          <a:lstStyle/>
          <a:p>
            <a:pPr algn="r">
              <a:spcAft>
                <a:spcPts val="1500"/>
              </a:spcAft>
            </a:pPr>
            <a:r>
              <a:rPr lang="ar-AE" b="0" i="0" dirty="0">
                <a:solidFill>
                  <a:srgbClr val="223843"/>
                </a:solidFill>
                <a:effectLst/>
                <a:latin typeface="Arial" panose="020B0604020202020204" pitchFamily="34" charset="0"/>
                <a:cs typeface="Arial" panose="020B0604020202020204" pitchFamily="34" charset="0"/>
              </a:rPr>
              <a:t>•يعالج معظم الأشخاص المصابون بالتهاب الأنف هذه الحالة</a:t>
            </a:r>
            <a:r>
              <a:rPr lang="fr-FR" dirty="0">
                <a:solidFill>
                  <a:srgbClr val="223843"/>
                </a:solidFill>
                <a:latin typeface="Arial" panose="020B0604020202020204" pitchFamily="34" charset="0"/>
                <a:cs typeface="Arial" panose="020B0604020202020204" pitchFamily="34" charset="0"/>
              </a:rPr>
              <a:t> </a:t>
            </a:r>
            <a:r>
              <a:rPr lang="ar-AE" b="0" i="0" dirty="0">
                <a:solidFill>
                  <a:srgbClr val="223843"/>
                </a:solidFill>
                <a:effectLst/>
                <a:latin typeface="Arial" panose="020B0604020202020204" pitchFamily="34" charset="0"/>
                <a:cs typeface="Arial" panose="020B0604020202020204" pitchFamily="34" charset="0"/>
              </a:rPr>
              <a:t> بشكل متقطع، إما عن طريق العلاج الذاتي أو باستخدام</a:t>
            </a:r>
            <a:r>
              <a:rPr lang="fr-FR" b="0" i="0" dirty="0">
                <a:solidFill>
                  <a:srgbClr val="223843"/>
                </a:solidFill>
                <a:effectLst/>
                <a:latin typeface="Arial" panose="020B0604020202020204" pitchFamily="34" charset="0"/>
                <a:cs typeface="Arial" panose="020B0604020202020204" pitchFamily="34" charset="0"/>
              </a:rPr>
              <a:t> </a:t>
            </a:r>
            <a:r>
              <a:rPr lang="ar-AE" dirty="0">
                <a:solidFill>
                  <a:srgbClr val="223843"/>
                </a:solidFill>
                <a:latin typeface="Arial" panose="020B0604020202020204" pitchFamily="34" charset="0"/>
              </a:rPr>
              <a:t>الأدوية المتاحة دون وصفة طبية ويقلل الكثيرون من شأن </a:t>
            </a:r>
            <a:r>
              <a:rPr lang="fr-FR" b="0" i="0" dirty="0">
                <a:solidFill>
                  <a:srgbClr val="223843"/>
                </a:solidFill>
                <a:effectLst/>
                <a:latin typeface="Arial" panose="020B0604020202020204" pitchFamily="34" charset="0"/>
                <a:cs typeface="Arial" panose="020B0604020202020204" pitchFamily="34" charset="0"/>
              </a:rPr>
              <a:t> </a:t>
            </a:r>
            <a:r>
              <a:rPr lang="ar-AE" b="0" i="0" dirty="0">
                <a:solidFill>
                  <a:srgbClr val="223843"/>
                </a:solidFill>
                <a:effectLst/>
                <a:latin typeface="Arial" panose="020B0604020202020204" pitchFamily="34" charset="0"/>
                <a:cs typeface="Arial" panose="020B0604020202020204" pitchFamily="34" charset="0"/>
              </a:rPr>
              <a:t>أعراضهم ويهملونها، وغالبًا ما لا يبلغون طبيبهم العام بها.</a:t>
            </a:r>
          </a:p>
          <a:p>
            <a:pPr algn="r">
              <a:spcAft>
                <a:spcPts val="1500"/>
              </a:spcAft>
            </a:pPr>
            <a:r>
              <a:rPr lang="ar-AE" b="0" i="0" dirty="0">
                <a:solidFill>
                  <a:srgbClr val="223843"/>
                </a:solidFill>
                <a:effectLst/>
                <a:latin typeface="Arial" panose="020B0604020202020204" pitchFamily="34" charset="0"/>
                <a:cs typeface="Arial" panose="020B0604020202020204" pitchFamily="34" charset="0"/>
              </a:rPr>
              <a:t>•ومع ذلك، نظرًا لأن هذه المشكلة شائعة وتعد من الأمراض المصاحبة المتكررة التي تؤثر على علاج حالات أخرى، فإنها تحتاج إلى التعرف عليها وعلاجها بشكل مناسب في الرعاية الأولية.</a:t>
            </a:r>
            <a:endParaRPr lang="en-US" b="0" i="0" dirty="0">
              <a:solidFill>
                <a:srgbClr val="22384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903149"/>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3512521" cy="777875"/>
          </a:xfrm>
        </p:spPr>
        <p:txBody>
          <a:bodyPr>
            <a:normAutofit/>
          </a:bodyPr>
          <a:lstStyle/>
          <a:p>
            <a:pPr algn="ctr"/>
            <a:r>
              <a:rPr lang="ar-AE" sz="2800" b="1" dirty="0">
                <a:solidFill>
                  <a:srgbClr val="017973"/>
                </a:solidFill>
                <a:latin typeface="Arial" panose="020B0604020202020204" pitchFamily="34" charset="0"/>
                <a:cs typeface="Arial" panose="020B0604020202020204" pitchFamily="34" charset="0"/>
              </a:rPr>
              <a:t>مساعد المكتب</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6134" y="1102888"/>
            <a:ext cx="3644068"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دراسة الحالة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462292" y="1376556"/>
            <a:ext cx="5633708" cy="3539430"/>
          </a:xfrm>
          <a:prstGeom prst="rect">
            <a:avLst/>
          </a:prstGeom>
          <a:noFill/>
        </p:spPr>
        <p:txBody>
          <a:bodyPr wrap="square">
            <a:spAutoFit/>
          </a:bodyPr>
          <a:lstStyle/>
          <a:p>
            <a:pPr algn="r">
              <a:buClr>
                <a:srgbClr val="017973"/>
              </a:buClr>
              <a:buSzPct val="130000"/>
            </a:pPr>
            <a:r>
              <a:rPr lang="ar-AE" sz="2800" dirty="0">
                <a:latin typeface="Arial" panose="020B0604020202020204" pitchFamily="34" charset="0"/>
                <a:cs typeface="Arial" panose="020B0604020202020204" pitchFamily="34" charset="0"/>
              </a:rPr>
              <a:t>•ليام هو صبي يبلغ من العمر سبع سنوات يحب لعب كرة القدم واللعب في الخارج مع أصدقائه.</a:t>
            </a:r>
          </a:p>
          <a:p>
            <a:pPr algn="r">
              <a:buClr>
                <a:srgbClr val="017973"/>
              </a:buClr>
              <a:buSzPct val="130000"/>
            </a:pPr>
            <a:r>
              <a:rPr lang="ar-AE" sz="2800" dirty="0">
                <a:latin typeface="Arial" panose="020B0604020202020204" pitchFamily="34" charset="0"/>
                <a:cs typeface="Arial" panose="020B0604020202020204" pitchFamily="34" charset="0"/>
              </a:rPr>
              <a:t>•يعاني منذ عامين من أعراض سيلان الأنف وانسدادها مع عطس.</a:t>
            </a:r>
          </a:p>
          <a:p>
            <a:pPr algn="r">
              <a:buClr>
                <a:srgbClr val="017973"/>
              </a:buClr>
              <a:buSzPct val="130000"/>
            </a:pPr>
            <a:r>
              <a:rPr lang="ar-AE" sz="2800" dirty="0">
                <a:latin typeface="Arial" panose="020B0604020202020204" pitchFamily="34" charset="0"/>
                <a:cs typeface="Arial" panose="020B0604020202020204" pitchFamily="34" charset="0"/>
              </a:rPr>
              <a:t>•لا يحب والداه إزعاج الطبيب، ولذلك استخدما أدوية متاحة دون وصفة طبية لمساعدة ليام في التخفيف من أعراضه خلال العامين الماضيين.</a:t>
            </a:r>
          </a:p>
          <a:p>
            <a:pPr algn="r">
              <a:buClr>
                <a:srgbClr val="017973"/>
              </a:buClr>
              <a:buSzPct val="130000"/>
            </a:pPr>
            <a:r>
              <a:rPr lang="ar-AE" sz="2800" dirty="0">
                <a:latin typeface="Arial" panose="020B0604020202020204" pitchFamily="34" charset="0"/>
                <a:cs typeface="Arial" panose="020B0604020202020204" pitchFamily="34" charset="0"/>
              </a:rPr>
              <a:t>•يبدو أن هذه الأدوية لم تعد فعالة.</a:t>
            </a:r>
            <a:endParaRPr lang="en-US" sz="28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1F39326-366A-7388-A37C-15D28C47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27" y="1104713"/>
            <a:ext cx="5370929" cy="40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B127C6DA-E7E9-CA94-B59E-2F255CFBA41E}"/>
              </a:ext>
            </a:extLst>
          </p:cNvPr>
          <p:cNvSpPr/>
          <p:nvPr/>
        </p:nvSpPr>
        <p:spPr>
          <a:xfrm>
            <a:off x="8722043" y="1568963"/>
            <a:ext cx="1852875" cy="1852875"/>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أهداف التعلم</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4" name="Oval 3">
            <a:extLst>
              <a:ext uri="{FF2B5EF4-FFF2-40B4-BE49-F238E27FC236}">
                <a16:creationId xmlns:a16="http://schemas.microsoft.com/office/drawing/2014/main" id="{1A67258B-CED3-2070-3ED7-C866C70CC058}"/>
              </a:ext>
            </a:extLst>
          </p:cNvPr>
          <p:cNvSpPr/>
          <p:nvPr/>
        </p:nvSpPr>
        <p:spPr>
          <a:xfrm>
            <a:off x="1583918"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Rectangle 5" descr="Needle">
            <a:extLst>
              <a:ext uri="{FF2B5EF4-FFF2-40B4-BE49-F238E27FC236}">
                <a16:creationId xmlns:a16="http://schemas.microsoft.com/office/drawing/2014/main" id="{4F2E076B-4482-7085-9CED-7D30A64AF5DE}"/>
              </a:ext>
            </a:extLst>
          </p:cNvPr>
          <p:cNvSpPr/>
          <p:nvPr/>
        </p:nvSpPr>
        <p:spPr>
          <a:xfrm>
            <a:off x="1978793" y="1963838"/>
            <a:ext cx="1063125" cy="10631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Freeform: Shape 6">
            <a:extLst>
              <a:ext uri="{FF2B5EF4-FFF2-40B4-BE49-F238E27FC236}">
                <a16:creationId xmlns:a16="http://schemas.microsoft.com/office/drawing/2014/main" id="{C9C00277-8525-7F5E-6115-89AF143ED44F}"/>
              </a:ext>
            </a:extLst>
          </p:cNvPr>
          <p:cNvSpPr/>
          <p:nvPr/>
        </p:nvSpPr>
        <p:spPr>
          <a:xfrm>
            <a:off x="991605"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ar-AE" sz="2000" kern="1200" cap="none" baseline="0" dirty="0">
                <a:latin typeface="Arial" panose="020B0604020202020204" pitchFamily="34" charset="0"/>
                <a:cs typeface="Arial" panose="020B0604020202020204" pitchFamily="34" charset="0"/>
              </a:rPr>
              <a:t>فهم التأثير السلبي لالتهاب الأنف التحسسي على الأطفال</a:t>
            </a:r>
            <a:endParaRPr lang="en-US" sz="2000" kern="1200" cap="none" baseline="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EF77B05-70FE-4F6D-1708-B9E475439282}"/>
              </a:ext>
            </a:extLst>
          </p:cNvPr>
          <p:cNvSpPr/>
          <p:nvPr/>
        </p:nvSpPr>
        <p:spPr>
          <a:xfrm>
            <a:off x="5152980"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Medicine">
            <a:extLst>
              <a:ext uri="{FF2B5EF4-FFF2-40B4-BE49-F238E27FC236}">
                <a16:creationId xmlns:a16="http://schemas.microsoft.com/office/drawing/2014/main" id="{EC99BF66-65A4-0C3C-EB35-3EB05941C533}"/>
              </a:ext>
            </a:extLst>
          </p:cNvPr>
          <p:cNvSpPr/>
          <p:nvPr/>
        </p:nvSpPr>
        <p:spPr>
          <a:xfrm>
            <a:off x="5547855" y="1963838"/>
            <a:ext cx="1063125" cy="1063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448AFC00-E0B2-2D34-3921-E9E4F32F24F8}"/>
              </a:ext>
            </a:extLst>
          </p:cNvPr>
          <p:cNvSpPr/>
          <p:nvPr/>
        </p:nvSpPr>
        <p:spPr>
          <a:xfrm>
            <a:off x="4376251"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spcBef>
                <a:spcPct val="0"/>
              </a:spcBef>
              <a:spcAft>
                <a:spcPct val="35000"/>
              </a:spcAft>
              <a:defRPr cap="all"/>
            </a:pPr>
            <a:r>
              <a:rPr lang="ar-SA" cap="all" dirty="0"/>
              <a:t>التعرف على بعض العوائق التي تحول دون معالجة الحالة</a:t>
            </a:r>
            <a:endParaRPr lang="en-US" sz="2000" kern="1200" cap="none" baseline="0" dirty="0">
              <a:latin typeface="Arial" panose="020B0604020202020204" pitchFamily="34" charset="0"/>
              <a:cs typeface="Arial" panose="020B0604020202020204" pitchFamily="34" charset="0"/>
            </a:endParaRPr>
          </a:p>
        </p:txBody>
      </p:sp>
      <p:sp>
        <p:nvSpPr>
          <p:cNvPr id="14" name="Rectangle 13" descr="Checkmark">
            <a:extLst>
              <a:ext uri="{FF2B5EF4-FFF2-40B4-BE49-F238E27FC236}">
                <a16:creationId xmlns:a16="http://schemas.microsoft.com/office/drawing/2014/main" id="{728C5C5E-9B44-4A8E-1CAE-3DD7177E2CD0}"/>
              </a:ext>
            </a:extLst>
          </p:cNvPr>
          <p:cNvSpPr/>
          <p:nvPr/>
        </p:nvSpPr>
        <p:spPr>
          <a:xfrm>
            <a:off x="9116918" y="1963838"/>
            <a:ext cx="1063125" cy="1063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7EBD98BC-8B29-83D5-F0AC-43AC18F449C5}"/>
              </a:ext>
            </a:extLst>
          </p:cNvPr>
          <p:cNvSpPr/>
          <p:nvPr/>
        </p:nvSpPr>
        <p:spPr>
          <a:xfrm>
            <a:off x="8129730"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ar-AE" sz="2000" kern="1200" cap="none" baseline="0" dirty="0">
                <a:latin typeface="Arial" panose="020B0604020202020204" pitchFamily="34" charset="0"/>
                <a:cs typeface="Arial" panose="020B0604020202020204" pitchFamily="34" charset="0"/>
              </a:rPr>
              <a:t>تحديد إمكانية استخدام العلاج المناعي للحساسية الموسمية</a:t>
            </a:r>
            <a:endParaRPr lang="en-US" sz="2000" kern="1200" cap="none" baseline="0" dirty="0">
              <a:latin typeface="Arial" panose="020B0604020202020204" pitchFamily="34" charset="0"/>
              <a:cs typeface="Arial" panose="020B0604020202020204" pitchFamily="34" charset="0"/>
            </a:endParaRPr>
          </a:p>
        </p:txBody>
      </p:sp>
      <p:pic>
        <p:nvPicPr>
          <p:cNvPr id="13" name="Video 12">
            <a:extLst>
              <a:ext uri="{FF2B5EF4-FFF2-40B4-BE49-F238E27FC236}">
                <a16:creationId xmlns:a16="http://schemas.microsoft.com/office/drawing/2014/main" id="{F06F58CA-AC04-93C7-583D-76AFC48D6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المريض</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3" name="Picture 2" descr="A cartoon of a child blowing his nose&#10;&#10;AI-generated content may be incorrect.">
            <a:extLst>
              <a:ext uri="{FF2B5EF4-FFF2-40B4-BE49-F238E27FC236}">
                <a16:creationId xmlns:a16="http://schemas.microsoft.com/office/drawing/2014/main" id="{B9132B65-95F2-18F1-E90B-E9E1C077F538}"/>
              </a:ext>
            </a:extLst>
          </p:cNvPr>
          <p:cNvPicPr>
            <a:picLocks noChangeAspect="1"/>
          </p:cNvPicPr>
          <p:nvPr/>
        </p:nvPicPr>
        <p:blipFill>
          <a:blip r:embed="rId3"/>
          <a:stretch>
            <a:fillRect/>
          </a:stretch>
        </p:blipFill>
        <p:spPr>
          <a:xfrm>
            <a:off x="9333301" y="1294244"/>
            <a:ext cx="1661906" cy="3037453"/>
          </a:xfrm>
          <a:prstGeom prst="rect">
            <a:avLst/>
          </a:prstGeom>
        </p:spPr>
      </p:pic>
      <p:graphicFrame>
        <p:nvGraphicFramePr>
          <p:cNvPr id="11" name="TextBox 7">
            <a:extLst>
              <a:ext uri="{FF2B5EF4-FFF2-40B4-BE49-F238E27FC236}">
                <a16:creationId xmlns:a16="http://schemas.microsoft.com/office/drawing/2014/main" id="{DCDE2AF8-A5A4-0971-281B-AD0A613A9F5C}"/>
              </a:ext>
            </a:extLst>
          </p:cNvPr>
          <p:cNvGraphicFramePr/>
          <p:nvPr>
            <p:extLst>
              <p:ext uri="{D42A27DB-BD31-4B8C-83A1-F6EECF244321}">
                <p14:modId xmlns:p14="http://schemas.microsoft.com/office/powerpoint/2010/main" val="4014927140"/>
              </p:ext>
            </p:extLst>
          </p:nvPr>
        </p:nvGraphicFramePr>
        <p:xfrm>
          <a:off x="-102942" y="1022062"/>
          <a:ext cx="10369961" cy="4813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43456"/>
    </mc:Choice>
    <mc:Fallback xmlns="">
      <p:transition spd="slow" advTm="43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التاريخ الطبي</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7" name="TextBox 7">
            <a:extLst>
              <a:ext uri="{FF2B5EF4-FFF2-40B4-BE49-F238E27FC236}">
                <a16:creationId xmlns:a16="http://schemas.microsoft.com/office/drawing/2014/main" id="{FBF06524-6F99-FA41-AACA-9CF11F2C298A}"/>
              </a:ext>
            </a:extLst>
          </p:cNvPr>
          <p:cNvGraphicFramePr/>
          <p:nvPr>
            <p:extLst>
              <p:ext uri="{D42A27DB-BD31-4B8C-83A1-F6EECF244321}">
                <p14:modId xmlns:p14="http://schemas.microsoft.com/office/powerpoint/2010/main" val="4196003897"/>
              </p:ext>
            </p:extLst>
          </p:nvPr>
        </p:nvGraphicFramePr>
        <p:xfrm>
          <a:off x="487393" y="1112817"/>
          <a:ext cx="11447431"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1250"/>
    </mc:Choice>
    <mc:Fallback xmlns="">
      <p:transition spd="slow" advTm="51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العرض الحالي</a:t>
            </a:r>
            <a:endParaRPr lang="en-GB" sz="2800" dirty="0">
              <a:solidFill>
                <a:srgbClr val="017973"/>
              </a:solidFill>
            </a:endParaRPr>
          </a:p>
        </p:txBody>
      </p:sp>
      <p:pic>
        <p:nvPicPr>
          <p:cNvPr id="3" name="Picture 2">
            <a:extLst>
              <a:ext uri="{FF2B5EF4-FFF2-40B4-BE49-F238E27FC236}">
                <a16:creationId xmlns:a16="http://schemas.microsoft.com/office/drawing/2014/main" id="{14945D3C-7A8F-4B01-0F67-10AAA4A38751}"/>
              </a:ext>
            </a:extLst>
          </p:cNvPr>
          <p:cNvPicPr>
            <a:picLocks noChangeAspect="1"/>
          </p:cNvPicPr>
          <p:nvPr/>
        </p:nvPicPr>
        <p:blipFill>
          <a:blip r:embed="rId2"/>
          <a:stretch>
            <a:fillRect/>
          </a:stretch>
        </p:blipFill>
        <p:spPr>
          <a:xfrm>
            <a:off x="9534525" y="-1"/>
            <a:ext cx="2657475" cy="2377995"/>
          </a:xfrm>
          <a:prstGeom prst="rect">
            <a:avLst/>
          </a:prstGeom>
        </p:spPr>
      </p:pic>
      <p:pic>
        <p:nvPicPr>
          <p:cNvPr id="4" name="Picture 3">
            <a:extLst>
              <a:ext uri="{FF2B5EF4-FFF2-40B4-BE49-F238E27FC236}">
                <a16:creationId xmlns:a16="http://schemas.microsoft.com/office/drawing/2014/main" id="{CFFDC12A-80B1-522D-C665-1A544E32759C}"/>
              </a:ext>
            </a:extLst>
          </p:cNvPr>
          <p:cNvPicPr>
            <a:picLocks noChangeAspect="1"/>
          </p:cNvPicPr>
          <p:nvPr/>
        </p:nvPicPr>
        <p:blipFill>
          <a:blip r:embed="rId3"/>
          <a:srcRect r="46591" b="7143"/>
          <a:stretch/>
        </p:blipFill>
        <p:spPr>
          <a:xfrm>
            <a:off x="9021861" y="2380461"/>
            <a:ext cx="1979525" cy="2190112"/>
          </a:xfrm>
          <a:prstGeom prst="rect">
            <a:avLst/>
          </a:prstGeom>
        </p:spPr>
      </p:pic>
      <p:pic>
        <p:nvPicPr>
          <p:cNvPr id="6" name="Picture 5">
            <a:extLst>
              <a:ext uri="{FF2B5EF4-FFF2-40B4-BE49-F238E27FC236}">
                <a16:creationId xmlns:a16="http://schemas.microsoft.com/office/drawing/2014/main" id="{10AC5134-E1F4-4936-C8FF-3D34BB3BECA0}"/>
              </a:ext>
            </a:extLst>
          </p:cNvPr>
          <p:cNvPicPr>
            <a:picLocks noChangeAspect="1"/>
          </p:cNvPicPr>
          <p:nvPr/>
        </p:nvPicPr>
        <p:blipFill>
          <a:blip r:embed="rId4"/>
          <a:srcRect l="42767"/>
          <a:stretch/>
        </p:blipFill>
        <p:spPr>
          <a:xfrm>
            <a:off x="4645335" y="682249"/>
            <a:ext cx="4267586" cy="5592406"/>
          </a:xfrm>
          <a:prstGeom prst="rect">
            <a:avLst/>
          </a:prstGeom>
        </p:spPr>
      </p:pic>
      <p:sp>
        <p:nvSpPr>
          <p:cNvPr id="7" name="TextBox 6">
            <a:extLst>
              <a:ext uri="{FF2B5EF4-FFF2-40B4-BE49-F238E27FC236}">
                <a16:creationId xmlns:a16="http://schemas.microsoft.com/office/drawing/2014/main" id="{14057890-BDB7-B3E6-4220-EFC1CE5A62C0}"/>
              </a:ext>
            </a:extLst>
          </p:cNvPr>
          <p:cNvSpPr txBox="1"/>
          <p:nvPr/>
        </p:nvSpPr>
        <p:spPr>
          <a:xfrm>
            <a:off x="388221" y="1188996"/>
            <a:ext cx="4161941" cy="4832092"/>
          </a:xfrm>
          <a:prstGeom prst="rect">
            <a:avLst/>
          </a:prstGeom>
          <a:noFill/>
        </p:spPr>
        <p:txBody>
          <a:bodyPr wrap="square">
            <a:spAutoFit/>
          </a:bodyPr>
          <a:lstStyle/>
          <a:p>
            <a:pPr algn="r">
              <a:buClr>
                <a:srgbClr val="017973"/>
              </a:buClr>
              <a:buSzPct val="130000"/>
            </a:pPr>
            <a:r>
              <a:rPr lang="ar-AE" sz="2800" b="1" dirty="0">
                <a:latin typeface="Arial" panose="020B0604020202020204" pitchFamily="34" charset="0"/>
                <a:cs typeface="Arial" panose="020B0604020202020204" pitchFamily="34" charset="0"/>
              </a:rPr>
              <a:t>ليام يبدو بائساً</a:t>
            </a:r>
          </a:p>
          <a:p>
            <a:pPr algn="r">
              <a:buClr>
                <a:srgbClr val="017973"/>
              </a:buClr>
              <a:buSzPct val="130000"/>
            </a:pPr>
            <a:r>
              <a:rPr lang="ar-AE" sz="2800" dirty="0">
                <a:latin typeface="Arial" panose="020B0604020202020204" pitchFamily="34" charset="0"/>
                <a:cs typeface="Arial" panose="020B0604020202020204" pitchFamily="34" charset="0"/>
              </a:rPr>
              <a:t>•لديه تجعد عرضي في الأنف وظلال حول عينيه.</a:t>
            </a:r>
            <a:br>
              <a:rPr lang="fr-FR" sz="2800" dirty="0">
                <a:latin typeface="Arial" panose="020B0604020202020204" pitchFamily="34" charset="0"/>
                <a:cs typeface="Arial" panose="020B0604020202020204" pitchFamily="34" charset="0"/>
              </a:rPr>
            </a:br>
            <a:r>
              <a:rPr lang="ar-AE" sz="2800" dirty="0">
                <a:latin typeface="Arial" panose="020B0604020202020204" pitchFamily="34" charset="0"/>
                <a:cs typeface="Arial" panose="020B0604020202020204" pitchFamily="34" charset="0"/>
              </a:rPr>
              <a:t> فحص صدره طبيعي وقراءة ذروة التدفق تتجاوز القيمة المتوقعة بنسبة 15٪</a:t>
            </a:r>
          </a:p>
          <a:p>
            <a:pPr algn="r">
              <a:buClr>
                <a:srgbClr val="017973"/>
              </a:buClr>
              <a:buSzPct val="130000"/>
            </a:pPr>
            <a:r>
              <a:rPr lang="ar-AE" sz="2800" dirty="0">
                <a:latin typeface="Arial" panose="020B0604020202020204" pitchFamily="34" charset="0"/>
                <a:cs typeface="Arial" panose="020B0604020202020204" pitchFamily="34" charset="0"/>
              </a:rPr>
              <a:t>•القرنيات السفلية متورمة وذامية، وهناك إفرازات أنفية واضحة.</a:t>
            </a:r>
          </a:p>
          <a:p>
            <a:pPr algn="r">
              <a:buClr>
                <a:srgbClr val="017973"/>
              </a:buClr>
              <a:buSzPct val="130000"/>
            </a:pPr>
            <a:r>
              <a:rPr lang="ar-AE" sz="2800" dirty="0">
                <a:latin typeface="Arial" panose="020B0604020202020204" pitchFamily="34" charset="0"/>
                <a:cs typeface="Arial" panose="020B0604020202020204" pitchFamily="34" charset="0"/>
              </a:rPr>
              <a:t>•يكشف فحص الأذن عن التهاب الأذن الوسطى الإفرازي </a:t>
            </a:r>
            <a:r>
              <a:rPr lang="ar-SA" sz="2800" dirty="0">
                <a:latin typeface="Arial" panose="020B0604020202020204" pitchFamily="34" charset="0"/>
                <a:cs typeface="Arial" panose="020B0604020202020204" pitchFamily="34" charset="0"/>
              </a:rPr>
              <a:t>في كلتا الأذنين</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0897"/>
    </mc:Choice>
    <mc:Fallback xmlns="">
      <p:transition spd="slow" advTm="40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الفحص السريري/الفحوصات</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4" name="Rectangle 3" descr="Plant">
            <a:extLst>
              <a:ext uri="{FF2B5EF4-FFF2-40B4-BE49-F238E27FC236}">
                <a16:creationId xmlns:a16="http://schemas.microsoft.com/office/drawing/2014/main" id="{6F7ED325-CF5E-2B1E-8CEB-C7885ADD8786}"/>
              </a:ext>
            </a:extLst>
          </p:cNvPr>
          <p:cNvSpPr/>
          <p:nvPr/>
        </p:nvSpPr>
        <p:spPr>
          <a:xfrm>
            <a:off x="2000636" y="1824332"/>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16A7A19-1257-7103-B274-D378354BCAF6}"/>
              </a:ext>
            </a:extLst>
          </p:cNvPr>
          <p:cNvSpPr/>
          <p:nvPr/>
        </p:nvSpPr>
        <p:spPr>
          <a:xfrm>
            <a:off x="812636" y="4330870"/>
            <a:ext cx="4320000"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ar-AE" sz="2400" kern="1200" dirty="0">
                <a:latin typeface="Arial" panose="020B0604020202020204" pitchFamily="34" charset="0"/>
                <a:cs typeface="Arial" panose="020B0604020202020204" pitchFamily="34" charset="0"/>
              </a:rPr>
              <a:t>تشك في أنه يعاني من التهاب الأنف الحاد الموسمي بالإضافة إلى التهاب الأنف التحسسي المزمن والتهاب الأذن الوسطى الإفرازي المصاحب.</a:t>
            </a:r>
            <a:endParaRPr lang="en-US" sz="2400" kern="1200" dirty="0">
              <a:latin typeface="Arial" panose="020B0604020202020204" pitchFamily="34" charset="0"/>
              <a:cs typeface="Arial" panose="020B0604020202020204" pitchFamily="34" charset="0"/>
            </a:endParaRPr>
          </a:p>
        </p:txBody>
      </p:sp>
      <p:sp>
        <p:nvSpPr>
          <p:cNvPr id="7" name="Rectangle 6" descr="Doctor">
            <a:extLst>
              <a:ext uri="{FF2B5EF4-FFF2-40B4-BE49-F238E27FC236}">
                <a16:creationId xmlns:a16="http://schemas.microsoft.com/office/drawing/2014/main" id="{5E452F16-3EF0-5705-72BE-110F90786487}"/>
              </a:ext>
            </a:extLst>
          </p:cNvPr>
          <p:cNvSpPr/>
          <p:nvPr/>
        </p:nvSpPr>
        <p:spPr>
          <a:xfrm>
            <a:off x="7076637" y="1824332"/>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9F50B62E-5C76-404E-CAB5-B2B1C7854BDD}"/>
              </a:ext>
            </a:extLst>
          </p:cNvPr>
          <p:cNvSpPr/>
          <p:nvPr/>
        </p:nvSpPr>
        <p:spPr>
          <a:xfrm>
            <a:off x="5743781" y="4330870"/>
            <a:ext cx="4420474"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89000">
              <a:spcBef>
                <a:spcPct val="0"/>
              </a:spcBef>
              <a:spcAft>
                <a:spcPct val="35000"/>
              </a:spcAft>
            </a:pPr>
            <a:r>
              <a:rPr lang="ar-AE" sz="2400" kern="1200" dirty="0">
                <a:latin typeface="Arial" panose="020B0604020202020204" pitchFamily="34" charset="0"/>
                <a:cs typeface="Arial" panose="020B0604020202020204" pitchFamily="34" charset="0"/>
              </a:rPr>
              <a:t>يوافق ليام على إجراء فحص دم للمساعدة في التشخيص، لذلك يتم أخذ عينة </a:t>
            </a:r>
            <a:r>
              <a:rPr lang="ar-AE" sz="2400" dirty="0">
                <a:latin typeface="Arial" panose="020B0604020202020204" pitchFamily="34" charset="0"/>
                <a:cs typeface="Arial" panose="020B0604020202020204" pitchFamily="34" charset="0"/>
              </a:rPr>
              <a:t>وإرسالها </a:t>
            </a:r>
            <a:r>
              <a:rPr lang="ar-SA" sz="2400" dirty="0">
                <a:latin typeface="Arial" panose="020B0604020202020204" pitchFamily="34" charset="0"/>
                <a:cs typeface="Arial" panose="020B0604020202020204" pitchFamily="34" charset="0"/>
              </a:rPr>
              <a:t>لقياس نسبة المضادات المحددة لمسببات الحساسية</a:t>
            </a:r>
            <a:r>
              <a:rPr lang="ar-AE" sz="2400" dirty="0">
                <a:latin typeface="Arial" panose="020B0604020202020204" pitchFamily="34" charset="0"/>
                <a:cs typeface="Arial" panose="020B0604020202020204" pitchFamily="34" charset="0"/>
              </a:rPr>
              <a:t> الجوية الشائعة.</a:t>
            </a:r>
            <a:r>
              <a:rPr lang="en-US" sz="2400" dirty="0">
                <a:latin typeface="Arial" panose="020B0604020202020204" pitchFamily="34" charset="0"/>
                <a:cs typeface="Arial" panose="020B0604020202020204" pitchFamily="34" charset="0"/>
              </a:rPr>
              <a:t> </a:t>
            </a:r>
          </a:p>
          <a:p>
            <a:pPr lvl="0" algn="ctr" defTabSz="889000">
              <a:spcBef>
                <a:spcPct val="0"/>
              </a:spcBef>
              <a:spcAft>
                <a:spcPct val="35000"/>
              </a:spcAft>
            </a:pPr>
            <a:r>
              <a:rPr lang="en-US" sz="2400" dirty="0" err="1">
                <a:latin typeface="Arial" panose="020B0604020202020204" pitchFamily="34" charset="0"/>
                <a:cs typeface="Arial" panose="020B0604020202020204" pitchFamily="34" charset="0"/>
              </a:rPr>
              <a:t>SpIgE</a:t>
            </a:r>
            <a:r>
              <a:rPr lang="en-US" sz="2400" dirty="0">
                <a:latin typeface="Arial" panose="020B0604020202020204" pitchFamily="34" charset="0"/>
                <a:cs typeface="Arial" panose="020B0604020202020204" pitchFamily="34" charset="0"/>
              </a:rPr>
              <a:t> </a:t>
            </a:r>
            <a:endParaRPr lang="en-US" sz="24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30DABE77-B7B1-CE60-7C83-457A17D929A8}"/>
              </a:ext>
            </a:extLst>
          </p:cNvPr>
          <p:cNvGraphicFramePr/>
          <p:nvPr>
            <p:extLst>
              <p:ext uri="{D42A27DB-BD31-4B8C-83A1-F6EECF244321}">
                <p14:modId xmlns:p14="http://schemas.microsoft.com/office/powerpoint/2010/main" val="3335426953"/>
              </p:ext>
            </p:extLst>
          </p:nvPr>
        </p:nvGraphicFramePr>
        <p:xfrm>
          <a:off x="487394" y="1017705"/>
          <a:ext cx="11217212"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التشخيص</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7"/>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TotalTime>
  <Words>1343</Words>
  <Application>Microsoft Office PowerPoint</Application>
  <PresentationFormat>Grand écran</PresentationFormat>
  <Paragraphs>146</Paragraphs>
  <Slides>20</Slides>
  <Notes>2</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Aptos</vt:lpstr>
      <vt:lpstr>Aptos Display</vt:lpstr>
      <vt:lpstr>Arial</vt:lpstr>
      <vt:lpstr>1_Office Theme</vt:lpstr>
      <vt:lpstr>Présentation PowerPoint</vt:lpstr>
      <vt:lpstr>مساعد سطح المكتب</vt:lpstr>
      <vt:lpstr>دراسة الحالة</vt:lpstr>
      <vt:lpstr>أهداف التعلم</vt:lpstr>
      <vt:lpstr>المريض</vt:lpstr>
      <vt:lpstr>التاريخ الطبي</vt:lpstr>
      <vt:lpstr>العرض الحالي</vt:lpstr>
      <vt:lpstr>الفحص السريري/الفحوصات</vt:lpstr>
      <vt:lpstr>التشخيص</vt:lpstr>
      <vt:lpstr>  التكفل بالحالة</vt:lpstr>
      <vt:lpstr>التكفل بالحالة</vt:lpstr>
      <vt:lpstr>متابعة</vt:lpstr>
      <vt:lpstr>مناقشة العلاج المناعي للحساسية الموسمية</vt:lpstr>
      <vt:lpstr>مناقشة العلاج المناعي للحساسية الموسمية</vt:lpstr>
      <vt:lpstr>مناقشة العلاج المناعي للحساسية الموسمية</vt:lpstr>
      <vt:lpstr>مناقشة العلاج المناعي للحساسية الموسمية</vt:lpstr>
      <vt:lpstr>مناقشة العلاج المناعي للحساسية الموسمية</vt:lpstr>
      <vt:lpstr>Présentation PowerPoint</vt:lpstr>
      <vt:lpstr>Présentation PowerPoint</vt:lpstr>
      <vt:lpstr>مساعد المكتب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Habib Ghedira</cp:lastModifiedBy>
  <cp:revision>65</cp:revision>
  <dcterms:created xsi:type="dcterms:W3CDTF">2024-11-28T09:38:52Z</dcterms:created>
  <dcterms:modified xsi:type="dcterms:W3CDTF">2025-09-23T23:17:48Z</dcterms:modified>
</cp:coreProperties>
</file>