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sldIdLst>
    <p:sldId id="256" r:id="rId2"/>
    <p:sldId id="305" r:id="rId3"/>
    <p:sldId id="306" r:id="rId4"/>
    <p:sldId id="316" r:id="rId5"/>
    <p:sldId id="307" r:id="rId6"/>
    <p:sldId id="309" r:id="rId7"/>
    <p:sldId id="308" r:id="rId8"/>
    <p:sldId id="314" r:id="rId9"/>
    <p:sldId id="310" r:id="rId10"/>
    <p:sldId id="311" r:id="rId11"/>
    <p:sldId id="312" r:id="rId12"/>
    <p:sldId id="317" r:id="rId13"/>
    <p:sldId id="32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C17660-E372-34C6-C59C-7743B5BFE5A3}" name="Siân Williams" initials="" userId="d766e87c6531ca76" providerId="Windows Live"/>
  <p188:author id="{5C8B9EB0-60C7-A30B-A544-6CA75422FE16}" name="Luís Carvalho" initials="LC" userId="Luís Carvalho"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973"/>
    <a:srgbClr val="FFFFFF"/>
    <a:srgbClr val="7EC9BD"/>
    <a:srgbClr val="10110B"/>
    <a:srgbClr val="31B4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60" autoAdjust="0"/>
    <p:restoredTop sz="89250" autoAdjust="0"/>
  </p:normalViewPr>
  <p:slideViewPr>
    <p:cSldViewPr snapToGrid="0">
      <p:cViewPr varScale="1">
        <p:scale>
          <a:sx n="99" d="100"/>
          <a:sy n="99" d="100"/>
        </p:scale>
        <p:origin x="121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8327B6-26DB-E241-8776-78E9005CBC3C}" type="datetimeFigureOut">
              <a:rPr lang="en-US" smtClean="0"/>
              <a:t>9/25/2025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0B876-9ED0-E54C-AB65-36F2F79F1051}" type="slidenum">
              <a:rPr lang="en-US" smtClean="0"/>
              <a:t>‹N°›</a:t>
            </a:fld>
            <a:endParaRPr lang="en-US"/>
          </a:p>
        </p:txBody>
      </p:sp>
    </p:spTree>
    <p:extLst>
      <p:ext uri="{BB962C8B-B14F-4D97-AF65-F5344CB8AC3E}">
        <p14:creationId xmlns:p14="http://schemas.microsoft.com/office/powerpoint/2010/main" val="3176207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Rhinitis is a highly prevalent problem in all age groups that significantly impairs the lives of people with the condition, including</a:t>
            </a:r>
          </a:p>
          <a:p>
            <a:r>
              <a:rPr lang="en-GB" dirty="0"/>
              <a:t>their cohabitants. Underdiagnosis and misdiagnosis are common, which leads to under or inappropriate treatment, economic</a:t>
            </a:r>
          </a:p>
          <a:p>
            <a:r>
              <a:rPr lang="en-GB" dirty="0"/>
              <a:t>impact, and potential harm.</a:t>
            </a:r>
          </a:p>
          <a:p>
            <a:r>
              <a:rPr lang="en-GB" dirty="0"/>
              <a:t>Most people with rhinitis manage the condition episodically, either with self-management or over-the-counter (OTC) medications</a:t>
            </a:r>
          </a:p>
          <a:p>
            <a:r>
              <a:rPr lang="en-GB" dirty="0"/>
              <a:t>. Many underestimate and neglect their symptoms and often do not bring this to the attention of their general practitioner</a:t>
            </a:r>
          </a:p>
          <a:p>
            <a:r>
              <a:rPr lang="en-GB" dirty="0"/>
              <a:t>(GP). However, as this is a common problem and a frequent comorbidity affecting the management of other conditions, it needs</a:t>
            </a:r>
          </a:p>
          <a:p>
            <a:r>
              <a:rPr lang="en-GB" dirty="0"/>
              <a:t>to be recognised and managed appropriately in primary care.</a:t>
            </a:r>
          </a:p>
        </p:txBody>
      </p:sp>
      <p:sp>
        <p:nvSpPr>
          <p:cNvPr id="4" name="Slide Number Placeholder 3"/>
          <p:cNvSpPr>
            <a:spLocks noGrp="1"/>
          </p:cNvSpPr>
          <p:nvPr>
            <p:ph type="sldNum" sz="quarter" idx="5"/>
          </p:nvPr>
        </p:nvSpPr>
        <p:spPr/>
        <p:txBody>
          <a:bodyPr/>
          <a:lstStyle/>
          <a:p>
            <a:fld id="{0710B876-9ED0-E54C-AB65-36F2F79F1051}" type="slidenum">
              <a:rPr lang="en-US" smtClean="0"/>
              <a:t>2</a:t>
            </a:fld>
            <a:endParaRPr lang="en-US"/>
          </a:p>
        </p:txBody>
      </p:sp>
    </p:spTree>
    <p:extLst>
      <p:ext uri="{BB962C8B-B14F-4D97-AF65-F5344CB8AC3E}">
        <p14:creationId xmlns:p14="http://schemas.microsoft.com/office/powerpoint/2010/main" val="2616846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Grumpy old man nose, never used to bother me but now it gets right up my nose!.</a:t>
            </a:r>
            <a:br>
              <a:rPr lang="en-GB" dirty="0"/>
            </a:br>
            <a:br>
              <a:rPr lang="en-GB" dirty="0"/>
            </a:br>
            <a:r>
              <a:rPr lang="en-GB" dirty="0"/>
              <a:t>Runny nose an issue when he bends over to play a shot LOL</a:t>
            </a:r>
            <a:br>
              <a:rPr lang="en-GB" dirty="0"/>
            </a:br>
            <a:br>
              <a:rPr lang="en-GB" dirty="0"/>
            </a:br>
            <a:r>
              <a:rPr lang="en-GB" dirty="0"/>
              <a:t>Out in the cold could be golfing or hill walking</a:t>
            </a:r>
            <a:br>
              <a:rPr lang="en-GB" dirty="0"/>
            </a:br>
            <a:br>
              <a:rPr lang="en-GB" dirty="0"/>
            </a:br>
            <a:r>
              <a:rPr lang="en-GB" dirty="0"/>
              <a:t>6/12 history, so not seasonal and therefore not allergy/pollen</a:t>
            </a:r>
          </a:p>
        </p:txBody>
      </p:sp>
      <p:sp>
        <p:nvSpPr>
          <p:cNvPr id="4" name="Slide Number Placeholder 3"/>
          <p:cNvSpPr>
            <a:spLocks noGrp="1"/>
          </p:cNvSpPr>
          <p:nvPr>
            <p:ph type="sldNum" sz="quarter" idx="5"/>
          </p:nvPr>
        </p:nvSpPr>
        <p:spPr/>
        <p:txBody>
          <a:bodyPr/>
          <a:lstStyle/>
          <a:p>
            <a:fld id="{0710B876-9ED0-E54C-AB65-36F2F79F1051}" type="slidenum">
              <a:rPr lang="en-US" smtClean="0"/>
              <a:t>6</a:t>
            </a:fld>
            <a:endParaRPr lang="en-US"/>
          </a:p>
        </p:txBody>
      </p:sp>
    </p:spTree>
    <p:extLst>
      <p:ext uri="{BB962C8B-B14F-4D97-AF65-F5344CB8AC3E}">
        <p14:creationId xmlns:p14="http://schemas.microsoft.com/office/powerpoint/2010/main" val="4288952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ACEi</a:t>
            </a:r>
            <a:r>
              <a:rPr lang="en-GB" dirty="0"/>
              <a:t> Statin and meds for primary CVD prevention</a:t>
            </a:r>
            <a:br>
              <a:rPr lang="en-GB" dirty="0"/>
            </a:br>
            <a:br>
              <a:rPr lang="en-GB" dirty="0"/>
            </a:br>
            <a:r>
              <a:rPr lang="en-GB" dirty="0"/>
              <a:t>OTC purchases mentioned as NSAIDS can be bought OTC</a:t>
            </a:r>
          </a:p>
        </p:txBody>
      </p:sp>
      <p:sp>
        <p:nvSpPr>
          <p:cNvPr id="4" name="Slide Number Placeholder 3"/>
          <p:cNvSpPr>
            <a:spLocks noGrp="1"/>
          </p:cNvSpPr>
          <p:nvPr>
            <p:ph type="sldNum" sz="quarter" idx="5"/>
          </p:nvPr>
        </p:nvSpPr>
        <p:spPr/>
        <p:txBody>
          <a:bodyPr/>
          <a:lstStyle/>
          <a:p>
            <a:fld id="{0710B876-9ED0-E54C-AB65-36F2F79F1051}" type="slidenum">
              <a:rPr lang="en-US" smtClean="0"/>
              <a:t>7</a:t>
            </a:fld>
            <a:endParaRPr lang="en-US"/>
          </a:p>
        </p:txBody>
      </p:sp>
    </p:spTree>
    <p:extLst>
      <p:ext uri="{BB962C8B-B14F-4D97-AF65-F5344CB8AC3E}">
        <p14:creationId xmlns:p14="http://schemas.microsoft.com/office/powerpoint/2010/main" val="2388112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EEF0FF"/>
                </a:solidFill>
                <a:effectLst/>
                <a:latin typeface="Google Sans"/>
              </a:rPr>
              <a:t>ACE inhibitors can cause nasal rhinitis, also known as nonallergic rhinitis or vasomotor rhinitis, a condition characterized by inflammation of the nasal tissues leading to symptoms like nasal congestion, runny nose, and sneezing. This is because ACE inhibitors can lead to an accumulation of bradykinin and substance P, which can irritate the nasal mucosa</a:t>
            </a:r>
          </a:p>
          <a:p>
            <a:endParaRPr lang="en-GB" b="0" i="0" dirty="0">
              <a:solidFill>
                <a:srgbClr val="EEF0FF"/>
              </a:solidFill>
              <a:effectLst/>
              <a:latin typeface="Google Sans"/>
            </a:endParaRPr>
          </a:p>
          <a:p>
            <a:r>
              <a:rPr lang="en-GB" b="0" i="0" dirty="0">
                <a:solidFill>
                  <a:srgbClr val="EEF0FF"/>
                </a:solidFill>
                <a:effectLst/>
                <a:latin typeface="Google Sans"/>
              </a:rPr>
              <a:t>NSAIDs like aspirin and ibuprofen can induce rhinitis by inhibiting the body's natural anti-inflammatory pathways. </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Block both COX, COX 1 housekeeping hormone, not like prostaglandin-Leukotriene shift in asthma</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Also mention COCP and spicy foods, neither applicable but worthy of mention</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Rhinoscopy if skilled, no </a:t>
            </a:r>
            <a:r>
              <a:rPr lang="en-GB" b="0" i="0" dirty="0" err="1">
                <a:solidFill>
                  <a:srgbClr val="EEF0FF"/>
                </a:solidFill>
                <a:effectLst/>
                <a:latin typeface="Google Sans"/>
              </a:rPr>
              <a:t>CRSwNP</a:t>
            </a:r>
            <a:r>
              <a:rPr lang="en-GB" b="0" i="0" dirty="0">
                <a:solidFill>
                  <a:srgbClr val="EEF0FF"/>
                </a:solidFill>
                <a:effectLst/>
                <a:latin typeface="Google Sans"/>
              </a:rPr>
              <a:t>, no anosmia, no epistaxis </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Chest auscultation clear, so no infection and no Abx!</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Low total </a:t>
            </a:r>
            <a:r>
              <a:rPr lang="en-GB" b="0" i="0" dirty="0" err="1">
                <a:solidFill>
                  <a:srgbClr val="EEF0FF"/>
                </a:solidFill>
                <a:effectLst/>
                <a:latin typeface="Google Sans"/>
              </a:rPr>
              <a:t>IgEs</a:t>
            </a:r>
            <a:r>
              <a:rPr lang="en-GB" b="0" i="0" dirty="0">
                <a:solidFill>
                  <a:srgbClr val="EEF0FF"/>
                </a:solidFill>
                <a:effectLst/>
                <a:latin typeface="Google Sans"/>
              </a:rPr>
              <a:t>, although not specific, ?need for skin prick test? </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Not already using decongestant nasal sprays, and using for a </a:t>
            </a:r>
            <a:r>
              <a:rPr lang="en-GB" b="0" i="0" dirty="0" err="1">
                <a:solidFill>
                  <a:srgbClr val="EEF0FF"/>
                </a:solidFill>
                <a:effectLst/>
                <a:latin typeface="Google Sans"/>
              </a:rPr>
              <a:t>proilonged</a:t>
            </a:r>
            <a:r>
              <a:rPr lang="en-GB" b="0" i="0" dirty="0">
                <a:solidFill>
                  <a:srgbClr val="EEF0FF"/>
                </a:solidFill>
                <a:effectLst/>
                <a:latin typeface="Google Sans"/>
              </a:rPr>
              <a:t> period, rebound congestion?</a:t>
            </a:r>
            <a:endParaRPr lang="en-GB" dirty="0"/>
          </a:p>
        </p:txBody>
      </p:sp>
      <p:sp>
        <p:nvSpPr>
          <p:cNvPr id="4" name="Slide Number Placeholder 3"/>
          <p:cNvSpPr>
            <a:spLocks noGrp="1"/>
          </p:cNvSpPr>
          <p:nvPr>
            <p:ph type="sldNum" sz="quarter" idx="5"/>
          </p:nvPr>
        </p:nvSpPr>
        <p:spPr/>
        <p:txBody>
          <a:bodyPr/>
          <a:lstStyle/>
          <a:p>
            <a:fld id="{0710B876-9ED0-E54C-AB65-36F2F79F1051}" type="slidenum">
              <a:rPr lang="en-US" smtClean="0"/>
              <a:t>8</a:t>
            </a:fld>
            <a:endParaRPr lang="en-US"/>
          </a:p>
        </p:txBody>
      </p:sp>
    </p:spTree>
    <p:extLst>
      <p:ext uri="{BB962C8B-B14F-4D97-AF65-F5344CB8AC3E}">
        <p14:creationId xmlns:p14="http://schemas.microsoft.com/office/powerpoint/2010/main" val="3942093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Probably not caused by ACE or NSAIDs</a:t>
            </a:r>
            <a:br>
              <a:rPr lang="en-GB" dirty="0"/>
            </a:br>
            <a:br>
              <a:rPr lang="en-GB" dirty="0"/>
            </a:br>
            <a:r>
              <a:rPr lang="en-GB" dirty="0"/>
              <a:t>low </a:t>
            </a:r>
            <a:r>
              <a:rPr lang="en-GB" dirty="0" err="1"/>
              <a:t>IgEs</a:t>
            </a:r>
            <a:r>
              <a:rPr lang="en-GB" dirty="0"/>
              <a:t> and nothing on skin prick tends towards a non allergic path </a:t>
            </a:r>
            <a:r>
              <a:rPr lang="en-GB" dirty="0" err="1"/>
              <a:t>diagnosi</a:t>
            </a:r>
            <a:endParaRPr lang="en-GB" dirty="0"/>
          </a:p>
          <a:p>
            <a:r>
              <a:rPr lang="en-GB" b="0" i="0" dirty="0">
                <a:solidFill>
                  <a:srgbClr val="EEF0FF"/>
                </a:solidFill>
                <a:effectLst/>
                <a:latin typeface="Google Sans"/>
              </a:rPr>
              <a:t>Sherlock Holmes famously stated, "</a:t>
            </a:r>
            <a:r>
              <a:rPr lang="en-GB" dirty="0"/>
              <a:t>When you have eliminated the impossible, whatever remains, however improbable, must be the truth</a:t>
            </a:r>
            <a:r>
              <a:rPr lang="en-GB" b="0" i="0" dirty="0">
                <a:solidFill>
                  <a:srgbClr val="EEF0FF"/>
                </a:solidFill>
                <a:effectLst/>
                <a:latin typeface="Google Sans"/>
              </a:rPr>
              <a:t>."</a:t>
            </a:r>
            <a:endParaRPr lang="en-GB" dirty="0"/>
          </a:p>
        </p:txBody>
      </p:sp>
      <p:sp>
        <p:nvSpPr>
          <p:cNvPr id="4" name="Slide Number Placeholder 3"/>
          <p:cNvSpPr>
            <a:spLocks noGrp="1"/>
          </p:cNvSpPr>
          <p:nvPr>
            <p:ph type="sldNum" sz="quarter" idx="5"/>
          </p:nvPr>
        </p:nvSpPr>
        <p:spPr/>
        <p:txBody>
          <a:bodyPr/>
          <a:lstStyle/>
          <a:p>
            <a:fld id="{0710B876-9ED0-E54C-AB65-36F2F79F1051}" type="slidenum">
              <a:rPr lang="en-US" smtClean="0"/>
              <a:t>9</a:t>
            </a:fld>
            <a:endParaRPr lang="en-US"/>
          </a:p>
        </p:txBody>
      </p:sp>
    </p:spTree>
    <p:extLst>
      <p:ext uri="{BB962C8B-B14F-4D97-AF65-F5344CB8AC3E}">
        <p14:creationId xmlns:p14="http://schemas.microsoft.com/office/powerpoint/2010/main" val="399153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why boiled and cooled</a:t>
            </a:r>
            <a:br>
              <a:rPr lang="en-GB" dirty="0"/>
            </a:br>
            <a:br>
              <a:rPr lang="en-GB" dirty="0"/>
            </a:br>
            <a:r>
              <a:rPr lang="en-GB" dirty="0"/>
              <a:t>demonstrate nasal inhaler technique, nasal application rather than inhale, </a:t>
            </a:r>
            <a:r>
              <a:rPr lang="en-GB" dirty="0" err="1"/>
              <a:t>pharoh</a:t>
            </a:r>
            <a:r>
              <a:rPr lang="en-GB" dirty="0"/>
              <a:t> pose cross hands</a:t>
            </a:r>
            <a:br>
              <a:rPr lang="en-GB" dirty="0"/>
            </a:br>
            <a:br>
              <a:rPr lang="en-GB" dirty="0"/>
            </a:br>
            <a:r>
              <a:rPr lang="en-GB" dirty="0"/>
              <a:t>Mention cryotherapy or laser surgery</a:t>
            </a:r>
            <a:br>
              <a:rPr lang="en-GB" dirty="0"/>
            </a:br>
            <a:br>
              <a:rPr lang="en-GB" dirty="0"/>
            </a:br>
            <a:endParaRPr lang="en-GB" dirty="0"/>
          </a:p>
        </p:txBody>
      </p:sp>
      <p:sp>
        <p:nvSpPr>
          <p:cNvPr id="4" name="Slide Number Placeholder 3"/>
          <p:cNvSpPr>
            <a:spLocks noGrp="1"/>
          </p:cNvSpPr>
          <p:nvPr>
            <p:ph type="sldNum" sz="quarter" idx="5"/>
          </p:nvPr>
        </p:nvSpPr>
        <p:spPr/>
        <p:txBody>
          <a:bodyPr/>
          <a:lstStyle/>
          <a:p>
            <a:fld id="{0710B876-9ED0-E54C-AB65-36F2F79F1051}" type="slidenum">
              <a:rPr lang="en-US" smtClean="0"/>
              <a:t>10</a:t>
            </a:fld>
            <a:endParaRPr lang="en-US"/>
          </a:p>
        </p:txBody>
      </p:sp>
    </p:spTree>
    <p:extLst>
      <p:ext uri="{BB962C8B-B14F-4D97-AF65-F5344CB8AC3E}">
        <p14:creationId xmlns:p14="http://schemas.microsoft.com/office/powerpoint/2010/main" val="1605573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6-8 week </a:t>
            </a:r>
            <a:r>
              <a:rPr lang="en-GB" dirty="0" err="1"/>
              <a:t>followup</a:t>
            </a:r>
            <a:r>
              <a:rPr lang="en-GB" dirty="0"/>
              <a:t>, </a:t>
            </a:r>
            <a:br>
              <a:rPr lang="en-GB" dirty="0"/>
            </a:br>
            <a:br>
              <a:rPr lang="en-GB" dirty="0"/>
            </a:br>
            <a:r>
              <a:rPr lang="en-GB" dirty="0"/>
              <a:t>As summer time </a:t>
            </a:r>
            <a:r>
              <a:rPr lang="en-GB" dirty="0" err="1"/>
              <a:t>followup</a:t>
            </a:r>
            <a:r>
              <a:rPr lang="en-GB" dirty="0"/>
              <a:t> to confirm only winter cold weather trigger</a:t>
            </a:r>
          </a:p>
        </p:txBody>
      </p:sp>
      <p:sp>
        <p:nvSpPr>
          <p:cNvPr id="4" name="Slide Number Placeholder 3"/>
          <p:cNvSpPr>
            <a:spLocks noGrp="1"/>
          </p:cNvSpPr>
          <p:nvPr>
            <p:ph type="sldNum" sz="quarter" idx="5"/>
          </p:nvPr>
        </p:nvSpPr>
        <p:spPr/>
        <p:txBody>
          <a:bodyPr/>
          <a:lstStyle/>
          <a:p>
            <a:fld id="{0710B876-9ED0-E54C-AB65-36F2F79F1051}" type="slidenum">
              <a:rPr lang="en-US" smtClean="0"/>
              <a:t>11</a:t>
            </a:fld>
            <a:endParaRPr lang="en-US"/>
          </a:p>
        </p:txBody>
      </p:sp>
    </p:spTree>
    <p:extLst>
      <p:ext uri="{BB962C8B-B14F-4D97-AF65-F5344CB8AC3E}">
        <p14:creationId xmlns:p14="http://schemas.microsoft.com/office/powerpoint/2010/main" val="3941108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Even after treating what could be diagnosed as AR, patient may have NAR symptoms</a:t>
            </a:r>
          </a:p>
        </p:txBody>
      </p:sp>
      <p:sp>
        <p:nvSpPr>
          <p:cNvPr id="4" name="Slide Number Placeholder 3"/>
          <p:cNvSpPr>
            <a:spLocks noGrp="1"/>
          </p:cNvSpPr>
          <p:nvPr>
            <p:ph type="sldNum" sz="quarter" idx="5"/>
          </p:nvPr>
        </p:nvSpPr>
        <p:spPr/>
        <p:txBody>
          <a:bodyPr/>
          <a:lstStyle/>
          <a:p>
            <a:fld id="{0710B876-9ED0-E54C-AB65-36F2F79F1051}" type="slidenum">
              <a:rPr lang="en-US" smtClean="0"/>
              <a:t>12</a:t>
            </a:fld>
            <a:endParaRPr lang="en-US"/>
          </a:p>
        </p:txBody>
      </p:sp>
    </p:spTree>
    <p:extLst>
      <p:ext uri="{BB962C8B-B14F-4D97-AF65-F5344CB8AC3E}">
        <p14:creationId xmlns:p14="http://schemas.microsoft.com/office/powerpoint/2010/main" val="3390166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A631C-F1F2-C792-5852-77BC70893B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B9CEE7C-83AA-721A-A954-20B0E0D069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D3BDCAA-BCB1-36C0-79B3-9872F3372E05}"/>
              </a:ext>
            </a:extLst>
          </p:cNvPr>
          <p:cNvSpPr>
            <a:spLocks noGrp="1"/>
          </p:cNvSpPr>
          <p:nvPr>
            <p:ph type="dt" sz="half" idx="10"/>
          </p:nvPr>
        </p:nvSpPr>
        <p:spPr/>
        <p:txBody>
          <a:bodyPr/>
          <a:lstStyle/>
          <a:p>
            <a:fld id="{8E94B9BA-7E29-4DD0-A426-8A69672F55E2}" type="datetimeFigureOut">
              <a:rPr lang="en-GB" smtClean="0"/>
              <a:t>25/09/2025</a:t>
            </a:fld>
            <a:endParaRPr lang="en-GB"/>
          </a:p>
        </p:txBody>
      </p:sp>
      <p:sp>
        <p:nvSpPr>
          <p:cNvPr id="5" name="Footer Placeholder 4">
            <a:extLst>
              <a:ext uri="{FF2B5EF4-FFF2-40B4-BE49-F238E27FC236}">
                <a16:creationId xmlns:a16="http://schemas.microsoft.com/office/drawing/2014/main" id="{3681FFED-B368-571A-55C1-979883C4A4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857DB9-CEA4-B9EF-3E11-842383594291}"/>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265135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8A22-C53F-BD2E-26DA-6F74108402D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BC13462-62E1-2E2C-683A-5AB9DB96D3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DBAF91-584F-F6EF-9CB1-6744FD22CA8B}"/>
              </a:ext>
            </a:extLst>
          </p:cNvPr>
          <p:cNvSpPr>
            <a:spLocks noGrp="1"/>
          </p:cNvSpPr>
          <p:nvPr>
            <p:ph type="dt" sz="half" idx="10"/>
          </p:nvPr>
        </p:nvSpPr>
        <p:spPr/>
        <p:txBody>
          <a:bodyPr/>
          <a:lstStyle/>
          <a:p>
            <a:fld id="{8E94B9BA-7E29-4DD0-A426-8A69672F55E2}" type="datetimeFigureOut">
              <a:rPr lang="en-GB" smtClean="0"/>
              <a:t>25/09/2025</a:t>
            </a:fld>
            <a:endParaRPr lang="en-GB"/>
          </a:p>
        </p:txBody>
      </p:sp>
      <p:sp>
        <p:nvSpPr>
          <p:cNvPr id="5" name="Footer Placeholder 4">
            <a:extLst>
              <a:ext uri="{FF2B5EF4-FFF2-40B4-BE49-F238E27FC236}">
                <a16:creationId xmlns:a16="http://schemas.microsoft.com/office/drawing/2014/main" id="{5A6194BD-355A-1E38-3577-B326EF3838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9849DB-3FB0-DB97-DC63-B783D0758722}"/>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1823118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8E02AC-C942-CD51-DEFC-1DEF060245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D1CCC50-4278-8447-0693-19C02DB5B8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184798-F5C5-A518-6A5D-C572374F9064}"/>
              </a:ext>
            </a:extLst>
          </p:cNvPr>
          <p:cNvSpPr>
            <a:spLocks noGrp="1"/>
          </p:cNvSpPr>
          <p:nvPr>
            <p:ph type="dt" sz="half" idx="10"/>
          </p:nvPr>
        </p:nvSpPr>
        <p:spPr/>
        <p:txBody>
          <a:bodyPr/>
          <a:lstStyle/>
          <a:p>
            <a:fld id="{8E94B9BA-7E29-4DD0-A426-8A69672F55E2}" type="datetimeFigureOut">
              <a:rPr lang="en-GB" smtClean="0"/>
              <a:t>25/09/2025</a:t>
            </a:fld>
            <a:endParaRPr lang="en-GB"/>
          </a:p>
        </p:txBody>
      </p:sp>
      <p:sp>
        <p:nvSpPr>
          <p:cNvPr id="5" name="Footer Placeholder 4">
            <a:extLst>
              <a:ext uri="{FF2B5EF4-FFF2-40B4-BE49-F238E27FC236}">
                <a16:creationId xmlns:a16="http://schemas.microsoft.com/office/drawing/2014/main" id="{AD060364-28FA-1AC7-FAFA-0D2FB42068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2F86EF-B90E-4185-A739-FA81C8B7C86B}"/>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228956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93BAE-19AB-0B6A-EC71-22B83D85F3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714DB6-0E93-C805-C666-5387C88499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D49583-5FDB-3818-3FD5-CA07A7AD5ACE}"/>
              </a:ext>
            </a:extLst>
          </p:cNvPr>
          <p:cNvSpPr>
            <a:spLocks noGrp="1"/>
          </p:cNvSpPr>
          <p:nvPr>
            <p:ph type="dt" sz="half" idx="10"/>
          </p:nvPr>
        </p:nvSpPr>
        <p:spPr/>
        <p:txBody>
          <a:bodyPr/>
          <a:lstStyle/>
          <a:p>
            <a:fld id="{8E94B9BA-7E29-4DD0-A426-8A69672F55E2}" type="datetimeFigureOut">
              <a:rPr lang="en-GB" smtClean="0"/>
              <a:t>25/09/2025</a:t>
            </a:fld>
            <a:endParaRPr lang="en-GB"/>
          </a:p>
        </p:txBody>
      </p:sp>
      <p:sp>
        <p:nvSpPr>
          <p:cNvPr id="5" name="Footer Placeholder 4">
            <a:extLst>
              <a:ext uri="{FF2B5EF4-FFF2-40B4-BE49-F238E27FC236}">
                <a16:creationId xmlns:a16="http://schemas.microsoft.com/office/drawing/2014/main" id="{A09C5812-5AB4-06C9-3ECA-2532AD579A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3019C0-E15B-9185-0EB7-8FFB79BCE3C8}"/>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598297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2EE6B-D587-3523-ECFE-66C5C68385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9A543AF-A2E5-A647-29F3-91285B2D373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F5BA01-1D3E-6C1A-BBF1-B379FEAE6C6D}"/>
              </a:ext>
            </a:extLst>
          </p:cNvPr>
          <p:cNvSpPr>
            <a:spLocks noGrp="1"/>
          </p:cNvSpPr>
          <p:nvPr>
            <p:ph type="dt" sz="half" idx="10"/>
          </p:nvPr>
        </p:nvSpPr>
        <p:spPr/>
        <p:txBody>
          <a:bodyPr/>
          <a:lstStyle/>
          <a:p>
            <a:fld id="{8E94B9BA-7E29-4DD0-A426-8A69672F55E2}" type="datetimeFigureOut">
              <a:rPr lang="en-GB" smtClean="0"/>
              <a:t>25/09/2025</a:t>
            </a:fld>
            <a:endParaRPr lang="en-GB"/>
          </a:p>
        </p:txBody>
      </p:sp>
      <p:sp>
        <p:nvSpPr>
          <p:cNvPr id="5" name="Footer Placeholder 4">
            <a:extLst>
              <a:ext uri="{FF2B5EF4-FFF2-40B4-BE49-F238E27FC236}">
                <a16:creationId xmlns:a16="http://schemas.microsoft.com/office/drawing/2014/main" id="{513311F4-2ACC-F6A7-A0A1-6AED22A292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3A9B63-2CA1-E0D0-E482-8810D4A9D183}"/>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2425858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64DC1-D5FB-0FB3-4598-B5875A427A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14FC2F-5E2D-E0A8-4F34-DC23A24917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A1E952-539D-D776-EFBB-C1B90AE4B2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DA8CF80-73BE-E9AC-146A-E155DEFEA46A}"/>
              </a:ext>
            </a:extLst>
          </p:cNvPr>
          <p:cNvSpPr>
            <a:spLocks noGrp="1"/>
          </p:cNvSpPr>
          <p:nvPr>
            <p:ph type="dt" sz="half" idx="10"/>
          </p:nvPr>
        </p:nvSpPr>
        <p:spPr/>
        <p:txBody>
          <a:bodyPr/>
          <a:lstStyle/>
          <a:p>
            <a:fld id="{8E94B9BA-7E29-4DD0-A426-8A69672F55E2}" type="datetimeFigureOut">
              <a:rPr lang="en-GB" smtClean="0"/>
              <a:t>25/09/2025</a:t>
            </a:fld>
            <a:endParaRPr lang="en-GB"/>
          </a:p>
        </p:txBody>
      </p:sp>
      <p:sp>
        <p:nvSpPr>
          <p:cNvPr id="6" name="Footer Placeholder 5">
            <a:extLst>
              <a:ext uri="{FF2B5EF4-FFF2-40B4-BE49-F238E27FC236}">
                <a16:creationId xmlns:a16="http://schemas.microsoft.com/office/drawing/2014/main" id="{094B9EDF-0274-14E6-3123-0C1E4EF8C3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B17B15-CAF2-744D-D90B-FE355BAF6FE1}"/>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716577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6110A-87D2-0DA2-C233-472F2BFAA53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0A608C-FB3F-E5D8-4BE1-FB174295F2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AF0F72-23B3-3D46-A352-A331CAD236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CF06DC6-DD8A-A3CE-6D46-EEA928080C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296C14-1504-62D4-4E80-D3D33BF1FB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81BD864-FBED-833F-6AFE-9E6FDA8AA462}"/>
              </a:ext>
            </a:extLst>
          </p:cNvPr>
          <p:cNvSpPr>
            <a:spLocks noGrp="1"/>
          </p:cNvSpPr>
          <p:nvPr>
            <p:ph type="dt" sz="half" idx="10"/>
          </p:nvPr>
        </p:nvSpPr>
        <p:spPr/>
        <p:txBody>
          <a:bodyPr/>
          <a:lstStyle/>
          <a:p>
            <a:fld id="{8E94B9BA-7E29-4DD0-A426-8A69672F55E2}" type="datetimeFigureOut">
              <a:rPr lang="en-GB" smtClean="0"/>
              <a:t>25/09/2025</a:t>
            </a:fld>
            <a:endParaRPr lang="en-GB"/>
          </a:p>
        </p:txBody>
      </p:sp>
      <p:sp>
        <p:nvSpPr>
          <p:cNvPr id="8" name="Footer Placeholder 7">
            <a:extLst>
              <a:ext uri="{FF2B5EF4-FFF2-40B4-BE49-F238E27FC236}">
                <a16:creationId xmlns:a16="http://schemas.microsoft.com/office/drawing/2014/main" id="{DE4CA57B-F1C1-6EEC-30DE-4BF1E42D688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2DDE59D-95D8-3BC8-B38F-454E45C4C91C}"/>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866436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B60B6-FE3B-DAA5-8F89-CEE687044C5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0B3F8-8F28-F6B5-6A03-95C5A6F9BA0E}"/>
              </a:ext>
            </a:extLst>
          </p:cNvPr>
          <p:cNvSpPr>
            <a:spLocks noGrp="1"/>
          </p:cNvSpPr>
          <p:nvPr>
            <p:ph type="dt" sz="half" idx="10"/>
          </p:nvPr>
        </p:nvSpPr>
        <p:spPr/>
        <p:txBody>
          <a:bodyPr/>
          <a:lstStyle/>
          <a:p>
            <a:fld id="{8E94B9BA-7E29-4DD0-A426-8A69672F55E2}" type="datetimeFigureOut">
              <a:rPr lang="en-GB" smtClean="0"/>
              <a:t>25/09/2025</a:t>
            </a:fld>
            <a:endParaRPr lang="en-GB"/>
          </a:p>
        </p:txBody>
      </p:sp>
      <p:sp>
        <p:nvSpPr>
          <p:cNvPr id="4" name="Footer Placeholder 3">
            <a:extLst>
              <a:ext uri="{FF2B5EF4-FFF2-40B4-BE49-F238E27FC236}">
                <a16:creationId xmlns:a16="http://schemas.microsoft.com/office/drawing/2014/main" id="{08FB389D-F2D4-1962-15BC-BE352505B1C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1FABE56-84BD-F116-A012-2EDF9269C179}"/>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332932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B3A25-BED4-76C2-A116-1EC382405C30}"/>
              </a:ext>
            </a:extLst>
          </p:cNvPr>
          <p:cNvSpPr>
            <a:spLocks noGrp="1"/>
          </p:cNvSpPr>
          <p:nvPr>
            <p:ph type="dt" sz="half" idx="10"/>
          </p:nvPr>
        </p:nvSpPr>
        <p:spPr/>
        <p:txBody>
          <a:bodyPr/>
          <a:lstStyle/>
          <a:p>
            <a:fld id="{8E94B9BA-7E29-4DD0-A426-8A69672F55E2}" type="datetimeFigureOut">
              <a:rPr lang="en-GB" smtClean="0"/>
              <a:t>25/09/2025</a:t>
            </a:fld>
            <a:endParaRPr lang="en-GB"/>
          </a:p>
        </p:txBody>
      </p:sp>
      <p:sp>
        <p:nvSpPr>
          <p:cNvPr id="3" name="Footer Placeholder 2">
            <a:extLst>
              <a:ext uri="{FF2B5EF4-FFF2-40B4-BE49-F238E27FC236}">
                <a16:creationId xmlns:a16="http://schemas.microsoft.com/office/drawing/2014/main" id="{0E4160B6-56DD-36A0-624D-D3C69530AE9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5F43D52-E95F-A8AB-AB20-9BAFBA313B12}"/>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257282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F3AD3-473F-237C-5678-BF34A7186D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D738DCE-E386-480A-A35A-2AC786414F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8FFBBE1-04D8-46AC-A781-D7C814F8A7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09C8D8-8BA0-9AB1-3047-973F5C9CFDF6}"/>
              </a:ext>
            </a:extLst>
          </p:cNvPr>
          <p:cNvSpPr>
            <a:spLocks noGrp="1"/>
          </p:cNvSpPr>
          <p:nvPr>
            <p:ph type="dt" sz="half" idx="10"/>
          </p:nvPr>
        </p:nvSpPr>
        <p:spPr/>
        <p:txBody>
          <a:bodyPr/>
          <a:lstStyle/>
          <a:p>
            <a:fld id="{8E94B9BA-7E29-4DD0-A426-8A69672F55E2}" type="datetimeFigureOut">
              <a:rPr lang="en-GB" smtClean="0"/>
              <a:t>25/09/2025</a:t>
            </a:fld>
            <a:endParaRPr lang="en-GB"/>
          </a:p>
        </p:txBody>
      </p:sp>
      <p:sp>
        <p:nvSpPr>
          <p:cNvPr id="6" name="Footer Placeholder 5">
            <a:extLst>
              <a:ext uri="{FF2B5EF4-FFF2-40B4-BE49-F238E27FC236}">
                <a16:creationId xmlns:a16="http://schemas.microsoft.com/office/drawing/2014/main" id="{D302CB07-9E98-673A-69B8-53705BFEE9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6F5EBE-155C-5428-A14C-B80203A73394}"/>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315685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3886F-131C-59C3-3B2F-7D26050D9C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AE5ACCA-ABDA-AF7E-83EF-B8ABBDC76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77C9065-3287-AB69-6E87-9314762E8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6A04C6-B683-D83B-8C31-4D348FCE77A8}"/>
              </a:ext>
            </a:extLst>
          </p:cNvPr>
          <p:cNvSpPr>
            <a:spLocks noGrp="1"/>
          </p:cNvSpPr>
          <p:nvPr>
            <p:ph type="dt" sz="half" idx="10"/>
          </p:nvPr>
        </p:nvSpPr>
        <p:spPr/>
        <p:txBody>
          <a:bodyPr/>
          <a:lstStyle/>
          <a:p>
            <a:fld id="{8E94B9BA-7E29-4DD0-A426-8A69672F55E2}" type="datetimeFigureOut">
              <a:rPr lang="en-GB" smtClean="0"/>
              <a:t>25/09/2025</a:t>
            </a:fld>
            <a:endParaRPr lang="en-GB"/>
          </a:p>
        </p:txBody>
      </p:sp>
      <p:sp>
        <p:nvSpPr>
          <p:cNvPr id="6" name="Footer Placeholder 5">
            <a:extLst>
              <a:ext uri="{FF2B5EF4-FFF2-40B4-BE49-F238E27FC236}">
                <a16:creationId xmlns:a16="http://schemas.microsoft.com/office/drawing/2014/main" id="{92939042-989A-B434-90F7-A0B87346FC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E2E8FA-4E28-C9A9-8903-F44874644493}"/>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350417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6944BB-555B-601E-0A98-A3FC5D987A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A8FA2A-17F9-886E-A102-9D40510712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8A0AD5-B435-3AD6-26BD-1D17C23240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E94B9BA-7E29-4DD0-A426-8A69672F55E2}" type="datetimeFigureOut">
              <a:rPr lang="en-GB" smtClean="0"/>
              <a:t>25/09/2025</a:t>
            </a:fld>
            <a:endParaRPr lang="en-GB"/>
          </a:p>
        </p:txBody>
      </p:sp>
      <p:sp>
        <p:nvSpPr>
          <p:cNvPr id="5" name="Footer Placeholder 4">
            <a:extLst>
              <a:ext uri="{FF2B5EF4-FFF2-40B4-BE49-F238E27FC236}">
                <a16:creationId xmlns:a16="http://schemas.microsoft.com/office/drawing/2014/main" id="{952498E6-3951-C658-B45E-A8D1C5B803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6" name="Slide Number Placeholder 5">
            <a:extLst>
              <a:ext uri="{FF2B5EF4-FFF2-40B4-BE49-F238E27FC236}">
                <a16:creationId xmlns:a16="http://schemas.microsoft.com/office/drawing/2014/main" id="{5700E09E-E519-CE28-696C-AB94732C3B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747FC0A-2A9A-413A-82E5-A2C962DBC795}" type="slidenum">
              <a:rPr lang="en-GB" smtClean="0"/>
              <a:t>‹N°›</a:t>
            </a:fld>
            <a:endParaRPr lang="en-GB"/>
          </a:p>
        </p:txBody>
      </p:sp>
      <p:sp>
        <p:nvSpPr>
          <p:cNvPr id="7" name="TextBox 6">
            <a:extLst>
              <a:ext uri="{FF2B5EF4-FFF2-40B4-BE49-F238E27FC236}">
                <a16:creationId xmlns:a16="http://schemas.microsoft.com/office/drawing/2014/main" id="{E10CCEDA-9688-10DB-144A-1459B6435AB4}"/>
              </a:ext>
            </a:extLst>
          </p:cNvPr>
          <p:cNvSpPr txBox="1"/>
          <p:nvPr userDrawn="1"/>
        </p:nvSpPr>
        <p:spPr>
          <a:xfrm>
            <a:off x="2499554" y="6492875"/>
            <a:ext cx="9448031" cy="246221"/>
          </a:xfrm>
          <a:prstGeom prst="rect">
            <a:avLst/>
          </a:prstGeom>
          <a:noFill/>
        </p:spPr>
        <p:txBody>
          <a:bodyPr wrap="square">
            <a:spAutoFit/>
          </a:bodyPr>
          <a:lstStyle/>
          <a:p>
            <a:pPr algn="ctr" fontAlgn="auto">
              <a:spcBef>
                <a:spcPts val="100"/>
              </a:spcBef>
              <a:spcAft>
                <a:spcPts val="0"/>
              </a:spcAft>
              <a:defRPr/>
            </a:pPr>
            <a:r>
              <a:rPr lang="fr-FR" sz="1000" spc="-5" dirty="0">
                <a:solidFill>
                  <a:srgbClr val="000000"/>
                </a:solidFill>
                <a:latin typeface="Arial" panose="020B0604020202020204"/>
                <a:cs typeface="Arial" panose="020B0604020202020204"/>
              </a:rPr>
              <a:t>ALK-</a:t>
            </a:r>
            <a:r>
              <a:rPr lang="fr-FR" sz="1000" spc="-5" dirty="0" err="1">
                <a:solidFill>
                  <a:srgbClr val="000000"/>
                </a:solidFill>
                <a:latin typeface="Arial" panose="020B0604020202020204"/>
                <a:cs typeface="Arial" panose="020B0604020202020204"/>
              </a:rPr>
              <a:t>Abelló</a:t>
            </a:r>
            <a:r>
              <a:rPr lang="fr-FR" sz="1000" spc="-5" dirty="0">
                <a:solidFill>
                  <a:srgbClr val="000000"/>
                </a:solidFill>
                <a:latin typeface="Arial" panose="020B0604020202020204"/>
                <a:cs typeface="Arial" panose="020B0604020202020204"/>
              </a:rPr>
              <a:t> a accordé une subvention éducative sans restriction pour soutenir le développement de cette étude de cas, mais n'a pas contribué à son contenu.</a:t>
            </a:r>
            <a:endParaRPr lang="en-US" sz="1000" dirty="0">
              <a:solidFill>
                <a:srgbClr val="000000"/>
              </a:solidFill>
              <a:latin typeface="Arial" panose="020B0604020202020204"/>
              <a:cs typeface="Arial" panose="020B0604020202020204"/>
            </a:endParaRPr>
          </a:p>
        </p:txBody>
      </p:sp>
    </p:spTree>
    <p:extLst>
      <p:ext uri="{BB962C8B-B14F-4D97-AF65-F5344CB8AC3E}">
        <p14:creationId xmlns:p14="http://schemas.microsoft.com/office/powerpoint/2010/main" val="33768466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hord 17">
            <a:extLst>
              <a:ext uri="{FF2B5EF4-FFF2-40B4-BE49-F238E27FC236}">
                <a16:creationId xmlns:a16="http://schemas.microsoft.com/office/drawing/2014/main" id="{9FAAB6E0-AB9F-8781-523C-69DB7F12F72F}"/>
              </a:ext>
            </a:extLst>
          </p:cNvPr>
          <p:cNvSpPr/>
          <p:nvPr/>
        </p:nvSpPr>
        <p:spPr>
          <a:xfrm rot="11640190">
            <a:off x="-4781236" y="-685854"/>
            <a:ext cx="9541117" cy="7605683"/>
          </a:xfrm>
          <a:prstGeom prst="chord">
            <a:avLst>
              <a:gd name="adj1" fmla="val 4084160"/>
              <a:gd name="adj2" fmla="val 15811464"/>
            </a:avLst>
          </a:prstGeom>
          <a:solidFill>
            <a:srgbClr val="017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4A9C354-EF69-ADB3-C2B6-A81525B58B71}"/>
              </a:ext>
            </a:extLst>
          </p:cNvPr>
          <p:cNvSpPr txBox="1"/>
          <p:nvPr/>
        </p:nvSpPr>
        <p:spPr>
          <a:xfrm>
            <a:off x="5383347" y="2521059"/>
            <a:ext cx="6217525" cy="1077218"/>
          </a:xfrm>
          <a:prstGeom prst="rect">
            <a:avLst/>
          </a:prstGeom>
          <a:noFill/>
        </p:spPr>
        <p:txBody>
          <a:bodyPr wrap="square" rtlCol="0">
            <a:spAutoFit/>
          </a:bodyPr>
          <a:lstStyle/>
          <a:p>
            <a:r>
              <a:rPr lang="en-GB" sz="4000" b="1" dirty="0" err="1">
                <a:solidFill>
                  <a:srgbClr val="017973"/>
                </a:solidFill>
                <a:latin typeface="Arial" panose="020B0604020202020204" pitchFamily="34" charset="0"/>
                <a:cs typeface="Arial" panose="020B0604020202020204" pitchFamily="34" charset="0"/>
              </a:rPr>
              <a:t>Rhinite</a:t>
            </a:r>
            <a:r>
              <a:rPr lang="en-GB" sz="4000" b="1" dirty="0">
                <a:solidFill>
                  <a:srgbClr val="017973"/>
                </a:solidFill>
                <a:latin typeface="Arial" panose="020B0604020202020204" pitchFamily="34" charset="0"/>
                <a:cs typeface="Arial" panose="020B0604020202020204" pitchFamily="34" charset="0"/>
              </a:rPr>
              <a:t> non </a:t>
            </a:r>
            <a:r>
              <a:rPr lang="en-GB" sz="4000" b="1" dirty="0" err="1">
                <a:solidFill>
                  <a:srgbClr val="017973"/>
                </a:solidFill>
                <a:latin typeface="Arial" panose="020B0604020202020204" pitchFamily="34" charset="0"/>
                <a:cs typeface="Arial" panose="020B0604020202020204" pitchFamily="34" charset="0"/>
              </a:rPr>
              <a:t>allergique</a:t>
            </a:r>
            <a:endParaRPr lang="en-GB" sz="4000" b="1" dirty="0">
              <a:solidFill>
                <a:srgbClr val="017973"/>
              </a:solidFill>
              <a:latin typeface="Arial" panose="020B0604020202020204" pitchFamily="34" charset="0"/>
              <a:cs typeface="Arial" panose="020B0604020202020204" pitchFamily="34" charset="0"/>
            </a:endParaRPr>
          </a:p>
          <a:p>
            <a:r>
              <a:rPr lang="en-GB" sz="2400" dirty="0">
                <a:solidFill>
                  <a:srgbClr val="7EC9BD"/>
                </a:solidFill>
                <a:latin typeface="Arial" panose="020B0604020202020204" pitchFamily="34" charset="0"/>
                <a:cs typeface="Arial" panose="020B0604020202020204" pitchFamily="34" charset="0"/>
              </a:rPr>
              <a:t>étude de </a:t>
            </a:r>
            <a:r>
              <a:rPr lang="en-GB" sz="2400" dirty="0" err="1">
                <a:solidFill>
                  <a:srgbClr val="7EC9BD"/>
                </a:solidFill>
                <a:latin typeface="Arial" panose="020B0604020202020204" pitchFamily="34" charset="0"/>
                <a:cs typeface="Arial" panose="020B0604020202020204" pitchFamily="34" charset="0"/>
              </a:rPr>
              <a:t>cas</a:t>
            </a:r>
            <a:endParaRPr lang="en-GB" sz="2400" dirty="0">
              <a:solidFill>
                <a:srgbClr val="7EC9BD"/>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8B0BD1D-80C9-F40D-40F9-D21571365E59}"/>
              </a:ext>
            </a:extLst>
          </p:cNvPr>
          <p:cNvSpPr txBox="1"/>
          <p:nvPr/>
        </p:nvSpPr>
        <p:spPr>
          <a:xfrm>
            <a:off x="5419910" y="5778371"/>
            <a:ext cx="3685990"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Garry McDonald (Scotland, UK)</a:t>
            </a:r>
          </a:p>
          <a:p>
            <a:r>
              <a:rPr lang="en-GB" dirty="0">
                <a:latin typeface="Arial" panose="020B0604020202020204" pitchFamily="34" charset="0"/>
                <a:cs typeface="Arial" panose="020B0604020202020204" pitchFamily="34" charset="0"/>
              </a:rPr>
              <a:t>Osman Yusuf (Pakistan)</a:t>
            </a:r>
          </a:p>
        </p:txBody>
      </p:sp>
      <p:pic>
        <p:nvPicPr>
          <p:cNvPr id="16" name="Picture 15" descr="A black and white logo&#10;&#10;AI-generated content may be incorrect.">
            <a:extLst>
              <a:ext uri="{FF2B5EF4-FFF2-40B4-BE49-F238E27FC236}">
                <a16:creationId xmlns:a16="http://schemas.microsoft.com/office/drawing/2014/main" id="{FBB58B13-0506-85EB-D3CD-0E0B1E58D8A7}"/>
              </a:ext>
            </a:extLst>
          </p:cNvPr>
          <p:cNvPicPr>
            <a:picLocks noChangeAspect="1"/>
          </p:cNvPicPr>
          <p:nvPr/>
        </p:nvPicPr>
        <p:blipFill>
          <a:blip r:embed="rId2"/>
          <a:stretch>
            <a:fillRect/>
          </a:stretch>
        </p:blipFill>
        <p:spPr>
          <a:xfrm>
            <a:off x="928799" y="2687231"/>
            <a:ext cx="2931895" cy="1483539"/>
          </a:xfrm>
          <a:prstGeom prst="rect">
            <a:avLst/>
          </a:prstGeom>
        </p:spPr>
      </p:pic>
      <p:sp>
        <p:nvSpPr>
          <p:cNvPr id="17" name="Rectangle 16">
            <a:extLst>
              <a:ext uri="{FF2B5EF4-FFF2-40B4-BE49-F238E27FC236}">
                <a16:creationId xmlns:a16="http://schemas.microsoft.com/office/drawing/2014/main" id="{FDBF5E02-FE7A-DED9-78D6-0FC6A7A3877C}"/>
              </a:ext>
            </a:extLst>
          </p:cNvPr>
          <p:cNvSpPr/>
          <p:nvPr/>
        </p:nvSpPr>
        <p:spPr>
          <a:xfrm>
            <a:off x="-1219199" y="-1130300"/>
            <a:ext cx="1219200" cy="909147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97C8A18-F605-CB27-E834-58BE24317646}"/>
              </a:ext>
            </a:extLst>
          </p:cNvPr>
          <p:cNvSpPr/>
          <p:nvPr/>
        </p:nvSpPr>
        <p:spPr>
          <a:xfrm>
            <a:off x="-133122" y="-1969046"/>
            <a:ext cx="4253393" cy="196904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78F8A03-26F0-7B57-9647-E435871ABE22}"/>
              </a:ext>
            </a:extLst>
          </p:cNvPr>
          <p:cNvSpPr/>
          <p:nvPr/>
        </p:nvSpPr>
        <p:spPr>
          <a:xfrm>
            <a:off x="-133122" y="6875053"/>
            <a:ext cx="4253393" cy="196904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descr="A black background with blue and red text&#10;&#10;AI-generated content may be incorrect.">
            <a:extLst>
              <a:ext uri="{FF2B5EF4-FFF2-40B4-BE49-F238E27FC236}">
                <a16:creationId xmlns:a16="http://schemas.microsoft.com/office/drawing/2014/main" id="{02CB42C7-4591-1AC9-0C54-72086519B7E9}"/>
              </a:ext>
            </a:extLst>
          </p:cNvPr>
          <p:cNvPicPr>
            <a:picLocks noChangeAspect="1"/>
          </p:cNvPicPr>
          <p:nvPr/>
        </p:nvPicPr>
        <p:blipFill>
          <a:blip r:embed="rId3"/>
          <a:stretch>
            <a:fillRect/>
          </a:stretch>
        </p:blipFill>
        <p:spPr>
          <a:xfrm>
            <a:off x="8873259" y="340965"/>
            <a:ext cx="2727613" cy="1047403"/>
          </a:xfrm>
          <a:prstGeom prst="rect">
            <a:avLst/>
          </a:prstGeom>
        </p:spPr>
      </p:pic>
      <p:pic>
        <p:nvPicPr>
          <p:cNvPr id="4" name="Picture 3" descr="A sign with a person and dollar sign&#10;&#10;AI-generated content may be incorrect.">
            <a:extLst>
              <a:ext uri="{FF2B5EF4-FFF2-40B4-BE49-F238E27FC236}">
                <a16:creationId xmlns:a16="http://schemas.microsoft.com/office/drawing/2014/main" id="{862D723A-64E4-09A9-045D-5AB2B06A3E3D}"/>
              </a:ext>
            </a:extLst>
          </p:cNvPr>
          <p:cNvPicPr>
            <a:picLocks noChangeAspect="1"/>
          </p:cNvPicPr>
          <p:nvPr/>
        </p:nvPicPr>
        <p:blipFill>
          <a:blip r:embed="rId4"/>
          <a:stretch>
            <a:fillRect/>
          </a:stretch>
        </p:blipFill>
        <p:spPr>
          <a:xfrm>
            <a:off x="10055721" y="5784829"/>
            <a:ext cx="1804988" cy="633413"/>
          </a:xfrm>
          <a:prstGeom prst="rect">
            <a:avLst/>
          </a:prstGeom>
        </p:spPr>
      </p:pic>
    </p:spTree>
    <p:extLst>
      <p:ext uri="{BB962C8B-B14F-4D97-AF65-F5344CB8AC3E}">
        <p14:creationId xmlns:p14="http://schemas.microsoft.com/office/powerpoint/2010/main" val="4168748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0D6FD-BCB2-D0BA-56AF-61E7E4E477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99F6C5-8D04-4EF8-EC08-AC871EC2B7E5}"/>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Gestion</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E85D2BF3-19C5-A82C-D950-E9A9EC49ABFB}"/>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994751BD-78FD-1C0B-365D-75BF95F3FF91}"/>
              </a:ext>
            </a:extLst>
          </p:cNvPr>
          <p:cNvSpPr txBox="1"/>
          <p:nvPr/>
        </p:nvSpPr>
        <p:spPr>
          <a:xfrm>
            <a:off x="515020" y="976444"/>
            <a:ext cx="9725341" cy="4854214"/>
          </a:xfrm>
          <a:prstGeom prst="rect">
            <a:avLst/>
          </a:prstGeom>
          <a:noFill/>
        </p:spPr>
        <p:txBody>
          <a:bodyPr wrap="square">
            <a:spAutoFit/>
          </a:bodyPr>
          <a:lstStyle/>
          <a:p>
            <a:pPr marL="457200" indent="-457200">
              <a:lnSpc>
                <a:spcPct val="150000"/>
              </a:lnSpc>
              <a:buClr>
                <a:srgbClr val="017973"/>
              </a:buClr>
              <a:buSzPct val="130000"/>
              <a:buBlip>
                <a:blip r:embed="rId4"/>
              </a:buBlip>
            </a:pPr>
            <a:r>
              <a:rPr lang="en-US" sz="3000" dirty="0">
                <a:latin typeface="Arial" panose="020B0604020202020204" pitchFamily="34" charset="0"/>
                <a:cs typeface="Arial" panose="020B0604020202020204" pitchFamily="34" charset="0"/>
              </a:rPr>
              <a:t>Drainage nasal à </a:t>
            </a:r>
            <a:r>
              <a:rPr lang="en-US" sz="3000" dirty="0" err="1">
                <a:latin typeface="Arial" panose="020B0604020202020204" pitchFamily="34" charset="0"/>
                <a:cs typeface="Arial" panose="020B0604020202020204" pitchFamily="34" charset="0"/>
              </a:rPr>
              <a:t>l'eau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bouillie</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refroidie</a:t>
            </a:r>
            <a:endParaRPr lang="en-US" sz="3000" dirty="0">
              <a:latin typeface="Arial" panose="020B0604020202020204" pitchFamily="34" charset="0"/>
              <a:cs typeface="Arial" panose="020B0604020202020204" pitchFamily="34" charset="0"/>
            </a:endParaRPr>
          </a:p>
          <a:p>
            <a:pPr marL="457200" indent="-457200">
              <a:lnSpc>
                <a:spcPct val="150000"/>
              </a:lnSpc>
              <a:buClr>
                <a:srgbClr val="017973"/>
              </a:buClr>
              <a:buSzPct val="130000"/>
              <a:buBlip>
                <a:blip r:embed="rId4"/>
              </a:buBlip>
            </a:pPr>
            <a:r>
              <a:rPr lang="en-US" sz="3000" dirty="0">
                <a:latin typeface="Arial" panose="020B0604020202020204" pitchFamily="34" charset="0"/>
                <a:cs typeface="Arial" panose="020B0604020202020204" pitchFamily="34" charset="0"/>
              </a:rPr>
              <a:t>Essai d’un </a:t>
            </a:r>
            <a:r>
              <a:rPr lang="en-US" sz="3000" dirty="0" err="1">
                <a:latin typeface="Arial" panose="020B0604020202020204" pitchFamily="34" charset="0"/>
                <a:cs typeface="Arial" panose="020B0604020202020204" pitchFamily="34" charset="0"/>
              </a:rPr>
              <a:t>pulvérisateur</a:t>
            </a:r>
            <a:r>
              <a:rPr lang="en-US" sz="3000" dirty="0">
                <a:latin typeface="Arial" panose="020B0604020202020204" pitchFamily="34" charset="0"/>
                <a:cs typeface="Arial" panose="020B0604020202020204" pitchFamily="34" charset="0"/>
              </a:rPr>
              <a:t> nasal </a:t>
            </a:r>
            <a:r>
              <a:rPr lang="en-US" sz="3000" dirty="0" err="1">
                <a:latin typeface="Arial" panose="020B0604020202020204" pitchFamily="34" charset="0"/>
                <a:cs typeface="Arial" panose="020B0604020202020204" pitchFamily="34" charset="0"/>
              </a:rPr>
              <a:t>antimuscarinique</a:t>
            </a:r>
            <a:endParaRPr lang="en-US" sz="3000" dirty="0">
              <a:latin typeface="Arial" panose="020B0604020202020204" pitchFamily="34" charset="0"/>
              <a:cs typeface="Arial" panose="020B0604020202020204" pitchFamily="34" charset="0"/>
            </a:endParaRPr>
          </a:p>
          <a:p>
            <a:pPr marL="457200" indent="-457200">
              <a:lnSpc>
                <a:spcPct val="150000"/>
              </a:lnSpc>
              <a:buClr>
                <a:srgbClr val="017973"/>
              </a:buClr>
              <a:buSzPct val="130000"/>
              <a:buBlip>
                <a:blip r:embed="rId4"/>
              </a:buBlip>
            </a:pPr>
            <a:r>
              <a:rPr lang="en-US" sz="3000" dirty="0" err="1">
                <a:latin typeface="Arial" panose="020B0604020202020204" pitchFamily="34" charset="0"/>
                <a:cs typeface="Arial" panose="020B0604020202020204" pitchFamily="34" charset="0"/>
              </a:rPr>
              <a:t>Pulvérisateur</a:t>
            </a:r>
            <a:r>
              <a:rPr lang="en-US" sz="3000" dirty="0">
                <a:latin typeface="Arial" panose="020B0604020202020204" pitchFamily="34" charset="0"/>
                <a:cs typeface="Arial" panose="020B0604020202020204" pitchFamily="34" charset="0"/>
              </a:rPr>
              <a:t> double action </a:t>
            </a:r>
            <a:br>
              <a:rPr lang="en-US" sz="3000" dirty="0">
                <a:latin typeface="Arial" panose="020B0604020202020204" pitchFamily="34" charset="0"/>
                <a:cs typeface="Arial" panose="020B0604020202020204" pitchFamily="34" charset="0"/>
              </a:rPr>
            </a:br>
            <a:r>
              <a:rPr lang="en-US" sz="3000" dirty="0" err="1">
                <a:latin typeface="Arial" panose="020B0604020202020204" pitchFamily="34" charset="0"/>
                <a:cs typeface="Arial" panose="020B0604020202020204" pitchFamily="34" charset="0"/>
              </a:rPr>
              <a:t>corticostéroïde</a:t>
            </a:r>
            <a:r>
              <a:rPr lang="en-US" sz="3000" dirty="0">
                <a:latin typeface="Arial" panose="020B0604020202020204" pitchFamily="34" charset="0"/>
                <a:cs typeface="Arial" panose="020B0604020202020204" pitchFamily="34" charset="0"/>
              </a:rPr>
              <a:t>/</a:t>
            </a:r>
            <a:r>
              <a:rPr lang="en-US" sz="3000" dirty="0" err="1">
                <a:latin typeface="Arial" panose="020B0604020202020204" pitchFamily="34" charset="0"/>
                <a:cs typeface="Arial" panose="020B0604020202020204" pitchFamily="34" charset="0"/>
              </a:rPr>
              <a:t>antihistaminique</a:t>
            </a:r>
            <a:endParaRPr lang="en-US" sz="3000" dirty="0">
              <a:latin typeface="Arial" panose="020B0604020202020204" pitchFamily="34" charset="0"/>
              <a:cs typeface="Arial" panose="020B0604020202020204" pitchFamily="34" charset="0"/>
            </a:endParaRPr>
          </a:p>
          <a:p>
            <a:pPr marL="457200" indent="-457200">
              <a:lnSpc>
                <a:spcPct val="150000"/>
              </a:lnSpc>
              <a:buClr>
                <a:srgbClr val="017973"/>
              </a:buClr>
              <a:buSzPct val="130000"/>
              <a:buBlip>
                <a:blip r:embed="rId4"/>
              </a:buBlip>
            </a:pPr>
            <a:r>
              <a:rPr lang="en-US" sz="3000" dirty="0">
                <a:latin typeface="Arial" panose="020B0604020202020204" pitchFamily="34" charset="0"/>
                <a:cs typeface="Arial" panose="020B0604020202020204" pitchFamily="34" charset="0"/>
              </a:rPr>
              <a:t>Porter un masque </a:t>
            </a:r>
            <a:r>
              <a:rPr lang="en-US" sz="3000" dirty="0" err="1">
                <a:latin typeface="Arial" panose="020B0604020202020204" pitchFamily="34" charset="0"/>
                <a:cs typeface="Arial" panose="020B0604020202020204" pitchFamily="34" charset="0"/>
              </a:rPr>
              <a:t>ou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une</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écharpe</a:t>
            </a:r>
            <a:r>
              <a:rPr lang="en-US" sz="3000" dirty="0">
                <a:latin typeface="Arial" panose="020B0604020202020204" pitchFamily="34" charset="0"/>
                <a:cs typeface="Arial" panose="020B0604020202020204" pitchFamily="34" charset="0"/>
              </a:rPr>
              <a:t> pour </a:t>
            </a:r>
            <a:r>
              <a:rPr lang="en-US" sz="3000" dirty="0" err="1">
                <a:latin typeface="Arial" panose="020B0604020202020204" pitchFamily="34" charset="0"/>
                <a:cs typeface="Arial" panose="020B0604020202020204" pitchFamily="34" charset="0"/>
              </a:rPr>
              <a:t>réchauffer</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l'air</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avant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d'inhaler</a:t>
            </a:r>
            <a:endParaRPr lang="en-US" sz="3000" dirty="0">
              <a:latin typeface="Arial" panose="020B0604020202020204" pitchFamily="34" charset="0"/>
              <a:cs typeface="Arial" panose="020B0604020202020204" pitchFamily="34" charset="0"/>
            </a:endParaRPr>
          </a:p>
          <a:p>
            <a:pPr marL="457200" indent="-457200">
              <a:lnSpc>
                <a:spcPct val="150000"/>
              </a:lnSpc>
              <a:buClr>
                <a:srgbClr val="017973"/>
              </a:buClr>
              <a:buSzPct val="130000"/>
              <a:buBlip>
                <a:blip r:embed="rId4"/>
              </a:buBlip>
            </a:pPr>
            <a:r>
              <a:rPr lang="en-US" sz="3000" dirty="0">
                <a:latin typeface="Arial" panose="020B0604020202020204" pitchFamily="34" charset="0"/>
                <a:cs typeface="Arial" panose="020B0604020202020204" pitchFamily="34" charset="0"/>
              </a:rPr>
              <a:t>WSP/Vaseline sur le vestibule par temps </a:t>
            </a:r>
            <a:r>
              <a:rPr lang="en-US" sz="3000" dirty="0" err="1">
                <a:latin typeface="Arial" panose="020B0604020202020204" pitchFamily="34" charset="0"/>
                <a:cs typeface="Arial" panose="020B0604020202020204" pitchFamily="34" charset="0"/>
              </a:rPr>
              <a:t>froid</a:t>
            </a:r>
            <a:endParaRPr lang="en-US" sz="3000" dirty="0">
              <a:latin typeface="Arial" panose="020B0604020202020204" pitchFamily="34" charset="0"/>
              <a:cs typeface="Arial" panose="020B0604020202020204" pitchFamily="34" charset="0"/>
            </a:endParaRPr>
          </a:p>
        </p:txBody>
      </p:sp>
      <p:pic>
        <p:nvPicPr>
          <p:cNvPr id="6" name="Picture 5" descr="A hand holding a water bottle&#10;&#10;AI-generated content may be incorrect.">
            <a:extLst>
              <a:ext uri="{FF2B5EF4-FFF2-40B4-BE49-F238E27FC236}">
                <a16:creationId xmlns:a16="http://schemas.microsoft.com/office/drawing/2014/main" id="{BD4EAFA2-B85A-0B51-BD21-867A907B8725}"/>
              </a:ext>
            </a:extLst>
          </p:cNvPr>
          <p:cNvPicPr>
            <a:picLocks noChangeAspect="1"/>
          </p:cNvPicPr>
          <p:nvPr/>
        </p:nvPicPr>
        <p:blipFill>
          <a:blip r:embed="rId5"/>
          <a:stretch>
            <a:fillRect/>
          </a:stretch>
        </p:blipFill>
        <p:spPr>
          <a:xfrm>
            <a:off x="8991600" y="927100"/>
            <a:ext cx="3198507" cy="3048178"/>
          </a:xfrm>
          <a:prstGeom prst="rect">
            <a:avLst/>
          </a:prstGeom>
        </p:spPr>
      </p:pic>
      <p:pic>
        <p:nvPicPr>
          <p:cNvPr id="8" name="Picture 7" descr="A black bottle with a white cap&#10;&#10;AI-generated content may be incorrect.">
            <a:extLst>
              <a:ext uri="{FF2B5EF4-FFF2-40B4-BE49-F238E27FC236}">
                <a16:creationId xmlns:a16="http://schemas.microsoft.com/office/drawing/2014/main" id="{A957AF95-D054-0655-73A4-A7347AEF43B5}"/>
              </a:ext>
            </a:extLst>
          </p:cNvPr>
          <p:cNvPicPr>
            <a:picLocks noChangeAspect="1"/>
          </p:cNvPicPr>
          <p:nvPr/>
        </p:nvPicPr>
        <p:blipFill>
          <a:blip r:embed="rId6"/>
          <a:stretch>
            <a:fillRect/>
          </a:stretch>
        </p:blipFill>
        <p:spPr>
          <a:xfrm>
            <a:off x="9544447" y="2853017"/>
            <a:ext cx="3765153" cy="3765153"/>
          </a:xfrm>
          <a:prstGeom prst="rect">
            <a:avLst/>
          </a:prstGeom>
        </p:spPr>
      </p:pic>
    </p:spTree>
    <p:extLst>
      <p:ext uri="{BB962C8B-B14F-4D97-AF65-F5344CB8AC3E}">
        <p14:creationId xmlns:p14="http://schemas.microsoft.com/office/powerpoint/2010/main" val="4225520031"/>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07677-4C29-CE97-6AD8-4E749A57B8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5B2B4D-7F94-7762-CF9D-EABE963647EC}"/>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Révision</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73442A18-5F9D-538C-4B6B-B2D056D7B303}"/>
              </a:ext>
            </a:extLst>
          </p:cNvPr>
          <p:cNvPicPr>
            <a:picLocks noChangeAspect="1"/>
          </p:cNvPicPr>
          <p:nvPr/>
        </p:nvPicPr>
        <p:blipFill>
          <a:blip r:embed="rId3"/>
          <a:stretch>
            <a:fillRect/>
          </a:stretch>
        </p:blipFill>
        <p:spPr>
          <a:xfrm>
            <a:off x="10411291" y="281092"/>
            <a:ext cx="1374214" cy="695352"/>
          </a:xfrm>
          <a:prstGeom prst="rect">
            <a:avLst/>
          </a:prstGeom>
        </p:spPr>
      </p:pic>
      <p:pic>
        <p:nvPicPr>
          <p:cNvPr id="4" name="Picture 3" descr="A person playing golf on a golf course&#10;&#10;AI-generated content may be incorrect.">
            <a:extLst>
              <a:ext uri="{FF2B5EF4-FFF2-40B4-BE49-F238E27FC236}">
                <a16:creationId xmlns:a16="http://schemas.microsoft.com/office/drawing/2014/main" id="{7A3472FA-C816-C37E-76B6-8F04E8B508ED}"/>
              </a:ext>
            </a:extLst>
          </p:cNvPr>
          <p:cNvPicPr>
            <a:picLocks noChangeAspect="1"/>
          </p:cNvPicPr>
          <p:nvPr/>
        </p:nvPicPr>
        <p:blipFill>
          <a:blip r:embed="rId4"/>
          <a:stretch>
            <a:fillRect/>
          </a:stretch>
        </p:blipFill>
        <p:spPr>
          <a:xfrm>
            <a:off x="8586883" y="1283372"/>
            <a:ext cx="3372256" cy="5058385"/>
          </a:xfrm>
          <a:prstGeom prst="rect">
            <a:avLst/>
          </a:prstGeom>
        </p:spPr>
      </p:pic>
      <p:sp>
        <p:nvSpPr>
          <p:cNvPr id="3" name="TextBox 2">
            <a:extLst>
              <a:ext uri="{FF2B5EF4-FFF2-40B4-BE49-F238E27FC236}">
                <a16:creationId xmlns:a16="http://schemas.microsoft.com/office/drawing/2014/main" id="{E7789A00-EAD3-C1EE-750D-3D28C0CA7DA2}"/>
              </a:ext>
            </a:extLst>
          </p:cNvPr>
          <p:cNvSpPr txBox="1"/>
          <p:nvPr/>
        </p:nvSpPr>
        <p:spPr>
          <a:xfrm>
            <a:off x="470812" y="1712430"/>
            <a:ext cx="8330288" cy="3785652"/>
          </a:xfrm>
          <a:prstGeom prst="rect">
            <a:avLst/>
          </a:prstGeom>
          <a:noFill/>
        </p:spPr>
        <p:txBody>
          <a:bodyPr wrap="square">
            <a:spAutoFit/>
          </a:bodyPr>
          <a:lstStyle/>
          <a:p>
            <a:pPr marL="457200" indent="-457200">
              <a:buClr>
                <a:srgbClr val="017973"/>
              </a:buClr>
              <a:buSzPct val="130000"/>
              <a:buBlip>
                <a:blip r:embed="rId5"/>
              </a:buBlip>
            </a:pPr>
            <a:r>
              <a:rPr lang="fr-FR" sz="3000" dirty="0">
                <a:latin typeface="Arial" panose="020B0604020202020204" pitchFamily="34" charset="0"/>
                <a:cs typeface="Arial" panose="020B0604020202020204" pitchFamily="34" charset="0"/>
              </a:rPr>
              <a:t>6/52 suivi</a:t>
            </a:r>
          </a:p>
          <a:p>
            <a:pPr marL="457200" indent="-457200">
              <a:buClr>
                <a:srgbClr val="017973"/>
              </a:buClr>
              <a:buSzPct val="130000"/>
              <a:buBlip>
                <a:blip r:embed="rId5"/>
              </a:buBlip>
            </a:pPr>
            <a:endParaRPr lang="fr-FR" sz="3000" dirty="0">
              <a:latin typeface="Arial" panose="020B0604020202020204" pitchFamily="34" charset="0"/>
              <a:cs typeface="Arial" panose="020B0604020202020204" pitchFamily="34" charset="0"/>
            </a:endParaRPr>
          </a:p>
          <a:p>
            <a:pPr marL="457200" indent="-457200">
              <a:buClr>
                <a:srgbClr val="017973"/>
              </a:buClr>
              <a:buSzPct val="130000"/>
              <a:buBlip>
                <a:blip r:embed="rId5"/>
              </a:buBlip>
            </a:pPr>
            <a:r>
              <a:rPr lang="fr-FR" sz="3000" dirty="0">
                <a:latin typeface="Arial" panose="020B0604020202020204" pitchFamily="34" charset="0"/>
                <a:cs typeface="Arial" panose="020B0604020202020204" pitchFamily="34" charset="0"/>
              </a:rPr>
              <a:t>Contrôle 6/12 en été et avant l'hiver</a:t>
            </a:r>
          </a:p>
          <a:p>
            <a:pPr marL="457200" indent="-457200">
              <a:buClr>
                <a:srgbClr val="017973"/>
              </a:buClr>
              <a:buSzPct val="130000"/>
              <a:buBlip>
                <a:blip r:embed="rId5"/>
              </a:buBlip>
            </a:pPr>
            <a:endParaRPr lang="fr-FR" sz="3000" dirty="0">
              <a:latin typeface="Arial" panose="020B0604020202020204" pitchFamily="34" charset="0"/>
              <a:cs typeface="Arial" panose="020B0604020202020204" pitchFamily="34" charset="0"/>
            </a:endParaRPr>
          </a:p>
          <a:p>
            <a:pPr marL="457200" indent="-457200">
              <a:buClr>
                <a:srgbClr val="017973"/>
              </a:buClr>
              <a:buSzPct val="130000"/>
              <a:buBlip>
                <a:blip r:embed="rId5"/>
              </a:buBlip>
            </a:pPr>
            <a:r>
              <a:rPr lang="fr-FR" sz="3000" dirty="0">
                <a:latin typeface="Arial" panose="020B0604020202020204" pitchFamily="34" charset="0"/>
                <a:cs typeface="Arial" panose="020B0604020202020204" pitchFamily="34" charset="0"/>
              </a:rPr>
              <a:t>Notification d'aggravation si :</a:t>
            </a:r>
          </a:p>
          <a:p>
            <a:pPr marL="457200" indent="-457200">
              <a:buClr>
                <a:srgbClr val="017973"/>
              </a:buClr>
              <a:buSzPct val="130000"/>
              <a:buBlip>
                <a:blip r:embed="rId5"/>
              </a:buBlip>
            </a:pPr>
            <a:endParaRPr lang="fr-FR" sz="3000" dirty="0">
              <a:latin typeface="Arial" panose="020B0604020202020204" pitchFamily="34" charset="0"/>
              <a:cs typeface="Arial" panose="020B0604020202020204" pitchFamily="34" charset="0"/>
            </a:endParaRPr>
          </a:p>
          <a:p>
            <a:pPr marL="914400" lvl="1" indent="-457200">
              <a:buClr>
                <a:srgbClr val="017973"/>
              </a:buClr>
              <a:buSzPct val="130000"/>
              <a:buFont typeface="Arial" panose="020B0604020202020204" pitchFamily="34" charset="0"/>
              <a:buChar char="•"/>
            </a:pPr>
            <a:r>
              <a:rPr lang="fr-FR" sz="3000" dirty="0">
                <a:latin typeface="Arial" panose="020B0604020202020204" pitchFamily="34" charset="0"/>
                <a:cs typeface="Arial" panose="020B0604020202020204" pitchFamily="34" charset="0"/>
              </a:rPr>
              <a:t>Anosmie</a:t>
            </a:r>
          </a:p>
          <a:p>
            <a:pPr marL="914400" lvl="1" indent="-457200">
              <a:buClr>
                <a:srgbClr val="017973"/>
              </a:buClr>
              <a:buSzPct val="130000"/>
              <a:buFont typeface="Arial" panose="020B0604020202020204" pitchFamily="34" charset="0"/>
              <a:buChar char="•"/>
            </a:pPr>
            <a:r>
              <a:rPr lang="fr-FR" sz="3000" dirty="0">
                <a:latin typeface="Arial" panose="020B0604020202020204" pitchFamily="34" charset="0"/>
                <a:cs typeface="Arial" panose="020B0604020202020204" pitchFamily="34" charset="0"/>
              </a:rPr>
              <a:t>Épistaxis</a:t>
            </a:r>
            <a:endParaRPr lang="en-US" sz="3200" dirty="0">
              <a:latin typeface="Arial" panose="020B0604020202020204" pitchFamily="34" charset="0"/>
            </a:endParaRPr>
          </a:p>
        </p:txBody>
      </p:sp>
    </p:spTree>
    <p:extLst>
      <p:ext uri="{BB962C8B-B14F-4D97-AF65-F5344CB8AC3E}">
        <p14:creationId xmlns:p14="http://schemas.microsoft.com/office/powerpoint/2010/main" val="628020994"/>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07677-4C29-CE97-6AD8-4E749A57B8B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061C0B6-706D-E509-6D85-F1503AD615D3}"/>
              </a:ext>
            </a:extLst>
          </p:cNvPr>
          <p:cNvPicPr>
            <a:picLocks noChangeAspect="1"/>
          </p:cNvPicPr>
          <p:nvPr/>
        </p:nvPicPr>
        <p:blipFill>
          <a:blip r:embed="rId3"/>
          <a:srcRect l="12522" t="8257" r="8968" b="9812"/>
          <a:stretch/>
        </p:blipFill>
        <p:spPr>
          <a:xfrm>
            <a:off x="8037549" y="221110"/>
            <a:ext cx="1435209" cy="2246654"/>
          </a:xfrm>
          <a:prstGeom prst="rect">
            <a:avLst/>
          </a:prstGeom>
        </p:spPr>
      </p:pic>
      <p:sp>
        <p:nvSpPr>
          <p:cNvPr id="2" name="Title 1">
            <a:extLst>
              <a:ext uri="{FF2B5EF4-FFF2-40B4-BE49-F238E27FC236}">
                <a16:creationId xmlns:a16="http://schemas.microsoft.com/office/drawing/2014/main" id="{365B2B4D-7F94-7762-CF9D-EABE963647EC}"/>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Résumé des messages </a:t>
            </a:r>
            <a:r>
              <a:rPr lang="en-GB" sz="2800" b="1" dirty="0" err="1">
                <a:solidFill>
                  <a:srgbClr val="017973"/>
                </a:solidFill>
                <a:latin typeface="Arial" panose="020B0604020202020204" pitchFamily="34" charset="0"/>
                <a:cs typeface="Arial" panose="020B0604020202020204" pitchFamily="34" charset="0"/>
              </a:rPr>
              <a:t>clés</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73442A18-5F9D-538C-4B6B-B2D056D7B303}"/>
              </a:ext>
            </a:extLst>
          </p:cNvPr>
          <p:cNvPicPr>
            <a:picLocks noChangeAspect="1"/>
          </p:cNvPicPr>
          <p:nvPr/>
        </p:nvPicPr>
        <p:blipFill>
          <a:blip r:embed="rId4"/>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E7789A00-EAD3-C1EE-750D-3D28C0CA7DA2}"/>
              </a:ext>
            </a:extLst>
          </p:cNvPr>
          <p:cNvSpPr txBox="1"/>
          <p:nvPr/>
        </p:nvSpPr>
        <p:spPr>
          <a:xfrm>
            <a:off x="470811" y="1712430"/>
            <a:ext cx="11721189" cy="5183150"/>
          </a:xfrm>
          <a:prstGeom prst="rect">
            <a:avLst/>
          </a:prstGeom>
          <a:noFill/>
        </p:spPr>
        <p:txBody>
          <a:bodyPr wrap="square">
            <a:spAutoFit/>
          </a:bodyPr>
          <a:lstStyle/>
          <a:p>
            <a:pPr marL="457200" indent="-457200">
              <a:lnSpc>
                <a:spcPct val="150000"/>
              </a:lnSpc>
              <a:buClr>
                <a:srgbClr val="017973"/>
              </a:buClr>
              <a:buSzPct val="130000"/>
              <a:buBlip>
                <a:blip r:embed="rId5"/>
              </a:buBlip>
            </a:pPr>
            <a:r>
              <a:rPr lang="fr-FR" sz="2800" dirty="0">
                <a:latin typeface="Arial" panose="020B0604020202020204" pitchFamily="34" charset="0"/>
              </a:rPr>
              <a:t>Toutes les rhinites ne sont pas allergiques</a:t>
            </a:r>
          </a:p>
          <a:p>
            <a:pPr marL="457200" indent="-457200">
              <a:lnSpc>
                <a:spcPct val="150000"/>
              </a:lnSpc>
              <a:buClr>
                <a:srgbClr val="017973"/>
              </a:buClr>
              <a:buSzPct val="130000"/>
              <a:buBlip>
                <a:blip r:embed="rId5"/>
              </a:buBlip>
            </a:pPr>
            <a:r>
              <a:rPr lang="fr-FR" sz="2800" dirty="0">
                <a:latin typeface="Arial" panose="020B0604020202020204" pitchFamily="34" charset="0"/>
              </a:rPr>
              <a:t>Il est essentiel d'effectuer une recherche approfondie des causes des symptômes</a:t>
            </a:r>
          </a:p>
          <a:p>
            <a:pPr marL="457200" indent="-457200">
              <a:lnSpc>
                <a:spcPct val="150000"/>
              </a:lnSpc>
              <a:buClr>
                <a:srgbClr val="017973"/>
              </a:buClr>
              <a:buSzPct val="130000"/>
              <a:buBlip>
                <a:blip r:embed="rId5"/>
              </a:buBlip>
            </a:pPr>
            <a:r>
              <a:rPr lang="fr-FR" sz="2800" dirty="0">
                <a:latin typeface="Arial" panose="020B0604020202020204" pitchFamily="34" charset="0"/>
              </a:rPr>
              <a:t>Les traitements non pharmacologiques et les mesures préventives sont très importants dans la prise en charge de la RNA</a:t>
            </a:r>
          </a:p>
          <a:p>
            <a:pPr marL="457200" indent="-457200">
              <a:lnSpc>
                <a:spcPct val="150000"/>
              </a:lnSpc>
              <a:buClr>
                <a:srgbClr val="017973"/>
              </a:buClr>
              <a:buSzPct val="130000"/>
              <a:buBlip>
                <a:blip r:embed="rId5"/>
              </a:buBlip>
            </a:pPr>
            <a:r>
              <a:rPr lang="fr-FR" sz="2800" dirty="0">
                <a:latin typeface="Arial" panose="020B0604020202020204" pitchFamily="34" charset="0"/>
              </a:rPr>
              <a:t>Il faut être conscient que les patients peuvent souffrir à la fois d'RA et de RNA</a:t>
            </a:r>
            <a:br>
              <a:rPr lang="en-US" sz="2800" dirty="0">
                <a:latin typeface="Arial" panose="020B0604020202020204" pitchFamily="34" charset="0"/>
              </a:rPr>
            </a:br>
            <a:endParaRPr lang="en-US" sz="2800" dirty="0">
              <a:latin typeface="Arial" panose="020B0604020202020204" pitchFamily="34" charset="0"/>
            </a:endParaRPr>
          </a:p>
        </p:txBody>
      </p:sp>
    </p:spTree>
    <p:extLst>
      <p:ext uri="{BB962C8B-B14F-4D97-AF65-F5344CB8AC3E}">
        <p14:creationId xmlns:p14="http://schemas.microsoft.com/office/powerpoint/2010/main" val="2278831288"/>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F696E-27BA-85D8-6A15-B5781789C2C9}"/>
            </a:ext>
          </a:extLst>
        </p:cNvPr>
        <p:cNvGrpSpPr/>
        <p:nvPr/>
      </p:nvGrpSpPr>
      <p:grpSpPr>
        <a:xfrm>
          <a:off x="0" y="0"/>
          <a:ext cx="0" cy="0"/>
          <a:chOff x="0" y="0"/>
          <a:chExt cx="0" cy="0"/>
        </a:xfrm>
      </p:grpSpPr>
      <p:pic>
        <p:nvPicPr>
          <p:cNvPr id="6" name="Picture 5" descr="A qr code with green squares&#10;&#10;AI-generated content may be incorrect.">
            <a:extLst>
              <a:ext uri="{FF2B5EF4-FFF2-40B4-BE49-F238E27FC236}">
                <a16:creationId xmlns:a16="http://schemas.microsoft.com/office/drawing/2014/main" id="{019C2053-A183-8926-3D4C-F660979A7F78}"/>
              </a:ext>
            </a:extLst>
          </p:cNvPr>
          <p:cNvPicPr>
            <a:picLocks noChangeAspect="1"/>
          </p:cNvPicPr>
          <p:nvPr/>
        </p:nvPicPr>
        <p:blipFill>
          <a:blip r:embed="rId2"/>
          <a:stretch>
            <a:fillRect/>
          </a:stretch>
        </p:blipFill>
        <p:spPr>
          <a:xfrm>
            <a:off x="5906535" y="1376455"/>
            <a:ext cx="4105089" cy="4105089"/>
          </a:xfrm>
          <a:prstGeom prst="rect">
            <a:avLst/>
          </a:prstGeom>
        </p:spPr>
      </p:pic>
      <p:sp>
        <p:nvSpPr>
          <p:cNvPr id="2" name="Title 1">
            <a:extLst>
              <a:ext uri="{FF2B5EF4-FFF2-40B4-BE49-F238E27FC236}">
                <a16:creationId xmlns:a16="http://schemas.microsoft.com/office/drawing/2014/main" id="{D7DFBCFC-D390-C717-5D0E-469922328BEC}"/>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L'assistant</a:t>
            </a:r>
            <a:r>
              <a:rPr lang="en-GB" sz="2800" b="1" dirty="0">
                <a:solidFill>
                  <a:srgbClr val="017973"/>
                </a:solidFill>
                <a:latin typeface="Arial" panose="020B0604020202020204" pitchFamily="34" charset="0"/>
                <a:cs typeface="Arial" panose="020B0604020202020204" pitchFamily="34" charset="0"/>
              </a:rPr>
              <a:t> de bureau</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07363A06-F593-2B82-AAF9-6C1710EBC8BA}"/>
              </a:ext>
            </a:extLst>
          </p:cNvPr>
          <p:cNvPicPr>
            <a:picLocks noChangeAspect="1"/>
          </p:cNvPicPr>
          <p:nvPr/>
        </p:nvPicPr>
        <p:blipFill>
          <a:blip r:embed="rId3"/>
          <a:stretch>
            <a:fillRect/>
          </a:stretch>
        </p:blipFill>
        <p:spPr>
          <a:xfrm>
            <a:off x="10411291" y="281092"/>
            <a:ext cx="1374214" cy="695352"/>
          </a:xfrm>
          <a:prstGeom prst="rect">
            <a:avLst/>
          </a:prstGeom>
        </p:spPr>
      </p:pic>
      <p:pic>
        <p:nvPicPr>
          <p:cNvPr id="3" name="Picture 2">
            <a:extLst>
              <a:ext uri="{FF2B5EF4-FFF2-40B4-BE49-F238E27FC236}">
                <a16:creationId xmlns:a16="http://schemas.microsoft.com/office/drawing/2014/main" id="{45592010-5956-B70B-7CAF-6535B6F740A2}"/>
              </a:ext>
            </a:extLst>
          </p:cNvPr>
          <p:cNvPicPr>
            <a:picLocks noChangeAspect="1"/>
          </p:cNvPicPr>
          <p:nvPr/>
        </p:nvPicPr>
        <p:blipFill>
          <a:blip r:embed="rId4"/>
          <a:srcRect/>
          <a:stretch/>
        </p:blipFill>
        <p:spPr>
          <a:xfrm>
            <a:off x="597172" y="1102888"/>
            <a:ext cx="3641992" cy="5152516"/>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B6762B5D-1221-B39F-DCCB-CBDE23FD8882}"/>
              </a:ext>
            </a:extLst>
          </p:cNvPr>
          <p:cNvSpPr txBox="1">
            <a:spLocks/>
          </p:cNvSpPr>
          <p:nvPr/>
        </p:nvSpPr>
        <p:spPr>
          <a:xfrm>
            <a:off x="6311835" y="5328414"/>
            <a:ext cx="3395583" cy="777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017973"/>
                </a:solidFill>
                <a:latin typeface="Arial" panose="020B0604020202020204" pitchFamily="34" charset="0"/>
                <a:cs typeface="Arial" panose="020B0604020202020204" pitchFamily="34" charset="0"/>
              </a:rPr>
              <a:t>www.ipcrg.org</a:t>
            </a:r>
            <a:endParaRPr lang="en-GB" sz="2800" dirty="0">
              <a:solidFill>
                <a:srgbClr val="017973"/>
              </a:solidFill>
            </a:endParaRPr>
          </a:p>
        </p:txBody>
      </p:sp>
    </p:spTree>
    <p:extLst>
      <p:ext uri="{BB962C8B-B14F-4D97-AF65-F5344CB8AC3E}">
        <p14:creationId xmlns:p14="http://schemas.microsoft.com/office/powerpoint/2010/main" val="282884505"/>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35231-7C25-DF88-DE16-C20B3AC751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9FC36A-AA00-C22F-2EF0-422DF323403D}"/>
              </a:ext>
            </a:extLst>
          </p:cNvPr>
          <p:cNvSpPr>
            <a:spLocks noGrp="1"/>
          </p:cNvSpPr>
          <p:nvPr>
            <p:ph type="title"/>
          </p:nvPr>
        </p:nvSpPr>
        <p:spPr>
          <a:xfrm>
            <a:off x="591128" y="239830"/>
            <a:ext cx="9573126" cy="777875"/>
          </a:xfrm>
        </p:spPr>
        <p:txBody>
          <a:bodyPr>
            <a:normAutofit/>
          </a:bodyPr>
          <a:lstStyle/>
          <a:p>
            <a:r>
              <a:rPr lang="fr-FR" sz="2800" b="1" dirty="0">
                <a:solidFill>
                  <a:srgbClr val="017973"/>
                </a:solidFill>
                <a:latin typeface="Arial" panose="020B0604020202020204" pitchFamily="34" charset="0"/>
                <a:cs typeface="Arial" panose="020B0604020202020204" pitchFamily="34" charset="0"/>
              </a:rPr>
              <a:t>L'assistant de bureau n° 19</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F42CB89D-79B7-7684-D29A-E034643B37CA}"/>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A44B5CB7-0573-0843-1C9A-5ADC86A7502A}"/>
              </a:ext>
            </a:extLst>
          </p:cNvPr>
          <p:cNvSpPr txBox="1"/>
          <p:nvPr/>
        </p:nvSpPr>
        <p:spPr>
          <a:xfrm>
            <a:off x="378214" y="6024805"/>
            <a:ext cx="11217212" cy="800219"/>
          </a:xfrm>
          <a:prstGeom prst="rect">
            <a:avLst/>
          </a:prstGeom>
          <a:noFill/>
        </p:spPr>
        <p:txBody>
          <a:bodyPr wrap="square">
            <a:spAutoFit/>
          </a:bodyPr>
          <a:lstStyle/>
          <a:p>
            <a:pPr algn="ctr">
              <a:buClr>
                <a:srgbClr val="017973"/>
              </a:buClr>
              <a:buSzPct val="130000"/>
            </a:pPr>
            <a:r>
              <a:rPr lang="en-US" sz="1600" dirty="0">
                <a:solidFill>
                  <a:srgbClr val="017973"/>
                </a:solidFill>
                <a:effectLst/>
                <a:latin typeface="Arial" panose="020B0604020202020204" pitchFamily="34" charset="0"/>
                <a:cs typeface="Arial" panose="020B0604020202020204" pitchFamily="34" charset="0"/>
              </a:rPr>
              <a:t>https://www.ipcrg.org/search-resources/ipcrg-dth-no19-a-practical-guide-to-improve-rhinitis-diagnosis-in-primary-care</a:t>
            </a:r>
          </a:p>
          <a:p>
            <a:pPr lvl="1" algn="ctr">
              <a:buClr>
                <a:srgbClr val="017973"/>
              </a:buClr>
              <a:buSzPct val="130000"/>
            </a:pPr>
            <a:endParaRPr lang="en-US" sz="3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C02FDF0-ACF8-E2B0-93C1-060C185E6569}"/>
              </a:ext>
            </a:extLst>
          </p:cNvPr>
          <p:cNvPicPr>
            <a:picLocks noChangeAspect="1"/>
          </p:cNvPicPr>
          <p:nvPr/>
        </p:nvPicPr>
        <p:blipFill>
          <a:blip r:embed="rId4"/>
          <a:srcRect/>
          <a:stretch/>
        </p:blipFill>
        <p:spPr>
          <a:xfrm>
            <a:off x="789241" y="1111602"/>
            <a:ext cx="3308000" cy="4680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74CE5BC2-5F18-0B11-B89C-F047E9B339B4}"/>
              </a:ext>
            </a:extLst>
          </p:cNvPr>
          <p:cNvPicPr>
            <a:picLocks noChangeAspect="1"/>
          </p:cNvPicPr>
          <p:nvPr/>
        </p:nvPicPr>
        <p:blipFill>
          <a:blip r:embed="rId5"/>
          <a:srcRect/>
          <a:stretch/>
        </p:blipFill>
        <p:spPr>
          <a:xfrm>
            <a:off x="4441917" y="1111602"/>
            <a:ext cx="3308166" cy="4680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65868356-54BD-85C7-232B-82E63E194CC5}"/>
              </a:ext>
            </a:extLst>
          </p:cNvPr>
          <p:cNvPicPr>
            <a:picLocks noChangeAspect="1"/>
          </p:cNvPicPr>
          <p:nvPr/>
        </p:nvPicPr>
        <p:blipFill>
          <a:blip r:embed="rId6"/>
          <a:srcRect/>
          <a:stretch/>
        </p:blipFill>
        <p:spPr>
          <a:xfrm>
            <a:off x="8094762" y="1111602"/>
            <a:ext cx="3308000" cy="4680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qr code with green squares&#10;&#10;AI-generated content may be incorrect.">
            <a:extLst>
              <a:ext uri="{FF2B5EF4-FFF2-40B4-BE49-F238E27FC236}">
                <a16:creationId xmlns:a16="http://schemas.microsoft.com/office/drawing/2014/main" id="{A783C130-E4AA-3193-C141-ECB48F00E4C6}"/>
              </a:ext>
            </a:extLst>
          </p:cNvPr>
          <p:cNvPicPr>
            <a:picLocks noChangeAspect="1"/>
          </p:cNvPicPr>
          <p:nvPr/>
        </p:nvPicPr>
        <p:blipFill>
          <a:blip r:embed="rId7"/>
          <a:stretch>
            <a:fillRect/>
          </a:stretch>
        </p:blipFill>
        <p:spPr>
          <a:xfrm>
            <a:off x="6096000" y="1886893"/>
            <a:ext cx="3084214" cy="3084214"/>
          </a:xfrm>
          <a:prstGeom prst="rect">
            <a:avLst/>
          </a:prstGeom>
        </p:spPr>
      </p:pic>
    </p:spTree>
    <p:extLst>
      <p:ext uri="{BB962C8B-B14F-4D97-AF65-F5344CB8AC3E}">
        <p14:creationId xmlns:p14="http://schemas.microsoft.com/office/powerpoint/2010/main" val="1230112865"/>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DCEC4-E6AB-5B70-6581-19958F1537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74E664-9386-A0D2-C61B-AD47D8A1359A}"/>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Objectifs</a:t>
            </a:r>
            <a:r>
              <a:rPr lang="en-GB" sz="2800" b="1" dirty="0">
                <a:solidFill>
                  <a:srgbClr val="017973"/>
                </a:solidFill>
                <a:latin typeface="Arial" panose="020B0604020202020204" pitchFamily="34" charset="0"/>
                <a:cs typeface="Arial" panose="020B0604020202020204" pitchFamily="34" charset="0"/>
              </a:rPr>
              <a:t> </a:t>
            </a:r>
            <a:r>
              <a:rPr lang="en-GB" sz="2800" b="1" dirty="0" err="1">
                <a:solidFill>
                  <a:srgbClr val="017973"/>
                </a:solidFill>
                <a:latin typeface="Arial" panose="020B0604020202020204" pitchFamily="34" charset="0"/>
                <a:cs typeface="Arial" panose="020B0604020202020204" pitchFamily="34" charset="0"/>
              </a:rPr>
              <a:t>pédagogiques</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D7A09A5F-3E63-F61A-BFE9-0CA0D601837C}"/>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8CB8E21F-C6CD-CD3B-347F-8144B7120097}"/>
              </a:ext>
            </a:extLst>
          </p:cNvPr>
          <p:cNvSpPr txBox="1"/>
          <p:nvPr/>
        </p:nvSpPr>
        <p:spPr>
          <a:xfrm>
            <a:off x="438653" y="1276495"/>
            <a:ext cx="9417615" cy="3648243"/>
          </a:xfrm>
          <a:prstGeom prst="rect">
            <a:avLst/>
          </a:prstGeom>
          <a:noFill/>
        </p:spPr>
        <p:txBody>
          <a:bodyPr wrap="square">
            <a:spAutoFit/>
          </a:bodyPr>
          <a:lstStyle/>
          <a:p>
            <a:pPr marL="457200" indent="-457200">
              <a:lnSpc>
                <a:spcPct val="150000"/>
              </a:lnSpc>
              <a:buClr>
                <a:srgbClr val="017973"/>
              </a:buClr>
              <a:buSzPct val="130000"/>
              <a:buBlip>
                <a:blip r:embed="rId3"/>
              </a:buBlip>
            </a:pPr>
            <a:r>
              <a:rPr lang="fr-FR" sz="3000" dirty="0">
                <a:latin typeface="Arial" panose="020B0604020202020204" pitchFamily="34" charset="0"/>
                <a:cs typeface="Arial" panose="020B0604020202020204" pitchFamily="34" charset="0"/>
              </a:rPr>
              <a:t>Identifier la rhinite chez les patients</a:t>
            </a:r>
            <a:endParaRPr lang="en-US" sz="3000" dirty="0">
              <a:latin typeface="Arial" panose="020B0604020202020204" pitchFamily="34" charset="0"/>
              <a:cs typeface="Arial" panose="020B0604020202020204" pitchFamily="34" charset="0"/>
            </a:endParaRPr>
          </a:p>
          <a:p>
            <a:pPr marL="457200" indent="-457200">
              <a:lnSpc>
                <a:spcPct val="150000"/>
              </a:lnSpc>
              <a:buClr>
                <a:srgbClr val="017973"/>
              </a:buClr>
              <a:buSzPct val="130000"/>
              <a:buBlip>
                <a:blip r:embed="rId3"/>
              </a:buBlip>
            </a:pPr>
            <a:r>
              <a:rPr lang="fr-FR" sz="3200" b="0" i="0" dirty="0">
                <a:effectLst/>
                <a:latin typeface="Arial" panose="020B0604020202020204" pitchFamily="34" charset="0"/>
              </a:rPr>
              <a:t>Différencier la rhinite allergique (RA) de la rhinite non allergique (RNA)</a:t>
            </a:r>
            <a:endParaRPr lang="en-US" sz="3200" b="0" i="0" dirty="0">
              <a:effectLst/>
              <a:latin typeface="Arial" panose="020B0604020202020204" pitchFamily="34" charset="0"/>
            </a:endParaRPr>
          </a:p>
          <a:p>
            <a:pPr marL="457200" indent="-457200">
              <a:lnSpc>
                <a:spcPct val="150000"/>
              </a:lnSpc>
              <a:buClr>
                <a:srgbClr val="017973"/>
              </a:buClr>
              <a:buSzPct val="130000"/>
              <a:buBlip>
                <a:blip r:embed="rId3"/>
              </a:buBlip>
            </a:pPr>
            <a:r>
              <a:rPr lang="fr-FR" sz="3200" b="0" i="0" dirty="0">
                <a:effectLst/>
                <a:latin typeface="Arial" panose="020B0604020202020204" pitchFamily="34" charset="0"/>
              </a:rPr>
              <a:t>Diagnostic de la rhinite non allergique</a:t>
            </a:r>
            <a:endParaRPr lang="en-US" sz="3200" b="0" i="0" dirty="0">
              <a:effectLst/>
              <a:latin typeface="Arial" panose="020B0604020202020204" pitchFamily="34" charset="0"/>
            </a:endParaRPr>
          </a:p>
          <a:p>
            <a:pPr marL="457200" indent="-457200">
              <a:lnSpc>
                <a:spcPct val="150000"/>
              </a:lnSpc>
              <a:buClr>
                <a:srgbClr val="017973"/>
              </a:buClr>
              <a:buSzPct val="130000"/>
              <a:buBlip>
                <a:blip r:embed="rId3"/>
              </a:buBlip>
            </a:pPr>
            <a:r>
              <a:rPr lang="fr-FR" sz="3200" b="0" i="0" dirty="0">
                <a:effectLst/>
                <a:latin typeface="Arial" panose="020B0604020202020204" pitchFamily="34" charset="0"/>
              </a:rPr>
              <a:t>Prise en charge de la rhinite non allergique</a:t>
            </a:r>
            <a:endParaRPr lang="en-US" sz="3000" dirty="0">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BE9F1A28-9133-80AA-E3A7-A6B118965683}"/>
              </a:ext>
            </a:extLst>
          </p:cNvPr>
          <p:cNvGrpSpPr/>
          <p:nvPr/>
        </p:nvGrpSpPr>
        <p:grpSpPr>
          <a:xfrm>
            <a:off x="7176977" y="4848446"/>
            <a:ext cx="4921173" cy="1728461"/>
            <a:chOff x="6306017" y="4236173"/>
            <a:chExt cx="5792133" cy="2013044"/>
          </a:xfrm>
        </p:grpSpPr>
        <p:pic>
          <p:nvPicPr>
            <p:cNvPr id="7" name="Picture 6" descr="A mug with a nose and nose on it&#10;&#10;AI-generated content may be incorrect.">
              <a:extLst>
                <a:ext uri="{FF2B5EF4-FFF2-40B4-BE49-F238E27FC236}">
                  <a16:creationId xmlns:a16="http://schemas.microsoft.com/office/drawing/2014/main" id="{886B395A-1A42-19AD-CF66-7533370224EF}"/>
                </a:ext>
              </a:extLst>
            </p:cNvPr>
            <p:cNvPicPr>
              <a:picLocks noChangeAspect="1"/>
            </p:cNvPicPr>
            <p:nvPr/>
          </p:nvPicPr>
          <p:blipFill>
            <a:blip r:embed="rId4"/>
            <a:stretch>
              <a:fillRect/>
            </a:stretch>
          </p:blipFill>
          <p:spPr>
            <a:xfrm>
              <a:off x="9834659" y="4269217"/>
              <a:ext cx="2263491" cy="1980000"/>
            </a:xfrm>
            <a:prstGeom prst="rect">
              <a:avLst/>
            </a:prstGeom>
          </p:spPr>
        </p:pic>
        <p:pic>
          <p:nvPicPr>
            <p:cNvPr id="11" name="Picture 10" descr="A white container with green lid&#10;&#10;AI-generated content may be incorrect.">
              <a:extLst>
                <a:ext uri="{FF2B5EF4-FFF2-40B4-BE49-F238E27FC236}">
                  <a16:creationId xmlns:a16="http://schemas.microsoft.com/office/drawing/2014/main" id="{8553FC9D-5CC3-4746-B89A-900DB48C5C4B}"/>
                </a:ext>
              </a:extLst>
            </p:cNvPr>
            <p:cNvPicPr>
              <a:picLocks noChangeAspect="1"/>
            </p:cNvPicPr>
            <p:nvPr/>
          </p:nvPicPr>
          <p:blipFill>
            <a:blip r:embed="rId5"/>
            <a:stretch>
              <a:fillRect/>
            </a:stretch>
          </p:blipFill>
          <p:spPr>
            <a:xfrm>
              <a:off x="8392543" y="4269216"/>
              <a:ext cx="1619081" cy="1915042"/>
            </a:xfrm>
            <a:prstGeom prst="rect">
              <a:avLst/>
            </a:prstGeom>
          </p:spPr>
        </p:pic>
        <p:pic>
          <p:nvPicPr>
            <p:cNvPr id="13" name="Picture 12" descr="A white and green mug with a green handle&#10;&#10;AI-generated content may be incorrect.">
              <a:extLst>
                <a:ext uri="{FF2B5EF4-FFF2-40B4-BE49-F238E27FC236}">
                  <a16:creationId xmlns:a16="http://schemas.microsoft.com/office/drawing/2014/main" id="{D573E433-27BA-D16F-FABC-8D0446A54BAF}"/>
                </a:ext>
              </a:extLst>
            </p:cNvPr>
            <p:cNvPicPr>
              <a:picLocks noChangeAspect="1"/>
            </p:cNvPicPr>
            <p:nvPr/>
          </p:nvPicPr>
          <p:blipFill>
            <a:blip r:embed="rId6"/>
            <a:stretch>
              <a:fillRect/>
            </a:stretch>
          </p:blipFill>
          <p:spPr>
            <a:xfrm>
              <a:off x="6306017" y="4236173"/>
              <a:ext cx="2438311" cy="1981128"/>
            </a:xfrm>
            <a:prstGeom prst="rect">
              <a:avLst/>
            </a:prstGeom>
          </p:spPr>
        </p:pic>
      </p:grpSp>
    </p:spTree>
    <p:extLst>
      <p:ext uri="{BB962C8B-B14F-4D97-AF65-F5344CB8AC3E}">
        <p14:creationId xmlns:p14="http://schemas.microsoft.com/office/powerpoint/2010/main" val="4075101473"/>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D5EC1-B8DE-7EB1-3D05-8230C18934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225AC4-051C-B9C0-D249-D3027655173C}"/>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Rencontrez</a:t>
            </a:r>
            <a:r>
              <a:rPr lang="en-GB" sz="2800" b="1" dirty="0">
                <a:solidFill>
                  <a:srgbClr val="017973"/>
                </a:solidFill>
                <a:latin typeface="Arial" panose="020B0604020202020204" pitchFamily="34" charset="0"/>
                <a:cs typeface="Arial" panose="020B0604020202020204" pitchFamily="34" charset="0"/>
              </a:rPr>
              <a:t> Tom</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F839A213-B385-5DBC-EA57-21D070B30563}"/>
              </a:ext>
            </a:extLst>
          </p:cNvPr>
          <p:cNvPicPr>
            <a:picLocks noChangeAspect="1"/>
          </p:cNvPicPr>
          <p:nvPr/>
        </p:nvPicPr>
        <p:blipFill>
          <a:blip r:embed="rId2"/>
          <a:stretch>
            <a:fillRect/>
          </a:stretch>
        </p:blipFill>
        <p:spPr>
          <a:xfrm>
            <a:off x="10411291" y="281092"/>
            <a:ext cx="1374214" cy="695352"/>
          </a:xfrm>
          <a:prstGeom prst="rect">
            <a:avLst/>
          </a:prstGeom>
        </p:spPr>
      </p:pic>
      <p:pic>
        <p:nvPicPr>
          <p:cNvPr id="4" name="Picture 3" descr="A person standing on a golf course&#10;&#10;AI-generated content may be incorrect.">
            <a:extLst>
              <a:ext uri="{FF2B5EF4-FFF2-40B4-BE49-F238E27FC236}">
                <a16:creationId xmlns:a16="http://schemas.microsoft.com/office/drawing/2014/main" id="{13C65C6F-06FA-A107-6F84-15F937CD4948}"/>
              </a:ext>
            </a:extLst>
          </p:cNvPr>
          <p:cNvPicPr>
            <a:picLocks noChangeAspect="1"/>
          </p:cNvPicPr>
          <p:nvPr/>
        </p:nvPicPr>
        <p:blipFill>
          <a:blip r:embed="rId3"/>
          <a:stretch>
            <a:fillRect/>
          </a:stretch>
        </p:blipFill>
        <p:spPr>
          <a:xfrm>
            <a:off x="8441548" y="1289849"/>
            <a:ext cx="3402254" cy="5103382"/>
          </a:xfrm>
          <a:prstGeom prst="rect">
            <a:avLst/>
          </a:prstGeom>
        </p:spPr>
      </p:pic>
      <p:sp>
        <p:nvSpPr>
          <p:cNvPr id="3" name="TextBox 2">
            <a:extLst>
              <a:ext uri="{FF2B5EF4-FFF2-40B4-BE49-F238E27FC236}">
                <a16:creationId xmlns:a16="http://schemas.microsoft.com/office/drawing/2014/main" id="{58EB1012-56C2-D0C6-238B-270E4E00A6C3}"/>
              </a:ext>
            </a:extLst>
          </p:cNvPr>
          <p:cNvSpPr txBox="1"/>
          <p:nvPr/>
        </p:nvSpPr>
        <p:spPr>
          <a:xfrm>
            <a:off x="438915" y="1256217"/>
            <a:ext cx="7831247" cy="4552849"/>
          </a:xfrm>
          <a:prstGeom prst="rect">
            <a:avLst/>
          </a:prstGeom>
          <a:noFill/>
        </p:spPr>
        <p:txBody>
          <a:bodyPr wrap="square">
            <a:spAutoFit/>
          </a:bodyPr>
          <a:lstStyle/>
          <a:p>
            <a:pPr marL="457200" indent="-457200">
              <a:lnSpc>
                <a:spcPts val="4400"/>
              </a:lnSpc>
              <a:buClr>
                <a:srgbClr val="017973"/>
              </a:buClr>
              <a:buSzPct val="130000"/>
              <a:buBlip>
                <a:blip r:embed="rId4"/>
              </a:buBlip>
            </a:pPr>
            <a:r>
              <a:rPr lang="fr-FR" sz="3000" dirty="0">
                <a:latin typeface="Arial" panose="020B0604020202020204" pitchFamily="34" charset="0"/>
                <a:cs typeface="Arial" panose="020B0604020202020204" pitchFamily="34" charset="0"/>
              </a:rPr>
              <a:t>Homme écossais de 65 ans</a:t>
            </a:r>
          </a:p>
          <a:p>
            <a:pPr marL="457200" indent="-457200">
              <a:lnSpc>
                <a:spcPts val="4400"/>
              </a:lnSpc>
              <a:buClr>
                <a:srgbClr val="017973"/>
              </a:buClr>
              <a:buSzPct val="130000"/>
              <a:buBlip>
                <a:blip r:embed="rId4"/>
              </a:buBlip>
            </a:pPr>
            <a:r>
              <a:rPr lang="fr-FR" sz="3000" dirty="0">
                <a:latin typeface="Arial" panose="020B0604020202020204" pitchFamily="34" charset="0"/>
                <a:cs typeface="Arial" panose="020B0604020202020204" pitchFamily="34" charset="0"/>
              </a:rPr>
              <a:t>Aime jouer au golf et la randonnée en montagne</a:t>
            </a:r>
          </a:p>
          <a:p>
            <a:pPr marL="457200" indent="-457200">
              <a:lnSpc>
                <a:spcPts val="4400"/>
              </a:lnSpc>
              <a:buClr>
                <a:srgbClr val="017973"/>
              </a:buClr>
              <a:buSzPct val="130000"/>
              <a:buBlip>
                <a:blip r:embed="rId4"/>
              </a:buBlip>
            </a:pPr>
            <a:r>
              <a:rPr lang="fr-FR" sz="3000" dirty="0">
                <a:latin typeface="Arial" panose="020B0604020202020204" pitchFamily="34" charset="0"/>
                <a:cs typeface="Arial" panose="020B0604020202020204" pitchFamily="34" charset="0"/>
              </a:rPr>
              <a:t>Ancien PDG d'une entreprise d'électronique</a:t>
            </a:r>
          </a:p>
          <a:p>
            <a:pPr marL="457200" indent="-457200">
              <a:lnSpc>
                <a:spcPts val="4400"/>
              </a:lnSpc>
              <a:buClr>
                <a:srgbClr val="017973"/>
              </a:buClr>
              <a:buSzPct val="130000"/>
              <a:buBlip>
                <a:blip r:embed="rId4"/>
              </a:buBlip>
            </a:pPr>
            <a:r>
              <a:rPr lang="fr-FR" sz="3000" dirty="0">
                <a:latin typeface="Arial" panose="020B0604020202020204" pitchFamily="34" charset="0"/>
                <a:cs typeface="Arial" panose="020B0604020202020204" pitchFamily="34" charset="0"/>
              </a:rPr>
              <a:t>Part en vacances au moins deux fois par an</a:t>
            </a:r>
          </a:p>
          <a:p>
            <a:pPr marL="457200" indent="-457200">
              <a:lnSpc>
                <a:spcPts val="4400"/>
              </a:lnSpc>
              <a:buClr>
                <a:srgbClr val="017973"/>
              </a:buClr>
              <a:buSzPct val="130000"/>
              <a:buBlip>
                <a:blip r:embed="rId4"/>
              </a:buBlip>
            </a:pPr>
            <a:r>
              <a:rPr lang="fr-FR" sz="3000" dirty="0">
                <a:latin typeface="Arial" panose="020B0604020202020204" pitchFamily="34" charset="0"/>
                <a:cs typeface="Arial" panose="020B0604020202020204" pitchFamily="34" charset="0"/>
              </a:rPr>
              <a:t>N'a pas d'animaux domestiques chez lui</a:t>
            </a:r>
            <a:endParaRPr lang="en-US"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677660"/>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D5EC1-B8DE-7EB1-3D05-8230C18934E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7594007-9BCF-A35D-3533-9C15B224982E}"/>
              </a:ext>
            </a:extLst>
          </p:cNvPr>
          <p:cNvPicPr>
            <a:picLocks noChangeAspect="1"/>
          </p:cNvPicPr>
          <p:nvPr/>
        </p:nvPicPr>
        <p:blipFill>
          <a:blip r:embed="rId2"/>
          <a:stretch>
            <a:fillRect/>
          </a:stretch>
        </p:blipFill>
        <p:spPr>
          <a:xfrm>
            <a:off x="8441547" y="1289849"/>
            <a:ext cx="3402255" cy="5103383"/>
          </a:xfrm>
          <a:prstGeom prst="rect">
            <a:avLst/>
          </a:prstGeom>
        </p:spPr>
      </p:pic>
      <p:sp>
        <p:nvSpPr>
          <p:cNvPr id="2" name="Title 1">
            <a:extLst>
              <a:ext uri="{FF2B5EF4-FFF2-40B4-BE49-F238E27FC236}">
                <a16:creationId xmlns:a16="http://schemas.microsoft.com/office/drawing/2014/main" id="{F7225AC4-051C-B9C0-D249-D3027655173C}"/>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Présentation</a:t>
            </a:r>
            <a:r>
              <a:rPr lang="en-GB" sz="2800" b="1" dirty="0">
                <a:solidFill>
                  <a:srgbClr val="017973"/>
                </a:solidFill>
                <a:latin typeface="Arial" panose="020B0604020202020204" pitchFamily="34" charset="0"/>
                <a:cs typeface="Arial" panose="020B0604020202020204" pitchFamily="34" charset="0"/>
              </a:rPr>
              <a:t> </a:t>
            </a:r>
            <a:r>
              <a:rPr lang="en-GB" sz="2800" b="1" dirty="0" err="1">
                <a:solidFill>
                  <a:srgbClr val="017973"/>
                </a:solidFill>
                <a:latin typeface="Arial" panose="020B0604020202020204" pitchFamily="34" charset="0"/>
                <a:cs typeface="Arial" panose="020B0604020202020204" pitchFamily="34" charset="0"/>
              </a:rPr>
              <a:t>initiale</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F839A213-B385-5DBC-EA57-21D070B30563}"/>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58EB1012-56C2-D0C6-238B-270E4E00A6C3}"/>
              </a:ext>
            </a:extLst>
          </p:cNvPr>
          <p:cNvSpPr txBox="1"/>
          <p:nvPr/>
        </p:nvSpPr>
        <p:spPr>
          <a:xfrm>
            <a:off x="492077" y="1222586"/>
            <a:ext cx="7831247" cy="4854214"/>
          </a:xfrm>
          <a:prstGeom prst="rect">
            <a:avLst/>
          </a:prstGeom>
          <a:noFill/>
        </p:spPr>
        <p:txBody>
          <a:bodyPr wrap="square">
            <a:spAutoFit/>
          </a:bodyPr>
          <a:lstStyle/>
          <a:p>
            <a:pPr marL="457200" indent="-457200">
              <a:lnSpc>
                <a:spcPct val="150000"/>
              </a:lnSpc>
              <a:buClr>
                <a:srgbClr val="017973"/>
              </a:buClr>
              <a:buSzPct val="130000"/>
              <a:buBlip>
                <a:blip r:embed="rId4"/>
              </a:buBlip>
            </a:pPr>
            <a:r>
              <a:rPr lang="fr-FR" sz="3000" dirty="0">
                <a:latin typeface="Arial" panose="020B0604020202020204" pitchFamily="34" charset="0"/>
                <a:cs typeface="Arial" panose="020B0604020202020204" pitchFamily="34" charset="0"/>
              </a:rPr>
              <a:t>Décongestionnant nasal en vente libre en pharmacie</a:t>
            </a:r>
          </a:p>
          <a:p>
            <a:pPr marL="457200" indent="-457200">
              <a:lnSpc>
                <a:spcPct val="150000"/>
              </a:lnSpc>
              <a:buClr>
                <a:srgbClr val="017973"/>
              </a:buClr>
              <a:buSzPct val="130000"/>
              <a:buBlip>
                <a:blip r:embed="rId4"/>
              </a:buBlip>
            </a:pPr>
            <a:r>
              <a:rPr lang="fr-FR" sz="3000" dirty="0">
                <a:latin typeface="Arial" panose="020B0604020202020204" pitchFamily="34" charset="0"/>
                <a:cs typeface="Arial" panose="020B0604020202020204" pitchFamily="34" charset="0"/>
              </a:rPr>
              <a:t>3e achat en 2 semaines</a:t>
            </a:r>
          </a:p>
          <a:p>
            <a:pPr marL="457200" indent="-457200">
              <a:lnSpc>
                <a:spcPct val="150000"/>
              </a:lnSpc>
              <a:buClr>
                <a:srgbClr val="017973"/>
              </a:buClr>
              <a:buSzPct val="130000"/>
              <a:buBlip>
                <a:blip r:embed="rId4"/>
              </a:buBlip>
            </a:pPr>
            <a:r>
              <a:rPr lang="fr-FR" sz="3000" dirty="0">
                <a:latin typeface="Arial" panose="020B0604020202020204" pitchFamily="34" charset="0"/>
                <a:cs typeface="Arial" panose="020B0604020202020204" pitchFamily="34" charset="0"/>
              </a:rPr>
              <a:t>Intervention et consultation du pharmacien</a:t>
            </a:r>
          </a:p>
          <a:p>
            <a:pPr marL="457200" indent="-457200">
              <a:lnSpc>
                <a:spcPct val="150000"/>
              </a:lnSpc>
              <a:buClr>
                <a:srgbClr val="017973"/>
              </a:buClr>
              <a:buSzPct val="130000"/>
              <a:buBlip>
                <a:blip r:embed="rId4"/>
              </a:buBlip>
            </a:pPr>
            <a:r>
              <a:rPr lang="fr-FR" sz="3000" dirty="0">
                <a:latin typeface="Arial" panose="020B0604020202020204" pitchFamily="34" charset="0"/>
                <a:cs typeface="Arial" panose="020B0604020202020204" pitchFamily="34" charset="0"/>
              </a:rPr>
              <a:t>Orientation vers un médecin généraliste en soins primaires</a:t>
            </a:r>
          </a:p>
          <a:p>
            <a:pPr marL="457200" indent="-457200">
              <a:lnSpc>
                <a:spcPct val="150000"/>
              </a:lnSpc>
              <a:buClr>
                <a:srgbClr val="017973"/>
              </a:buClr>
              <a:buSzPct val="130000"/>
              <a:buBlip>
                <a:blip r:embed="rId4"/>
              </a:buBlip>
            </a:pPr>
            <a:r>
              <a:rPr lang="fr-FR" sz="3000" dirty="0">
                <a:latin typeface="Arial" panose="020B0604020202020204" pitchFamily="34" charset="0"/>
                <a:cs typeface="Arial" panose="020B0604020202020204" pitchFamily="34" charset="0"/>
              </a:rPr>
              <a:t>Irrigation nasale suggérée dans l'intervalle</a:t>
            </a:r>
            <a:endParaRPr lang="en-US"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6904682"/>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A1206-3EBC-6C3E-4308-38069A771B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FE6983-F483-69D1-AE97-C9D386073215}"/>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Présentation</a:t>
            </a:r>
            <a:r>
              <a:rPr lang="en-GB" sz="2800" b="1" dirty="0">
                <a:solidFill>
                  <a:srgbClr val="017973"/>
                </a:solidFill>
                <a:latin typeface="Arial" panose="020B0604020202020204" pitchFamily="34" charset="0"/>
                <a:cs typeface="Arial" panose="020B0604020202020204" pitchFamily="34" charset="0"/>
              </a:rPr>
              <a:t> au Médecin </a:t>
            </a:r>
            <a:r>
              <a:rPr lang="en-GB" sz="2800" b="1" dirty="0" err="1">
                <a:solidFill>
                  <a:srgbClr val="017973"/>
                </a:solidFill>
                <a:latin typeface="Arial" panose="020B0604020202020204" pitchFamily="34" charset="0"/>
                <a:cs typeface="Arial" panose="020B0604020202020204" pitchFamily="34" charset="0"/>
              </a:rPr>
              <a:t>Généraliste</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BD72FACB-790D-6FAD-1353-443DDA79481A}"/>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85B827DA-2218-A8BC-C903-F8E93A9DDDA9}"/>
              </a:ext>
            </a:extLst>
          </p:cNvPr>
          <p:cNvSpPr txBox="1"/>
          <p:nvPr/>
        </p:nvSpPr>
        <p:spPr>
          <a:xfrm>
            <a:off x="438915" y="1198087"/>
            <a:ext cx="7831247" cy="5170646"/>
          </a:xfrm>
          <a:prstGeom prst="rect">
            <a:avLst/>
          </a:prstGeom>
          <a:noFill/>
        </p:spPr>
        <p:txBody>
          <a:bodyPr wrap="square">
            <a:spAutoFit/>
          </a:bodyPr>
          <a:lstStyle/>
          <a:p>
            <a:pPr marL="457200" indent="-457200">
              <a:buClr>
                <a:srgbClr val="017973"/>
              </a:buClr>
              <a:buSzPct val="130000"/>
              <a:buBlip>
                <a:blip r:embed="rId4"/>
              </a:buBlip>
            </a:pPr>
            <a:r>
              <a:rPr lang="fr-FR" sz="3000" dirty="0">
                <a:latin typeface="Arial" panose="020B0604020202020204" pitchFamily="34" charset="0"/>
                <a:cs typeface="Arial" panose="020B0604020202020204" pitchFamily="34" charset="0"/>
              </a:rPr>
              <a:t>6/12 Antécédents de nez bouché +/- écoulement nasal</a:t>
            </a:r>
          </a:p>
          <a:p>
            <a:pPr marL="457200" indent="-457200">
              <a:buClr>
                <a:srgbClr val="017973"/>
              </a:buClr>
              <a:buSzPct val="130000"/>
              <a:buBlip>
                <a:blip r:embed="rId4"/>
              </a:buBlip>
            </a:pPr>
            <a:endParaRPr lang="fr-F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fr-FR" sz="3000" dirty="0">
                <a:latin typeface="Arial" panose="020B0604020202020204" pitchFamily="34" charset="0"/>
                <a:cs typeface="Arial" panose="020B0604020202020204" pitchFamily="34" charset="0"/>
              </a:rPr>
              <a:t>Aucun symptôme oculaire</a:t>
            </a:r>
          </a:p>
          <a:p>
            <a:pPr marL="457200" indent="-457200">
              <a:buClr>
                <a:srgbClr val="017973"/>
              </a:buClr>
              <a:buSzPct val="130000"/>
              <a:buBlip>
                <a:blip r:embed="rId4"/>
              </a:buBlip>
            </a:pPr>
            <a:endParaRPr lang="fr-F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fr-FR" sz="3000" dirty="0">
                <a:latin typeface="Arial" panose="020B0604020202020204" pitchFamily="34" charset="0"/>
                <a:cs typeface="Arial" panose="020B0604020202020204" pitchFamily="34" charset="0"/>
              </a:rPr>
              <a:t>Aggravation à l'extérieur par temps froid</a:t>
            </a:r>
          </a:p>
          <a:p>
            <a:pPr marL="457200" indent="-457200">
              <a:buClr>
                <a:srgbClr val="017973"/>
              </a:buClr>
              <a:buSzPct val="130000"/>
              <a:buBlip>
                <a:blip r:embed="rId4"/>
              </a:buBlip>
            </a:pPr>
            <a:endParaRPr lang="fr-F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fr-FR" sz="3000" dirty="0">
                <a:latin typeface="Arial" panose="020B0604020202020204" pitchFamily="34" charset="0"/>
                <a:cs typeface="Arial" panose="020B0604020202020204" pitchFamily="34" charset="0"/>
              </a:rPr>
              <a:t>Pas d'éternuements, pas de démangeaisons</a:t>
            </a:r>
          </a:p>
          <a:p>
            <a:pPr marL="457200" indent="-457200">
              <a:buClr>
                <a:srgbClr val="017973"/>
              </a:buClr>
              <a:buSzPct val="130000"/>
              <a:buBlip>
                <a:blip r:embed="rId4"/>
              </a:buBlip>
            </a:pPr>
            <a:endParaRPr lang="fr-F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fr-FR" sz="3000" dirty="0">
                <a:latin typeface="Arial" panose="020B0604020202020204" pitchFamily="34" charset="0"/>
                <a:cs typeface="Arial" panose="020B0604020202020204" pitchFamily="34" charset="0"/>
              </a:rPr>
              <a:t>Le maintient éveillé la nuit</a:t>
            </a:r>
            <a:endParaRPr lang="en-US" sz="3000" dirty="0">
              <a:latin typeface="Arial" panose="020B0604020202020204" pitchFamily="34" charset="0"/>
              <a:cs typeface="Arial" panose="020B0604020202020204" pitchFamily="34" charset="0"/>
            </a:endParaRPr>
          </a:p>
        </p:txBody>
      </p:sp>
      <p:pic>
        <p:nvPicPr>
          <p:cNvPr id="6" name="Picture 5" descr="A person talking to a doctor&#10;&#10;AI-generated content may be incorrect.">
            <a:extLst>
              <a:ext uri="{FF2B5EF4-FFF2-40B4-BE49-F238E27FC236}">
                <a16:creationId xmlns:a16="http://schemas.microsoft.com/office/drawing/2014/main" id="{D5019786-4596-AC5D-4EA9-C7EBAA6D1836}"/>
              </a:ext>
            </a:extLst>
          </p:cNvPr>
          <p:cNvPicPr>
            <a:picLocks noChangeAspect="1"/>
          </p:cNvPicPr>
          <p:nvPr/>
        </p:nvPicPr>
        <p:blipFill>
          <a:blip r:embed="rId5"/>
          <a:srcRect r="55493"/>
          <a:stretch/>
        </p:blipFill>
        <p:spPr>
          <a:xfrm flipH="1">
            <a:off x="8829106" y="1296009"/>
            <a:ext cx="3130760" cy="4974803"/>
          </a:xfrm>
          <a:prstGeom prst="rect">
            <a:avLst/>
          </a:prstGeom>
        </p:spPr>
      </p:pic>
    </p:spTree>
    <p:extLst>
      <p:ext uri="{BB962C8B-B14F-4D97-AF65-F5344CB8AC3E}">
        <p14:creationId xmlns:p14="http://schemas.microsoft.com/office/powerpoint/2010/main" val="2267446361"/>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8389C-7F7C-19FF-834F-C3036B5CFE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961EB9-C8BC-4AA2-34A8-D96F70D27583}"/>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Antécédents</a:t>
            </a:r>
            <a:r>
              <a:rPr lang="en-GB" sz="2800" b="1" dirty="0">
                <a:solidFill>
                  <a:srgbClr val="017973"/>
                </a:solidFill>
                <a:latin typeface="Arial" panose="020B0604020202020204" pitchFamily="34" charset="0"/>
                <a:cs typeface="Arial" panose="020B0604020202020204" pitchFamily="34" charset="0"/>
              </a:rPr>
              <a:t> </a:t>
            </a:r>
            <a:r>
              <a:rPr lang="en-GB" sz="2800" b="1" dirty="0" err="1">
                <a:solidFill>
                  <a:srgbClr val="017973"/>
                </a:solidFill>
                <a:latin typeface="Arial" panose="020B0604020202020204" pitchFamily="34" charset="0"/>
                <a:cs typeface="Arial" panose="020B0604020202020204" pitchFamily="34" charset="0"/>
              </a:rPr>
              <a:t>médicaux</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BE859DD7-1F3E-F95C-517E-C6D09705CC9F}"/>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20A7A79D-7331-12A0-B4E7-EB4D4FFB03FB}"/>
              </a:ext>
            </a:extLst>
          </p:cNvPr>
          <p:cNvSpPr txBox="1"/>
          <p:nvPr/>
        </p:nvSpPr>
        <p:spPr>
          <a:xfrm>
            <a:off x="278230" y="1247454"/>
            <a:ext cx="8594465" cy="5229317"/>
          </a:xfrm>
          <a:prstGeom prst="rect">
            <a:avLst/>
          </a:prstGeom>
          <a:noFill/>
        </p:spPr>
        <p:txBody>
          <a:bodyPr wrap="square">
            <a:spAutoFit/>
          </a:bodyPr>
          <a:lstStyle/>
          <a:p>
            <a:pPr marL="457200" indent="-457200">
              <a:lnSpc>
                <a:spcPct val="150000"/>
              </a:lnSpc>
              <a:spcAft>
                <a:spcPts val="1800"/>
              </a:spcAft>
              <a:buClr>
                <a:srgbClr val="017973"/>
              </a:buClr>
              <a:buSzPct val="130000"/>
              <a:buBlip>
                <a:blip r:embed="rId4"/>
              </a:buBlip>
            </a:pPr>
            <a:r>
              <a:rPr lang="fr-FR" sz="2800" dirty="0">
                <a:latin typeface="Arial" panose="020B0604020202020204" pitchFamily="34" charset="0"/>
                <a:cs typeface="Arial" panose="020B0604020202020204" pitchFamily="34" charset="0"/>
              </a:rPr>
              <a:t>Diagnostic d’HTA il y a 10 ans</a:t>
            </a:r>
          </a:p>
          <a:p>
            <a:pPr marL="457200" indent="-457200">
              <a:lnSpc>
                <a:spcPct val="150000"/>
              </a:lnSpc>
              <a:spcAft>
                <a:spcPts val="1800"/>
              </a:spcAft>
              <a:buClr>
                <a:srgbClr val="017973"/>
              </a:buClr>
              <a:buSzPct val="130000"/>
              <a:buBlip>
                <a:blip r:embed="rId4"/>
              </a:buBlip>
            </a:pPr>
            <a:r>
              <a:rPr lang="fr-FR" sz="2800" dirty="0">
                <a:latin typeface="Arial" panose="020B0604020202020204" pitchFamily="34" charset="0"/>
                <a:cs typeface="Arial" panose="020B0604020202020204" pitchFamily="34" charset="0"/>
              </a:rPr>
              <a:t>Prend actuellement un inhibiteur de l'ECA, une statine et un inhibiteur calcique</a:t>
            </a:r>
          </a:p>
          <a:p>
            <a:pPr marL="457200" indent="-457200">
              <a:lnSpc>
                <a:spcPct val="150000"/>
              </a:lnSpc>
              <a:spcAft>
                <a:spcPts val="1800"/>
              </a:spcAft>
              <a:buClr>
                <a:srgbClr val="017973"/>
              </a:buClr>
              <a:buSzPct val="130000"/>
              <a:buBlip>
                <a:blip r:embed="rId4"/>
              </a:buBlip>
            </a:pPr>
            <a:r>
              <a:rPr lang="fr-FR" sz="2800" dirty="0">
                <a:latin typeface="Arial" panose="020B0604020202020204" pitchFamily="34" charset="0"/>
                <a:cs typeface="Arial" panose="020B0604020202020204" pitchFamily="34" charset="0"/>
              </a:rPr>
              <a:t>Aucun antécédent d'asthme ou de BPCO</a:t>
            </a:r>
          </a:p>
          <a:p>
            <a:pPr marL="457200" indent="-457200">
              <a:lnSpc>
                <a:spcPct val="150000"/>
              </a:lnSpc>
              <a:spcAft>
                <a:spcPts val="1800"/>
              </a:spcAft>
              <a:buClr>
                <a:srgbClr val="017973"/>
              </a:buClr>
              <a:buSzPct val="130000"/>
              <a:buBlip>
                <a:blip r:embed="rId4"/>
              </a:buBlip>
            </a:pPr>
            <a:r>
              <a:rPr lang="en-US" sz="2800" dirty="0" err="1">
                <a:latin typeface="Arial" panose="020B0604020202020204" pitchFamily="34" charset="0"/>
                <a:cs typeface="Arial" panose="020B0604020202020204" pitchFamily="34" charset="0"/>
              </a:rPr>
              <a:t>Achète</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occasionnellement</a:t>
            </a:r>
            <a:r>
              <a:rPr lang="en-US" sz="2800" dirty="0">
                <a:latin typeface="Arial" panose="020B0604020202020204" pitchFamily="34" charset="0"/>
                <a:cs typeface="Arial" panose="020B0604020202020204" pitchFamily="34" charset="0"/>
              </a:rPr>
              <a:t> des </a:t>
            </a:r>
            <a:r>
              <a:rPr lang="fr-FR" sz="2800" dirty="0">
                <a:latin typeface="Arial" panose="020B0604020202020204" pitchFamily="34" charset="0"/>
                <a:cs typeface="Arial" panose="020B0604020202020204" pitchFamily="34" charset="0"/>
              </a:rPr>
              <a:t>moules à orles verts</a:t>
            </a:r>
            <a:r>
              <a:rPr lang="en-US" sz="2800" dirty="0">
                <a:latin typeface="Arial" panose="020B0604020202020204" pitchFamily="34" charset="0"/>
                <a:cs typeface="Arial" panose="020B0604020202020204" pitchFamily="34" charset="0"/>
              </a:rPr>
              <a:t> et de </a:t>
            </a:r>
            <a:r>
              <a:rPr lang="en-US" sz="2800" dirty="0" err="1">
                <a:latin typeface="Arial" panose="020B0604020202020204" pitchFamily="34" charset="0"/>
                <a:cs typeface="Arial" panose="020B0604020202020204" pitchFamily="34" charset="0"/>
              </a:rPr>
              <a:t>l’ibuprophène</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en</a:t>
            </a:r>
            <a:r>
              <a:rPr lang="en-US" sz="2800" dirty="0">
                <a:latin typeface="Arial" panose="020B0604020202020204" pitchFamily="34" charset="0"/>
                <a:cs typeface="Arial" panose="020B0604020202020204" pitchFamily="34" charset="0"/>
              </a:rPr>
              <a:t> vente libre pour </a:t>
            </a:r>
            <a:r>
              <a:rPr lang="en-US" sz="2800" dirty="0" err="1">
                <a:latin typeface="Arial" panose="020B0604020202020204" pitchFamily="34" charset="0"/>
                <a:cs typeface="Arial" panose="020B0604020202020204" pitchFamily="34" charset="0"/>
              </a:rPr>
              <a:t>ses</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problèmes</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articulaires</a:t>
            </a:r>
            <a:endParaRPr lang="en-US" sz="2800" dirty="0">
              <a:latin typeface="Arial" panose="020B0604020202020204" pitchFamily="34" charset="0"/>
              <a:cs typeface="Arial" panose="020B0604020202020204" pitchFamily="34" charset="0"/>
            </a:endParaRPr>
          </a:p>
        </p:txBody>
      </p:sp>
      <p:pic>
        <p:nvPicPr>
          <p:cNvPr id="6" name="Picture 5" descr="A pile of pills on a white surface&#10;&#10;AI-generated content may be incorrect.">
            <a:extLst>
              <a:ext uri="{FF2B5EF4-FFF2-40B4-BE49-F238E27FC236}">
                <a16:creationId xmlns:a16="http://schemas.microsoft.com/office/drawing/2014/main" id="{BEF3A84E-9AB4-C9D2-7623-BBC22C2801C7}"/>
              </a:ext>
            </a:extLst>
          </p:cNvPr>
          <p:cNvPicPr>
            <a:picLocks noChangeAspect="1"/>
          </p:cNvPicPr>
          <p:nvPr/>
        </p:nvPicPr>
        <p:blipFill>
          <a:blip r:embed="rId5"/>
          <a:stretch>
            <a:fillRect/>
          </a:stretch>
        </p:blipFill>
        <p:spPr>
          <a:xfrm rot="16200000">
            <a:off x="8020393" y="2292341"/>
            <a:ext cx="4871588" cy="2781815"/>
          </a:xfrm>
          <a:prstGeom prst="rect">
            <a:avLst/>
          </a:prstGeom>
        </p:spPr>
      </p:pic>
    </p:spTree>
    <p:extLst>
      <p:ext uri="{BB962C8B-B14F-4D97-AF65-F5344CB8AC3E}">
        <p14:creationId xmlns:p14="http://schemas.microsoft.com/office/powerpoint/2010/main" val="990361694"/>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84143-9EE3-0CDB-8B8F-CCE8A8FED5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59D6D7-4FE9-D3E4-D738-4872CB0FA7AA}"/>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Examen </a:t>
            </a:r>
            <a:r>
              <a:rPr lang="en-GB" sz="2800" b="1" dirty="0" err="1">
                <a:solidFill>
                  <a:srgbClr val="017973"/>
                </a:solidFill>
                <a:latin typeface="Arial" panose="020B0604020202020204" pitchFamily="34" charset="0"/>
                <a:cs typeface="Arial" panose="020B0604020202020204" pitchFamily="34" charset="0"/>
              </a:rPr>
              <a:t>clinique</a:t>
            </a:r>
            <a:r>
              <a:rPr lang="en-GB" sz="2800" b="1" dirty="0">
                <a:solidFill>
                  <a:srgbClr val="017973"/>
                </a:solidFill>
                <a:latin typeface="Arial" panose="020B0604020202020204" pitchFamily="34" charset="0"/>
                <a:cs typeface="Arial" panose="020B0604020202020204" pitchFamily="34" charset="0"/>
              </a:rPr>
              <a:t> et investigations </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939CA94D-2897-9A6D-17A2-94E5C946271D}"/>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307B5008-A8E8-3AF6-317E-7E141D18F07E}"/>
              </a:ext>
            </a:extLst>
          </p:cNvPr>
          <p:cNvSpPr txBox="1"/>
          <p:nvPr/>
        </p:nvSpPr>
        <p:spPr>
          <a:xfrm>
            <a:off x="469704" y="1192987"/>
            <a:ext cx="8069938" cy="4832092"/>
          </a:xfrm>
          <a:prstGeom prst="rect">
            <a:avLst/>
          </a:prstGeom>
          <a:noFill/>
        </p:spPr>
        <p:txBody>
          <a:bodyPr wrap="square">
            <a:spAutoFit/>
          </a:bodyPr>
          <a:lstStyle/>
          <a:p>
            <a:pPr marL="457200" indent="-457200">
              <a:buClr>
                <a:srgbClr val="017973"/>
              </a:buClr>
              <a:buSzPct val="130000"/>
              <a:buBlip>
                <a:blip r:embed="rId4"/>
              </a:buBlip>
            </a:pPr>
            <a:r>
              <a:rPr lang="fr-FR" sz="2800" dirty="0">
                <a:latin typeface="Arial" panose="020B0604020202020204" pitchFamily="34" charset="0"/>
              </a:rPr>
              <a:t>Les IEC peuvent provoquer des symptômes nasaux</a:t>
            </a:r>
          </a:p>
          <a:p>
            <a:pPr marL="457200" indent="-457200">
              <a:buClr>
                <a:srgbClr val="017973"/>
              </a:buClr>
              <a:buSzPct val="130000"/>
              <a:buBlip>
                <a:blip r:embed="rId4"/>
              </a:buBlip>
            </a:pPr>
            <a:endParaRPr lang="fr-FR" sz="2800" dirty="0">
              <a:latin typeface="Arial" panose="020B0604020202020204" pitchFamily="34" charset="0"/>
            </a:endParaRPr>
          </a:p>
          <a:p>
            <a:pPr marL="457200" indent="-457200">
              <a:buClr>
                <a:srgbClr val="017973"/>
              </a:buClr>
              <a:buSzPct val="130000"/>
              <a:buBlip>
                <a:blip r:embed="rId4"/>
              </a:buBlip>
            </a:pPr>
            <a:r>
              <a:rPr lang="fr-FR" sz="2800" dirty="0">
                <a:latin typeface="Arial" panose="020B0604020202020204" pitchFamily="34" charset="0"/>
              </a:rPr>
              <a:t>Les AINS modifient la voie COX-1</a:t>
            </a:r>
          </a:p>
          <a:p>
            <a:pPr marL="457200" indent="-457200">
              <a:buClr>
                <a:srgbClr val="017973"/>
              </a:buClr>
              <a:buSzPct val="130000"/>
              <a:buBlip>
                <a:blip r:embed="rId4"/>
              </a:buBlip>
            </a:pPr>
            <a:endParaRPr lang="fr-FR" sz="2800" dirty="0">
              <a:latin typeface="Arial" panose="020B0604020202020204" pitchFamily="34" charset="0"/>
            </a:endParaRPr>
          </a:p>
          <a:p>
            <a:pPr marL="457200" indent="-457200">
              <a:buClr>
                <a:srgbClr val="017973"/>
              </a:buClr>
              <a:buSzPct val="130000"/>
              <a:buBlip>
                <a:blip r:embed="rId4"/>
              </a:buBlip>
            </a:pPr>
            <a:r>
              <a:rPr lang="fr-FR" sz="2800" dirty="0">
                <a:latin typeface="Arial" panose="020B0604020202020204" pitchFamily="34" charset="0"/>
              </a:rPr>
              <a:t>La rhinoscopie a révélé une congestion muqueuse</a:t>
            </a:r>
          </a:p>
          <a:p>
            <a:pPr marL="457200" indent="-457200">
              <a:buClr>
                <a:srgbClr val="017973"/>
              </a:buClr>
              <a:buSzPct val="130000"/>
              <a:buBlip>
                <a:blip r:embed="rId4"/>
              </a:buBlip>
            </a:pPr>
            <a:endParaRPr lang="fr-FR" sz="2800" dirty="0">
              <a:latin typeface="Arial" panose="020B0604020202020204" pitchFamily="34" charset="0"/>
            </a:endParaRPr>
          </a:p>
          <a:p>
            <a:pPr marL="457200" indent="-457200">
              <a:buClr>
                <a:srgbClr val="017973"/>
              </a:buClr>
              <a:buSzPct val="130000"/>
              <a:buBlip>
                <a:blip r:embed="rId4"/>
              </a:buBlip>
            </a:pPr>
            <a:r>
              <a:rPr lang="fr-FR" sz="2800" dirty="0">
                <a:latin typeface="Arial" panose="020B0604020202020204" pitchFamily="34" charset="0"/>
              </a:rPr>
              <a:t>Auscultation thoracique normale</a:t>
            </a:r>
          </a:p>
          <a:p>
            <a:pPr marL="457200" indent="-457200">
              <a:buClr>
                <a:srgbClr val="017973"/>
              </a:buClr>
              <a:buSzPct val="130000"/>
              <a:buBlip>
                <a:blip r:embed="rId4"/>
              </a:buBlip>
            </a:pPr>
            <a:endParaRPr lang="fr-FR" sz="2800" dirty="0">
              <a:latin typeface="Arial" panose="020B0604020202020204" pitchFamily="34" charset="0"/>
            </a:endParaRPr>
          </a:p>
          <a:p>
            <a:pPr marL="457200" indent="-457200">
              <a:buClr>
                <a:srgbClr val="017973"/>
              </a:buClr>
              <a:buSzPct val="130000"/>
              <a:buBlip>
                <a:blip r:embed="rId4"/>
              </a:buBlip>
            </a:pPr>
            <a:r>
              <a:rPr lang="fr-FR" sz="2800" dirty="0">
                <a:latin typeface="Arial" panose="020B0604020202020204" pitchFamily="34" charset="0"/>
              </a:rPr>
              <a:t>IgE totales non élevées, Test cutané ?</a:t>
            </a:r>
            <a:endParaRPr lang="en-US" sz="2800" b="0" i="0" dirty="0">
              <a:effectLst/>
              <a:latin typeface="Arial" panose="020B0604020202020204" pitchFamily="34" charset="0"/>
            </a:endParaRPr>
          </a:p>
        </p:txBody>
      </p:sp>
      <p:pic>
        <p:nvPicPr>
          <p:cNvPr id="6" name="Picture 5" descr="A nose and nose with black background&#10;&#10;AI-generated content may be incorrect.">
            <a:extLst>
              <a:ext uri="{FF2B5EF4-FFF2-40B4-BE49-F238E27FC236}">
                <a16:creationId xmlns:a16="http://schemas.microsoft.com/office/drawing/2014/main" id="{55F56F2C-ED5D-ACF5-3D70-4C664B476EA9}"/>
              </a:ext>
            </a:extLst>
          </p:cNvPr>
          <p:cNvPicPr>
            <a:picLocks noChangeAspect="1"/>
          </p:cNvPicPr>
          <p:nvPr/>
        </p:nvPicPr>
        <p:blipFill>
          <a:blip r:embed="rId5"/>
          <a:srcRect l="5907" t="2731" r="3262"/>
          <a:stretch/>
        </p:blipFill>
        <p:spPr>
          <a:xfrm>
            <a:off x="7977073" y="1629778"/>
            <a:ext cx="4069101" cy="4514071"/>
          </a:xfrm>
          <a:prstGeom prst="rect">
            <a:avLst/>
          </a:prstGeom>
        </p:spPr>
      </p:pic>
      <p:pic>
        <p:nvPicPr>
          <p:cNvPr id="7" name="Picture 6" descr="A black and white logo&#10;&#10;AI-generated content may be incorrect.">
            <a:extLst>
              <a:ext uri="{FF2B5EF4-FFF2-40B4-BE49-F238E27FC236}">
                <a16:creationId xmlns:a16="http://schemas.microsoft.com/office/drawing/2014/main" id="{BD3AC7A4-2F46-2F05-46F4-07C8CD8CC48A}"/>
              </a:ext>
            </a:extLst>
          </p:cNvPr>
          <p:cNvPicPr>
            <a:picLocks noChangeAspect="1"/>
          </p:cNvPicPr>
          <p:nvPr/>
        </p:nvPicPr>
        <p:blipFill>
          <a:blip r:embed="rId6"/>
          <a:stretch>
            <a:fillRect/>
          </a:stretch>
        </p:blipFill>
        <p:spPr>
          <a:xfrm>
            <a:off x="6247292" y="4420460"/>
            <a:ext cx="1068532" cy="996089"/>
          </a:xfrm>
          <a:prstGeom prst="rect">
            <a:avLst/>
          </a:prstGeom>
        </p:spPr>
      </p:pic>
    </p:spTree>
    <p:extLst>
      <p:ext uri="{BB962C8B-B14F-4D97-AF65-F5344CB8AC3E}">
        <p14:creationId xmlns:p14="http://schemas.microsoft.com/office/powerpoint/2010/main" val="3782684344"/>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9BCF6-E732-E645-B393-841DEB14DA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113BE0-FA43-129E-9E7B-B427A9FAA116}"/>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Diagnostic</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68124451-407B-3DFC-43D7-E36126218607}"/>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D68DBC4F-B84B-E7D0-A26A-B2D17662519C}"/>
              </a:ext>
            </a:extLst>
          </p:cNvPr>
          <p:cNvSpPr txBox="1"/>
          <p:nvPr/>
        </p:nvSpPr>
        <p:spPr>
          <a:xfrm>
            <a:off x="470812" y="1285861"/>
            <a:ext cx="8177888" cy="5632311"/>
          </a:xfrm>
          <a:prstGeom prst="rect">
            <a:avLst/>
          </a:prstGeom>
          <a:noFill/>
        </p:spPr>
        <p:txBody>
          <a:bodyPr wrap="square">
            <a:spAutoFit/>
          </a:bodyPr>
          <a:lstStyle/>
          <a:p>
            <a:pPr marL="457200" indent="-457200">
              <a:buClr>
                <a:srgbClr val="017973"/>
              </a:buClr>
              <a:buSzPct val="130000"/>
              <a:buBlip>
                <a:blip r:embed="rId4"/>
              </a:buBlip>
            </a:pPr>
            <a:r>
              <a:rPr lang="fr-FR" sz="3000" dirty="0">
                <a:latin typeface="Arial" panose="020B0604020202020204" pitchFamily="34" charset="0"/>
                <a:cs typeface="Arial" panose="020B0604020202020204" pitchFamily="34" charset="0"/>
              </a:rPr>
              <a:t>Envisager le passage d'un IEC à un ARA</a:t>
            </a:r>
          </a:p>
          <a:p>
            <a:pPr marL="457200" indent="-457200">
              <a:buClr>
                <a:srgbClr val="017973"/>
              </a:buClr>
              <a:buSzPct val="130000"/>
              <a:buBlip>
                <a:blip r:embed="rId4"/>
              </a:buBlip>
            </a:pPr>
            <a:endParaRPr lang="fr-F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fr-FR" sz="3000" dirty="0">
                <a:latin typeface="Arial" panose="020B0604020202020204" pitchFamily="34" charset="0"/>
                <a:cs typeface="Arial" panose="020B0604020202020204" pitchFamily="34" charset="0"/>
              </a:rPr>
              <a:t>Symptômes en l'absence de prise d'AINS</a:t>
            </a:r>
          </a:p>
          <a:p>
            <a:pPr marL="457200" indent="-457200">
              <a:buClr>
                <a:srgbClr val="017973"/>
              </a:buClr>
              <a:buSzPct val="130000"/>
              <a:buBlip>
                <a:blip r:embed="rId4"/>
              </a:buBlip>
            </a:pPr>
            <a:endParaRPr lang="fr-F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fr-FR" sz="3000" dirty="0">
                <a:latin typeface="Arial" panose="020B0604020202020204" pitchFamily="34" charset="0"/>
                <a:cs typeface="Arial" panose="020B0604020202020204" pitchFamily="34" charset="0"/>
              </a:rPr>
              <a:t>Faible taux d'IgE totales et absence de réaction au test cutané</a:t>
            </a:r>
          </a:p>
          <a:p>
            <a:pPr marL="457200" indent="-457200">
              <a:buClr>
                <a:srgbClr val="017973"/>
              </a:buClr>
              <a:buSzPct val="130000"/>
              <a:buBlip>
                <a:blip r:embed="rId4"/>
              </a:buBlip>
            </a:pPr>
            <a:endParaRPr lang="fr-F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fr-FR" sz="3000" dirty="0">
                <a:latin typeface="Arial" panose="020B0604020202020204" pitchFamily="34" charset="0"/>
                <a:cs typeface="Arial" panose="020B0604020202020204" pitchFamily="34" charset="0"/>
              </a:rPr>
              <a:t>Savoir que l'RA et la RNA peuvent coexister</a:t>
            </a:r>
          </a:p>
          <a:p>
            <a:pPr marL="457200" indent="-457200">
              <a:buClr>
                <a:srgbClr val="017973"/>
              </a:buClr>
              <a:buSzPct val="130000"/>
              <a:buBlip>
                <a:blip r:embed="rId4"/>
              </a:buBlip>
            </a:pPr>
            <a:endParaRPr lang="fr-FR"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fr-FR" sz="3000" dirty="0">
                <a:latin typeface="Arial" panose="020B0604020202020204" pitchFamily="34" charset="0"/>
                <a:cs typeface="Arial" panose="020B0604020202020204" pitchFamily="34" charset="0"/>
              </a:rPr>
              <a:t>Si l'RA est exclue, envisager un diagnostic de RNA</a:t>
            </a:r>
            <a:endParaRPr lang="en-US"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endParaRPr lang="en-US" sz="3000" dirty="0">
              <a:latin typeface="Arial" panose="020B0604020202020204" pitchFamily="34" charset="0"/>
              <a:cs typeface="Arial" panose="020B0604020202020204" pitchFamily="34" charset="0"/>
            </a:endParaRPr>
          </a:p>
        </p:txBody>
      </p:sp>
      <p:pic>
        <p:nvPicPr>
          <p:cNvPr id="1028" name="Picture 4">
            <a:extLst>
              <a:ext uri="{FF2B5EF4-FFF2-40B4-BE49-F238E27FC236}">
                <a16:creationId xmlns:a16="http://schemas.microsoft.com/office/drawing/2014/main" id="{57EBAF1A-0E60-8DD6-CFEE-4527DA5796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8700" y="1244600"/>
            <a:ext cx="3218321" cy="473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553509"/>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68</TotalTime>
  <Words>903</Words>
  <Application>Microsoft Office PowerPoint</Application>
  <PresentationFormat>Grand écran</PresentationFormat>
  <Paragraphs>105</Paragraphs>
  <Slides>13</Slides>
  <Notes>8</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13</vt:i4>
      </vt:variant>
    </vt:vector>
  </HeadingPairs>
  <TitlesOfParts>
    <vt:vector size="18" baseType="lpstr">
      <vt:lpstr>Aptos</vt:lpstr>
      <vt:lpstr>Aptos Display</vt:lpstr>
      <vt:lpstr>Arial</vt:lpstr>
      <vt:lpstr>Google Sans</vt:lpstr>
      <vt:lpstr>1_Office Theme</vt:lpstr>
      <vt:lpstr>Présentation PowerPoint</vt:lpstr>
      <vt:lpstr>L'assistant de bureau n° 19</vt:lpstr>
      <vt:lpstr>Objectifs pédagogiques</vt:lpstr>
      <vt:lpstr>Rencontrez Tom</vt:lpstr>
      <vt:lpstr>Présentation initiale</vt:lpstr>
      <vt:lpstr>Présentation au Médecin Généraliste</vt:lpstr>
      <vt:lpstr>Antécédents médicaux</vt:lpstr>
      <vt:lpstr>Examen clinique et investigations </vt:lpstr>
      <vt:lpstr>Diagnostic</vt:lpstr>
      <vt:lpstr>Gestion</vt:lpstr>
      <vt:lpstr>Révision</vt:lpstr>
      <vt:lpstr>Résumé des messages clés</vt:lpstr>
      <vt:lpstr>L'assistant de bureau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Dermot Ryan</dc:creator>
  <cp:lastModifiedBy>Habib Ghedira</cp:lastModifiedBy>
  <cp:revision>46</cp:revision>
  <dcterms:created xsi:type="dcterms:W3CDTF">2024-11-28T09:38:52Z</dcterms:created>
  <dcterms:modified xsi:type="dcterms:W3CDTF">2025-09-25T21:32:24Z</dcterms:modified>
</cp:coreProperties>
</file>