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Play" panose="020B0604020202020204"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MJnUUF+Hf9vEGaLypTdW0Kt75G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87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2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2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8" name="Google Shape;3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2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a:spLocks noGrp="1"/>
          </p:cNvSpPr>
          <p:nvPr>
            <p:ph type="pic" idx="2"/>
          </p:nvPr>
        </p:nvSpPr>
        <p:spPr>
          <a:xfrm>
            <a:off x="5183188" y="987425"/>
            <a:ext cx="6172200" cy="4873625"/>
          </a:xfrm>
          <a:prstGeom prst="rect">
            <a:avLst/>
          </a:prstGeom>
          <a:noFill/>
          <a:ln>
            <a:noFill/>
          </a:ln>
        </p:spPr>
      </p:sp>
      <p:sp>
        <p:nvSpPr>
          <p:cNvPr id="69" name="Google Shape;69;p2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fr-FR"/>
              <a:t>‹#›</a:t>
            </a:fld>
            <a:endParaRPr/>
          </a:p>
        </p:txBody>
      </p:sp>
      <p:sp>
        <p:nvSpPr>
          <p:cNvPr id="15" name="Google Shape;15;p14"/>
          <p:cNvSpPr txBox="1"/>
          <p:nvPr/>
        </p:nvSpPr>
        <p:spPr>
          <a:xfrm>
            <a:off x="3942272" y="6670030"/>
            <a:ext cx="8531883" cy="2308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900" b="0" i="0" u="none" strike="noStrike" cap="none">
                <a:solidFill>
                  <a:schemeClr val="dk1"/>
                </a:solidFill>
                <a:latin typeface="Arial"/>
                <a:ea typeface="Arial"/>
                <a:cs typeface="Arial"/>
                <a:sym typeface="Arial"/>
              </a:rPr>
              <a:t>A ALK-Abelló concedeu uma bolsa educacional sem restrições para apoiar o desenvolvimento deste estudo de caso, mas não contribuiu para o seu conteúdo.</a:t>
            </a:r>
            <a:endParaRPr sz="9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rot="-9959810">
            <a:off x="-4781236" y="-685854"/>
            <a:ext cx="9541117" cy="7605683"/>
          </a:xfrm>
          <a:prstGeom prst="chord">
            <a:avLst>
              <a:gd name="adj1" fmla="val 4084160"/>
              <a:gd name="adj2" fmla="val 15811464"/>
            </a:avLst>
          </a:prstGeom>
          <a:solidFill>
            <a:srgbClr val="01797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0" name="Google Shape;90;p1"/>
          <p:cNvSpPr txBox="1"/>
          <p:nvPr/>
        </p:nvSpPr>
        <p:spPr>
          <a:xfrm>
            <a:off x="5421900" y="5577836"/>
            <a:ext cx="314868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800" b="0" i="0" u="none" strike="noStrike" cap="none">
                <a:solidFill>
                  <a:schemeClr val="dk1"/>
                </a:solidFill>
                <a:latin typeface="Arial"/>
                <a:ea typeface="Arial"/>
                <a:cs typeface="Arial"/>
                <a:sym typeface="Arial"/>
              </a:rPr>
              <a:t>Ee Ming Khoo</a:t>
            </a:r>
            <a:endParaRPr/>
          </a:p>
          <a:p>
            <a:pPr marL="0" marR="0" lvl="0" indent="0" algn="l" rtl="0">
              <a:spcBef>
                <a:spcPts val="0"/>
              </a:spcBef>
              <a:spcAft>
                <a:spcPts val="0"/>
              </a:spcAft>
              <a:buNone/>
            </a:pPr>
            <a:r>
              <a:rPr lang="fr-FR" sz="1800">
                <a:solidFill>
                  <a:schemeClr val="dk1"/>
                </a:solidFill>
                <a:latin typeface="Arial"/>
                <a:ea typeface="Arial"/>
                <a:cs typeface="Arial"/>
                <a:sym typeface="Arial"/>
              </a:rPr>
              <a:t>Jaime Correia de Sousa</a:t>
            </a:r>
            <a:endParaRPr/>
          </a:p>
        </p:txBody>
      </p:sp>
      <p:pic>
        <p:nvPicPr>
          <p:cNvPr id="91" name="Google Shape;91;p1" descr="A black and white logo&#10;&#10;AI-generated content may be incorrect."/>
          <p:cNvPicPr preferRelativeResize="0"/>
          <p:nvPr/>
        </p:nvPicPr>
        <p:blipFill rotWithShape="1">
          <a:blip r:embed="rId3">
            <a:alphaModFix/>
          </a:blip>
          <a:srcRect/>
          <a:stretch/>
        </p:blipFill>
        <p:spPr>
          <a:xfrm>
            <a:off x="928799" y="2687231"/>
            <a:ext cx="2931895" cy="1483539"/>
          </a:xfrm>
          <a:prstGeom prst="rect">
            <a:avLst/>
          </a:prstGeom>
          <a:noFill/>
          <a:ln>
            <a:noFill/>
          </a:ln>
        </p:spPr>
      </p:pic>
      <p:sp>
        <p:nvSpPr>
          <p:cNvPr id="92" name="Google Shape;92;p1"/>
          <p:cNvSpPr/>
          <p:nvPr/>
        </p:nvSpPr>
        <p:spPr>
          <a:xfrm>
            <a:off x="-1219199" y="-1130300"/>
            <a:ext cx="1219200" cy="9091476"/>
          </a:xfrm>
          <a:prstGeom prst="rect">
            <a:avLst/>
          </a:prstGeom>
          <a:solidFill>
            <a:srgbClr val="1011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3" name="Google Shape;93;p1"/>
          <p:cNvSpPr/>
          <p:nvPr/>
        </p:nvSpPr>
        <p:spPr>
          <a:xfrm>
            <a:off x="-133122" y="-1969046"/>
            <a:ext cx="4253393" cy="1969046"/>
          </a:xfrm>
          <a:prstGeom prst="rect">
            <a:avLst/>
          </a:prstGeom>
          <a:solidFill>
            <a:srgbClr val="1011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4" name="Google Shape;94;p1"/>
          <p:cNvSpPr/>
          <p:nvPr/>
        </p:nvSpPr>
        <p:spPr>
          <a:xfrm>
            <a:off x="-133122" y="6875053"/>
            <a:ext cx="4253393" cy="1969046"/>
          </a:xfrm>
          <a:prstGeom prst="rect">
            <a:avLst/>
          </a:prstGeom>
          <a:solidFill>
            <a:srgbClr val="10110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5" name="Google Shape;95;p1" descr="A black background with blue and red text&#10;&#10;AI-generated content may be incorrect."/>
          <p:cNvPicPr preferRelativeResize="0"/>
          <p:nvPr/>
        </p:nvPicPr>
        <p:blipFill rotWithShape="1">
          <a:blip r:embed="rId4">
            <a:alphaModFix/>
          </a:blip>
          <a:srcRect/>
          <a:stretch/>
        </p:blipFill>
        <p:spPr>
          <a:xfrm>
            <a:off x="9105900" y="5577836"/>
            <a:ext cx="2727613" cy="1047403"/>
          </a:xfrm>
          <a:prstGeom prst="rect">
            <a:avLst/>
          </a:prstGeom>
          <a:noFill/>
          <a:ln>
            <a:noFill/>
          </a:ln>
        </p:spPr>
      </p:pic>
      <p:sp>
        <p:nvSpPr>
          <p:cNvPr id="96" name="Google Shape;96;p1"/>
          <p:cNvSpPr txBox="1"/>
          <p:nvPr/>
        </p:nvSpPr>
        <p:spPr>
          <a:xfrm>
            <a:off x="5421900" y="6315014"/>
            <a:ext cx="3148684"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600" i="1">
                <a:solidFill>
                  <a:srgbClr val="017973"/>
                </a:solidFill>
                <a:latin typeface="Arial"/>
                <a:ea typeface="Arial"/>
                <a:cs typeface="Arial"/>
                <a:sym typeface="Arial"/>
              </a:rPr>
              <a:t>Juilet 2025</a:t>
            </a:r>
            <a:endParaRPr/>
          </a:p>
        </p:txBody>
      </p:sp>
      <p:pic>
        <p:nvPicPr>
          <p:cNvPr id="97" name="Google Shape;97;p1" descr="A sign with a person and dollar sign&#10;&#10;AI-generated content may be incorrect."/>
          <p:cNvPicPr preferRelativeResize="0"/>
          <p:nvPr/>
        </p:nvPicPr>
        <p:blipFill rotWithShape="1">
          <a:blip r:embed="rId5">
            <a:alphaModFix/>
          </a:blip>
          <a:srcRect/>
          <a:stretch/>
        </p:blipFill>
        <p:spPr>
          <a:xfrm>
            <a:off x="3346269" y="6020136"/>
            <a:ext cx="1536335" cy="539136"/>
          </a:xfrm>
          <a:prstGeom prst="rect">
            <a:avLst/>
          </a:prstGeom>
          <a:noFill/>
          <a:ln>
            <a:noFill/>
          </a:ln>
        </p:spPr>
      </p:pic>
      <p:sp>
        <p:nvSpPr>
          <p:cNvPr id="98" name="Google Shape;98;p1"/>
          <p:cNvSpPr txBox="1"/>
          <p:nvPr/>
        </p:nvSpPr>
        <p:spPr>
          <a:xfrm>
            <a:off x="4882604" y="2055915"/>
            <a:ext cx="7611212" cy="256219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17973"/>
              </a:buClr>
              <a:buSzPts val="4000"/>
              <a:buFont typeface="Arial"/>
              <a:buNone/>
            </a:pPr>
            <a:r>
              <a:rPr lang="fr-FR" sz="4000" b="1" dirty="0">
                <a:solidFill>
                  <a:srgbClr val="017973"/>
                </a:solidFill>
              </a:rPr>
              <a:t>Jeune femme </a:t>
            </a:r>
            <a:r>
              <a:rPr lang="fr-FR" sz="4000" b="1" dirty="0">
                <a:solidFill>
                  <a:srgbClr val="017973"/>
                </a:solidFill>
                <a:latin typeface="Arial"/>
                <a:ea typeface="Arial"/>
                <a:cs typeface="Arial"/>
                <a:sym typeface="Arial"/>
              </a:rPr>
              <a:t>atteint</a:t>
            </a:r>
            <a:r>
              <a:rPr lang="fr-FR" sz="4000" b="1" dirty="0">
                <a:solidFill>
                  <a:srgbClr val="017973"/>
                </a:solidFill>
              </a:rPr>
              <a:t>e </a:t>
            </a:r>
            <a:r>
              <a:rPr lang="fr-FR" sz="4000" b="1" dirty="0">
                <a:solidFill>
                  <a:srgbClr val="017973"/>
                </a:solidFill>
                <a:latin typeface="Arial"/>
                <a:ea typeface="Arial"/>
                <a:cs typeface="Arial"/>
                <a:sym typeface="Arial"/>
              </a:rPr>
              <a:t>de rhinite allergique saisonnière</a:t>
            </a:r>
            <a:endParaRPr dirty="0"/>
          </a:p>
          <a:p>
            <a:pPr marL="0" marR="0" lvl="0" indent="0" algn="l" rtl="0">
              <a:lnSpc>
                <a:spcPct val="150000"/>
              </a:lnSpc>
              <a:spcBef>
                <a:spcPts val="0"/>
              </a:spcBef>
              <a:spcAft>
                <a:spcPts val="0"/>
              </a:spcAft>
              <a:buClr>
                <a:srgbClr val="017973"/>
              </a:buClr>
              <a:buSzPts val="2000"/>
              <a:buFont typeface="Arial"/>
              <a:buNone/>
            </a:pPr>
            <a:r>
              <a:rPr lang="fr-FR" sz="2700" b="1" cap="none" dirty="0">
                <a:solidFill>
                  <a:srgbClr val="017973"/>
                </a:solidFill>
                <a:latin typeface="Arial"/>
                <a:ea typeface="Arial"/>
                <a:cs typeface="Arial"/>
                <a:sym typeface="Arial"/>
              </a:rPr>
              <a:t>É</a:t>
            </a:r>
            <a:r>
              <a:rPr lang="fr-FR" sz="2700" b="1" dirty="0">
                <a:solidFill>
                  <a:srgbClr val="017973"/>
                </a:solidFill>
                <a:latin typeface="Arial"/>
                <a:ea typeface="Arial"/>
                <a:cs typeface="Arial"/>
                <a:sym typeface="Arial"/>
              </a:rPr>
              <a:t>tude de cas</a:t>
            </a:r>
            <a:r>
              <a:rPr lang="fr-FR" sz="2000" b="1" dirty="0">
                <a:solidFill>
                  <a:srgbClr val="017973"/>
                </a:solidFill>
                <a:latin typeface="Arial"/>
                <a:ea typeface="Arial"/>
                <a:cs typeface="Arial"/>
                <a:sym typeface="Arial"/>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591128" y="239830"/>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cap="none">
                <a:solidFill>
                  <a:srgbClr val="017973"/>
                </a:solidFill>
                <a:latin typeface="Arial"/>
                <a:ea typeface="Arial"/>
                <a:cs typeface="Arial"/>
                <a:sym typeface="Arial"/>
              </a:rPr>
              <a:t>É</a:t>
            </a:r>
            <a:r>
              <a:rPr lang="fr-FR" sz="2800" b="1">
                <a:solidFill>
                  <a:srgbClr val="017973"/>
                </a:solidFill>
                <a:latin typeface="Arial"/>
                <a:ea typeface="Arial"/>
                <a:cs typeface="Arial"/>
                <a:sym typeface="Arial"/>
              </a:rPr>
              <a:t>volution</a:t>
            </a:r>
            <a:endParaRPr sz="2800">
              <a:solidFill>
                <a:srgbClr val="017973"/>
              </a:solidFill>
            </a:endParaRPr>
          </a:p>
        </p:txBody>
      </p:sp>
      <p:pic>
        <p:nvPicPr>
          <p:cNvPr id="170" name="Google Shape;170;p10"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sp>
        <p:nvSpPr>
          <p:cNvPr id="171" name="Google Shape;171;p10"/>
          <p:cNvSpPr txBox="1"/>
          <p:nvPr/>
        </p:nvSpPr>
        <p:spPr>
          <a:xfrm>
            <a:off x="487394" y="1395558"/>
            <a:ext cx="11217212" cy="485421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Hana revient après 12 semaines.</a:t>
            </a:r>
            <a:endParaRPr sz="3000">
              <a:solidFill>
                <a:schemeClr val="dk1"/>
              </a:solidFill>
              <a:latin typeface="Arial"/>
              <a:ea typeface="Arial"/>
              <a:cs typeface="Arial"/>
              <a:sym typeface="Arial"/>
            </a:endParaRPr>
          </a:p>
          <a:p>
            <a:pPr marL="285750" marR="0" lvl="0" indent="-285750" algn="l" rtl="0">
              <a:lnSpc>
                <a:spcPct val="150000"/>
              </a:lnSpc>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Bien que ses symptômes se soient améliorés, elle continue de ressentir des symptômes et demande s'il existe un autre traitement pour se débarrasser de ces symptômes  qui la gênent vraiment.</a:t>
            </a:r>
            <a:endParaRPr/>
          </a:p>
          <a:p>
            <a:pPr marL="0" marR="0" lvl="0" indent="0" algn="l" rtl="0">
              <a:lnSpc>
                <a:spcPct val="150000"/>
              </a:lnSpc>
              <a:spcBef>
                <a:spcPts val="0"/>
              </a:spcBef>
              <a:spcAft>
                <a:spcPts val="0"/>
              </a:spcAft>
              <a:buNone/>
            </a:pPr>
            <a:br>
              <a:rPr lang="fr-FR" sz="3000">
                <a:solidFill>
                  <a:schemeClr val="dk1"/>
                </a:solidFill>
                <a:latin typeface="Arial"/>
                <a:ea typeface="Arial"/>
                <a:cs typeface="Arial"/>
                <a:sym typeface="Arial"/>
              </a:rPr>
            </a:br>
            <a:endParaRPr sz="30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591128" y="239830"/>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Adresser si :</a:t>
            </a:r>
            <a:endParaRPr sz="2800">
              <a:solidFill>
                <a:srgbClr val="017973"/>
              </a:solidFill>
            </a:endParaRPr>
          </a:p>
        </p:txBody>
      </p:sp>
      <p:pic>
        <p:nvPicPr>
          <p:cNvPr id="177" name="Google Shape;177;p11"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sp>
        <p:nvSpPr>
          <p:cNvPr id="178" name="Google Shape;178;p11"/>
          <p:cNvSpPr txBox="1"/>
          <p:nvPr/>
        </p:nvSpPr>
        <p:spPr>
          <a:xfrm>
            <a:off x="568293" y="1413666"/>
            <a:ext cx="11217212" cy="4708981"/>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Absence de réponse au traitement (symptômes persistants pendant 12 semaines ou plus, suggérant une rhinosinusite chronique - EPOS)</a:t>
            </a:r>
            <a:endParaRPr/>
          </a:p>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Envisager une immunothérapie allergénique</a:t>
            </a:r>
            <a:endParaRPr sz="3000">
              <a:solidFill>
                <a:schemeClr val="dk1"/>
              </a:solidFill>
              <a:latin typeface="Arial"/>
              <a:ea typeface="Arial"/>
              <a:cs typeface="Arial"/>
              <a:sym typeface="Arial"/>
            </a:endParaRPr>
          </a:p>
          <a:p>
            <a:pPr marL="0" marR="0" lvl="0" indent="0" algn="l" rtl="0">
              <a:spcBef>
                <a:spcPts val="0"/>
              </a:spcBef>
              <a:spcAft>
                <a:spcPts val="0"/>
              </a:spcAft>
              <a:buNone/>
            </a:pPr>
            <a:endParaRPr sz="3000" b="1">
              <a:solidFill>
                <a:schemeClr val="dk1"/>
              </a:solidFill>
              <a:latin typeface="Arial"/>
              <a:ea typeface="Arial"/>
              <a:cs typeface="Arial"/>
              <a:sym typeface="Arial"/>
            </a:endParaRPr>
          </a:p>
          <a:p>
            <a:pPr marL="0" marR="0" lvl="0" indent="0" algn="l" rtl="0">
              <a:spcBef>
                <a:spcPts val="0"/>
              </a:spcBef>
              <a:spcAft>
                <a:spcPts val="0"/>
              </a:spcAft>
              <a:buNone/>
            </a:pPr>
            <a:r>
              <a:rPr lang="fr-FR" sz="3000" b="1">
                <a:solidFill>
                  <a:schemeClr val="dk1"/>
                </a:solidFill>
                <a:latin typeface="Arial"/>
                <a:ea typeface="Arial"/>
                <a:cs typeface="Arial"/>
                <a:sym typeface="Arial"/>
              </a:rPr>
              <a:t>Vérifier les signes d’alerte</a:t>
            </a:r>
            <a:endParaRPr/>
          </a:p>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Obstruction nasale unilatérale persistante</a:t>
            </a:r>
            <a:endParaRPr/>
          </a:p>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Sécrétions sanglantes</a:t>
            </a:r>
            <a:endParaRPr/>
          </a:p>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Sécrétions nasales malodorantes</a:t>
            </a:r>
            <a:endParaRPr/>
          </a:p>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Congestion nasale grave persistante et anosmie</a:t>
            </a:r>
            <a:endParaRPr sz="3000">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2"/>
          <p:cNvSpPr txBox="1">
            <a:spLocks noGrp="1"/>
          </p:cNvSpPr>
          <p:nvPr>
            <p:ph type="title"/>
          </p:nvPr>
        </p:nvSpPr>
        <p:spPr>
          <a:xfrm>
            <a:off x="591128" y="202247"/>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Au Total</a:t>
            </a:r>
            <a:endParaRPr sz="2800">
              <a:solidFill>
                <a:srgbClr val="017973"/>
              </a:solidFill>
            </a:endParaRPr>
          </a:p>
        </p:txBody>
      </p:sp>
      <p:pic>
        <p:nvPicPr>
          <p:cNvPr id="184" name="Google Shape;184;p12"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sp>
        <p:nvSpPr>
          <p:cNvPr id="185" name="Google Shape;185;p12"/>
          <p:cNvSpPr txBox="1"/>
          <p:nvPr/>
        </p:nvSpPr>
        <p:spPr>
          <a:xfrm>
            <a:off x="768051" y="1134657"/>
            <a:ext cx="11217212" cy="500983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17973"/>
              </a:buClr>
              <a:buSzPts val="3120"/>
              <a:buFont typeface="Arial"/>
              <a:buChar char="•"/>
            </a:pPr>
            <a:r>
              <a:rPr lang="fr-FR" sz="2400">
                <a:solidFill>
                  <a:schemeClr val="dk1"/>
                </a:solidFill>
                <a:latin typeface="Arial"/>
                <a:ea typeface="Arial"/>
                <a:cs typeface="Arial"/>
                <a:sym typeface="Arial"/>
              </a:rPr>
              <a:t>La Rhinite Allergique est fréquente et ses symptômes sont déclenchés par une réponse immunitaire après exposition à des allergènes .</a:t>
            </a:r>
            <a:endParaRPr/>
          </a:p>
          <a:p>
            <a:pPr marL="285750" marR="0" lvl="0" indent="-285750" algn="l" rtl="0">
              <a:lnSpc>
                <a:spcPct val="150000"/>
              </a:lnSpc>
              <a:spcBef>
                <a:spcPts val="0"/>
              </a:spcBef>
              <a:spcAft>
                <a:spcPts val="0"/>
              </a:spcAft>
              <a:buClr>
                <a:srgbClr val="017973"/>
              </a:buClr>
              <a:buSzPts val="3120"/>
              <a:buFont typeface="Arial"/>
              <a:buChar char="•"/>
            </a:pPr>
            <a:r>
              <a:rPr lang="fr-FR" sz="2400">
                <a:solidFill>
                  <a:schemeClr val="dk1"/>
                </a:solidFill>
                <a:latin typeface="Arial"/>
                <a:ea typeface="Arial"/>
                <a:cs typeface="Arial"/>
                <a:sym typeface="Arial"/>
              </a:rPr>
              <a:t>Le diagnostic peut souvent être posé cliniquement, corroboré par une réponse positive au traitement par un antihistaminique H1 non sédatif et/ou un glucocorticoïde nasal . </a:t>
            </a:r>
            <a:endParaRPr/>
          </a:p>
          <a:p>
            <a:pPr marL="285750" marR="0" lvl="0" indent="-285750" algn="l" rtl="0">
              <a:lnSpc>
                <a:spcPct val="150000"/>
              </a:lnSpc>
              <a:spcBef>
                <a:spcPts val="0"/>
              </a:spcBef>
              <a:spcAft>
                <a:spcPts val="0"/>
              </a:spcAft>
              <a:buClr>
                <a:srgbClr val="017973"/>
              </a:buClr>
              <a:buSzPts val="3120"/>
              <a:buFont typeface="Arial"/>
              <a:buChar char="•"/>
            </a:pPr>
            <a:r>
              <a:rPr lang="fr-FR" sz="2400">
                <a:solidFill>
                  <a:schemeClr val="dk1"/>
                </a:solidFill>
                <a:latin typeface="Arial"/>
                <a:ea typeface="Arial"/>
                <a:cs typeface="Arial"/>
                <a:sym typeface="Arial"/>
              </a:rPr>
              <a:t>La confirmation de l'allergène par des tests sériques pour l'immunoglobuline E spécifique aux allergènes (SIgE) ou des tests cutanés d'allergie peut être effectuée en cas d'incertitude diagnostique ou d'absence de réponse au traitement, ou si une immunothérapie avec des allergènes est envisagée .</a:t>
            </a:r>
            <a:endParaRPr sz="240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13" descr="A qr code with green squares&#10;&#10;AI-generated content may be incorrect."/>
          <p:cNvPicPr preferRelativeResize="0"/>
          <p:nvPr/>
        </p:nvPicPr>
        <p:blipFill rotWithShape="1">
          <a:blip r:embed="rId3">
            <a:alphaModFix/>
          </a:blip>
          <a:srcRect/>
          <a:stretch/>
        </p:blipFill>
        <p:spPr>
          <a:xfrm>
            <a:off x="5906535" y="1376455"/>
            <a:ext cx="4105089" cy="4105089"/>
          </a:xfrm>
          <a:prstGeom prst="rect">
            <a:avLst/>
          </a:prstGeom>
          <a:noFill/>
          <a:ln>
            <a:noFill/>
          </a:ln>
        </p:spPr>
      </p:pic>
      <p:sp>
        <p:nvSpPr>
          <p:cNvPr id="191" name="Google Shape;191;p13"/>
          <p:cNvSpPr txBox="1">
            <a:spLocks noGrp="1"/>
          </p:cNvSpPr>
          <p:nvPr>
            <p:ph type="title"/>
          </p:nvPr>
        </p:nvSpPr>
        <p:spPr>
          <a:xfrm>
            <a:off x="591128" y="239830"/>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O assistente de secretária</a:t>
            </a:r>
            <a:endParaRPr sz="2800">
              <a:solidFill>
                <a:srgbClr val="017973"/>
              </a:solidFill>
            </a:endParaRPr>
          </a:p>
        </p:txBody>
      </p:sp>
      <p:pic>
        <p:nvPicPr>
          <p:cNvPr id="192" name="Google Shape;192;p13" descr="A close up of a logo&#10;&#10;AI-generated content may be incorrect."/>
          <p:cNvPicPr preferRelativeResize="0"/>
          <p:nvPr/>
        </p:nvPicPr>
        <p:blipFill rotWithShape="1">
          <a:blip r:embed="rId4">
            <a:alphaModFix/>
          </a:blip>
          <a:srcRect/>
          <a:stretch/>
        </p:blipFill>
        <p:spPr>
          <a:xfrm>
            <a:off x="10411291" y="281092"/>
            <a:ext cx="1374214" cy="695352"/>
          </a:xfrm>
          <a:prstGeom prst="rect">
            <a:avLst/>
          </a:prstGeom>
          <a:noFill/>
          <a:ln>
            <a:noFill/>
          </a:ln>
        </p:spPr>
      </p:pic>
      <p:pic>
        <p:nvPicPr>
          <p:cNvPr id="193" name="Google Shape;193;p13"/>
          <p:cNvPicPr preferRelativeResize="0"/>
          <p:nvPr/>
        </p:nvPicPr>
        <p:blipFill rotWithShape="1">
          <a:blip r:embed="rId5">
            <a:alphaModFix/>
          </a:blip>
          <a:srcRect/>
          <a:stretch/>
        </p:blipFill>
        <p:spPr>
          <a:xfrm>
            <a:off x="597172" y="1102888"/>
            <a:ext cx="3641992" cy="5152516"/>
          </a:xfrm>
          <a:prstGeom prst="rect">
            <a:avLst/>
          </a:prstGeom>
          <a:noFill/>
          <a:ln>
            <a:noFill/>
          </a:ln>
          <a:effectLst>
            <a:outerShdw blurRad="292100" dist="139700" dir="2700000" algn="tl" rotWithShape="0">
              <a:srgbClr val="333333">
                <a:alpha val="64705"/>
              </a:srgbClr>
            </a:outerShdw>
          </a:effectLst>
        </p:spPr>
      </p:pic>
      <p:sp>
        <p:nvSpPr>
          <p:cNvPr id="194" name="Google Shape;194;p13"/>
          <p:cNvSpPr txBox="1"/>
          <p:nvPr/>
        </p:nvSpPr>
        <p:spPr>
          <a:xfrm>
            <a:off x="6311835" y="5328414"/>
            <a:ext cx="3395583" cy="777875"/>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www.ipcrg.org</a:t>
            </a:r>
            <a:endParaRPr sz="2800">
              <a:solidFill>
                <a:srgbClr val="017973"/>
              </a:solidFill>
              <a:latin typeface="Play"/>
              <a:ea typeface="Play"/>
              <a:cs typeface="Play"/>
              <a:sym typeface="Play"/>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descr="A qr code with green squares&#10;&#10;AI-generated content may be incorrect."/>
          <p:cNvPicPr preferRelativeResize="0"/>
          <p:nvPr/>
        </p:nvPicPr>
        <p:blipFill rotWithShape="1">
          <a:blip r:embed="rId3">
            <a:alphaModFix/>
          </a:blip>
          <a:srcRect/>
          <a:stretch/>
        </p:blipFill>
        <p:spPr>
          <a:xfrm>
            <a:off x="9186493" y="3396211"/>
            <a:ext cx="3005507" cy="3005507"/>
          </a:xfrm>
          <a:prstGeom prst="rect">
            <a:avLst/>
          </a:prstGeom>
          <a:noFill/>
          <a:ln>
            <a:noFill/>
          </a:ln>
        </p:spPr>
      </p:pic>
      <p:sp>
        <p:nvSpPr>
          <p:cNvPr id="104" name="Google Shape;104;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Assistant de Bureau</a:t>
            </a:r>
            <a:endParaRPr sz="2800">
              <a:solidFill>
                <a:srgbClr val="017973"/>
              </a:solidFill>
            </a:endParaRPr>
          </a:p>
        </p:txBody>
      </p:sp>
      <p:sp>
        <p:nvSpPr>
          <p:cNvPr id="105" name="Google Shape;105;p2"/>
          <p:cNvSpPr txBox="1">
            <a:spLocks noGrp="1"/>
          </p:cNvSpPr>
          <p:nvPr>
            <p:ph type="body" idx="1"/>
          </p:nvPr>
        </p:nvSpPr>
        <p:spPr>
          <a:xfrm>
            <a:off x="743857" y="1425631"/>
            <a:ext cx="10417629" cy="1050406"/>
          </a:xfrm>
          <a:prstGeom prst="rect">
            <a:avLst/>
          </a:prstGeom>
          <a:noFill/>
          <a:ln>
            <a:noFill/>
          </a:ln>
        </p:spPr>
        <p:txBody>
          <a:bodyPr spcFirstLastPara="1" wrap="square" lIns="91425" tIns="45700" rIns="91425" bIns="45700" anchor="t" anchorCtr="0">
            <a:normAutofit fontScale="85000" lnSpcReduction="10000"/>
          </a:bodyPr>
          <a:lstStyle/>
          <a:p>
            <a:pPr marL="285750" lvl="0" indent="-285750" algn="l" rtl="0">
              <a:lnSpc>
                <a:spcPct val="120000"/>
              </a:lnSpc>
              <a:spcBef>
                <a:spcPts val="0"/>
              </a:spcBef>
              <a:spcAft>
                <a:spcPts val="0"/>
              </a:spcAft>
              <a:buClr>
                <a:srgbClr val="017973"/>
              </a:buClr>
              <a:buSzPct val="130000"/>
              <a:buFont typeface="Arial"/>
              <a:buChar char="•"/>
            </a:pPr>
            <a:r>
              <a:rPr lang="fr-FR" sz="2800">
                <a:latin typeface="Arial"/>
                <a:ea typeface="Arial"/>
                <a:cs typeface="Arial"/>
                <a:sym typeface="Arial"/>
              </a:rPr>
              <a:t>Desktop Helper n.º 19, Avril de 2025</a:t>
            </a:r>
            <a:endParaRPr/>
          </a:p>
          <a:p>
            <a:pPr marL="285750" lvl="0" indent="-285750" algn="l" rtl="0">
              <a:lnSpc>
                <a:spcPct val="120000"/>
              </a:lnSpc>
              <a:spcBef>
                <a:spcPts val="1000"/>
              </a:spcBef>
              <a:spcAft>
                <a:spcPts val="0"/>
              </a:spcAft>
              <a:buClr>
                <a:srgbClr val="017973"/>
              </a:buClr>
              <a:buSzPct val="130000"/>
              <a:buFont typeface="Arial"/>
              <a:buChar char="•"/>
            </a:pPr>
            <a:r>
              <a:rPr lang="fr-FR" sz="2800">
                <a:latin typeface="Arial"/>
                <a:ea typeface="Arial"/>
                <a:cs typeface="Arial"/>
                <a:sym typeface="Arial"/>
              </a:rPr>
              <a:t>Guide Pratique pour amélioer le diagnostic dela rhinite en oins primaires</a:t>
            </a:r>
            <a:endParaRPr/>
          </a:p>
        </p:txBody>
      </p:sp>
      <p:pic>
        <p:nvPicPr>
          <p:cNvPr id="106" name="Google Shape;106;p2" descr="A close up of a logo&#10;&#10;AI-generated content may be incorrect."/>
          <p:cNvPicPr preferRelativeResize="0"/>
          <p:nvPr/>
        </p:nvPicPr>
        <p:blipFill rotWithShape="1">
          <a:blip r:embed="rId4">
            <a:alphaModFix/>
          </a:blip>
          <a:srcRect/>
          <a:stretch/>
        </p:blipFill>
        <p:spPr>
          <a:xfrm>
            <a:off x="10411291" y="281092"/>
            <a:ext cx="1374214" cy="695352"/>
          </a:xfrm>
          <a:prstGeom prst="rect">
            <a:avLst/>
          </a:prstGeom>
          <a:noFill/>
          <a:ln>
            <a:noFill/>
          </a:ln>
        </p:spPr>
      </p:pic>
      <p:pic>
        <p:nvPicPr>
          <p:cNvPr id="107" name="Google Shape;107;p2"/>
          <p:cNvPicPr preferRelativeResize="0">
            <a:picLocks noGrp="1"/>
          </p:cNvPicPr>
          <p:nvPr>
            <p:ph type="body" idx="2"/>
          </p:nvPr>
        </p:nvPicPr>
        <p:blipFill rotWithShape="1">
          <a:blip r:embed="rId5">
            <a:alphaModFix/>
          </a:blip>
          <a:srcRect/>
          <a:stretch/>
        </p:blipFill>
        <p:spPr>
          <a:xfrm>
            <a:off x="1079697" y="2584186"/>
            <a:ext cx="2539820" cy="3595556"/>
          </a:xfrm>
          <a:prstGeom prst="rect">
            <a:avLst/>
          </a:prstGeom>
          <a:noFill/>
          <a:ln w="9525" cap="flat" cmpd="sng">
            <a:solidFill>
              <a:schemeClr val="dk1"/>
            </a:solidFill>
            <a:prstDash val="solid"/>
            <a:round/>
            <a:headEnd type="none" w="sm" len="sm"/>
            <a:tailEnd type="none" w="sm" len="sm"/>
          </a:ln>
        </p:spPr>
      </p:pic>
      <p:pic>
        <p:nvPicPr>
          <p:cNvPr id="108" name="Google Shape;108;p2"/>
          <p:cNvPicPr preferRelativeResize="0"/>
          <p:nvPr/>
        </p:nvPicPr>
        <p:blipFill rotWithShape="1">
          <a:blip r:embed="rId6">
            <a:alphaModFix/>
          </a:blip>
          <a:srcRect/>
          <a:stretch/>
        </p:blipFill>
        <p:spPr>
          <a:xfrm>
            <a:off x="3905374" y="2584186"/>
            <a:ext cx="2541602" cy="3595556"/>
          </a:xfrm>
          <a:prstGeom prst="rect">
            <a:avLst/>
          </a:prstGeom>
          <a:noFill/>
          <a:ln w="9525" cap="flat" cmpd="sng">
            <a:solidFill>
              <a:schemeClr val="dk1"/>
            </a:solidFill>
            <a:prstDash val="solid"/>
            <a:round/>
            <a:headEnd type="none" w="sm" len="sm"/>
            <a:tailEnd type="none" w="sm" len="sm"/>
          </a:ln>
        </p:spPr>
      </p:pic>
      <p:pic>
        <p:nvPicPr>
          <p:cNvPr id="109" name="Google Shape;109;p2"/>
          <p:cNvPicPr preferRelativeResize="0"/>
          <p:nvPr/>
        </p:nvPicPr>
        <p:blipFill rotWithShape="1">
          <a:blip r:embed="rId7">
            <a:alphaModFix/>
          </a:blip>
          <a:srcRect/>
          <a:stretch/>
        </p:blipFill>
        <p:spPr>
          <a:xfrm>
            <a:off x="6732833" y="2591114"/>
            <a:ext cx="2539821" cy="3593216"/>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591128" y="239830"/>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Objectifs d’apprentissage</a:t>
            </a:r>
            <a:endParaRPr sz="2800">
              <a:solidFill>
                <a:srgbClr val="017973"/>
              </a:solidFill>
            </a:endParaRPr>
          </a:p>
        </p:txBody>
      </p:sp>
      <p:pic>
        <p:nvPicPr>
          <p:cNvPr id="115" name="Google Shape;115;p3"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sp>
        <p:nvSpPr>
          <p:cNvPr id="116" name="Google Shape;116;p3"/>
          <p:cNvSpPr txBox="1"/>
          <p:nvPr/>
        </p:nvSpPr>
        <p:spPr>
          <a:xfrm>
            <a:off x="898947" y="1539929"/>
            <a:ext cx="10653276" cy="4057649"/>
          </a:xfrm>
          <a:prstGeom prst="rect">
            <a:avLst/>
          </a:prstGeom>
          <a:noFill/>
          <a:ln>
            <a:noFill/>
          </a:ln>
        </p:spPr>
        <p:txBody>
          <a:bodyPr spcFirstLastPara="1" wrap="square" lIns="91425" tIns="45700" rIns="91425" bIns="45700" anchor="t" anchorCtr="0">
            <a:spAutoFit/>
          </a:bodyPr>
          <a:lstStyle/>
          <a:p>
            <a:pPr marL="0" marR="0" lvl="0" indent="0" algn="l" rtl="0">
              <a:lnSpc>
                <a:spcPct val="137500"/>
              </a:lnSpc>
              <a:spcBef>
                <a:spcPts val="0"/>
              </a:spcBef>
              <a:spcAft>
                <a:spcPts val="0"/>
              </a:spcAft>
              <a:buClr>
                <a:srgbClr val="017973"/>
              </a:buClr>
              <a:buSzPts val="3120"/>
              <a:buFont typeface="Arial"/>
              <a:buNone/>
            </a:pPr>
            <a:r>
              <a:rPr lang="fr-FR" sz="2400">
                <a:solidFill>
                  <a:schemeClr val="dk1"/>
                </a:solidFill>
                <a:latin typeface="Arial"/>
                <a:ea typeface="Arial"/>
                <a:cs typeface="Arial"/>
                <a:sym typeface="Arial"/>
              </a:rPr>
              <a:t>À la fin de cette étude de cas, les participants devraient être capables de :</a:t>
            </a:r>
            <a:endParaRPr/>
          </a:p>
          <a:p>
            <a:pPr marL="457200" marR="0" lvl="0" indent="-457200" algn="l" rtl="0">
              <a:lnSpc>
                <a:spcPct val="137500"/>
              </a:lnSpc>
              <a:spcBef>
                <a:spcPts val="1200"/>
              </a:spcBef>
              <a:spcAft>
                <a:spcPts val="0"/>
              </a:spcAft>
              <a:buClr>
                <a:srgbClr val="017973"/>
              </a:buClr>
              <a:buSzPts val="3120"/>
              <a:buFont typeface="Arial"/>
              <a:buChar char="•"/>
            </a:pPr>
            <a:r>
              <a:rPr lang="fr-FR" sz="2400">
                <a:solidFill>
                  <a:schemeClr val="dk1"/>
                </a:solidFill>
                <a:latin typeface="Arial"/>
                <a:ea typeface="Arial"/>
                <a:cs typeface="Arial"/>
                <a:sym typeface="Arial"/>
              </a:rPr>
              <a:t>Énumérer quelques difficultés liées au diagnostic et au traitement de la rhinite ;</a:t>
            </a:r>
            <a:endParaRPr/>
          </a:p>
          <a:p>
            <a:pPr marL="457200" marR="0" lvl="0" indent="-457200" algn="l" rtl="0">
              <a:lnSpc>
                <a:spcPct val="137500"/>
              </a:lnSpc>
              <a:spcBef>
                <a:spcPts val="1200"/>
              </a:spcBef>
              <a:spcAft>
                <a:spcPts val="0"/>
              </a:spcAft>
              <a:buClr>
                <a:srgbClr val="017973"/>
              </a:buClr>
              <a:buSzPts val="3120"/>
              <a:buFont typeface="Arial"/>
              <a:buChar char="•"/>
            </a:pPr>
            <a:r>
              <a:rPr lang="fr-FR" sz="2400">
                <a:solidFill>
                  <a:schemeClr val="dk1"/>
                </a:solidFill>
                <a:latin typeface="Arial"/>
                <a:ea typeface="Arial"/>
                <a:cs typeface="Arial"/>
                <a:sym typeface="Arial"/>
              </a:rPr>
              <a:t>Évaluer l’impact des symptômes du patient en tenant compte de ses croyances, préoccupations et attentes ;</a:t>
            </a:r>
            <a:endParaRPr/>
          </a:p>
          <a:p>
            <a:pPr marL="457200" marR="0" lvl="0" indent="-457200" algn="l" rtl="0">
              <a:lnSpc>
                <a:spcPct val="137500"/>
              </a:lnSpc>
              <a:spcBef>
                <a:spcPts val="1200"/>
              </a:spcBef>
              <a:spcAft>
                <a:spcPts val="0"/>
              </a:spcAft>
              <a:buClr>
                <a:srgbClr val="017973"/>
              </a:buClr>
              <a:buSzPts val="3120"/>
              <a:buFont typeface="Arial"/>
              <a:buChar char="•"/>
            </a:pPr>
            <a:r>
              <a:rPr lang="fr-FR" sz="2400">
                <a:solidFill>
                  <a:schemeClr val="dk1"/>
                </a:solidFill>
                <a:latin typeface="Arial"/>
                <a:ea typeface="Arial"/>
                <a:cs typeface="Arial"/>
                <a:sym typeface="Arial"/>
              </a:rPr>
              <a:t>Élaborer un plan de traitement personnalisé, incluant des approches pharmacologiques et non pharmacologiques ;</a:t>
            </a:r>
            <a:endParaRPr/>
          </a:p>
          <a:p>
            <a:pPr marL="457200" marR="0" lvl="0" indent="-457200" algn="l" rtl="0">
              <a:lnSpc>
                <a:spcPct val="137500"/>
              </a:lnSpc>
              <a:spcBef>
                <a:spcPts val="1200"/>
              </a:spcBef>
              <a:spcAft>
                <a:spcPts val="0"/>
              </a:spcAft>
              <a:buClr>
                <a:srgbClr val="017973"/>
              </a:buClr>
              <a:buSzPts val="3120"/>
              <a:buFont typeface="Arial"/>
              <a:buChar char="•"/>
            </a:pPr>
            <a:r>
              <a:rPr lang="fr-FR" sz="2400">
                <a:solidFill>
                  <a:schemeClr val="dk1"/>
                </a:solidFill>
                <a:latin typeface="Arial"/>
                <a:ea typeface="Arial"/>
                <a:cs typeface="Arial"/>
                <a:sym typeface="Arial"/>
              </a:rPr>
              <a:t>Reconnaître les signaux d’alerte et savoir quand orienter le patient.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La patiente</a:t>
            </a:r>
            <a:endParaRPr sz="2800" i="1">
              <a:solidFill>
                <a:srgbClr val="017973"/>
              </a:solidFill>
            </a:endParaRPr>
          </a:p>
        </p:txBody>
      </p:sp>
      <p:pic>
        <p:nvPicPr>
          <p:cNvPr id="122" name="Google Shape;122;p4"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pic>
        <p:nvPicPr>
          <p:cNvPr id="123" name="Google Shape;123;p4" descr="A person in a blue uniform holding a bag&#10;&#10;AI-generated content may be incorrect."/>
          <p:cNvPicPr preferRelativeResize="0"/>
          <p:nvPr/>
        </p:nvPicPr>
        <p:blipFill rotWithShape="1">
          <a:blip r:embed="rId4">
            <a:alphaModFix/>
          </a:blip>
          <a:srcRect/>
          <a:stretch/>
        </p:blipFill>
        <p:spPr>
          <a:xfrm>
            <a:off x="8136652" y="1290693"/>
            <a:ext cx="3122738" cy="4684105"/>
          </a:xfrm>
          <a:prstGeom prst="rect">
            <a:avLst/>
          </a:prstGeom>
          <a:noFill/>
          <a:ln>
            <a:noFill/>
          </a:ln>
        </p:spPr>
      </p:pic>
      <p:sp>
        <p:nvSpPr>
          <p:cNvPr id="124" name="Google Shape;124;p4"/>
          <p:cNvSpPr txBox="1"/>
          <p:nvPr/>
        </p:nvSpPr>
        <p:spPr>
          <a:xfrm>
            <a:off x="932610" y="1690688"/>
            <a:ext cx="6663247" cy="3855671"/>
          </a:xfrm>
          <a:prstGeom prst="rect">
            <a:avLst/>
          </a:prstGeom>
          <a:noFill/>
          <a:ln>
            <a:noFill/>
          </a:ln>
        </p:spPr>
        <p:txBody>
          <a:bodyPr spcFirstLastPara="1" wrap="square" lIns="91425" tIns="45700" rIns="91425" bIns="45700" anchor="t" anchorCtr="0">
            <a:spAutoFit/>
          </a:bodyPr>
          <a:lstStyle/>
          <a:p>
            <a:pPr marL="285750" marR="0" lvl="0" indent="-285750" algn="l" rtl="0">
              <a:lnSpc>
                <a:spcPct val="133333"/>
              </a:lnSpc>
              <a:spcBef>
                <a:spcPts val="0"/>
              </a:spcBef>
              <a:spcAft>
                <a:spcPts val="0"/>
              </a:spcAft>
              <a:buClr>
                <a:srgbClr val="017973"/>
              </a:buClr>
              <a:buSzPts val="3120"/>
              <a:buFont typeface="Arial"/>
              <a:buChar char="•"/>
            </a:pPr>
            <a:r>
              <a:rPr lang="fr-FR" sz="2400">
                <a:solidFill>
                  <a:schemeClr val="dk1"/>
                </a:solidFill>
                <a:latin typeface="Arial"/>
                <a:ea typeface="Arial"/>
                <a:cs typeface="Arial"/>
                <a:sym typeface="Arial"/>
              </a:rPr>
              <a:t>Hana a 26 ans ;</a:t>
            </a:r>
            <a:endParaRPr/>
          </a:p>
          <a:p>
            <a:pPr marL="285750" marR="0" lvl="0" indent="-285750" algn="l" rtl="0">
              <a:lnSpc>
                <a:spcPct val="133333"/>
              </a:lnSpc>
              <a:spcBef>
                <a:spcPts val="1000"/>
              </a:spcBef>
              <a:spcAft>
                <a:spcPts val="0"/>
              </a:spcAft>
              <a:buClr>
                <a:srgbClr val="017973"/>
              </a:buClr>
              <a:buSzPts val="3120"/>
              <a:buFont typeface="Arial"/>
              <a:buChar char="•"/>
            </a:pPr>
            <a:r>
              <a:rPr lang="fr-FR" sz="2400">
                <a:solidFill>
                  <a:schemeClr val="dk1"/>
                </a:solidFill>
                <a:latin typeface="Arial"/>
                <a:ea typeface="Arial"/>
                <a:cs typeface="Arial"/>
                <a:sym typeface="Arial"/>
              </a:rPr>
              <a:t>Elle travaille comme factrice ;</a:t>
            </a:r>
            <a:endParaRPr/>
          </a:p>
          <a:p>
            <a:pPr marL="285750" marR="0" lvl="0" indent="-285750" algn="l" rtl="0">
              <a:lnSpc>
                <a:spcPct val="133333"/>
              </a:lnSpc>
              <a:spcBef>
                <a:spcPts val="1000"/>
              </a:spcBef>
              <a:spcAft>
                <a:spcPts val="0"/>
              </a:spcAft>
              <a:buClr>
                <a:srgbClr val="017973"/>
              </a:buClr>
              <a:buSzPts val="3120"/>
              <a:buFont typeface="Arial"/>
              <a:buChar char="•"/>
            </a:pPr>
            <a:r>
              <a:rPr lang="fr-FR" sz="2400">
                <a:solidFill>
                  <a:schemeClr val="dk1"/>
                </a:solidFill>
                <a:latin typeface="Arial"/>
                <a:ea typeface="Arial"/>
                <a:cs typeface="Arial"/>
                <a:sym typeface="Arial"/>
              </a:rPr>
              <a:t>Elle a le nez qui coule, qui gratte et qui est bouché. Elle éternue et a parfois des démangeaisons oculaires depuis un moment;</a:t>
            </a:r>
            <a:endParaRPr/>
          </a:p>
          <a:p>
            <a:pPr marL="285750" marR="0" lvl="0" indent="-285750" algn="l" rtl="0">
              <a:lnSpc>
                <a:spcPct val="133333"/>
              </a:lnSpc>
              <a:spcBef>
                <a:spcPts val="1000"/>
              </a:spcBef>
              <a:spcAft>
                <a:spcPts val="0"/>
              </a:spcAft>
              <a:buClr>
                <a:srgbClr val="017973"/>
              </a:buClr>
              <a:buSzPts val="3120"/>
              <a:buFont typeface="Arial"/>
              <a:buChar char="•"/>
            </a:pPr>
            <a:r>
              <a:rPr lang="fr-FR" sz="2400">
                <a:solidFill>
                  <a:schemeClr val="dk1"/>
                </a:solidFill>
                <a:latin typeface="Arial"/>
                <a:ea typeface="Arial"/>
                <a:cs typeface="Arial"/>
                <a:sym typeface="Arial"/>
              </a:rPr>
              <a:t>Ces symptômes sont apparus la semaine dernière et affectent son travail ;</a:t>
            </a:r>
            <a:endParaRPr/>
          </a:p>
          <a:p>
            <a:pPr marL="285750" marR="0" lvl="0" indent="-285750" algn="l" rtl="0">
              <a:lnSpc>
                <a:spcPct val="133333"/>
              </a:lnSpc>
              <a:spcBef>
                <a:spcPts val="1000"/>
              </a:spcBef>
              <a:spcAft>
                <a:spcPts val="0"/>
              </a:spcAft>
              <a:buClr>
                <a:srgbClr val="017973"/>
              </a:buClr>
              <a:buSzPts val="3120"/>
              <a:buFont typeface="Arial"/>
              <a:buChar char="•"/>
            </a:pPr>
            <a:r>
              <a:rPr lang="fr-FR" sz="2400">
                <a:solidFill>
                  <a:schemeClr val="dk1"/>
                </a:solidFill>
                <a:latin typeface="Arial"/>
                <a:ea typeface="Arial"/>
                <a:cs typeface="Arial"/>
                <a:sym typeface="Arial"/>
              </a:rPr>
              <a:t>Elle n'a pas de sibilants.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Histoire de la maladie</a:t>
            </a:r>
            <a:endParaRPr sz="2800">
              <a:solidFill>
                <a:srgbClr val="017973"/>
              </a:solidFill>
            </a:endParaRPr>
          </a:p>
        </p:txBody>
      </p:sp>
      <p:sp>
        <p:nvSpPr>
          <p:cNvPr id="130" name="Google Shape;130;p5"/>
          <p:cNvSpPr txBox="1">
            <a:spLocks noGrp="1"/>
          </p:cNvSpPr>
          <p:nvPr>
            <p:ph type="body" idx="1"/>
          </p:nvPr>
        </p:nvSpPr>
        <p:spPr>
          <a:xfrm>
            <a:off x="838200" y="1825624"/>
            <a:ext cx="6858000" cy="535377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Elle utilise des antihistaminiques oraux, qu'elle a achetés sans ordonnance, ainsi que des décongestionnants nasaux,qui semblent l'aider pendant une courte période </a:t>
            </a:r>
            <a:r>
              <a:rPr lang="fr-FR">
                <a:latin typeface="Arial"/>
                <a:ea typeface="Arial"/>
                <a:cs typeface="Arial"/>
                <a:sym typeface="Arial"/>
              </a:rPr>
              <a:t>;</a:t>
            </a:r>
            <a:endParaRPr/>
          </a:p>
          <a:p>
            <a:pPr marL="228600" lvl="0" indent="-228600" algn="l" rtl="0">
              <a:lnSpc>
                <a:spcPct val="90000"/>
              </a:lnSpc>
              <a:spcBef>
                <a:spcPts val="1000"/>
              </a:spcBef>
              <a:spcAft>
                <a:spcPts val="0"/>
              </a:spcAft>
              <a:buClr>
                <a:schemeClr val="dk1"/>
              </a:buClr>
              <a:buSzPts val="2800"/>
              <a:buChar char="•"/>
            </a:pPr>
            <a:r>
              <a:rPr lang="fr-FR"/>
              <a:t>Elle a remarqué qu'elle présentait ces symptômes de manière intermittente depuis son enfance,</a:t>
            </a:r>
            <a:endParaRPr/>
          </a:p>
          <a:p>
            <a:pPr marL="228600" lvl="0" indent="-228600" algn="l" rtl="0">
              <a:lnSpc>
                <a:spcPct val="90000"/>
              </a:lnSpc>
              <a:spcBef>
                <a:spcPts val="1000"/>
              </a:spcBef>
              <a:spcAft>
                <a:spcPts val="0"/>
              </a:spcAft>
              <a:buClr>
                <a:schemeClr val="dk1"/>
              </a:buClr>
              <a:buSzPts val="2800"/>
              <a:buChar char="•"/>
            </a:pPr>
            <a:r>
              <a:rPr lang="fr-FR"/>
              <a:t>Chaque année au printemps, ses symptômes s'aggravaient lorsqu'elle se promenait près des jardins ou des parcs.</a:t>
            </a:r>
            <a:br>
              <a:rPr lang="fr-FR"/>
            </a:br>
            <a:endParaRPr/>
          </a:p>
        </p:txBody>
      </p:sp>
      <p:sp>
        <p:nvSpPr>
          <p:cNvPr id="131" name="Google Shape;131;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800"/>
              <a:buNone/>
            </a:pPr>
            <a:endParaRPr>
              <a:solidFill>
                <a:srgbClr val="FF0000"/>
              </a:solidFill>
            </a:endParaRPr>
          </a:p>
          <a:p>
            <a:pPr marL="228600" lvl="0" indent="-50800" algn="l" rtl="0">
              <a:lnSpc>
                <a:spcPct val="90000"/>
              </a:lnSpc>
              <a:spcBef>
                <a:spcPts val="1000"/>
              </a:spcBef>
              <a:spcAft>
                <a:spcPts val="0"/>
              </a:spcAft>
              <a:buClr>
                <a:schemeClr val="dk1"/>
              </a:buClr>
              <a:buSzPts val="2800"/>
              <a:buNone/>
            </a:pPr>
            <a:endParaRPr/>
          </a:p>
        </p:txBody>
      </p:sp>
      <p:pic>
        <p:nvPicPr>
          <p:cNvPr id="132" name="Google Shape;132;p5"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pic>
        <p:nvPicPr>
          <p:cNvPr id="133" name="Google Shape;133;p5" descr="A person in a blue uniform holding a bag&#10;&#10;AI-generated content may be incorrect."/>
          <p:cNvPicPr preferRelativeResize="0"/>
          <p:nvPr/>
        </p:nvPicPr>
        <p:blipFill rotWithShape="1">
          <a:blip r:embed="rId4">
            <a:alphaModFix/>
          </a:blip>
          <a:srcRect/>
          <a:stretch/>
        </p:blipFill>
        <p:spPr>
          <a:xfrm>
            <a:off x="8136652" y="1290693"/>
            <a:ext cx="3122738" cy="468410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6"/>
          <p:cNvSpPr txBox="1">
            <a:spLocks noGrp="1"/>
          </p:cNvSpPr>
          <p:nvPr>
            <p:ph type="body" idx="1"/>
          </p:nvPr>
        </p:nvSpPr>
        <p:spPr>
          <a:xfrm>
            <a:off x="838199" y="1825625"/>
            <a:ext cx="6791325" cy="308135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fr-FR"/>
              <a:t>Elle ne souffre d'aucune autre maladie .</a:t>
            </a:r>
            <a:endParaRPr/>
          </a:p>
          <a:p>
            <a:pPr marL="228600" lvl="0" indent="-228600" algn="l" rtl="0">
              <a:lnSpc>
                <a:spcPct val="90000"/>
              </a:lnSpc>
              <a:spcBef>
                <a:spcPts val="1000"/>
              </a:spcBef>
              <a:spcAft>
                <a:spcPts val="0"/>
              </a:spcAft>
              <a:buClr>
                <a:schemeClr val="dk1"/>
              </a:buClr>
              <a:buSzPts val="2800"/>
              <a:buChar char="•"/>
            </a:pPr>
            <a:r>
              <a:rPr lang="fr-FR"/>
              <a:t>Son père a des antécédents d'asthme.</a:t>
            </a:r>
            <a:endParaRPr/>
          </a:p>
          <a:p>
            <a:pPr marL="228600" lvl="0" indent="-228600" algn="l" rtl="0">
              <a:lnSpc>
                <a:spcPct val="90000"/>
              </a:lnSpc>
              <a:spcBef>
                <a:spcPts val="1000"/>
              </a:spcBef>
              <a:spcAft>
                <a:spcPts val="0"/>
              </a:spcAft>
              <a:buClr>
                <a:schemeClr val="dk1"/>
              </a:buClr>
              <a:buSzPts val="2800"/>
              <a:buChar char="•"/>
            </a:pPr>
            <a:r>
              <a:rPr lang="fr-FR"/>
              <a:t>Elle ne fume pas et évite les environnements enfumés.</a:t>
            </a:r>
            <a:br>
              <a:rPr lang="fr-FR"/>
            </a:br>
            <a:endParaRPr/>
          </a:p>
        </p:txBody>
      </p:sp>
      <p:pic>
        <p:nvPicPr>
          <p:cNvPr id="139" name="Google Shape;139;p6"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pic>
        <p:nvPicPr>
          <p:cNvPr id="140" name="Google Shape;140;p6" descr="A person in a blue uniform holding a bag&#10;&#10;AI-generated content may be incorrect."/>
          <p:cNvPicPr preferRelativeResize="0"/>
          <p:nvPr/>
        </p:nvPicPr>
        <p:blipFill rotWithShape="1">
          <a:blip r:embed="rId4">
            <a:alphaModFix/>
          </a:blip>
          <a:srcRect/>
          <a:stretch/>
        </p:blipFill>
        <p:spPr>
          <a:xfrm>
            <a:off x="8136652" y="1290693"/>
            <a:ext cx="3122738" cy="4684105"/>
          </a:xfrm>
          <a:prstGeom prst="rect">
            <a:avLst/>
          </a:prstGeom>
          <a:noFill/>
          <a:ln>
            <a:noFill/>
          </a:ln>
        </p:spPr>
      </p:pic>
      <p:sp>
        <p:nvSpPr>
          <p:cNvPr id="141" name="Google Shape;141;p6"/>
          <p:cNvSpPr txBox="1"/>
          <p:nvPr/>
        </p:nvSpPr>
        <p:spPr>
          <a:xfrm>
            <a:off x="914400" y="22042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Histoire de la maladie</a:t>
            </a:r>
            <a:endParaRPr sz="2800">
              <a:solidFill>
                <a:srgbClr val="017973"/>
              </a:solidFill>
              <a:latin typeface="Play"/>
              <a:ea typeface="Play"/>
              <a:cs typeface="Play"/>
              <a:sym typeface="Pla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591128" y="239830"/>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Examen clinique /</a:t>
            </a:r>
            <a:r>
              <a:rPr lang="fr-FR"/>
              <a:t> </a:t>
            </a:r>
            <a:r>
              <a:rPr lang="fr-FR" sz="2800" b="1">
                <a:solidFill>
                  <a:srgbClr val="017973"/>
                </a:solidFill>
                <a:latin typeface="Arial"/>
                <a:ea typeface="Arial"/>
                <a:cs typeface="Arial"/>
                <a:sym typeface="Arial"/>
              </a:rPr>
              <a:t>Paraclinique</a:t>
            </a:r>
            <a:endParaRPr sz="2800" b="1">
              <a:solidFill>
                <a:srgbClr val="017973"/>
              </a:solidFill>
              <a:latin typeface="Arial"/>
              <a:ea typeface="Arial"/>
              <a:cs typeface="Arial"/>
              <a:sym typeface="Arial"/>
            </a:endParaRPr>
          </a:p>
        </p:txBody>
      </p:sp>
      <p:pic>
        <p:nvPicPr>
          <p:cNvPr id="147" name="Google Shape;147;p7"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sp>
        <p:nvSpPr>
          <p:cNvPr id="148" name="Google Shape;148;p7"/>
          <p:cNvSpPr txBox="1"/>
          <p:nvPr/>
        </p:nvSpPr>
        <p:spPr>
          <a:xfrm>
            <a:off x="591128" y="1017705"/>
            <a:ext cx="11009744"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Elle respire par la bouche. Elle éternue fréquemment</a:t>
            </a:r>
            <a:endParaRPr/>
          </a:p>
          <a:p>
            <a:pPr marL="285750" marR="0" lvl="0" indent="-28575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et se racle la gorge.</a:t>
            </a:r>
            <a:endParaRPr/>
          </a:p>
          <a:p>
            <a:pPr marL="285750" marR="0" lvl="0" indent="-28575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Cernes sous les yeux appelés « cernes allergiques »,</a:t>
            </a:r>
            <a:endParaRPr/>
          </a:p>
          <a:p>
            <a:pPr marL="285750" marR="0" lvl="0" indent="-28575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Pli cutané sous-orbitaire</a:t>
            </a:r>
            <a:endParaRPr/>
          </a:p>
          <a:p>
            <a:pPr marL="285750" marR="0" lvl="0" indent="-285750" algn="l" rtl="0">
              <a:spcBef>
                <a:spcPts val="0"/>
              </a:spcBef>
              <a:spcAft>
                <a:spcPts val="0"/>
              </a:spcAft>
              <a:buClr>
                <a:schemeClr val="dk1"/>
              </a:buClr>
              <a:buSzPts val="2400"/>
              <a:buFont typeface="Arial"/>
              <a:buChar char="•"/>
            </a:pPr>
            <a:r>
              <a:rPr lang="fr-FR" sz="2400">
                <a:solidFill>
                  <a:schemeClr val="dk1"/>
                </a:solidFill>
                <a:latin typeface="Arial"/>
                <a:ea typeface="Arial"/>
                <a:cs typeface="Arial"/>
                <a:sym typeface="Arial"/>
              </a:rPr>
              <a:t>Pli nasal transversal.</a:t>
            </a:r>
            <a:br>
              <a:rPr lang="fr-FR" sz="2400">
                <a:solidFill>
                  <a:schemeClr val="dk1"/>
                </a:solidFill>
                <a:latin typeface="Arial"/>
                <a:ea typeface="Arial"/>
                <a:cs typeface="Arial"/>
                <a:sym typeface="Arial"/>
              </a:rPr>
            </a:br>
            <a:r>
              <a:rPr lang="fr-FR" sz="2400">
                <a:solidFill>
                  <a:schemeClr val="dk1"/>
                </a:solidFill>
                <a:latin typeface="Arial"/>
                <a:ea typeface="Arial"/>
                <a:cs typeface="Arial"/>
                <a:sym typeface="Arial"/>
              </a:rPr>
              <a:t> </a:t>
            </a:r>
            <a:endParaRPr sz="2400">
              <a:solidFill>
                <a:schemeClr val="dk1"/>
              </a:solidFill>
              <a:latin typeface="Arial"/>
              <a:ea typeface="Arial"/>
              <a:cs typeface="Arial"/>
              <a:sym typeface="Arial"/>
            </a:endParaRPr>
          </a:p>
        </p:txBody>
      </p:sp>
      <p:sp>
        <p:nvSpPr>
          <p:cNvPr id="149" name="Google Shape;149;p7"/>
          <p:cNvSpPr txBox="1"/>
          <p:nvPr/>
        </p:nvSpPr>
        <p:spPr>
          <a:xfrm>
            <a:off x="1001918" y="3429000"/>
            <a:ext cx="6237836" cy="38472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2800">
                <a:solidFill>
                  <a:schemeClr val="dk1"/>
                </a:solidFill>
                <a:latin typeface="Arial"/>
                <a:ea typeface="Arial"/>
                <a:cs typeface="Arial"/>
                <a:sym typeface="Arial"/>
              </a:rPr>
              <a:t>Examen nasal</a:t>
            </a:r>
            <a:endParaRPr sz="2800">
              <a:solidFill>
                <a:schemeClr val="dk1"/>
              </a:solidFill>
              <a:latin typeface="Arial"/>
              <a:ea typeface="Arial"/>
              <a:cs typeface="Arial"/>
              <a:sym typeface="Arial"/>
            </a:endParaRPr>
          </a:p>
          <a:p>
            <a:pPr marL="285750" marR="0" lvl="0" indent="-285750" algn="l" rtl="0">
              <a:spcBef>
                <a:spcPts val="0"/>
              </a:spcBef>
              <a:spcAft>
                <a:spcPts val="0"/>
              </a:spcAft>
              <a:buClr>
                <a:schemeClr val="dk1"/>
              </a:buClr>
              <a:buSzPts val="2000"/>
              <a:buFont typeface="Arial"/>
              <a:buChar char="•"/>
            </a:pPr>
            <a:r>
              <a:rPr lang="fr-FR" sz="2000">
                <a:solidFill>
                  <a:schemeClr val="dk1"/>
                </a:solidFill>
                <a:latin typeface="Arial"/>
                <a:ea typeface="Arial"/>
                <a:cs typeface="Arial"/>
                <a:sym typeface="Arial"/>
              </a:rPr>
              <a:t>Ecoulement aqueux abondant et clair provenant des deux cavités nasales,</a:t>
            </a:r>
            <a:endParaRPr/>
          </a:p>
          <a:p>
            <a:pPr marL="285750" marR="0" lvl="0" indent="-285750" algn="l" rtl="0">
              <a:spcBef>
                <a:spcPts val="0"/>
              </a:spcBef>
              <a:spcAft>
                <a:spcPts val="0"/>
              </a:spcAft>
              <a:buClr>
                <a:schemeClr val="dk1"/>
              </a:buClr>
              <a:buSzPts val="2000"/>
              <a:buFont typeface="Arial"/>
              <a:buChar char="•"/>
            </a:pPr>
            <a:r>
              <a:rPr lang="fr-FR" sz="2000">
                <a:solidFill>
                  <a:schemeClr val="dk1"/>
                </a:solidFill>
                <a:latin typeface="Arial"/>
                <a:ea typeface="Arial"/>
                <a:cs typeface="Arial"/>
                <a:sym typeface="Arial"/>
              </a:rPr>
              <a:t>Les deux cornets étaient hyertrophiés des deux côtés.</a:t>
            </a:r>
            <a:endParaRPr/>
          </a:p>
          <a:p>
            <a:pPr marL="285750" marR="0" lvl="0" indent="-285750" algn="l" rtl="0">
              <a:spcBef>
                <a:spcPts val="0"/>
              </a:spcBef>
              <a:spcAft>
                <a:spcPts val="0"/>
              </a:spcAft>
              <a:buClr>
                <a:schemeClr val="dk1"/>
              </a:buClr>
              <a:buSzPts val="2000"/>
              <a:buFont typeface="Arial"/>
              <a:buChar char="•"/>
            </a:pPr>
            <a:r>
              <a:rPr lang="fr-FR" sz="2000">
                <a:solidFill>
                  <a:schemeClr val="dk1"/>
                </a:solidFill>
                <a:latin typeface="Arial"/>
                <a:ea typeface="Arial"/>
                <a:cs typeface="Arial"/>
                <a:sym typeface="Arial"/>
              </a:rPr>
              <a:t>Il n'y a pas de polypes, la cloison nasale n'est pas déviée. Il n'y a pas de masse sinusale, pas de corps étrangers, et ses sinus n'étaient pas sensibles.</a:t>
            </a:r>
            <a:endParaRPr/>
          </a:p>
          <a:p>
            <a:pPr marL="0" marR="0" lvl="0" indent="0" algn="l" rtl="0">
              <a:spcBef>
                <a:spcPts val="0"/>
              </a:spcBef>
              <a:spcAft>
                <a:spcPts val="0"/>
              </a:spcAft>
              <a:buClr>
                <a:schemeClr val="dk1"/>
              </a:buClr>
              <a:buSzPts val="2800"/>
              <a:buFont typeface="Arial"/>
              <a:buNone/>
            </a:pPr>
            <a:br>
              <a:rPr lang="fr-FR" sz="2800">
                <a:solidFill>
                  <a:schemeClr val="dk1"/>
                </a:solidFill>
                <a:latin typeface="Arial"/>
                <a:ea typeface="Arial"/>
                <a:cs typeface="Arial"/>
                <a:sym typeface="Arial"/>
              </a:rPr>
            </a:br>
            <a:endParaRPr sz="2800">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a:spLocks noGrp="1"/>
          </p:cNvSpPr>
          <p:nvPr>
            <p:ph type="title"/>
          </p:nvPr>
        </p:nvSpPr>
        <p:spPr>
          <a:xfrm>
            <a:off x="591128" y="239830"/>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Diagnostic</a:t>
            </a:r>
            <a:endParaRPr sz="2800">
              <a:solidFill>
                <a:srgbClr val="017973"/>
              </a:solidFill>
            </a:endParaRPr>
          </a:p>
        </p:txBody>
      </p:sp>
      <p:pic>
        <p:nvPicPr>
          <p:cNvPr id="155" name="Google Shape;155;p8"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sp>
        <p:nvSpPr>
          <p:cNvPr id="156" name="Google Shape;156;p8"/>
          <p:cNvSpPr txBox="1"/>
          <p:nvPr/>
        </p:nvSpPr>
        <p:spPr>
          <a:xfrm>
            <a:off x="470812" y="1712430"/>
            <a:ext cx="4165482" cy="55399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Rhinite Allergique</a:t>
            </a:r>
            <a:endParaRPr sz="3000">
              <a:solidFill>
                <a:schemeClr val="dk1"/>
              </a:solidFill>
              <a:latin typeface="Arial"/>
              <a:ea typeface="Arial"/>
              <a:cs typeface="Arial"/>
              <a:sym typeface="Arial"/>
            </a:endParaRPr>
          </a:p>
        </p:txBody>
      </p:sp>
      <p:pic>
        <p:nvPicPr>
          <p:cNvPr id="157" name="Google Shape;157;p8"/>
          <p:cNvPicPr preferRelativeResize="0"/>
          <p:nvPr/>
        </p:nvPicPr>
        <p:blipFill rotWithShape="1">
          <a:blip r:embed="rId4">
            <a:alphaModFix/>
          </a:blip>
          <a:srcRect t="14840" b="20139"/>
          <a:stretch/>
        </p:blipFill>
        <p:spPr>
          <a:xfrm>
            <a:off x="5095875" y="1199414"/>
            <a:ext cx="4572000" cy="445917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9"/>
          <p:cNvSpPr txBox="1">
            <a:spLocks noGrp="1"/>
          </p:cNvSpPr>
          <p:nvPr>
            <p:ph type="title"/>
          </p:nvPr>
        </p:nvSpPr>
        <p:spPr>
          <a:xfrm>
            <a:off x="591128" y="239830"/>
            <a:ext cx="9573126" cy="7778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7973"/>
              </a:buClr>
              <a:buSzPts val="2800"/>
              <a:buFont typeface="Arial"/>
              <a:buNone/>
            </a:pPr>
            <a:r>
              <a:rPr lang="fr-FR" sz="2800" b="1">
                <a:solidFill>
                  <a:srgbClr val="017973"/>
                </a:solidFill>
                <a:latin typeface="Arial"/>
                <a:ea typeface="Arial"/>
                <a:cs typeface="Arial"/>
                <a:sym typeface="Arial"/>
              </a:rPr>
              <a:t>Prise en charge</a:t>
            </a:r>
            <a:endParaRPr sz="2800">
              <a:solidFill>
                <a:srgbClr val="017973"/>
              </a:solidFill>
            </a:endParaRPr>
          </a:p>
        </p:txBody>
      </p:sp>
      <p:pic>
        <p:nvPicPr>
          <p:cNvPr id="163" name="Google Shape;163;p9" descr="A close up of a logo&#10;&#10;AI-generated content may be incorrect."/>
          <p:cNvPicPr preferRelativeResize="0"/>
          <p:nvPr/>
        </p:nvPicPr>
        <p:blipFill rotWithShape="1">
          <a:blip r:embed="rId3">
            <a:alphaModFix/>
          </a:blip>
          <a:srcRect/>
          <a:stretch/>
        </p:blipFill>
        <p:spPr>
          <a:xfrm>
            <a:off x="10411291" y="281092"/>
            <a:ext cx="1374214" cy="695352"/>
          </a:xfrm>
          <a:prstGeom prst="rect">
            <a:avLst/>
          </a:prstGeom>
          <a:noFill/>
          <a:ln>
            <a:noFill/>
          </a:ln>
        </p:spPr>
      </p:pic>
      <p:sp>
        <p:nvSpPr>
          <p:cNvPr id="164" name="Google Shape;164;p9"/>
          <p:cNvSpPr txBox="1"/>
          <p:nvPr/>
        </p:nvSpPr>
        <p:spPr>
          <a:xfrm>
            <a:off x="390006" y="1332795"/>
            <a:ext cx="11217212" cy="517064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17973"/>
              </a:buClr>
              <a:buSzPts val="3900"/>
              <a:buFont typeface="Arial"/>
              <a:buChar char="•"/>
            </a:pPr>
            <a:r>
              <a:rPr lang="fr-FR" sz="3000">
                <a:solidFill>
                  <a:schemeClr val="dk1"/>
                </a:solidFill>
                <a:latin typeface="Arial"/>
                <a:ea typeface="Arial"/>
                <a:cs typeface="Arial"/>
                <a:sym typeface="Arial"/>
              </a:rPr>
              <a:t>Anti-histaminique H1 non sédatifs e/ou glucocorticoïde nasal</a:t>
            </a:r>
            <a:endParaRPr/>
          </a:p>
          <a:p>
            <a:pPr marL="0" marR="0" lvl="0" indent="0" algn="l" rtl="0">
              <a:spcBef>
                <a:spcPts val="1200"/>
              </a:spcBef>
              <a:spcAft>
                <a:spcPts val="0"/>
              </a:spcAft>
              <a:buNone/>
            </a:pPr>
            <a:r>
              <a:rPr lang="fr-FR" sz="3000">
                <a:solidFill>
                  <a:schemeClr val="dk1"/>
                </a:solidFill>
                <a:latin typeface="Arial"/>
                <a:ea typeface="Arial"/>
                <a:cs typeface="Arial"/>
                <a:sym typeface="Arial"/>
              </a:rPr>
              <a:t>ou</a:t>
            </a:r>
            <a:endParaRPr/>
          </a:p>
          <a:p>
            <a:pPr marL="285750" marR="0" lvl="0" indent="-285750" algn="l" rtl="0">
              <a:spcBef>
                <a:spcPts val="1200"/>
              </a:spcBef>
              <a:spcAft>
                <a:spcPts val="0"/>
              </a:spcAft>
              <a:buClr>
                <a:srgbClr val="017973"/>
              </a:buClr>
              <a:buSzPts val="3900"/>
              <a:buFont typeface="Arial"/>
              <a:buChar char="•"/>
            </a:pPr>
            <a:r>
              <a:rPr lang="fr-FR" sz="3000">
                <a:solidFill>
                  <a:schemeClr val="dk1"/>
                </a:solidFill>
                <a:latin typeface="Arial"/>
                <a:ea typeface="Arial"/>
                <a:cs typeface="Arial"/>
                <a:sym typeface="Arial"/>
              </a:rPr>
              <a:t>Combinaison fixe de glicocorticoïde nasal et anti-histaminique nasal</a:t>
            </a:r>
            <a:endParaRPr/>
          </a:p>
          <a:p>
            <a:pPr marL="0" marR="0" lvl="0" indent="0" algn="l" rtl="0">
              <a:spcBef>
                <a:spcPts val="1200"/>
              </a:spcBef>
              <a:spcAft>
                <a:spcPts val="0"/>
              </a:spcAft>
              <a:buNone/>
            </a:pPr>
            <a:endParaRPr sz="3000">
              <a:solidFill>
                <a:schemeClr val="dk1"/>
              </a:solidFill>
              <a:latin typeface="Arial"/>
              <a:ea typeface="Arial"/>
              <a:cs typeface="Arial"/>
              <a:sym typeface="Arial"/>
            </a:endParaRPr>
          </a:p>
          <a:p>
            <a:pPr marL="285750" marR="0" lvl="0" indent="-285750" algn="l" rtl="0">
              <a:spcBef>
                <a:spcPts val="1200"/>
              </a:spcBef>
              <a:spcAft>
                <a:spcPts val="0"/>
              </a:spcAft>
              <a:buClr>
                <a:srgbClr val="017973"/>
              </a:buClr>
              <a:buSzPts val="3900"/>
              <a:buFont typeface="Arial"/>
              <a:buChar char="•"/>
            </a:pPr>
            <a:r>
              <a:rPr lang="fr-FR" sz="3000">
                <a:solidFill>
                  <a:schemeClr val="dk1"/>
                </a:solidFill>
                <a:latin typeface="Arial"/>
                <a:ea typeface="Arial"/>
                <a:cs typeface="Arial"/>
                <a:sym typeface="Arial"/>
              </a:rPr>
              <a:t>Considérer:</a:t>
            </a:r>
            <a:endParaRPr/>
          </a:p>
          <a:p>
            <a:pPr marL="457200" marR="0" lvl="1" indent="0" algn="l" rtl="0">
              <a:spcBef>
                <a:spcPts val="1200"/>
              </a:spcBef>
              <a:spcAft>
                <a:spcPts val="0"/>
              </a:spcAft>
              <a:buNone/>
            </a:pPr>
            <a:r>
              <a:rPr lang="fr-FR" sz="3000" b="0" i="0" u="none" strike="noStrike" cap="none">
                <a:solidFill>
                  <a:schemeClr val="dk1"/>
                </a:solidFill>
                <a:latin typeface="Arial"/>
                <a:ea typeface="Arial"/>
                <a:cs typeface="Arial"/>
                <a:sym typeface="Arial"/>
              </a:rPr>
              <a:t>- Teste sérique des imunoglobulines E spécifiques des allergènes (SIgE)</a:t>
            </a:r>
            <a:endParaRPr/>
          </a:p>
          <a:p>
            <a:pPr marL="457200" marR="0" lvl="1" indent="0" algn="l" rtl="0">
              <a:spcBef>
                <a:spcPts val="1200"/>
              </a:spcBef>
              <a:spcAft>
                <a:spcPts val="0"/>
              </a:spcAft>
              <a:buNone/>
            </a:pPr>
            <a:r>
              <a:rPr lang="fr-FR" sz="3000" b="0" i="0" u="none" strike="noStrike" cap="none">
                <a:solidFill>
                  <a:schemeClr val="dk1"/>
                </a:solidFill>
                <a:latin typeface="Arial"/>
                <a:ea typeface="Arial"/>
                <a:cs typeface="Arial"/>
                <a:sym typeface="Arial"/>
              </a:rPr>
              <a:t>- Tests cutanés allergologiques</a:t>
            </a:r>
            <a:endParaRPr sz="30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593</Words>
  <Application>Microsoft Office PowerPoint</Application>
  <PresentationFormat>Widescreen</PresentationFormat>
  <Paragraphs>68</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Play</vt:lpstr>
      <vt:lpstr>1_Office Theme</vt:lpstr>
      <vt:lpstr>PowerPoint Presentation</vt:lpstr>
      <vt:lpstr>Assistant de Bureau</vt:lpstr>
      <vt:lpstr>Objectifs d’apprentissage</vt:lpstr>
      <vt:lpstr>La patiente</vt:lpstr>
      <vt:lpstr>Histoire de la maladie</vt:lpstr>
      <vt:lpstr>PowerPoint Presentation</vt:lpstr>
      <vt:lpstr>Examen clinique / Paraclinique</vt:lpstr>
      <vt:lpstr>Diagnostic</vt:lpstr>
      <vt:lpstr>Prise en charge</vt:lpstr>
      <vt:lpstr>Évolution</vt:lpstr>
      <vt:lpstr>Adresser si :</vt:lpstr>
      <vt:lpstr>Au Total</vt:lpstr>
      <vt:lpstr>O assistente de secretária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Dermot Ryan</dc:creator>
  <cp:lastModifiedBy>Nicola Connor</cp:lastModifiedBy>
  <cp:revision>1</cp:revision>
  <dcterms:created xsi:type="dcterms:W3CDTF">2024-11-28T09:38:52Z</dcterms:created>
  <dcterms:modified xsi:type="dcterms:W3CDTF">2025-10-10T09:06:04Z</dcterms:modified>
</cp:coreProperties>
</file>