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317" r:id="rId3"/>
    <p:sldId id="305" r:id="rId4"/>
    <p:sldId id="306" r:id="rId5"/>
    <p:sldId id="307" r:id="rId6"/>
    <p:sldId id="308" r:id="rId7"/>
    <p:sldId id="309" r:id="rId8"/>
    <p:sldId id="314" r:id="rId9"/>
    <p:sldId id="310" r:id="rId10"/>
    <p:sldId id="311" r:id="rId11"/>
    <p:sldId id="315" r:id="rId12"/>
    <p:sldId id="312" r:id="rId13"/>
    <p:sldId id="319" r:id="rId14"/>
    <p:sldId id="321" r:id="rId15"/>
    <p:sldId id="322" r:id="rId16"/>
    <p:sldId id="323" r:id="rId17"/>
    <p:sldId id="324" r:id="rId18"/>
    <p:sldId id="325" r:id="rId19"/>
    <p:sldId id="313"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 id="{990E89C9-3D55-4713-63E2-D8BCFE6C2E93}" name="Dermot Ryan" initials="DR" userId="e6c3618d0fc74f9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4" autoAdjust="0"/>
    <p:restoredTop sz="95846" autoAdjust="0"/>
  </p:normalViewPr>
  <p:slideViewPr>
    <p:cSldViewPr snapToGrid="0">
      <p:cViewPr varScale="1">
        <p:scale>
          <a:sx n="106" d="100"/>
          <a:sy n="106" d="100"/>
        </p:scale>
        <p:origin x="594"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456E4-F236-401B-98ED-7F25C7319C4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98D65C-DA78-4B9F-B860-530E6978ADC2}">
      <dgm:prSet custT="1"/>
      <dgm:spPr>
        <a:solidFill>
          <a:srgbClr val="017973"/>
        </a:solidFill>
      </dgm:spPr>
      <dgm:t>
        <a:bodyPr/>
        <a:lstStyle/>
        <a:p>
          <a:r>
            <a:rPr lang="fr-FR" sz="2000" dirty="0"/>
            <a:t>Depuis la mi-mai, Liam semble moins énergique.</a:t>
          </a:r>
          <a:endParaRPr lang="en-US" sz="2000" dirty="0"/>
        </a:p>
      </dgm:t>
    </dgm:pt>
    <dgm:pt modelId="{80A1E023-CE62-447D-81BC-C145D0A77E1C}" type="parTrans" cxnId="{3220B6F5-3314-41E6-B8D5-0148A6E07CCA}">
      <dgm:prSet/>
      <dgm:spPr/>
      <dgm:t>
        <a:bodyPr/>
        <a:lstStyle/>
        <a:p>
          <a:endParaRPr lang="en-US" sz="1800"/>
        </a:p>
      </dgm:t>
    </dgm:pt>
    <dgm:pt modelId="{150CA0D5-68A1-41DE-9F92-90F419FCE7BF}" type="sibTrans" cxnId="{3220B6F5-3314-41E6-B8D5-0148A6E07CCA}">
      <dgm:prSet custT="1"/>
      <dgm:spPr/>
      <dgm:t>
        <a:bodyPr/>
        <a:lstStyle/>
        <a:p>
          <a:endParaRPr lang="en-US" sz="2400"/>
        </a:p>
      </dgm:t>
    </dgm:pt>
    <dgm:pt modelId="{C9FB27F4-90A4-488B-AB13-3CD5A3AABDD8}">
      <dgm:prSet custT="1"/>
      <dgm:spPr>
        <a:solidFill>
          <a:srgbClr val="017973"/>
        </a:solidFill>
      </dgm:spPr>
      <dgm:t>
        <a:bodyPr/>
        <a:lstStyle/>
        <a:p>
          <a:r>
            <a:rPr lang="fr-FR" sz="2000" dirty="0"/>
            <a:t>Il ne semble pas bien dormir et maman et papa l'entendent parfois ronfler.</a:t>
          </a:r>
          <a:endParaRPr lang="en-US" sz="2000" dirty="0"/>
        </a:p>
      </dgm:t>
    </dgm:pt>
    <dgm:pt modelId="{E339AAAA-DF3A-4EDA-987B-D0BA8172315B}" type="parTrans" cxnId="{92F795B2-D44D-4FD2-B155-5FE9364722EA}">
      <dgm:prSet/>
      <dgm:spPr/>
      <dgm:t>
        <a:bodyPr/>
        <a:lstStyle/>
        <a:p>
          <a:endParaRPr lang="en-US" sz="1800"/>
        </a:p>
      </dgm:t>
    </dgm:pt>
    <dgm:pt modelId="{D75041B5-133F-48FC-B0A2-0169398B2CAC}" type="sibTrans" cxnId="{92F795B2-D44D-4FD2-B155-5FE9364722EA}">
      <dgm:prSet custT="1"/>
      <dgm:spPr/>
      <dgm:t>
        <a:bodyPr/>
        <a:lstStyle/>
        <a:p>
          <a:endParaRPr lang="en-US" sz="2400"/>
        </a:p>
      </dgm:t>
    </dgm:pt>
    <dgm:pt modelId="{DDA042C1-B854-467B-A190-224CE75392AF}">
      <dgm:prSet custT="1"/>
      <dgm:spPr>
        <a:solidFill>
          <a:srgbClr val="017973"/>
        </a:solidFill>
      </dgm:spPr>
      <dgm:t>
        <a:bodyPr/>
        <a:lstStyle/>
        <a:p>
          <a:r>
            <a:rPr lang="fr-FR" sz="2000" dirty="0"/>
            <a:t>Son instituteur se plaint que Liam est inattentif en classe et ne semble pas entendre ce qui lui est dit.</a:t>
          </a:r>
          <a:endParaRPr lang="en-US" sz="2000" dirty="0"/>
        </a:p>
      </dgm:t>
    </dgm:pt>
    <dgm:pt modelId="{8818B325-019D-46E6-85AB-19961634F9C1}" type="parTrans" cxnId="{E37D7546-5440-4A79-8AB6-C72B21648961}">
      <dgm:prSet/>
      <dgm:spPr/>
      <dgm:t>
        <a:bodyPr/>
        <a:lstStyle/>
        <a:p>
          <a:endParaRPr lang="en-US" sz="1800"/>
        </a:p>
      </dgm:t>
    </dgm:pt>
    <dgm:pt modelId="{72EB82D3-E317-49AC-ABDC-B49325F39F07}" type="sibTrans" cxnId="{E37D7546-5440-4A79-8AB6-C72B21648961}">
      <dgm:prSet custT="1"/>
      <dgm:spPr/>
      <dgm:t>
        <a:bodyPr/>
        <a:lstStyle/>
        <a:p>
          <a:endParaRPr lang="en-US" sz="2400"/>
        </a:p>
      </dgm:t>
    </dgm:pt>
    <dgm:pt modelId="{56EEC3B9-CC0D-4795-AC6C-A42EA2F563FB}">
      <dgm:prSet custT="1"/>
      <dgm:spPr>
        <a:solidFill>
          <a:srgbClr val="017973"/>
        </a:solidFill>
      </dgm:spPr>
      <dgm:t>
        <a:bodyPr/>
        <a:lstStyle/>
        <a:p>
          <a:r>
            <a:rPr lang="en-GB" sz="2000" dirty="0" err="1"/>
            <a:t>Toux</a:t>
          </a:r>
          <a:r>
            <a:rPr lang="en-GB" sz="2000" dirty="0"/>
            <a:t> </a:t>
          </a:r>
          <a:r>
            <a:rPr lang="en-GB" sz="2000" dirty="0" err="1"/>
            <a:t>importante</a:t>
          </a:r>
          <a:endParaRPr lang="en-US" sz="2000" dirty="0"/>
        </a:p>
      </dgm:t>
    </dgm:pt>
    <dgm:pt modelId="{5603B274-DD36-4E4B-A2A6-60E3A6C35F03}" type="parTrans" cxnId="{0E7927DD-36B0-41BD-90FD-4D383591E4E0}">
      <dgm:prSet/>
      <dgm:spPr/>
      <dgm:t>
        <a:bodyPr/>
        <a:lstStyle/>
        <a:p>
          <a:endParaRPr lang="en-US" sz="1800"/>
        </a:p>
      </dgm:t>
    </dgm:pt>
    <dgm:pt modelId="{CE436C80-F915-4F23-A7EC-4DA5FA3FAF6B}" type="sibTrans" cxnId="{0E7927DD-36B0-41BD-90FD-4D383591E4E0}">
      <dgm:prSet/>
      <dgm:spPr/>
      <dgm:t>
        <a:bodyPr/>
        <a:lstStyle/>
        <a:p>
          <a:endParaRPr lang="en-US" sz="1800"/>
        </a:p>
      </dgm:t>
    </dgm:pt>
    <dgm:pt modelId="{B4829FF3-E1E2-4746-809B-8227EF164B67}">
      <dgm:prSet custT="1"/>
      <dgm:spPr>
        <a:solidFill>
          <a:srgbClr val="017973"/>
        </a:solidFill>
      </dgm:spPr>
      <dgm:t>
        <a:bodyPr/>
        <a:lstStyle/>
        <a:p>
          <a:r>
            <a:rPr lang="en-GB" sz="2800" b="1" dirty="0"/>
            <a:t>Motif de la consultation</a:t>
          </a:r>
          <a:endParaRPr lang="en-US" sz="2800" b="1" dirty="0"/>
        </a:p>
      </dgm:t>
    </dgm:pt>
    <dgm:pt modelId="{321700C0-FA87-46A0-A13E-D97ED35BBBEA}" type="sibTrans" cxnId="{1D58FAF2-D121-42DB-AC06-FC60166C44DF}">
      <dgm:prSet custT="1"/>
      <dgm:spPr/>
      <dgm:t>
        <a:bodyPr/>
        <a:lstStyle/>
        <a:p>
          <a:endParaRPr lang="en-US" sz="2400"/>
        </a:p>
      </dgm:t>
    </dgm:pt>
    <dgm:pt modelId="{86D5FD87-E79F-4859-8917-38638CAE5C3E}" type="parTrans" cxnId="{1D58FAF2-D121-42DB-AC06-FC60166C44DF}">
      <dgm:prSet/>
      <dgm:spPr/>
      <dgm:t>
        <a:bodyPr/>
        <a:lstStyle/>
        <a:p>
          <a:endParaRPr lang="en-US" sz="1800"/>
        </a:p>
      </dgm:t>
    </dgm:pt>
    <dgm:pt modelId="{7608F57B-7B45-4E23-95AA-DF8D77852E7D}" type="pres">
      <dgm:prSet presAssocID="{791456E4-F236-401B-98ED-7F25C7319C4E}" presName="outerComposite" presStyleCnt="0">
        <dgm:presLayoutVars>
          <dgm:chMax val="5"/>
          <dgm:dir/>
          <dgm:resizeHandles val="exact"/>
        </dgm:presLayoutVars>
      </dgm:prSet>
      <dgm:spPr/>
    </dgm:pt>
    <dgm:pt modelId="{EE9C0D02-EE01-4CC9-98C5-7711785D2897}" type="pres">
      <dgm:prSet presAssocID="{791456E4-F236-401B-98ED-7F25C7319C4E}" presName="dummyMaxCanvas" presStyleCnt="0">
        <dgm:presLayoutVars/>
      </dgm:prSet>
      <dgm:spPr/>
    </dgm:pt>
    <dgm:pt modelId="{F0CEF320-3D1F-4C46-A8B5-4DD4D708E79E}" type="pres">
      <dgm:prSet presAssocID="{791456E4-F236-401B-98ED-7F25C7319C4E}" presName="FiveNodes_1" presStyleLbl="node1" presStyleIdx="0" presStyleCnt="5" custLinFactNeighborX="3742" custLinFactNeighborY="-503">
        <dgm:presLayoutVars>
          <dgm:bulletEnabled val="1"/>
        </dgm:presLayoutVars>
      </dgm:prSet>
      <dgm:spPr/>
    </dgm:pt>
    <dgm:pt modelId="{724F9902-B41C-4DED-9678-3B0095DA958D}" type="pres">
      <dgm:prSet presAssocID="{791456E4-F236-401B-98ED-7F25C7319C4E}" presName="FiveNodes_2" presStyleLbl="node1" presStyleIdx="1" presStyleCnt="5">
        <dgm:presLayoutVars>
          <dgm:bulletEnabled val="1"/>
        </dgm:presLayoutVars>
      </dgm:prSet>
      <dgm:spPr/>
    </dgm:pt>
    <dgm:pt modelId="{EE494212-F2B9-4B4A-884B-D9E83E49B21E}" type="pres">
      <dgm:prSet presAssocID="{791456E4-F236-401B-98ED-7F25C7319C4E}" presName="FiveNodes_3" presStyleLbl="node1" presStyleIdx="2" presStyleCnt="5">
        <dgm:presLayoutVars>
          <dgm:bulletEnabled val="1"/>
        </dgm:presLayoutVars>
      </dgm:prSet>
      <dgm:spPr/>
    </dgm:pt>
    <dgm:pt modelId="{38FFE77C-46E4-4D32-BF39-0980BDB2EEBC}" type="pres">
      <dgm:prSet presAssocID="{791456E4-F236-401B-98ED-7F25C7319C4E}" presName="FiveNodes_4" presStyleLbl="node1" presStyleIdx="3" presStyleCnt="5">
        <dgm:presLayoutVars>
          <dgm:bulletEnabled val="1"/>
        </dgm:presLayoutVars>
      </dgm:prSet>
      <dgm:spPr/>
    </dgm:pt>
    <dgm:pt modelId="{5CFEE596-56EB-42F8-A85E-5664D7DB0A1B}" type="pres">
      <dgm:prSet presAssocID="{791456E4-F236-401B-98ED-7F25C7319C4E}" presName="FiveNodes_5" presStyleLbl="node1" presStyleIdx="4" presStyleCnt="5">
        <dgm:presLayoutVars>
          <dgm:bulletEnabled val="1"/>
        </dgm:presLayoutVars>
      </dgm:prSet>
      <dgm:spPr/>
    </dgm:pt>
    <dgm:pt modelId="{57ACB9D9-F8AD-4AAE-BB4C-CD2BB7E66BF4}" type="pres">
      <dgm:prSet presAssocID="{791456E4-F236-401B-98ED-7F25C7319C4E}" presName="FiveConn_1-2" presStyleLbl="fgAccFollowNode1" presStyleIdx="0" presStyleCnt="4">
        <dgm:presLayoutVars>
          <dgm:bulletEnabled val="1"/>
        </dgm:presLayoutVars>
      </dgm:prSet>
      <dgm:spPr/>
    </dgm:pt>
    <dgm:pt modelId="{994D474D-34C4-467E-9CDA-DB95E17005A7}" type="pres">
      <dgm:prSet presAssocID="{791456E4-F236-401B-98ED-7F25C7319C4E}" presName="FiveConn_2-3" presStyleLbl="fgAccFollowNode1" presStyleIdx="1" presStyleCnt="4">
        <dgm:presLayoutVars>
          <dgm:bulletEnabled val="1"/>
        </dgm:presLayoutVars>
      </dgm:prSet>
      <dgm:spPr/>
    </dgm:pt>
    <dgm:pt modelId="{BFA1CF1D-DBDA-4DAC-9033-376F288279BA}" type="pres">
      <dgm:prSet presAssocID="{791456E4-F236-401B-98ED-7F25C7319C4E}" presName="FiveConn_3-4" presStyleLbl="fgAccFollowNode1" presStyleIdx="2" presStyleCnt="4">
        <dgm:presLayoutVars>
          <dgm:bulletEnabled val="1"/>
        </dgm:presLayoutVars>
      </dgm:prSet>
      <dgm:spPr/>
    </dgm:pt>
    <dgm:pt modelId="{B0C117E5-11BA-4E2C-930E-96B4D9517C63}" type="pres">
      <dgm:prSet presAssocID="{791456E4-F236-401B-98ED-7F25C7319C4E}" presName="FiveConn_4-5" presStyleLbl="fgAccFollowNode1" presStyleIdx="3" presStyleCnt="4">
        <dgm:presLayoutVars>
          <dgm:bulletEnabled val="1"/>
        </dgm:presLayoutVars>
      </dgm:prSet>
      <dgm:spPr/>
    </dgm:pt>
    <dgm:pt modelId="{3698A9A1-5444-4D35-B4BE-EF25C62DBA4E}" type="pres">
      <dgm:prSet presAssocID="{791456E4-F236-401B-98ED-7F25C7319C4E}" presName="FiveNodes_1_text" presStyleLbl="node1" presStyleIdx="4" presStyleCnt="5">
        <dgm:presLayoutVars>
          <dgm:bulletEnabled val="1"/>
        </dgm:presLayoutVars>
      </dgm:prSet>
      <dgm:spPr/>
    </dgm:pt>
    <dgm:pt modelId="{33D8DB37-F182-4D09-BAC0-9C93E179E4AE}" type="pres">
      <dgm:prSet presAssocID="{791456E4-F236-401B-98ED-7F25C7319C4E}" presName="FiveNodes_2_text" presStyleLbl="node1" presStyleIdx="4" presStyleCnt="5">
        <dgm:presLayoutVars>
          <dgm:bulletEnabled val="1"/>
        </dgm:presLayoutVars>
      </dgm:prSet>
      <dgm:spPr/>
    </dgm:pt>
    <dgm:pt modelId="{F6681C63-9C3B-43B2-9F24-05685F153A35}" type="pres">
      <dgm:prSet presAssocID="{791456E4-F236-401B-98ED-7F25C7319C4E}" presName="FiveNodes_3_text" presStyleLbl="node1" presStyleIdx="4" presStyleCnt="5">
        <dgm:presLayoutVars>
          <dgm:bulletEnabled val="1"/>
        </dgm:presLayoutVars>
      </dgm:prSet>
      <dgm:spPr/>
    </dgm:pt>
    <dgm:pt modelId="{B374781E-4EC3-4F36-88B0-90D35EF45DEF}" type="pres">
      <dgm:prSet presAssocID="{791456E4-F236-401B-98ED-7F25C7319C4E}" presName="FiveNodes_4_text" presStyleLbl="node1" presStyleIdx="4" presStyleCnt="5">
        <dgm:presLayoutVars>
          <dgm:bulletEnabled val="1"/>
        </dgm:presLayoutVars>
      </dgm:prSet>
      <dgm:spPr/>
    </dgm:pt>
    <dgm:pt modelId="{891F7F6F-5DE4-450E-8514-DED9E10C8864}" type="pres">
      <dgm:prSet presAssocID="{791456E4-F236-401B-98ED-7F25C7319C4E}" presName="FiveNodes_5_text" presStyleLbl="node1" presStyleIdx="4" presStyleCnt="5">
        <dgm:presLayoutVars>
          <dgm:bulletEnabled val="1"/>
        </dgm:presLayoutVars>
      </dgm:prSet>
      <dgm:spPr/>
    </dgm:pt>
  </dgm:ptLst>
  <dgm:cxnLst>
    <dgm:cxn modelId="{BE746915-383C-4D81-9EF0-E8E1509B5AAB}" type="presOf" srcId="{C9FB27F4-90A4-488B-AB13-3CD5A3AABDD8}" destId="{EE494212-F2B9-4B4A-884B-D9E83E49B21E}" srcOrd="0" destOrd="0" presId="urn:microsoft.com/office/officeart/2005/8/layout/vProcess5"/>
    <dgm:cxn modelId="{93A14B17-A510-4D6C-BAFF-F109A29AB407}" type="presOf" srcId="{B4829FF3-E1E2-4746-809B-8227EF164B67}" destId="{3698A9A1-5444-4D35-B4BE-EF25C62DBA4E}" srcOrd="1" destOrd="0" presId="urn:microsoft.com/office/officeart/2005/8/layout/vProcess5"/>
    <dgm:cxn modelId="{92CF935F-C75E-47EF-86A1-2AE835528B9D}" type="presOf" srcId="{72EB82D3-E317-49AC-ABDC-B49325F39F07}" destId="{B0C117E5-11BA-4E2C-930E-96B4D9517C63}" srcOrd="0" destOrd="0" presId="urn:microsoft.com/office/officeart/2005/8/layout/vProcess5"/>
    <dgm:cxn modelId="{43965161-8037-4004-90B3-99D60E326588}" type="presOf" srcId="{56EEC3B9-CC0D-4795-AC6C-A42EA2F563FB}" destId="{891F7F6F-5DE4-450E-8514-DED9E10C8864}" srcOrd="1" destOrd="0" presId="urn:microsoft.com/office/officeart/2005/8/layout/vProcess5"/>
    <dgm:cxn modelId="{E37D7546-5440-4A79-8AB6-C72B21648961}" srcId="{791456E4-F236-401B-98ED-7F25C7319C4E}" destId="{DDA042C1-B854-467B-A190-224CE75392AF}" srcOrd="3" destOrd="0" parTransId="{8818B325-019D-46E6-85AB-19961634F9C1}" sibTransId="{72EB82D3-E317-49AC-ABDC-B49325F39F07}"/>
    <dgm:cxn modelId="{29CCE26C-384F-4C6C-8F86-521D53532C30}" type="presOf" srcId="{150CA0D5-68A1-41DE-9F92-90F419FCE7BF}" destId="{994D474D-34C4-467E-9CDA-DB95E17005A7}" srcOrd="0" destOrd="0" presId="urn:microsoft.com/office/officeart/2005/8/layout/vProcess5"/>
    <dgm:cxn modelId="{6668877C-F45E-41E7-A593-8CD8503F06F4}" type="presOf" srcId="{C9FB27F4-90A4-488B-AB13-3CD5A3AABDD8}" destId="{F6681C63-9C3B-43B2-9F24-05685F153A35}" srcOrd="1" destOrd="0" presId="urn:microsoft.com/office/officeart/2005/8/layout/vProcess5"/>
    <dgm:cxn modelId="{B3390A7E-4891-409E-B174-71A1B4C77F97}" type="presOf" srcId="{DDA042C1-B854-467B-A190-224CE75392AF}" destId="{38FFE77C-46E4-4D32-BF39-0980BDB2EEBC}" srcOrd="0" destOrd="0" presId="urn:microsoft.com/office/officeart/2005/8/layout/vProcess5"/>
    <dgm:cxn modelId="{EE9882A4-F772-4C56-8964-B4669FB81FEC}" type="presOf" srcId="{5998D65C-DA78-4B9F-B860-530E6978ADC2}" destId="{33D8DB37-F182-4D09-BAC0-9C93E179E4AE}" srcOrd="1" destOrd="0" presId="urn:microsoft.com/office/officeart/2005/8/layout/vProcess5"/>
    <dgm:cxn modelId="{92F795B2-D44D-4FD2-B155-5FE9364722EA}" srcId="{791456E4-F236-401B-98ED-7F25C7319C4E}" destId="{C9FB27F4-90A4-488B-AB13-3CD5A3AABDD8}" srcOrd="2" destOrd="0" parTransId="{E339AAAA-DF3A-4EDA-987B-D0BA8172315B}" sibTransId="{D75041B5-133F-48FC-B0A2-0169398B2CAC}"/>
    <dgm:cxn modelId="{113C2AC5-A47D-4789-B630-539CB6C72365}" type="presOf" srcId="{B4829FF3-E1E2-4746-809B-8227EF164B67}" destId="{F0CEF320-3D1F-4C46-A8B5-4DD4D708E79E}" srcOrd="0" destOrd="0" presId="urn:microsoft.com/office/officeart/2005/8/layout/vProcess5"/>
    <dgm:cxn modelId="{3F701DCC-356E-4EF1-B080-63748C00EA29}" type="presOf" srcId="{791456E4-F236-401B-98ED-7F25C7319C4E}" destId="{7608F57B-7B45-4E23-95AA-DF8D77852E7D}" srcOrd="0" destOrd="0" presId="urn:microsoft.com/office/officeart/2005/8/layout/vProcess5"/>
    <dgm:cxn modelId="{79A148D5-E536-4D01-B37E-A2F589CB1621}" type="presOf" srcId="{D75041B5-133F-48FC-B0A2-0169398B2CAC}" destId="{BFA1CF1D-DBDA-4DAC-9033-376F288279BA}" srcOrd="0" destOrd="0" presId="urn:microsoft.com/office/officeart/2005/8/layout/vProcess5"/>
    <dgm:cxn modelId="{7F1B2CDC-6803-47A7-A8C6-2E47702E9A88}" type="presOf" srcId="{321700C0-FA87-46A0-A13E-D97ED35BBBEA}" destId="{57ACB9D9-F8AD-4AAE-BB4C-CD2BB7E66BF4}" srcOrd="0" destOrd="0" presId="urn:microsoft.com/office/officeart/2005/8/layout/vProcess5"/>
    <dgm:cxn modelId="{0E7927DD-36B0-41BD-90FD-4D383591E4E0}" srcId="{791456E4-F236-401B-98ED-7F25C7319C4E}" destId="{56EEC3B9-CC0D-4795-AC6C-A42EA2F563FB}" srcOrd="4" destOrd="0" parTransId="{5603B274-DD36-4E4B-A2A6-60E3A6C35F03}" sibTransId="{CE436C80-F915-4F23-A7EC-4DA5FA3FAF6B}"/>
    <dgm:cxn modelId="{89BA49E5-C842-4AE3-9D57-55C45E3EBDF7}" type="presOf" srcId="{56EEC3B9-CC0D-4795-AC6C-A42EA2F563FB}" destId="{5CFEE596-56EB-42F8-A85E-5664D7DB0A1B}" srcOrd="0" destOrd="0" presId="urn:microsoft.com/office/officeart/2005/8/layout/vProcess5"/>
    <dgm:cxn modelId="{3AD999EC-32D9-481D-A146-F12D62A553F2}" type="presOf" srcId="{5998D65C-DA78-4B9F-B860-530E6978ADC2}" destId="{724F9902-B41C-4DED-9678-3B0095DA958D}" srcOrd="0" destOrd="0" presId="urn:microsoft.com/office/officeart/2005/8/layout/vProcess5"/>
    <dgm:cxn modelId="{00F891EE-B584-4674-BB51-2BB3B4BF282C}" type="presOf" srcId="{DDA042C1-B854-467B-A190-224CE75392AF}" destId="{B374781E-4EC3-4F36-88B0-90D35EF45DEF}" srcOrd="1" destOrd="0" presId="urn:microsoft.com/office/officeart/2005/8/layout/vProcess5"/>
    <dgm:cxn modelId="{1D58FAF2-D121-42DB-AC06-FC60166C44DF}" srcId="{791456E4-F236-401B-98ED-7F25C7319C4E}" destId="{B4829FF3-E1E2-4746-809B-8227EF164B67}" srcOrd="0" destOrd="0" parTransId="{86D5FD87-E79F-4859-8917-38638CAE5C3E}" sibTransId="{321700C0-FA87-46A0-A13E-D97ED35BBBEA}"/>
    <dgm:cxn modelId="{3220B6F5-3314-41E6-B8D5-0148A6E07CCA}" srcId="{791456E4-F236-401B-98ED-7F25C7319C4E}" destId="{5998D65C-DA78-4B9F-B860-530E6978ADC2}" srcOrd="1" destOrd="0" parTransId="{80A1E023-CE62-447D-81BC-C145D0A77E1C}" sibTransId="{150CA0D5-68A1-41DE-9F92-90F419FCE7BF}"/>
    <dgm:cxn modelId="{382E5957-925B-4356-B03B-65DB1E7597BD}" type="presParOf" srcId="{7608F57B-7B45-4E23-95AA-DF8D77852E7D}" destId="{EE9C0D02-EE01-4CC9-98C5-7711785D2897}" srcOrd="0" destOrd="0" presId="urn:microsoft.com/office/officeart/2005/8/layout/vProcess5"/>
    <dgm:cxn modelId="{43C654DB-C25F-4C6C-89E5-34B6C7A86BA6}" type="presParOf" srcId="{7608F57B-7B45-4E23-95AA-DF8D77852E7D}" destId="{F0CEF320-3D1F-4C46-A8B5-4DD4D708E79E}" srcOrd="1" destOrd="0" presId="urn:microsoft.com/office/officeart/2005/8/layout/vProcess5"/>
    <dgm:cxn modelId="{74A096AE-3F2E-450D-92AF-F5FD09C38476}" type="presParOf" srcId="{7608F57B-7B45-4E23-95AA-DF8D77852E7D}" destId="{724F9902-B41C-4DED-9678-3B0095DA958D}" srcOrd="2" destOrd="0" presId="urn:microsoft.com/office/officeart/2005/8/layout/vProcess5"/>
    <dgm:cxn modelId="{C6263E97-CBD7-4AB1-A0E4-B50AB07A62EB}" type="presParOf" srcId="{7608F57B-7B45-4E23-95AA-DF8D77852E7D}" destId="{EE494212-F2B9-4B4A-884B-D9E83E49B21E}" srcOrd="3" destOrd="0" presId="urn:microsoft.com/office/officeart/2005/8/layout/vProcess5"/>
    <dgm:cxn modelId="{E1BD716C-07A2-41BE-A37B-478F4BC57AC9}" type="presParOf" srcId="{7608F57B-7B45-4E23-95AA-DF8D77852E7D}" destId="{38FFE77C-46E4-4D32-BF39-0980BDB2EEBC}" srcOrd="4" destOrd="0" presId="urn:microsoft.com/office/officeart/2005/8/layout/vProcess5"/>
    <dgm:cxn modelId="{4D70F308-39FF-4B9F-9585-D3AAC185E90C}" type="presParOf" srcId="{7608F57B-7B45-4E23-95AA-DF8D77852E7D}" destId="{5CFEE596-56EB-42F8-A85E-5664D7DB0A1B}" srcOrd="5" destOrd="0" presId="urn:microsoft.com/office/officeart/2005/8/layout/vProcess5"/>
    <dgm:cxn modelId="{AFCE2CC0-0BA8-4276-8599-14ED97F307B7}" type="presParOf" srcId="{7608F57B-7B45-4E23-95AA-DF8D77852E7D}" destId="{57ACB9D9-F8AD-4AAE-BB4C-CD2BB7E66BF4}" srcOrd="6" destOrd="0" presId="urn:microsoft.com/office/officeart/2005/8/layout/vProcess5"/>
    <dgm:cxn modelId="{D91FBC10-6A14-401D-91ED-341125F6490C}" type="presParOf" srcId="{7608F57B-7B45-4E23-95AA-DF8D77852E7D}" destId="{994D474D-34C4-467E-9CDA-DB95E17005A7}" srcOrd="7" destOrd="0" presId="urn:microsoft.com/office/officeart/2005/8/layout/vProcess5"/>
    <dgm:cxn modelId="{801A5EA9-2739-4784-833D-C8FFC9EC71F9}" type="presParOf" srcId="{7608F57B-7B45-4E23-95AA-DF8D77852E7D}" destId="{BFA1CF1D-DBDA-4DAC-9033-376F288279BA}" srcOrd="8" destOrd="0" presId="urn:microsoft.com/office/officeart/2005/8/layout/vProcess5"/>
    <dgm:cxn modelId="{8122A13A-167D-4317-BD21-0881FABEFD23}" type="presParOf" srcId="{7608F57B-7B45-4E23-95AA-DF8D77852E7D}" destId="{B0C117E5-11BA-4E2C-930E-96B4D9517C63}" srcOrd="9" destOrd="0" presId="urn:microsoft.com/office/officeart/2005/8/layout/vProcess5"/>
    <dgm:cxn modelId="{83ACC159-213C-4CF9-9588-10825D14AF0E}" type="presParOf" srcId="{7608F57B-7B45-4E23-95AA-DF8D77852E7D}" destId="{3698A9A1-5444-4D35-B4BE-EF25C62DBA4E}" srcOrd="10" destOrd="0" presId="urn:microsoft.com/office/officeart/2005/8/layout/vProcess5"/>
    <dgm:cxn modelId="{46A2BF5A-B479-4928-B74F-637A92A9AC83}" type="presParOf" srcId="{7608F57B-7B45-4E23-95AA-DF8D77852E7D}" destId="{33D8DB37-F182-4D09-BAC0-9C93E179E4AE}" srcOrd="11" destOrd="0" presId="urn:microsoft.com/office/officeart/2005/8/layout/vProcess5"/>
    <dgm:cxn modelId="{3539D883-80A1-4F11-B36A-1F2CEF0D20DA}" type="presParOf" srcId="{7608F57B-7B45-4E23-95AA-DF8D77852E7D}" destId="{F6681C63-9C3B-43B2-9F24-05685F153A35}" srcOrd="12" destOrd="0" presId="urn:microsoft.com/office/officeart/2005/8/layout/vProcess5"/>
    <dgm:cxn modelId="{02A9D189-C4E9-4044-9FA6-7C56B999DFBA}" type="presParOf" srcId="{7608F57B-7B45-4E23-95AA-DF8D77852E7D}" destId="{B374781E-4EC3-4F36-88B0-90D35EF45DEF}" srcOrd="13" destOrd="0" presId="urn:microsoft.com/office/officeart/2005/8/layout/vProcess5"/>
    <dgm:cxn modelId="{FD117720-C6D2-443C-8BA1-BE27EA252094}" type="presParOf" srcId="{7608F57B-7B45-4E23-95AA-DF8D77852E7D}" destId="{891F7F6F-5DE4-450E-8514-DED9E10C8864}"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B74EB-09D3-4BD2-9EEB-4A848EDF41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6791BF-AD4B-49C4-B700-DE4AE24FA4D1}">
      <dgm:prSet/>
      <dgm:spPr>
        <a:solidFill>
          <a:srgbClr val="017973"/>
        </a:solidFill>
      </dgm:spPr>
      <dgm:t>
        <a:bodyPr/>
        <a:lstStyle/>
        <a:p>
          <a:r>
            <a:rPr lang="fr-FR" dirty="0"/>
            <a:t>Sa mère lui achète des antihistaminiques en vente libre (mais ils ne sont pas sûrs qu'il les prenne).</a:t>
          </a:r>
          <a:endParaRPr lang="en-US" dirty="0"/>
        </a:p>
      </dgm:t>
    </dgm:pt>
    <dgm:pt modelId="{80910426-56C7-4293-9FD2-70803AD20D3B}" type="parTrans" cxnId="{E0C0F4EC-2202-4AE0-90C0-D638D162D4A4}">
      <dgm:prSet/>
      <dgm:spPr/>
      <dgm:t>
        <a:bodyPr/>
        <a:lstStyle/>
        <a:p>
          <a:endParaRPr lang="en-US"/>
        </a:p>
      </dgm:t>
    </dgm:pt>
    <dgm:pt modelId="{85432105-1E75-4AD0-BFAD-D7DC44D05255}" type="sibTrans" cxnId="{E0C0F4EC-2202-4AE0-90C0-D638D162D4A4}">
      <dgm:prSet/>
      <dgm:spPr/>
      <dgm:t>
        <a:bodyPr/>
        <a:lstStyle/>
        <a:p>
          <a:endParaRPr lang="en-US"/>
        </a:p>
      </dgm:t>
    </dgm:pt>
    <dgm:pt modelId="{CD383BAC-6FA1-48D9-AC9B-C920B18D938B}">
      <dgm:prSet/>
      <dgm:spPr>
        <a:solidFill>
          <a:srgbClr val="017973"/>
        </a:solidFill>
      </dgm:spPr>
      <dgm:t>
        <a:bodyPr/>
        <a:lstStyle/>
        <a:p>
          <a:r>
            <a:rPr lang="fr-FR" dirty="0"/>
            <a:t>Sa mère souffrait d'eczéma et de rhume des foins lorsqu'elle était enfant.</a:t>
          </a:r>
          <a:endParaRPr lang="en-US" dirty="0"/>
        </a:p>
      </dgm:t>
    </dgm:pt>
    <dgm:pt modelId="{FF5A4CDD-E1A6-4430-99F0-6F9E5B489204}" type="parTrans" cxnId="{C5715A67-06AE-4FE5-93D5-1EAFEBFC8DF7}">
      <dgm:prSet/>
      <dgm:spPr/>
      <dgm:t>
        <a:bodyPr/>
        <a:lstStyle/>
        <a:p>
          <a:endParaRPr lang="en-US"/>
        </a:p>
      </dgm:t>
    </dgm:pt>
    <dgm:pt modelId="{CF143D47-6F17-4AF1-9E2E-79C986004076}" type="sibTrans" cxnId="{C5715A67-06AE-4FE5-93D5-1EAFEBFC8DF7}">
      <dgm:prSet/>
      <dgm:spPr/>
      <dgm:t>
        <a:bodyPr/>
        <a:lstStyle/>
        <a:p>
          <a:endParaRPr lang="en-US"/>
        </a:p>
      </dgm:t>
    </dgm:pt>
    <dgm:pt modelId="{B257E5A3-697C-4578-A63E-5BEBE89659C9}">
      <dgm:prSet/>
      <dgm:spPr>
        <a:solidFill>
          <a:srgbClr val="017973"/>
        </a:solidFill>
      </dgm:spPr>
      <dgm:t>
        <a:bodyPr/>
        <a:lstStyle/>
        <a:p>
          <a:r>
            <a:rPr lang="fr-FR" dirty="0"/>
            <a:t>Ils vivent à la périphérie de la ville, avec des champs en face de leur maison.</a:t>
          </a:r>
          <a:endParaRPr lang="en-US" dirty="0"/>
        </a:p>
      </dgm:t>
    </dgm:pt>
    <dgm:pt modelId="{5DC160A9-22D5-41D7-A93A-0A86B346AB1E}" type="parTrans" cxnId="{B2F44A20-74BD-4B30-A120-994C97391E22}">
      <dgm:prSet/>
      <dgm:spPr/>
      <dgm:t>
        <a:bodyPr/>
        <a:lstStyle/>
        <a:p>
          <a:endParaRPr lang="en-US"/>
        </a:p>
      </dgm:t>
    </dgm:pt>
    <dgm:pt modelId="{001446F9-DFC9-4738-A7BE-DDBBAE0D06DD}" type="sibTrans" cxnId="{B2F44A20-74BD-4B30-A120-994C97391E22}">
      <dgm:prSet/>
      <dgm:spPr/>
      <dgm:t>
        <a:bodyPr/>
        <a:lstStyle/>
        <a:p>
          <a:endParaRPr lang="en-US"/>
        </a:p>
      </dgm:t>
    </dgm:pt>
    <dgm:pt modelId="{87D40387-59DB-4E3E-9C02-F599904F2435}">
      <dgm:prSet/>
      <dgm:spPr>
        <a:solidFill>
          <a:srgbClr val="017973"/>
        </a:solidFill>
      </dgm:spPr>
      <dgm:t>
        <a:bodyPr/>
        <a:lstStyle/>
        <a:p>
          <a:r>
            <a:rPr lang="fr-FR" dirty="0"/>
            <a:t>Aucun des deux parents n’est tabagique.</a:t>
          </a:r>
          <a:endParaRPr lang="en-US" dirty="0"/>
        </a:p>
      </dgm:t>
    </dgm:pt>
    <dgm:pt modelId="{F075F042-AB66-47E2-9A14-3AE78A2A9ADF}" type="parTrans" cxnId="{B1E06562-AA36-4E84-B49A-3DAD927EB1F8}">
      <dgm:prSet/>
      <dgm:spPr/>
      <dgm:t>
        <a:bodyPr/>
        <a:lstStyle/>
        <a:p>
          <a:endParaRPr lang="en-US"/>
        </a:p>
      </dgm:t>
    </dgm:pt>
    <dgm:pt modelId="{33BD97CD-76F9-4D4F-AC9A-2441CBA20641}" type="sibTrans" cxnId="{B1E06562-AA36-4E84-B49A-3DAD927EB1F8}">
      <dgm:prSet/>
      <dgm:spPr/>
      <dgm:t>
        <a:bodyPr/>
        <a:lstStyle/>
        <a:p>
          <a:endParaRPr lang="en-US"/>
        </a:p>
      </dgm:t>
    </dgm:pt>
    <dgm:pt modelId="{E52D555B-889A-4C69-ACAC-37748FE5C1F5}">
      <dgm:prSet/>
      <dgm:spPr>
        <a:solidFill>
          <a:srgbClr val="017973"/>
        </a:solidFill>
      </dgm:spPr>
      <dgm:t>
        <a:bodyPr/>
        <a:lstStyle/>
        <a:p>
          <a:r>
            <a:rPr lang="fr-FR" dirty="0"/>
            <a:t>Ils ont remarqué que, bien que Liam présente des symptômes légers tout au long de l'année, ceux-ci se sont considérablement aggravés au cours des trois dernières semaines. Il ne semble pas être assez en forme pour jouer au football et il est fréquemment fatigué.</a:t>
          </a:r>
          <a:endParaRPr lang="en-US" dirty="0"/>
        </a:p>
      </dgm:t>
    </dgm:pt>
    <dgm:pt modelId="{12455E05-936B-4D7E-8DEB-419DC86F16A4}" type="parTrans" cxnId="{FAC38B01-207D-4AE0-8519-A8CF04037E5C}">
      <dgm:prSet/>
      <dgm:spPr/>
      <dgm:t>
        <a:bodyPr/>
        <a:lstStyle/>
        <a:p>
          <a:endParaRPr lang="en-US"/>
        </a:p>
      </dgm:t>
    </dgm:pt>
    <dgm:pt modelId="{081C3B1C-80C6-43FD-99D7-BD02248AC188}" type="sibTrans" cxnId="{FAC38B01-207D-4AE0-8519-A8CF04037E5C}">
      <dgm:prSet/>
      <dgm:spPr/>
      <dgm:t>
        <a:bodyPr/>
        <a:lstStyle/>
        <a:p>
          <a:endParaRPr lang="en-US"/>
        </a:p>
      </dgm:t>
    </dgm:pt>
    <dgm:pt modelId="{0D0E0DE7-FD70-46A0-8F6F-68676AB5C283}">
      <dgm:prSet/>
      <dgm:spPr>
        <a:solidFill>
          <a:srgbClr val="017973"/>
        </a:solidFill>
      </dgm:spPr>
      <dgm:t>
        <a:bodyPr/>
        <a:lstStyle/>
        <a:p>
          <a:r>
            <a:rPr lang="fr-FR" dirty="0"/>
            <a:t>La mère de Liam a également remarqué qu'il toussait beaucoup.</a:t>
          </a:r>
          <a:endParaRPr lang="en-US" dirty="0"/>
        </a:p>
      </dgm:t>
    </dgm:pt>
    <dgm:pt modelId="{83357BA4-48C4-49DF-9664-EE3BFF813FAB}" type="parTrans" cxnId="{D9D0EF4C-BDCA-41CC-975F-7076345893B6}">
      <dgm:prSet/>
      <dgm:spPr/>
      <dgm:t>
        <a:bodyPr/>
        <a:lstStyle/>
        <a:p>
          <a:endParaRPr lang="en-US"/>
        </a:p>
      </dgm:t>
    </dgm:pt>
    <dgm:pt modelId="{69851371-6394-4B1B-ADFE-2DFAD05EE17C}" type="sibTrans" cxnId="{D9D0EF4C-BDCA-41CC-975F-7076345893B6}">
      <dgm:prSet/>
      <dgm:spPr/>
      <dgm:t>
        <a:bodyPr/>
        <a:lstStyle/>
        <a:p>
          <a:endParaRPr lang="en-US"/>
        </a:p>
      </dgm:t>
    </dgm:pt>
    <dgm:pt modelId="{806CFF42-B52B-44E4-9ACB-3F3481A8F4E8}" type="pres">
      <dgm:prSet presAssocID="{627B74EB-09D3-4BD2-9EEB-4A848EDF4130}" presName="linear" presStyleCnt="0">
        <dgm:presLayoutVars>
          <dgm:animLvl val="lvl"/>
          <dgm:resizeHandles val="exact"/>
        </dgm:presLayoutVars>
      </dgm:prSet>
      <dgm:spPr/>
    </dgm:pt>
    <dgm:pt modelId="{E90FEC48-9661-4292-A600-2A2F5B925341}" type="pres">
      <dgm:prSet presAssocID="{846791BF-AD4B-49C4-B700-DE4AE24FA4D1}" presName="parentText" presStyleLbl="node1" presStyleIdx="0" presStyleCnt="6">
        <dgm:presLayoutVars>
          <dgm:chMax val="0"/>
          <dgm:bulletEnabled val="1"/>
        </dgm:presLayoutVars>
      </dgm:prSet>
      <dgm:spPr/>
    </dgm:pt>
    <dgm:pt modelId="{494ED636-5108-4FF7-9965-8D0290429FA5}" type="pres">
      <dgm:prSet presAssocID="{85432105-1E75-4AD0-BFAD-D7DC44D05255}" presName="spacer" presStyleCnt="0"/>
      <dgm:spPr/>
    </dgm:pt>
    <dgm:pt modelId="{487DFB31-FEB7-4613-A95C-F446ABB88647}" type="pres">
      <dgm:prSet presAssocID="{CD383BAC-6FA1-48D9-AC9B-C920B18D938B}" presName="parentText" presStyleLbl="node1" presStyleIdx="1" presStyleCnt="6">
        <dgm:presLayoutVars>
          <dgm:chMax val="0"/>
          <dgm:bulletEnabled val="1"/>
        </dgm:presLayoutVars>
      </dgm:prSet>
      <dgm:spPr/>
    </dgm:pt>
    <dgm:pt modelId="{5380E285-812E-49C2-9020-3AFA41C25BF6}" type="pres">
      <dgm:prSet presAssocID="{CF143D47-6F17-4AF1-9E2E-79C986004076}" presName="spacer" presStyleCnt="0"/>
      <dgm:spPr/>
    </dgm:pt>
    <dgm:pt modelId="{46D95FD7-6A32-45B6-A580-04903A7E35C0}" type="pres">
      <dgm:prSet presAssocID="{B257E5A3-697C-4578-A63E-5BEBE89659C9}" presName="parentText" presStyleLbl="node1" presStyleIdx="2" presStyleCnt="6">
        <dgm:presLayoutVars>
          <dgm:chMax val="0"/>
          <dgm:bulletEnabled val="1"/>
        </dgm:presLayoutVars>
      </dgm:prSet>
      <dgm:spPr/>
    </dgm:pt>
    <dgm:pt modelId="{51C691A3-CF4E-4527-9DCB-0D3ADC401C89}" type="pres">
      <dgm:prSet presAssocID="{001446F9-DFC9-4738-A7BE-DDBBAE0D06DD}" presName="spacer" presStyleCnt="0"/>
      <dgm:spPr/>
    </dgm:pt>
    <dgm:pt modelId="{C8785DF7-0FF6-48F1-A8B9-AEAE6A6113D1}" type="pres">
      <dgm:prSet presAssocID="{87D40387-59DB-4E3E-9C02-F599904F2435}" presName="parentText" presStyleLbl="node1" presStyleIdx="3" presStyleCnt="6">
        <dgm:presLayoutVars>
          <dgm:chMax val="0"/>
          <dgm:bulletEnabled val="1"/>
        </dgm:presLayoutVars>
      </dgm:prSet>
      <dgm:spPr/>
    </dgm:pt>
    <dgm:pt modelId="{D5C5AE86-B6CA-462D-8F57-E0A804CADB8B}" type="pres">
      <dgm:prSet presAssocID="{33BD97CD-76F9-4D4F-AC9A-2441CBA20641}" presName="spacer" presStyleCnt="0"/>
      <dgm:spPr/>
    </dgm:pt>
    <dgm:pt modelId="{86ECBF9A-A963-410B-8D97-37209BAA6674}" type="pres">
      <dgm:prSet presAssocID="{E52D555B-889A-4C69-ACAC-37748FE5C1F5}" presName="parentText" presStyleLbl="node1" presStyleIdx="4" presStyleCnt="6">
        <dgm:presLayoutVars>
          <dgm:chMax val="0"/>
          <dgm:bulletEnabled val="1"/>
        </dgm:presLayoutVars>
      </dgm:prSet>
      <dgm:spPr/>
    </dgm:pt>
    <dgm:pt modelId="{1570102F-650E-4C8B-98CF-2EB943709D16}" type="pres">
      <dgm:prSet presAssocID="{081C3B1C-80C6-43FD-99D7-BD02248AC188}" presName="spacer" presStyleCnt="0"/>
      <dgm:spPr/>
    </dgm:pt>
    <dgm:pt modelId="{0EB033C2-C2EF-4E0E-A1D4-9A97589FC9EB}" type="pres">
      <dgm:prSet presAssocID="{0D0E0DE7-FD70-46A0-8F6F-68676AB5C283}" presName="parentText" presStyleLbl="node1" presStyleIdx="5" presStyleCnt="6">
        <dgm:presLayoutVars>
          <dgm:chMax val="0"/>
          <dgm:bulletEnabled val="1"/>
        </dgm:presLayoutVars>
      </dgm:prSet>
      <dgm:spPr/>
    </dgm:pt>
  </dgm:ptLst>
  <dgm:cxnLst>
    <dgm:cxn modelId="{FAC38B01-207D-4AE0-8519-A8CF04037E5C}" srcId="{627B74EB-09D3-4BD2-9EEB-4A848EDF4130}" destId="{E52D555B-889A-4C69-ACAC-37748FE5C1F5}" srcOrd="4" destOrd="0" parTransId="{12455E05-936B-4D7E-8DEB-419DC86F16A4}" sibTransId="{081C3B1C-80C6-43FD-99D7-BD02248AC188}"/>
    <dgm:cxn modelId="{7EBA1809-1E02-4D96-B39F-6E8E387162C1}" type="presOf" srcId="{CD383BAC-6FA1-48D9-AC9B-C920B18D938B}" destId="{487DFB31-FEB7-4613-A95C-F446ABB88647}" srcOrd="0" destOrd="0" presId="urn:microsoft.com/office/officeart/2005/8/layout/vList2"/>
    <dgm:cxn modelId="{B2F44A20-74BD-4B30-A120-994C97391E22}" srcId="{627B74EB-09D3-4BD2-9EEB-4A848EDF4130}" destId="{B257E5A3-697C-4578-A63E-5BEBE89659C9}" srcOrd="2" destOrd="0" parTransId="{5DC160A9-22D5-41D7-A93A-0A86B346AB1E}" sibTransId="{001446F9-DFC9-4738-A7BE-DDBBAE0D06DD}"/>
    <dgm:cxn modelId="{B1E06562-AA36-4E84-B49A-3DAD927EB1F8}" srcId="{627B74EB-09D3-4BD2-9EEB-4A848EDF4130}" destId="{87D40387-59DB-4E3E-9C02-F599904F2435}" srcOrd="3" destOrd="0" parTransId="{F075F042-AB66-47E2-9A14-3AE78A2A9ADF}" sibTransId="{33BD97CD-76F9-4D4F-AC9A-2441CBA20641}"/>
    <dgm:cxn modelId="{FADC3466-3CE8-40B4-AFBF-2C537F7DBFC6}" type="presOf" srcId="{B257E5A3-697C-4578-A63E-5BEBE89659C9}" destId="{46D95FD7-6A32-45B6-A580-04903A7E35C0}" srcOrd="0" destOrd="0" presId="urn:microsoft.com/office/officeart/2005/8/layout/vList2"/>
    <dgm:cxn modelId="{C5715A67-06AE-4FE5-93D5-1EAFEBFC8DF7}" srcId="{627B74EB-09D3-4BD2-9EEB-4A848EDF4130}" destId="{CD383BAC-6FA1-48D9-AC9B-C920B18D938B}" srcOrd="1" destOrd="0" parTransId="{FF5A4CDD-E1A6-4430-99F0-6F9E5B489204}" sibTransId="{CF143D47-6F17-4AF1-9E2E-79C986004076}"/>
    <dgm:cxn modelId="{039CAD68-A077-473D-A1E0-B9562C2B618A}" type="presOf" srcId="{87D40387-59DB-4E3E-9C02-F599904F2435}" destId="{C8785DF7-0FF6-48F1-A8B9-AEAE6A6113D1}" srcOrd="0" destOrd="0" presId="urn:microsoft.com/office/officeart/2005/8/layout/vList2"/>
    <dgm:cxn modelId="{D9D0EF4C-BDCA-41CC-975F-7076345893B6}" srcId="{627B74EB-09D3-4BD2-9EEB-4A848EDF4130}" destId="{0D0E0DE7-FD70-46A0-8F6F-68676AB5C283}" srcOrd="5" destOrd="0" parTransId="{83357BA4-48C4-49DF-9664-EE3BFF813FAB}" sibTransId="{69851371-6394-4B1B-ADFE-2DFAD05EE17C}"/>
    <dgm:cxn modelId="{AFE1CC8B-000E-4A55-A028-542FB513106F}" type="presOf" srcId="{0D0E0DE7-FD70-46A0-8F6F-68676AB5C283}" destId="{0EB033C2-C2EF-4E0E-A1D4-9A97589FC9EB}" srcOrd="0" destOrd="0" presId="urn:microsoft.com/office/officeart/2005/8/layout/vList2"/>
    <dgm:cxn modelId="{487F5A9A-1174-4571-9128-764C32EF358F}" type="presOf" srcId="{846791BF-AD4B-49C4-B700-DE4AE24FA4D1}" destId="{E90FEC48-9661-4292-A600-2A2F5B925341}" srcOrd="0" destOrd="0" presId="urn:microsoft.com/office/officeart/2005/8/layout/vList2"/>
    <dgm:cxn modelId="{D2C6F6B4-9EBA-418B-8C2B-2B52B4647979}" type="presOf" srcId="{E52D555B-889A-4C69-ACAC-37748FE5C1F5}" destId="{86ECBF9A-A963-410B-8D97-37209BAA6674}" srcOrd="0" destOrd="0" presId="urn:microsoft.com/office/officeart/2005/8/layout/vList2"/>
    <dgm:cxn modelId="{3F9014E3-9E1B-4DF2-84CC-DB642696FDAF}" type="presOf" srcId="{627B74EB-09D3-4BD2-9EEB-4A848EDF4130}" destId="{806CFF42-B52B-44E4-9ACB-3F3481A8F4E8}" srcOrd="0" destOrd="0" presId="urn:microsoft.com/office/officeart/2005/8/layout/vList2"/>
    <dgm:cxn modelId="{E0C0F4EC-2202-4AE0-90C0-D638D162D4A4}" srcId="{627B74EB-09D3-4BD2-9EEB-4A848EDF4130}" destId="{846791BF-AD4B-49C4-B700-DE4AE24FA4D1}" srcOrd="0" destOrd="0" parTransId="{80910426-56C7-4293-9FD2-70803AD20D3B}" sibTransId="{85432105-1E75-4AD0-BFAD-D7DC44D05255}"/>
    <dgm:cxn modelId="{57D09898-7017-47C6-B1AA-FD323536B1FE}" type="presParOf" srcId="{806CFF42-B52B-44E4-9ACB-3F3481A8F4E8}" destId="{E90FEC48-9661-4292-A600-2A2F5B925341}" srcOrd="0" destOrd="0" presId="urn:microsoft.com/office/officeart/2005/8/layout/vList2"/>
    <dgm:cxn modelId="{1FF623A1-1AE7-49D1-A519-97990D3A88F4}" type="presParOf" srcId="{806CFF42-B52B-44E4-9ACB-3F3481A8F4E8}" destId="{494ED636-5108-4FF7-9965-8D0290429FA5}" srcOrd="1" destOrd="0" presId="urn:microsoft.com/office/officeart/2005/8/layout/vList2"/>
    <dgm:cxn modelId="{5070200C-F252-48D9-8EC0-431FA586905E}" type="presParOf" srcId="{806CFF42-B52B-44E4-9ACB-3F3481A8F4E8}" destId="{487DFB31-FEB7-4613-A95C-F446ABB88647}" srcOrd="2" destOrd="0" presId="urn:microsoft.com/office/officeart/2005/8/layout/vList2"/>
    <dgm:cxn modelId="{644F3F02-6C11-4BD6-9BF4-E4BE4B385531}" type="presParOf" srcId="{806CFF42-B52B-44E4-9ACB-3F3481A8F4E8}" destId="{5380E285-812E-49C2-9020-3AFA41C25BF6}" srcOrd="3" destOrd="0" presId="urn:microsoft.com/office/officeart/2005/8/layout/vList2"/>
    <dgm:cxn modelId="{5B9BF487-E07E-49A6-9BDB-9DF972FE50D6}" type="presParOf" srcId="{806CFF42-B52B-44E4-9ACB-3F3481A8F4E8}" destId="{46D95FD7-6A32-45B6-A580-04903A7E35C0}" srcOrd="4" destOrd="0" presId="urn:microsoft.com/office/officeart/2005/8/layout/vList2"/>
    <dgm:cxn modelId="{5EA9349E-9713-4FCE-AD13-F69DCEDCADF9}" type="presParOf" srcId="{806CFF42-B52B-44E4-9ACB-3F3481A8F4E8}" destId="{51C691A3-CF4E-4527-9DCB-0D3ADC401C89}" srcOrd="5" destOrd="0" presId="urn:microsoft.com/office/officeart/2005/8/layout/vList2"/>
    <dgm:cxn modelId="{56DADD40-F846-49DA-8348-23F6B5BC4587}" type="presParOf" srcId="{806CFF42-B52B-44E4-9ACB-3F3481A8F4E8}" destId="{C8785DF7-0FF6-48F1-A8B9-AEAE6A6113D1}" srcOrd="6" destOrd="0" presId="urn:microsoft.com/office/officeart/2005/8/layout/vList2"/>
    <dgm:cxn modelId="{145B48F3-4723-411B-A693-78F20B51BBC3}" type="presParOf" srcId="{806CFF42-B52B-44E4-9ACB-3F3481A8F4E8}" destId="{D5C5AE86-B6CA-462D-8F57-E0A804CADB8B}" srcOrd="7" destOrd="0" presId="urn:microsoft.com/office/officeart/2005/8/layout/vList2"/>
    <dgm:cxn modelId="{777C25D3-B783-4088-BEC1-13DCC391B749}" type="presParOf" srcId="{806CFF42-B52B-44E4-9ACB-3F3481A8F4E8}" destId="{86ECBF9A-A963-410B-8D97-37209BAA6674}" srcOrd="8" destOrd="0" presId="urn:microsoft.com/office/officeart/2005/8/layout/vList2"/>
    <dgm:cxn modelId="{25692344-DDFC-42DA-B139-D0A24E0A07E8}" type="presParOf" srcId="{806CFF42-B52B-44E4-9ACB-3F3481A8F4E8}" destId="{1570102F-650E-4C8B-98CF-2EB943709D16}" srcOrd="9" destOrd="0" presId="urn:microsoft.com/office/officeart/2005/8/layout/vList2"/>
    <dgm:cxn modelId="{F5F19B05-311D-481A-8EDC-CBA7B8931BB6}" type="presParOf" srcId="{806CFF42-B52B-44E4-9ACB-3F3481A8F4E8}" destId="{0EB033C2-C2EF-4E0E-A1D4-9A97589FC9E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F860A-68A0-4CEE-888E-A78DB3B149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2211F9-E7B0-493F-968D-2E02375F9C71}">
      <dgm:prSet/>
      <dgm:spPr/>
      <dgm:t>
        <a:bodyPr/>
        <a:lstStyle/>
        <a:p>
          <a:pPr>
            <a:lnSpc>
              <a:spcPct val="100000"/>
            </a:lnSpc>
            <a:spcAft>
              <a:spcPts val="0"/>
            </a:spcAft>
          </a:pPr>
          <a:r>
            <a:rPr lang="fr-FR" dirty="0">
              <a:latin typeface="Arial" panose="020B0604020202020204" pitchFamily="34" charset="0"/>
              <a:cs typeface="Arial" panose="020B0604020202020204" pitchFamily="34" charset="0"/>
            </a:rPr>
            <a:t>Vous expliquez à Liam et à ses parents que Liam semble souffrir</a:t>
          </a:r>
          <a:endParaRPr lang="en-GB"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d'une rhinite allergique </a:t>
          </a:r>
          <a:r>
            <a:rPr lang="fr-FR" dirty="0" err="1">
              <a:latin typeface="Arial" panose="020B0604020202020204" pitchFamily="34" charset="0"/>
              <a:cs typeface="Arial" panose="020B0604020202020204" pitchFamily="34" charset="0"/>
            </a:rPr>
            <a:t>perannuelle</a:t>
          </a:r>
          <a:r>
            <a:rPr lang="fr-FR" dirty="0">
              <a:latin typeface="Arial" panose="020B0604020202020204" pitchFamily="34" charset="0"/>
              <a:cs typeface="Arial" panose="020B0604020202020204" pitchFamily="34" charset="0"/>
            </a:rPr>
            <a:t> (probablement due aux acariens) et qu'il souffre désormais d'une rhinite allergique saisonnière, probablement due au pollen des graminées.</a:t>
          </a:r>
          <a:endParaRPr lang="en-US" dirty="0">
            <a:latin typeface="Arial" panose="020B0604020202020204" pitchFamily="34" charset="0"/>
            <a:cs typeface="Arial" panose="020B0604020202020204" pitchFamily="34" charset="0"/>
          </a:endParaRPr>
        </a:p>
      </dgm:t>
    </dgm:pt>
    <dgm:pt modelId="{2699C537-15A8-4271-BA68-450EB11F6602}" type="parTrans" cxnId="{8CDA424E-A8A4-4A9F-8500-337D2153A22E}">
      <dgm:prSet/>
      <dgm:spPr/>
      <dgm:t>
        <a:bodyPr/>
        <a:lstStyle/>
        <a:p>
          <a:endParaRPr lang="en-US"/>
        </a:p>
      </dgm:t>
    </dgm:pt>
    <dgm:pt modelId="{082984BD-E1ED-43D9-9D5D-7D8463636778}" type="sibTrans" cxnId="{8CDA424E-A8A4-4A9F-8500-337D2153A22E}">
      <dgm:prSet/>
      <dgm:spPr/>
      <dgm:t>
        <a:bodyPr/>
        <a:lstStyle/>
        <a:p>
          <a:endParaRPr lang="en-US"/>
        </a:p>
      </dgm:t>
    </dgm:pt>
    <dgm:pt modelId="{4C9F162B-3F98-4FB7-834C-92CB7A8499D2}">
      <dgm:prSet/>
      <dgm:spPr/>
      <dgm:t>
        <a:bodyPr/>
        <a:lstStyle/>
        <a:p>
          <a:pPr>
            <a:lnSpc>
              <a:spcPct val="100000"/>
            </a:lnSpc>
          </a:pPr>
          <a:r>
            <a:rPr lang="fr-FR" dirty="0">
              <a:latin typeface="Arial" panose="020B0604020202020204" pitchFamily="34" charset="0"/>
              <a:cs typeface="Arial" panose="020B0604020202020204" pitchFamily="34" charset="0"/>
            </a:rPr>
            <a:t>Cela provoque une obstruction nasale, un écoulement </a:t>
          </a:r>
          <a:r>
            <a:rPr lang="fr-FR" dirty="0" err="1">
              <a:latin typeface="Arial" panose="020B0604020202020204" pitchFamily="34" charset="0"/>
              <a:cs typeface="Arial" panose="020B0604020202020204" pitchFamily="34" charset="0"/>
            </a:rPr>
            <a:t>post-nasal</a:t>
          </a:r>
          <a:r>
            <a:rPr lang="fr-FR" dirty="0">
              <a:latin typeface="Arial" panose="020B0604020202020204" pitchFamily="34" charset="0"/>
              <a:cs typeface="Arial" panose="020B0604020202020204" pitchFamily="34" charset="0"/>
            </a:rPr>
            <a:t> (provoquant une toux) et une accumulation de liquide derrière les tympans (entraînant une perte auditive). Tout cela perturbe également la qualité de son sommeil, ce qui lui fait perdre son énergie et son dynamisme.</a:t>
          </a:r>
          <a:endParaRPr lang="en-US" dirty="0">
            <a:latin typeface="Arial" panose="020B0604020202020204" pitchFamily="34" charset="0"/>
            <a:cs typeface="Arial" panose="020B0604020202020204" pitchFamily="34" charset="0"/>
          </a:endParaRPr>
        </a:p>
      </dgm:t>
    </dgm:pt>
    <dgm:pt modelId="{81A6A0CD-ACD1-45FC-8842-0981AD8C3152}" type="parTrans" cxnId="{138C8F08-780A-463E-9207-C100ADC4AD53}">
      <dgm:prSet/>
      <dgm:spPr/>
      <dgm:t>
        <a:bodyPr/>
        <a:lstStyle/>
        <a:p>
          <a:endParaRPr lang="en-US"/>
        </a:p>
      </dgm:t>
    </dgm:pt>
    <dgm:pt modelId="{4EB3325B-4A9B-4889-B3A8-D3540CD61563}" type="sibTrans" cxnId="{138C8F08-780A-463E-9207-C100ADC4AD53}">
      <dgm:prSet/>
      <dgm:spPr/>
      <dgm:t>
        <a:bodyPr/>
        <a:lstStyle/>
        <a:p>
          <a:endParaRPr lang="en-US"/>
        </a:p>
      </dgm:t>
    </dgm:pt>
    <dgm:pt modelId="{D98D4C66-0E08-4A2C-AE69-20AEF842F5D5}" type="pres">
      <dgm:prSet presAssocID="{70FF860A-68A0-4CEE-888E-A78DB3B1496B}" presName="root" presStyleCnt="0">
        <dgm:presLayoutVars>
          <dgm:dir/>
          <dgm:resizeHandles val="exact"/>
        </dgm:presLayoutVars>
      </dgm:prSet>
      <dgm:spPr/>
    </dgm:pt>
    <dgm:pt modelId="{2865D8FA-FAB5-4FA8-B64E-2F03EAAE2829}" type="pres">
      <dgm:prSet presAssocID="{A02211F9-E7B0-493F-968D-2E02375F9C71}" presName="compNode" presStyleCnt="0"/>
      <dgm:spPr/>
    </dgm:pt>
    <dgm:pt modelId="{01B183A7-F8F2-45A4-BD29-C6F4FE65C6A3}" type="pres">
      <dgm:prSet presAssocID="{A02211F9-E7B0-493F-968D-2E02375F9C71}" presName="bgRect" presStyleLbl="bgShp" presStyleIdx="0" presStyleCnt="2"/>
      <dgm:spPr/>
    </dgm:pt>
    <dgm:pt modelId="{433C4547-EA3F-487A-B6FE-32A146EFB944}" type="pres">
      <dgm:prSet presAssocID="{A02211F9-E7B0-493F-968D-2E02375F9C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BE1E1945-A282-4E8B-9E76-D2C824422337}" type="pres">
      <dgm:prSet presAssocID="{A02211F9-E7B0-493F-968D-2E02375F9C71}" presName="spaceRect" presStyleCnt="0"/>
      <dgm:spPr/>
    </dgm:pt>
    <dgm:pt modelId="{4A6C5DFC-1E1A-4284-9017-32EC0C39C26C}" type="pres">
      <dgm:prSet presAssocID="{A02211F9-E7B0-493F-968D-2E02375F9C71}" presName="parTx" presStyleLbl="revTx" presStyleIdx="0" presStyleCnt="2">
        <dgm:presLayoutVars>
          <dgm:chMax val="0"/>
          <dgm:chPref val="0"/>
        </dgm:presLayoutVars>
      </dgm:prSet>
      <dgm:spPr/>
    </dgm:pt>
    <dgm:pt modelId="{8319BA4F-C003-40D1-91A3-F92D32CE325E}" type="pres">
      <dgm:prSet presAssocID="{082984BD-E1ED-43D9-9D5D-7D8463636778}" presName="sibTrans" presStyleCnt="0"/>
      <dgm:spPr/>
    </dgm:pt>
    <dgm:pt modelId="{5A983E7E-EE66-47BA-98EF-08996CB2E47B}" type="pres">
      <dgm:prSet presAssocID="{4C9F162B-3F98-4FB7-834C-92CB7A8499D2}" presName="compNode" presStyleCnt="0"/>
      <dgm:spPr/>
    </dgm:pt>
    <dgm:pt modelId="{25D5F1A6-5AF2-4A75-9895-D15B92E7545A}" type="pres">
      <dgm:prSet presAssocID="{4C9F162B-3F98-4FB7-834C-92CB7A8499D2}" presName="bgRect" presStyleLbl="bgShp" presStyleIdx="1" presStyleCnt="2"/>
      <dgm:spPr/>
    </dgm:pt>
    <dgm:pt modelId="{BAFF1DA2-8D22-45E5-9C0C-CA88E247C8C0}" type="pres">
      <dgm:prSet presAssocID="{4C9F162B-3F98-4FB7-834C-92CB7A8499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se"/>
        </a:ext>
      </dgm:extLst>
    </dgm:pt>
    <dgm:pt modelId="{EDA8BF88-0CF7-4236-9C98-F9062E635C5D}" type="pres">
      <dgm:prSet presAssocID="{4C9F162B-3F98-4FB7-834C-92CB7A8499D2}" presName="spaceRect" presStyleCnt="0"/>
      <dgm:spPr/>
    </dgm:pt>
    <dgm:pt modelId="{9DEAA8DC-374A-494B-BD8C-D178A9711F94}" type="pres">
      <dgm:prSet presAssocID="{4C9F162B-3F98-4FB7-834C-92CB7A8499D2}" presName="parTx" presStyleLbl="revTx" presStyleIdx="1" presStyleCnt="2">
        <dgm:presLayoutVars>
          <dgm:chMax val="0"/>
          <dgm:chPref val="0"/>
        </dgm:presLayoutVars>
      </dgm:prSet>
      <dgm:spPr/>
    </dgm:pt>
  </dgm:ptLst>
  <dgm:cxnLst>
    <dgm:cxn modelId="{138C8F08-780A-463E-9207-C100ADC4AD53}" srcId="{70FF860A-68A0-4CEE-888E-A78DB3B1496B}" destId="{4C9F162B-3F98-4FB7-834C-92CB7A8499D2}" srcOrd="1" destOrd="0" parTransId="{81A6A0CD-ACD1-45FC-8842-0981AD8C3152}" sibTransId="{4EB3325B-4A9B-4889-B3A8-D3540CD61563}"/>
    <dgm:cxn modelId="{237BE623-4936-4849-8E3A-F1A28D42AACB}" type="presOf" srcId="{4C9F162B-3F98-4FB7-834C-92CB7A8499D2}" destId="{9DEAA8DC-374A-494B-BD8C-D178A9711F94}" srcOrd="0" destOrd="0" presId="urn:microsoft.com/office/officeart/2018/2/layout/IconVerticalSolidList"/>
    <dgm:cxn modelId="{927DDA47-3066-46D5-9A44-771D303F7D75}" type="presOf" srcId="{70FF860A-68A0-4CEE-888E-A78DB3B1496B}" destId="{D98D4C66-0E08-4A2C-AE69-20AEF842F5D5}" srcOrd="0" destOrd="0" presId="urn:microsoft.com/office/officeart/2018/2/layout/IconVerticalSolidList"/>
    <dgm:cxn modelId="{8CDA424E-A8A4-4A9F-8500-337D2153A22E}" srcId="{70FF860A-68A0-4CEE-888E-A78DB3B1496B}" destId="{A02211F9-E7B0-493F-968D-2E02375F9C71}" srcOrd="0" destOrd="0" parTransId="{2699C537-15A8-4271-BA68-450EB11F6602}" sibTransId="{082984BD-E1ED-43D9-9D5D-7D8463636778}"/>
    <dgm:cxn modelId="{EFAA7179-ED64-4FF7-A731-91D67B958353}" type="presOf" srcId="{A02211F9-E7B0-493F-968D-2E02375F9C71}" destId="{4A6C5DFC-1E1A-4284-9017-32EC0C39C26C}" srcOrd="0" destOrd="0" presId="urn:microsoft.com/office/officeart/2018/2/layout/IconVerticalSolidList"/>
    <dgm:cxn modelId="{115AA9B1-A0D9-49A8-88DB-AF638A86E76B}" type="presParOf" srcId="{D98D4C66-0E08-4A2C-AE69-20AEF842F5D5}" destId="{2865D8FA-FAB5-4FA8-B64E-2F03EAAE2829}" srcOrd="0" destOrd="0" presId="urn:microsoft.com/office/officeart/2018/2/layout/IconVerticalSolidList"/>
    <dgm:cxn modelId="{E679FE83-E57E-4FD1-8C0D-044FB1728B60}" type="presParOf" srcId="{2865D8FA-FAB5-4FA8-B64E-2F03EAAE2829}" destId="{01B183A7-F8F2-45A4-BD29-C6F4FE65C6A3}" srcOrd="0" destOrd="0" presId="urn:microsoft.com/office/officeart/2018/2/layout/IconVerticalSolidList"/>
    <dgm:cxn modelId="{7FC488F9-78BC-4C6D-8AFB-704056704B8B}" type="presParOf" srcId="{2865D8FA-FAB5-4FA8-B64E-2F03EAAE2829}" destId="{433C4547-EA3F-487A-B6FE-32A146EFB944}" srcOrd="1" destOrd="0" presId="urn:microsoft.com/office/officeart/2018/2/layout/IconVerticalSolidList"/>
    <dgm:cxn modelId="{FABFE88A-6377-43DD-9D9B-3DCD2C297F2A}" type="presParOf" srcId="{2865D8FA-FAB5-4FA8-B64E-2F03EAAE2829}" destId="{BE1E1945-A282-4E8B-9E76-D2C824422337}" srcOrd="2" destOrd="0" presId="urn:microsoft.com/office/officeart/2018/2/layout/IconVerticalSolidList"/>
    <dgm:cxn modelId="{2F169CA2-AB1E-4B65-AA30-69EDD24AB77B}" type="presParOf" srcId="{2865D8FA-FAB5-4FA8-B64E-2F03EAAE2829}" destId="{4A6C5DFC-1E1A-4284-9017-32EC0C39C26C}" srcOrd="3" destOrd="0" presId="urn:microsoft.com/office/officeart/2018/2/layout/IconVerticalSolidList"/>
    <dgm:cxn modelId="{DAF91FE4-691A-493C-AD11-4AB9D7741918}" type="presParOf" srcId="{D98D4C66-0E08-4A2C-AE69-20AEF842F5D5}" destId="{8319BA4F-C003-40D1-91A3-F92D32CE325E}" srcOrd="1" destOrd="0" presId="urn:microsoft.com/office/officeart/2018/2/layout/IconVerticalSolidList"/>
    <dgm:cxn modelId="{48770B2C-DBA3-4647-96B2-305CA28CC4BE}" type="presParOf" srcId="{D98D4C66-0E08-4A2C-AE69-20AEF842F5D5}" destId="{5A983E7E-EE66-47BA-98EF-08996CB2E47B}" srcOrd="2" destOrd="0" presId="urn:microsoft.com/office/officeart/2018/2/layout/IconVerticalSolidList"/>
    <dgm:cxn modelId="{0D70D0C6-EA86-40CF-987B-1AE967A4C310}" type="presParOf" srcId="{5A983E7E-EE66-47BA-98EF-08996CB2E47B}" destId="{25D5F1A6-5AF2-4A75-9895-D15B92E7545A}" srcOrd="0" destOrd="0" presId="urn:microsoft.com/office/officeart/2018/2/layout/IconVerticalSolidList"/>
    <dgm:cxn modelId="{6416A046-4EA2-4B0F-8D73-A20D248145D8}" type="presParOf" srcId="{5A983E7E-EE66-47BA-98EF-08996CB2E47B}" destId="{BAFF1DA2-8D22-45E5-9C0C-CA88E247C8C0}" srcOrd="1" destOrd="0" presId="urn:microsoft.com/office/officeart/2018/2/layout/IconVerticalSolidList"/>
    <dgm:cxn modelId="{C959E6FB-4FD5-4322-8E2E-057F129FCC3F}" type="presParOf" srcId="{5A983E7E-EE66-47BA-98EF-08996CB2E47B}" destId="{EDA8BF88-0CF7-4236-9C98-F9062E635C5D}" srcOrd="2" destOrd="0" presId="urn:microsoft.com/office/officeart/2018/2/layout/IconVerticalSolidList"/>
    <dgm:cxn modelId="{085FD88B-858F-4802-A250-FEF654FF6966}" type="presParOf" srcId="{5A983E7E-EE66-47BA-98EF-08996CB2E47B}" destId="{9DEAA8DC-374A-494B-BD8C-D178A9711F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AB123-50CF-4B95-93AA-306F74DFDB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1AE5C7-9809-4C7C-B646-28A5E265D2DB}">
      <dgm:prSet custT="1"/>
      <dgm:spPr>
        <a:solidFill>
          <a:srgbClr val="017973"/>
        </a:solidFill>
      </dgm:spPr>
      <dgm:t>
        <a:bodyPr/>
        <a:lstStyle/>
        <a:p>
          <a:r>
            <a:rPr lang="fr-FR" sz="2400" dirty="0">
              <a:latin typeface="Arial" panose="020B0604020202020204" pitchFamily="34" charset="0"/>
              <a:cs typeface="Arial" panose="020B0604020202020204" pitchFamily="34" charset="0"/>
            </a:rPr>
            <a:t>Nous sommes d’accord d’utiliser un décongestionnant nasal topique pendant 5 jours seulement, toutes les 4 à 6 heures, afin de réduire la congestion.</a:t>
          </a:r>
          <a:endParaRPr lang="en-US" sz="2400" dirty="0">
            <a:latin typeface="Arial" panose="020B0604020202020204" pitchFamily="34" charset="0"/>
            <a:cs typeface="Arial" panose="020B0604020202020204" pitchFamily="34" charset="0"/>
          </a:endParaRPr>
        </a:p>
      </dgm:t>
    </dgm:pt>
    <dgm:pt modelId="{7463544D-8501-4A61-9162-C9D3033C1001}" type="parTrans" cxnId="{67AC2566-B927-4E40-8720-76B404963780}">
      <dgm:prSet/>
      <dgm:spPr/>
      <dgm:t>
        <a:bodyPr/>
        <a:lstStyle/>
        <a:p>
          <a:endParaRPr lang="en-US" sz="1400"/>
        </a:p>
      </dgm:t>
    </dgm:pt>
    <dgm:pt modelId="{7796EC4F-030F-45F6-91FC-B19F9213DABA}" type="sibTrans" cxnId="{67AC2566-B927-4E40-8720-76B404963780}">
      <dgm:prSet/>
      <dgm:spPr/>
      <dgm:t>
        <a:bodyPr/>
        <a:lstStyle/>
        <a:p>
          <a:endParaRPr lang="en-US" sz="1400"/>
        </a:p>
      </dgm:t>
    </dgm:pt>
    <dgm:pt modelId="{0E66B94C-C504-442E-AF85-1B7C05D9ADA5}">
      <dgm:prSet custT="1"/>
      <dgm:spPr>
        <a:solidFill>
          <a:srgbClr val="017973"/>
        </a:solidFill>
      </dgm:spPr>
      <dgm:t>
        <a:bodyPr/>
        <a:lstStyle/>
        <a:p>
          <a:r>
            <a:rPr lang="fr-FR" sz="2400" dirty="0">
              <a:latin typeface="Arial" panose="020B0604020202020204" pitchFamily="34" charset="0"/>
              <a:cs typeface="Arial" panose="020B0604020202020204" pitchFamily="34" charset="0"/>
            </a:rPr>
            <a:t>Nous sommes d’accord d'utiliser des stéroïdes nasaux.</a:t>
          </a:r>
          <a:endParaRPr lang="en-US" sz="2400" dirty="0">
            <a:latin typeface="Arial" panose="020B0604020202020204" pitchFamily="34" charset="0"/>
            <a:cs typeface="Arial" panose="020B0604020202020204" pitchFamily="34" charset="0"/>
          </a:endParaRPr>
        </a:p>
      </dgm:t>
    </dgm:pt>
    <dgm:pt modelId="{351E367E-C241-416F-8691-237DFE4BD56B}" type="parTrans" cxnId="{5C68E20F-9EAA-4071-B70D-C44327BEFD3D}">
      <dgm:prSet/>
      <dgm:spPr/>
      <dgm:t>
        <a:bodyPr/>
        <a:lstStyle/>
        <a:p>
          <a:endParaRPr lang="en-US" sz="1400"/>
        </a:p>
      </dgm:t>
    </dgm:pt>
    <dgm:pt modelId="{913EFB65-E242-42A8-B71E-C533C069E2B6}" type="sibTrans" cxnId="{5C68E20F-9EAA-4071-B70D-C44327BEFD3D}">
      <dgm:prSet/>
      <dgm:spPr/>
      <dgm:t>
        <a:bodyPr/>
        <a:lstStyle/>
        <a:p>
          <a:endParaRPr lang="en-US" sz="1400"/>
        </a:p>
      </dgm:t>
    </dgm:pt>
    <dgm:pt modelId="{0A459B69-9A16-4396-9018-98EB08B80B1B}">
      <dgm:prSet custT="1"/>
      <dgm:spPr/>
      <dgm:t>
        <a:bodyPr/>
        <a:lstStyle/>
        <a:p>
          <a:pPr>
            <a:buNone/>
          </a:pPr>
          <a:r>
            <a:rPr lang="fr-FR" sz="2000" dirty="0">
              <a:latin typeface="Arial" panose="020B0604020202020204" pitchFamily="34" charset="0"/>
              <a:cs typeface="Arial" panose="020B0604020202020204" pitchFamily="34" charset="0"/>
            </a:rPr>
            <a:t>•Il est expliqué que les stéroïdes nasaux sont sans risque.</a:t>
          </a:r>
          <a:endParaRPr lang="en-US" sz="2000" dirty="0">
            <a:latin typeface="Arial" panose="020B0604020202020204" pitchFamily="34" charset="0"/>
            <a:cs typeface="Arial" panose="020B0604020202020204" pitchFamily="34" charset="0"/>
          </a:endParaRPr>
        </a:p>
      </dgm:t>
    </dgm:pt>
    <dgm:pt modelId="{C5611E68-7BC1-49AE-A804-6135D3407FAD}" type="parTrans" cxnId="{8F9EB317-B047-4CA8-8944-C8E30EC1B882}">
      <dgm:prSet/>
      <dgm:spPr/>
      <dgm:t>
        <a:bodyPr/>
        <a:lstStyle/>
        <a:p>
          <a:endParaRPr lang="en-US" sz="1400"/>
        </a:p>
      </dgm:t>
    </dgm:pt>
    <dgm:pt modelId="{CDF6A79E-163A-4CA7-B148-3C95A232BCAC}" type="sibTrans" cxnId="{8F9EB317-B047-4CA8-8944-C8E30EC1B882}">
      <dgm:prSet/>
      <dgm:spPr/>
      <dgm:t>
        <a:bodyPr/>
        <a:lstStyle/>
        <a:p>
          <a:endParaRPr lang="en-US" sz="1400"/>
        </a:p>
      </dgm:t>
    </dgm:pt>
    <dgm:pt modelId="{C2456416-74E9-4C45-B6E3-27E18F9B30AA}">
      <dgm:prSet custT="1"/>
      <dgm:spPr/>
      <dgm:t>
        <a:bodyPr/>
        <a:lstStyle/>
        <a:p>
          <a:endParaRPr lang="en-US" sz="2000" dirty="0">
            <a:latin typeface="Arial" panose="020B0604020202020204" pitchFamily="34" charset="0"/>
            <a:cs typeface="Arial" panose="020B0604020202020204" pitchFamily="34" charset="0"/>
          </a:endParaRPr>
        </a:p>
      </dgm:t>
    </dgm:pt>
    <dgm:pt modelId="{0ED93889-32A2-47A3-809E-3B2C329EBCFC}" type="parTrans" cxnId="{4249BBD3-9000-4E49-85AB-32BDA6DE3C7A}">
      <dgm:prSet/>
      <dgm:spPr/>
      <dgm:t>
        <a:bodyPr/>
        <a:lstStyle/>
        <a:p>
          <a:endParaRPr lang="en-US" sz="1400"/>
        </a:p>
      </dgm:t>
    </dgm:pt>
    <dgm:pt modelId="{9923A09A-A6FA-41FB-BE63-D5F4571AE1F8}" type="sibTrans" cxnId="{4249BBD3-9000-4E49-85AB-32BDA6DE3C7A}">
      <dgm:prSet/>
      <dgm:spPr/>
      <dgm:t>
        <a:bodyPr/>
        <a:lstStyle/>
        <a:p>
          <a:endParaRPr lang="en-US" sz="1400"/>
        </a:p>
      </dgm:t>
    </dgm:pt>
    <dgm:pt modelId="{AC68759E-7E8F-4CD2-92DE-2B862F0688A2}">
      <dgm:prSet custT="1"/>
      <dgm:spPr/>
      <dgm:t>
        <a:bodyPr/>
        <a:lstStyle/>
        <a:p>
          <a:pPr>
            <a:buNone/>
          </a:pPr>
          <a:r>
            <a:rPr lang="fr-FR" sz="2000" dirty="0">
              <a:latin typeface="Arial" panose="020B0604020202020204" pitchFamily="34" charset="0"/>
              <a:cs typeface="Arial" panose="020B0604020202020204" pitchFamily="34" charset="0"/>
            </a:rPr>
            <a:t>•La technique d’utilisation du spray nasal est montrée.</a:t>
          </a:r>
          <a:endParaRPr lang="en-GB" sz="2000" dirty="0">
            <a:latin typeface="Arial" panose="020B0604020202020204" pitchFamily="34" charset="0"/>
            <a:cs typeface="Arial" panose="020B0604020202020204" pitchFamily="34" charset="0"/>
          </a:endParaRPr>
        </a:p>
      </dgm:t>
    </dgm:pt>
    <dgm:pt modelId="{48FCB5E6-F3F7-4AB2-86A4-2F80C127190A}" type="parTrans" cxnId="{3E724069-C395-4B48-808E-CA7BC45E670B}">
      <dgm:prSet/>
      <dgm:spPr/>
      <dgm:t>
        <a:bodyPr/>
        <a:lstStyle/>
        <a:p>
          <a:endParaRPr lang="en-GB"/>
        </a:p>
      </dgm:t>
    </dgm:pt>
    <dgm:pt modelId="{78842139-950A-40BE-9F81-B874D3761F81}" type="sibTrans" cxnId="{3E724069-C395-4B48-808E-CA7BC45E670B}">
      <dgm:prSet/>
      <dgm:spPr/>
      <dgm:t>
        <a:bodyPr/>
        <a:lstStyle/>
        <a:p>
          <a:endParaRPr lang="en-GB"/>
        </a:p>
      </dgm:t>
    </dgm:pt>
    <dgm:pt modelId="{79D2C544-2BA0-4216-90A4-4E6DB459504B}">
      <dgm:prSet custT="1"/>
      <dgm:spPr/>
      <dgm:t>
        <a:bodyPr/>
        <a:lstStyle/>
        <a:p>
          <a:pPr>
            <a:buNone/>
          </a:pPr>
          <a:r>
            <a:rPr lang="fr-FR" sz="2000" dirty="0">
              <a:latin typeface="Arial" panose="020B0604020202020204" pitchFamily="34" charset="0"/>
              <a:cs typeface="Arial" panose="020B0604020202020204" pitchFamily="34" charset="0"/>
            </a:rPr>
            <a:t>•Liam commence par une pulvérisation de propionate de fluticasone, de furoate de fluticasone ou de mométasone, une pulvérisation dans chaque narine par jour.</a:t>
          </a:r>
          <a:endParaRPr lang="en-GB" sz="2000" dirty="0">
            <a:latin typeface="Arial" panose="020B0604020202020204" pitchFamily="34" charset="0"/>
            <a:cs typeface="Arial" panose="020B0604020202020204" pitchFamily="34" charset="0"/>
          </a:endParaRPr>
        </a:p>
      </dgm:t>
    </dgm:pt>
    <dgm:pt modelId="{5FFE938E-3CBF-4F7D-B4BF-0831065CFB11}" type="parTrans" cxnId="{8AEDB39B-5862-46AC-AE49-F81997C605B1}">
      <dgm:prSet/>
      <dgm:spPr/>
      <dgm:t>
        <a:bodyPr/>
        <a:lstStyle/>
        <a:p>
          <a:endParaRPr lang="en-GB"/>
        </a:p>
      </dgm:t>
    </dgm:pt>
    <dgm:pt modelId="{308F4FF7-1702-4C1E-9045-30D5C24D50B1}" type="sibTrans" cxnId="{8AEDB39B-5862-46AC-AE49-F81997C605B1}">
      <dgm:prSet/>
      <dgm:spPr/>
      <dgm:t>
        <a:bodyPr/>
        <a:lstStyle/>
        <a:p>
          <a:endParaRPr lang="en-GB"/>
        </a:p>
      </dgm:t>
    </dgm:pt>
    <dgm:pt modelId="{8DCA92CB-14F7-4483-B70B-D55E4E0B0E8F}">
      <dgm:prSet custT="1"/>
      <dgm:spPr/>
      <dgm:t>
        <a:bodyPr/>
        <a:lstStyle/>
        <a:p>
          <a:pPr>
            <a:buNone/>
          </a:pPr>
          <a:r>
            <a:rPr lang="fr-FR" sz="2000" dirty="0">
              <a:latin typeface="Arial" panose="020B0604020202020204" pitchFamily="34" charset="0"/>
              <a:cs typeface="Arial" panose="020B0604020202020204" pitchFamily="34" charset="0"/>
            </a:rPr>
            <a:t>•L'importance de prendre le médicament conformément aux instructions est soulignée.</a:t>
          </a:r>
          <a:endParaRPr lang="en-GB" sz="2000" dirty="0">
            <a:latin typeface="Arial" panose="020B0604020202020204" pitchFamily="34" charset="0"/>
            <a:cs typeface="Arial" panose="020B0604020202020204" pitchFamily="34" charset="0"/>
          </a:endParaRPr>
        </a:p>
      </dgm:t>
    </dgm:pt>
    <dgm:pt modelId="{2FBDD5A6-3085-43CB-8693-32993460F2FE}" type="parTrans" cxnId="{CC3DDCB9-A2E8-4960-AD1B-D33B0F58B1C1}">
      <dgm:prSet/>
      <dgm:spPr/>
      <dgm:t>
        <a:bodyPr/>
        <a:lstStyle/>
        <a:p>
          <a:endParaRPr lang="en-GB"/>
        </a:p>
      </dgm:t>
    </dgm:pt>
    <dgm:pt modelId="{AFBFDC2D-124A-4335-A5A1-6376ABFD8AD1}" type="sibTrans" cxnId="{CC3DDCB9-A2E8-4960-AD1B-D33B0F58B1C1}">
      <dgm:prSet/>
      <dgm:spPr/>
      <dgm:t>
        <a:bodyPr/>
        <a:lstStyle/>
        <a:p>
          <a:endParaRPr lang="en-GB"/>
        </a:p>
      </dgm:t>
    </dgm:pt>
    <dgm:pt modelId="{C0C43E89-F91A-4B58-8970-30D2168D9DCC}" type="pres">
      <dgm:prSet presAssocID="{209AB123-50CF-4B95-93AA-306F74DFDB19}" presName="linear" presStyleCnt="0">
        <dgm:presLayoutVars>
          <dgm:animLvl val="lvl"/>
          <dgm:resizeHandles val="exact"/>
        </dgm:presLayoutVars>
      </dgm:prSet>
      <dgm:spPr/>
    </dgm:pt>
    <dgm:pt modelId="{2E583550-9962-410C-9477-6876F9CB044E}" type="pres">
      <dgm:prSet presAssocID="{1D1AE5C7-9809-4C7C-B646-28A5E265D2DB}" presName="parentText" presStyleLbl="node1" presStyleIdx="0" presStyleCnt="2">
        <dgm:presLayoutVars>
          <dgm:chMax val="0"/>
          <dgm:bulletEnabled val="1"/>
        </dgm:presLayoutVars>
      </dgm:prSet>
      <dgm:spPr/>
    </dgm:pt>
    <dgm:pt modelId="{A4BEB9EE-3942-478C-842D-98F21E28A4E6}" type="pres">
      <dgm:prSet presAssocID="{7796EC4F-030F-45F6-91FC-B19F9213DABA}" presName="spacer" presStyleCnt="0"/>
      <dgm:spPr/>
    </dgm:pt>
    <dgm:pt modelId="{F4EDB389-19E5-4329-AB72-1CEDF22D95B2}" type="pres">
      <dgm:prSet presAssocID="{0E66B94C-C504-442E-AF85-1B7C05D9ADA5}" presName="parentText" presStyleLbl="node1" presStyleIdx="1" presStyleCnt="2" custScaleY="66308">
        <dgm:presLayoutVars>
          <dgm:chMax val="0"/>
          <dgm:bulletEnabled val="1"/>
        </dgm:presLayoutVars>
      </dgm:prSet>
      <dgm:spPr/>
    </dgm:pt>
    <dgm:pt modelId="{D87DA16F-F95E-48FB-8460-9F8140FFA6EE}" type="pres">
      <dgm:prSet presAssocID="{0E66B94C-C504-442E-AF85-1B7C05D9ADA5}" presName="childText" presStyleLbl="revTx" presStyleIdx="0" presStyleCnt="1" custLinFactNeighborY="5313">
        <dgm:presLayoutVars>
          <dgm:bulletEnabled val="1"/>
        </dgm:presLayoutVars>
      </dgm:prSet>
      <dgm:spPr/>
    </dgm:pt>
  </dgm:ptLst>
  <dgm:cxnLst>
    <dgm:cxn modelId="{5C68E20F-9EAA-4071-B70D-C44327BEFD3D}" srcId="{209AB123-50CF-4B95-93AA-306F74DFDB19}" destId="{0E66B94C-C504-442E-AF85-1B7C05D9ADA5}" srcOrd="1" destOrd="0" parTransId="{351E367E-C241-416F-8691-237DFE4BD56B}" sibTransId="{913EFB65-E242-42A8-B71E-C533C069E2B6}"/>
    <dgm:cxn modelId="{3E8DFA16-D567-4D30-B0A7-503281AADBB7}" type="presOf" srcId="{1D1AE5C7-9809-4C7C-B646-28A5E265D2DB}" destId="{2E583550-9962-410C-9477-6876F9CB044E}" srcOrd="0" destOrd="0" presId="urn:microsoft.com/office/officeart/2005/8/layout/vList2"/>
    <dgm:cxn modelId="{8F9EB317-B047-4CA8-8944-C8E30EC1B882}" srcId="{0E66B94C-C504-442E-AF85-1B7C05D9ADA5}" destId="{0A459B69-9A16-4396-9018-98EB08B80B1B}" srcOrd="0" destOrd="0" parTransId="{C5611E68-7BC1-49AE-A804-6135D3407FAD}" sibTransId="{CDF6A79E-163A-4CA7-B148-3C95A232BCAC}"/>
    <dgm:cxn modelId="{7B0B6D20-7957-4CA3-98C9-6B53F1D81563}" type="presOf" srcId="{8DCA92CB-14F7-4483-B70B-D55E4E0B0E8F}" destId="{D87DA16F-F95E-48FB-8460-9F8140FFA6EE}" srcOrd="0" destOrd="3" presId="urn:microsoft.com/office/officeart/2005/8/layout/vList2"/>
    <dgm:cxn modelId="{09295D24-DA7F-4C76-8B8C-399014F7F44E}" type="presOf" srcId="{0A459B69-9A16-4396-9018-98EB08B80B1B}" destId="{D87DA16F-F95E-48FB-8460-9F8140FFA6EE}" srcOrd="0" destOrd="0" presId="urn:microsoft.com/office/officeart/2005/8/layout/vList2"/>
    <dgm:cxn modelId="{889CAA64-0402-430F-9A68-1A786B7B1A1F}" type="presOf" srcId="{0E66B94C-C504-442E-AF85-1B7C05D9ADA5}" destId="{F4EDB389-19E5-4329-AB72-1CEDF22D95B2}" srcOrd="0" destOrd="0" presId="urn:microsoft.com/office/officeart/2005/8/layout/vList2"/>
    <dgm:cxn modelId="{67AC2566-B927-4E40-8720-76B404963780}" srcId="{209AB123-50CF-4B95-93AA-306F74DFDB19}" destId="{1D1AE5C7-9809-4C7C-B646-28A5E265D2DB}" srcOrd="0" destOrd="0" parTransId="{7463544D-8501-4A61-9162-C9D3033C1001}" sibTransId="{7796EC4F-030F-45F6-91FC-B19F9213DABA}"/>
    <dgm:cxn modelId="{3E724069-C395-4B48-808E-CA7BC45E670B}" srcId="{0E66B94C-C504-442E-AF85-1B7C05D9ADA5}" destId="{AC68759E-7E8F-4CD2-92DE-2B862F0688A2}" srcOrd="1" destOrd="0" parTransId="{48FCB5E6-F3F7-4AB2-86A4-2F80C127190A}" sibTransId="{78842139-950A-40BE-9F81-B874D3761F81}"/>
    <dgm:cxn modelId="{F320C56F-81C4-4F1A-90C0-27D4FC3B1B8C}" type="presOf" srcId="{79D2C544-2BA0-4216-90A4-4E6DB459504B}" destId="{D87DA16F-F95E-48FB-8460-9F8140FFA6EE}" srcOrd="0" destOrd="2" presId="urn:microsoft.com/office/officeart/2005/8/layout/vList2"/>
    <dgm:cxn modelId="{1EE00B96-47CE-4900-83A6-69242450B171}" type="presOf" srcId="{C2456416-74E9-4C45-B6E3-27E18F9B30AA}" destId="{D87DA16F-F95E-48FB-8460-9F8140FFA6EE}" srcOrd="0" destOrd="4" presId="urn:microsoft.com/office/officeart/2005/8/layout/vList2"/>
    <dgm:cxn modelId="{8AEDB39B-5862-46AC-AE49-F81997C605B1}" srcId="{0E66B94C-C504-442E-AF85-1B7C05D9ADA5}" destId="{79D2C544-2BA0-4216-90A4-4E6DB459504B}" srcOrd="2" destOrd="0" parTransId="{5FFE938E-3CBF-4F7D-B4BF-0831065CFB11}" sibTransId="{308F4FF7-1702-4C1E-9045-30D5C24D50B1}"/>
    <dgm:cxn modelId="{E05794AF-D546-47F6-989E-894F248A9515}" type="presOf" srcId="{209AB123-50CF-4B95-93AA-306F74DFDB19}" destId="{C0C43E89-F91A-4B58-8970-30D2168D9DCC}" srcOrd="0" destOrd="0" presId="urn:microsoft.com/office/officeart/2005/8/layout/vList2"/>
    <dgm:cxn modelId="{CC3DDCB9-A2E8-4960-AD1B-D33B0F58B1C1}" srcId="{0E66B94C-C504-442E-AF85-1B7C05D9ADA5}" destId="{8DCA92CB-14F7-4483-B70B-D55E4E0B0E8F}" srcOrd="3" destOrd="0" parTransId="{2FBDD5A6-3085-43CB-8693-32993460F2FE}" sibTransId="{AFBFDC2D-124A-4335-A5A1-6376ABFD8AD1}"/>
    <dgm:cxn modelId="{18E26FBA-BB39-466E-8CA1-2DE809677B71}" type="presOf" srcId="{AC68759E-7E8F-4CD2-92DE-2B862F0688A2}" destId="{D87DA16F-F95E-48FB-8460-9F8140FFA6EE}" srcOrd="0" destOrd="1" presId="urn:microsoft.com/office/officeart/2005/8/layout/vList2"/>
    <dgm:cxn modelId="{4249BBD3-9000-4E49-85AB-32BDA6DE3C7A}" srcId="{0E66B94C-C504-442E-AF85-1B7C05D9ADA5}" destId="{C2456416-74E9-4C45-B6E3-27E18F9B30AA}" srcOrd="4" destOrd="0" parTransId="{0ED93889-32A2-47A3-809E-3B2C329EBCFC}" sibTransId="{9923A09A-A6FA-41FB-BE63-D5F4571AE1F8}"/>
    <dgm:cxn modelId="{3AE2A7BB-A3CC-4A18-BA74-6661B4D6C9C3}" type="presParOf" srcId="{C0C43E89-F91A-4B58-8970-30D2168D9DCC}" destId="{2E583550-9962-410C-9477-6876F9CB044E}" srcOrd="0" destOrd="0" presId="urn:microsoft.com/office/officeart/2005/8/layout/vList2"/>
    <dgm:cxn modelId="{FF4B3385-3117-457C-A7A2-5322A6C36A11}" type="presParOf" srcId="{C0C43E89-F91A-4B58-8970-30D2168D9DCC}" destId="{A4BEB9EE-3942-478C-842D-98F21E28A4E6}" srcOrd="1" destOrd="0" presId="urn:microsoft.com/office/officeart/2005/8/layout/vList2"/>
    <dgm:cxn modelId="{5CE30169-5B58-4C11-8944-4D58CD53601E}" type="presParOf" srcId="{C0C43E89-F91A-4B58-8970-30D2168D9DCC}" destId="{F4EDB389-19E5-4329-AB72-1CEDF22D95B2}" srcOrd="2" destOrd="0" presId="urn:microsoft.com/office/officeart/2005/8/layout/vList2"/>
    <dgm:cxn modelId="{82756885-FA2A-44B6-B6C0-B374D79421D8}" type="presParOf" srcId="{C0C43E89-F91A-4B58-8970-30D2168D9DCC}" destId="{D87DA16F-F95E-48FB-8460-9F8140FFA6E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8B0DD7-A6F0-47BF-9D72-3365D90739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2870CF-00AE-4C5A-BDC0-6E7122AC38D2}">
      <dgm:prSet/>
      <dgm:spPr/>
      <dgm:t>
        <a:bodyPr/>
        <a:lstStyle/>
        <a:p>
          <a:r>
            <a:rPr lang="fr-FR" dirty="0">
              <a:latin typeface="Arial" panose="020B0604020202020204" pitchFamily="34" charset="0"/>
              <a:cs typeface="Arial" panose="020B0604020202020204" pitchFamily="34" charset="0"/>
            </a:rPr>
            <a:t>Liam a l'air beaucoup plus heureux.</a:t>
          </a:r>
          <a:endParaRPr lang="en-US" dirty="0">
            <a:latin typeface="Arial" panose="020B0604020202020204" pitchFamily="34" charset="0"/>
            <a:cs typeface="Arial" panose="020B0604020202020204" pitchFamily="34" charset="0"/>
          </a:endParaRPr>
        </a:p>
      </dgm:t>
    </dgm:pt>
    <dgm:pt modelId="{2F5575EE-B482-40FC-9AA3-85EA3BF7F983}" type="parTrans" cxnId="{CE16DD34-F2C2-4205-B2CF-CE71BDBC7E91}">
      <dgm:prSet/>
      <dgm:spPr/>
      <dgm:t>
        <a:bodyPr/>
        <a:lstStyle/>
        <a:p>
          <a:endParaRPr lang="en-US"/>
        </a:p>
      </dgm:t>
    </dgm:pt>
    <dgm:pt modelId="{E6E606CF-ED17-48CE-BB2D-7F73AEAB9576}" type="sibTrans" cxnId="{CE16DD34-F2C2-4205-B2CF-CE71BDBC7E91}">
      <dgm:prSet/>
      <dgm:spPr/>
      <dgm:t>
        <a:bodyPr/>
        <a:lstStyle/>
        <a:p>
          <a:endParaRPr lang="en-US"/>
        </a:p>
      </dgm:t>
    </dgm:pt>
    <dgm:pt modelId="{C72F16CE-C740-4393-B7EA-9B4786E38CA1}">
      <dgm:prSet/>
      <dgm:spPr/>
      <dgm:t>
        <a:bodyPr/>
        <a:lstStyle/>
        <a:p>
          <a:r>
            <a:rPr lang="fr-FR" dirty="0">
              <a:latin typeface="Arial" panose="020B0604020202020204" pitchFamily="34" charset="0"/>
              <a:cs typeface="Arial" panose="020B0604020202020204" pitchFamily="34" charset="0"/>
            </a:rPr>
            <a:t>Ses parents rapportent qu'il recommence à sortir jouer.</a:t>
          </a:r>
          <a:endParaRPr lang="en-US" dirty="0">
            <a:latin typeface="Arial" panose="020B0604020202020204" pitchFamily="34" charset="0"/>
            <a:cs typeface="Arial" panose="020B0604020202020204" pitchFamily="34" charset="0"/>
          </a:endParaRPr>
        </a:p>
      </dgm:t>
    </dgm:pt>
    <dgm:pt modelId="{E4C8E907-0161-4446-9AD5-F9ECD9E817B1}" type="parTrans" cxnId="{409F46CE-10F2-4C5A-B28F-BE7C6DFA618C}">
      <dgm:prSet/>
      <dgm:spPr/>
      <dgm:t>
        <a:bodyPr/>
        <a:lstStyle/>
        <a:p>
          <a:endParaRPr lang="en-US"/>
        </a:p>
      </dgm:t>
    </dgm:pt>
    <dgm:pt modelId="{F0919912-FC20-4E2B-82B0-C09B1750D4C3}" type="sibTrans" cxnId="{409F46CE-10F2-4C5A-B28F-BE7C6DFA618C}">
      <dgm:prSet/>
      <dgm:spPr/>
      <dgm:t>
        <a:bodyPr/>
        <a:lstStyle/>
        <a:p>
          <a:endParaRPr lang="en-US"/>
        </a:p>
      </dgm:t>
    </dgm:pt>
    <dgm:pt modelId="{950AD1E1-AF9E-4EC9-BBE0-B11023C0B4F8}">
      <dgm:prSet/>
      <dgm:spPr/>
      <dgm:t>
        <a:bodyPr/>
        <a:lstStyle/>
        <a:p>
          <a:r>
            <a:rPr lang="fr-FR" dirty="0">
              <a:latin typeface="Arial" panose="020B0604020202020204" pitchFamily="34" charset="0"/>
              <a:cs typeface="Arial" panose="020B0604020202020204" pitchFamily="34" charset="0"/>
            </a:rPr>
            <a:t>Les débits de pointe révèlent une variabilité diurne normale, ce qui suggère qu'il ne souffre pas d'asthme.</a:t>
          </a:r>
          <a:endParaRPr lang="en-US" dirty="0">
            <a:latin typeface="Arial" panose="020B0604020202020204" pitchFamily="34" charset="0"/>
            <a:cs typeface="Arial" panose="020B0604020202020204" pitchFamily="34" charset="0"/>
          </a:endParaRPr>
        </a:p>
      </dgm:t>
    </dgm:pt>
    <dgm:pt modelId="{29DE3895-258A-4DD7-B42F-8186BB2CFE20}" type="parTrans" cxnId="{A76659CB-AC3F-421D-978A-62763D9BDFB6}">
      <dgm:prSet/>
      <dgm:spPr/>
      <dgm:t>
        <a:bodyPr/>
        <a:lstStyle/>
        <a:p>
          <a:endParaRPr lang="en-US"/>
        </a:p>
      </dgm:t>
    </dgm:pt>
    <dgm:pt modelId="{BC4E9CE4-B377-452E-81BC-3CF307DDCF63}" type="sibTrans" cxnId="{A76659CB-AC3F-421D-978A-62763D9BDFB6}">
      <dgm:prSet/>
      <dgm:spPr/>
      <dgm:t>
        <a:bodyPr/>
        <a:lstStyle/>
        <a:p>
          <a:endParaRPr lang="en-US"/>
        </a:p>
      </dgm:t>
    </dgm:pt>
    <dgm:pt modelId="{0B162D4E-A90A-4241-B6D2-E3A07AA4BC23}">
      <dgm:prSet/>
      <dgm:spPr/>
      <dgm:t>
        <a:bodyPr/>
        <a:lstStyle/>
        <a:p>
          <a:r>
            <a:rPr lang="fr-FR" dirty="0">
              <a:latin typeface="Arial" panose="020B0604020202020204" pitchFamily="34" charset="0"/>
              <a:cs typeface="Arial" panose="020B0604020202020204" pitchFamily="34" charset="0"/>
            </a:rPr>
            <a:t>Le score SAV est descendu à 5.</a:t>
          </a:r>
          <a:endParaRPr lang="en-US" dirty="0">
            <a:latin typeface="Arial" panose="020B0604020202020204" pitchFamily="34" charset="0"/>
            <a:cs typeface="Arial" panose="020B0604020202020204" pitchFamily="34" charset="0"/>
          </a:endParaRPr>
        </a:p>
      </dgm:t>
    </dgm:pt>
    <dgm:pt modelId="{D0593BDB-10CE-42B1-8A67-6BBED83B30A1}" type="parTrans" cxnId="{31E402E0-D79E-4F0F-A439-531831D44050}">
      <dgm:prSet/>
      <dgm:spPr/>
      <dgm:t>
        <a:bodyPr/>
        <a:lstStyle/>
        <a:p>
          <a:endParaRPr lang="en-US"/>
        </a:p>
      </dgm:t>
    </dgm:pt>
    <dgm:pt modelId="{079B829D-2F20-49F1-9814-821CD470DC9C}" type="sibTrans" cxnId="{31E402E0-D79E-4F0F-A439-531831D44050}">
      <dgm:prSet/>
      <dgm:spPr/>
      <dgm:t>
        <a:bodyPr/>
        <a:lstStyle/>
        <a:p>
          <a:endParaRPr lang="en-US"/>
        </a:p>
      </dgm:t>
    </dgm:pt>
    <dgm:pt modelId="{C0FFDBB2-BB59-4CD7-BBF0-C83FD8325C6D}">
      <dgm:prSet/>
      <dgm:spPr/>
      <dgm:t>
        <a:bodyPr/>
        <a:lstStyle/>
        <a:p>
          <a:r>
            <a:rPr lang="fr-FR" dirty="0">
              <a:latin typeface="Arial" panose="020B0604020202020204" pitchFamily="34" charset="0"/>
              <a:cs typeface="Arial" panose="020B0604020202020204" pitchFamily="34" charset="0"/>
            </a:rPr>
            <a:t>Les analyses sanguines révèlent un titre modéré aux acariens et un titre élevé au pollen de graminées. Elles sont négatives pour les chats, les chiens et les moisissures.</a:t>
          </a:r>
          <a:endParaRPr lang="en-US" dirty="0">
            <a:latin typeface="Arial" panose="020B0604020202020204" pitchFamily="34" charset="0"/>
            <a:cs typeface="Arial" panose="020B0604020202020204" pitchFamily="34" charset="0"/>
          </a:endParaRPr>
        </a:p>
      </dgm:t>
    </dgm:pt>
    <dgm:pt modelId="{883EA3A2-D8C4-4ED4-A447-9004B4E173EA}" type="parTrans" cxnId="{0650D22D-E8CC-4692-82A7-97A8F4D958E3}">
      <dgm:prSet/>
      <dgm:spPr/>
      <dgm:t>
        <a:bodyPr/>
        <a:lstStyle/>
        <a:p>
          <a:endParaRPr lang="en-US"/>
        </a:p>
      </dgm:t>
    </dgm:pt>
    <dgm:pt modelId="{EBE6CD78-5EF9-4FE1-87B5-F31F4B143839}" type="sibTrans" cxnId="{0650D22D-E8CC-4692-82A7-97A8F4D958E3}">
      <dgm:prSet/>
      <dgm:spPr/>
      <dgm:t>
        <a:bodyPr/>
        <a:lstStyle/>
        <a:p>
          <a:endParaRPr lang="en-US"/>
        </a:p>
      </dgm:t>
    </dgm:pt>
    <dgm:pt modelId="{4EE02336-4EE9-448E-8493-AF9CEB58E844}">
      <dgm:prSet/>
      <dgm:spPr/>
      <dgm:t>
        <a:bodyPr/>
        <a:lstStyle/>
        <a:p>
          <a:r>
            <a:rPr lang="fr-FR" dirty="0">
              <a:latin typeface="Arial" panose="020B0604020202020204" pitchFamily="34" charset="0"/>
              <a:cs typeface="Arial" panose="020B0604020202020204" pitchFamily="34" charset="0"/>
            </a:rPr>
            <a:t>Une conversation plus approfondie a lieu concernant l'</a:t>
          </a:r>
          <a:r>
            <a:rPr lang="fr-FR" dirty="0"/>
            <a:t>ITA</a:t>
          </a:r>
          <a:r>
            <a:rPr lang="fr-FR" dirty="0">
              <a:latin typeface="Arial" panose="020B0604020202020204" pitchFamily="34" charset="0"/>
              <a:cs typeface="Arial" panose="020B0604020202020204" pitchFamily="34" charset="0"/>
            </a:rPr>
            <a:t>, en particulier la l’ITA sublinguale (ITSL) ou la Sous-cutanée (l’ITSC).</a:t>
          </a:r>
          <a:endParaRPr lang="en-US" dirty="0">
            <a:latin typeface="Arial" panose="020B0604020202020204" pitchFamily="34" charset="0"/>
            <a:cs typeface="Arial" panose="020B0604020202020204" pitchFamily="34" charset="0"/>
          </a:endParaRPr>
        </a:p>
      </dgm:t>
    </dgm:pt>
    <dgm:pt modelId="{0DFD376D-8BE1-43F4-A9B7-20542F2C2148}" type="parTrans" cxnId="{777E0993-B757-40E7-B291-4B88637D28AC}">
      <dgm:prSet/>
      <dgm:spPr/>
      <dgm:t>
        <a:bodyPr/>
        <a:lstStyle/>
        <a:p>
          <a:endParaRPr lang="en-US"/>
        </a:p>
      </dgm:t>
    </dgm:pt>
    <dgm:pt modelId="{11D8E4D9-9DAA-477D-BC94-7370EDB2D8B8}" type="sibTrans" cxnId="{777E0993-B757-40E7-B291-4B88637D28AC}">
      <dgm:prSet/>
      <dgm:spPr/>
      <dgm:t>
        <a:bodyPr/>
        <a:lstStyle/>
        <a:p>
          <a:endParaRPr lang="en-US"/>
        </a:p>
      </dgm:t>
    </dgm:pt>
    <dgm:pt modelId="{4D9D4A01-6450-407F-A4EE-9807ACB7E6F4}" type="pres">
      <dgm:prSet presAssocID="{FA8B0DD7-A6F0-47BF-9D72-3365D90739C1}" presName="vert0" presStyleCnt="0">
        <dgm:presLayoutVars>
          <dgm:dir/>
          <dgm:animOne val="branch"/>
          <dgm:animLvl val="lvl"/>
        </dgm:presLayoutVars>
      </dgm:prSet>
      <dgm:spPr/>
    </dgm:pt>
    <dgm:pt modelId="{1100E7E2-56D3-4C3B-96FA-6BD062DCE3CA}" type="pres">
      <dgm:prSet presAssocID="{9A2870CF-00AE-4C5A-BDC0-6E7122AC38D2}" presName="thickLine" presStyleLbl="alignNode1" presStyleIdx="0" presStyleCnt="6"/>
      <dgm:spPr/>
    </dgm:pt>
    <dgm:pt modelId="{2CC6E0A2-CC18-43B5-BE8F-5088F8AB62C5}" type="pres">
      <dgm:prSet presAssocID="{9A2870CF-00AE-4C5A-BDC0-6E7122AC38D2}" presName="horz1" presStyleCnt="0"/>
      <dgm:spPr/>
    </dgm:pt>
    <dgm:pt modelId="{13A54ED6-FF31-4D36-915D-356A6E4E9B3F}" type="pres">
      <dgm:prSet presAssocID="{9A2870CF-00AE-4C5A-BDC0-6E7122AC38D2}" presName="tx1" presStyleLbl="revTx" presStyleIdx="0" presStyleCnt="6"/>
      <dgm:spPr/>
    </dgm:pt>
    <dgm:pt modelId="{15DA7E9D-A6E2-466F-A02C-B9C6F738E321}" type="pres">
      <dgm:prSet presAssocID="{9A2870CF-00AE-4C5A-BDC0-6E7122AC38D2}" presName="vert1" presStyleCnt="0"/>
      <dgm:spPr/>
    </dgm:pt>
    <dgm:pt modelId="{A7785C27-FFB9-4C91-9D89-19D156C54315}" type="pres">
      <dgm:prSet presAssocID="{C72F16CE-C740-4393-B7EA-9B4786E38CA1}" presName="thickLine" presStyleLbl="alignNode1" presStyleIdx="1" presStyleCnt="6"/>
      <dgm:spPr/>
    </dgm:pt>
    <dgm:pt modelId="{029F9051-A490-4E50-BCD9-16D7A7AC859C}" type="pres">
      <dgm:prSet presAssocID="{C72F16CE-C740-4393-B7EA-9B4786E38CA1}" presName="horz1" presStyleCnt="0"/>
      <dgm:spPr/>
    </dgm:pt>
    <dgm:pt modelId="{18BAE490-F1E4-4089-B35E-3E2ACFCD032B}" type="pres">
      <dgm:prSet presAssocID="{C72F16CE-C740-4393-B7EA-9B4786E38CA1}" presName="tx1" presStyleLbl="revTx" presStyleIdx="1" presStyleCnt="6"/>
      <dgm:spPr/>
    </dgm:pt>
    <dgm:pt modelId="{C8824253-A14A-43D4-85ED-0DA13C71BD6F}" type="pres">
      <dgm:prSet presAssocID="{C72F16CE-C740-4393-B7EA-9B4786E38CA1}" presName="vert1" presStyleCnt="0"/>
      <dgm:spPr/>
    </dgm:pt>
    <dgm:pt modelId="{4701EE64-1AF3-4A04-9504-84219CA3770E}" type="pres">
      <dgm:prSet presAssocID="{950AD1E1-AF9E-4EC9-BBE0-B11023C0B4F8}" presName="thickLine" presStyleLbl="alignNode1" presStyleIdx="2" presStyleCnt="6"/>
      <dgm:spPr/>
    </dgm:pt>
    <dgm:pt modelId="{1F11AC21-24DF-43D7-AF0E-A607958D8165}" type="pres">
      <dgm:prSet presAssocID="{950AD1E1-AF9E-4EC9-BBE0-B11023C0B4F8}" presName="horz1" presStyleCnt="0"/>
      <dgm:spPr/>
    </dgm:pt>
    <dgm:pt modelId="{906C684D-6BF2-4D3D-ACC1-94A40CAE450F}" type="pres">
      <dgm:prSet presAssocID="{950AD1E1-AF9E-4EC9-BBE0-B11023C0B4F8}" presName="tx1" presStyleLbl="revTx" presStyleIdx="2" presStyleCnt="6"/>
      <dgm:spPr/>
    </dgm:pt>
    <dgm:pt modelId="{44E16F86-06E3-46EB-93FA-4F113F278204}" type="pres">
      <dgm:prSet presAssocID="{950AD1E1-AF9E-4EC9-BBE0-B11023C0B4F8}" presName="vert1" presStyleCnt="0"/>
      <dgm:spPr/>
    </dgm:pt>
    <dgm:pt modelId="{07CF9C6E-5121-4089-A466-E3A6A27A16ED}" type="pres">
      <dgm:prSet presAssocID="{0B162D4E-A90A-4241-B6D2-E3A07AA4BC23}" presName="thickLine" presStyleLbl="alignNode1" presStyleIdx="3" presStyleCnt="6"/>
      <dgm:spPr/>
    </dgm:pt>
    <dgm:pt modelId="{885CF6E2-6903-4E27-91BC-56896CCD3F37}" type="pres">
      <dgm:prSet presAssocID="{0B162D4E-A90A-4241-B6D2-E3A07AA4BC23}" presName="horz1" presStyleCnt="0"/>
      <dgm:spPr/>
    </dgm:pt>
    <dgm:pt modelId="{C57661DA-9896-436D-B77A-C7B372EF9D29}" type="pres">
      <dgm:prSet presAssocID="{0B162D4E-A90A-4241-B6D2-E3A07AA4BC23}" presName="tx1" presStyleLbl="revTx" presStyleIdx="3" presStyleCnt="6"/>
      <dgm:spPr/>
    </dgm:pt>
    <dgm:pt modelId="{81DC526E-ABC1-4597-8326-065A7877D47C}" type="pres">
      <dgm:prSet presAssocID="{0B162D4E-A90A-4241-B6D2-E3A07AA4BC23}" presName="vert1" presStyleCnt="0"/>
      <dgm:spPr/>
    </dgm:pt>
    <dgm:pt modelId="{C4D542D9-1AF8-4089-B578-6E7242C5413C}" type="pres">
      <dgm:prSet presAssocID="{C0FFDBB2-BB59-4CD7-BBF0-C83FD8325C6D}" presName="thickLine" presStyleLbl="alignNode1" presStyleIdx="4" presStyleCnt="6"/>
      <dgm:spPr/>
    </dgm:pt>
    <dgm:pt modelId="{29F7A6FE-4E87-4F53-8334-0E5AAE55BA2F}" type="pres">
      <dgm:prSet presAssocID="{C0FFDBB2-BB59-4CD7-BBF0-C83FD8325C6D}" presName="horz1" presStyleCnt="0"/>
      <dgm:spPr/>
    </dgm:pt>
    <dgm:pt modelId="{8273051C-4537-42D8-AB9A-55C6E42C08C6}" type="pres">
      <dgm:prSet presAssocID="{C0FFDBB2-BB59-4CD7-BBF0-C83FD8325C6D}" presName="tx1" presStyleLbl="revTx" presStyleIdx="4" presStyleCnt="6"/>
      <dgm:spPr/>
    </dgm:pt>
    <dgm:pt modelId="{F8103632-B6E7-4803-9AAE-0E09E8E0D2FF}" type="pres">
      <dgm:prSet presAssocID="{C0FFDBB2-BB59-4CD7-BBF0-C83FD8325C6D}" presName="vert1" presStyleCnt="0"/>
      <dgm:spPr/>
    </dgm:pt>
    <dgm:pt modelId="{262C9EC0-C884-49BB-AA8A-D578DFCF0401}" type="pres">
      <dgm:prSet presAssocID="{4EE02336-4EE9-448E-8493-AF9CEB58E844}" presName="thickLine" presStyleLbl="alignNode1" presStyleIdx="5" presStyleCnt="6"/>
      <dgm:spPr/>
    </dgm:pt>
    <dgm:pt modelId="{40B79C05-A86E-487F-A989-B649DF24120E}" type="pres">
      <dgm:prSet presAssocID="{4EE02336-4EE9-448E-8493-AF9CEB58E844}" presName="horz1" presStyleCnt="0"/>
      <dgm:spPr/>
    </dgm:pt>
    <dgm:pt modelId="{B43AA2C2-37B4-4167-9283-66CA8FFE0E44}" type="pres">
      <dgm:prSet presAssocID="{4EE02336-4EE9-448E-8493-AF9CEB58E844}" presName="tx1" presStyleLbl="revTx" presStyleIdx="5" presStyleCnt="6"/>
      <dgm:spPr/>
    </dgm:pt>
    <dgm:pt modelId="{7B6C3A6E-3619-4F8A-9CA5-3AB67BCB13B3}" type="pres">
      <dgm:prSet presAssocID="{4EE02336-4EE9-448E-8493-AF9CEB58E844}" presName="vert1" presStyleCnt="0"/>
      <dgm:spPr/>
    </dgm:pt>
  </dgm:ptLst>
  <dgm:cxnLst>
    <dgm:cxn modelId="{6D5BD22C-0A2B-41F1-AB31-8B85B1921CC7}" type="presOf" srcId="{950AD1E1-AF9E-4EC9-BBE0-B11023C0B4F8}" destId="{906C684D-6BF2-4D3D-ACC1-94A40CAE450F}" srcOrd="0" destOrd="0" presId="urn:microsoft.com/office/officeart/2008/layout/LinedList"/>
    <dgm:cxn modelId="{0650D22D-E8CC-4692-82A7-97A8F4D958E3}" srcId="{FA8B0DD7-A6F0-47BF-9D72-3365D90739C1}" destId="{C0FFDBB2-BB59-4CD7-BBF0-C83FD8325C6D}" srcOrd="4" destOrd="0" parTransId="{883EA3A2-D8C4-4ED4-A447-9004B4E173EA}" sibTransId="{EBE6CD78-5EF9-4FE1-87B5-F31F4B143839}"/>
    <dgm:cxn modelId="{CE16DD34-F2C2-4205-B2CF-CE71BDBC7E91}" srcId="{FA8B0DD7-A6F0-47BF-9D72-3365D90739C1}" destId="{9A2870CF-00AE-4C5A-BDC0-6E7122AC38D2}" srcOrd="0" destOrd="0" parTransId="{2F5575EE-B482-40FC-9AA3-85EA3BF7F983}" sibTransId="{E6E606CF-ED17-48CE-BB2D-7F73AEAB9576}"/>
    <dgm:cxn modelId="{8F388743-53C3-47F1-8E5C-C193E8BBED67}" type="presOf" srcId="{FA8B0DD7-A6F0-47BF-9D72-3365D90739C1}" destId="{4D9D4A01-6450-407F-A4EE-9807ACB7E6F4}" srcOrd="0" destOrd="0" presId="urn:microsoft.com/office/officeart/2008/layout/LinedList"/>
    <dgm:cxn modelId="{467B8958-EFCE-4DEC-87A5-8382739F3BF9}" type="presOf" srcId="{C0FFDBB2-BB59-4CD7-BBF0-C83FD8325C6D}" destId="{8273051C-4537-42D8-AB9A-55C6E42C08C6}" srcOrd="0" destOrd="0" presId="urn:microsoft.com/office/officeart/2008/layout/LinedList"/>
    <dgm:cxn modelId="{28C64B5A-31AD-41A0-B4DF-4CE532B8AF38}" type="presOf" srcId="{C72F16CE-C740-4393-B7EA-9B4786E38CA1}" destId="{18BAE490-F1E4-4089-B35E-3E2ACFCD032B}" srcOrd="0" destOrd="0" presId="urn:microsoft.com/office/officeart/2008/layout/LinedList"/>
    <dgm:cxn modelId="{777E0993-B757-40E7-B291-4B88637D28AC}" srcId="{FA8B0DD7-A6F0-47BF-9D72-3365D90739C1}" destId="{4EE02336-4EE9-448E-8493-AF9CEB58E844}" srcOrd="5" destOrd="0" parTransId="{0DFD376D-8BE1-43F4-A9B7-20542F2C2148}" sibTransId="{11D8E4D9-9DAA-477D-BC94-7370EDB2D8B8}"/>
    <dgm:cxn modelId="{62115AB7-1CBC-4B98-8208-56D960E05AF6}" type="presOf" srcId="{9A2870CF-00AE-4C5A-BDC0-6E7122AC38D2}" destId="{13A54ED6-FF31-4D36-915D-356A6E4E9B3F}" srcOrd="0" destOrd="0" presId="urn:microsoft.com/office/officeart/2008/layout/LinedList"/>
    <dgm:cxn modelId="{A76659CB-AC3F-421D-978A-62763D9BDFB6}" srcId="{FA8B0DD7-A6F0-47BF-9D72-3365D90739C1}" destId="{950AD1E1-AF9E-4EC9-BBE0-B11023C0B4F8}" srcOrd="2" destOrd="0" parTransId="{29DE3895-258A-4DD7-B42F-8186BB2CFE20}" sibTransId="{BC4E9CE4-B377-452E-81BC-3CF307DDCF63}"/>
    <dgm:cxn modelId="{409F46CE-10F2-4C5A-B28F-BE7C6DFA618C}" srcId="{FA8B0DD7-A6F0-47BF-9D72-3365D90739C1}" destId="{C72F16CE-C740-4393-B7EA-9B4786E38CA1}" srcOrd="1" destOrd="0" parTransId="{E4C8E907-0161-4446-9AD5-F9ECD9E817B1}" sibTransId="{F0919912-FC20-4E2B-82B0-C09B1750D4C3}"/>
    <dgm:cxn modelId="{40E462D9-D9AE-4398-AA7A-2CF6DB79E2CA}" type="presOf" srcId="{0B162D4E-A90A-4241-B6D2-E3A07AA4BC23}" destId="{C57661DA-9896-436D-B77A-C7B372EF9D29}" srcOrd="0" destOrd="0" presId="urn:microsoft.com/office/officeart/2008/layout/LinedList"/>
    <dgm:cxn modelId="{31E402E0-D79E-4F0F-A439-531831D44050}" srcId="{FA8B0DD7-A6F0-47BF-9D72-3365D90739C1}" destId="{0B162D4E-A90A-4241-B6D2-E3A07AA4BC23}" srcOrd="3" destOrd="0" parTransId="{D0593BDB-10CE-42B1-8A67-6BBED83B30A1}" sibTransId="{079B829D-2F20-49F1-9814-821CD470DC9C}"/>
    <dgm:cxn modelId="{77CBABFE-BE3F-4307-99EA-AAE75C03016F}" type="presOf" srcId="{4EE02336-4EE9-448E-8493-AF9CEB58E844}" destId="{B43AA2C2-37B4-4167-9283-66CA8FFE0E44}" srcOrd="0" destOrd="0" presId="urn:microsoft.com/office/officeart/2008/layout/LinedList"/>
    <dgm:cxn modelId="{F244EBE2-9D28-41E2-8C1E-4540A6AF98DE}" type="presParOf" srcId="{4D9D4A01-6450-407F-A4EE-9807ACB7E6F4}" destId="{1100E7E2-56D3-4C3B-96FA-6BD062DCE3CA}" srcOrd="0" destOrd="0" presId="urn:microsoft.com/office/officeart/2008/layout/LinedList"/>
    <dgm:cxn modelId="{76C5F96E-8453-4203-A711-B9413127D920}" type="presParOf" srcId="{4D9D4A01-6450-407F-A4EE-9807ACB7E6F4}" destId="{2CC6E0A2-CC18-43B5-BE8F-5088F8AB62C5}" srcOrd="1" destOrd="0" presId="urn:microsoft.com/office/officeart/2008/layout/LinedList"/>
    <dgm:cxn modelId="{E15FDBA4-D397-48A0-BE94-74FB7355D936}" type="presParOf" srcId="{2CC6E0A2-CC18-43B5-BE8F-5088F8AB62C5}" destId="{13A54ED6-FF31-4D36-915D-356A6E4E9B3F}" srcOrd="0" destOrd="0" presId="urn:microsoft.com/office/officeart/2008/layout/LinedList"/>
    <dgm:cxn modelId="{892B3526-C473-4540-947B-DF001CB922C9}" type="presParOf" srcId="{2CC6E0A2-CC18-43B5-BE8F-5088F8AB62C5}" destId="{15DA7E9D-A6E2-466F-A02C-B9C6F738E321}" srcOrd="1" destOrd="0" presId="urn:microsoft.com/office/officeart/2008/layout/LinedList"/>
    <dgm:cxn modelId="{E07DA70D-18F3-4D0E-9D0E-10136534688B}" type="presParOf" srcId="{4D9D4A01-6450-407F-A4EE-9807ACB7E6F4}" destId="{A7785C27-FFB9-4C91-9D89-19D156C54315}" srcOrd="2" destOrd="0" presId="urn:microsoft.com/office/officeart/2008/layout/LinedList"/>
    <dgm:cxn modelId="{D8CBDB27-EFCA-4575-9B10-4A364668361A}" type="presParOf" srcId="{4D9D4A01-6450-407F-A4EE-9807ACB7E6F4}" destId="{029F9051-A490-4E50-BCD9-16D7A7AC859C}" srcOrd="3" destOrd="0" presId="urn:microsoft.com/office/officeart/2008/layout/LinedList"/>
    <dgm:cxn modelId="{581BDF2C-EAAE-4900-8891-A0FB1134CD0E}" type="presParOf" srcId="{029F9051-A490-4E50-BCD9-16D7A7AC859C}" destId="{18BAE490-F1E4-4089-B35E-3E2ACFCD032B}" srcOrd="0" destOrd="0" presId="urn:microsoft.com/office/officeart/2008/layout/LinedList"/>
    <dgm:cxn modelId="{DFC2364A-FBFC-4B20-BAA2-995E9CE6D833}" type="presParOf" srcId="{029F9051-A490-4E50-BCD9-16D7A7AC859C}" destId="{C8824253-A14A-43D4-85ED-0DA13C71BD6F}" srcOrd="1" destOrd="0" presId="urn:microsoft.com/office/officeart/2008/layout/LinedList"/>
    <dgm:cxn modelId="{AAB07361-FCF1-4A48-AA8E-AD0854E094D4}" type="presParOf" srcId="{4D9D4A01-6450-407F-A4EE-9807ACB7E6F4}" destId="{4701EE64-1AF3-4A04-9504-84219CA3770E}" srcOrd="4" destOrd="0" presId="urn:microsoft.com/office/officeart/2008/layout/LinedList"/>
    <dgm:cxn modelId="{BDDC83D4-C5E6-4CFB-BB6F-C5834128A511}" type="presParOf" srcId="{4D9D4A01-6450-407F-A4EE-9807ACB7E6F4}" destId="{1F11AC21-24DF-43D7-AF0E-A607958D8165}" srcOrd="5" destOrd="0" presId="urn:microsoft.com/office/officeart/2008/layout/LinedList"/>
    <dgm:cxn modelId="{56DE445B-80FA-4F86-85EF-3BB812481B44}" type="presParOf" srcId="{1F11AC21-24DF-43D7-AF0E-A607958D8165}" destId="{906C684D-6BF2-4D3D-ACC1-94A40CAE450F}" srcOrd="0" destOrd="0" presId="urn:microsoft.com/office/officeart/2008/layout/LinedList"/>
    <dgm:cxn modelId="{4E097A07-3405-4A2F-9284-7808DB7799AC}" type="presParOf" srcId="{1F11AC21-24DF-43D7-AF0E-A607958D8165}" destId="{44E16F86-06E3-46EB-93FA-4F113F278204}" srcOrd="1" destOrd="0" presId="urn:microsoft.com/office/officeart/2008/layout/LinedList"/>
    <dgm:cxn modelId="{AF36F89C-6005-4811-AFD8-1D9581811500}" type="presParOf" srcId="{4D9D4A01-6450-407F-A4EE-9807ACB7E6F4}" destId="{07CF9C6E-5121-4089-A466-E3A6A27A16ED}" srcOrd="6" destOrd="0" presId="urn:microsoft.com/office/officeart/2008/layout/LinedList"/>
    <dgm:cxn modelId="{D23FB1E9-C751-45F9-A167-AF855FBA59A8}" type="presParOf" srcId="{4D9D4A01-6450-407F-A4EE-9807ACB7E6F4}" destId="{885CF6E2-6903-4E27-91BC-56896CCD3F37}" srcOrd="7" destOrd="0" presId="urn:microsoft.com/office/officeart/2008/layout/LinedList"/>
    <dgm:cxn modelId="{42094541-4D47-44C2-8C9D-C6EBC4AF9B59}" type="presParOf" srcId="{885CF6E2-6903-4E27-91BC-56896CCD3F37}" destId="{C57661DA-9896-436D-B77A-C7B372EF9D29}" srcOrd="0" destOrd="0" presId="urn:microsoft.com/office/officeart/2008/layout/LinedList"/>
    <dgm:cxn modelId="{EBCEADCA-EA73-4B22-B372-F30DA7EF59C6}" type="presParOf" srcId="{885CF6E2-6903-4E27-91BC-56896CCD3F37}" destId="{81DC526E-ABC1-4597-8326-065A7877D47C}" srcOrd="1" destOrd="0" presId="urn:microsoft.com/office/officeart/2008/layout/LinedList"/>
    <dgm:cxn modelId="{E6265F26-04C7-4F25-8D7F-78FC58A3D901}" type="presParOf" srcId="{4D9D4A01-6450-407F-A4EE-9807ACB7E6F4}" destId="{C4D542D9-1AF8-4089-B578-6E7242C5413C}" srcOrd="8" destOrd="0" presId="urn:microsoft.com/office/officeart/2008/layout/LinedList"/>
    <dgm:cxn modelId="{3CD7DC99-D5CC-42C2-9028-28917DD288A8}" type="presParOf" srcId="{4D9D4A01-6450-407F-A4EE-9807ACB7E6F4}" destId="{29F7A6FE-4E87-4F53-8334-0E5AAE55BA2F}" srcOrd="9" destOrd="0" presId="urn:microsoft.com/office/officeart/2008/layout/LinedList"/>
    <dgm:cxn modelId="{4844F962-57CB-41B7-A508-8C064206790A}" type="presParOf" srcId="{29F7A6FE-4E87-4F53-8334-0E5AAE55BA2F}" destId="{8273051C-4537-42D8-AB9A-55C6E42C08C6}" srcOrd="0" destOrd="0" presId="urn:microsoft.com/office/officeart/2008/layout/LinedList"/>
    <dgm:cxn modelId="{E9A822CB-844D-4BA8-AA1A-89E9B7DE1126}" type="presParOf" srcId="{29F7A6FE-4E87-4F53-8334-0E5AAE55BA2F}" destId="{F8103632-B6E7-4803-9AAE-0E09E8E0D2FF}" srcOrd="1" destOrd="0" presId="urn:microsoft.com/office/officeart/2008/layout/LinedList"/>
    <dgm:cxn modelId="{1E0A2710-DEDA-466F-B26C-49EC8B19ED93}" type="presParOf" srcId="{4D9D4A01-6450-407F-A4EE-9807ACB7E6F4}" destId="{262C9EC0-C884-49BB-AA8A-D578DFCF0401}" srcOrd="10" destOrd="0" presId="urn:microsoft.com/office/officeart/2008/layout/LinedList"/>
    <dgm:cxn modelId="{7FA4C9E3-02D0-4CB5-B062-95F68327AAF5}" type="presParOf" srcId="{4D9D4A01-6450-407F-A4EE-9807ACB7E6F4}" destId="{40B79C05-A86E-487F-A989-B649DF24120E}" srcOrd="11" destOrd="0" presId="urn:microsoft.com/office/officeart/2008/layout/LinedList"/>
    <dgm:cxn modelId="{829C36BE-35F9-4838-BA0A-A5986984BF6F}" type="presParOf" srcId="{40B79C05-A86E-487F-A989-B649DF24120E}" destId="{B43AA2C2-37B4-4167-9283-66CA8FFE0E44}" srcOrd="0" destOrd="0" presId="urn:microsoft.com/office/officeart/2008/layout/LinedList"/>
    <dgm:cxn modelId="{507F1EA5-65A2-4F92-B2A6-FF7FFF9083EF}" type="presParOf" srcId="{40B79C05-A86E-487F-A989-B649DF24120E}" destId="{7B6C3A6E-3619-4F8A-9CA5-3AB67BCB13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F320-3D1F-4C46-A8B5-4DD4D708E79E}">
      <dsp:nvSpPr>
        <dsp:cNvPr id="0" name=""/>
        <dsp:cNvSpPr/>
      </dsp:nvSpPr>
      <dsp:spPr>
        <a:xfrm>
          <a:off x="298793" y="0"/>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t>Motif de la consultation</a:t>
          </a:r>
          <a:endParaRPr lang="en-US" sz="2800" b="1" kern="1200" dirty="0"/>
        </a:p>
      </dsp:txBody>
      <dsp:txXfrm>
        <a:off x="324172" y="25379"/>
        <a:ext cx="6948471" cy="815739"/>
      </dsp:txXfrm>
    </dsp:sp>
    <dsp:sp modelId="{724F9902-B41C-4DED-9678-3B0095DA958D}">
      <dsp:nvSpPr>
        <dsp:cNvPr id="0" name=""/>
        <dsp:cNvSpPr/>
      </dsp:nvSpPr>
      <dsp:spPr>
        <a:xfrm>
          <a:off x="596272" y="986844"/>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Depuis la mi-mai, Liam semble moins énergique.</a:t>
          </a:r>
          <a:endParaRPr lang="en-US" sz="2000" kern="1200" dirty="0"/>
        </a:p>
      </dsp:txBody>
      <dsp:txXfrm>
        <a:off x="621651" y="1012223"/>
        <a:ext cx="6774615" cy="815739"/>
      </dsp:txXfrm>
    </dsp:sp>
    <dsp:sp modelId="{EE494212-F2B9-4B4A-884B-D9E83E49B21E}">
      <dsp:nvSpPr>
        <dsp:cNvPr id="0" name=""/>
        <dsp:cNvSpPr/>
      </dsp:nvSpPr>
      <dsp:spPr>
        <a:xfrm>
          <a:off x="1192545" y="1973688"/>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Il ne semble pas bien dormir et maman et papa l'entendent parfois ronfler.</a:t>
          </a:r>
          <a:endParaRPr lang="en-US" sz="2000" kern="1200" dirty="0"/>
        </a:p>
      </dsp:txBody>
      <dsp:txXfrm>
        <a:off x="1217924" y="1999067"/>
        <a:ext cx="6774615" cy="815739"/>
      </dsp:txXfrm>
    </dsp:sp>
    <dsp:sp modelId="{38FFE77C-46E4-4D32-BF39-0980BDB2EEBC}">
      <dsp:nvSpPr>
        <dsp:cNvPr id="0" name=""/>
        <dsp:cNvSpPr/>
      </dsp:nvSpPr>
      <dsp:spPr>
        <a:xfrm>
          <a:off x="1788818" y="2960533"/>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Son instituteur se plaint que Liam est inattentif en classe et ne semble pas entendre ce qui lui est dit.</a:t>
          </a:r>
          <a:endParaRPr lang="en-US" sz="2000" kern="1200" dirty="0"/>
        </a:p>
      </dsp:txBody>
      <dsp:txXfrm>
        <a:off x="1814197" y="2985912"/>
        <a:ext cx="6774615" cy="815739"/>
      </dsp:txXfrm>
    </dsp:sp>
    <dsp:sp modelId="{5CFEE596-56EB-42F8-A85E-5664D7DB0A1B}">
      <dsp:nvSpPr>
        <dsp:cNvPr id="0" name=""/>
        <dsp:cNvSpPr/>
      </dsp:nvSpPr>
      <dsp:spPr>
        <a:xfrm>
          <a:off x="2385091" y="3947377"/>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err="1"/>
            <a:t>Toux</a:t>
          </a:r>
          <a:r>
            <a:rPr lang="en-GB" sz="2000" kern="1200" dirty="0"/>
            <a:t> </a:t>
          </a:r>
          <a:r>
            <a:rPr lang="en-GB" sz="2000" kern="1200" dirty="0" err="1"/>
            <a:t>importante</a:t>
          </a:r>
          <a:endParaRPr lang="en-US" sz="2000" kern="1200" dirty="0"/>
        </a:p>
      </dsp:txBody>
      <dsp:txXfrm>
        <a:off x="2410470" y="3972756"/>
        <a:ext cx="6774615" cy="815739"/>
      </dsp:txXfrm>
    </dsp:sp>
    <dsp:sp modelId="{57ACB9D9-F8AD-4AAE-BB4C-CD2BB7E66BF4}">
      <dsp:nvSpPr>
        <dsp:cNvPr id="0" name=""/>
        <dsp:cNvSpPr/>
      </dsp:nvSpPr>
      <dsp:spPr>
        <a:xfrm>
          <a:off x="7421646" y="633024"/>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48371" y="633024"/>
        <a:ext cx="309773" cy="423825"/>
      </dsp:txXfrm>
    </dsp:sp>
    <dsp:sp modelId="{994D474D-34C4-467E-9CDA-DB95E17005A7}">
      <dsp:nvSpPr>
        <dsp:cNvPr id="0" name=""/>
        <dsp:cNvSpPr/>
      </dsp:nvSpPr>
      <dsp:spPr>
        <a:xfrm>
          <a:off x="8017919" y="1619868"/>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144644" y="1619868"/>
        <a:ext cx="309773" cy="423825"/>
      </dsp:txXfrm>
    </dsp:sp>
    <dsp:sp modelId="{BFA1CF1D-DBDA-4DAC-9033-376F288279BA}">
      <dsp:nvSpPr>
        <dsp:cNvPr id="0" name=""/>
        <dsp:cNvSpPr/>
      </dsp:nvSpPr>
      <dsp:spPr>
        <a:xfrm>
          <a:off x="8614192" y="2592271"/>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740917" y="2592271"/>
        <a:ext cx="309773" cy="423825"/>
      </dsp:txXfrm>
    </dsp:sp>
    <dsp:sp modelId="{B0C117E5-11BA-4E2C-930E-96B4D9517C63}">
      <dsp:nvSpPr>
        <dsp:cNvPr id="0" name=""/>
        <dsp:cNvSpPr/>
      </dsp:nvSpPr>
      <dsp:spPr>
        <a:xfrm>
          <a:off x="9210464" y="3588743"/>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337189" y="3588743"/>
        <a:ext cx="309773" cy="42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FEC48-9661-4292-A600-2A2F5B925341}">
      <dsp:nvSpPr>
        <dsp:cNvPr id="0" name=""/>
        <dsp:cNvSpPr/>
      </dsp:nvSpPr>
      <dsp:spPr>
        <a:xfrm>
          <a:off x="0" y="449809"/>
          <a:ext cx="11447431" cy="59889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Sa mère lui achète des antihistaminiques en vente libre (mais ils ne sont pas sûrs qu'il les prenne).</a:t>
          </a:r>
          <a:endParaRPr lang="en-US" sz="1500" kern="1200" dirty="0"/>
        </a:p>
      </dsp:txBody>
      <dsp:txXfrm>
        <a:off x="29236" y="479045"/>
        <a:ext cx="11388959" cy="540421"/>
      </dsp:txXfrm>
    </dsp:sp>
    <dsp:sp modelId="{487DFB31-FEB7-4613-A95C-F446ABB88647}">
      <dsp:nvSpPr>
        <dsp:cNvPr id="0" name=""/>
        <dsp:cNvSpPr/>
      </dsp:nvSpPr>
      <dsp:spPr>
        <a:xfrm>
          <a:off x="0" y="1091903"/>
          <a:ext cx="11447431" cy="59889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Sa mère souffrait d'eczéma et de rhume des foins lorsqu'elle était enfant.</a:t>
          </a:r>
          <a:endParaRPr lang="en-US" sz="1500" kern="1200" dirty="0"/>
        </a:p>
      </dsp:txBody>
      <dsp:txXfrm>
        <a:off x="29236" y="1121139"/>
        <a:ext cx="11388959" cy="540421"/>
      </dsp:txXfrm>
    </dsp:sp>
    <dsp:sp modelId="{46D95FD7-6A32-45B6-A580-04903A7E35C0}">
      <dsp:nvSpPr>
        <dsp:cNvPr id="0" name=""/>
        <dsp:cNvSpPr/>
      </dsp:nvSpPr>
      <dsp:spPr>
        <a:xfrm>
          <a:off x="0" y="1733996"/>
          <a:ext cx="11447431" cy="59889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Ils vivent à la périphérie de la ville, avec des champs en face de leur maison.</a:t>
          </a:r>
          <a:endParaRPr lang="en-US" sz="1500" kern="1200" dirty="0"/>
        </a:p>
      </dsp:txBody>
      <dsp:txXfrm>
        <a:off x="29236" y="1763232"/>
        <a:ext cx="11388959" cy="540421"/>
      </dsp:txXfrm>
    </dsp:sp>
    <dsp:sp modelId="{C8785DF7-0FF6-48F1-A8B9-AEAE6A6113D1}">
      <dsp:nvSpPr>
        <dsp:cNvPr id="0" name=""/>
        <dsp:cNvSpPr/>
      </dsp:nvSpPr>
      <dsp:spPr>
        <a:xfrm>
          <a:off x="0" y="2376090"/>
          <a:ext cx="11447431" cy="59889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Aucun des deux parents n’est tabagique.</a:t>
          </a:r>
          <a:endParaRPr lang="en-US" sz="1500" kern="1200" dirty="0"/>
        </a:p>
      </dsp:txBody>
      <dsp:txXfrm>
        <a:off x="29236" y="2405326"/>
        <a:ext cx="11388959" cy="540421"/>
      </dsp:txXfrm>
    </dsp:sp>
    <dsp:sp modelId="{86ECBF9A-A963-410B-8D97-37209BAA6674}">
      <dsp:nvSpPr>
        <dsp:cNvPr id="0" name=""/>
        <dsp:cNvSpPr/>
      </dsp:nvSpPr>
      <dsp:spPr>
        <a:xfrm>
          <a:off x="0" y="3018184"/>
          <a:ext cx="11447431" cy="59889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Ils ont remarqué que, bien que Liam présente des symptômes légers tout au long de l'année, ceux-ci se sont considérablement aggravés au cours des trois dernières semaines. Il ne semble pas être assez en forme pour jouer au football et il est fréquemment fatigué.</a:t>
          </a:r>
          <a:endParaRPr lang="en-US" sz="1500" kern="1200" dirty="0"/>
        </a:p>
      </dsp:txBody>
      <dsp:txXfrm>
        <a:off x="29236" y="3047420"/>
        <a:ext cx="11388959" cy="540421"/>
      </dsp:txXfrm>
    </dsp:sp>
    <dsp:sp modelId="{0EB033C2-C2EF-4E0E-A1D4-9A97589FC9EB}">
      <dsp:nvSpPr>
        <dsp:cNvPr id="0" name=""/>
        <dsp:cNvSpPr/>
      </dsp:nvSpPr>
      <dsp:spPr>
        <a:xfrm>
          <a:off x="0" y="3660278"/>
          <a:ext cx="11447431" cy="59889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La mère de Liam a également remarqué qu'il toussait beaucoup.</a:t>
          </a:r>
          <a:endParaRPr lang="en-US" sz="1500" kern="1200" dirty="0"/>
        </a:p>
      </dsp:txBody>
      <dsp:txXfrm>
        <a:off x="29236" y="3689514"/>
        <a:ext cx="11388959" cy="540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83A7-F8F2-45A4-BD29-C6F4FE65C6A3}">
      <dsp:nvSpPr>
        <dsp:cNvPr id="0" name=""/>
        <dsp:cNvSpPr/>
      </dsp:nvSpPr>
      <dsp:spPr>
        <a:xfrm>
          <a:off x="0" y="840229"/>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C4547-EA3F-487A-B6FE-32A146EFB944}">
      <dsp:nvSpPr>
        <dsp:cNvPr id="0" name=""/>
        <dsp:cNvSpPr/>
      </dsp:nvSpPr>
      <dsp:spPr>
        <a:xfrm>
          <a:off x="469236" y="1189248"/>
          <a:ext cx="853156" cy="8531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C5DFC-1E1A-4284-9017-32EC0C39C26C}">
      <dsp:nvSpPr>
        <dsp:cNvPr id="0" name=""/>
        <dsp:cNvSpPr/>
      </dsp:nvSpPr>
      <dsp:spPr>
        <a:xfrm>
          <a:off x="1791628" y="840229"/>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ts val="0"/>
            </a:spcAft>
            <a:buNone/>
          </a:pPr>
          <a:r>
            <a:rPr lang="fr-FR" sz="2000" kern="1200" dirty="0">
              <a:latin typeface="Arial" panose="020B0604020202020204" pitchFamily="34" charset="0"/>
              <a:cs typeface="Arial" panose="020B0604020202020204" pitchFamily="34" charset="0"/>
            </a:rPr>
            <a:t>Vous expliquez à Liam et à ses parents que Liam semble souffrir</a:t>
          </a:r>
          <a:endParaRPr lang="en-GB" sz="2000" kern="1200" dirty="0">
            <a:latin typeface="Arial" panose="020B0604020202020204" pitchFamily="34" charset="0"/>
            <a:cs typeface="Arial" panose="020B0604020202020204" pitchFamily="34" charset="0"/>
          </a:endParaRPr>
        </a:p>
        <a:p>
          <a:pPr marL="0" lvl="0" indent="0" algn="l" defTabSz="889000">
            <a:spcBef>
              <a:spcPct val="0"/>
            </a:spcBef>
            <a:buNone/>
          </a:pPr>
          <a:r>
            <a:rPr lang="fr-FR" sz="2000" kern="1200" dirty="0">
              <a:latin typeface="Arial" panose="020B0604020202020204" pitchFamily="34" charset="0"/>
              <a:cs typeface="Arial" panose="020B0604020202020204" pitchFamily="34" charset="0"/>
            </a:rPr>
            <a:t>d'une rhinite allergique </a:t>
          </a:r>
          <a:r>
            <a:rPr lang="fr-FR" sz="2000" kern="1200" dirty="0" err="1">
              <a:latin typeface="Arial" panose="020B0604020202020204" pitchFamily="34" charset="0"/>
              <a:cs typeface="Arial" panose="020B0604020202020204" pitchFamily="34" charset="0"/>
            </a:rPr>
            <a:t>perannuelle</a:t>
          </a:r>
          <a:r>
            <a:rPr lang="fr-FR" sz="2000" kern="1200" dirty="0">
              <a:latin typeface="Arial" panose="020B0604020202020204" pitchFamily="34" charset="0"/>
              <a:cs typeface="Arial" panose="020B0604020202020204" pitchFamily="34" charset="0"/>
            </a:rPr>
            <a:t> (probablement due aux acariens) et qu'il souffre désormais d'une rhinite allergique saisonnière, probablement due au pollen des graminées.</a:t>
          </a:r>
          <a:endParaRPr lang="en-US" sz="2000" kern="1200" dirty="0">
            <a:latin typeface="Arial" panose="020B0604020202020204" pitchFamily="34" charset="0"/>
            <a:cs typeface="Arial" panose="020B0604020202020204" pitchFamily="34" charset="0"/>
          </a:endParaRPr>
        </a:p>
      </dsp:txBody>
      <dsp:txXfrm>
        <a:off x="1791628" y="840229"/>
        <a:ext cx="9425583" cy="1551193"/>
      </dsp:txXfrm>
    </dsp:sp>
    <dsp:sp modelId="{25D5F1A6-5AF2-4A75-9895-D15B92E7545A}">
      <dsp:nvSpPr>
        <dsp:cNvPr id="0" name=""/>
        <dsp:cNvSpPr/>
      </dsp:nvSpPr>
      <dsp:spPr>
        <a:xfrm>
          <a:off x="0" y="2779222"/>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F1DA2-8D22-45E5-9C0C-CA88E247C8C0}">
      <dsp:nvSpPr>
        <dsp:cNvPr id="0" name=""/>
        <dsp:cNvSpPr/>
      </dsp:nvSpPr>
      <dsp:spPr>
        <a:xfrm>
          <a:off x="469236" y="3128240"/>
          <a:ext cx="853156" cy="853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AA8DC-374A-494B-BD8C-D178A9711F94}">
      <dsp:nvSpPr>
        <dsp:cNvPr id="0" name=""/>
        <dsp:cNvSpPr/>
      </dsp:nvSpPr>
      <dsp:spPr>
        <a:xfrm>
          <a:off x="1791628" y="2779222"/>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ct val="35000"/>
            </a:spcAft>
            <a:buNone/>
          </a:pPr>
          <a:r>
            <a:rPr lang="fr-FR" sz="2000" kern="1200" dirty="0">
              <a:latin typeface="Arial" panose="020B0604020202020204" pitchFamily="34" charset="0"/>
              <a:cs typeface="Arial" panose="020B0604020202020204" pitchFamily="34" charset="0"/>
            </a:rPr>
            <a:t>Cela provoque une obstruction nasale, un écoulement </a:t>
          </a:r>
          <a:r>
            <a:rPr lang="fr-FR" sz="2000" kern="1200" dirty="0" err="1">
              <a:latin typeface="Arial" panose="020B0604020202020204" pitchFamily="34" charset="0"/>
              <a:cs typeface="Arial" panose="020B0604020202020204" pitchFamily="34" charset="0"/>
            </a:rPr>
            <a:t>post-nasal</a:t>
          </a:r>
          <a:r>
            <a:rPr lang="fr-FR" sz="2000" kern="1200" dirty="0">
              <a:latin typeface="Arial" panose="020B0604020202020204" pitchFamily="34" charset="0"/>
              <a:cs typeface="Arial" panose="020B0604020202020204" pitchFamily="34" charset="0"/>
            </a:rPr>
            <a:t> (provoquant une toux) et une accumulation de liquide derrière les tympans (entraînant une perte auditive). Tout cela perturbe également la qualité de son sommeil, ce qui lui fait perdre son énergie et son dynamisme.</a:t>
          </a:r>
          <a:endParaRPr lang="en-US" sz="2000" kern="1200" dirty="0">
            <a:latin typeface="Arial" panose="020B0604020202020204" pitchFamily="34" charset="0"/>
            <a:cs typeface="Arial" panose="020B0604020202020204" pitchFamily="34" charset="0"/>
          </a:endParaRPr>
        </a:p>
      </dsp:txBody>
      <dsp:txXfrm>
        <a:off x="1791628" y="2779222"/>
        <a:ext cx="9425583" cy="1551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83550-9962-410C-9477-6876F9CB044E}">
      <dsp:nvSpPr>
        <dsp:cNvPr id="0" name=""/>
        <dsp:cNvSpPr/>
      </dsp:nvSpPr>
      <dsp:spPr>
        <a:xfrm>
          <a:off x="0" y="357806"/>
          <a:ext cx="11217212" cy="121680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latin typeface="Arial" panose="020B0604020202020204" pitchFamily="34" charset="0"/>
              <a:cs typeface="Arial" panose="020B0604020202020204" pitchFamily="34" charset="0"/>
            </a:rPr>
            <a:t>Nous sommes d’accord d’utiliser un décongestionnant nasal topique pendant 5 jours seulement, toutes les 4 à 6 heures, afin de réduire la congestion.</a:t>
          </a:r>
          <a:endParaRPr lang="en-US" sz="2400" kern="1200" dirty="0">
            <a:latin typeface="Arial" panose="020B0604020202020204" pitchFamily="34" charset="0"/>
            <a:cs typeface="Arial" panose="020B0604020202020204" pitchFamily="34" charset="0"/>
          </a:endParaRPr>
        </a:p>
      </dsp:txBody>
      <dsp:txXfrm>
        <a:off x="59399" y="417205"/>
        <a:ext cx="11098414" cy="1098002"/>
      </dsp:txXfrm>
    </dsp:sp>
    <dsp:sp modelId="{F4EDB389-19E5-4329-AB72-1CEDF22D95B2}">
      <dsp:nvSpPr>
        <dsp:cNvPr id="0" name=""/>
        <dsp:cNvSpPr/>
      </dsp:nvSpPr>
      <dsp:spPr>
        <a:xfrm>
          <a:off x="0" y="1761806"/>
          <a:ext cx="11217212" cy="806835"/>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latin typeface="Arial" panose="020B0604020202020204" pitchFamily="34" charset="0"/>
              <a:cs typeface="Arial" panose="020B0604020202020204" pitchFamily="34" charset="0"/>
            </a:rPr>
            <a:t>Nous sommes d’accord d'utiliser des stéroïdes nasaux.</a:t>
          </a:r>
          <a:endParaRPr lang="en-US" sz="2400" kern="1200" dirty="0">
            <a:latin typeface="Arial" panose="020B0604020202020204" pitchFamily="34" charset="0"/>
            <a:cs typeface="Arial" panose="020B0604020202020204" pitchFamily="34" charset="0"/>
          </a:endParaRPr>
        </a:p>
      </dsp:txBody>
      <dsp:txXfrm>
        <a:off x="39386" y="1801192"/>
        <a:ext cx="11138440" cy="728063"/>
      </dsp:txXfrm>
    </dsp:sp>
    <dsp:sp modelId="{D87DA16F-F95E-48FB-8460-9F8140FFA6EE}">
      <dsp:nvSpPr>
        <dsp:cNvPr id="0" name=""/>
        <dsp:cNvSpPr/>
      </dsp:nvSpPr>
      <dsp:spPr>
        <a:xfrm>
          <a:off x="0" y="2633290"/>
          <a:ext cx="11217212"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46" tIns="25400" rIns="142240" bIns="25400" numCol="1" spcCol="1270" anchor="t" anchorCtr="0">
          <a:noAutofit/>
        </a:bodyPr>
        <a:lstStyle/>
        <a:p>
          <a:pPr marL="228600" lvl="1" indent="-228600" algn="l" defTabSz="889000">
            <a:lnSpc>
              <a:spcPct val="90000"/>
            </a:lnSpc>
            <a:spcBef>
              <a:spcPct val="0"/>
            </a:spcBef>
            <a:spcAft>
              <a:spcPct val="20000"/>
            </a:spcAft>
            <a:buNone/>
          </a:pPr>
          <a:r>
            <a:rPr lang="fr-FR" sz="2000" kern="1200" dirty="0">
              <a:latin typeface="Arial" panose="020B0604020202020204" pitchFamily="34" charset="0"/>
              <a:cs typeface="Arial" panose="020B0604020202020204" pitchFamily="34" charset="0"/>
            </a:rPr>
            <a:t>•Il est expliqué que les stéroïdes nasaux sont sans risque.</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None/>
          </a:pPr>
          <a:r>
            <a:rPr lang="fr-FR" sz="2000" kern="1200" dirty="0">
              <a:latin typeface="Arial" panose="020B0604020202020204" pitchFamily="34" charset="0"/>
              <a:cs typeface="Arial" panose="020B0604020202020204" pitchFamily="34" charset="0"/>
            </a:rPr>
            <a:t>•La technique d’utilisation du spray nasal est montrée.</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None/>
          </a:pPr>
          <a:r>
            <a:rPr lang="fr-FR" sz="2000" kern="1200" dirty="0">
              <a:latin typeface="Arial" panose="020B0604020202020204" pitchFamily="34" charset="0"/>
              <a:cs typeface="Arial" panose="020B0604020202020204" pitchFamily="34" charset="0"/>
            </a:rPr>
            <a:t>•Liam commence par une pulvérisation de propionate de fluticasone, de furoate de fluticasone ou de mométasone, une pulvérisation dans chaque narine par jour.</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None/>
          </a:pPr>
          <a:r>
            <a:rPr lang="fr-FR" sz="2000" kern="1200" dirty="0">
              <a:latin typeface="Arial" panose="020B0604020202020204" pitchFamily="34" charset="0"/>
              <a:cs typeface="Arial" panose="020B0604020202020204" pitchFamily="34" charset="0"/>
            </a:rPr>
            <a:t>•L'importance de prendre le médicament conformément aux instructions est soulignée.</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endParaRPr lang="en-US" sz="2000" kern="1200" dirty="0">
            <a:latin typeface="Arial" panose="020B0604020202020204" pitchFamily="34" charset="0"/>
            <a:cs typeface="Arial" panose="020B0604020202020204" pitchFamily="34" charset="0"/>
          </a:endParaRPr>
        </a:p>
      </dsp:txBody>
      <dsp:txXfrm>
        <a:off x="0" y="2633290"/>
        <a:ext cx="11217212" cy="1883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0E7E2-56D3-4C3B-96FA-6BD062DCE3CA}">
      <dsp:nvSpPr>
        <dsp:cNvPr id="0" name=""/>
        <dsp:cNvSpPr/>
      </dsp:nvSpPr>
      <dsp:spPr>
        <a:xfrm>
          <a:off x="0" y="2299"/>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54ED6-FF31-4D36-915D-356A6E4E9B3F}">
      <dsp:nvSpPr>
        <dsp:cNvPr id="0" name=""/>
        <dsp:cNvSpPr/>
      </dsp:nvSpPr>
      <dsp:spPr>
        <a:xfrm>
          <a:off x="0" y="2299"/>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latin typeface="Arial" panose="020B0604020202020204" pitchFamily="34" charset="0"/>
              <a:cs typeface="Arial" panose="020B0604020202020204" pitchFamily="34" charset="0"/>
            </a:rPr>
            <a:t>Liam a l'air beaucoup plus heureux.</a:t>
          </a:r>
          <a:endParaRPr lang="en-US" sz="2200" kern="1200" dirty="0">
            <a:latin typeface="Arial" panose="020B0604020202020204" pitchFamily="34" charset="0"/>
            <a:cs typeface="Arial" panose="020B0604020202020204" pitchFamily="34" charset="0"/>
          </a:endParaRPr>
        </a:p>
      </dsp:txBody>
      <dsp:txXfrm>
        <a:off x="0" y="2299"/>
        <a:ext cx="11217212" cy="784063"/>
      </dsp:txXfrm>
    </dsp:sp>
    <dsp:sp modelId="{A7785C27-FFB9-4C91-9D89-19D156C54315}">
      <dsp:nvSpPr>
        <dsp:cNvPr id="0" name=""/>
        <dsp:cNvSpPr/>
      </dsp:nvSpPr>
      <dsp:spPr>
        <a:xfrm>
          <a:off x="0" y="786363"/>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AE490-F1E4-4089-B35E-3E2ACFCD032B}">
      <dsp:nvSpPr>
        <dsp:cNvPr id="0" name=""/>
        <dsp:cNvSpPr/>
      </dsp:nvSpPr>
      <dsp:spPr>
        <a:xfrm>
          <a:off x="0" y="786363"/>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latin typeface="Arial" panose="020B0604020202020204" pitchFamily="34" charset="0"/>
              <a:cs typeface="Arial" panose="020B0604020202020204" pitchFamily="34" charset="0"/>
            </a:rPr>
            <a:t>Ses parents rapportent qu'il recommence à sortir jouer.</a:t>
          </a:r>
          <a:endParaRPr lang="en-US" sz="2200" kern="1200" dirty="0">
            <a:latin typeface="Arial" panose="020B0604020202020204" pitchFamily="34" charset="0"/>
            <a:cs typeface="Arial" panose="020B0604020202020204" pitchFamily="34" charset="0"/>
          </a:endParaRPr>
        </a:p>
      </dsp:txBody>
      <dsp:txXfrm>
        <a:off x="0" y="786363"/>
        <a:ext cx="11217212" cy="784063"/>
      </dsp:txXfrm>
    </dsp:sp>
    <dsp:sp modelId="{4701EE64-1AF3-4A04-9504-84219CA3770E}">
      <dsp:nvSpPr>
        <dsp:cNvPr id="0" name=""/>
        <dsp:cNvSpPr/>
      </dsp:nvSpPr>
      <dsp:spPr>
        <a:xfrm>
          <a:off x="0" y="1570426"/>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C684D-6BF2-4D3D-ACC1-94A40CAE450F}">
      <dsp:nvSpPr>
        <dsp:cNvPr id="0" name=""/>
        <dsp:cNvSpPr/>
      </dsp:nvSpPr>
      <dsp:spPr>
        <a:xfrm>
          <a:off x="0" y="1570426"/>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latin typeface="Arial" panose="020B0604020202020204" pitchFamily="34" charset="0"/>
              <a:cs typeface="Arial" panose="020B0604020202020204" pitchFamily="34" charset="0"/>
            </a:rPr>
            <a:t>Les débits de pointe révèlent une variabilité diurne normale, ce qui suggère qu'il ne souffre pas d'asthme.</a:t>
          </a:r>
          <a:endParaRPr lang="en-US" sz="2200" kern="1200" dirty="0">
            <a:latin typeface="Arial" panose="020B0604020202020204" pitchFamily="34" charset="0"/>
            <a:cs typeface="Arial" panose="020B0604020202020204" pitchFamily="34" charset="0"/>
          </a:endParaRPr>
        </a:p>
      </dsp:txBody>
      <dsp:txXfrm>
        <a:off x="0" y="1570426"/>
        <a:ext cx="11217212" cy="784063"/>
      </dsp:txXfrm>
    </dsp:sp>
    <dsp:sp modelId="{07CF9C6E-5121-4089-A466-E3A6A27A16ED}">
      <dsp:nvSpPr>
        <dsp:cNvPr id="0" name=""/>
        <dsp:cNvSpPr/>
      </dsp:nvSpPr>
      <dsp:spPr>
        <a:xfrm>
          <a:off x="0" y="2354490"/>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661DA-9896-436D-B77A-C7B372EF9D29}">
      <dsp:nvSpPr>
        <dsp:cNvPr id="0" name=""/>
        <dsp:cNvSpPr/>
      </dsp:nvSpPr>
      <dsp:spPr>
        <a:xfrm>
          <a:off x="0" y="2354490"/>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latin typeface="Arial" panose="020B0604020202020204" pitchFamily="34" charset="0"/>
              <a:cs typeface="Arial" panose="020B0604020202020204" pitchFamily="34" charset="0"/>
            </a:rPr>
            <a:t>Le score SAV est descendu à 5.</a:t>
          </a:r>
          <a:endParaRPr lang="en-US" sz="2200" kern="1200" dirty="0">
            <a:latin typeface="Arial" panose="020B0604020202020204" pitchFamily="34" charset="0"/>
            <a:cs typeface="Arial" panose="020B0604020202020204" pitchFamily="34" charset="0"/>
          </a:endParaRPr>
        </a:p>
      </dsp:txBody>
      <dsp:txXfrm>
        <a:off x="0" y="2354490"/>
        <a:ext cx="11217212" cy="784063"/>
      </dsp:txXfrm>
    </dsp:sp>
    <dsp:sp modelId="{C4D542D9-1AF8-4089-B578-6E7242C5413C}">
      <dsp:nvSpPr>
        <dsp:cNvPr id="0" name=""/>
        <dsp:cNvSpPr/>
      </dsp:nvSpPr>
      <dsp:spPr>
        <a:xfrm>
          <a:off x="0" y="3138554"/>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3051C-4537-42D8-AB9A-55C6E42C08C6}">
      <dsp:nvSpPr>
        <dsp:cNvPr id="0" name=""/>
        <dsp:cNvSpPr/>
      </dsp:nvSpPr>
      <dsp:spPr>
        <a:xfrm>
          <a:off x="0" y="3138554"/>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latin typeface="Arial" panose="020B0604020202020204" pitchFamily="34" charset="0"/>
              <a:cs typeface="Arial" panose="020B0604020202020204" pitchFamily="34" charset="0"/>
            </a:rPr>
            <a:t>Les analyses sanguines révèlent un titre modéré aux acariens et un titre élevé au pollen de graminées. Elles sont négatives pour les chats, les chiens et les moisissures.</a:t>
          </a:r>
          <a:endParaRPr lang="en-US" sz="2200" kern="1200" dirty="0">
            <a:latin typeface="Arial" panose="020B0604020202020204" pitchFamily="34" charset="0"/>
            <a:cs typeface="Arial" panose="020B0604020202020204" pitchFamily="34" charset="0"/>
          </a:endParaRPr>
        </a:p>
      </dsp:txBody>
      <dsp:txXfrm>
        <a:off x="0" y="3138554"/>
        <a:ext cx="11217212" cy="784063"/>
      </dsp:txXfrm>
    </dsp:sp>
    <dsp:sp modelId="{262C9EC0-C884-49BB-AA8A-D578DFCF0401}">
      <dsp:nvSpPr>
        <dsp:cNvPr id="0" name=""/>
        <dsp:cNvSpPr/>
      </dsp:nvSpPr>
      <dsp:spPr>
        <a:xfrm>
          <a:off x="0" y="3922617"/>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AA2C2-37B4-4167-9283-66CA8FFE0E44}">
      <dsp:nvSpPr>
        <dsp:cNvPr id="0" name=""/>
        <dsp:cNvSpPr/>
      </dsp:nvSpPr>
      <dsp:spPr>
        <a:xfrm>
          <a:off x="0" y="3922617"/>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latin typeface="Arial" panose="020B0604020202020204" pitchFamily="34" charset="0"/>
              <a:cs typeface="Arial" panose="020B0604020202020204" pitchFamily="34" charset="0"/>
            </a:rPr>
            <a:t>Une conversation plus approfondie a lieu concernant l'</a:t>
          </a:r>
          <a:r>
            <a:rPr lang="fr-FR" sz="2200" kern="1200" dirty="0"/>
            <a:t>ITA</a:t>
          </a:r>
          <a:r>
            <a:rPr lang="fr-FR" sz="2200" kern="1200" dirty="0">
              <a:latin typeface="Arial" panose="020B0604020202020204" pitchFamily="34" charset="0"/>
              <a:cs typeface="Arial" panose="020B0604020202020204" pitchFamily="34" charset="0"/>
            </a:rPr>
            <a:t>, en particulier la l’ITA sublinguale (ITSL) ou la Sous-cutanée (l’ITSC).</a:t>
          </a:r>
          <a:endParaRPr lang="en-US" sz="2200" kern="1200" dirty="0">
            <a:latin typeface="Arial" panose="020B0604020202020204" pitchFamily="34" charset="0"/>
            <a:cs typeface="Arial" panose="020B0604020202020204" pitchFamily="34" charset="0"/>
          </a:endParaRPr>
        </a:p>
      </dsp:txBody>
      <dsp:txXfrm>
        <a:off x="0" y="3922617"/>
        <a:ext cx="11217212" cy="7840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1. Abrogation of parental responsibility. Need to say we suggest to parents that they need to supervise medication taking</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78298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0B876-9ED0-E54C-AB65-36F2F79F1051}" type="slidenum">
              <a:rPr lang="en-US" smtClean="0"/>
              <a:t>19</a:t>
            </a:fld>
            <a:endParaRPr lang="en-US"/>
          </a:p>
        </p:txBody>
      </p:sp>
    </p:spTree>
    <p:extLst>
      <p:ext uri="{BB962C8B-B14F-4D97-AF65-F5344CB8AC3E}">
        <p14:creationId xmlns:p14="http://schemas.microsoft.com/office/powerpoint/2010/main" val="168498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23/09/2025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23/09/2025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a:t>
            </a:fld>
            <a:endParaRPr lang="en-GB"/>
          </a:p>
        </p:txBody>
      </p:sp>
      <p:sp>
        <p:nvSpPr>
          <p:cNvPr id="7" name="TextBox 6">
            <a:extLst>
              <a:ext uri="{FF2B5EF4-FFF2-40B4-BE49-F238E27FC236}">
                <a16:creationId xmlns:a16="http://schemas.microsoft.com/office/drawing/2014/main" id="{A948A11B-01EB-D5C5-ADDF-1F7A6DD1628D}"/>
              </a:ext>
            </a:extLst>
          </p:cNvPr>
          <p:cNvSpPr txBox="1"/>
          <p:nvPr userDrawn="1"/>
        </p:nvSpPr>
        <p:spPr>
          <a:xfrm>
            <a:off x="1835319" y="6538912"/>
            <a:ext cx="9752091" cy="246221"/>
          </a:xfrm>
          <a:prstGeom prst="rect">
            <a:avLst/>
          </a:prstGeom>
          <a:noFill/>
        </p:spPr>
        <p:txBody>
          <a:bodyPr wrap="square">
            <a:spAutoFit/>
          </a:bodyPr>
          <a:lstStyle/>
          <a:p>
            <a:pPr algn="ctr" fontAlgn="auto">
              <a:spcBef>
                <a:spcPts val="100"/>
              </a:spcBef>
              <a:spcAft>
                <a:spcPts val="0"/>
              </a:spcAft>
              <a:defRPr/>
            </a:pPr>
            <a:r>
              <a:rPr lang="fr-FR" sz="1000" spc="-5" dirty="0">
                <a:solidFill>
                  <a:srgbClr val="000000"/>
                </a:solidFill>
                <a:latin typeface="Arial" panose="020B0604020202020204"/>
                <a:cs typeface="Arial" panose="020B0604020202020204"/>
              </a:rPr>
              <a:t>ALK-</a:t>
            </a:r>
            <a:r>
              <a:rPr lang="fr-FR" sz="1000" spc="-5" dirty="0" err="1">
                <a:solidFill>
                  <a:srgbClr val="000000"/>
                </a:solidFill>
                <a:latin typeface="Arial" panose="020B0604020202020204"/>
                <a:cs typeface="Arial" panose="020B0604020202020204"/>
              </a:rPr>
              <a:t>Abelló</a:t>
            </a:r>
            <a:r>
              <a:rPr lang="fr-FR" sz="1000" spc="-5" dirty="0">
                <a:solidFill>
                  <a:srgbClr val="000000"/>
                </a:solidFill>
                <a:latin typeface="Arial" panose="020B0604020202020204"/>
                <a:cs typeface="Arial" panose="020B0604020202020204"/>
              </a:rPr>
              <a:t> a accordé une subvention éducative sans restriction pour soutenir le développement de cette étude de cas, mais n'a pas contribué à son contenu.</a:t>
            </a:r>
            <a:endParaRPr lang="en-US" sz="10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12.png"/><Relationship Id="rId5" Type="http://schemas.openxmlformats.org/officeDocument/2006/relationships/image" Target="../media/image41.png"/><Relationship Id="rId10" Type="http://schemas.openxmlformats.org/officeDocument/2006/relationships/image" Target="../media/image9.svg"/><Relationship Id="rId4" Type="http://schemas.openxmlformats.org/officeDocument/2006/relationships/image" Target="../media/image40.svg"/><Relationship Id="rId9" Type="http://schemas.openxmlformats.org/officeDocument/2006/relationships/image" Target="../media/image8.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00366" y="2206639"/>
            <a:ext cx="6217525" cy="2800767"/>
          </a:xfrm>
          <a:prstGeom prst="rect">
            <a:avLst/>
          </a:prstGeom>
          <a:noFill/>
        </p:spPr>
        <p:txBody>
          <a:bodyPr wrap="square" rtlCol="0">
            <a:spAutoFit/>
          </a:bodyPr>
          <a:lstStyle/>
          <a:p>
            <a:r>
              <a:rPr lang="fr-FR" sz="3800" b="1" dirty="0">
                <a:solidFill>
                  <a:srgbClr val="017973"/>
                </a:solidFill>
                <a:latin typeface="Arial" panose="020B0604020202020204" pitchFamily="34" charset="0"/>
                <a:cs typeface="Arial" panose="020B0604020202020204" pitchFamily="34" charset="0"/>
              </a:rPr>
              <a:t>Un enfant avec des symptômes persistants des voies respiratoires supérieures</a:t>
            </a:r>
          </a:p>
          <a:p>
            <a:r>
              <a:rPr lang="en-GB" sz="2400" dirty="0">
                <a:solidFill>
                  <a:srgbClr val="7EC9BD"/>
                </a:solidFill>
                <a:latin typeface="Arial" panose="020B0604020202020204" pitchFamily="34" charset="0"/>
                <a:cs typeface="Arial" panose="020B0604020202020204" pitchFamily="34" charset="0"/>
              </a:rPr>
              <a:t>Étude de </a:t>
            </a:r>
            <a:r>
              <a:rPr lang="en-GB" sz="2400" dirty="0" err="1">
                <a:solidFill>
                  <a:srgbClr val="7EC9BD"/>
                </a:solidFill>
                <a:latin typeface="Arial" panose="020B0604020202020204" pitchFamily="34" charset="0"/>
                <a:cs typeface="Arial" panose="020B0604020202020204" pitchFamily="34" charset="0"/>
              </a:rPr>
              <a:t>cas</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596235"/>
            <a:ext cx="31486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Dermot Ryan</a:t>
            </a:r>
          </a:p>
          <a:p>
            <a:r>
              <a:rPr lang="en-GB" dirty="0">
                <a:latin typeface="Arial" panose="020B0604020202020204" pitchFamily="34" charset="0"/>
                <a:cs typeface="Arial" panose="020B0604020202020204" pitchFamily="34" charset="0"/>
              </a:rPr>
              <a:t>Juan Trujillo </a:t>
            </a:r>
            <a:r>
              <a:rPr lang="en-GB" dirty="0" err="1">
                <a:latin typeface="Arial" panose="020B0604020202020204" pitchFamily="34" charset="0"/>
                <a:cs typeface="Arial" panose="020B0604020202020204" pitchFamily="34" charset="0"/>
              </a:rPr>
              <a:t>Wurttele</a:t>
            </a:r>
            <a:r>
              <a:rPr lang="en-GB" dirty="0">
                <a:latin typeface="Arial" panose="020B0604020202020204" pitchFamily="34" charset="0"/>
                <a:cs typeface="Arial" panose="020B0604020202020204" pitchFamily="34" charset="0"/>
              </a:rPr>
              <a:t> </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553397"/>
            <a:ext cx="2727613" cy="1047403"/>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5421900" y="6315014"/>
            <a:ext cx="3148684" cy="338554"/>
          </a:xfrm>
          <a:prstGeom prst="rect">
            <a:avLst/>
          </a:prstGeom>
          <a:noFill/>
        </p:spPr>
        <p:txBody>
          <a:bodyPr wrap="square" rtlCol="0">
            <a:spAutoFit/>
          </a:bodyPr>
          <a:lstStyle/>
          <a:p>
            <a:r>
              <a:rPr lang="en-GB" sz="1600" i="1" dirty="0" err="1">
                <a:solidFill>
                  <a:srgbClr val="017973"/>
                </a:solidFill>
                <a:latin typeface="Arial" panose="020B0604020202020204" pitchFamily="34" charset="0"/>
                <a:cs typeface="Arial" panose="020B0604020202020204" pitchFamily="34" charset="0"/>
              </a:rPr>
              <a:t>juin</a:t>
            </a:r>
            <a:r>
              <a:rPr lang="en-GB" sz="1600" i="1" dirty="0">
                <a:solidFill>
                  <a:srgbClr val="017973"/>
                </a:solidFill>
                <a:latin typeface="Arial" panose="020B0604020202020204" pitchFamily="34" charset="0"/>
                <a:cs typeface="Arial" panose="020B0604020202020204" pitchFamily="34" charset="0"/>
              </a:rPr>
              <a:t> 2025</a:t>
            </a:r>
          </a:p>
        </p:txBody>
      </p:sp>
      <p:pic>
        <p:nvPicPr>
          <p:cNvPr id="4" name="Picture 3" descr="A sign with a person and dollar symbol&#10;&#10;AI-generated content may be incorrect.">
            <a:extLst>
              <a:ext uri="{FF2B5EF4-FFF2-40B4-BE49-F238E27FC236}">
                <a16:creationId xmlns:a16="http://schemas.microsoft.com/office/drawing/2014/main" id="{0CB0FF5E-4BD2-FE73-23BA-1204787D0D26}"/>
              </a:ext>
            </a:extLst>
          </p:cNvPr>
          <p:cNvPicPr>
            <a:picLocks noChangeAspect="1"/>
          </p:cNvPicPr>
          <p:nvPr/>
        </p:nvPicPr>
        <p:blipFill>
          <a:blip r:embed="rId4"/>
          <a:stretch>
            <a:fillRect/>
          </a:stretch>
        </p:blipFill>
        <p:spPr>
          <a:xfrm>
            <a:off x="10554511" y="6039767"/>
            <a:ext cx="1266723" cy="444523"/>
          </a:xfrm>
          <a:prstGeom prst="rect">
            <a:avLst/>
          </a:prstGeom>
        </p:spPr>
      </p:pic>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Prise </a:t>
            </a:r>
            <a:r>
              <a:rPr lang="en-GB" sz="2800" b="1" dirty="0" err="1">
                <a:solidFill>
                  <a:srgbClr val="017973"/>
                </a:solidFill>
                <a:latin typeface="Arial" panose="020B0604020202020204" pitchFamily="34" charset="0"/>
                <a:cs typeface="Arial" panose="020B0604020202020204" pitchFamily="34" charset="0"/>
              </a:rPr>
              <a:t>en</a:t>
            </a:r>
            <a:r>
              <a:rPr lang="en-GB" sz="2800" b="1" dirty="0">
                <a:solidFill>
                  <a:srgbClr val="017973"/>
                </a:solidFill>
                <a:latin typeface="Arial" panose="020B0604020202020204" pitchFamily="34" charset="0"/>
                <a:cs typeface="Arial" panose="020B0604020202020204" pitchFamily="34" charset="0"/>
              </a:rPr>
              <a:t> charge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380604" y="1264377"/>
            <a:ext cx="11217212" cy="1703030"/>
          </a:xfrm>
          <a:prstGeom prst="rect">
            <a:avLst/>
          </a:prstGeom>
          <a:noFill/>
        </p:spPr>
        <p:txBody>
          <a:bodyPr wrap="square">
            <a:spAutoFit/>
          </a:bodyPr>
          <a:lstStyle/>
          <a:p>
            <a:pPr marL="285750" indent="-285750">
              <a:lnSpc>
                <a:spcPct val="150000"/>
              </a:lnSpc>
              <a:buClr>
                <a:srgbClr val="017973"/>
              </a:buClr>
              <a:buSzPct val="130000"/>
              <a:buFont typeface="Arial" panose="020B0604020202020204" pitchFamily="34" charset="0"/>
              <a:buChar char="•"/>
            </a:pPr>
            <a:r>
              <a:rPr lang="fr-FR" dirty="0">
                <a:latin typeface="Arial" panose="020B0604020202020204" pitchFamily="34" charset="0"/>
                <a:cs typeface="Arial" panose="020B0604020202020204" pitchFamily="34" charset="0"/>
              </a:rPr>
              <a:t>Liam obtient un score de 8 sur l'échelle visuelle analogique (EVA) pour les symptômes globaux de rhinite.</a:t>
            </a:r>
          </a:p>
          <a:p>
            <a:pPr marL="285750" indent="-285750">
              <a:lnSpc>
                <a:spcPct val="150000"/>
              </a:lnSpc>
              <a:buClr>
                <a:srgbClr val="017973"/>
              </a:buClr>
              <a:buSzPct val="130000"/>
              <a:buFont typeface="Arial" panose="020B0604020202020204" pitchFamily="34" charset="0"/>
              <a:buChar char="•"/>
            </a:pPr>
            <a:r>
              <a:rPr lang="fr-FR" dirty="0">
                <a:latin typeface="Arial" panose="020B0604020202020204" pitchFamily="34" charset="0"/>
                <a:cs typeface="Arial" panose="020B0604020202020204" pitchFamily="34" charset="0"/>
              </a:rPr>
              <a:t>Des analyses sanguines seront effectuées pour rechercher la présence de </a:t>
            </a:r>
            <a:r>
              <a:rPr lang="fr-FR" dirty="0" err="1">
                <a:latin typeface="Arial" panose="020B0604020202020204" pitchFamily="34" charset="0"/>
                <a:cs typeface="Arial" panose="020B0604020202020204" pitchFamily="34" charset="0"/>
              </a:rPr>
              <a:t>SpIgE</a:t>
            </a:r>
            <a:r>
              <a:rPr lang="fr-FR" dirty="0">
                <a:latin typeface="Arial" panose="020B0604020202020204" pitchFamily="34" charset="0"/>
                <a:cs typeface="Arial" panose="020B0604020202020204" pitchFamily="34" charset="0"/>
              </a:rPr>
              <a:t>.</a:t>
            </a:r>
          </a:p>
          <a:p>
            <a:pPr marL="285750" indent="-285750">
              <a:lnSpc>
                <a:spcPct val="150000"/>
              </a:lnSpc>
              <a:buClr>
                <a:srgbClr val="017973"/>
              </a:buClr>
              <a:buSzPct val="130000"/>
              <a:buFont typeface="Arial" panose="020B0604020202020204" pitchFamily="34" charset="0"/>
              <a:buChar char="•"/>
            </a:pPr>
            <a:r>
              <a:rPr lang="fr-FR" dirty="0">
                <a:latin typeface="Arial" panose="020B0604020202020204" pitchFamily="34" charset="0"/>
                <a:cs typeface="Arial" panose="020B0604020202020204" pitchFamily="34" charset="0"/>
              </a:rPr>
              <a:t>L'importance d'exclure l'asthme (comme cause de la toux) est soulignée, et Liam et ses parents acceptent de mesurer deux fois par jour le débit expiratoire de pointe (DEP).</a:t>
            </a:r>
            <a:endParaRPr lang="en-US" b="1"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3D0BCA-D50E-2CE5-048A-FD42260416A8}"/>
              </a:ext>
            </a:extLst>
          </p:cNvPr>
          <p:cNvPicPr>
            <a:picLocks noChangeAspect="1"/>
          </p:cNvPicPr>
          <p:nvPr/>
        </p:nvPicPr>
        <p:blipFill>
          <a:blip r:embed="rId3"/>
          <a:srcRect t="11155"/>
          <a:stretch>
            <a:fillRect/>
          </a:stretch>
        </p:blipFill>
        <p:spPr>
          <a:xfrm>
            <a:off x="407143" y="3155293"/>
            <a:ext cx="8329608" cy="3340017"/>
          </a:xfrm>
          <a:prstGeom prst="rect">
            <a:avLst/>
          </a:prstGeom>
        </p:spPr>
      </p:pic>
      <p:sp>
        <p:nvSpPr>
          <p:cNvPr id="11" name="TextBox 10">
            <a:extLst>
              <a:ext uri="{FF2B5EF4-FFF2-40B4-BE49-F238E27FC236}">
                <a16:creationId xmlns:a16="http://schemas.microsoft.com/office/drawing/2014/main" id="{BFD2805A-7A39-B625-B114-B7DAAAD570A7}"/>
              </a:ext>
            </a:extLst>
          </p:cNvPr>
          <p:cNvSpPr txBox="1"/>
          <p:nvPr/>
        </p:nvSpPr>
        <p:spPr>
          <a:xfrm>
            <a:off x="8736751" y="3702707"/>
            <a:ext cx="3048754" cy="1477328"/>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Échelle visuelle analogique</a:t>
            </a:r>
          </a:p>
          <a:p>
            <a:r>
              <a:rPr lang="fr-FR" dirty="0">
                <a:latin typeface="Arial" panose="020B0604020202020204" pitchFamily="34" charset="0"/>
                <a:cs typeface="Arial" panose="020B0604020202020204" pitchFamily="34" charset="0"/>
              </a:rPr>
              <a:t>Une note de 5 ou plus indique une maladie modérée à grave.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37307"/>
    </mc:Choice>
    <mc:Fallback xmlns="">
      <p:transition spd="slow" advTm="373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6AA5-54D2-8E89-7E02-248868958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F47FF-EA0A-2592-D740-63638D85DE7F}"/>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Prise </a:t>
            </a:r>
            <a:r>
              <a:rPr lang="en-GB" sz="2800" b="1" dirty="0" err="1">
                <a:solidFill>
                  <a:srgbClr val="017973"/>
                </a:solidFill>
                <a:latin typeface="Arial" panose="020B0604020202020204" pitchFamily="34" charset="0"/>
                <a:cs typeface="Arial" panose="020B0604020202020204" pitchFamily="34" charset="0"/>
              </a:rPr>
              <a:t>en</a:t>
            </a:r>
            <a:r>
              <a:rPr lang="en-GB" sz="2800" b="1" dirty="0">
                <a:solidFill>
                  <a:srgbClr val="017973"/>
                </a:solidFill>
                <a:latin typeface="Arial" panose="020B0604020202020204" pitchFamily="34" charset="0"/>
                <a:cs typeface="Arial" panose="020B0604020202020204" pitchFamily="34" charset="0"/>
              </a:rPr>
              <a:t> charge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0DA460E-9DA4-4A69-992A-98AD64FF2290}"/>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78134B35-6063-3D71-B5AE-E2AFA7A4B5F4}"/>
              </a:ext>
            </a:extLst>
          </p:cNvPr>
          <p:cNvGraphicFramePr/>
          <p:nvPr>
            <p:extLst>
              <p:ext uri="{D42A27DB-BD31-4B8C-83A1-F6EECF244321}">
                <p14:modId xmlns:p14="http://schemas.microsoft.com/office/powerpoint/2010/main" val="360700665"/>
              </p:ext>
            </p:extLst>
          </p:nvPr>
        </p:nvGraphicFramePr>
        <p:xfrm>
          <a:off x="591128" y="623904"/>
          <a:ext cx="11217212" cy="48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9956D9DE-2758-4FE4-6DB5-E6528BDC8012}"/>
              </a:ext>
            </a:extLst>
          </p:cNvPr>
          <p:cNvSpPr/>
          <p:nvPr/>
        </p:nvSpPr>
        <p:spPr>
          <a:xfrm>
            <a:off x="568293" y="5319566"/>
            <a:ext cx="9128157" cy="1016576"/>
          </a:xfrm>
          <a:prstGeom prst="roundRect">
            <a:avLst/>
          </a:prstGeom>
          <a:solidFill>
            <a:srgbClr val="01797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000" dirty="0">
                <a:latin typeface="Arial" panose="020B0604020202020204" pitchFamily="34" charset="0"/>
                <a:cs typeface="Arial" panose="020B0604020202020204" pitchFamily="34" charset="0"/>
              </a:rPr>
              <a:t>Les parents posent des questions sur l’ITA : nous discuterons de cela lors de la prochaine visite.</a:t>
            </a:r>
          </a:p>
          <a:p>
            <a:r>
              <a:rPr lang="fr-FR" sz="2000" dirty="0">
                <a:latin typeface="Arial" panose="020B0604020202020204" pitchFamily="34" charset="0"/>
                <a:cs typeface="Arial" panose="020B0604020202020204" pitchFamily="34" charset="0"/>
              </a:rPr>
              <a:t>Suivi dans 10 à 14 jours.</a:t>
            </a:r>
            <a:endParaRPr lang="en-IE" sz="2000" dirty="0">
              <a:latin typeface="Arial" panose="020B0604020202020204" pitchFamily="34" charset="0"/>
              <a:cs typeface="Arial" panose="020B0604020202020204" pitchFamily="34" charset="0"/>
            </a:endParaRPr>
          </a:p>
        </p:txBody>
      </p:sp>
      <p:pic>
        <p:nvPicPr>
          <p:cNvPr id="3" name="Picture 2" descr="A cartoon of a doctor giving a high five to a child&#10;&#10;AI-generated content may be incorrect.">
            <a:extLst>
              <a:ext uri="{FF2B5EF4-FFF2-40B4-BE49-F238E27FC236}">
                <a16:creationId xmlns:a16="http://schemas.microsoft.com/office/drawing/2014/main" id="{48A1CEEE-8FFF-E054-FA8A-E3E5089708AF}"/>
              </a:ext>
            </a:extLst>
          </p:cNvPr>
          <p:cNvPicPr>
            <a:picLocks noChangeAspect="1"/>
          </p:cNvPicPr>
          <p:nvPr/>
        </p:nvPicPr>
        <p:blipFill>
          <a:blip r:embed="rId8"/>
          <a:stretch>
            <a:fillRect/>
          </a:stretch>
        </p:blipFill>
        <p:spPr>
          <a:xfrm>
            <a:off x="9454760" y="4783387"/>
            <a:ext cx="1913062" cy="1690721"/>
          </a:xfrm>
          <a:prstGeom prst="rect">
            <a:avLst/>
          </a:prstGeom>
        </p:spPr>
      </p:pic>
    </p:spTree>
    <p:extLst>
      <p:ext uri="{BB962C8B-B14F-4D97-AF65-F5344CB8AC3E}">
        <p14:creationId xmlns:p14="http://schemas.microsoft.com/office/powerpoint/2010/main" val="2015912601"/>
      </p:ext>
    </p:extLst>
  </p:cSld>
  <p:clrMapOvr>
    <a:masterClrMapping/>
  </p:clrMapOvr>
  <mc:AlternateContent xmlns:mc="http://schemas.openxmlformats.org/markup-compatibility/2006" xmlns:p14="http://schemas.microsoft.com/office/powerpoint/2010/main">
    <mc:Choice Requires="p14">
      <p:transition spd="slow" p14:dur="2000" advTm="92241"/>
    </mc:Choice>
    <mc:Fallback xmlns="">
      <p:transition spd="slow" advTm="922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En résumé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A3375430-5CBE-5DEC-6C6E-6161D6406031}"/>
              </a:ext>
            </a:extLst>
          </p:cNvPr>
          <p:cNvGraphicFramePr/>
          <p:nvPr>
            <p:extLst>
              <p:ext uri="{D42A27DB-BD31-4B8C-83A1-F6EECF244321}">
                <p14:modId xmlns:p14="http://schemas.microsoft.com/office/powerpoint/2010/main" val="4191682088"/>
              </p:ext>
            </p:extLst>
          </p:nvPr>
        </p:nvGraphicFramePr>
        <p:xfrm>
          <a:off x="399095" y="1093865"/>
          <a:ext cx="11217212" cy="470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1290"/>
    </mc:Choice>
    <mc:Fallback xmlns="">
      <p:transition spd="slow" advTm="512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C428-EB48-00F0-0B80-5140F9CE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513EE-E7EC-A30B-88B0-B2643CDC51B9}"/>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Dialogue sur </a:t>
            </a:r>
            <a:r>
              <a:rPr lang="en-GB" sz="2800" b="1" dirty="0" err="1">
                <a:solidFill>
                  <a:srgbClr val="017973"/>
                </a:solidFill>
                <a:latin typeface="Arial" panose="020B0604020202020204" pitchFamily="34" charset="0"/>
                <a:cs typeface="Arial" panose="020B0604020202020204" pitchFamily="34" charset="0"/>
              </a:rPr>
              <a:t>l’ITA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2688EA41-0D6A-011F-45A8-746F4C22B61B}"/>
              </a:ext>
            </a:extLst>
          </p:cNvPr>
          <p:cNvPicPr>
            <a:picLocks noChangeAspect="1"/>
          </p:cNvPicPr>
          <p:nvPr/>
        </p:nvPicPr>
        <p:blipFill>
          <a:blip r:embed="rId2"/>
          <a:stretch>
            <a:fillRect/>
          </a:stretch>
        </p:blipFill>
        <p:spPr>
          <a:xfrm>
            <a:off x="10411291" y="281092"/>
            <a:ext cx="1374214" cy="695352"/>
          </a:xfrm>
          <a:prstGeom prst="rect">
            <a:avLst/>
          </a:prstGeom>
        </p:spPr>
      </p:pic>
      <p:grpSp>
        <p:nvGrpSpPr>
          <p:cNvPr id="3" name="Group 2">
            <a:extLst>
              <a:ext uri="{FF2B5EF4-FFF2-40B4-BE49-F238E27FC236}">
                <a16:creationId xmlns:a16="http://schemas.microsoft.com/office/drawing/2014/main" id="{34941FBD-6185-E27B-99CA-E2DEB5E8003B}"/>
              </a:ext>
            </a:extLst>
          </p:cNvPr>
          <p:cNvGrpSpPr/>
          <p:nvPr/>
        </p:nvGrpSpPr>
        <p:grpSpPr>
          <a:xfrm>
            <a:off x="8934219" y="1547842"/>
            <a:ext cx="2164179" cy="2950220"/>
            <a:chOff x="8155571" y="3496234"/>
            <a:chExt cx="1971312" cy="2660013"/>
          </a:xfrm>
        </p:grpSpPr>
        <p:pic>
          <p:nvPicPr>
            <p:cNvPr id="4" name="Picture 3" descr="A person pointing at something&#10;&#10;AI-generated content may be incorrect.">
              <a:extLst>
                <a:ext uri="{FF2B5EF4-FFF2-40B4-BE49-F238E27FC236}">
                  <a16:creationId xmlns:a16="http://schemas.microsoft.com/office/drawing/2014/main" id="{918BD312-F5C3-CFD1-3C38-145590BDA819}"/>
                </a:ext>
              </a:extLst>
            </p:cNvPr>
            <p:cNvPicPr>
              <a:picLocks noChangeAspect="1"/>
            </p:cNvPicPr>
            <p:nvPr/>
          </p:nvPicPr>
          <p:blipFill>
            <a:blip r:embed="rId3"/>
            <a:srcRect l="76796" t="51806" r="2500"/>
            <a:stretch/>
          </p:blipFill>
          <p:spPr>
            <a:xfrm>
              <a:off x="8155571" y="3575074"/>
              <a:ext cx="1971312" cy="2581173"/>
            </a:xfrm>
            <a:prstGeom prst="rect">
              <a:avLst/>
            </a:prstGeom>
          </p:spPr>
        </p:pic>
        <p:sp>
          <p:nvSpPr>
            <p:cNvPr id="6" name="Rectangle 5">
              <a:extLst>
                <a:ext uri="{FF2B5EF4-FFF2-40B4-BE49-F238E27FC236}">
                  <a16:creationId xmlns:a16="http://schemas.microsoft.com/office/drawing/2014/main" id="{60FC0EA7-B27F-69C5-3BF6-CC63D985CBE9}"/>
                </a:ext>
              </a:extLst>
            </p:cNvPr>
            <p:cNvSpPr/>
            <p:nvPr/>
          </p:nvSpPr>
          <p:spPr>
            <a:xfrm>
              <a:off x="8155571" y="3496234"/>
              <a:ext cx="226429" cy="37710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7" name="Content Placeholder 2">
            <a:extLst>
              <a:ext uri="{FF2B5EF4-FFF2-40B4-BE49-F238E27FC236}">
                <a16:creationId xmlns:a16="http://schemas.microsoft.com/office/drawing/2014/main" id="{0B6D3733-A24E-A20C-5056-FAC01290BD16}"/>
              </a:ext>
            </a:extLst>
          </p:cNvPr>
          <p:cNvSpPr>
            <a:spLocks noGrp="1"/>
          </p:cNvSpPr>
          <p:nvPr>
            <p:ph idx="1"/>
          </p:nvPr>
        </p:nvSpPr>
        <p:spPr>
          <a:xfrm>
            <a:off x="736752" y="1385282"/>
            <a:ext cx="8197467" cy="4318804"/>
          </a:xfrm>
        </p:spPr>
        <p:txBody>
          <a:bodyPr anchor="ctr">
            <a:noAutofit/>
          </a:bodyPr>
          <a:lstStyle/>
          <a:p>
            <a:pPr marL="0" indent="0">
              <a:buNone/>
            </a:pPr>
            <a:r>
              <a:rPr lang="fr-FR" sz="2000" dirty="0">
                <a:latin typeface="Arial" panose="020B0604020202020204" pitchFamily="34" charset="0"/>
                <a:cs typeface="Arial" panose="020B0604020202020204" pitchFamily="34" charset="0"/>
              </a:rPr>
              <a:t>Après avoir reçu des conseils, les parents de Liam comprennent les points suivants concernant l’ITA</a:t>
            </a:r>
          </a:p>
          <a:p>
            <a:pPr marL="0" indent="0">
              <a:buNone/>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Elle donne de meilleurs résultats chez les patients présentant des symptômes modérés à sévères (intermittents ou persistants)</a:t>
            </a:r>
          </a:p>
          <a:p>
            <a:r>
              <a:rPr lang="fr-FR" sz="2000" dirty="0">
                <a:latin typeface="Arial" panose="020B0604020202020204" pitchFamily="34" charset="0"/>
                <a:cs typeface="Arial" panose="020B0604020202020204" pitchFamily="34" charset="0"/>
              </a:rPr>
              <a:t>Elle est utile lorsque le traitement standard n'a pas permis de réduire complètement les symptômes malgré les mesures d'évitement et la pharmacothérapie</a:t>
            </a:r>
          </a:p>
          <a:p>
            <a:r>
              <a:rPr lang="fr-FR" sz="2000" dirty="0">
                <a:latin typeface="Arial" panose="020B0604020202020204" pitchFamily="34" charset="0"/>
                <a:cs typeface="Arial" panose="020B0604020202020204" pitchFamily="34" charset="0"/>
              </a:rPr>
              <a:t>C'est une excellente option si la RA interfère avec les activités quotidiennes ou le sommeil</a:t>
            </a:r>
          </a:p>
          <a:p>
            <a:r>
              <a:rPr lang="fr-FR" sz="2000" dirty="0">
                <a:latin typeface="Arial" panose="020B0604020202020204" pitchFamily="34" charset="0"/>
                <a:cs typeface="Arial" panose="020B0604020202020204" pitchFamily="34" charset="0"/>
              </a:rPr>
              <a:t>Vous expliquez que l’ITA se présente sous deux formes principales : la ITSC et la ITSL.</a:t>
            </a:r>
          </a:p>
          <a:p>
            <a:r>
              <a:rPr lang="fr-FR" sz="2000" dirty="0">
                <a:latin typeface="Arial" panose="020B0604020202020204" pitchFamily="34" charset="0"/>
                <a:cs typeface="Arial" panose="020B0604020202020204" pitchFamily="34" charset="0"/>
              </a:rPr>
              <a:t>Les parents de Liam ont décidé de consulter un allergologue pour en discuter plus en détail et une recommandation est donc faite.</a:t>
            </a:r>
            <a:endParaRPr lang="en-I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268393"/>
      </p:ext>
    </p:extLst>
  </p:cSld>
  <p:clrMapOvr>
    <a:masterClrMapping/>
  </p:clrMapOvr>
  <mc:AlternateContent xmlns:mc="http://schemas.openxmlformats.org/markup-compatibility/2006" xmlns:p14="http://schemas.microsoft.com/office/powerpoint/2010/main">
    <mc:Choice Requires="p14">
      <p:transition spd="slow" p14:dur="2000" advTm="83272"/>
    </mc:Choice>
    <mc:Fallback xmlns="">
      <p:transition spd="slow" advTm="832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4FBB-6107-2ECD-78E1-2623E9502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49E08-7E85-B7C2-5B36-C957DBFCCE6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Dialogue sur </a:t>
            </a:r>
            <a:r>
              <a:rPr lang="en-GB" sz="2800" b="1" dirty="0" err="1">
                <a:solidFill>
                  <a:srgbClr val="017973"/>
                </a:solidFill>
                <a:latin typeface="Arial" panose="020B0604020202020204" pitchFamily="34" charset="0"/>
                <a:cs typeface="Arial" panose="020B0604020202020204" pitchFamily="34" charset="0"/>
              </a:rPr>
              <a:t>l’ITA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1E5B5B77-D704-08A5-4471-26DEEAD8D936}"/>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10" name="Picture 9">
            <a:extLst>
              <a:ext uri="{FF2B5EF4-FFF2-40B4-BE49-F238E27FC236}">
                <a16:creationId xmlns:a16="http://schemas.microsoft.com/office/drawing/2014/main" id="{4AF85A0B-2054-B099-CD07-D0B81FCC26BA}"/>
              </a:ext>
            </a:extLst>
          </p:cNvPr>
          <p:cNvPicPr>
            <a:picLocks noChangeAspect="1"/>
          </p:cNvPicPr>
          <p:nvPr/>
        </p:nvPicPr>
        <p:blipFill>
          <a:blip r:embed="rId3"/>
          <a:stretch>
            <a:fillRect/>
          </a:stretch>
        </p:blipFill>
        <p:spPr>
          <a:xfrm>
            <a:off x="5342569" y="1180745"/>
            <a:ext cx="6849431" cy="3077004"/>
          </a:xfrm>
          <a:prstGeom prst="rect">
            <a:avLst/>
          </a:prstGeom>
        </p:spPr>
      </p:pic>
      <p:sp>
        <p:nvSpPr>
          <p:cNvPr id="12" name="Content Placeholder 11">
            <a:extLst>
              <a:ext uri="{FF2B5EF4-FFF2-40B4-BE49-F238E27FC236}">
                <a16:creationId xmlns:a16="http://schemas.microsoft.com/office/drawing/2014/main" id="{169AF584-9656-7FEB-0631-352EC335CB8A}"/>
              </a:ext>
            </a:extLst>
          </p:cNvPr>
          <p:cNvSpPr>
            <a:spLocks noGrp="1"/>
          </p:cNvSpPr>
          <p:nvPr>
            <p:ph idx="1"/>
          </p:nvPr>
        </p:nvSpPr>
        <p:spPr>
          <a:xfrm>
            <a:off x="838200" y="1271621"/>
            <a:ext cx="4677229" cy="4905341"/>
          </a:xfrm>
        </p:spPr>
        <p:txBody>
          <a:bodyPr>
            <a:normAutofit fontScale="92500" lnSpcReduction="10000"/>
          </a:bodyPr>
          <a:lstStyle/>
          <a:p>
            <a:r>
              <a:rPr lang="fr-FR" dirty="0"/>
              <a:t>Les parents de Liam ont consulté un allergologue et s'intéressent à l'immunothérapie allergénique (ITA). Ils ont de nombreuses questions.</a:t>
            </a:r>
          </a:p>
          <a:p>
            <a:r>
              <a:rPr lang="fr-FR" dirty="0"/>
              <a:t>Voici les questions les plus importantes qu'ils se posent</a:t>
            </a:r>
          </a:p>
          <a:p>
            <a:pPr lvl="1"/>
            <a:r>
              <a:rPr lang="fr-FR" dirty="0"/>
              <a:t>Quels types d'ITA existent et combien de temps dure le traitement ?</a:t>
            </a:r>
          </a:p>
          <a:p>
            <a:pPr lvl="1"/>
            <a:r>
              <a:rPr lang="fr-FR" dirty="0"/>
              <a:t>Y a-t-il des effets secondaires ?</a:t>
            </a:r>
          </a:p>
          <a:p>
            <a:pPr lvl="1"/>
            <a:r>
              <a:rPr lang="fr-FR" dirty="0"/>
              <a:t>Ce traitement va-t-il guérir l'allergie de Liam ?</a:t>
            </a:r>
            <a:endParaRPr lang="en-IE" dirty="0"/>
          </a:p>
        </p:txBody>
      </p:sp>
    </p:spTree>
    <p:extLst>
      <p:ext uri="{BB962C8B-B14F-4D97-AF65-F5344CB8AC3E}">
        <p14:creationId xmlns:p14="http://schemas.microsoft.com/office/powerpoint/2010/main" val="4154871868"/>
      </p:ext>
    </p:extLst>
  </p:cSld>
  <p:clrMapOvr>
    <a:masterClrMapping/>
  </p:clrMapOvr>
  <mc:AlternateContent xmlns:mc="http://schemas.openxmlformats.org/markup-compatibility/2006" xmlns:p14="http://schemas.microsoft.com/office/powerpoint/2010/main">
    <mc:Choice Requires="p14">
      <p:transition spd="slow" p14:dur="2000" advTm="75107"/>
    </mc:Choice>
    <mc:Fallback xmlns="">
      <p:transition spd="slow" advTm="751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96BF-6745-C0CE-C771-D94065CCA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A0675-0A22-DC0C-7ECB-EACC7D27D5D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Dialogue sur </a:t>
            </a:r>
            <a:r>
              <a:rPr lang="en-GB" sz="2800" b="1" dirty="0" err="1">
                <a:solidFill>
                  <a:srgbClr val="017973"/>
                </a:solidFill>
                <a:latin typeface="Arial" panose="020B0604020202020204" pitchFamily="34" charset="0"/>
                <a:cs typeface="Arial" panose="020B0604020202020204" pitchFamily="34" charset="0"/>
              </a:rPr>
              <a:t>l’ITA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3283795-4CDB-D306-9877-EAA260C524D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3F7959E2-AC7D-5B1F-44BD-3C6997932BE2}"/>
              </a:ext>
            </a:extLst>
          </p:cNvPr>
          <p:cNvSpPr>
            <a:spLocks noGrp="1"/>
          </p:cNvSpPr>
          <p:nvPr>
            <p:ph idx="1"/>
          </p:nvPr>
        </p:nvSpPr>
        <p:spPr>
          <a:xfrm>
            <a:off x="591128" y="1265744"/>
            <a:ext cx="4677229" cy="4905341"/>
          </a:xfrm>
        </p:spPr>
        <p:txBody>
          <a:bodyPr>
            <a:normAutofit lnSpcReduction="10000"/>
          </a:bodyPr>
          <a:lstStyle/>
          <a:p>
            <a:r>
              <a:rPr lang="fr-FR" dirty="0"/>
              <a:t>Quels types d’ITA existent et quelle est la durée du traitement ?</a:t>
            </a:r>
          </a:p>
          <a:p>
            <a:pPr lvl="1"/>
            <a:r>
              <a:rPr lang="fr-FR" dirty="0"/>
              <a:t>Immunothérapie sublinguale (SLIT) et immunothérapie sous-cutanée (SCIT)</a:t>
            </a:r>
          </a:p>
          <a:p>
            <a:pPr lvl="1"/>
            <a:r>
              <a:rPr lang="fr-FR" dirty="0"/>
              <a:t>Les deux ont fait l'objet de nombreuses années de recherche et d'utilisation clinique</a:t>
            </a:r>
          </a:p>
          <a:p>
            <a:pPr lvl="1"/>
            <a:r>
              <a:rPr lang="fr-FR" dirty="0"/>
              <a:t>SLIT : comprimés et gouttes pendant 3 à 5 ans.</a:t>
            </a:r>
          </a:p>
          <a:p>
            <a:pPr lvl="1"/>
            <a:r>
              <a:rPr lang="fr-FR" dirty="0"/>
              <a:t>SCIT : injection sous-cutanée pendant 3 à 5 ans</a:t>
            </a:r>
            <a:endParaRPr lang="en-US" dirty="0"/>
          </a:p>
        </p:txBody>
      </p:sp>
      <p:pic>
        <p:nvPicPr>
          <p:cNvPr id="4" name="Picture 3">
            <a:extLst>
              <a:ext uri="{FF2B5EF4-FFF2-40B4-BE49-F238E27FC236}">
                <a16:creationId xmlns:a16="http://schemas.microsoft.com/office/drawing/2014/main" id="{EDC8FD67-0FE3-6281-EFED-64B390D9A4FF}"/>
              </a:ext>
            </a:extLst>
          </p:cNvPr>
          <p:cNvPicPr>
            <a:picLocks noChangeAspect="1"/>
          </p:cNvPicPr>
          <p:nvPr/>
        </p:nvPicPr>
        <p:blipFill>
          <a:blip r:embed="rId3"/>
          <a:srcRect l="18141"/>
          <a:stretch/>
        </p:blipFill>
        <p:spPr>
          <a:xfrm>
            <a:off x="6858598" y="1265744"/>
            <a:ext cx="4068254" cy="2163255"/>
          </a:xfrm>
          <a:prstGeom prst="rect">
            <a:avLst/>
          </a:prstGeom>
        </p:spPr>
      </p:pic>
      <p:pic>
        <p:nvPicPr>
          <p:cNvPr id="8" name="Picture 7">
            <a:extLst>
              <a:ext uri="{FF2B5EF4-FFF2-40B4-BE49-F238E27FC236}">
                <a16:creationId xmlns:a16="http://schemas.microsoft.com/office/drawing/2014/main" id="{434193D9-957D-3F4A-834A-E62B45E8C1E6}"/>
              </a:ext>
            </a:extLst>
          </p:cNvPr>
          <p:cNvPicPr>
            <a:picLocks noChangeAspect="1"/>
          </p:cNvPicPr>
          <p:nvPr/>
        </p:nvPicPr>
        <p:blipFill>
          <a:blip r:embed="rId4"/>
          <a:stretch>
            <a:fillRect/>
          </a:stretch>
        </p:blipFill>
        <p:spPr>
          <a:xfrm>
            <a:off x="5633956" y="3347106"/>
            <a:ext cx="4777335" cy="3044041"/>
          </a:xfrm>
          <a:prstGeom prst="rect">
            <a:avLst/>
          </a:prstGeom>
        </p:spPr>
      </p:pic>
    </p:spTree>
    <p:extLst>
      <p:ext uri="{BB962C8B-B14F-4D97-AF65-F5344CB8AC3E}">
        <p14:creationId xmlns:p14="http://schemas.microsoft.com/office/powerpoint/2010/main" val="2403976179"/>
      </p:ext>
    </p:extLst>
  </p:cSld>
  <p:clrMapOvr>
    <a:masterClrMapping/>
  </p:clrMapOvr>
  <mc:AlternateContent xmlns:mc="http://schemas.openxmlformats.org/markup-compatibility/2006" xmlns:p14="http://schemas.microsoft.com/office/powerpoint/2010/main">
    <mc:Choice Requires="p14">
      <p:transition spd="slow" p14:dur="2000" advTm="158265"/>
    </mc:Choice>
    <mc:Fallback xmlns="">
      <p:transition spd="slow" advTm="1582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FD2F-CE5A-8A05-8C8E-2200CB30F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4C43C-389B-00E5-1415-EACBAC6E31F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Dialogue sur </a:t>
            </a:r>
            <a:r>
              <a:rPr lang="en-GB" sz="2800" b="1" dirty="0" err="1">
                <a:solidFill>
                  <a:srgbClr val="017973"/>
                </a:solidFill>
                <a:latin typeface="Arial" panose="020B0604020202020204" pitchFamily="34" charset="0"/>
                <a:cs typeface="Arial" panose="020B0604020202020204" pitchFamily="34" charset="0"/>
              </a:rPr>
              <a:t>l’ITA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C9C720BF-16D0-E15B-F35A-A80EB93F68D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86CF20F6-1067-95AD-41D5-978B2B30D6BE}"/>
              </a:ext>
            </a:extLst>
          </p:cNvPr>
          <p:cNvSpPr>
            <a:spLocks noGrp="1"/>
          </p:cNvSpPr>
          <p:nvPr>
            <p:ph idx="1"/>
          </p:nvPr>
        </p:nvSpPr>
        <p:spPr>
          <a:xfrm>
            <a:off x="264160" y="1271621"/>
            <a:ext cx="5251269" cy="4905341"/>
          </a:xfrm>
        </p:spPr>
        <p:txBody>
          <a:bodyPr/>
          <a:lstStyle/>
          <a:p>
            <a:r>
              <a:rPr lang="fr-FR" dirty="0"/>
              <a:t>Y a-t-il des effets secondaires ?</a:t>
            </a:r>
            <a:endParaRPr lang="en-US" dirty="0"/>
          </a:p>
        </p:txBody>
      </p:sp>
      <p:pic>
        <p:nvPicPr>
          <p:cNvPr id="4" name="Picture 3">
            <a:extLst>
              <a:ext uri="{FF2B5EF4-FFF2-40B4-BE49-F238E27FC236}">
                <a16:creationId xmlns:a16="http://schemas.microsoft.com/office/drawing/2014/main" id="{7A1849DC-1A31-0859-C2F4-C512CA59A2B4}"/>
              </a:ext>
            </a:extLst>
          </p:cNvPr>
          <p:cNvPicPr>
            <a:picLocks noChangeAspect="1"/>
          </p:cNvPicPr>
          <p:nvPr/>
        </p:nvPicPr>
        <p:blipFill>
          <a:blip r:embed="rId3"/>
          <a:stretch>
            <a:fillRect/>
          </a:stretch>
        </p:blipFill>
        <p:spPr>
          <a:xfrm>
            <a:off x="5377691" y="1301965"/>
            <a:ext cx="5105400" cy="2552700"/>
          </a:xfrm>
          <a:prstGeom prst="rect">
            <a:avLst/>
          </a:prstGeom>
        </p:spPr>
      </p:pic>
      <p:pic>
        <p:nvPicPr>
          <p:cNvPr id="1026" name="Picture 2" descr="What Hereditary Angioedema Attacks Look Like on the Body (Pictures)">
            <a:extLst>
              <a:ext uri="{FF2B5EF4-FFF2-40B4-BE49-F238E27FC236}">
                <a16:creationId xmlns:a16="http://schemas.microsoft.com/office/drawing/2014/main" id="{304FD5F1-4096-7ED8-CED7-664E32CD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697" y="1804342"/>
            <a:ext cx="2162157" cy="121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E68BE0-7387-BE86-FFAA-8208B3250453}"/>
              </a:ext>
            </a:extLst>
          </p:cNvPr>
          <p:cNvPicPr>
            <a:picLocks noChangeAspect="1"/>
          </p:cNvPicPr>
          <p:nvPr/>
        </p:nvPicPr>
        <p:blipFill>
          <a:blip r:embed="rId5"/>
          <a:stretch>
            <a:fillRect/>
          </a:stretch>
        </p:blipFill>
        <p:spPr>
          <a:xfrm>
            <a:off x="945075" y="1778555"/>
            <a:ext cx="1748117" cy="2330823"/>
          </a:xfrm>
          <a:prstGeom prst="rect">
            <a:avLst/>
          </a:prstGeom>
        </p:spPr>
      </p:pic>
      <p:pic>
        <p:nvPicPr>
          <p:cNvPr id="11" name="Picture 10">
            <a:extLst>
              <a:ext uri="{FF2B5EF4-FFF2-40B4-BE49-F238E27FC236}">
                <a16:creationId xmlns:a16="http://schemas.microsoft.com/office/drawing/2014/main" id="{7DD6C8D7-A75A-E7FF-CF27-0161A447E52F}"/>
              </a:ext>
            </a:extLst>
          </p:cNvPr>
          <p:cNvPicPr>
            <a:picLocks noChangeAspect="1"/>
          </p:cNvPicPr>
          <p:nvPr/>
        </p:nvPicPr>
        <p:blipFill>
          <a:blip r:embed="rId6"/>
          <a:stretch>
            <a:fillRect/>
          </a:stretch>
        </p:blipFill>
        <p:spPr>
          <a:xfrm>
            <a:off x="5377691" y="3885009"/>
            <a:ext cx="4560234" cy="2336836"/>
          </a:xfrm>
          <a:prstGeom prst="rect">
            <a:avLst/>
          </a:prstGeom>
        </p:spPr>
      </p:pic>
      <p:pic>
        <p:nvPicPr>
          <p:cNvPr id="13" name="Picture 12">
            <a:extLst>
              <a:ext uri="{FF2B5EF4-FFF2-40B4-BE49-F238E27FC236}">
                <a16:creationId xmlns:a16="http://schemas.microsoft.com/office/drawing/2014/main" id="{A1FB28CD-B28F-34D9-882F-C08119931825}"/>
              </a:ext>
            </a:extLst>
          </p:cNvPr>
          <p:cNvPicPr>
            <a:picLocks noChangeAspect="1"/>
          </p:cNvPicPr>
          <p:nvPr/>
        </p:nvPicPr>
        <p:blipFill>
          <a:blip r:embed="rId7"/>
          <a:stretch>
            <a:fillRect/>
          </a:stretch>
        </p:blipFill>
        <p:spPr>
          <a:xfrm>
            <a:off x="918260" y="4301759"/>
            <a:ext cx="2524233" cy="1682822"/>
          </a:xfrm>
          <a:prstGeom prst="rect">
            <a:avLst/>
          </a:prstGeom>
        </p:spPr>
      </p:pic>
    </p:spTree>
    <p:extLst>
      <p:ext uri="{BB962C8B-B14F-4D97-AF65-F5344CB8AC3E}">
        <p14:creationId xmlns:p14="http://schemas.microsoft.com/office/powerpoint/2010/main" val="3675557957"/>
      </p:ext>
    </p:extLst>
  </p:cSld>
  <p:clrMapOvr>
    <a:masterClrMapping/>
  </p:clrMapOvr>
  <mc:AlternateContent xmlns:mc="http://schemas.openxmlformats.org/markup-compatibility/2006" xmlns:p14="http://schemas.microsoft.com/office/powerpoint/2010/main">
    <mc:Choice Requires="p14">
      <p:transition spd="slow" p14:dur="2000" advTm="133229"/>
    </mc:Choice>
    <mc:Fallback xmlns="">
      <p:transition spd="slow" advTm="1332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B739-A5A3-1A0E-3885-54C127054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0E003-968E-0BCF-EE76-6B20AFE6B2B2}"/>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Dialogue sur </a:t>
            </a:r>
            <a:r>
              <a:rPr lang="en-GB" sz="2800" b="1" dirty="0" err="1">
                <a:solidFill>
                  <a:srgbClr val="017973"/>
                </a:solidFill>
                <a:latin typeface="Arial" panose="020B0604020202020204" pitchFamily="34" charset="0"/>
                <a:cs typeface="Arial" panose="020B0604020202020204" pitchFamily="34" charset="0"/>
              </a:rPr>
              <a:t>l’ITA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30CA9F2-85B9-EAD1-7AA7-8872747603B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94301AFC-A858-A82F-6969-4C1BD3AB42A6}"/>
              </a:ext>
            </a:extLst>
          </p:cNvPr>
          <p:cNvSpPr>
            <a:spLocks noGrp="1"/>
          </p:cNvSpPr>
          <p:nvPr>
            <p:ph idx="1"/>
          </p:nvPr>
        </p:nvSpPr>
        <p:spPr>
          <a:xfrm>
            <a:off x="838200" y="1271621"/>
            <a:ext cx="4677229" cy="4905341"/>
          </a:xfrm>
        </p:spPr>
        <p:txBody>
          <a:bodyPr>
            <a:normAutofit fontScale="92500" lnSpcReduction="10000"/>
          </a:bodyPr>
          <a:lstStyle/>
          <a:p>
            <a:r>
              <a:rPr lang="fr-FR" dirty="0"/>
              <a:t>Cela va-t-il guérir l'allergie de Liam ?</a:t>
            </a:r>
          </a:p>
          <a:p>
            <a:r>
              <a:rPr lang="fr-FR" dirty="0"/>
              <a:t>Ce n'est pas parfait, mais cela fonctionne pour la plupart des patients.</a:t>
            </a:r>
          </a:p>
          <a:p>
            <a:r>
              <a:rPr lang="fr-FR" dirty="0"/>
              <a:t>Meilleurs résultats chez les patients modérés à sévères</a:t>
            </a:r>
          </a:p>
          <a:p>
            <a:r>
              <a:rPr lang="fr-FR" dirty="0"/>
              <a:t>Sélection de l'allergène</a:t>
            </a:r>
          </a:p>
          <a:p>
            <a:r>
              <a:rPr lang="fr-FR" dirty="0"/>
              <a:t>Soulagement à court et à long terme</a:t>
            </a:r>
          </a:p>
          <a:p>
            <a:r>
              <a:rPr lang="fr-FR" dirty="0"/>
              <a:t>Médicament modificateur de la maladie</a:t>
            </a:r>
            <a:endParaRPr lang="en-IE" dirty="0"/>
          </a:p>
        </p:txBody>
      </p:sp>
      <p:pic>
        <p:nvPicPr>
          <p:cNvPr id="3" name="Picture 2">
            <a:extLst>
              <a:ext uri="{FF2B5EF4-FFF2-40B4-BE49-F238E27FC236}">
                <a16:creationId xmlns:a16="http://schemas.microsoft.com/office/drawing/2014/main" id="{C4399658-8B2E-77B5-6483-78FA3502C349}"/>
              </a:ext>
            </a:extLst>
          </p:cNvPr>
          <p:cNvPicPr>
            <a:picLocks noChangeAspect="1"/>
          </p:cNvPicPr>
          <p:nvPr/>
        </p:nvPicPr>
        <p:blipFill>
          <a:blip r:embed="rId3"/>
          <a:stretch>
            <a:fillRect/>
          </a:stretch>
        </p:blipFill>
        <p:spPr>
          <a:xfrm>
            <a:off x="5762466" y="1017705"/>
            <a:ext cx="5314950" cy="4648200"/>
          </a:xfrm>
          <a:prstGeom prst="rect">
            <a:avLst/>
          </a:prstGeom>
        </p:spPr>
      </p:pic>
    </p:spTree>
    <p:extLst>
      <p:ext uri="{BB962C8B-B14F-4D97-AF65-F5344CB8AC3E}">
        <p14:creationId xmlns:p14="http://schemas.microsoft.com/office/powerpoint/2010/main" val="4085814002"/>
      </p:ext>
    </p:extLst>
  </p:cSld>
  <p:clrMapOvr>
    <a:masterClrMapping/>
  </p:clrMapOvr>
  <mc:AlternateContent xmlns:mc="http://schemas.openxmlformats.org/markup-compatibility/2006" xmlns:p14="http://schemas.microsoft.com/office/powerpoint/2010/main">
    <mc:Choice Requires="p14">
      <p:transition spd="slow" p14:dur="2000" advTm="102745"/>
    </mc:Choice>
    <mc:Fallback xmlns="">
      <p:transition spd="slow" advTm="102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8FA1-5ADA-7040-7992-102E8E26D9B9}"/>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89C7116F-96C0-B205-7B9A-E7908BE6808C}"/>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3" name="Content Placeholder 12">
            <a:extLst>
              <a:ext uri="{FF2B5EF4-FFF2-40B4-BE49-F238E27FC236}">
                <a16:creationId xmlns:a16="http://schemas.microsoft.com/office/drawing/2014/main" id="{A9548B20-82CC-1F98-CD67-949B03237141}"/>
              </a:ext>
            </a:extLst>
          </p:cNvPr>
          <p:cNvGraphicFramePr>
            <a:graphicFrameLocks noGrp="1"/>
          </p:cNvGraphicFramePr>
          <p:nvPr>
            <p:ph idx="1"/>
            <p:extLst>
              <p:ext uri="{D42A27DB-BD31-4B8C-83A1-F6EECF244321}">
                <p14:modId xmlns:p14="http://schemas.microsoft.com/office/powerpoint/2010/main" val="629139284"/>
              </p:ext>
            </p:extLst>
          </p:nvPr>
        </p:nvGraphicFramePr>
        <p:xfrm>
          <a:off x="985520" y="281092"/>
          <a:ext cx="9265919" cy="6155855"/>
        </p:xfrm>
        <a:graphic>
          <a:graphicData uri="http://schemas.openxmlformats.org/drawingml/2006/table">
            <a:tbl>
              <a:tblPr firstRow="1" bandRow="1">
                <a:noFill/>
              </a:tblPr>
              <a:tblGrid>
                <a:gridCol w="2407920">
                  <a:extLst>
                    <a:ext uri="{9D8B030D-6E8A-4147-A177-3AD203B41FA5}">
                      <a16:colId xmlns:a16="http://schemas.microsoft.com/office/drawing/2014/main" val="742786417"/>
                    </a:ext>
                  </a:extLst>
                </a:gridCol>
                <a:gridCol w="3510418">
                  <a:extLst>
                    <a:ext uri="{9D8B030D-6E8A-4147-A177-3AD203B41FA5}">
                      <a16:colId xmlns:a16="http://schemas.microsoft.com/office/drawing/2014/main" val="2318689931"/>
                    </a:ext>
                  </a:extLst>
                </a:gridCol>
                <a:gridCol w="3347581">
                  <a:extLst>
                    <a:ext uri="{9D8B030D-6E8A-4147-A177-3AD203B41FA5}">
                      <a16:colId xmlns:a16="http://schemas.microsoft.com/office/drawing/2014/main" val="3174457865"/>
                    </a:ext>
                  </a:extLst>
                </a:gridCol>
              </a:tblGrid>
              <a:tr h="734049">
                <a:tc>
                  <a:txBody>
                    <a:bodyPr/>
                    <a:lstStyle/>
                    <a:p>
                      <a:r>
                        <a:rPr lang="en-IE" sz="2000" b="1" cap="none" spc="30" dirty="0">
                          <a:solidFill>
                            <a:schemeClr val="tx1"/>
                          </a:solidFill>
                          <a:effectLst/>
                        </a:rPr>
                        <a:t>Aspect</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ITSL (</a:t>
                      </a:r>
                      <a:r>
                        <a:rPr lang="en-IE" sz="2000" b="1" cap="none" spc="30" dirty="0" err="1">
                          <a:solidFill>
                            <a:schemeClr val="tx1"/>
                          </a:solidFill>
                          <a:effectLst/>
                        </a:rPr>
                        <a:t>immunothérapie</a:t>
                      </a:r>
                      <a:r>
                        <a:rPr lang="en-IE" sz="2000" b="1" cap="none" spc="30" dirty="0">
                          <a:solidFill>
                            <a:schemeClr val="tx1"/>
                          </a:solidFill>
                          <a:effectLst/>
                        </a:rPr>
                        <a:t> </a:t>
                      </a:r>
                      <a:r>
                        <a:rPr lang="en-IE" sz="2000" b="1" cap="none" spc="30" dirty="0" err="1">
                          <a:solidFill>
                            <a:schemeClr val="tx1"/>
                          </a:solidFill>
                          <a:effectLst/>
                        </a:rPr>
                        <a:t>sublinguale</a:t>
                      </a:r>
                      <a:r>
                        <a:rPr lang="en-IE" sz="2000" b="1" cap="none" spc="30" dirty="0">
                          <a:solidFill>
                            <a:schemeClr val="tx1"/>
                          </a:solidFill>
                          <a:effectLst/>
                        </a:rPr>
                        <a:t>)</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ITSC (</a:t>
                      </a:r>
                      <a:r>
                        <a:rPr lang="en-IE" sz="2000" b="1" cap="none" spc="30" dirty="0" err="1">
                          <a:solidFill>
                            <a:schemeClr val="tx1"/>
                          </a:solidFill>
                          <a:effectLst/>
                        </a:rPr>
                        <a:t>immunothérapie</a:t>
                      </a:r>
                      <a:r>
                        <a:rPr lang="en-IE" sz="2000" b="1" cap="none" spc="30" dirty="0">
                          <a:solidFill>
                            <a:schemeClr val="tx1"/>
                          </a:solidFill>
                          <a:effectLst/>
                        </a:rPr>
                        <a:t> sous-</a:t>
                      </a:r>
                      <a:r>
                        <a:rPr lang="en-IE" sz="2000" b="1" cap="none" spc="30" dirty="0" err="1">
                          <a:solidFill>
                            <a:schemeClr val="tx1"/>
                          </a:solidFill>
                          <a:effectLst/>
                        </a:rPr>
                        <a:t>cutanée</a:t>
                      </a:r>
                      <a:r>
                        <a:rPr lang="en-IE" sz="2000" b="1" cap="none" spc="30" dirty="0">
                          <a:solidFill>
                            <a:schemeClr val="tx1"/>
                          </a:solidFill>
                          <a:effectLst/>
                        </a:rPr>
                        <a:t>)</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633357186"/>
                  </a:ext>
                </a:extLst>
              </a:tr>
              <a:tr h="817185">
                <a:tc>
                  <a:txBody>
                    <a:bodyPr/>
                    <a:lstStyle/>
                    <a:p>
                      <a:r>
                        <a:rPr lang="en-IE" sz="1800" b="1" cap="none" spc="0" dirty="0">
                          <a:solidFill>
                            <a:schemeClr val="tx1"/>
                          </a:solidFill>
                          <a:effectLst/>
                        </a:rPr>
                        <a:t>Comment </a:t>
                      </a:r>
                      <a:r>
                        <a:rPr lang="en-IE" sz="1800" b="1" cap="none" spc="0" dirty="0" err="1">
                          <a:solidFill>
                            <a:schemeClr val="tx1"/>
                          </a:solidFill>
                          <a:effectLst/>
                        </a:rPr>
                        <a:t>cela</a:t>
                      </a:r>
                      <a:r>
                        <a:rPr lang="en-IE" sz="1800" b="1" cap="none" spc="0" dirty="0">
                          <a:solidFill>
                            <a:schemeClr val="tx1"/>
                          </a:solidFill>
                          <a:effectLst/>
                        </a:rPr>
                        <a:t> </a:t>
                      </a:r>
                      <a:r>
                        <a:rPr lang="en-IE" sz="1800" b="1" cap="none" spc="0" dirty="0" err="1">
                          <a:solidFill>
                            <a:schemeClr val="tx1"/>
                          </a:solidFill>
                          <a:effectLst/>
                        </a:rPr>
                        <a:t>est</a:t>
                      </a:r>
                      <a:r>
                        <a:rPr lang="en-IE" sz="1800" b="1" cap="none" spc="0" dirty="0">
                          <a:solidFill>
                            <a:schemeClr val="tx1"/>
                          </a:solidFill>
                          <a:effectLst/>
                        </a:rPr>
                        <a:t> </a:t>
                      </a:r>
                      <a:r>
                        <a:rPr lang="en-IE" sz="1800" b="1" cap="none" spc="0" dirty="0" err="1">
                          <a:solidFill>
                            <a:schemeClr val="tx1"/>
                          </a:solidFill>
                          <a:effectLst/>
                        </a:rPr>
                        <a:t>donné</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fr-FR" sz="1400" cap="none" spc="0" dirty="0">
                          <a:solidFill>
                            <a:schemeClr val="tx1"/>
                          </a:solidFill>
                          <a:effectLst/>
                        </a:rPr>
                        <a:t>Gouttes ou comprimés sous la langue à prendre à domicile, tous les jours</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fr-FR" sz="1400" cap="none" spc="0" dirty="0">
                          <a:solidFill>
                            <a:schemeClr val="tx1"/>
                          </a:solidFill>
                          <a:effectLst/>
                        </a:rPr>
                        <a:t>Injections chez un médecin, généralement une fois par semaine au début, puis une fois par mois pour l'entretien.</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748355355"/>
                  </a:ext>
                </a:extLst>
              </a:tr>
              <a:tr h="567772">
                <a:tc>
                  <a:txBody>
                    <a:bodyPr/>
                    <a:lstStyle/>
                    <a:p>
                      <a:r>
                        <a:rPr lang="en-IE" sz="1800" b="1" cap="none" spc="0" dirty="0" err="1">
                          <a:solidFill>
                            <a:schemeClr val="tx1"/>
                          </a:solidFill>
                          <a:effectLst/>
                        </a:rPr>
                        <a:t>Commodité</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fr-FR" sz="1400" cap="none" spc="0" dirty="0">
                          <a:solidFill>
                            <a:schemeClr val="tx1"/>
                          </a:solidFill>
                          <a:effectLst/>
                        </a:rPr>
                        <a:t>Très pratique : pas besoin de se rendre au bureau.</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buNone/>
                      </a:pPr>
                      <a:r>
                        <a:rPr lang="fr-FR" sz="1400" dirty="0"/>
                        <a:t>Moins pratique — nécessite des visites régulières à la clinique</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09244632"/>
                  </a:ext>
                </a:extLst>
              </a:tr>
              <a:tr h="817185">
                <a:tc>
                  <a:txBody>
                    <a:bodyPr/>
                    <a:lstStyle/>
                    <a:p>
                      <a:r>
                        <a:rPr lang="en-IE" sz="1800" b="1" cap="none" spc="0" dirty="0" err="1">
                          <a:solidFill>
                            <a:schemeClr val="tx1"/>
                          </a:solidFill>
                          <a:effectLst/>
                        </a:rPr>
                        <a:t>Sécurité</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GB" sz="1400" cap="none" spc="0" dirty="0" err="1">
                          <a:solidFill>
                            <a:schemeClr val="tx1"/>
                          </a:solidFill>
                          <a:effectLst/>
                        </a:rPr>
                        <a:t>Faible</a:t>
                      </a:r>
                      <a:r>
                        <a:rPr lang="en-GB" sz="1400" cap="none" spc="0" dirty="0">
                          <a:solidFill>
                            <a:schemeClr val="tx1"/>
                          </a:solidFill>
                          <a:effectLst/>
                        </a:rPr>
                        <a:t> </a:t>
                      </a:r>
                      <a:r>
                        <a:rPr lang="en-GB" sz="1400" cap="none" spc="0" dirty="0" err="1">
                          <a:solidFill>
                            <a:schemeClr val="tx1"/>
                          </a:solidFill>
                          <a:effectLst/>
                        </a:rPr>
                        <a:t>risque</a:t>
                      </a:r>
                      <a:r>
                        <a:rPr lang="en-GB" sz="1400" cap="none" spc="0" dirty="0">
                          <a:solidFill>
                            <a:schemeClr val="tx1"/>
                          </a:solidFill>
                          <a:effectLst/>
                        </a:rPr>
                        <a:t> de </a:t>
                      </a:r>
                      <a:r>
                        <a:rPr lang="en-GB" sz="1400" cap="none" spc="0" dirty="0" err="1">
                          <a:solidFill>
                            <a:schemeClr val="tx1"/>
                          </a:solidFill>
                          <a:effectLst/>
                        </a:rPr>
                        <a:t>réaction</a:t>
                      </a:r>
                      <a:r>
                        <a:rPr lang="en-GB" sz="1400" cap="none" spc="0" dirty="0">
                          <a:solidFill>
                            <a:schemeClr val="tx1"/>
                          </a:solidFill>
                          <a:effectLst/>
                        </a:rPr>
                        <a:t> </a:t>
                      </a:r>
                      <a:r>
                        <a:rPr lang="en-GB" sz="1400" cap="none" spc="0" dirty="0" err="1">
                          <a:solidFill>
                            <a:schemeClr val="tx1"/>
                          </a:solidFill>
                          <a:effectLst/>
                        </a:rPr>
                        <a:t>allergique</a:t>
                      </a:r>
                      <a:r>
                        <a:rPr lang="en-GB" sz="1400" cap="none" spc="0" dirty="0">
                          <a:solidFill>
                            <a:schemeClr val="tx1"/>
                          </a:solidFill>
                          <a:effectLst/>
                        </a:rPr>
                        <a:t> </a:t>
                      </a:r>
                      <a:r>
                        <a:rPr lang="en-GB" sz="1400" cap="none" spc="0" dirty="0" err="1">
                          <a:solidFill>
                            <a:schemeClr val="tx1"/>
                          </a:solidFill>
                          <a:effectLst/>
                        </a:rPr>
                        <a:t>sévère</a:t>
                      </a:r>
                      <a:r>
                        <a:rPr lang="en-GB" sz="1400" cap="none" spc="0" dirty="0">
                          <a:solidFill>
                            <a:schemeClr val="tx1"/>
                          </a:solidFill>
                          <a:effectLst/>
                        </a:rPr>
                        <a:t> </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fr-FR" sz="1400" cap="none" spc="0" dirty="0">
                          <a:solidFill>
                            <a:schemeClr val="tx1"/>
                          </a:solidFill>
                          <a:effectLst/>
                        </a:rPr>
                        <a:t>Risque accru de réactions systémiques, nécessite une surveillance après chaque injection.</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94922765"/>
                  </a:ext>
                </a:extLst>
              </a:tr>
              <a:tr h="567772">
                <a:tc>
                  <a:txBody>
                    <a:bodyPr/>
                    <a:lstStyle/>
                    <a:p>
                      <a:r>
                        <a:rPr lang="en-IE" sz="1800" b="1" cap="none" spc="0" dirty="0" err="1">
                          <a:solidFill>
                            <a:schemeClr val="tx1"/>
                          </a:solidFill>
                          <a:effectLst/>
                        </a:rPr>
                        <a:t>Efficacité</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fr-FR" sz="1400" cap="none" spc="0" dirty="0">
                          <a:solidFill>
                            <a:schemeClr val="tx1"/>
                          </a:solidFill>
                          <a:effectLst/>
                        </a:rPr>
                        <a:t>Efficace, mais peut être légèrement moins robuste pour certains allergènes.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fr-FR" sz="1400" cap="none" spc="0" dirty="0">
                          <a:solidFill>
                            <a:schemeClr val="tx1"/>
                          </a:solidFill>
                          <a:effectLst/>
                        </a:rPr>
                        <a:t>Très efficace contre un large éventail d'allergènes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62540799"/>
                  </a:ext>
                </a:extLst>
              </a:tr>
              <a:tr h="567772">
                <a:tc>
                  <a:txBody>
                    <a:bodyPr/>
                    <a:lstStyle/>
                    <a:p>
                      <a:r>
                        <a:rPr lang="en-IE" sz="1800" b="1" cap="none" spc="0" dirty="0">
                          <a:solidFill>
                            <a:schemeClr val="tx1"/>
                          </a:solidFill>
                          <a:effectLst/>
                        </a:rPr>
                        <a:t>Début des </a:t>
                      </a:r>
                      <a:r>
                        <a:rPr lang="en-IE" sz="1800" b="1" cap="none" spc="0" dirty="0" err="1">
                          <a:solidFill>
                            <a:schemeClr val="tx1"/>
                          </a:solidFill>
                          <a:effectLst/>
                        </a:rPr>
                        <a:t>prestations</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fr-FR" sz="1400" cap="none" spc="0" dirty="0">
                          <a:solidFill>
                            <a:schemeClr val="tx1"/>
                          </a:solidFill>
                          <a:effectLst/>
                        </a:rPr>
                        <a:t>Amélioration progressive sur plusieurs mois à un an</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IE" sz="1400" cap="none" spc="0" dirty="0" err="1">
                          <a:solidFill>
                            <a:schemeClr val="tx1"/>
                          </a:solidFill>
                          <a:effectLst/>
                        </a:rPr>
                        <a:t>Amélioration</a:t>
                      </a:r>
                      <a:r>
                        <a:rPr lang="en-IE" sz="1400" cap="none" spc="0" dirty="0">
                          <a:solidFill>
                            <a:schemeClr val="tx1"/>
                          </a:solidFill>
                          <a:effectLst/>
                        </a:rPr>
                        <a:t> progressive </a:t>
                      </a:r>
                      <a:r>
                        <a:rPr lang="en-IE" sz="1400" cap="none" spc="0" dirty="0" err="1">
                          <a:solidFill>
                            <a:schemeClr val="tx1"/>
                          </a:solidFill>
                          <a:effectLst/>
                        </a:rPr>
                        <a:t>similaire</a:t>
                      </a:r>
                      <a:endParaRPr lang="en-IE"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95525455"/>
                  </a:ext>
                </a:extLst>
              </a:tr>
              <a:tr h="817185">
                <a:tc>
                  <a:txBody>
                    <a:bodyPr/>
                    <a:lstStyle/>
                    <a:p>
                      <a:r>
                        <a:rPr lang="en-IE" sz="1800" b="1" cap="none" spc="0" dirty="0" err="1">
                          <a:solidFill>
                            <a:schemeClr val="tx1"/>
                          </a:solidFill>
                          <a:effectLst/>
                        </a:rPr>
                        <a:t>Considérations</a:t>
                      </a:r>
                      <a:r>
                        <a:rPr lang="en-IE" sz="1800" b="1" cap="none" spc="0" dirty="0">
                          <a:solidFill>
                            <a:schemeClr val="tx1"/>
                          </a:solidFill>
                          <a:effectLst/>
                        </a:rPr>
                        <a:t> relatives aux </a:t>
                      </a:r>
                      <a:r>
                        <a:rPr lang="en-IE" sz="1800" b="1" cap="none" spc="0" dirty="0" err="1">
                          <a:solidFill>
                            <a:schemeClr val="tx1"/>
                          </a:solidFill>
                          <a:effectLst/>
                        </a:rPr>
                        <a:t>coûts</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fr-FR" sz="1400" cap="none" spc="0" dirty="0">
                          <a:solidFill>
                            <a:schemeClr val="tx1"/>
                          </a:solidFill>
                          <a:effectLst/>
                        </a:rPr>
                        <a:t>Moins de visites chez le médecin peuvent réduire les coûts, mais les tablettes peuvent être coûteuses.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fr-FR" sz="1400" cap="none" spc="0" dirty="0">
                          <a:solidFill>
                            <a:schemeClr val="tx1"/>
                          </a:solidFill>
                          <a:effectLst/>
                        </a:rPr>
                        <a:t>Les consultations chez le médecin augmentent le coût global, mais les injections sont souvent prises en charge par l'assurance.</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46477651"/>
                  </a:ext>
                </a:extLst>
              </a:tr>
              <a:tr h="567772">
                <a:tc>
                  <a:txBody>
                    <a:bodyPr/>
                    <a:lstStyle/>
                    <a:p>
                      <a:r>
                        <a:rPr lang="en-IE" sz="1800" b="1" cap="none" spc="0" dirty="0" err="1">
                          <a:solidFill>
                            <a:schemeClr val="tx1"/>
                          </a:solidFill>
                          <a:effectLst/>
                        </a:rPr>
                        <a:t>Adhésion</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fr-FR" sz="1400" cap="none" spc="0" dirty="0">
                          <a:solidFill>
                            <a:schemeClr val="tx1"/>
                          </a:solidFill>
                          <a:effectLst/>
                        </a:rPr>
                        <a:t>L'utilisation quotidienne à domicile nécessite un engagement fort de la part du patient.</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fr-FR" sz="1400" cap="none" spc="0" dirty="0">
                          <a:solidFill>
                            <a:schemeClr val="tx1"/>
                          </a:solidFill>
                          <a:effectLst/>
                        </a:rPr>
                        <a:t>Un calendrier établi au cabinet peut améliorer l'observance</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58162318"/>
                  </a:ext>
                </a:extLst>
              </a:tr>
              <a:tr h="567772">
                <a:tc>
                  <a:txBody>
                    <a:bodyPr/>
                    <a:lstStyle/>
                    <a:p>
                      <a:r>
                        <a:rPr lang="en-IE" sz="1800" b="1" cap="none" spc="0" dirty="0" err="1">
                          <a:solidFill>
                            <a:schemeClr val="tx1"/>
                          </a:solidFill>
                          <a:effectLst/>
                        </a:rPr>
                        <a:t>Idéal</a:t>
                      </a:r>
                      <a:r>
                        <a:rPr lang="en-IE" sz="1800" b="1" cap="none" spc="0" dirty="0">
                          <a:solidFill>
                            <a:schemeClr val="tx1"/>
                          </a:solidFill>
                          <a:effectLst/>
                        </a:rPr>
                        <a:t> pour</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fr-FR" sz="1400" cap="none" spc="0" dirty="0">
                          <a:solidFill>
                            <a:schemeClr val="tx1"/>
                          </a:solidFill>
                          <a:effectLst/>
                        </a:rPr>
                        <a:t>Ceux qui préfèrent un traitement à domicile ou qui n'aiment pas les aiguilles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fr-FR" sz="1400" cap="none" spc="0" dirty="0">
                          <a:solidFill>
                            <a:schemeClr val="tx1"/>
                          </a:solidFill>
                          <a:effectLst/>
                        </a:rPr>
                        <a:t>Ceux qui veulent des mélanges sur mesure et qui ne craignent pas les injections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697904688"/>
                  </a:ext>
                </a:extLst>
              </a:tr>
            </a:tbl>
          </a:graphicData>
        </a:graphic>
      </p:graphicFrame>
    </p:spTree>
    <p:extLst>
      <p:ext uri="{BB962C8B-B14F-4D97-AF65-F5344CB8AC3E}">
        <p14:creationId xmlns:p14="http://schemas.microsoft.com/office/powerpoint/2010/main" val="2229310625"/>
      </p:ext>
    </p:extLst>
  </p:cSld>
  <p:clrMapOvr>
    <a:masterClrMapping/>
  </p:clrMapOvr>
  <mc:AlternateContent xmlns:mc="http://schemas.openxmlformats.org/markup-compatibility/2006" xmlns:p14="http://schemas.microsoft.com/office/powerpoint/2010/main">
    <mc:Choice Requires="p14">
      <p:transition spd="slow" p14:dur="2000" advTm="129800"/>
    </mc:Choice>
    <mc:Fallback xmlns="">
      <p:transition spd="slow" advTm="1298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2922E0AD-0298-0F0B-379F-36402A98F7BB}"/>
              </a:ext>
            </a:extLst>
          </p:cNvPr>
          <p:cNvGrpSpPr/>
          <p:nvPr/>
        </p:nvGrpSpPr>
        <p:grpSpPr>
          <a:xfrm>
            <a:off x="0" y="209165"/>
            <a:ext cx="11217212" cy="6535963"/>
            <a:chOff x="0" y="209165"/>
            <a:chExt cx="11217212" cy="6535963"/>
          </a:xfrm>
        </p:grpSpPr>
        <p:sp>
          <p:nvSpPr>
            <p:cNvPr id="25" name="Rectangle 24">
              <a:extLst>
                <a:ext uri="{FF2B5EF4-FFF2-40B4-BE49-F238E27FC236}">
                  <a16:creationId xmlns:a16="http://schemas.microsoft.com/office/drawing/2014/main" id="{77218855-A335-65FE-B35B-0B7FAD2539CA}"/>
                </a:ext>
              </a:extLst>
            </p:cNvPr>
            <p:cNvSpPr/>
            <p:nvPr/>
          </p:nvSpPr>
          <p:spPr>
            <a:xfrm>
              <a:off x="0" y="374153"/>
              <a:ext cx="11217212" cy="6370975"/>
            </a:xfrm>
            <a:prstGeom prst="rect">
              <a:avLst/>
            </a:prstGeom>
            <a:noFill/>
          </p:spPr>
          <p:txBody>
            <a:bodyPr/>
            <a:lstStyle/>
            <a:p>
              <a:endParaRPr lang="en-GB"/>
            </a:p>
          </p:txBody>
        </p:sp>
        <p:sp>
          <p:nvSpPr>
            <p:cNvPr id="26" name="Oval 25">
              <a:extLst>
                <a:ext uri="{FF2B5EF4-FFF2-40B4-BE49-F238E27FC236}">
                  <a16:creationId xmlns:a16="http://schemas.microsoft.com/office/drawing/2014/main" id="{7B8FBC51-C8A3-AEDD-2F4D-4D3F2D4421F8}"/>
                </a:ext>
              </a:extLst>
            </p:cNvPr>
            <p:cNvSpPr/>
            <p:nvPr/>
          </p:nvSpPr>
          <p:spPr>
            <a:xfrm>
              <a:off x="340805" y="209165"/>
              <a:ext cx="1397306" cy="139730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descr="House">
              <a:extLst>
                <a:ext uri="{FF2B5EF4-FFF2-40B4-BE49-F238E27FC236}">
                  <a16:creationId xmlns:a16="http://schemas.microsoft.com/office/drawing/2014/main" id="{D3DE8E21-4AF1-64DF-955F-92EA19445D13}"/>
                </a:ext>
              </a:extLst>
            </p:cNvPr>
            <p:cNvSpPr/>
            <p:nvPr/>
          </p:nvSpPr>
          <p:spPr>
            <a:xfrm>
              <a:off x="634239" y="502599"/>
              <a:ext cx="810437" cy="8104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8" name="Freeform: Shape 27">
              <a:extLst>
                <a:ext uri="{FF2B5EF4-FFF2-40B4-BE49-F238E27FC236}">
                  <a16:creationId xmlns:a16="http://schemas.microsoft.com/office/drawing/2014/main" id="{BBD78ADF-9F69-F381-A119-F9644C0B40DC}"/>
                </a:ext>
              </a:extLst>
            </p:cNvPr>
            <p:cNvSpPr/>
            <p:nvPr/>
          </p:nvSpPr>
          <p:spPr>
            <a:xfrm>
              <a:off x="2037534"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Arial" panose="020B0604020202020204" pitchFamily="34" charset="0"/>
                  <a:cs typeface="Arial" panose="020B0604020202020204" pitchFamily="34" charset="0"/>
                </a:rPr>
                <a:t>Points à </a:t>
              </a:r>
              <a:r>
                <a:rPr lang="en-US" sz="2400" b="1" kern="1200" dirty="0" err="1">
                  <a:latin typeface="Arial" panose="020B0604020202020204" pitchFamily="34" charset="0"/>
                  <a:cs typeface="Arial" panose="020B0604020202020204" pitchFamily="34" charset="0"/>
                </a:rPr>
                <a:t>retenir</a:t>
              </a:r>
              <a:endParaRPr lang="en-US" sz="2400" b="1" kern="1200" dirty="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91FB173-C395-BCBA-496D-0BF3FDE6D3AB}"/>
                </a:ext>
              </a:extLst>
            </p:cNvPr>
            <p:cNvSpPr/>
            <p:nvPr/>
          </p:nvSpPr>
          <p:spPr>
            <a:xfrm>
              <a:off x="5905077" y="209165"/>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29" descr="Stethoscope">
              <a:extLst>
                <a:ext uri="{FF2B5EF4-FFF2-40B4-BE49-F238E27FC236}">
                  <a16:creationId xmlns:a16="http://schemas.microsoft.com/office/drawing/2014/main" id="{9F9C66D4-FEF6-8364-50DA-EAB3D1CAE841}"/>
                </a:ext>
              </a:extLst>
            </p:cNvPr>
            <p:cNvSpPr/>
            <p:nvPr/>
          </p:nvSpPr>
          <p:spPr>
            <a:xfrm>
              <a:off x="6198512" y="502599"/>
              <a:ext cx="810437" cy="81043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1" name="Freeform: Shape 30">
              <a:extLst>
                <a:ext uri="{FF2B5EF4-FFF2-40B4-BE49-F238E27FC236}">
                  <a16:creationId xmlns:a16="http://schemas.microsoft.com/office/drawing/2014/main" id="{1E913E4D-5F4E-BA2F-AE0F-80A8F9E9888E}"/>
                </a:ext>
              </a:extLst>
            </p:cNvPr>
            <p:cNvSpPr/>
            <p:nvPr/>
          </p:nvSpPr>
          <p:spPr>
            <a:xfrm>
              <a:off x="7601806"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fr-FR" sz="1900" kern="1200" dirty="0">
                  <a:latin typeface="Arial" panose="020B0604020202020204" pitchFamily="34" charset="0"/>
                  <a:cs typeface="Arial" panose="020B0604020202020204" pitchFamily="34" charset="0"/>
                </a:rPr>
                <a:t>La rhinite allergique (RA) chez les enfants doit être un diagnostic envisagé par les médecins généralistes.</a:t>
              </a:r>
              <a:endParaRPr lang="en-US" sz="1900" kern="12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D36125D-CDAF-4D36-48CF-6D5AA2FD19AB}"/>
                </a:ext>
              </a:extLst>
            </p:cNvPr>
            <p:cNvSpPr/>
            <p:nvPr/>
          </p:nvSpPr>
          <p:spPr>
            <a:xfrm>
              <a:off x="331280"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descr="Medicine">
              <a:extLst>
                <a:ext uri="{FF2B5EF4-FFF2-40B4-BE49-F238E27FC236}">
                  <a16:creationId xmlns:a16="http://schemas.microsoft.com/office/drawing/2014/main" id="{66CC61B7-BEA4-D5C8-EA73-011441291BA4}"/>
                </a:ext>
              </a:extLst>
            </p:cNvPr>
            <p:cNvSpPr/>
            <p:nvPr/>
          </p:nvSpPr>
          <p:spPr>
            <a:xfrm>
              <a:off x="624714" y="2201921"/>
              <a:ext cx="810437" cy="8104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5" name="Oval 34">
              <a:extLst>
                <a:ext uri="{FF2B5EF4-FFF2-40B4-BE49-F238E27FC236}">
                  <a16:creationId xmlns:a16="http://schemas.microsoft.com/office/drawing/2014/main" id="{7F8CD81A-A589-DE4D-FC72-6CE98431EF6F}"/>
                </a:ext>
              </a:extLst>
            </p:cNvPr>
            <p:cNvSpPr/>
            <p:nvPr/>
          </p:nvSpPr>
          <p:spPr>
            <a:xfrm>
              <a:off x="5895552"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Rectangle 35" descr="Needle">
              <a:extLst>
                <a:ext uri="{FF2B5EF4-FFF2-40B4-BE49-F238E27FC236}">
                  <a16:creationId xmlns:a16="http://schemas.microsoft.com/office/drawing/2014/main" id="{77F99D81-B714-1B8A-96BF-CE98D13809B1}"/>
                </a:ext>
              </a:extLst>
            </p:cNvPr>
            <p:cNvSpPr/>
            <p:nvPr/>
          </p:nvSpPr>
          <p:spPr>
            <a:xfrm>
              <a:off x="6188987" y="2201921"/>
              <a:ext cx="810437" cy="81043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7" name="Freeform: Shape 36">
              <a:extLst>
                <a:ext uri="{FF2B5EF4-FFF2-40B4-BE49-F238E27FC236}">
                  <a16:creationId xmlns:a16="http://schemas.microsoft.com/office/drawing/2014/main" id="{79A148A1-D69B-3402-3DE2-4EA28A4972F9}"/>
                </a:ext>
              </a:extLst>
            </p:cNvPr>
            <p:cNvSpPr/>
            <p:nvPr/>
          </p:nvSpPr>
          <p:spPr>
            <a:xfrm>
              <a:off x="7592281" y="1908487"/>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fr-FR" sz="1900" kern="1200" dirty="0">
                  <a:latin typeface="Arial" panose="020B0604020202020204" pitchFamily="34" charset="0"/>
                  <a:cs typeface="Arial" panose="020B0604020202020204" pitchFamily="34" charset="0"/>
                </a:rPr>
                <a:t>La technique d'administration des stéroïdes nasaux et une formation appropriée sont essentielles pour garantir leur efficacité.</a:t>
              </a:r>
              <a:endParaRPr lang="en-US" sz="1900" kern="1200" dirty="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D107620-1E89-5FC2-033F-468F0DA89C70}"/>
                </a:ext>
              </a:extLst>
            </p:cNvPr>
            <p:cNvSpPr/>
            <p:nvPr/>
          </p:nvSpPr>
          <p:spPr>
            <a:xfrm>
              <a:off x="276135" y="3607809"/>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Rectangle 38" descr="Checkmark">
              <a:extLst>
                <a:ext uri="{FF2B5EF4-FFF2-40B4-BE49-F238E27FC236}">
                  <a16:creationId xmlns:a16="http://schemas.microsoft.com/office/drawing/2014/main" id="{D3B67568-FD0D-26F8-24AC-2DF56DFDE56C}"/>
                </a:ext>
              </a:extLst>
            </p:cNvPr>
            <p:cNvSpPr/>
            <p:nvPr/>
          </p:nvSpPr>
          <p:spPr>
            <a:xfrm>
              <a:off x="569549" y="3901238"/>
              <a:ext cx="810437" cy="81043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0" name="Freeform: Shape 39">
              <a:extLst>
                <a:ext uri="{FF2B5EF4-FFF2-40B4-BE49-F238E27FC236}">
                  <a16:creationId xmlns:a16="http://schemas.microsoft.com/office/drawing/2014/main" id="{950BF111-646A-8A56-2F4D-DA2A29E8CBE3}"/>
                </a:ext>
              </a:extLst>
            </p:cNvPr>
            <p:cNvSpPr/>
            <p:nvPr/>
          </p:nvSpPr>
          <p:spPr>
            <a:xfrm>
              <a:off x="1895983" y="3657902"/>
              <a:ext cx="3518734"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fr-FR" sz="1900" kern="1200" dirty="0">
                  <a:latin typeface="Arial" panose="020B0604020202020204" pitchFamily="34" charset="0"/>
                  <a:cs typeface="Arial" panose="020B0604020202020204" pitchFamily="34" charset="0"/>
                </a:rPr>
                <a:t>L’ITA est une bonne option pour les patients qui souhaitent obtenir de meilleurs résultats que ceux obtenus avec un traitement conventionnel.</a:t>
              </a:r>
              <a:endParaRPr lang="en-US" sz="1900" kern="1200" dirty="0">
                <a:latin typeface="Arial" panose="020B0604020202020204" pitchFamily="34" charset="0"/>
                <a:cs typeface="Arial" panose="020B0604020202020204" pitchFamily="34" charset="0"/>
              </a:endParaRPr>
            </a:p>
          </p:txBody>
        </p:sp>
      </p:grpSp>
      <p:pic>
        <p:nvPicPr>
          <p:cNvPr id="1026" name="Picture 2" descr="Ordinal Number Circle Counting ...">
            <a:extLst>
              <a:ext uri="{FF2B5EF4-FFF2-40B4-BE49-F238E27FC236}">
                <a16:creationId xmlns:a16="http://schemas.microsoft.com/office/drawing/2014/main" id="{57466F0A-8685-2FBA-E7A0-B69474E4C1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141" t="15119" r="10606" b="24483"/>
          <a:stretch/>
        </p:blipFill>
        <p:spPr bwMode="auto">
          <a:xfrm>
            <a:off x="5708172" y="3710494"/>
            <a:ext cx="1594211" cy="1380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37854-D7F7-6330-5E8B-58818F27A390}"/>
              </a:ext>
            </a:extLst>
          </p:cNvPr>
          <p:cNvSpPr txBox="1"/>
          <p:nvPr/>
        </p:nvSpPr>
        <p:spPr>
          <a:xfrm>
            <a:off x="7381613" y="3852634"/>
            <a:ext cx="4362350" cy="646331"/>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L’ITA a été le premier (et le seul) traitement contre la rhinite allergique.</a:t>
            </a:r>
            <a:endParaRPr lang="en-US" dirty="0">
              <a:latin typeface="Arial" panose="020B0604020202020204" pitchFamily="34" charset="0"/>
              <a:cs typeface="Arial" panose="020B0604020202020204" pitchFamily="34" charset="0"/>
            </a:endParaRPr>
          </a:p>
        </p:txBody>
      </p:sp>
      <p:pic>
        <p:nvPicPr>
          <p:cNvPr id="2" name="Picture 1" descr="Kein Folientitel">
            <a:extLst>
              <a:ext uri="{FF2B5EF4-FFF2-40B4-BE49-F238E27FC236}">
                <a16:creationId xmlns:a16="http://schemas.microsoft.com/office/drawing/2014/main" id="{E3C1C124-CD73-87A5-66EA-FF1AAEAF1F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t="8061" r="-3777" b="54183"/>
          <a:stretch/>
        </p:blipFill>
        <p:spPr bwMode="auto">
          <a:xfrm>
            <a:off x="3611096" y="5168467"/>
            <a:ext cx="4194152" cy="11139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58BF3F-BF8E-31A6-2D81-0A6AEEC56A3F}"/>
              </a:ext>
            </a:extLst>
          </p:cNvPr>
          <p:cNvSpPr txBox="1"/>
          <p:nvPr/>
        </p:nvSpPr>
        <p:spPr>
          <a:xfrm>
            <a:off x="1921837" y="1994906"/>
            <a:ext cx="3054511" cy="1261884"/>
          </a:xfrm>
          <a:prstGeom prst="rect">
            <a:avLst/>
          </a:prstGeom>
          <a:noFill/>
        </p:spPr>
        <p:txBody>
          <a:bodyPr wrap="square">
            <a:spAutoFit/>
          </a:bodyPr>
          <a:lstStyle/>
          <a:p>
            <a:r>
              <a:rPr lang="fr-FR" sz="1900" dirty="0">
                <a:latin typeface="Arial" panose="020B0604020202020204" pitchFamily="34" charset="0"/>
                <a:cs typeface="Arial" panose="020B0604020202020204" pitchFamily="34" charset="0"/>
              </a:rPr>
              <a:t>Il existe plusieurs traitements pour l'AR, qui dépendent du type et de la gravité de l'AR.</a:t>
            </a:r>
            <a:endParaRPr lang="en-GB"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spd="slow" p14:dur="2000" advTm="42914"/>
    </mc:Choice>
    <mc:Fallback xmlns="">
      <p:transition spd="slow" advTm="429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0192-6248-B7CC-74E9-B093480B4465}"/>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540E6A4F-9AFC-0550-B7CD-82CCA049897C}"/>
              </a:ext>
            </a:extLst>
          </p:cNvPr>
          <p:cNvPicPr>
            <a:picLocks noChangeAspect="1"/>
          </p:cNvPicPr>
          <p:nvPr/>
        </p:nvPicPr>
        <p:blipFill>
          <a:blip r:embed="rId2"/>
          <a:stretch>
            <a:fillRect/>
          </a:stretch>
        </p:blipFill>
        <p:spPr>
          <a:xfrm>
            <a:off x="9041394" y="2058219"/>
            <a:ext cx="3084214" cy="3084214"/>
          </a:xfrm>
          <a:prstGeom prst="rect">
            <a:avLst/>
          </a:prstGeom>
        </p:spPr>
      </p:pic>
      <p:sp>
        <p:nvSpPr>
          <p:cNvPr id="2" name="Title 1">
            <a:extLst>
              <a:ext uri="{FF2B5EF4-FFF2-40B4-BE49-F238E27FC236}">
                <a16:creationId xmlns:a16="http://schemas.microsoft.com/office/drawing/2014/main" id="{D892CED3-87FE-A959-663B-DCAB344F7E9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L'assistant</a:t>
            </a:r>
            <a:r>
              <a:rPr lang="en-GB" sz="2800" b="1" dirty="0">
                <a:solidFill>
                  <a:srgbClr val="017973"/>
                </a:solidFill>
                <a:latin typeface="Arial" panose="020B0604020202020204" pitchFamily="34" charset="0"/>
                <a:cs typeface="Arial" panose="020B0604020202020204" pitchFamily="34" charset="0"/>
              </a:rPr>
              <a:t> de bureau</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DB8C812-739B-589D-9773-C1E5882BB6E1}"/>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500A76F9-56C8-F0D7-147F-C049CE7D1C5D}"/>
              </a:ext>
            </a:extLst>
          </p:cNvPr>
          <p:cNvPicPr>
            <a:picLocks noChangeAspect="1"/>
          </p:cNvPicPr>
          <p:nvPr/>
        </p:nvPicPr>
        <p:blipFill>
          <a:blip r:embed="rId4"/>
          <a:srcRect/>
          <a:stretch/>
        </p:blipFill>
        <p:spPr>
          <a:xfrm>
            <a:off x="597172" y="1102888"/>
            <a:ext cx="3641992" cy="51525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F52526-7FFF-5046-3622-D73EF5F4B7BC}"/>
              </a:ext>
            </a:extLst>
          </p:cNvPr>
          <p:cNvSpPr txBox="1"/>
          <p:nvPr/>
        </p:nvSpPr>
        <p:spPr>
          <a:xfrm>
            <a:off x="4449503" y="917549"/>
            <a:ext cx="7482964" cy="1323439"/>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fr-FR" sz="1600" b="0" i="0" dirty="0">
                <a:solidFill>
                  <a:srgbClr val="223843"/>
                </a:solidFill>
                <a:effectLst/>
                <a:latin typeface="Arial" panose="020B0604020202020204" pitchFamily="34" charset="0"/>
                <a:cs typeface="Arial" panose="020B0604020202020204" pitchFamily="34" charset="0"/>
              </a:rPr>
              <a:t>La rhinite est un problème très fréquent à tous les âges et altère considérablement la qualité de vie des personnes qui en souffrent, y compris celle de leurs proches. Elle est souvent sous-diagnostiquée ou son diagnostic est erroné, ce qui entraîne un traitement insuffisant ou inapproprié, des répercussions économiques et des risques pour la santé.</a:t>
            </a:r>
            <a:endParaRPr lang="en-US" sz="1600" b="0" i="0" dirty="0">
              <a:solidFill>
                <a:srgbClr val="223843"/>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F660F3B-832A-6214-9CE3-553EEBB7CFDE}"/>
              </a:ext>
            </a:extLst>
          </p:cNvPr>
          <p:cNvSpPr txBox="1"/>
          <p:nvPr/>
        </p:nvSpPr>
        <p:spPr>
          <a:xfrm>
            <a:off x="4449503" y="2671875"/>
            <a:ext cx="4850140" cy="3239348"/>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fr-FR" sz="1600" b="0" i="0" dirty="0">
                <a:solidFill>
                  <a:srgbClr val="223843"/>
                </a:solidFill>
                <a:effectLst/>
                <a:latin typeface="Arial" panose="020B0604020202020204" pitchFamily="34" charset="0"/>
                <a:cs typeface="Arial" panose="020B0604020202020204" pitchFamily="34" charset="0"/>
              </a:rPr>
              <a:t>La plupart des personnes atteintes de rhinite traitent leur affection de manière épisodique, soit par automédication, soit à l'aide de médicaments en vente libre (OTC). Beaucoup sous-estiment et négligent leurs symptômes et n'en parlent souvent pas à leur médecin généraliste (MG).</a:t>
            </a:r>
          </a:p>
          <a:p>
            <a:pPr marL="285750" indent="-285750" algn="l">
              <a:spcAft>
                <a:spcPts val="1500"/>
              </a:spcAft>
              <a:buFont typeface="Arial" panose="020B0604020202020204" pitchFamily="34" charset="0"/>
              <a:buChar char="•"/>
            </a:pPr>
            <a:r>
              <a:rPr lang="fr-FR" sz="1600" b="0" i="0" dirty="0">
                <a:solidFill>
                  <a:srgbClr val="223843"/>
                </a:solidFill>
                <a:effectLst/>
                <a:latin typeface="Arial" panose="020B0604020202020204" pitchFamily="34" charset="0"/>
                <a:cs typeface="Arial" panose="020B0604020202020204" pitchFamily="34" charset="0"/>
              </a:rPr>
              <a:t>Cependant, comme il s'agit d'un problème courant et d'une comorbidité fréquente qui affecte la prise en charge d'autres affections, il doit être reconnu et traité de manière appropriée dans le cadre des soins primaires.</a:t>
            </a:r>
            <a:endParaRPr lang="en-US" sz="1600" b="0" i="0" dirty="0">
              <a:solidFill>
                <a:srgbClr val="22384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903149"/>
      </p:ext>
    </p:extLst>
  </p:cSld>
  <p:clrMapOvr>
    <a:masterClrMapping/>
  </p:clrMapOvr>
  <mc:AlternateContent xmlns:mc="http://schemas.openxmlformats.org/markup-compatibility/2006" xmlns:p14="http://schemas.microsoft.com/office/powerpoint/2010/main">
    <mc:Choice Requires="p14">
      <p:transition spd="slow" p14:dur="2000" advTm="61038"/>
    </mc:Choice>
    <mc:Fallback xmlns="">
      <p:transition spd="slow" advTm="610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L’Assistant</a:t>
            </a:r>
            <a:r>
              <a:rPr lang="en-GB" sz="2800" b="1" dirty="0">
                <a:solidFill>
                  <a:srgbClr val="017973"/>
                </a:solidFill>
                <a:latin typeface="Arial" panose="020B0604020202020204" pitchFamily="34" charset="0"/>
                <a:cs typeface="Arial" panose="020B0604020202020204" pitchFamily="34" charset="0"/>
              </a:rPr>
              <a:t> de bureau</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7172" y="1102888"/>
            <a:ext cx="3641992"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L'étude</a:t>
            </a:r>
            <a:r>
              <a:rPr lang="en-GB" sz="2800" b="1" dirty="0">
                <a:solidFill>
                  <a:srgbClr val="017973"/>
                </a:solidFill>
                <a:latin typeface="Arial" panose="020B0604020202020204" pitchFamily="34" charset="0"/>
                <a:cs typeface="Arial" panose="020B0604020202020204" pitchFamily="34" charset="0"/>
              </a:rPr>
              <a:t> de </a:t>
            </a:r>
            <a:r>
              <a:rPr lang="en-GB" sz="2800" b="1" dirty="0" err="1">
                <a:solidFill>
                  <a:srgbClr val="017973"/>
                </a:solidFill>
                <a:latin typeface="Arial" panose="020B0604020202020204" pitchFamily="34" charset="0"/>
                <a:cs typeface="Arial" panose="020B0604020202020204" pitchFamily="34" charset="0"/>
              </a:rPr>
              <a:t>cas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462292" y="1376556"/>
            <a:ext cx="5633708" cy="5262979"/>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fr-FR" sz="2400" dirty="0">
                <a:latin typeface="Arial" panose="020B0604020202020204" pitchFamily="34" charset="0"/>
                <a:cs typeface="Arial" panose="020B0604020202020204" pitchFamily="34" charset="0"/>
              </a:rPr>
              <a:t>Liam est un garçon de sept ans qui adore jouer au football et s'amuser dehors avec ses amis.</a:t>
            </a:r>
          </a:p>
          <a:p>
            <a:pPr marL="285750" indent="-285750">
              <a:buClr>
                <a:srgbClr val="017973"/>
              </a:buClr>
              <a:buSzPct val="130000"/>
              <a:buFont typeface="Arial" panose="020B0604020202020204" pitchFamily="34" charset="0"/>
              <a:buChar char="•"/>
            </a:pPr>
            <a:r>
              <a:rPr lang="fr-FR" sz="2400" dirty="0">
                <a:latin typeface="Arial" panose="020B0604020202020204" pitchFamily="34" charset="0"/>
                <a:cs typeface="Arial" panose="020B0604020202020204" pitchFamily="34" charset="0"/>
              </a:rPr>
              <a:t>Il présente depuis deux ans des symptômes de nez qui coule et bouché, accompagnés d'éternuements.</a:t>
            </a:r>
          </a:p>
          <a:p>
            <a:pPr marL="285750" indent="-285750">
              <a:buClr>
                <a:srgbClr val="017973"/>
              </a:buClr>
              <a:buSzPct val="130000"/>
              <a:buFont typeface="Arial" panose="020B0604020202020204" pitchFamily="34" charset="0"/>
              <a:buChar char="•"/>
            </a:pPr>
            <a:r>
              <a:rPr lang="fr-FR" sz="2400" dirty="0">
                <a:latin typeface="Arial" panose="020B0604020202020204" pitchFamily="34" charset="0"/>
                <a:cs typeface="Arial" panose="020B0604020202020204" pitchFamily="34" charset="0"/>
              </a:rPr>
              <a:t>Ses parents, qui n'aiment pas déranger le médecin, ont utilisé des remèdes en vente libre pour soulager les symptômes de Liam au cours des deux dernières années.</a:t>
            </a:r>
          </a:p>
          <a:p>
            <a:pPr marL="285750" indent="-285750">
              <a:buClr>
                <a:srgbClr val="017973"/>
              </a:buClr>
              <a:buSzPct val="130000"/>
              <a:buFont typeface="Arial" panose="020B0604020202020204" pitchFamily="34" charset="0"/>
              <a:buChar char="•"/>
            </a:pPr>
            <a:r>
              <a:rPr lang="fr-FR" sz="2400" dirty="0">
                <a:latin typeface="Arial" panose="020B0604020202020204" pitchFamily="34" charset="0"/>
                <a:cs typeface="Arial" panose="020B0604020202020204" pitchFamily="34" charset="0"/>
              </a:rPr>
              <a:t>Ces remèdes ne semblent plus efficaces.</a:t>
            </a:r>
            <a:endParaRPr lang="en-US" sz="2400"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1F39326-366A-7388-A37C-15D28C47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827" y="1104713"/>
            <a:ext cx="5370929" cy="400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36830"/>
    </mc:Choice>
    <mc:Fallback xmlns="">
      <p:transition spd="slow" advTm="368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B127C6DA-E7E9-CA94-B59E-2F255CFBA41E}"/>
              </a:ext>
            </a:extLst>
          </p:cNvPr>
          <p:cNvSpPr/>
          <p:nvPr/>
        </p:nvSpPr>
        <p:spPr>
          <a:xfrm>
            <a:off x="8722043" y="1568963"/>
            <a:ext cx="1852875" cy="1852875"/>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Objectifs</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pédagogiques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4" name="Oval 3">
            <a:extLst>
              <a:ext uri="{FF2B5EF4-FFF2-40B4-BE49-F238E27FC236}">
                <a16:creationId xmlns:a16="http://schemas.microsoft.com/office/drawing/2014/main" id="{1A67258B-CED3-2070-3ED7-C866C70CC058}"/>
              </a:ext>
            </a:extLst>
          </p:cNvPr>
          <p:cNvSpPr/>
          <p:nvPr/>
        </p:nvSpPr>
        <p:spPr>
          <a:xfrm>
            <a:off x="1583918"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Rectangle 5" descr="Needle">
            <a:extLst>
              <a:ext uri="{FF2B5EF4-FFF2-40B4-BE49-F238E27FC236}">
                <a16:creationId xmlns:a16="http://schemas.microsoft.com/office/drawing/2014/main" id="{4F2E076B-4482-7085-9CED-7D30A64AF5DE}"/>
              </a:ext>
            </a:extLst>
          </p:cNvPr>
          <p:cNvSpPr/>
          <p:nvPr/>
        </p:nvSpPr>
        <p:spPr>
          <a:xfrm>
            <a:off x="1978793" y="1963838"/>
            <a:ext cx="1063125" cy="10631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Freeform: Shape 6">
            <a:extLst>
              <a:ext uri="{FF2B5EF4-FFF2-40B4-BE49-F238E27FC236}">
                <a16:creationId xmlns:a16="http://schemas.microsoft.com/office/drawing/2014/main" id="{C9C00277-8525-7F5E-6115-89AF143ED44F}"/>
              </a:ext>
            </a:extLst>
          </p:cNvPr>
          <p:cNvSpPr/>
          <p:nvPr/>
        </p:nvSpPr>
        <p:spPr>
          <a:xfrm>
            <a:off x="991605"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fr-FR" sz="2000" kern="1200" cap="none" baseline="0" dirty="0">
                <a:latin typeface="Arial" panose="020B0604020202020204" pitchFamily="34" charset="0"/>
                <a:cs typeface="Arial" panose="020B0604020202020204" pitchFamily="34" charset="0"/>
              </a:rPr>
              <a:t>Comprendre l'impact négatif de la rhinite allergique (RA) chez les enfants</a:t>
            </a:r>
            <a:endParaRPr lang="en-US" sz="2000" kern="1200" cap="none" baseline="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EF77B05-70FE-4F6D-1708-B9E475439282}"/>
              </a:ext>
            </a:extLst>
          </p:cNvPr>
          <p:cNvSpPr/>
          <p:nvPr/>
        </p:nvSpPr>
        <p:spPr>
          <a:xfrm>
            <a:off x="5152980"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Medicine">
            <a:extLst>
              <a:ext uri="{FF2B5EF4-FFF2-40B4-BE49-F238E27FC236}">
                <a16:creationId xmlns:a16="http://schemas.microsoft.com/office/drawing/2014/main" id="{EC99BF66-65A4-0C3C-EB35-3EB05941C533}"/>
              </a:ext>
            </a:extLst>
          </p:cNvPr>
          <p:cNvSpPr/>
          <p:nvPr/>
        </p:nvSpPr>
        <p:spPr>
          <a:xfrm>
            <a:off x="5547855" y="1963838"/>
            <a:ext cx="1063125" cy="10631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448AFC00-E0B2-2D34-3921-E9E4F32F24F8}"/>
              </a:ext>
            </a:extLst>
          </p:cNvPr>
          <p:cNvSpPr/>
          <p:nvPr/>
        </p:nvSpPr>
        <p:spPr>
          <a:xfrm>
            <a:off x="4560668"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fr-FR" sz="2000" kern="1200" cap="none" baseline="0" dirty="0">
                <a:latin typeface="Arial" panose="020B0604020202020204" pitchFamily="34" charset="0"/>
                <a:cs typeface="Arial" panose="020B0604020202020204" pitchFamily="34" charset="0"/>
              </a:rPr>
              <a:t>Distinguer certains des obstacles au traitement de la RA</a:t>
            </a:r>
            <a:endParaRPr lang="en-US" sz="2000" kern="1200" cap="none" baseline="0" dirty="0">
              <a:latin typeface="Arial" panose="020B0604020202020204" pitchFamily="34" charset="0"/>
              <a:cs typeface="Arial" panose="020B0604020202020204" pitchFamily="34" charset="0"/>
            </a:endParaRPr>
          </a:p>
        </p:txBody>
      </p:sp>
      <p:sp>
        <p:nvSpPr>
          <p:cNvPr id="14" name="Rectangle 13" descr="Checkmark">
            <a:extLst>
              <a:ext uri="{FF2B5EF4-FFF2-40B4-BE49-F238E27FC236}">
                <a16:creationId xmlns:a16="http://schemas.microsoft.com/office/drawing/2014/main" id="{728C5C5E-9B44-4A8E-1CAE-3DD7177E2CD0}"/>
              </a:ext>
            </a:extLst>
          </p:cNvPr>
          <p:cNvSpPr/>
          <p:nvPr/>
        </p:nvSpPr>
        <p:spPr>
          <a:xfrm>
            <a:off x="9116918" y="1963838"/>
            <a:ext cx="1063125" cy="1063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Freeform: Shape 14">
            <a:extLst>
              <a:ext uri="{FF2B5EF4-FFF2-40B4-BE49-F238E27FC236}">
                <a16:creationId xmlns:a16="http://schemas.microsoft.com/office/drawing/2014/main" id="{7EBD98BC-8B29-83D5-F0AC-43AC18F449C5}"/>
              </a:ext>
            </a:extLst>
          </p:cNvPr>
          <p:cNvSpPr/>
          <p:nvPr/>
        </p:nvSpPr>
        <p:spPr>
          <a:xfrm>
            <a:off x="8129730" y="3998963"/>
            <a:ext cx="292435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fr-FR" sz="2000" kern="1200" cap="none" baseline="0" dirty="0">
                <a:latin typeface="Arial" panose="020B0604020202020204" pitchFamily="34" charset="0"/>
                <a:cs typeface="Arial" panose="020B0604020202020204" pitchFamily="34" charset="0"/>
              </a:rPr>
              <a:t>Identifier le potentiel d'utilisation de l'immunothérapie allergénique (ITA) pour la RA</a:t>
            </a:r>
            <a:endParaRPr lang="en-US" sz="2000" kern="1200" cap="none" baseline="0" dirty="0">
              <a:latin typeface="Arial" panose="020B0604020202020204" pitchFamily="34" charset="0"/>
              <a:cs typeface="Arial" panose="020B0604020202020204" pitchFamily="34" charset="0"/>
            </a:endParaRPr>
          </a:p>
        </p:txBody>
      </p:sp>
      <p:pic>
        <p:nvPicPr>
          <p:cNvPr id="13" name="Video 12">
            <a:extLst>
              <a:ext uri="{FF2B5EF4-FFF2-40B4-BE49-F238E27FC236}">
                <a16:creationId xmlns:a16="http://schemas.microsoft.com/office/drawing/2014/main" id="{F06F58CA-AC04-93C7-583D-76AFC48D6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631" y="5204592"/>
            <a:ext cx="1582287" cy="1582287"/>
          </a:xfrm>
          <a:prstGeom prst="ellipse">
            <a:avLst/>
          </a:prstGeom>
        </p:spPr>
      </p:pic>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Le patient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3" name="Picture 2" descr="A cartoon of a child blowing his nose&#10;&#10;AI-generated content may be incorrect.">
            <a:extLst>
              <a:ext uri="{FF2B5EF4-FFF2-40B4-BE49-F238E27FC236}">
                <a16:creationId xmlns:a16="http://schemas.microsoft.com/office/drawing/2014/main" id="{B9132B65-95F2-18F1-E90B-E9E1C077F538}"/>
              </a:ext>
            </a:extLst>
          </p:cNvPr>
          <p:cNvPicPr>
            <a:picLocks noChangeAspect="1"/>
          </p:cNvPicPr>
          <p:nvPr/>
        </p:nvPicPr>
        <p:blipFill>
          <a:blip r:embed="rId3"/>
          <a:stretch>
            <a:fillRect/>
          </a:stretch>
        </p:blipFill>
        <p:spPr>
          <a:xfrm>
            <a:off x="9333301" y="1294244"/>
            <a:ext cx="1661906" cy="3037453"/>
          </a:xfrm>
          <a:prstGeom prst="rect">
            <a:avLst/>
          </a:prstGeom>
        </p:spPr>
      </p:pic>
      <p:graphicFrame>
        <p:nvGraphicFramePr>
          <p:cNvPr id="11" name="TextBox 7">
            <a:extLst>
              <a:ext uri="{FF2B5EF4-FFF2-40B4-BE49-F238E27FC236}">
                <a16:creationId xmlns:a16="http://schemas.microsoft.com/office/drawing/2014/main" id="{DCDE2AF8-A5A4-0971-281B-AD0A613A9F5C}"/>
              </a:ext>
            </a:extLst>
          </p:cNvPr>
          <p:cNvGraphicFramePr/>
          <p:nvPr>
            <p:extLst>
              <p:ext uri="{D42A27DB-BD31-4B8C-83A1-F6EECF244321}">
                <p14:modId xmlns:p14="http://schemas.microsoft.com/office/powerpoint/2010/main" val="3649773037"/>
              </p:ext>
            </p:extLst>
          </p:nvPr>
        </p:nvGraphicFramePr>
        <p:xfrm>
          <a:off x="-102942" y="1022062"/>
          <a:ext cx="10369961" cy="4813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43456"/>
    </mc:Choice>
    <mc:Fallback xmlns="">
      <p:transition spd="slow" advTm="434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Antécédents</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médicaux</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graphicFrame>
        <p:nvGraphicFramePr>
          <p:cNvPr id="17" name="TextBox 7">
            <a:extLst>
              <a:ext uri="{FF2B5EF4-FFF2-40B4-BE49-F238E27FC236}">
                <a16:creationId xmlns:a16="http://schemas.microsoft.com/office/drawing/2014/main" id="{FBF06524-6F99-FA41-AACA-9CF11F2C298A}"/>
              </a:ext>
            </a:extLst>
          </p:cNvPr>
          <p:cNvGraphicFramePr/>
          <p:nvPr>
            <p:extLst>
              <p:ext uri="{D42A27DB-BD31-4B8C-83A1-F6EECF244321}">
                <p14:modId xmlns:p14="http://schemas.microsoft.com/office/powerpoint/2010/main" val="4088521"/>
              </p:ext>
            </p:extLst>
          </p:nvPr>
        </p:nvGraphicFramePr>
        <p:xfrm>
          <a:off x="487393" y="1112817"/>
          <a:ext cx="11447431" cy="470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1250"/>
    </mc:Choice>
    <mc:Fallback xmlns="">
      <p:transition spd="slow" advTm="512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A </a:t>
            </a:r>
            <a:r>
              <a:rPr lang="en-GB" sz="2800" b="1" dirty="0" err="1">
                <a:solidFill>
                  <a:srgbClr val="017973"/>
                </a:solidFill>
                <a:latin typeface="Arial" panose="020B0604020202020204" pitchFamily="34" charset="0"/>
                <a:cs typeface="Arial" panose="020B0604020202020204" pitchFamily="34" charset="0"/>
              </a:rPr>
              <a:t>l’examen</a:t>
            </a:r>
            <a:r>
              <a:rPr lang="en-GB" sz="2800" b="1" dirty="0">
                <a:solidFill>
                  <a:srgbClr val="017973"/>
                </a:solidFill>
                <a:latin typeface="Arial" panose="020B0604020202020204" pitchFamily="34" charset="0"/>
                <a:cs typeface="Arial" panose="020B0604020202020204" pitchFamily="34" charset="0"/>
              </a:rPr>
              <a:t> du jour</a:t>
            </a:r>
            <a:endParaRPr lang="en-GB" sz="2800" dirty="0">
              <a:solidFill>
                <a:srgbClr val="017973"/>
              </a:solidFill>
            </a:endParaRPr>
          </a:p>
        </p:txBody>
      </p:sp>
      <p:pic>
        <p:nvPicPr>
          <p:cNvPr id="3" name="Picture 2">
            <a:extLst>
              <a:ext uri="{FF2B5EF4-FFF2-40B4-BE49-F238E27FC236}">
                <a16:creationId xmlns:a16="http://schemas.microsoft.com/office/drawing/2014/main" id="{14945D3C-7A8F-4B01-0F67-10AAA4A38751}"/>
              </a:ext>
            </a:extLst>
          </p:cNvPr>
          <p:cNvPicPr>
            <a:picLocks noChangeAspect="1"/>
          </p:cNvPicPr>
          <p:nvPr/>
        </p:nvPicPr>
        <p:blipFill>
          <a:blip r:embed="rId2"/>
          <a:stretch>
            <a:fillRect/>
          </a:stretch>
        </p:blipFill>
        <p:spPr>
          <a:xfrm>
            <a:off x="9534525" y="-1"/>
            <a:ext cx="2657475" cy="2377995"/>
          </a:xfrm>
          <a:prstGeom prst="rect">
            <a:avLst/>
          </a:prstGeom>
        </p:spPr>
      </p:pic>
      <p:pic>
        <p:nvPicPr>
          <p:cNvPr id="4" name="Picture 3">
            <a:extLst>
              <a:ext uri="{FF2B5EF4-FFF2-40B4-BE49-F238E27FC236}">
                <a16:creationId xmlns:a16="http://schemas.microsoft.com/office/drawing/2014/main" id="{CFFDC12A-80B1-522D-C665-1A544E32759C}"/>
              </a:ext>
            </a:extLst>
          </p:cNvPr>
          <p:cNvPicPr>
            <a:picLocks noChangeAspect="1"/>
          </p:cNvPicPr>
          <p:nvPr/>
        </p:nvPicPr>
        <p:blipFill>
          <a:blip r:embed="rId3"/>
          <a:srcRect r="46591" b="7143"/>
          <a:stretch/>
        </p:blipFill>
        <p:spPr>
          <a:xfrm>
            <a:off x="9021861" y="2380461"/>
            <a:ext cx="1979525" cy="2190112"/>
          </a:xfrm>
          <a:prstGeom prst="rect">
            <a:avLst/>
          </a:prstGeom>
        </p:spPr>
      </p:pic>
      <p:pic>
        <p:nvPicPr>
          <p:cNvPr id="6" name="Picture 5">
            <a:extLst>
              <a:ext uri="{FF2B5EF4-FFF2-40B4-BE49-F238E27FC236}">
                <a16:creationId xmlns:a16="http://schemas.microsoft.com/office/drawing/2014/main" id="{10AC5134-E1F4-4936-C8FF-3D34BB3BECA0}"/>
              </a:ext>
            </a:extLst>
          </p:cNvPr>
          <p:cNvPicPr>
            <a:picLocks noChangeAspect="1"/>
          </p:cNvPicPr>
          <p:nvPr/>
        </p:nvPicPr>
        <p:blipFill>
          <a:blip r:embed="rId4"/>
          <a:srcRect l="42767"/>
          <a:stretch/>
        </p:blipFill>
        <p:spPr>
          <a:xfrm>
            <a:off x="4645335" y="682249"/>
            <a:ext cx="4267586" cy="5592406"/>
          </a:xfrm>
          <a:prstGeom prst="rect">
            <a:avLst/>
          </a:prstGeom>
        </p:spPr>
      </p:pic>
      <p:sp>
        <p:nvSpPr>
          <p:cNvPr id="7" name="TextBox 6">
            <a:extLst>
              <a:ext uri="{FF2B5EF4-FFF2-40B4-BE49-F238E27FC236}">
                <a16:creationId xmlns:a16="http://schemas.microsoft.com/office/drawing/2014/main" id="{14057890-BDB7-B3E6-4220-EFC1CE5A62C0}"/>
              </a:ext>
            </a:extLst>
          </p:cNvPr>
          <p:cNvSpPr txBox="1"/>
          <p:nvPr/>
        </p:nvSpPr>
        <p:spPr>
          <a:xfrm>
            <a:off x="591128" y="1226005"/>
            <a:ext cx="4161941" cy="5170646"/>
          </a:xfrm>
          <a:prstGeom prst="rect">
            <a:avLst/>
          </a:prstGeom>
          <a:noFill/>
        </p:spPr>
        <p:txBody>
          <a:bodyPr wrap="square">
            <a:spAutoFit/>
          </a:bodyPr>
          <a:lstStyle/>
          <a:p>
            <a:pPr>
              <a:buClr>
                <a:srgbClr val="017973"/>
              </a:buClr>
              <a:buSzPct val="130000"/>
            </a:pPr>
            <a:r>
              <a:rPr lang="fr-FR" sz="2200" b="1" dirty="0">
                <a:latin typeface="Arial" panose="020B0604020202020204" pitchFamily="34" charset="0"/>
                <a:cs typeface="Arial" panose="020B0604020202020204" pitchFamily="34" charset="0"/>
              </a:rPr>
              <a:t>Liam a l'air triste.</a:t>
            </a:r>
          </a:p>
          <a:p>
            <a:pPr marL="342900" indent="-342900">
              <a:buClr>
                <a:srgbClr val="017973"/>
              </a:buClr>
              <a:buSzPct val="130000"/>
              <a:buFont typeface="Arial" panose="020B0604020202020204" pitchFamily="34" charset="0"/>
              <a:buChar char="•"/>
            </a:pPr>
            <a:r>
              <a:rPr lang="fr-FR" sz="2200" dirty="0">
                <a:latin typeface="Arial" panose="020B0604020202020204" pitchFamily="34" charset="0"/>
                <a:cs typeface="Arial" panose="020B0604020202020204" pitchFamily="34" charset="0"/>
              </a:rPr>
              <a:t>Il présente une ride transversale sur le nez et des cernes autour des yeux. Son examen thoracique est normal et son débit Expiratoire de Pointe dépasse de 15 % la valeur prédite.</a:t>
            </a:r>
          </a:p>
          <a:p>
            <a:pPr marL="342900" indent="-342900">
              <a:buClr>
                <a:srgbClr val="017973"/>
              </a:buClr>
              <a:buSzPct val="130000"/>
              <a:buFont typeface="Arial" panose="020B0604020202020204" pitchFamily="34" charset="0"/>
              <a:buChar char="•"/>
            </a:pPr>
            <a:r>
              <a:rPr lang="fr-FR" sz="2200" dirty="0">
                <a:latin typeface="Arial" panose="020B0604020202020204" pitchFamily="34" charset="0"/>
                <a:cs typeface="Arial" panose="020B0604020202020204" pitchFamily="34" charset="0"/>
              </a:rPr>
              <a:t>Les cornets inférieurs sont enflés et œdématiés, et il a un écoulement nasal clair.</a:t>
            </a:r>
          </a:p>
          <a:p>
            <a:pPr marL="342900" indent="-342900">
              <a:buClr>
                <a:srgbClr val="017973"/>
              </a:buClr>
              <a:buSzPct val="130000"/>
              <a:buFont typeface="Arial" panose="020B0604020202020204" pitchFamily="34" charset="0"/>
              <a:buChar char="•"/>
            </a:pPr>
            <a:r>
              <a:rPr lang="fr-FR" sz="2200" dirty="0">
                <a:latin typeface="Arial" panose="020B0604020202020204" pitchFamily="34" charset="0"/>
                <a:cs typeface="Arial" panose="020B0604020202020204" pitchFamily="34" charset="0"/>
              </a:rPr>
              <a:t>L'examen des oreilles révèle une otite moyenne séreuse bilatérale.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40897"/>
    </mc:Choice>
    <mc:Fallback xmlns="">
      <p:transition spd="slow" advTm="40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Examen </a:t>
            </a:r>
            <a:r>
              <a:rPr lang="en-GB" sz="2800" b="1" dirty="0" err="1">
                <a:solidFill>
                  <a:srgbClr val="017973"/>
                </a:solidFill>
                <a:latin typeface="Arial" panose="020B0604020202020204" pitchFamily="34" charset="0"/>
                <a:cs typeface="Arial" panose="020B0604020202020204" pitchFamily="34" charset="0"/>
              </a:rPr>
              <a:t>clinique</a:t>
            </a:r>
            <a:r>
              <a:rPr lang="en-GB" sz="2800" b="1" dirty="0">
                <a:solidFill>
                  <a:srgbClr val="017973"/>
                </a:solidFill>
                <a:latin typeface="Arial" panose="020B0604020202020204" pitchFamily="34" charset="0"/>
                <a:cs typeface="Arial" panose="020B0604020202020204" pitchFamily="34" charset="0"/>
              </a:rPr>
              <a:t>/investigations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4" name="Rectangle 3" descr="Plant">
            <a:extLst>
              <a:ext uri="{FF2B5EF4-FFF2-40B4-BE49-F238E27FC236}">
                <a16:creationId xmlns:a16="http://schemas.microsoft.com/office/drawing/2014/main" id="{6F7ED325-CF5E-2B1E-8CEB-C7885ADD8786}"/>
              </a:ext>
            </a:extLst>
          </p:cNvPr>
          <p:cNvSpPr/>
          <p:nvPr/>
        </p:nvSpPr>
        <p:spPr>
          <a:xfrm>
            <a:off x="2000636" y="1824332"/>
            <a:ext cx="1944000" cy="194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516A7A19-1257-7103-B274-D378354BCAF6}"/>
              </a:ext>
            </a:extLst>
          </p:cNvPr>
          <p:cNvSpPr/>
          <p:nvPr/>
        </p:nvSpPr>
        <p:spPr>
          <a:xfrm>
            <a:off x="812636" y="4330870"/>
            <a:ext cx="4320000"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fr-FR" sz="2400" kern="1200" dirty="0">
                <a:latin typeface="Arial" panose="020B0604020202020204" pitchFamily="34" charset="0"/>
                <a:cs typeface="Arial" panose="020B0604020202020204" pitchFamily="34" charset="0"/>
              </a:rPr>
              <a:t>Vous soupçonnez qu'il souffre d'une rhinite allergique saisonnière en plus d'une rhinite allergique chronique et d’une otite moyenne séreuse</a:t>
            </a:r>
            <a:endParaRPr lang="en-US" sz="2400" kern="1200" dirty="0">
              <a:latin typeface="Arial" panose="020B0604020202020204" pitchFamily="34" charset="0"/>
              <a:cs typeface="Arial" panose="020B0604020202020204" pitchFamily="34" charset="0"/>
            </a:endParaRPr>
          </a:p>
        </p:txBody>
      </p:sp>
      <p:sp>
        <p:nvSpPr>
          <p:cNvPr id="7" name="Rectangle 6" descr="Doctor">
            <a:extLst>
              <a:ext uri="{FF2B5EF4-FFF2-40B4-BE49-F238E27FC236}">
                <a16:creationId xmlns:a16="http://schemas.microsoft.com/office/drawing/2014/main" id="{5E452F16-3EF0-5705-72BE-110F90786487}"/>
              </a:ext>
            </a:extLst>
          </p:cNvPr>
          <p:cNvSpPr/>
          <p:nvPr/>
        </p:nvSpPr>
        <p:spPr>
          <a:xfrm>
            <a:off x="7076637" y="1824332"/>
            <a:ext cx="1944000" cy="194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Freeform: Shape 7">
            <a:extLst>
              <a:ext uri="{FF2B5EF4-FFF2-40B4-BE49-F238E27FC236}">
                <a16:creationId xmlns:a16="http://schemas.microsoft.com/office/drawing/2014/main" id="{9F50B62E-5C76-404E-CAB5-B2B1C7854BDD}"/>
              </a:ext>
            </a:extLst>
          </p:cNvPr>
          <p:cNvSpPr/>
          <p:nvPr/>
        </p:nvSpPr>
        <p:spPr>
          <a:xfrm>
            <a:off x="5743780" y="4330870"/>
            <a:ext cx="5310299"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FR" sz="2400" kern="1200" dirty="0">
                <a:latin typeface="Arial" panose="020B0604020202020204" pitchFamily="34" charset="0"/>
                <a:cs typeface="Arial" panose="020B0604020202020204" pitchFamily="34" charset="0"/>
              </a:rPr>
              <a:t>Liam accepte de faire un test sanguin pour faciliter le diagnostic. Un échantillon est prélevé et envoyé pour un dosage des IgE spécifiques (</a:t>
            </a:r>
            <a:r>
              <a:rPr lang="fr-FR" sz="2400" kern="1200" dirty="0" err="1">
                <a:latin typeface="Arial" panose="020B0604020202020204" pitchFamily="34" charset="0"/>
                <a:cs typeface="Arial" panose="020B0604020202020204" pitchFamily="34" charset="0"/>
              </a:rPr>
              <a:t>SpIgE</a:t>
            </a:r>
            <a:r>
              <a:rPr lang="fr-FR" sz="2400" kern="1200" dirty="0">
                <a:latin typeface="Arial" panose="020B0604020202020204" pitchFamily="34" charset="0"/>
                <a:cs typeface="Arial" panose="020B0604020202020204" pitchFamily="34" charset="0"/>
              </a:rPr>
              <a:t>) aux Pneumallergènes courants.</a:t>
            </a:r>
            <a:endParaRPr lang="en-US" sz="24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graphicFrame>
        <p:nvGraphicFramePr>
          <p:cNvPr id="3" name="TextBox 7">
            <a:extLst>
              <a:ext uri="{FF2B5EF4-FFF2-40B4-BE49-F238E27FC236}">
                <a16:creationId xmlns:a16="http://schemas.microsoft.com/office/drawing/2014/main" id="{30DABE77-B7B1-CE60-7C83-457A17D929A8}"/>
              </a:ext>
            </a:extLst>
          </p:cNvPr>
          <p:cNvGraphicFramePr/>
          <p:nvPr>
            <p:extLst>
              <p:ext uri="{D42A27DB-BD31-4B8C-83A1-F6EECF244321}">
                <p14:modId xmlns:p14="http://schemas.microsoft.com/office/powerpoint/2010/main" val="1810049964"/>
              </p:ext>
            </p:extLst>
          </p:nvPr>
        </p:nvGraphicFramePr>
        <p:xfrm>
          <a:off x="487394" y="1017705"/>
          <a:ext cx="11217212" cy="517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Diagnostic</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7"/>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543</TotalTime>
  <Words>1606</Words>
  <Application>Microsoft Office PowerPoint</Application>
  <PresentationFormat>Grand écran</PresentationFormat>
  <Paragraphs>132</Paragraphs>
  <Slides>20</Slides>
  <Notes>2</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20</vt:i4>
      </vt:variant>
    </vt:vector>
  </HeadingPairs>
  <TitlesOfParts>
    <vt:vector size="24" baseType="lpstr">
      <vt:lpstr>Aptos</vt:lpstr>
      <vt:lpstr>Aptos Display</vt:lpstr>
      <vt:lpstr>Arial</vt:lpstr>
      <vt:lpstr>1_Office Theme</vt:lpstr>
      <vt:lpstr>Présentation PowerPoint</vt:lpstr>
      <vt:lpstr>L'assistant de bureau</vt:lpstr>
      <vt:lpstr>L'étude de cas</vt:lpstr>
      <vt:lpstr>Objectifs pédagogiques</vt:lpstr>
      <vt:lpstr>Le patient</vt:lpstr>
      <vt:lpstr>Antécédents médicaux</vt:lpstr>
      <vt:lpstr>A l’examen du jour</vt:lpstr>
      <vt:lpstr>Examen clinique/investigations</vt:lpstr>
      <vt:lpstr>Diagnostic</vt:lpstr>
      <vt:lpstr>Prise en charge</vt:lpstr>
      <vt:lpstr>Prise en charge</vt:lpstr>
      <vt:lpstr>En résumé</vt:lpstr>
      <vt:lpstr>Dialogue sur l’ITA</vt:lpstr>
      <vt:lpstr>Dialogue sur l’ITA</vt:lpstr>
      <vt:lpstr>Dialogue sur l’ITA</vt:lpstr>
      <vt:lpstr>Dialogue sur l’ITA</vt:lpstr>
      <vt:lpstr>Dialogue sur l’ITA</vt:lpstr>
      <vt:lpstr>Présentation PowerPoint</vt:lpstr>
      <vt:lpstr>Présentation PowerPoint</vt:lpstr>
      <vt:lpstr>L’Assistant de bureau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Habib Ghedira</cp:lastModifiedBy>
  <cp:revision>59</cp:revision>
  <dcterms:created xsi:type="dcterms:W3CDTF">2024-11-28T09:38:52Z</dcterms:created>
  <dcterms:modified xsi:type="dcterms:W3CDTF">2025-09-23T23:03:44Z</dcterms:modified>
</cp:coreProperties>
</file>