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305" r:id="rId3"/>
    <p:sldId id="306" r:id="rId4"/>
    <p:sldId id="307" r:id="rId5"/>
    <p:sldId id="308" r:id="rId6"/>
    <p:sldId id="316" r:id="rId7"/>
    <p:sldId id="317" r:id="rId8"/>
    <p:sldId id="310" r:id="rId9"/>
    <p:sldId id="311" r:id="rId10"/>
    <p:sldId id="312" r:id="rId11"/>
    <p:sldId id="315" r:id="rId12"/>
    <p:sldId id="313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C17660-E372-34C6-C59C-7743B5BFE5A3}" name="Siân Williams" initials="" userId="d766e87c6531ca76" providerId="Windows Live"/>
  <p188:author id="{5C8B9EB0-60C7-A30B-A544-6CA75422FE16}" name="Luís Carvalho" initials="LC" userId="Luís Carvalho" providerId="None"/>
  <p188:author id="{BA21CDBE-F924-2DF9-B51A-6C954ADDAE0A}" name="Jaime Sousa" initials="JS" userId="c38833fd6191faa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e Ming Khoo" initials="EK" lastIdx="1" clrIdx="0">
    <p:extLst>
      <p:ext uri="{19B8F6BF-5375-455C-9EA6-DF929625EA0E}">
        <p15:presenceInfo xmlns:p15="http://schemas.microsoft.com/office/powerpoint/2012/main" userId="c1cfdeffffcf12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73"/>
    <a:srgbClr val="FFFFFF"/>
    <a:srgbClr val="7EC9BD"/>
    <a:srgbClr val="10110B"/>
    <a:srgbClr val="31B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5669" autoAdjust="0"/>
  </p:normalViewPr>
  <p:slideViewPr>
    <p:cSldViewPr snapToGrid="0">
      <p:cViewPr varScale="1">
        <p:scale>
          <a:sx n="73" d="100"/>
          <a:sy n="73" d="100"/>
        </p:scale>
        <p:origin x="513" y="33"/>
      </p:cViewPr>
      <p:guideLst/>
    </p:cSldViewPr>
  </p:slideViewPr>
  <p:outlineViewPr>
    <p:cViewPr>
      <p:scale>
        <a:sx n="33" d="100"/>
        <a:sy n="33" d="100"/>
      </p:scale>
      <p:origin x="0" y="-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327B6-26DB-E241-8776-78E9005CBC3C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0B876-9ED0-E54C-AB65-36F2F79F10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0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631C-F1F2-C792-5852-77BC7089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CEE7C-83AA-721A-A954-20B0E0D06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BDCAA-BCB1-36C0-79B3-9872F337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FFED-B368-571A-55C1-979883C4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57DB9-CEA4-B9EF-3E11-84238359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8A22-C53F-BD2E-26DA-6F741084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13462-62E1-2E2C-683A-5AB9DB96D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BAF91-584F-F6EF-9CB1-6744FD22C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194BD-355A-1E38-3577-B326EF38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849DB-3FB0-DB97-DC63-B783D075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1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E02AC-C942-CD51-DEFC-1DEF06024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CCC50-4278-8447-0693-19C02DB5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84798-F5C5-A518-6A5D-C572374F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60364-28FA-1AC7-FAFA-0D2FB420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F86EF-B90E-4185-A739-FA81C8B7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5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93BAE-19AB-0B6A-EC71-22B83D85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14DB6-0E93-C805-C666-5387C8849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49583-5FDB-3818-3FD5-CA07A7AD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C5812-5AB4-06C9-3ECA-2532AD57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019C0-E15B-9185-0EB7-8FFB79BC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9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EE6B-D587-3523-ECFE-66C5C683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543AF-A2E5-A647-29F3-91285B2D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5BA01-1D3E-6C1A-BBF1-B379FEAE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11F4-2ACC-F6A7-A0A1-6AED22A2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A9B63-2CA1-E0D0-E482-8810D4A9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5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4DC1-D5FB-0FB3-4598-B5875A42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4FC2F-5E2D-E0A8-4F34-DC23A2491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E952-539D-D776-EFBB-C1B90AE4B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8CF80-73BE-E9AC-146A-E155DEFE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B9EDF-0274-14E6-3123-0C1E4EF8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17B15-CAF2-744D-D90B-FE355BAF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7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110A-87D2-0DA2-C233-472F2BFA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A608C-FB3F-E5D8-4BE1-FB174295F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F0F72-23B3-3D46-A352-A331CAD23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F06DC6-DD8A-A3CE-6D46-EEA928080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296C14-1504-62D4-4E80-D3D33BF1F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1BD864-FBED-833F-6AFE-9E6FDA8A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CA57B-F1C1-6EEC-30DE-4BF1E42D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DE59D-95D8-3BC8-B38F-454E45C4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3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60B6-FE3B-DAA5-8F89-CEE68704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0B3F8-8F28-F6B5-6A03-95C5A6F9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B389D-F2D4-1962-15BC-BE352505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ABE56-84BD-F116-A012-2EDF9269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3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B3A25-BED4-76C2-A116-1EC38240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160B6-56DD-36A0-624D-D3C69530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43D52-E95F-A8AB-AB20-9BAFBA31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3AD3-473F-237C-5678-BF34A718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38DCE-E386-480A-A35A-2AC786414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FBBE1-04D8-46AC-A781-D7C814F8A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9C8D8-8BA0-9AB1-3047-973F5C9C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2CB07-9E98-673A-69B8-53705BFE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F5EBE-155C-5428-A14C-B80203A7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3886F-131C-59C3-3B2F-7D26050D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E5ACCA-ABDA-AF7E-83EF-B8ABBDC76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C9065-3287-AB69-6E87-9314762E8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A04C6-B683-D83B-8C31-4D348FCE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39042-989A-B434-90F7-A0B87346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2E8FA-4E28-C9A9-8903-F4487464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17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944BB-555B-601E-0A98-A3FC5D98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8FA2A-17F9-886E-A102-9D4051071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A0AD5-B435-3AD6-26BD-1D17C2324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94B9BA-7E29-4DD0-A426-8A69672F55E2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498E6-3951-C658-B45E-A8D1C5B80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0E09E-E519-CE28-696C-AB94732C3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DE2FB-FF4A-2B61-D7EE-114F92DDD45B}"/>
              </a:ext>
            </a:extLst>
          </p:cNvPr>
          <p:cNvSpPr txBox="1"/>
          <p:nvPr userDrawn="1"/>
        </p:nvSpPr>
        <p:spPr>
          <a:xfrm>
            <a:off x="4464889" y="6654545"/>
            <a:ext cx="772711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s-ES" sz="900" dirty="0"/>
              <a:t>ALK-Abelló proporcionó una subvención educativa sin restricciones para apoyar el desarrollo de este estudio de caso, pero no contribuyó a su contenido.</a:t>
            </a:r>
            <a:endParaRPr lang="en-US" sz="90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768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ord 17">
            <a:extLst>
              <a:ext uri="{FF2B5EF4-FFF2-40B4-BE49-F238E27FC236}">
                <a16:creationId xmlns:a16="http://schemas.microsoft.com/office/drawing/2014/main" id="{9FAAB6E0-AB9F-8781-523C-69DB7F12F72F}"/>
              </a:ext>
            </a:extLst>
          </p:cNvPr>
          <p:cNvSpPr/>
          <p:nvPr/>
        </p:nvSpPr>
        <p:spPr>
          <a:xfrm rot="11640190">
            <a:off x="-4781236" y="-685854"/>
            <a:ext cx="9541117" cy="7605683"/>
          </a:xfrm>
          <a:prstGeom prst="chord">
            <a:avLst>
              <a:gd name="adj1" fmla="val 4084160"/>
              <a:gd name="adj2" fmla="val 15811464"/>
            </a:avLst>
          </a:prstGeom>
          <a:solidFill>
            <a:srgbClr val="0179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9C354-EF69-ADB3-C2B6-A81525B58B71}"/>
              </a:ext>
            </a:extLst>
          </p:cNvPr>
          <p:cNvSpPr txBox="1"/>
          <p:nvPr/>
        </p:nvSpPr>
        <p:spPr>
          <a:xfrm>
            <a:off x="5383347" y="2521059"/>
            <a:ext cx="62175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con rinitis alérgica estacional</a:t>
            </a:r>
          </a:p>
          <a:p>
            <a:r>
              <a:rPr lang="en-GB" sz="2400" dirty="0">
                <a:solidFill>
                  <a:srgbClr val="7EC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</a:t>
            </a:r>
            <a:r>
              <a:rPr lang="en-GB" sz="2400" dirty="0" err="1">
                <a:solidFill>
                  <a:srgbClr val="7EC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clínico</a:t>
            </a:r>
            <a:endParaRPr lang="en-GB" sz="2400" dirty="0">
              <a:solidFill>
                <a:srgbClr val="7EC9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0BD1D-80C9-F40D-40F9-D21571365E59}"/>
              </a:ext>
            </a:extLst>
          </p:cNvPr>
          <p:cNvSpPr txBox="1"/>
          <p:nvPr/>
        </p:nvSpPr>
        <p:spPr>
          <a:xfrm>
            <a:off x="5421900" y="5577836"/>
            <a:ext cx="314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Ee Ming Khoo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Jaime Correia de Sousa</a:t>
            </a:r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FBB58B13-0506-85EB-D3CD-0E0B1E58D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99" y="2687231"/>
            <a:ext cx="2931895" cy="148353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DBF5E02-FE7A-DED9-78D6-0FC6A7A3877C}"/>
              </a:ext>
            </a:extLst>
          </p:cNvPr>
          <p:cNvSpPr/>
          <p:nvPr/>
        </p:nvSpPr>
        <p:spPr>
          <a:xfrm>
            <a:off x="-1219199" y="-1130300"/>
            <a:ext cx="1219200" cy="9091476"/>
          </a:xfrm>
          <a:prstGeom prst="rect">
            <a:avLst/>
          </a:prstGeom>
          <a:solidFill>
            <a:srgbClr val="1011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7C8A18-F605-CB27-E834-58BE24317646}"/>
              </a:ext>
            </a:extLst>
          </p:cNvPr>
          <p:cNvSpPr/>
          <p:nvPr/>
        </p:nvSpPr>
        <p:spPr>
          <a:xfrm>
            <a:off x="-133122" y="-1969046"/>
            <a:ext cx="4253393" cy="1969046"/>
          </a:xfrm>
          <a:prstGeom prst="rect">
            <a:avLst/>
          </a:prstGeom>
          <a:solidFill>
            <a:srgbClr val="1011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8F8A03-26F0-7B57-9647-E435871ABE22}"/>
              </a:ext>
            </a:extLst>
          </p:cNvPr>
          <p:cNvSpPr/>
          <p:nvPr/>
        </p:nvSpPr>
        <p:spPr>
          <a:xfrm>
            <a:off x="-133122" y="6875053"/>
            <a:ext cx="4253393" cy="1969046"/>
          </a:xfrm>
          <a:prstGeom prst="rect">
            <a:avLst/>
          </a:prstGeom>
          <a:solidFill>
            <a:srgbClr val="1011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A black background with blue and red text&#10;&#10;AI-generated content may be incorrect.">
            <a:extLst>
              <a:ext uri="{FF2B5EF4-FFF2-40B4-BE49-F238E27FC236}">
                <a16:creationId xmlns:a16="http://schemas.microsoft.com/office/drawing/2014/main" id="{02CB42C7-4591-1AC9-0C54-72086519B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0" y="5577836"/>
            <a:ext cx="2727613" cy="10474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85BDA8-2890-82ED-7993-7EC616830C65}"/>
              </a:ext>
            </a:extLst>
          </p:cNvPr>
          <p:cNvSpPr txBox="1"/>
          <p:nvPr/>
        </p:nvSpPr>
        <p:spPr>
          <a:xfrm>
            <a:off x="5421900" y="6315014"/>
            <a:ext cx="314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 de 2025</a:t>
            </a:r>
          </a:p>
        </p:txBody>
      </p:sp>
      <p:pic>
        <p:nvPicPr>
          <p:cNvPr id="2" name="Picture 1" descr="A sign with a person and dollar sign&#10;&#10;AI-generated content may be incorrect.">
            <a:extLst>
              <a:ext uri="{FF2B5EF4-FFF2-40B4-BE49-F238E27FC236}">
                <a16:creationId xmlns:a16="http://schemas.microsoft.com/office/drawing/2014/main" id="{7BE9A9BD-C319-982F-89A8-C2D496A5F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269" y="6020136"/>
            <a:ext cx="1536335" cy="5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4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07677-4C29-CE97-6AD8-4E749A57B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2B4D-7F94-7762-CF9D-EABE9636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73442A18-5F9D-538C-4B6B-B2D056D7B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3F0D63-0A35-E37A-3550-B99CDAFB86E1}"/>
              </a:ext>
            </a:extLst>
          </p:cNvPr>
          <p:cNvSpPr txBox="1"/>
          <p:nvPr/>
        </p:nvSpPr>
        <p:spPr>
          <a:xfrm>
            <a:off x="470812" y="1712430"/>
            <a:ext cx="1121721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Hana regresa después de doce semanas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Aunque sus síntomas han mejorado, todavía los sigue padeciendo y pregunta si existe algún otro tratamiento para eliminar estos síntomas que le molestan</a:t>
            </a:r>
            <a:endParaRPr lang="pt-PT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67790-7DF0-E8D9-C308-61186C29E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C006-1330-A2F7-7872-C823D874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1177490"/>
          </a:xfrm>
        </p:spPr>
        <p:txBody>
          <a:bodyPr>
            <a:normAutofit fontScale="90000"/>
          </a:bodyPr>
          <a:lstStyle/>
          <a:p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</a:t>
            </a:r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derivación</a:t>
            </a:r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s-E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Position </a:t>
            </a:r>
            <a:r>
              <a:rPr lang="es-ES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es-E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Rhinosinusitis</a:t>
            </a:r>
            <a:r>
              <a:rPr lang="es-E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Nasal </a:t>
            </a:r>
            <a:r>
              <a:rPr lang="es-ES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Polyps</a:t>
            </a:r>
            <a:r>
              <a:rPr lang="es-E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(EPOS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1" dirty="0">
              <a:solidFill>
                <a:srgbClr val="0179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601D8A20-18E6-601C-8548-EE0CB9552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9BBEB8-65AE-E7D6-A4C8-3B2A9C19A99A}"/>
              </a:ext>
            </a:extLst>
          </p:cNvPr>
          <p:cNvSpPr txBox="1"/>
          <p:nvPr/>
        </p:nvSpPr>
        <p:spPr>
          <a:xfrm>
            <a:off x="470812" y="1712430"/>
            <a:ext cx="1121721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Falta de respuesta al tratamiento (síntomas que persisten durante 12 semanas o más, lo que sugiere sinusitis crónica - EPOS)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Considerar la inmunoterapia con alérgenos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17973"/>
              </a:buClr>
              <a:buSzPct val="130000"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Revisar las señales de alerta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Obstrucción nasal unilateral persistente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Secreción con sangre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Secreción nasal maloliente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Congestión nasal grave y persistente y anosmia</a:t>
            </a:r>
            <a:endParaRPr lang="pt-PT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F2759-D7D3-ECF0-C459-B97AD6C2D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76FF-9E88-CEC0-3640-66CF3387E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A76E380C-2321-F125-B4D0-B9B75C82B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E53CB9-573E-041A-9514-E09A93BC1964}"/>
              </a:ext>
            </a:extLst>
          </p:cNvPr>
          <p:cNvSpPr txBox="1"/>
          <p:nvPr/>
        </p:nvSpPr>
        <p:spPr>
          <a:xfrm>
            <a:off x="487394" y="1406262"/>
            <a:ext cx="1121721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La rinitis alérgica es frecuente y los síntomas se desencadenan por una respuesta inmunitaria tras la exposición a alérgenos.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El diagnóstico suele ser clínico, respaldado por una respuesta positiva al tratamiento con un antihistamínico H1 no sedante y/o un glucocorticoide nasal.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La confirmación del alérgeno mediante pruebas séricas de inmunoglobulina E específica para alérgenos (</a:t>
            </a:r>
            <a:r>
              <a:rPr lang="es-ES" sz="3000" dirty="0" err="1">
                <a:latin typeface="Arial" panose="020B0604020202020204" pitchFamily="34" charset="0"/>
                <a:cs typeface="Arial" panose="020B0604020202020204" pitchFamily="34" charset="0"/>
              </a:rPr>
              <a:t>SIgE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 o pruebas cutáneas de alergia puede realizarse cuando existe incertidumbre diagnóstica o falta de respuesta al tratamiento, o si se considera la inmunoterapia con alérgenos.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9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F696E-27BA-85D8-6A15-B5781789C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qr code with green squares&#10;&#10;AI-generated content may be incorrect.">
            <a:extLst>
              <a:ext uri="{FF2B5EF4-FFF2-40B4-BE49-F238E27FC236}">
                <a16:creationId xmlns:a16="http://schemas.microsoft.com/office/drawing/2014/main" id="{019C2053-A183-8926-3D4C-F660979A7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535" y="1376455"/>
            <a:ext cx="4105089" cy="4105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FBCFC-D390-C717-5D0E-46992232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Desktop Helper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07363A06-F593-2B82-AAF9-6C1710EBC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592010-5956-B70B-7CAF-6535B6F740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3178" y="1102888"/>
            <a:ext cx="3629981" cy="515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6762B5D-1221-B39F-DCCB-CBDE23FD8882}"/>
              </a:ext>
            </a:extLst>
          </p:cNvPr>
          <p:cNvSpPr txBox="1">
            <a:spLocks/>
          </p:cNvSpPr>
          <p:nvPr/>
        </p:nvSpPr>
        <p:spPr>
          <a:xfrm>
            <a:off x="6311835" y="5328414"/>
            <a:ext cx="3395583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www.ipcrg.org</a:t>
            </a:r>
            <a:endParaRPr lang="en-GB" sz="2800" dirty="0">
              <a:solidFill>
                <a:srgbClr val="017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35231-7C25-DF88-DE16-C20B3AC75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with green squares&#10;&#10;AI-generated content may be incorrect.">
            <a:extLst>
              <a:ext uri="{FF2B5EF4-FFF2-40B4-BE49-F238E27FC236}">
                <a16:creationId xmlns:a16="http://schemas.microsoft.com/office/drawing/2014/main" id="{B5510124-C8ED-C3D2-C97A-9364A37A0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493" y="3396211"/>
            <a:ext cx="3005507" cy="3005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9FC36A-AA00-C22F-2EF0-422DF3234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Desktop Helper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B88ADC3-E2B7-A8C6-4AE5-74D2DDA40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3857" y="1425631"/>
            <a:ext cx="10417629" cy="1050406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Desktop Helper No. 19,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Abril 2025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uía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práctica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rinitis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primaria</a:t>
            </a:r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F42CB89D-79B7-7684-D29A-E034643B3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13" name="Marcador de Posição de Conteúdo 12">
            <a:extLst>
              <a:ext uri="{FF2B5EF4-FFF2-40B4-BE49-F238E27FC236}">
                <a16:creationId xmlns:a16="http://schemas.microsoft.com/office/drawing/2014/main" id="{E65C3311-D362-C510-DD7F-7710861E8E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1079697" y="2584186"/>
            <a:ext cx="2539820" cy="3595556"/>
          </a:xfrm>
          <a:ln>
            <a:solidFill>
              <a:schemeClr val="tx1"/>
            </a:solidFill>
          </a:ln>
        </p:spPr>
      </p:pic>
      <p:pic>
        <p:nvPicPr>
          <p:cNvPr id="14" name="Marcador de Posição de Conteúdo 5">
            <a:extLst>
              <a:ext uri="{FF2B5EF4-FFF2-40B4-BE49-F238E27FC236}">
                <a16:creationId xmlns:a16="http://schemas.microsoft.com/office/drawing/2014/main" id="{BF4A65BB-AE50-FC76-7D07-7A71AFC439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909574" y="2584186"/>
            <a:ext cx="2533201" cy="3595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Marcador de Posição de Conteúdo 9">
            <a:extLst>
              <a:ext uri="{FF2B5EF4-FFF2-40B4-BE49-F238E27FC236}">
                <a16:creationId xmlns:a16="http://schemas.microsoft.com/office/drawing/2014/main" id="{7228E1CD-3329-4C32-0FEA-5E8CCA123C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32833" y="2585169"/>
            <a:ext cx="2539821" cy="36051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01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DCEC4-E6AB-5B70-6581-19958F153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E664-9386-A0D2-C61B-AD47D8A1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D7A09A5F-3E63-F61A-BFE9-0CA0D6018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B8E21F-C6CD-CD3B-347F-8144B7120097}"/>
              </a:ext>
            </a:extLst>
          </p:cNvPr>
          <p:cNvSpPr txBox="1"/>
          <p:nvPr/>
        </p:nvSpPr>
        <p:spPr>
          <a:xfrm>
            <a:off x="487394" y="1252373"/>
            <a:ext cx="11217212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017973"/>
              </a:buClr>
              <a:buSzPct val="130000"/>
            </a:pPr>
            <a:r>
              <a:rPr lang="es-ES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Al finalizar este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s-ES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, los participantes deberán ser capaces de:</a:t>
            </a:r>
          </a:p>
          <a:p>
            <a:pPr marL="457200" indent="-45720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Enumerar algunos retos en el diagnóstico y tratamiento de la rinitis.</a:t>
            </a:r>
          </a:p>
          <a:p>
            <a:pPr marL="457200" indent="-45720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Evaluar el impacto de los síntomas del paciente teniendo en cuenta sus ideas, preocupaciones y expectativas.</a:t>
            </a:r>
          </a:p>
          <a:p>
            <a:pPr marL="457200" indent="-45720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Diseñar un plan de tratamiento personalizado que incluya enfoques farmacológicos y no farmacológicos.</a:t>
            </a:r>
          </a:p>
          <a:p>
            <a:pPr marL="457200" indent="-45720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Identificar señales de alerta y saber cuándo derivar al paciente.</a:t>
            </a:r>
            <a:endParaRPr lang="en-GB" sz="300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D5EC1-B8DE-7EB1-3D05-8230C1893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25AC4-051C-B9C0-D249-D3027655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</a:t>
            </a:r>
            <a:endParaRPr lang="en-GB" sz="2800" i="1" dirty="0">
              <a:solidFill>
                <a:srgbClr val="017973"/>
              </a:solidFill>
            </a:endParaRP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82476C7-9CCF-A2EA-BF4F-B59F2463A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972300" cy="4351338"/>
          </a:xfrm>
        </p:spPr>
        <p:txBody>
          <a:bodyPr>
            <a:normAutofit lnSpcReduction="10000"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Hana tiene 26 años.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Trabaja como cartera.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Desde hace un mes tiene secreción nasal, picor y congestión nasal con estornudos y, en ocasiones, picor en los ojos.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Estos síntomas han empeorado en la última semana y le están afectando en su trabajo.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No presenta sibilancias.</a:t>
            </a:r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F839A213-B385-5DBC-EA57-21D070B3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7" name="Picture 6" descr="A person in a blue uniform holding a bag&#10;&#10;AI-generated content may be incorrect.">
            <a:extLst>
              <a:ext uri="{FF2B5EF4-FFF2-40B4-BE49-F238E27FC236}">
                <a16:creationId xmlns:a16="http://schemas.microsoft.com/office/drawing/2014/main" id="{CFD0EFF3-04B3-9B05-3D2C-A5EBCB3A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652" y="1290693"/>
            <a:ext cx="312273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8389C-7F7C-19FF-834F-C3036B5CF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1EB9-C8BC-4AA2-34A8-D96F70D2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Historial</a:t>
            </a:r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403A513-B9CC-0436-88EE-06E5E3C32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580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17973"/>
              </a:buClr>
              <a:buSzPct val="130000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Utiliza antihistamínicos orales de venta libre y descongestionantes nasales, que parecen ayudarla durante un breve periodo de tiempo.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Presenta estos síntomas de forma intermitente desde su infancia.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Cada año, durante la primavera, sus síntomas empeoran cuando camina cerca de jardines o parques.</a:t>
            </a:r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9574F57-1382-6453-4BAB-29646088F9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PT" dirty="0">
              <a:solidFill>
                <a:srgbClr val="FF0000"/>
              </a:solidFill>
            </a:endParaRPr>
          </a:p>
          <a:p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BE859DD7-1F3E-F95C-517E-C6D09705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7" name="Picture 6" descr="A person in a blue uniform holding a bag&#10;&#10;AI-generated content may be incorrect.">
            <a:extLst>
              <a:ext uri="{FF2B5EF4-FFF2-40B4-BE49-F238E27FC236}">
                <a16:creationId xmlns:a16="http://schemas.microsoft.com/office/drawing/2014/main" id="{A493810B-2739-DFBC-061B-B1FE5CC4F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652" y="1290693"/>
            <a:ext cx="312273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FBF23-37DD-6D9A-4DD5-AA1F6EFB1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417F-1EA0-C3DF-B574-5C9DBF7C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Historial</a:t>
            </a:r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265694-EE71-2D4C-64AE-A15BE572F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791325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17973"/>
              </a:buClr>
              <a:buSzPct val="130000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padece ninguna otra enfermedad.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Su padre tiene asma.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fuma y evita los ambientes con humo.</a:t>
            </a:r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BDF3359-3D28-6010-AD7E-47A7A1738D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PT" dirty="0">
              <a:solidFill>
                <a:srgbClr val="FF0000"/>
              </a:solidFill>
            </a:endParaRPr>
          </a:p>
          <a:p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DA2754EF-E365-5906-70DA-DB79E6791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7" name="Picture 6" descr="A person in a blue uniform holding a bag&#10;&#10;AI-generated content may be incorrect.">
            <a:extLst>
              <a:ext uri="{FF2B5EF4-FFF2-40B4-BE49-F238E27FC236}">
                <a16:creationId xmlns:a16="http://schemas.microsoft.com/office/drawing/2014/main" id="{D98F51A7-617D-4917-DCD1-923240B5E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652" y="1290693"/>
            <a:ext cx="312273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EC090-50C8-C96A-C827-4A68E8EAB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523F-6264-4405-C1C2-7DEF09FB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Exploración</a:t>
            </a:r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física</a:t>
            </a:r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exploraciones</a:t>
            </a:r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complementarias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CBF18E96-9807-6B1B-74DA-1C9CDE16C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FCA4F1-E12C-E975-4D39-1A08C31C331E}"/>
              </a:ext>
            </a:extLst>
          </p:cNvPr>
          <p:cNvSpPr txBox="1"/>
          <p:nvPr/>
        </p:nvSpPr>
        <p:spPr>
          <a:xfrm>
            <a:off x="470812" y="1712430"/>
            <a:ext cx="1041626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Respiración bucal, olfateo frecuente y/o carraspeo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Ojeras («ojos morados alérgicos»)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Pliegue cutáneo infraorbitario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Arruga nasal transversal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Examen nasal</a:t>
            </a: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Secreción acuosa profusa de color claro en ambas fosas nasales</a:t>
            </a: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Cornetes ligeramente inflamados en ambos lados</a:t>
            </a: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Sin pólipos, sin desviación del tabique nasal, sin masas nasosinusales, sin cuerpos extraños, sin sensibilidad sinusal</a:t>
            </a:r>
            <a:endParaRPr lang="en-GB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9BCF6-E732-E645-B393-841DEB14D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3BE0-FA43-129E-9E7B-B427A9FA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68124451-407B-3DFC-43D7-E36126218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CBA52F-F807-F836-D003-37CF171E4E53}"/>
              </a:ext>
            </a:extLst>
          </p:cNvPr>
          <p:cNvSpPr txBox="1"/>
          <p:nvPr/>
        </p:nvSpPr>
        <p:spPr>
          <a:xfrm>
            <a:off x="470812" y="1712430"/>
            <a:ext cx="4165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Rinitis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alérgica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17973"/>
              </a:buClr>
              <a:buSzPct val="130000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E79B1D-D2C6-EEB5-DF6E-D74E7565EF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840" b="20139"/>
          <a:stretch>
            <a:fillRect/>
          </a:stretch>
        </p:blipFill>
        <p:spPr>
          <a:xfrm>
            <a:off x="5095875" y="1199414"/>
            <a:ext cx="4572000" cy="44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0D6FD-BCB2-D0BA-56AF-61E7E4E47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F6C5-8D04-4EF8-EC08-AC871EC2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E85D2BF3-19C5-A82C-D950-E9A9EC49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9B72F9-9C6A-4884-71C6-F1D910BF960F}"/>
              </a:ext>
            </a:extLst>
          </p:cNvPr>
          <p:cNvSpPr txBox="1"/>
          <p:nvPr/>
        </p:nvSpPr>
        <p:spPr>
          <a:xfrm>
            <a:off x="371224" y="1252373"/>
            <a:ext cx="1121721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Antihistamínico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H1 no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sedante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y/o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glucocorticoide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nasal</a:t>
            </a:r>
          </a:p>
          <a:p>
            <a:pPr>
              <a:spcBef>
                <a:spcPts val="1200"/>
              </a:spcBef>
              <a:buClr>
                <a:srgbClr val="017973"/>
              </a:buClr>
              <a:buSzPct val="130000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Combinación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fija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glucocorticoide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nasal 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antihistamínico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nasal</a:t>
            </a:r>
          </a:p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Considerar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Prueba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sérica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inmunoglobulina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específica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alérgenos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SIgE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Prueba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cutánea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alergia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537</Words>
  <Application>Microsoft Office PowerPoint</Application>
  <PresentationFormat>Panorámica</PresentationFormat>
  <Paragraphs>66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1_Office Theme</vt:lpstr>
      <vt:lpstr>Presentación de PowerPoint</vt:lpstr>
      <vt:lpstr>El Desktop Helper</vt:lpstr>
      <vt:lpstr>Objetivos de aprendizaje</vt:lpstr>
      <vt:lpstr>El paciente</vt:lpstr>
      <vt:lpstr>Historial médico</vt:lpstr>
      <vt:lpstr>Historial médico</vt:lpstr>
      <vt:lpstr>Exploración física/ exploraciones complementarias</vt:lpstr>
      <vt:lpstr>Diagnóstico</vt:lpstr>
      <vt:lpstr>Tratamiento</vt:lpstr>
      <vt:lpstr>Revisión</vt:lpstr>
      <vt:lpstr>Criterios de derivación  European Position Paper on Rhinosinusitis and Nasal Polyps (EPOS) </vt:lpstr>
      <vt:lpstr>Resumen</vt:lpstr>
      <vt:lpstr>El Desktop Helper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Dermot Ryan</dc:creator>
  <cp:lastModifiedBy>marina garcia pardo</cp:lastModifiedBy>
  <cp:revision>68</cp:revision>
  <dcterms:created xsi:type="dcterms:W3CDTF">2024-11-28T09:38:52Z</dcterms:created>
  <dcterms:modified xsi:type="dcterms:W3CDTF">2025-09-16T17:01:59Z</dcterms:modified>
</cp:coreProperties>
</file>