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89250" autoAdjust="0"/>
  </p:normalViewPr>
  <p:slideViewPr>
    <p:cSldViewPr snapToGrid="0">
      <p:cViewPr varScale="1">
        <p:scale>
          <a:sx n="69" d="100"/>
          <a:sy n="69" d="100"/>
        </p:scale>
        <p:origin x="22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‹Nº›</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‹Nº›</a:t>
            </a:fld>
            <a:endParaRPr lang="en-GB"/>
          </a:p>
        </p:txBody>
      </p:sp>
      <p:sp>
        <p:nvSpPr>
          <p:cNvPr id="8" name="TextBox 7">
            <a:extLst>
              <a:ext uri="{FF2B5EF4-FFF2-40B4-BE49-F238E27FC236}">
                <a16:creationId xmlns:a16="http://schemas.microsoft.com/office/drawing/2014/main" id="{55342933-D5FA-86A4-48C8-EA86645B8D1E}"/>
              </a:ext>
            </a:extLst>
          </p:cNvPr>
          <p:cNvSpPr txBox="1"/>
          <p:nvPr userDrawn="1"/>
        </p:nvSpPr>
        <p:spPr>
          <a:xfrm>
            <a:off x="2892005" y="6459865"/>
            <a:ext cx="11437189" cy="215444"/>
          </a:xfrm>
          <a:prstGeom prst="rect">
            <a:avLst/>
          </a:prstGeom>
          <a:noFill/>
        </p:spPr>
        <p:txBody>
          <a:bodyPr wrap="square">
            <a:spAutoFit/>
          </a:bodyPr>
          <a:lstStyle/>
          <a:p>
            <a:pPr algn="ctr" fontAlgn="auto">
              <a:spcBef>
                <a:spcPts val="100"/>
              </a:spcBef>
              <a:spcAft>
                <a:spcPts val="0"/>
              </a:spcAft>
              <a:defRPr/>
            </a:pPr>
            <a:r>
              <a:rPr lang="es-ES" sz="800" spc="-5" dirty="0">
                <a:solidFill>
                  <a:srgbClr val="000000"/>
                </a:solidFill>
                <a:latin typeface="Arial" panose="020B0604020202020204"/>
                <a:cs typeface="Arial" panose="020B0604020202020204"/>
              </a:rPr>
              <a:t>ALK-Abelló proporcionó una subvención educativa sin restricciones para apoyar el desarrollo de este estudio de caso, pero no contribuyó a su contenido.</a:t>
            </a:r>
            <a:endParaRPr lang="en-US" sz="8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en-GB" sz="4000" b="1" dirty="0" err="1">
                <a:solidFill>
                  <a:srgbClr val="017973"/>
                </a:solidFill>
                <a:latin typeface="Arial" panose="020B0604020202020204" pitchFamily="34" charset="0"/>
                <a:cs typeface="Arial" panose="020B0604020202020204" pitchFamily="34" charset="0"/>
              </a:rPr>
              <a:t>Rinitis</a:t>
            </a:r>
            <a:r>
              <a:rPr lang="en-GB" sz="4000" b="1" dirty="0">
                <a:solidFill>
                  <a:srgbClr val="017973"/>
                </a:solidFill>
                <a:latin typeface="Arial" panose="020B0604020202020204" pitchFamily="34" charset="0"/>
                <a:cs typeface="Arial" panose="020B0604020202020204" pitchFamily="34" charset="0"/>
              </a:rPr>
              <a:t> no </a:t>
            </a:r>
            <a:r>
              <a:rPr lang="en-GB" sz="4000" b="1" dirty="0" err="1">
                <a:solidFill>
                  <a:srgbClr val="017973"/>
                </a:solidFill>
                <a:latin typeface="Arial" panose="020B0604020202020204" pitchFamily="34" charset="0"/>
                <a:cs typeface="Arial" panose="020B0604020202020204" pitchFamily="34" charset="0"/>
              </a:rPr>
              <a:t>alérgica</a:t>
            </a:r>
            <a:endParaRPr lang="en-GB" sz="4000" b="1" dirty="0">
              <a:solidFill>
                <a:srgbClr val="017973"/>
              </a:solidFill>
              <a:latin typeface="Arial" panose="020B0604020202020204" pitchFamily="34" charset="0"/>
              <a:cs typeface="Arial" panose="020B0604020202020204" pitchFamily="34" charset="0"/>
            </a:endParaRPr>
          </a:p>
          <a:p>
            <a:r>
              <a:rPr lang="en-GB" sz="2400" dirty="0">
                <a:solidFill>
                  <a:srgbClr val="7EC9BD"/>
                </a:solidFill>
                <a:latin typeface="Arial" panose="020B0604020202020204" pitchFamily="34" charset="0"/>
                <a:cs typeface="Arial" panose="020B0604020202020204" pitchFamily="34" charset="0"/>
              </a:rPr>
              <a:t>Caso </a:t>
            </a:r>
            <a:r>
              <a:rPr lang="en-GB" sz="2400" dirty="0" err="1">
                <a:solidFill>
                  <a:srgbClr val="7EC9BD"/>
                </a:solidFill>
                <a:latin typeface="Arial" panose="020B0604020202020204" pitchFamily="34" charset="0"/>
                <a:cs typeface="Arial" panose="020B0604020202020204" pitchFamily="34" charset="0"/>
              </a:rPr>
              <a:t>clínico</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Gestión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336514" y="1198955"/>
            <a:ext cx="10254339" cy="5170646"/>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lavado nasal con agua hervida enfriada</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Prueba con un aerosol nasal antimuscarínico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Aerosol de doble acción con corticosteroide y antihistamínico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Usar una mascarilla o bufanda para calentar el aire antes de inhalar</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emolientes/vaselina faríngea cuando hace frío</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5"/>
          <a:stretch>
            <a:fillRect/>
          </a:stretch>
        </p:blipFill>
        <p:spPr>
          <a:xfrm>
            <a:off x="8991600" y="927100"/>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6"/>
          <a:stretch>
            <a:fillRect/>
          </a:stretch>
        </p:blipFill>
        <p:spPr>
          <a:xfrm>
            <a:off x="9544447" y="2853017"/>
            <a:ext cx="3765153" cy="3765153"/>
          </a:xfrm>
          <a:prstGeom prst="rect">
            <a:avLst/>
          </a:prstGeom>
        </p:spPr>
      </p:pic>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Revisión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8330288" cy="3323987"/>
          </a:xfrm>
          <a:prstGeom prst="rect">
            <a:avLst/>
          </a:prstGeom>
          <a:noFill/>
        </p:spPr>
        <p:txBody>
          <a:bodyPr wrap="square">
            <a:spAutoFit/>
          </a:bodyPr>
          <a:lstStyle/>
          <a:p>
            <a:pPr marL="457200" indent="-457200">
              <a:buClr>
                <a:srgbClr val="017973"/>
              </a:buClr>
              <a:buSzPct val="130000"/>
              <a:buBlip>
                <a:blip r:embed="rId5"/>
              </a:buBlip>
            </a:pPr>
            <a:r>
              <a:rPr lang="es-ES" sz="3000" dirty="0">
                <a:latin typeface="Arial" panose="020B0604020202020204" pitchFamily="34" charset="0"/>
                <a:cs typeface="Arial" panose="020B0604020202020204" pitchFamily="34" charset="0"/>
              </a:rPr>
              <a:t>6/52 seguimiento</a:t>
            </a:r>
          </a:p>
          <a:p>
            <a:pPr marL="457200" indent="-457200">
              <a:buClr>
                <a:srgbClr val="017973"/>
              </a:buClr>
              <a:buSzPct val="130000"/>
              <a:buBlip>
                <a:blip r:embed="rId5"/>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s-ES" sz="3000" dirty="0">
                <a:latin typeface="Arial" panose="020B0604020202020204" pitchFamily="34" charset="0"/>
                <a:cs typeface="Arial" panose="020B0604020202020204" pitchFamily="34" charset="0"/>
              </a:rPr>
              <a:t>Revisión 6/12 en verano y antes del invierno</a:t>
            </a:r>
          </a:p>
          <a:p>
            <a:pPr marL="457200" indent="-457200">
              <a:buClr>
                <a:srgbClr val="017973"/>
              </a:buClr>
              <a:buSzPct val="130000"/>
              <a:buBlip>
                <a:blip r:embed="rId5"/>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s-ES" sz="3000" dirty="0">
                <a:latin typeface="Arial" panose="020B0604020202020204" pitchFamily="34" charset="0"/>
                <a:cs typeface="Arial" panose="020B0604020202020204" pitchFamily="34" charset="0"/>
              </a:rPr>
              <a:t>Signos de alarma:</a:t>
            </a:r>
          </a:p>
          <a:p>
            <a:pPr marL="914400" lvl="1" indent="-457200">
              <a:buClr>
                <a:srgbClr val="017973"/>
              </a:buClr>
              <a:buSzPct val="130000"/>
              <a:buBlip>
                <a:blip r:embed="rId5"/>
              </a:buBlip>
            </a:pPr>
            <a:r>
              <a:rPr lang="es-ES" sz="3000" dirty="0">
                <a:latin typeface="Arial" panose="020B0604020202020204" pitchFamily="34" charset="0"/>
                <a:cs typeface="Arial" panose="020B0604020202020204" pitchFamily="34" charset="0"/>
              </a:rPr>
              <a:t>Anosmia</a:t>
            </a:r>
          </a:p>
          <a:p>
            <a:pPr marL="914400" lvl="1" indent="-457200">
              <a:buClr>
                <a:srgbClr val="017973"/>
              </a:buClr>
              <a:buSzPct val="130000"/>
              <a:buBlip>
                <a:blip r:embed="rId5"/>
              </a:buBlip>
            </a:pPr>
            <a:r>
              <a:rPr lang="es-ES" sz="3000" dirty="0">
                <a:latin typeface="Arial" panose="020B0604020202020204" pitchFamily="34" charset="0"/>
                <a:cs typeface="Arial" panose="020B0604020202020204" pitchFamily="34" charset="0"/>
              </a:rPr>
              <a:t>Epistaxis</a:t>
            </a:r>
            <a:endParaRPr lang="en-US" sz="3200" dirty="0">
              <a:latin typeface="Arial" panose="020B0604020202020204" pitchFamily="34" charset="0"/>
            </a:endParaRP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Mensajes</a:t>
            </a:r>
            <a:r>
              <a:rPr lang="en-GB" sz="2800" b="1" dirty="0">
                <a:solidFill>
                  <a:srgbClr val="017973"/>
                </a:solidFill>
                <a:latin typeface="Arial" panose="020B0604020202020204" pitchFamily="34" charset="0"/>
                <a:cs typeface="Arial" panose="020B0604020202020204" pitchFamily="34" charset="0"/>
              </a:rPr>
              <a:t> clave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1" y="1712430"/>
            <a:ext cx="11721189" cy="5016758"/>
          </a:xfrm>
          <a:prstGeom prst="rect">
            <a:avLst/>
          </a:prstGeom>
          <a:noFill/>
        </p:spPr>
        <p:txBody>
          <a:bodyPr wrap="square">
            <a:spAutoFit/>
          </a:bodyPr>
          <a:lstStyle/>
          <a:p>
            <a:pPr marL="457200" indent="-457200">
              <a:buClr>
                <a:srgbClr val="017973"/>
              </a:buClr>
              <a:buSzPct val="130000"/>
              <a:buBlip>
                <a:blip r:embed="rId4"/>
              </a:buBlip>
            </a:pPr>
            <a:r>
              <a:rPr lang="es-ES" sz="3200" dirty="0">
                <a:latin typeface="Arial" panose="020B0604020202020204" pitchFamily="34" charset="0"/>
              </a:rPr>
              <a:t>No TODAS las rinitis son alérgicas</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Es esencial investigar a fondo la causa de los síntomas</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Los tratamientos no farmacológicos y las medidas preventivas son muy importantes en el manejo de la rinitis no alérgica</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Hay que tener en cuenta que los pacientes pueden padecer ambas</a:t>
            </a:r>
            <a:endParaRPr lang="en-US" sz="3200" dirty="0">
              <a:latin typeface="Arial" panose="020B0604020202020204" pitchFamily="34" charset="0"/>
            </a:endParaRPr>
          </a:p>
        </p:txBody>
      </p:sp>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5"/>
          <a:srcRect l="12522" t="8257" r="8968" b="9812"/>
          <a:stretch/>
        </p:blipFill>
        <p:spPr>
          <a:xfrm>
            <a:off x="7495289" y="281092"/>
            <a:ext cx="1435209" cy="2246654"/>
          </a:xfrm>
          <a:prstGeom prst="rect">
            <a:avLst/>
          </a:prstGeom>
        </p:spPr>
      </p:pic>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El Desktop 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603178" y="1102888"/>
            <a:ext cx="3629981"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El Desktop 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800219"/>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20204" pitchFamily="34" charset="0"/>
                <a:cs typeface="Arial" panose="020B0604020202020204" pitchFamily="34" charset="0"/>
              </a:rPr>
              <a:t>https://www.ipcrg.org/DTH19</a:t>
            </a:r>
          </a:p>
          <a:p>
            <a:pPr lvl="1" algn="ctr">
              <a:buClr>
                <a:srgbClr val="017973"/>
              </a:buClr>
              <a:buSzPct val="130000"/>
            </a:pP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02FDF0-ACF8-E2B0-93C1-060C185E6569}"/>
              </a:ext>
            </a:extLst>
          </p:cNvPr>
          <p:cNvPicPr>
            <a:picLocks noChangeAspect="1"/>
          </p:cNvPicPr>
          <p:nvPr/>
        </p:nvPicPr>
        <p:blipFill>
          <a:blip r:embed="rId4"/>
          <a:srcRect/>
          <a:stretch/>
        </p:blipFill>
        <p:spPr>
          <a:xfrm>
            <a:off x="794696" y="1111602"/>
            <a:ext cx="3297090"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CE5BC2-5F18-0B11-B89C-F047E9B339B4}"/>
              </a:ext>
            </a:extLst>
          </p:cNvPr>
          <p:cNvPicPr>
            <a:picLocks noChangeAspect="1"/>
          </p:cNvPicPr>
          <p:nvPr/>
        </p:nvPicPr>
        <p:blipFill>
          <a:blip r:embed="rId5"/>
          <a:srcRect/>
          <a:stretch/>
        </p:blipFill>
        <p:spPr>
          <a:xfrm>
            <a:off x="4447384" y="1111602"/>
            <a:ext cx="3297232"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5868356-54BD-85C7-232B-82E63E194CC5}"/>
              </a:ext>
            </a:extLst>
          </p:cNvPr>
          <p:cNvPicPr>
            <a:picLocks noChangeAspect="1"/>
          </p:cNvPicPr>
          <p:nvPr/>
        </p:nvPicPr>
        <p:blipFill>
          <a:blip r:embed="rId6"/>
          <a:srcRect/>
          <a:stretch/>
        </p:blipFill>
        <p:spPr>
          <a:xfrm>
            <a:off x="8100217" y="1111602"/>
            <a:ext cx="3297090"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74158" y="239830"/>
            <a:ext cx="959009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Objetivos</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aprendizaje</a:t>
            </a:r>
            <a:r>
              <a:rPr lang="en-GB" sz="2800" b="1" dirty="0">
                <a:solidFill>
                  <a:srgbClr val="017973"/>
                </a:solidFill>
                <a:latin typeface="Arial" panose="020B0604020202020204" pitchFamily="34" charset="0"/>
                <a:cs typeface="Arial" panose="020B0604020202020204" pitchFamily="34" charset="0"/>
              </a:rPr>
              <a:t>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470812" y="1712430"/>
            <a:ext cx="11314693" cy="3323987"/>
          </a:xfrm>
          <a:prstGeom prst="rect">
            <a:avLst/>
          </a:prstGeom>
          <a:noFill/>
        </p:spPr>
        <p:txBody>
          <a:bodyPr wrap="square">
            <a:spAutoFit/>
          </a:bodyPr>
          <a:lstStyle/>
          <a:p>
            <a:pPr marL="457200" indent="-457200">
              <a:buClr>
                <a:srgbClr val="017973"/>
              </a:buClr>
              <a:buSzPct val="130000"/>
              <a:buBlip>
                <a:blip r:embed="rId3"/>
              </a:buBlip>
            </a:pPr>
            <a:r>
              <a:rPr lang="es-ES" sz="3000" dirty="0">
                <a:latin typeface="Arial" panose="020B0604020202020204" pitchFamily="34" charset="0"/>
                <a:cs typeface="Arial" panose="020B0604020202020204" pitchFamily="34" charset="0"/>
              </a:rPr>
              <a:t>Identificación de los pacientes con rinitis</a:t>
            </a:r>
          </a:p>
          <a:p>
            <a:pPr marL="457200" indent="-457200">
              <a:buClr>
                <a:srgbClr val="017973"/>
              </a:buClr>
              <a:buSzPct val="130000"/>
              <a:buBlip>
                <a:blip r:embed="rId3"/>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s-ES" sz="3000" dirty="0">
                <a:latin typeface="Arial" panose="020B0604020202020204" pitchFamily="34" charset="0"/>
                <a:cs typeface="Arial" panose="020B0604020202020204" pitchFamily="34" charset="0"/>
              </a:rPr>
              <a:t>Diferenciación entre rinitis alérgica (RA) y no alérgica</a:t>
            </a:r>
          </a:p>
          <a:p>
            <a:pPr marL="457200" indent="-457200">
              <a:buClr>
                <a:srgbClr val="017973"/>
              </a:buClr>
              <a:buSzPct val="130000"/>
              <a:buBlip>
                <a:blip r:embed="rId3"/>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s-ES" sz="3000" dirty="0">
                <a:latin typeface="Arial" panose="020B0604020202020204" pitchFamily="34" charset="0"/>
                <a:cs typeface="Arial" panose="020B0604020202020204" pitchFamily="34" charset="0"/>
              </a:rPr>
              <a:t>Diagnóstico de la rinitis no alérgica</a:t>
            </a:r>
          </a:p>
          <a:p>
            <a:pPr marL="457200" indent="-457200">
              <a:buClr>
                <a:srgbClr val="017973"/>
              </a:buClr>
              <a:buSzPct val="130000"/>
              <a:buBlip>
                <a:blip r:embed="rId3"/>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s-ES" sz="3000" dirty="0">
                <a:latin typeface="Arial" panose="020B0604020202020204" pitchFamily="34" charset="0"/>
                <a:cs typeface="Arial" panose="020B0604020202020204" pitchFamily="34" charset="0"/>
              </a:rPr>
              <a:t>Tratamiento de la rinitis no alérgica</a:t>
            </a: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6306017" y="4563864"/>
            <a:ext cx="5792133" cy="2013044"/>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4"/>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5"/>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6"/>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Conoce</a:t>
            </a:r>
            <a:r>
              <a:rPr lang="en-GB" sz="2800" b="1" dirty="0">
                <a:solidFill>
                  <a:srgbClr val="017973"/>
                </a:solidFill>
                <a:latin typeface="Arial" panose="020B0604020202020204" pitchFamily="34" charset="0"/>
                <a:cs typeface="Arial" panose="020B0604020202020204" pitchFamily="34" charset="0"/>
              </a:rPr>
              <a:t> a Tom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513342" y="1222585"/>
            <a:ext cx="7831247" cy="5170646"/>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Hombre escocés de 65 años</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Le gusta el golf y el senderismo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Fue director ejecutivo de una empresa de electrónica</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Se va de vacaciones al menos dos veces al año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No tiene mascotas en su casa</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2"/>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Presentación </a:t>
            </a:r>
            <a:r>
              <a:rPr lang="en-GB" sz="2800" b="1" dirty="0" err="1">
                <a:solidFill>
                  <a:srgbClr val="017973"/>
                </a:solidFill>
                <a:latin typeface="Arial" panose="020B0604020202020204" pitchFamily="34" charset="0"/>
                <a:cs typeface="Arial" panose="020B0604020202020204" pitchFamily="34" charset="0"/>
              </a:rPr>
              <a:t>inicial</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348198" y="1138272"/>
            <a:ext cx="7831247" cy="5632311"/>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Descongestionante nasal de venta libre en farmacia</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3.ª compra en 2 semanas</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Intervención y consulta del farmacéutico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Derivación al médico de cabecera en atención primaria</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Se sugiere irrigación nasal como medida provisional</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La consulta del </a:t>
            </a:r>
            <a:r>
              <a:rPr lang="en-GB" sz="2800" b="1" dirty="0" err="1">
                <a:solidFill>
                  <a:srgbClr val="017973"/>
                </a:solidFill>
                <a:latin typeface="Arial" panose="020B0604020202020204" pitchFamily="34" charset="0"/>
                <a:cs typeface="Arial" panose="020B0604020202020204" pitchFamily="34" charset="0"/>
              </a:rPr>
              <a:t>médico</a:t>
            </a:r>
            <a:r>
              <a:rPr lang="en-GB" sz="2800" b="1" dirty="0">
                <a:solidFill>
                  <a:srgbClr val="017973"/>
                </a:solidFill>
                <a:latin typeface="Arial" panose="020B0604020202020204" pitchFamily="34" charset="0"/>
                <a:cs typeface="Arial" panose="020B0604020202020204" pitchFamily="34" charset="0"/>
              </a:rPr>
              <a:t> de familia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49547" y="1100166"/>
            <a:ext cx="7831247" cy="5170646"/>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6/12 antecedentes de congestión nasal y secreción nasal</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Sin síntomas oculares</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Empeora cuando está al aire libre en el frío</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Sin estornudos ni picazón</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Le mantiene despierto por la noche</a:t>
            </a:r>
            <a:endParaRPr lang="en-US" sz="30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5"/>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Historial</a:t>
            </a:r>
            <a:r>
              <a:rPr lang="en-GB" sz="2800" b="1" dirty="0">
                <a:solidFill>
                  <a:srgbClr val="017973"/>
                </a:solidFill>
                <a:latin typeface="Arial" panose="020B0604020202020204" pitchFamily="34" charset="0"/>
                <a:cs typeface="Arial" panose="020B0604020202020204" pitchFamily="34" charset="0"/>
              </a:rPr>
              <a:t> medico: </a:t>
            </a:r>
            <a:r>
              <a:rPr lang="en-GB" sz="2800" b="1" dirty="0" err="1">
                <a:solidFill>
                  <a:srgbClr val="017973"/>
                </a:solidFill>
                <a:latin typeface="Arial" panose="020B0604020202020204" pitchFamily="34" charset="0"/>
                <a:cs typeface="Arial" panose="020B0604020202020204" pitchFamily="34" charset="0"/>
              </a:rPr>
              <a:t>antecedentes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470814" y="1097925"/>
            <a:ext cx="8594465" cy="4708981"/>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Diagnóstico previo de hipertensión arterial hace 10 años</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Actualmente toma IECA, estatinas y </a:t>
            </a:r>
            <a:r>
              <a:rPr lang="es-ES" sz="3000" dirty="0" err="1">
                <a:latin typeface="Arial" panose="020B0604020202020204" pitchFamily="34" charset="0"/>
                <a:cs typeface="Arial" panose="020B0604020202020204" pitchFamily="34" charset="0"/>
              </a:rPr>
              <a:t>calcioantagonistas</a:t>
            </a: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Sin antecedentes de asma ni EPOC</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De vez en cuando compra ibuprofeno sin receta</a:t>
            </a:r>
            <a:endParaRPr lang="en-US" sz="30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5"/>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Exploración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física</a:t>
            </a:r>
            <a:r>
              <a:rPr lang="en-GB" sz="2800" b="1" dirty="0">
                <a:solidFill>
                  <a:srgbClr val="017973"/>
                </a:solidFill>
                <a:latin typeface="Arial" panose="020B0604020202020204" pitchFamily="34" charset="0"/>
                <a:cs typeface="Arial" panose="020B0604020202020204" pitchFamily="34" charset="0"/>
              </a:rPr>
              <a:t> y </a:t>
            </a:r>
            <a:r>
              <a:rPr lang="en-GB" sz="2800" b="1" dirty="0" err="1">
                <a:solidFill>
                  <a:srgbClr val="017973"/>
                </a:solidFill>
                <a:latin typeface="Arial" panose="020B0604020202020204" pitchFamily="34" charset="0"/>
                <a:cs typeface="Arial" panose="020B0604020202020204" pitchFamily="34" charset="0"/>
              </a:rPr>
              <a:t>pruebas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complementarias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268794" y="976444"/>
            <a:ext cx="8069938" cy="5509200"/>
          </a:xfrm>
          <a:prstGeom prst="rect">
            <a:avLst/>
          </a:prstGeom>
          <a:noFill/>
        </p:spPr>
        <p:txBody>
          <a:bodyPr wrap="square">
            <a:spAutoFit/>
          </a:bodyPr>
          <a:lstStyle/>
          <a:p>
            <a:pPr marL="457200" indent="-457200">
              <a:buClr>
                <a:srgbClr val="017973"/>
              </a:buClr>
              <a:buSzPct val="130000"/>
              <a:buBlip>
                <a:blip r:embed="rId4"/>
              </a:buBlip>
            </a:pPr>
            <a:r>
              <a:rPr lang="es-ES" sz="3200" dirty="0">
                <a:latin typeface="Arial" panose="020B0604020202020204" pitchFamily="34" charset="0"/>
              </a:rPr>
              <a:t>Los IECA pueden causar síntomas nasales</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Los AINE alteran la vía COX-1</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La rinoscopia mostró congestión de la mucosa</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Auscultación torácica normal</a:t>
            </a:r>
          </a:p>
          <a:p>
            <a:pPr marL="457200" indent="-457200">
              <a:buClr>
                <a:srgbClr val="017973"/>
              </a:buClr>
              <a:buSzPct val="130000"/>
              <a:buBlip>
                <a:blip r:embed="rId4"/>
              </a:buBlip>
            </a:pPr>
            <a:endParaRPr lang="es-ES" sz="3200" dirty="0">
              <a:latin typeface="Arial" panose="020B0604020202020204" pitchFamily="34" charset="0"/>
            </a:endParaRPr>
          </a:p>
          <a:p>
            <a:pPr marL="457200" indent="-457200">
              <a:buClr>
                <a:srgbClr val="017973"/>
              </a:buClr>
              <a:buSzPct val="130000"/>
              <a:buBlip>
                <a:blip r:embed="rId4"/>
              </a:buBlip>
            </a:pPr>
            <a:r>
              <a:rPr lang="es-ES" sz="3200" dirty="0">
                <a:latin typeface="Arial" panose="020B0604020202020204" pitchFamily="34" charset="0"/>
              </a:rPr>
              <a:t>IgE total no elevada, ¿prueba cutánea?</a:t>
            </a:r>
            <a:endParaRPr lang="en-US" sz="32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5"/>
          <a:srcRect l="5907" t="2731" r="3262"/>
          <a:stretch/>
        </p:blipFill>
        <p:spPr>
          <a:xfrm>
            <a:off x="7977073" y="1629778"/>
            <a:ext cx="4069101" cy="4514071"/>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6"/>
          <a:stretch>
            <a:fillRect/>
          </a:stretch>
        </p:blipFill>
        <p:spPr>
          <a:xfrm>
            <a:off x="6288272" y="4638578"/>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Diagnóstico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344091" y="1017705"/>
            <a:ext cx="8177888" cy="6093976"/>
          </a:xfrm>
          <a:prstGeom prst="rect">
            <a:avLst/>
          </a:prstGeom>
          <a:noFill/>
        </p:spPr>
        <p:txBody>
          <a:bodyPr wrap="square">
            <a:spAutoFit/>
          </a:bodyPr>
          <a:lstStyle/>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Considerar cambiar de IECA a ARAII</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Síntomas sin tomar AINE</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IgE totales bajas y sin resultados en la prueba cutánea</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Tener en cuenta que las rinitis alérgica y la no alérgica pueden coexistir</a:t>
            </a:r>
          </a:p>
          <a:p>
            <a:pPr marL="457200" indent="-457200">
              <a:buClr>
                <a:srgbClr val="017973"/>
              </a:buClr>
              <a:buSzPct val="130000"/>
              <a:buBlip>
                <a:blip r:embed="rId4"/>
              </a:buBlip>
            </a:pPr>
            <a:endParaRPr lang="es-E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s-ES" sz="3000" dirty="0">
                <a:latin typeface="Arial" panose="020B0604020202020204" pitchFamily="34" charset="0"/>
                <a:cs typeface="Arial" panose="020B0604020202020204" pitchFamily="34" charset="0"/>
              </a:rPr>
              <a:t>Si se descarta la RA, considerar el diagnóstico de NAR</a:t>
            </a: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905</Words>
  <Application>Microsoft Office PowerPoint</Application>
  <PresentationFormat>Panorámica</PresentationFormat>
  <Paragraphs>126</Paragraphs>
  <Slides>13</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Aptos</vt:lpstr>
      <vt:lpstr>Aptos Display</vt:lpstr>
      <vt:lpstr>Arial</vt:lpstr>
      <vt:lpstr>Google Sans</vt:lpstr>
      <vt:lpstr>1_Office Theme</vt:lpstr>
      <vt:lpstr>Presentación de PowerPoint</vt:lpstr>
      <vt:lpstr>El Desktop Helper</vt:lpstr>
      <vt:lpstr>Objetivos de aprendizaje </vt:lpstr>
      <vt:lpstr>Conoce a Tom</vt:lpstr>
      <vt:lpstr>Presentación inicial</vt:lpstr>
      <vt:lpstr>La consulta del médico de familia</vt:lpstr>
      <vt:lpstr>Historial medico: antecedentes</vt:lpstr>
      <vt:lpstr>Exploración física y pruebas complementarias</vt:lpstr>
      <vt:lpstr>Diagnóstico</vt:lpstr>
      <vt:lpstr>Gestión</vt:lpstr>
      <vt:lpstr>Revisión</vt:lpstr>
      <vt:lpstr>Mensajes clave</vt:lpstr>
      <vt:lpstr>El Desktop Helper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marina garcia pardo</cp:lastModifiedBy>
  <cp:revision>45</cp:revision>
  <dcterms:created xsi:type="dcterms:W3CDTF">2024-11-28T09:38:52Z</dcterms:created>
  <dcterms:modified xsi:type="dcterms:W3CDTF">2025-09-16T16:50:01Z</dcterms:modified>
</cp:coreProperties>
</file>