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317" r:id="rId3"/>
    <p:sldId id="305" r:id="rId4"/>
    <p:sldId id="306" r:id="rId5"/>
    <p:sldId id="307" r:id="rId6"/>
    <p:sldId id="308" r:id="rId7"/>
    <p:sldId id="309" r:id="rId8"/>
    <p:sldId id="314" r:id="rId9"/>
    <p:sldId id="310" r:id="rId10"/>
    <p:sldId id="311" r:id="rId11"/>
    <p:sldId id="315" r:id="rId12"/>
    <p:sldId id="312" r:id="rId13"/>
    <p:sldId id="319" r:id="rId14"/>
    <p:sldId id="321" r:id="rId15"/>
    <p:sldId id="322" r:id="rId16"/>
    <p:sldId id="323" r:id="rId17"/>
    <p:sldId id="324" r:id="rId18"/>
    <p:sldId id="325" r:id="rId19"/>
    <p:sldId id="313" r:id="rId20"/>
    <p:sldId id="3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17660-E372-34C6-C59C-7743B5BFE5A3}" name="Siân Williams" initials="" userId="d766e87c6531ca76" providerId="Windows Live"/>
  <p188:author id="{5C8B9EB0-60C7-A30B-A544-6CA75422FE16}" name="Luís Carvalho" initials="LC" userId="Luís Carvalho" providerId="None"/>
  <p188:author id="{990E89C9-3D55-4713-63E2-D8BCFE6C2E93}" name="Dermot Ryan" initials="DR" userId="e6c3618d0fc74f9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7973"/>
    <a:srgbClr val="FFFFFF"/>
    <a:srgbClr val="7EC9BD"/>
    <a:srgbClr val="10110B"/>
    <a:srgbClr val="31B4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0" autoAdjust="0"/>
    <p:restoredTop sz="95846" autoAdjust="0"/>
  </p:normalViewPr>
  <p:slideViewPr>
    <p:cSldViewPr snapToGrid="0">
      <p:cViewPr varScale="1">
        <p:scale>
          <a:sx n="73" d="100"/>
          <a:sy n="73" d="100"/>
        </p:scale>
        <p:origin x="519" y="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456E4-F236-401B-98ED-7F25C7319C4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5998D65C-DA78-4B9F-B860-530E6978ADC2}">
      <dgm:prSet custT="1"/>
      <dgm:spPr>
        <a:solidFill>
          <a:srgbClr val="017973"/>
        </a:solidFill>
      </dgm:spPr>
      <dgm:t>
        <a:bodyPr/>
        <a:lstStyle/>
        <a:p>
          <a:r>
            <a:rPr lang="es-ES" sz="2000" dirty="0"/>
            <a:t>Desde mediados de mayo, se ha producido una disminución en los niveles de energía de Liam.</a:t>
          </a:r>
          <a:endParaRPr lang="en-US" sz="2000" dirty="0"/>
        </a:p>
      </dgm:t>
    </dgm:pt>
    <dgm:pt modelId="{80A1E023-CE62-447D-81BC-C145D0A77E1C}" type="parTrans" cxnId="{3220B6F5-3314-41E6-B8D5-0148A6E07CCA}">
      <dgm:prSet/>
      <dgm:spPr/>
      <dgm:t>
        <a:bodyPr/>
        <a:lstStyle/>
        <a:p>
          <a:endParaRPr lang="en-US" sz="1800"/>
        </a:p>
      </dgm:t>
    </dgm:pt>
    <dgm:pt modelId="{150CA0D5-68A1-41DE-9F92-90F419FCE7BF}" type="sibTrans" cxnId="{3220B6F5-3314-41E6-B8D5-0148A6E07CCA}">
      <dgm:prSet custT="1"/>
      <dgm:spPr/>
      <dgm:t>
        <a:bodyPr/>
        <a:lstStyle/>
        <a:p>
          <a:endParaRPr lang="en-US" sz="2400"/>
        </a:p>
      </dgm:t>
    </dgm:pt>
    <dgm:pt modelId="{C9FB27F4-90A4-488B-AB13-3CD5A3AABDD8}">
      <dgm:prSet custT="1"/>
      <dgm:spPr>
        <a:solidFill>
          <a:srgbClr val="017973"/>
        </a:solidFill>
      </dgm:spPr>
      <dgm:t>
        <a:bodyPr/>
        <a:lstStyle/>
        <a:p>
          <a:r>
            <a:rPr lang="es-ES" sz="2000" dirty="0"/>
            <a:t>No parece dormir bien y mamá y papá a veces le oyen roncar.</a:t>
          </a:r>
          <a:endParaRPr lang="en-US" sz="2000" dirty="0"/>
        </a:p>
      </dgm:t>
    </dgm:pt>
    <dgm:pt modelId="{E339AAAA-DF3A-4EDA-987B-D0BA8172315B}" type="parTrans" cxnId="{92F795B2-D44D-4FD2-B155-5FE9364722EA}">
      <dgm:prSet/>
      <dgm:spPr/>
      <dgm:t>
        <a:bodyPr/>
        <a:lstStyle/>
        <a:p>
          <a:endParaRPr lang="en-US" sz="1800"/>
        </a:p>
      </dgm:t>
    </dgm:pt>
    <dgm:pt modelId="{D75041B5-133F-48FC-B0A2-0169398B2CAC}" type="sibTrans" cxnId="{92F795B2-D44D-4FD2-B155-5FE9364722EA}">
      <dgm:prSet custT="1"/>
      <dgm:spPr/>
      <dgm:t>
        <a:bodyPr/>
        <a:lstStyle/>
        <a:p>
          <a:endParaRPr lang="en-US" sz="2400"/>
        </a:p>
      </dgm:t>
    </dgm:pt>
    <dgm:pt modelId="{DDA042C1-B854-467B-A190-224CE75392AF}">
      <dgm:prSet custT="1"/>
      <dgm:spPr>
        <a:solidFill>
          <a:srgbClr val="017973"/>
        </a:solidFill>
      </dgm:spPr>
      <dgm:t>
        <a:bodyPr/>
        <a:lstStyle/>
        <a:p>
          <a:r>
            <a:rPr lang="es-ES" sz="2000" dirty="0"/>
            <a:t>El profesor se queja de que Liam no presta atención en clase y parece que no oye lo que se le dice.</a:t>
          </a:r>
          <a:endParaRPr lang="en-US" sz="2000" dirty="0"/>
        </a:p>
      </dgm:t>
    </dgm:pt>
    <dgm:pt modelId="{8818B325-019D-46E6-85AB-19961634F9C1}" type="parTrans" cxnId="{E37D7546-5440-4A79-8AB6-C72B21648961}">
      <dgm:prSet/>
      <dgm:spPr/>
      <dgm:t>
        <a:bodyPr/>
        <a:lstStyle/>
        <a:p>
          <a:endParaRPr lang="en-US" sz="1800"/>
        </a:p>
      </dgm:t>
    </dgm:pt>
    <dgm:pt modelId="{72EB82D3-E317-49AC-ABDC-B49325F39F07}" type="sibTrans" cxnId="{E37D7546-5440-4A79-8AB6-C72B21648961}">
      <dgm:prSet custT="1"/>
      <dgm:spPr/>
      <dgm:t>
        <a:bodyPr/>
        <a:lstStyle/>
        <a:p>
          <a:endParaRPr lang="en-US" sz="2400"/>
        </a:p>
      </dgm:t>
    </dgm:pt>
    <dgm:pt modelId="{56EEC3B9-CC0D-4795-AC6C-A42EA2F563FB}">
      <dgm:prSet custT="1"/>
      <dgm:spPr>
        <a:solidFill>
          <a:srgbClr val="017973"/>
        </a:solidFill>
      </dgm:spPr>
      <dgm:t>
        <a:bodyPr/>
        <a:lstStyle/>
        <a:p>
          <a:r>
            <a:rPr lang="en-GB" sz="2000" dirty="0"/>
            <a:t>Tose </a:t>
          </a:r>
          <a:r>
            <a:rPr lang="en-GB" sz="2000" dirty="0" err="1"/>
            <a:t>mucho</a:t>
          </a:r>
          <a:endParaRPr lang="en-US" sz="2000" dirty="0"/>
        </a:p>
      </dgm:t>
    </dgm:pt>
    <dgm:pt modelId="{5603B274-DD36-4E4B-A2A6-60E3A6C35F03}" type="parTrans" cxnId="{0E7927DD-36B0-41BD-90FD-4D383591E4E0}">
      <dgm:prSet/>
      <dgm:spPr/>
      <dgm:t>
        <a:bodyPr/>
        <a:lstStyle/>
        <a:p>
          <a:endParaRPr lang="en-US" sz="1800"/>
        </a:p>
      </dgm:t>
    </dgm:pt>
    <dgm:pt modelId="{CE436C80-F915-4F23-A7EC-4DA5FA3FAF6B}" type="sibTrans" cxnId="{0E7927DD-36B0-41BD-90FD-4D383591E4E0}">
      <dgm:prSet/>
      <dgm:spPr/>
      <dgm:t>
        <a:bodyPr/>
        <a:lstStyle/>
        <a:p>
          <a:endParaRPr lang="en-US" sz="1800"/>
        </a:p>
      </dgm:t>
    </dgm:pt>
    <dgm:pt modelId="{B4829FF3-E1E2-4746-809B-8227EF164B67}">
      <dgm:prSet custT="1"/>
      <dgm:spPr>
        <a:solidFill>
          <a:srgbClr val="017973"/>
        </a:solidFill>
      </dgm:spPr>
      <dgm:t>
        <a:bodyPr/>
        <a:lstStyle/>
        <a:p>
          <a:r>
            <a:rPr lang="en-GB" sz="2800" b="1" dirty="0" err="1"/>
            <a:t>Motivos</a:t>
          </a:r>
          <a:r>
            <a:rPr lang="en-GB" sz="2800" b="1" dirty="0"/>
            <a:t> para </a:t>
          </a:r>
          <a:r>
            <a:rPr lang="en-GB" sz="2800" b="1" dirty="0" err="1"/>
            <a:t>acudir</a:t>
          </a:r>
          <a:r>
            <a:rPr lang="en-GB" sz="2800" b="1" dirty="0"/>
            <a:t> al </a:t>
          </a:r>
          <a:r>
            <a:rPr lang="en-GB" sz="2800" b="1" dirty="0" err="1"/>
            <a:t>médico</a:t>
          </a:r>
          <a:endParaRPr lang="en-US" sz="2800" b="1" dirty="0"/>
        </a:p>
      </dgm:t>
    </dgm:pt>
    <dgm:pt modelId="{321700C0-FA87-46A0-A13E-D97ED35BBBEA}" type="sibTrans" cxnId="{1D58FAF2-D121-42DB-AC06-FC60166C44DF}">
      <dgm:prSet custT="1"/>
      <dgm:spPr/>
      <dgm:t>
        <a:bodyPr/>
        <a:lstStyle/>
        <a:p>
          <a:endParaRPr lang="en-US" sz="2400"/>
        </a:p>
      </dgm:t>
    </dgm:pt>
    <dgm:pt modelId="{86D5FD87-E79F-4859-8917-38638CAE5C3E}" type="parTrans" cxnId="{1D58FAF2-D121-42DB-AC06-FC60166C44DF}">
      <dgm:prSet/>
      <dgm:spPr/>
      <dgm:t>
        <a:bodyPr/>
        <a:lstStyle/>
        <a:p>
          <a:endParaRPr lang="en-US" sz="1800"/>
        </a:p>
      </dgm:t>
    </dgm:pt>
    <dgm:pt modelId="{7608F57B-7B45-4E23-95AA-DF8D77852E7D}" type="pres">
      <dgm:prSet presAssocID="{791456E4-F236-401B-98ED-7F25C7319C4E}" presName="outerComposite" presStyleCnt="0">
        <dgm:presLayoutVars>
          <dgm:chMax val="5"/>
          <dgm:dir/>
          <dgm:resizeHandles val="exact"/>
        </dgm:presLayoutVars>
      </dgm:prSet>
      <dgm:spPr/>
    </dgm:pt>
    <dgm:pt modelId="{EE9C0D02-EE01-4CC9-98C5-7711785D2897}" type="pres">
      <dgm:prSet presAssocID="{791456E4-F236-401B-98ED-7F25C7319C4E}" presName="dummyMaxCanvas" presStyleCnt="0">
        <dgm:presLayoutVars/>
      </dgm:prSet>
      <dgm:spPr/>
    </dgm:pt>
    <dgm:pt modelId="{F0CEF320-3D1F-4C46-A8B5-4DD4D708E79E}" type="pres">
      <dgm:prSet presAssocID="{791456E4-F236-401B-98ED-7F25C7319C4E}" presName="FiveNodes_1" presStyleLbl="node1" presStyleIdx="0" presStyleCnt="5" custLinFactNeighborX="3742" custLinFactNeighborY="-503">
        <dgm:presLayoutVars>
          <dgm:bulletEnabled val="1"/>
        </dgm:presLayoutVars>
      </dgm:prSet>
      <dgm:spPr/>
    </dgm:pt>
    <dgm:pt modelId="{724F9902-B41C-4DED-9678-3B0095DA958D}" type="pres">
      <dgm:prSet presAssocID="{791456E4-F236-401B-98ED-7F25C7319C4E}" presName="FiveNodes_2" presStyleLbl="node1" presStyleIdx="1" presStyleCnt="5">
        <dgm:presLayoutVars>
          <dgm:bulletEnabled val="1"/>
        </dgm:presLayoutVars>
      </dgm:prSet>
      <dgm:spPr/>
    </dgm:pt>
    <dgm:pt modelId="{EE494212-F2B9-4B4A-884B-D9E83E49B21E}" type="pres">
      <dgm:prSet presAssocID="{791456E4-F236-401B-98ED-7F25C7319C4E}" presName="FiveNodes_3" presStyleLbl="node1" presStyleIdx="2" presStyleCnt="5">
        <dgm:presLayoutVars>
          <dgm:bulletEnabled val="1"/>
        </dgm:presLayoutVars>
      </dgm:prSet>
      <dgm:spPr/>
    </dgm:pt>
    <dgm:pt modelId="{38FFE77C-46E4-4D32-BF39-0980BDB2EEBC}" type="pres">
      <dgm:prSet presAssocID="{791456E4-F236-401B-98ED-7F25C7319C4E}" presName="FiveNodes_4" presStyleLbl="node1" presStyleIdx="3" presStyleCnt="5">
        <dgm:presLayoutVars>
          <dgm:bulletEnabled val="1"/>
        </dgm:presLayoutVars>
      </dgm:prSet>
      <dgm:spPr/>
    </dgm:pt>
    <dgm:pt modelId="{5CFEE596-56EB-42F8-A85E-5664D7DB0A1B}" type="pres">
      <dgm:prSet presAssocID="{791456E4-F236-401B-98ED-7F25C7319C4E}" presName="FiveNodes_5" presStyleLbl="node1" presStyleIdx="4" presStyleCnt="5">
        <dgm:presLayoutVars>
          <dgm:bulletEnabled val="1"/>
        </dgm:presLayoutVars>
      </dgm:prSet>
      <dgm:spPr/>
    </dgm:pt>
    <dgm:pt modelId="{57ACB9D9-F8AD-4AAE-BB4C-CD2BB7E66BF4}" type="pres">
      <dgm:prSet presAssocID="{791456E4-F236-401B-98ED-7F25C7319C4E}" presName="FiveConn_1-2" presStyleLbl="fgAccFollowNode1" presStyleIdx="0" presStyleCnt="4">
        <dgm:presLayoutVars>
          <dgm:bulletEnabled val="1"/>
        </dgm:presLayoutVars>
      </dgm:prSet>
      <dgm:spPr/>
    </dgm:pt>
    <dgm:pt modelId="{994D474D-34C4-467E-9CDA-DB95E17005A7}" type="pres">
      <dgm:prSet presAssocID="{791456E4-F236-401B-98ED-7F25C7319C4E}" presName="FiveConn_2-3" presStyleLbl="fgAccFollowNode1" presStyleIdx="1" presStyleCnt="4">
        <dgm:presLayoutVars>
          <dgm:bulletEnabled val="1"/>
        </dgm:presLayoutVars>
      </dgm:prSet>
      <dgm:spPr/>
    </dgm:pt>
    <dgm:pt modelId="{BFA1CF1D-DBDA-4DAC-9033-376F288279BA}" type="pres">
      <dgm:prSet presAssocID="{791456E4-F236-401B-98ED-7F25C7319C4E}" presName="FiveConn_3-4" presStyleLbl="fgAccFollowNode1" presStyleIdx="2" presStyleCnt="4">
        <dgm:presLayoutVars>
          <dgm:bulletEnabled val="1"/>
        </dgm:presLayoutVars>
      </dgm:prSet>
      <dgm:spPr/>
    </dgm:pt>
    <dgm:pt modelId="{B0C117E5-11BA-4E2C-930E-96B4D9517C63}" type="pres">
      <dgm:prSet presAssocID="{791456E4-F236-401B-98ED-7F25C7319C4E}" presName="FiveConn_4-5" presStyleLbl="fgAccFollowNode1" presStyleIdx="3" presStyleCnt="4">
        <dgm:presLayoutVars>
          <dgm:bulletEnabled val="1"/>
        </dgm:presLayoutVars>
      </dgm:prSet>
      <dgm:spPr/>
    </dgm:pt>
    <dgm:pt modelId="{3698A9A1-5444-4D35-B4BE-EF25C62DBA4E}" type="pres">
      <dgm:prSet presAssocID="{791456E4-F236-401B-98ED-7F25C7319C4E}" presName="FiveNodes_1_text" presStyleLbl="node1" presStyleIdx="4" presStyleCnt="5">
        <dgm:presLayoutVars>
          <dgm:bulletEnabled val="1"/>
        </dgm:presLayoutVars>
      </dgm:prSet>
      <dgm:spPr/>
    </dgm:pt>
    <dgm:pt modelId="{33D8DB37-F182-4D09-BAC0-9C93E179E4AE}" type="pres">
      <dgm:prSet presAssocID="{791456E4-F236-401B-98ED-7F25C7319C4E}" presName="FiveNodes_2_text" presStyleLbl="node1" presStyleIdx="4" presStyleCnt="5">
        <dgm:presLayoutVars>
          <dgm:bulletEnabled val="1"/>
        </dgm:presLayoutVars>
      </dgm:prSet>
      <dgm:spPr/>
    </dgm:pt>
    <dgm:pt modelId="{F6681C63-9C3B-43B2-9F24-05685F153A35}" type="pres">
      <dgm:prSet presAssocID="{791456E4-F236-401B-98ED-7F25C7319C4E}" presName="FiveNodes_3_text" presStyleLbl="node1" presStyleIdx="4" presStyleCnt="5">
        <dgm:presLayoutVars>
          <dgm:bulletEnabled val="1"/>
        </dgm:presLayoutVars>
      </dgm:prSet>
      <dgm:spPr/>
    </dgm:pt>
    <dgm:pt modelId="{B374781E-4EC3-4F36-88B0-90D35EF45DEF}" type="pres">
      <dgm:prSet presAssocID="{791456E4-F236-401B-98ED-7F25C7319C4E}" presName="FiveNodes_4_text" presStyleLbl="node1" presStyleIdx="4" presStyleCnt="5">
        <dgm:presLayoutVars>
          <dgm:bulletEnabled val="1"/>
        </dgm:presLayoutVars>
      </dgm:prSet>
      <dgm:spPr/>
    </dgm:pt>
    <dgm:pt modelId="{891F7F6F-5DE4-450E-8514-DED9E10C8864}" type="pres">
      <dgm:prSet presAssocID="{791456E4-F236-401B-98ED-7F25C7319C4E}" presName="FiveNodes_5_text" presStyleLbl="node1" presStyleIdx="4" presStyleCnt="5">
        <dgm:presLayoutVars>
          <dgm:bulletEnabled val="1"/>
        </dgm:presLayoutVars>
      </dgm:prSet>
      <dgm:spPr/>
    </dgm:pt>
  </dgm:ptLst>
  <dgm:cxnLst>
    <dgm:cxn modelId="{BE746915-383C-4D81-9EF0-E8E1509B5AAB}" type="presOf" srcId="{C9FB27F4-90A4-488B-AB13-3CD5A3AABDD8}" destId="{EE494212-F2B9-4B4A-884B-D9E83E49B21E}" srcOrd="0" destOrd="0" presId="urn:microsoft.com/office/officeart/2005/8/layout/vProcess5"/>
    <dgm:cxn modelId="{93A14B17-A510-4D6C-BAFF-F109A29AB407}" type="presOf" srcId="{B4829FF3-E1E2-4746-809B-8227EF164B67}" destId="{3698A9A1-5444-4D35-B4BE-EF25C62DBA4E}" srcOrd="1" destOrd="0" presId="urn:microsoft.com/office/officeart/2005/8/layout/vProcess5"/>
    <dgm:cxn modelId="{92CF935F-C75E-47EF-86A1-2AE835528B9D}" type="presOf" srcId="{72EB82D3-E317-49AC-ABDC-B49325F39F07}" destId="{B0C117E5-11BA-4E2C-930E-96B4D9517C63}" srcOrd="0" destOrd="0" presId="urn:microsoft.com/office/officeart/2005/8/layout/vProcess5"/>
    <dgm:cxn modelId="{43965161-8037-4004-90B3-99D60E326588}" type="presOf" srcId="{56EEC3B9-CC0D-4795-AC6C-A42EA2F563FB}" destId="{891F7F6F-5DE4-450E-8514-DED9E10C8864}" srcOrd="1" destOrd="0" presId="urn:microsoft.com/office/officeart/2005/8/layout/vProcess5"/>
    <dgm:cxn modelId="{E37D7546-5440-4A79-8AB6-C72B21648961}" srcId="{791456E4-F236-401B-98ED-7F25C7319C4E}" destId="{DDA042C1-B854-467B-A190-224CE75392AF}" srcOrd="3" destOrd="0" parTransId="{8818B325-019D-46E6-85AB-19961634F9C1}" sibTransId="{72EB82D3-E317-49AC-ABDC-B49325F39F07}"/>
    <dgm:cxn modelId="{29CCE26C-384F-4C6C-8F86-521D53532C30}" type="presOf" srcId="{150CA0D5-68A1-41DE-9F92-90F419FCE7BF}" destId="{994D474D-34C4-467E-9CDA-DB95E17005A7}" srcOrd="0" destOrd="0" presId="urn:microsoft.com/office/officeart/2005/8/layout/vProcess5"/>
    <dgm:cxn modelId="{6668877C-F45E-41E7-A593-8CD8503F06F4}" type="presOf" srcId="{C9FB27F4-90A4-488B-AB13-3CD5A3AABDD8}" destId="{F6681C63-9C3B-43B2-9F24-05685F153A35}" srcOrd="1" destOrd="0" presId="urn:microsoft.com/office/officeart/2005/8/layout/vProcess5"/>
    <dgm:cxn modelId="{B3390A7E-4891-409E-B174-71A1B4C77F97}" type="presOf" srcId="{DDA042C1-B854-467B-A190-224CE75392AF}" destId="{38FFE77C-46E4-4D32-BF39-0980BDB2EEBC}" srcOrd="0" destOrd="0" presId="urn:microsoft.com/office/officeart/2005/8/layout/vProcess5"/>
    <dgm:cxn modelId="{EE9882A4-F772-4C56-8964-B4669FB81FEC}" type="presOf" srcId="{5998D65C-DA78-4B9F-B860-530E6978ADC2}" destId="{33D8DB37-F182-4D09-BAC0-9C93E179E4AE}" srcOrd="1" destOrd="0" presId="urn:microsoft.com/office/officeart/2005/8/layout/vProcess5"/>
    <dgm:cxn modelId="{92F795B2-D44D-4FD2-B155-5FE9364722EA}" srcId="{791456E4-F236-401B-98ED-7F25C7319C4E}" destId="{C9FB27F4-90A4-488B-AB13-3CD5A3AABDD8}" srcOrd="2" destOrd="0" parTransId="{E339AAAA-DF3A-4EDA-987B-D0BA8172315B}" sibTransId="{D75041B5-133F-48FC-B0A2-0169398B2CAC}"/>
    <dgm:cxn modelId="{113C2AC5-A47D-4789-B630-539CB6C72365}" type="presOf" srcId="{B4829FF3-E1E2-4746-809B-8227EF164B67}" destId="{F0CEF320-3D1F-4C46-A8B5-4DD4D708E79E}" srcOrd="0" destOrd="0" presId="urn:microsoft.com/office/officeart/2005/8/layout/vProcess5"/>
    <dgm:cxn modelId="{3F701DCC-356E-4EF1-B080-63748C00EA29}" type="presOf" srcId="{791456E4-F236-401B-98ED-7F25C7319C4E}" destId="{7608F57B-7B45-4E23-95AA-DF8D77852E7D}" srcOrd="0" destOrd="0" presId="urn:microsoft.com/office/officeart/2005/8/layout/vProcess5"/>
    <dgm:cxn modelId="{79A148D5-E536-4D01-B37E-A2F589CB1621}" type="presOf" srcId="{D75041B5-133F-48FC-B0A2-0169398B2CAC}" destId="{BFA1CF1D-DBDA-4DAC-9033-376F288279BA}" srcOrd="0" destOrd="0" presId="urn:microsoft.com/office/officeart/2005/8/layout/vProcess5"/>
    <dgm:cxn modelId="{7F1B2CDC-6803-47A7-A8C6-2E47702E9A88}" type="presOf" srcId="{321700C0-FA87-46A0-A13E-D97ED35BBBEA}" destId="{57ACB9D9-F8AD-4AAE-BB4C-CD2BB7E66BF4}" srcOrd="0" destOrd="0" presId="urn:microsoft.com/office/officeart/2005/8/layout/vProcess5"/>
    <dgm:cxn modelId="{0E7927DD-36B0-41BD-90FD-4D383591E4E0}" srcId="{791456E4-F236-401B-98ED-7F25C7319C4E}" destId="{56EEC3B9-CC0D-4795-AC6C-A42EA2F563FB}" srcOrd="4" destOrd="0" parTransId="{5603B274-DD36-4E4B-A2A6-60E3A6C35F03}" sibTransId="{CE436C80-F915-4F23-A7EC-4DA5FA3FAF6B}"/>
    <dgm:cxn modelId="{89BA49E5-C842-4AE3-9D57-55C45E3EBDF7}" type="presOf" srcId="{56EEC3B9-CC0D-4795-AC6C-A42EA2F563FB}" destId="{5CFEE596-56EB-42F8-A85E-5664D7DB0A1B}" srcOrd="0" destOrd="0" presId="urn:microsoft.com/office/officeart/2005/8/layout/vProcess5"/>
    <dgm:cxn modelId="{3AD999EC-32D9-481D-A146-F12D62A553F2}" type="presOf" srcId="{5998D65C-DA78-4B9F-B860-530E6978ADC2}" destId="{724F9902-B41C-4DED-9678-3B0095DA958D}" srcOrd="0" destOrd="0" presId="urn:microsoft.com/office/officeart/2005/8/layout/vProcess5"/>
    <dgm:cxn modelId="{00F891EE-B584-4674-BB51-2BB3B4BF282C}" type="presOf" srcId="{DDA042C1-B854-467B-A190-224CE75392AF}" destId="{B374781E-4EC3-4F36-88B0-90D35EF45DEF}" srcOrd="1" destOrd="0" presId="urn:microsoft.com/office/officeart/2005/8/layout/vProcess5"/>
    <dgm:cxn modelId="{1D58FAF2-D121-42DB-AC06-FC60166C44DF}" srcId="{791456E4-F236-401B-98ED-7F25C7319C4E}" destId="{B4829FF3-E1E2-4746-809B-8227EF164B67}" srcOrd="0" destOrd="0" parTransId="{86D5FD87-E79F-4859-8917-38638CAE5C3E}" sibTransId="{321700C0-FA87-46A0-A13E-D97ED35BBBEA}"/>
    <dgm:cxn modelId="{3220B6F5-3314-41E6-B8D5-0148A6E07CCA}" srcId="{791456E4-F236-401B-98ED-7F25C7319C4E}" destId="{5998D65C-DA78-4B9F-B860-530E6978ADC2}" srcOrd="1" destOrd="0" parTransId="{80A1E023-CE62-447D-81BC-C145D0A77E1C}" sibTransId="{150CA0D5-68A1-41DE-9F92-90F419FCE7BF}"/>
    <dgm:cxn modelId="{382E5957-925B-4356-B03B-65DB1E7597BD}" type="presParOf" srcId="{7608F57B-7B45-4E23-95AA-DF8D77852E7D}" destId="{EE9C0D02-EE01-4CC9-98C5-7711785D2897}" srcOrd="0" destOrd="0" presId="urn:microsoft.com/office/officeart/2005/8/layout/vProcess5"/>
    <dgm:cxn modelId="{43C654DB-C25F-4C6C-89E5-34B6C7A86BA6}" type="presParOf" srcId="{7608F57B-7B45-4E23-95AA-DF8D77852E7D}" destId="{F0CEF320-3D1F-4C46-A8B5-4DD4D708E79E}" srcOrd="1" destOrd="0" presId="urn:microsoft.com/office/officeart/2005/8/layout/vProcess5"/>
    <dgm:cxn modelId="{74A096AE-3F2E-450D-92AF-F5FD09C38476}" type="presParOf" srcId="{7608F57B-7B45-4E23-95AA-DF8D77852E7D}" destId="{724F9902-B41C-4DED-9678-3B0095DA958D}" srcOrd="2" destOrd="0" presId="urn:microsoft.com/office/officeart/2005/8/layout/vProcess5"/>
    <dgm:cxn modelId="{C6263E97-CBD7-4AB1-A0E4-B50AB07A62EB}" type="presParOf" srcId="{7608F57B-7B45-4E23-95AA-DF8D77852E7D}" destId="{EE494212-F2B9-4B4A-884B-D9E83E49B21E}" srcOrd="3" destOrd="0" presId="urn:microsoft.com/office/officeart/2005/8/layout/vProcess5"/>
    <dgm:cxn modelId="{E1BD716C-07A2-41BE-A37B-478F4BC57AC9}" type="presParOf" srcId="{7608F57B-7B45-4E23-95AA-DF8D77852E7D}" destId="{38FFE77C-46E4-4D32-BF39-0980BDB2EEBC}" srcOrd="4" destOrd="0" presId="urn:microsoft.com/office/officeart/2005/8/layout/vProcess5"/>
    <dgm:cxn modelId="{4D70F308-39FF-4B9F-9585-D3AAC185E90C}" type="presParOf" srcId="{7608F57B-7B45-4E23-95AA-DF8D77852E7D}" destId="{5CFEE596-56EB-42F8-A85E-5664D7DB0A1B}" srcOrd="5" destOrd="0" presId="urn:microsoft.com/office/officeart/2005/8/layout/vProcess5"/>
    <dgm:cxn modelId="{AFCE2CC0-0BA8-4276-8599-14ED97F307B7}" type="presParOf" srcId="{7608F57B-7B45-4E23-95AA-DF8D77852E7D}" destId="{57ACB9D9-F8AD-4AAE-BB4C-CD2BB7E66BF4}" srcOrd="6" destOrd="0" presId="urn:microsoft.com/office/officeart/2005/8/layout/vProcess5"/>
    <dgm:cxn modelId="{D91FBC10-6A14-401D-91ED-341125F6490C}" type="presParOf" srcId="{7608F57B-7B45-4E23-95AA-DF8D77852E7D}" destId="{994D474D-34C4-467E-9CDA-DB95E17005A7}" srcOrd="7" destOrd="0" presId="urn:microsoft.com/office/officeart/2005/8/layout/vProcess5"/>
    <dgm:cxn modelId="{801A5EA9-2739-4784-833D-C8FFC9EC71F9}" type="presParOf" srcId="{7608F57B-7B45-4E23-95AA-DF8D77852E7D}" destId="{BFA1CF1D-DBDA-4DAC-9033-376F288279BA}" srcOrd="8" destOrd="0" presId="urn:microsoft.com/office/officeart/2005/8/layout/vProcess5"/>
    <dgm:cxn modelId="{8122A13A-167D-4317-BD21-0881FABEFD23}" type="presParOf" srcId="{7608F57B-7B45-4E23-95AA-DF8D77852E7D}" destId="{B0C117E5-11BA-4E2C-930E-96B4D9517C63}" srcOrd="9" destOrd="0" presId="urn:microsoft.com/office/officeart/2005/8/layout/vProcess5"/>
    <dgm:cxn modelId="{83ACC159-213C-4CF9-9588-10825D14AF0E}" type="presParOf" srcId="{7608F57B-7B45-4E23-95AA-DF8D77852E7D}" destId="{3698A9A1-5444-4D35-B4BE-EF25C62DBA4E}" srcOrd="10" destOrd="0" presId="urn:microsoft.com/office/officeart/2005/8/layout/vProcess5"/>
    <dgm:cxn modelId="{46A2BF5A-B479-4928-B74F-637A92A9AC83}" type="presParOf" srcId="{7608F57B-7B45-4E23-95AA-DF8D77852E7D}" destId="{33D8DB37-F182-4D09-BAC0-9C93E179E4AE}" srcOrd="11" destOrd="0" presId="urn:microsoft.com/office/officeart/2005/8/layout/vProcess5"/>
    <dgm:cxn modelId="{3539D883-80A1-4F11-B36A-1F2CEF0D20DA}" type="presParOf" srcId="{7608F57B-7B45-4E23-95AA-DF8D77852E7D}" destId="{F6681C63-9C3B-43B2-9F24-05685F153A35}" srcOrd="12" destOrd="0" presId="urn:microsoft.com/office/officeart/2005/8/layout/vProcess5"/>
    <dgm:cxn modelId="{02A9D189-C4E9-4044-9FA6-7C56B999DFBA}" type="presParOf" srcId="{7608F57B-7B45-4E23-95AA-DF8D77852E7D}" destId="{B374781E-4EC3-4F36-88B0-90D35EF45DEF}" srcOrd="13" destOrd="0" presId="urn:microsoft.com/office/officeart/2005/8/layout/vProcess5"/>
    <dgm:cxn modelId="{FD117720-C6D2-443C-8BA1-BE27EA252094}" type="presParOf" srcId="{7608F57B-7B45-4E23-95AA-DF8D77852E7D}" destId="{891F7F6F-5DE4-450E-8514-DED9E10C8864}"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B74EB-09D3-4BD2-9EEB-4A848EDF41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6791BF-AD4B-49C4-B700-DE4AE24FA4D1}">
      <dgm:prSet/>
      <dgm:spPr>
        <a:solidFill>
          <a:srgbClr val="017973"/>
        </a:solidFill>
      </dgm:spPr>
      <dgm:t>
        <a:bodyPr/>
        <a:lstStyle/>
        <a:p>
          <a:r>
            <a:rPr lang="es-ES" dirty="0"/>
            <a:t>Su madre le ha estado comprando antihistamínicos de venta libre (pero no están seguros de que los tome).</a:t>
          </a:r>
          <a:endParaRPr lang="en-US" dirty="0"/>
        </a:p>
      </dgm:t>
    </dgm:pt>
    <dgm:pt modelId="{80910426-56C7-4293-9FD2-70803AD20D3B}" type="parTrans" cxnId="{E0C0F4EC-2202-4AE0-90C0-D638D162D4A4}">
      <dgm:prSet/>
      <dgm:spPr/>
      <dgm:t>
        <a:bodyPr/>
        <a:lstStyle/>
        <a:p>
          <a:endParaRPr lang="en-US"/>
        </a:p>
      </dgm:t>
    </dgm:pt>
    <dgm:pt modelId="{85432105-1E75-4AD0-BFAD-D7DC44D05255}" type="sibTrans" cxnId="{E0C0F4EC-2202-4AE0-90C0-D638D162D4A4}">
      <dgm:prSet/>
      <dgm:spPr/>
      <dgm:t>
        <a:bodyPr/>
        <a:lstStyle/>
        <a:p>
          <a:endParaRPr lang="en-US"/>
        </a:p>
      </dgm:t>
    </dgm:pt>
    <dgm:pt modelId="{CD383BAC-6FA1-48D9-AC9B-C920B18D938B}">
      <dgm:prSet/>
      <dgm:spPr>
        <a:solidFill>
          <a:srgbClr val="017973"/>
        </a:solidFill>
      </dgm:spPr>
      <dgm:t>
        <a:bodyPr/>
        <a:lstStyle/>
        <a:p>
          <a:r>
            <a:rPr lang="es-ES" dirty="0"/>
            <a:t>La madre tenía eccema y rinitis alérgica cuando era niña.</a:t>
          </a:r>
          <a:endParaRPr lang="en-US" dirty="0"/>
        </a:p>
      </dgm:t>
    </dgm:pt>
    <dgm:pt modelId="{FF5A4CDD-E1A6-4430-99F0-6F9E5B489204}" type="parTrans" cxnId="{C5715A67-06AE-4FE5-93D5-1EAFEBFC8DF7}">
      <dgm:prSet/>
      <dgm:spPr/>
      <dgm:t>
        <a:bodyPr/>
        <a:lstStyle/>
        <a:p>
          <a:endParaRPr lang="en-US"/>
        </a:p>
      </dgm:t>
    </dgm:pt>
    <dgm:pt modelId="{CF143D47-6F17-4AF1-9E2E-79C986004076}" type="sibTrans" cxnId="{C5715A67-06AE-4FE5-93D5-1EAFEBFC8DF7}">
      <dgm:prSet/>
      <dgm:spPr/>
      <dgm:t>
        <a:bodyPr/>
        <a:lstStyle/>
        <a:p>
          <a:endParaRPr lang="en-US"/>
        </a:p>
      </dgm:t>
    </dgm:pt>
    <dgm:pt modelId="{B257E5A3-697C-4578-A63E-5BEBE89659C9}">
      <dgm:prSet/>
      <dgm:spPr>
        <a:solidFill>
          <a:srgbClr val="017973"/>
        </a:solidFill>
      </dgm:spPr>
      <dgm:t>
        <a:bodyPr/>
        <a:lstStyle/>
        <a:p>
          <a:r>
            <a:rPr lang="es-ES" dirty="0"/>
            <a:t>Viven a las afueras de la ciudad, con campos frente a la casa.</a:t>
          </a:r>
          <a:endParaRPr lang="en-US" dirty="0"/>
        </a:p>
      </dgm:t>
    </dgm:pt>
    <dgm:pt modelId="{5DC160A9-22D5-41D7-A93A-0A86B346AB1E}" type="parTrans" cxnId="{B2F44A20-74BD-4B30-A120-994C97391E22}">
      <dgm:prSet/>
      <dgm:spPr/>
      <dgm:t>
        <a:bodyPr/>
        <a:lstStyle/>
        <a:p>
          <a:endParaRPr lang="en-US"/>
        </a:p>
      </dgm:t>
    </dgm:pt>
    <dgm:pt modelId="{001446F9-DFC9-4738-A7BE-DDBBAE0D06DD}" type="sibTrans" cxnId="{B2F44A20-74BD-4B30-A120-994C97391E22}">
      <dgm:prSet/>
      <dgm:spPr/>
      <dgm:t>
        <a:bodyPr/>
        <a:lstStyle/>
        <a:p>
          <a:endParaRPr lang="en-US"/>
        </a:p>
      </dgm:t>
    </dgm:pt>
    <dgm:pt modelId="{87D40387-59DB-4E3E-9C02-F599904F2435}">
      <dgm:prSet/>
      <dgm:spPr>
        <a:solidFill>
          <a:srgbClr val="017973"/>
        </a:solidFill>
      </dgm:spPr>
      <dgm:t>
        <a:bodyPr/>
        <a:lstStyle/>
        <a:p>
          <a:r>
            <a:rPr lang="es-ES" dirty="0"/>
            <a:t>Ninguno de los padres fuma cigarrillos.</a:t>
          </a:r>
          <a:endParaRPr lang="en-US" dirty="0"/>
        </a:p>
      </dgm:t>
    </dgm:pt>
    <dgm:pt modelId="{F075F042-AB66-47E2-9A14-3AE78A2A9ADF}" type="parTrans" cxnId="{B1E06562-AA36-4E84-B49A-3DAD927EB1F8}">
      <dgm:prSet/>
      <dgm:spPr/>
      <dgm:t>
        <a:bodyPr/>
        <a:lstStyle/>
        <a:p>
          <a:endParaRPr lang="en-US"/>
        </a:p>
      </dgm:t>
    </dgm:pt>
    <dgm:pt modelId="{33BD97CD-76F9-4D4F-AC9A-2441CBA20641}" type="sibTrans" cxnId="{B1E06562-AA36-4E84-B49A-3DAD927EB1F8}">
      <dgm:prSet/>
      <dgm:spPr/>
      <dgm:t>
        <a:bodyPr/>
        <a:lstStyle/>
        <a:p>
          <a:endParaRPr lang="en-US"/>
        </a:p>
      </dgm:t>
    </dgm:pt>
    <dgm:pt modelId="{E52D555B-889A-4C69-ACAC-37748FE5C1F5}">
      <dgm:prSet/>
      <dgm:spPr>
        <a:solidFill>
          <a:srgbClr val="017973"/>
        </a:solidFill>
      </dgm:spPr>
      <dgm:t>
        <a:bodyPr/>
        <a:lstStyle/>
        <a:p>
          <a:r>
            <a:rPr lang="es-ES" dirty="0"/>
            <a:t>Han notado que, aunque Liam presenta síntomas leves durante todo el año, estos han empeorado considerablemente en las últimas tres semanas. No parece tener energía para jugar al fútbol y, en general, se muestra apático.</a:t>
          </a:r>
          <a:endParaRPr lang="en-US" dirty="0"/>
        </a:p>
      </dgm:t>
    </dgm:pt>
    <dgm:pt modelId="{12455E05-936B-4D7E-8DEB-419DC86F16A4}" type="parTrans" cxnId="{FAC38B01-207D-4AE0-8519-A8CF04037E5C}">
      <dgm:prSet/>
      <dgm:spPr/>
      <dgm:t>
        <a:bodyPr/>
        <a:lstStyle/>
        <a:p>
          <a:endParaRPr lang="en-US"/>
        </a:p>
      </dgm:t>
    </dgm:pt>
    <dgm:pt modelId="{081C3B1C-80C6-43FD-99D7-BD02248AC188}" type="sibTrans" cxnId="{FAC38B01-207D-4AE0-8519-A8CF04037E5C}">
      <dgm:prSet/>
      <dgm:spPr/>
      <dgm:t>
        <a:bodyPr/>
        <a:lstStyle/>
        <a:p>
          <a:endParaRPr lang="en-US"/>
        </a:p>
      </dgm:t>
    </dgm:pt>
    <dgm:pt modelId="{0D0E0DE7-FD70-46A0-8F6F-68676AB5C283}">
      <dgm:prSet/>
      <dgm:spPr>
        <a:solidFill>
          <a:srgbClr val="017973"/>
        </a:solidFill>
      </dgm:spPr>
      <dgm:t>
        <a:bodyPr/>
        <a:lstStyle/>
        <a:p>
          <a:r>
            <a:rPr lang="es-ES" dirty="0"/>
            <a:t>La madre de Liam también señaló que está tosiendo mucho.</a:t>
          </a:r>
          <a:endParaRPr lang="en-US" dirty="0"/>
        </a:p>
      </dgm:t>
    </dgm:pt>
    <dgm:pt modelId="{83357BA4-48C4-49DF-9664-EE3BFF813FAB}" type="parTrans" cxnId="{D9D0EF4C-BDCA-41CC-975F-7076345893B6}">
      <dgm:prSet/>
      <dgm:spPr/>
      <dgm:t>
        <a:bodyPr/>
        <a:lstStyle/>
        <a:p>
          <a:endParaRPr lang="en-US"/>
        </a:p>
      </dgm:t>
    </dgm:pt>
    <dgm:pt modelId="{69851371-6394-4B1B-ADFE-2DFAD05EE17C}" type="sibTrans" cxnId="{D9D0EF4C-BDCA-41CC-975F-7076345893B6}">
      <dgm:prSet/>
      <dgm:spPr/>
      <dgm:t>
        <a:bodyPr/>
        <a:lstStyle/>
        <a:p>
          <a:endParaRPr lang="en-US"/>
        </a:p>
      </dgm:t>
    </dgm:pt>
    <dgm:pt modelId="{806CFF42-B52B-44E4-9ACB-3F3481A8F4E8}" type="pres">
      <dgm:prSet presAssocID="{627B74EB-09D3-4BD2-9EEB-4A848EDF4130}" presName="linear" presStyleCnt="0">
        <dgm:presLayoutVars>
          <dgm:animLvl val="lvl"/>
          <dgm:resizeHandles val="exact"/>
        </dgm:presLayoutVars>
      </dgm:prSet>
      <dgm:spPr/>
    </dgm:pt>
    <dgm:pt modelId="{E90FEC48-9661-4292-A600-2A2F5B925341}" type="pres">
      <dgm:prSet presAssocID="{846791BF-AD4B-49C4-B700-DE4AE24FA4D1}" presName="parentText" presStyleLbl="node1" presStyleIdx="0" presStyleCnt="6">
        <dgm:presLayoutVars>
          <dgm:chMax val="0"/>
          <dgm:bulletEnabled val="1"/>
        </dgm:presLayoutVars>
      </dgm:prSet>
      <dgm:spPr/>
    </dgm:pt>
    <dgm:pt modelId="{494ED636-5108-4FF7-9965-8D0290429FA5}" type="pres">
      <dgm:prSet presAssocID="{85432105-1E75-4AD0-BFAD-D7DC44D05255}" presName="spacer" presStyleCnt="0"/>
      <dgm:spPr/>
    </dgm:pt>
    <dgm:pt modelId="{487DFB31-FEB7-4613-A95C-F446ABB88647}" type="pres">
      <dgm:prSet presAssocID="{CD383BAC-6FA1-48D9-AC9B-C920B18D938B}" presName="parentText" presStyleLbl="node1" presStyleIdx="1" presStyleCnt="6">
        <dgm:presLayoutVars>
          <dgm:chMax val="0"/>
          <dgm:bulletEnabled val="1"/>
        </dgm:presLayoutVars>
      </dgm:prSet>
      <dgm:spPr/>
    </dgm:pt>
    <dgm:pt modelId="{5380E285-812E-49C2-9020-3AFA41C25BF6}" type="pres">
      <dgm:prSet presAssocID="{CF143D47-6F17-4AF1-9E2E-79C986004076}" presName="spacer" presStyleCnt="0"/>
      <dgm:spPr/>
    </dgm:pt>
    <dgm:pt modelId="{46D95FD7-6A32-45B6-A580-04903A7E35C0}" type="pres">
      <dgm:prSet presAssocID="{B257E5A3-697C-4578-A63E-5BEBE89659C9}" presName="parentText" presStyleLbl="node1" presStyleIdx="2" presStyleCnt="6">
        <dgm:presLayoutVars>
          <dgm:chMax val="0"/>
          <dgm:bulletEnabled val="1"/>
        </dgm:presLayoutVars>
      </dgm:prSet>
      <dgm:spPr/>
    </dgm:pt>
    <dgm:pt modelId="{51C691A3-CF4E-4527-9DCB-0D3ADC401C89}" type="pres">
      <dgm:prSet presAssocID="{001446F9-DFC9-4738-A7BE-DDBBAE0D06DD}" presName="spacer" presStyleCnt="0"/>
      <dgm:spPr/>
    </dgm:pt>
    <dgm:pt modelId="{C8785DF7-0FF6-48F1-A8B9-AEAE6A6113D1}" type="pres">
      <dgm:prSet presAssocID="{87D40387-59DB-4E3E-9C02-F599904F2435}" presName="parentText" presStyleLbl="node1" presStyleIdx="3" presStyleCnt="6">
        <dgm:presLayoutVars>
          <dgm:chMax val="0"/>
          <dgm:bulletEnabled val="1"/>
        </dgm:presLayoutVars>
      </dgm:prSet>
      <dgm:spPr/>
    </dgm:pt>
    <dgm:pt modelId="{D5C5AE86-B6CA-462D-8F57-E0A804CADB8B}" type="pres">
      <dgm:prSet presAssocID="{33BD97CD-76F9-4D4F-AC9A-2441CBA20641}" presName="spacer" presStyleCnt="0"/>
      <dgm:spPr/>
    </dgm:pt>
    <dgm:pt modelId="{86ECBF9A-A963-410B-8D97-37209BAA6674}" type="pres">
      <dgm:prSet presAssocID="{E52D555B-889A-4C69-ACAC-37748FE5C1F5}" presName="parentText" presStyleLbl="node1" presStyleIdx="4" presStyleCnt="6">
        <dgm:presLayoutVars>
          <dgm:chMax val="0"/>
          <dgm:bulletEnabled val="1"/>
        </dgm:presLayoutVars>
      </dgm:prSet>
      <dgm:spPr/>
    </dgm:pt>
    <dgm:pt modelId="{1570102F-650E-4C8B-98CF-2EB943709D16}" type="pres">
      <dgm:prSet presAssocID="{081C3B1C-80C6-43FD-99D7-BD02248AC188}" presName="spacer" presStyleCnt="0"/>
      <dgm:spPr/>
    </dgm:pt>
    <dgm:pt modelId="{0EB033C2-C2EF-4E0E-A1D4-9A97589FC9EB}" type="pres">
      <dgm:prSet presAssocID="{0D0E0DE7-FD70-46A0-8F6F-68676AB5C283}" presName="parentText" presStyleLbl="node1" presStyleIdx="5" presStyleCnt="6">
        <dgm:presLayoutVars>
          <dgm:chMax val="0"/>
          <dgm:bulletEnabled val="1"/>
        </dgm:presLayoutVars>
      </dgm:prSet>
      <dgm:spPr/>
    </dgm:pt>
  </dgm:ptLst>
  <dgm:cxnLst>
    <dgm:cxn modelId="{FAC38B01-207D-4AE0-8519-A8CF04037E5C}" srcId="{627B74EB-09D3-4BD2-9EEB-4A848EDF4130}" destId="{E52D555B-889A-4C69-ACAC-37748FE5C1F5}" srcOrd="4" destOrd="0" parTransId="{12455E05-936B-4D7E-8DEB-419DC86F16A4}" sibTransId="{081C3B1C-80C6-43FD-99D7-BD02248AC188}"/>
    <dgm:cxn modelId="{7EBA1809-1E02-4D96-B39F-6E8E387162C1}" type="presOf" srcId="{CD383BAC-6FA1-48D9-AC9B-C920B18D938B}" destId="{487DFB31-FEB7-4613-A95C-F446ABB88647}" srcOrd="0" destOrd="0" presId="urn:microsoft.com/office/officeart/2005/8/layout/vList2"/>
    <dgm:cxn modelId="{B2F44A20-74BD-4B30-A120-994C97391E22}" srcId="{627B74EB-09D3-4BD2-9EEB-4A848EDF4130}" destId="{B257E5A3-697C-4578-A63E-5BEBE89659C9}" srcOrd="2" destOrd="0" parTransId="{5DC160A9-22D5-41D7-A93A-0A86B346AB1E}" sibTransId="{001446F9-DFC9-4738-A7BE-DDBBAE0D06DD}"/>
    <dgm:cxn modelId="{B1E06562-AA36-4E84-B49A-3DAD927EB1F8}" srcId="{627B74EB-09D3-4BD2-9EEB-4A848EDF4130}" destId="{87D40387-59DB-4E3E-9C02-F599904F2435}" srcOrd="3" destOrd="0" parTransId="{F075F042-AB66-47E2-9A14-3AE78A2A9ADF}" sibTransId="{33BD97CD-76F9-4D4F-AC9A-2441CBA20641}"/>
    <dgm:cxn modelId="{FADC3466-3CE8-40B4-AFBF-2C537F7DBFC6}" type="presOf" srcId="{B257E5A3-697C-4578-A63E-5BEBE89659C9}" destId="{46D95FD7-6A32-45B6-A580-04903A7E35C0}" srcOrd="0" destOrd="0" presId="urn:microsoft.com/office/officeart/2005/8/layout/vList2"/>
    <dgm:cxn modelId="{C5715A67-06AE-4FE5-93D5-1EAFEBFC8DF7}" srcId="{627B74EB-09D3-4BD2-9EEB-4A848EDF4130}" destId="{CD383BAC-6FA1-48D9-AC9B-C920B18D938B}" srcOrd="1" destOrd="0" parTransId="{FF5A4CDD-E1A6-4430-99F0-6F9E5B489204}" sibTransId="{CF143D47-6F17-4AF1-9E2E-79C986004076}"/>
    <dgm:cxn modelId="{039CAD68-A077-473D-A1E0-B9562C2B618A}" type="presOf" srcId="{87D40387-59DB-4E3E-9C02-F599904F2435}" destId="{C8785DF7-0FF6-48F1-A8B9-AEAE6A6113D1}" srcOrd="0" destOrd="0" presId="urn:microsoft.com/office/officeart/2005/8/layout/vList2"/>
    <dgm:cxn modelId="{D9D0EF4C-BDCA-41CC-975F-7076345893B6}" srcId="{627B74EB-09D3-4BD2-9EEB-4A848EDF4130}" destId="{0D0E0DE7-FD70-46A0-8F6F-68676AB5C283}" srcOrd="5" destOrd="0" parTransId="{83357BA4-48C4-49DF-9664-EE3BFF813FAB}" sibTransId="{69851371-6394-4B1B-ADFE-2DFAD05EE17C}"/>
    <dgm:cxn modelId="{AFE1CC8B-000E-4A55-A028-542FB513106F}" type="presOf" srcId="{0D0E0DE7-FD70-46A0-8F6F-68676AB5C283}" destId="{0EB033C2-C2EF-4E0E-A1D4-9A97589FC9EB}" srcOrd="0" destOrd="0" presId="urn:microsoft.com/office/officeart/2005/8/layout/vList2"/>
    <dgm:cxn modelId="{487F5A9A-1174-4571-9128-764C32EF358F}" type="presOf" srcId="{846791BF-AD4B-49C4-B700-DE4AE24FA4D1}" destId="{E90FEC48-9661-4292-A600-2A2F5B925341}" srcOrd="0" destOrd="0" presId="urn:microsoft.com/office/officeart/2005/8/layout/vList2"/>
    <dgm:cxn modelId="{D2C6F6B4-9EBA-418B-8C2B-2B52B4647979}" type="presOf" srcId="{E52D555B-889A-4C69-ACAC-37748FE5C1F5}" destId="{86ECBF9A-A963-410B-8D97-37209BAA6674}" srcOrd="0" destOrd="0" presId="urn:microsoft.com/office/officeart/2005/8/layout/vList2"/>
    <dgm:cxn modelId="{3F9014E3-9E1B-4DF2-84CC-DB642696FDAF}" type="presOf" srcId="{627B74EB-09D3-4BD2-9EEB-4A848EDF4130}" destId="{806CFF42-B52B-44E4-9ACB-3F3481A8F4E8}" srcOrd="0" destOrd="0" presId="urn:microsoft.com/office/officeart/2005/8/layout/vList2"/>
    <dgm:cxn modelId="{E0C0F4EC-2202-4AE0-90C0-D638D162D4A4}" srcId="{627B74EB-09D3-4BD2-9EEB-4A848EDF4130}" destId="{846791BF-AD4B-49C4-B700-DE4AE24FA4D1}" srcOrd="0" destOrd="0" parTransId="{80910426-56C7-4293-9FD2-70803AD20D3B}" sibTransId="{85432105-1E75-4AD0-BFAD-D7DC44D05255}"/>
    <dgm:cxn modelId="{57D09898-7017-47C6-B1AA-FD323536B1FE}" type="presParOf" srcId="{806CFF42-B52B-44E4-9ACB-3F3481A8F4E8}" destId="{E90FEC48-9661-4292-A600-2A2F5B925341}" srcOrd="0" destOrd="0" presId="urn:microsoft.com/office/officeart/2005/8/layout/vList2"/>
    <dgm:cxn modelId="{1FF623A1-1AE7-49D1-A519-97990D3A88F4}" type="presParOf" srcId="{806CFF42-B52B-44E4-9ACB-3F3481A8F4E8}" destId="{494ED636-5108-4FF7-9965-8D0290429FA5}" srcOrd="1" destOrd="0" presId="urn:microsoft.com/office/officeart/2005/8/layout/vList2"/>
    <dgm:cxn modelId="{5070200C-F252-48D9-8EC0-431FA586905E}" type="presParOf" srcId="{806CFF42-B52B-44E4-9ACB-3F3481A8F4E8}" destId="{487DFB31-FEB7-4613-A95C-F446ABB88647}" srcOrd="2" destOrd="0" presId="urn:microsoft.com/office/officeart/2005/8/layout/vList2"/>
    <dgm:cxn modelId="{644F3F02-6C11-4BD6-9BF4-E4BE4B385531}" type="presParOf" srcId="{806CFF42-B52B-44E4-9ACB-3F3481A8F4E8}" destId="{5380E285-812E-49C2-9020-3AFA41C25BF6}" srcOrd="3" destOrd="0" presId="urn:microsoft.com/office/officeart/2005/8/layout/vList2"/>
    <dgm:cxn modelId="{5B9BF487-E07E-49A6-9BDB-9DF972FE50D6}" type="presParOf" srcId="{806CFF42-B52B-44E4-9ACB-3F3481A8F4E8}" destId="{46D95FD7-6A32-45B6-A580-04903A7E35C0}" srcOrd="4" destOrd="0" presId="urn:microsoft.com/office/officeart/2005/8/layout/vList2"/>
    <dgm:cxn modelId="{5EA9349E-9713-4FCE-AD13-F69DCEDCADF9}" type="presParOf" srcId="{806CFF42-B52B-44E4-9ACB-3F3481A8F4E8}" destId="{51C691A3-CF4E-4527-9DCB-0D3ADC401C89}" srcOrd="5" destOrd="0" presId="urn:microsoft.com/office/officeart/2005/8/layout/vList2"/>
    <dgm:cxn modelId="{56DADD40-F846-49DA-8348-23F6B5BC4587}" type="presParOf" srcId="{806CFF42-B52B-44E4-9ACB-3F3481A8F4E8}" destId="{C8785DF7-0FF6-48F1-A8B9-AEAE6A6113D1}" srcOrd="6" destOrd="0" presId="urn:microsoft.com/office/officeart/2005/8/layout/vList2"/>
    <dgm:cxn modelId="{145B48F3-4723-411B-A693-78F20B51BBC3}" type="presParOf" srcId="{806CFF42-B52B-44E4-9ACB-3F3481A8F4E8}" destId="{D5C5AE86-B6CA-462D-8F57-E0A804CADB8B}" srcOrd="7" destOrd="0" presId="urn:microsoft.com/office/officeart/2005/8/layout/vList2"/>
    <dgm:cxn modelId="{777C25D3-B783-4088-BEC1-13DCC391B749}" type="presParOf" srcId="{806CFF42-B52B-44E4-9ACB-3F3481A8F4E8}" destId="{86ECBF9A-A963-410B-8D97-37209BAA6674}" srcOrd="8" destOrd="0" presId="urn:microsoft.com/office/officeart/2005/8/layout/vList2"/>
    <dgm:cxn modelId="{25692344-DDFC-42DA-B139-D0A24E0A07E8}" type="presParOf" srcId="{806CFF42-B52B-44E4-9ACB-3F3481A8F4E8}" destId="{1570102F-650E-4C8B-98CF-2EB943709D16}" srcOrd="9" destOrd="0" presId="urn:microsoft.com/office/officeart/2005/8/layout/vList2"/>
    <dgm:cxn modelId="{F5F19B05-311D-481A-8EDC-CBA7B8931BB6}" type="presParOf" srcId="{806CFF42-B52B-44E4-9ACB-3F3481A8F4E8}" destId="{0EB033C2-C2EF-4E0E-A1D4-9A97589FC9E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F860A-68A0-4CEE-888E-A78DB3B1496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02211F9-E7B0-493F-968D-2E02375F9C71}">
      <dgm:prSet/>
      <dgm:spPr/>
      <dgm:t>
        <a:bodyPr/>
        <a:lstStyle/>
        <a:p>
          <a:pPr>
            <a:lnSpc>
              <a:spcPct val="100000"/>
            </a:lnSpc>
            <a:spcAft>
              <a:spcPts val="0"/>
            </a:spcAft>
          </a:pPr>
          <a:r>
            <a:rPr lang="es-ES" dirty="0">
              <a:latin typeface="Arial" panose="020B0604020202020204" pitchFamily="34" charset="0"/>
              <a:cs typeface="Arial" panose="020B0604020202020204" pitchFamily="34" charset="0"/>
            </a:rPr>
            <a:t>Le explicas a Liam y a sus padres que Liam parece tener</a:t>
          </a:r>
          <a:endParaRPr lang="en-GB"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rinitis alérgica perenne (probablemente debido a los ácaros del polvo doméstico) y ahora tiene</a:t>
          </a:r>
          <a:endParaRPr lang="en-GB"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rinitis alérgica estacional, probablemente debido al polen de la hierba.</a:t>
          </a:r>
          <a:endParaRPr lang="en-US" dirty="0">
            <a:latin typeface="Arial" panose="020B0604020202020204" pitchFamily="34" charset="0"/>
            <a:cs typeface="Arial" panose="020B0604020202020204" pitchFamily="34" charset="0"/>
          </a:endParaRPr>
        </a:p>
      </dgm:t>
    </dgm:pt>
    <dgm:pt modelId="{2699C537-15A8-4271-BA68-450EB11F6602}" type="parTrans" cxnId="{8CDA424E-A8A4-4A9F-8500-337D2153A22E}">
      <dgm:prSet/>
      <dgm:spPr/>
      <dgm:t>
        <a:bodyPr/>
        <a:lstStyle/>
        <a:p>
          <a:endParaRPr lang="en-US"/>
        </a:p>
      </dgm:t>
    </dgm:pt>
    <dgm:pt modelId="{082984BD-E1ED-43D9-9D5D-7D8463636778}" type="sibTrans" cxnId="{8CDA424E-A8A4-4A9F-8500-337D2153A22E}">
      <dgm:prSet/>
      <dgm:spPr/>
      <dgm:t>
        <a:bodyPr/>
        <a:lstStyle/>
        <a:p>
          <a:endParaRPr lang="en-US"/>
        </a:p>
      </dgm:t>
    </dgm:pt>
    <dgm:pt modelId="{4C9F162B-3F98-4FB7-834C-92CB7A8499D2}">
      <dgm:prSet/>
      <dgm:spPr/>
      <dgm:t>
        <a:bodyPr/>
        <a:lstStyle/>
        <a:p>
          <a:pPr>
            <a:lnSpc>
              <a:spcPct val="100000"/>
            </a:lnSpc>
          </a:pPr>
          <a:r>
            <a:rPr lang="es-ES" dirty="0">
              <a:latin typeface="Arial" panose="020B0604020202020204" pitchFamily="34" charset="0"/>
              <a:cs typeface="Arial" panose="020B0604020202020204" pitchFamily="34" charset="0"/>
            </a:rPr>
            <a:t>Esto le está provocando obstrucción nasal, goteo </a:t>
          </a:r>
          <a:r>
            <a:rPr lang="es-ES" dirty="0" err="1">
              <a:latin typeface="Arial" panose="020B0604020202020204" pitchFamily="34" charset="0"/>
              <a:cs typeface="Arial" panose="020B0604020202020204" pitchFamily="34" charset="0"/>
            </a:rPr>
            <a:t>postnasal</a:t>
          </a:r>
          <a:r>
            <a:rPr lang="es-ES" dirty="0">
              <a:latin typeface="Arial" panose="020B0604020202020204" pitchFamily="34" charset="0"/>
              <a:cs typeface="Arial" panose="020B0604020202020204" pitchFamily="34" charset="0"/>
            </a:rPr>
            <a:t> (que le causa tos) y líquido detrás de los tímpanos (lo que le provoca una disminución de la audición). En conjunto, todo ello también está interfiriendo en la calidad de su sueño, provocándole una pérdida de energía.</a:t>
          </a:r>
          <a:endParaRPr lang="en-US" dirty="0">
            <a:latin typeface="Arial" panose="020B0604020202020204" pitchFamily="34" charset="0"/>
            <a:cs typeface="Arial" panose="020B0604020202020204" pitchFamily="34" charset="0"/>
          </a:endParaRPr>
        </a:p>
      </dgm:t>
    </dgm:pt>
    <dgm:pt modelId="{81A6A0CD-ACD1-45FC-8842-0981AD8C3152}" type="parTrans" cxnId="{138C8F08-780A-463E-9207-C100ADC4AD53}">
      <dgm:prSet/>
      <dgm:spPr/>
      <dgm:t>
        <a:bodyPr/>
        <a:lstStyle/>
        <a:p>
          <a:endParaRPr lang="en-US"/>
        </a:p>
      </dgm:t>
    </dgm:pt>
    <dgm:pt modelId="{4EB3325B-4A9B-4889-B3A8-D3540CD61563}" type="sibTrans" cxnId="{138C8F08-780A-463E-9207-C100ADC4AD53}">
      <dgm:prSet/>
      <dgm:spPr/>
      <dgm:t>
        <a:bodyPr/>
        <a:lstStyle/>
        <a:p>
          <a:endParaRPr lang="en-US"/>
        </a:p>
      </dgm:t>
    </dgm:pt>
    <dgm:pt modelId="{D98D4C66-0E08-4A2C-AE69-20AEF842F5D5}" type="pres">
      <dgm:prSet presAssocID="{70FF860A-68A0-4CEE-888E-A78DB3B1496B}" presName="root" presStyleCnt="0">
        <dgm:presLayoutVars>
          <dgm:dir/>
          <dgm:resizeHandles val="exact"/>
        </dgm:presLayoutVars>
      </dgm:prSet>
      <dgm:spPr/>
    </dgm:pt>
    <dgm:pt modelId="{2865D8FA-FAB5-4FA8-B64E-2F03EAAE2829}" type="pres">
      <dgm:prSet presAssocID="{A02211F9-E7B0-493F-968D-2E02375F9C71}" presName="compNode" presStyleCnt="0"/>
      <dgm:spPr/>
    </dgm:pt>
    <dgm:pt modelId="{01B183A7-F8F2-45A4-BD29-C6F4FE65C6A3}" type="pres">
      <dgm:prSet presAssocID="{A02211F9-E7B0-493F-968D-2E02375F9C71}" presName="bgRect" presStyleLbl="bgShp" presStyleIdx="0" presStyleCnt="2"/>
      <dgm:spPr/>
    </dgm:pt>
    <dgm:pt modelId="{433C4547-EA3F-487A-B6FE-32A146EFB944}" type="pres">
      <dgm:prSet presAssocID="{A02211F9-E7B0-493F-968D-2E02375F9C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ent and Child"/>
        </a:ext>
      </dgm:extLst>
    </dgm:pt>
    <dgm:pt modelId="{BE1E1945-A282-4E8B-9E76-D2C824422337}" type="pres">
      <dgm:prSet presAssocID="{A02211F9-E7B0-493F-968D-2E02375F9C71}" presName="spaceRect" presStyleCnt="0"/>
      <dgm:spPr/>
    </dgm:pt>
    <dgm:pt modelId="{4A6C5DFC-1E1A-4284-9017-32EC0C39C26C}" type="pres">
      <dgm:prSet presAssocID="{A02211F9-E7B0-493F-968D-2E02375F9C71}" presName="parTx" presStyleLbl="revTx" presStyleIdx="0" presStyleCnt="2">
        <dgm:presLayoutVars>
          <dgm:chMax val="0"/>
          <dgm:chPref val="0"/>
        </dgm:presLayoutVars>
      </dgm:prSet>
      <dgm:spPr/>
    </dgm:pt>
    <dgm:pt modelId="{8319BA4F-C003-40D1-91A3-F92D32CE325E}" type="pres">
      <dgm:prSet presAssocID="{082984BD-E1ED-43D9-9D5D-7D8463636778}" presName="sibTrans" presStyleCnt="0"/>
      <dgm:spPr/>
    </dgm:pt>
    <dgm:pt modelId="{5A983E7E-EE66-47BA-98EF-08996CB2E47B}" type="pres">
      <dgm:prSet presAssocID="{4C9F162B-3F98-4FB7-834C-92CB7A8499D2}" presName="compNode" presStyleCnt="0"/>
      <dgm:spPr/>
    </dgm:pt>
    <dgm:pt modelId="{25D5F1A6-5AF2-4A75-9895-D15B92E7545A}" type="pres">
      <dgm:prSet presAssocID="{4C9F162B-3F98-4FB7-834C-92CB7A8499D2}" presName="bgRect" presStyleLbl="bgShp" presStyleIdx="1" presStyleCnt="2"/>
      <dgm:spPr/>
    </dgm:pt>
    <dgm:pt modelId="{BAFF1DA2-8D22-45E5-9C0C-CA88E247C8C0}" type="pres">
      <dgm:prSet presAssocID="{4C9F162B-3F98-4FB7-834C-92CB7A8499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se"/>
        </a:ext>
      </dgm:extLst>
    </dgm:pt>
    <dgm:pt modelId="{EDA8BF88-0CF7-4236-9C98-F9062E635C5D}" type="pres">
      <dgm:prSet presAssocID="{4C9F162B-3F98-4FB7-834C-92CB7A8499D2}" presName="spaceRect" presStyleCnt="0"/>
      <dgm:spPr/>
    </dgm:pt>
    <dgm:pt modelId="{9DEAA8DC-374A-494B-BD8C-D178A9711F94}" type="pres">
      <dgm:prSet presAssocID="{4C9F162B-3F98-4FB7-834C-92CB7A8499D2}" presName="parTx" presStyleLbl="revTx" presStyleIdx="1" presStyleCnt="2">
        <dgm:presLayoutVars>
          <dgm:chMax val="0"/>
          <dgm:chPref val="0"/>
        </dgm:presLayoutVars>
      </dgm:prSet>
      <dgm:spPr/>
    </dgm:pt>
  </dgm:ptLst>
  <dgm:cxnLst>
    <dgm:cxn modelId="{138C8F08-780A-463E-9207-C100ADC4AD53}" srcId="{70FF860A-68A0-4CEE-888E-A78DB3B1496B}" destId="{4C9F162B-3F98-4FB7-834C-92CB7A8499D2}" srcOrd="1" destOrd="0" parTransId="{81A6A0CD-ACD1-45FC-8842-0981AD8C3152}" sibTransId="{4EB3325B-4A9B-4889-B3A8-D3540CD61563}"/>
    <dgm:cxn modelId="{237BE623-4936-4849-8E3A-F1A28D42AACB}" type="presOf" srcId="{4C9F162B-3F98-4FB7-834C-92CB7A8499D2}" destId="{9DEAA8DC-374A-494B-BD8C-D178A9711F94}" srcOrd="0" destOrd="0" presId="urn:microsoft.com/office/officeart/2018/2/layout/IconVerticalSolidList"/>
    <dgm:cxn modelId="{927DDA47-3066-46D5-9A44-771D303F7D75}" type="presOf" srcId="{70FF860A-68A0-4CEE-888E-A78DB3B1496B}" destId="{D98D4C66-0E08-4A2C-AE69-20AEF842F5D5}" srcOrd="0" destOrd="0" presId="urn:microsoft.com/office/officeart/2018/2/layout/IconVerticalSolidList"/>
    <dgm:cxn modelId="{8CDA424E-A8A4-4A9F-8500-337D2153A22E}" srcId="{70FF860A-68A0-4CEE-888E-A78DB3B1496B}" destId="{A02211F9-E7B0-493F-968D-2E02375F9C71}" srcOrd="0" destOrd="0" parTransId="{2699C537-15A8-4271-BA68-450EB11F6602}" sibTransId="{082984BD-E1ED-43D9-9D5D-7D8463636778}"/>
    <dgm:cxn modelId="{EFAA7179-ED64-4FF7-A731-91D67B958353}" type="presOf" srcId="{A02211F9-E7B0-493F-968D-2E02375F9C71}" destId="{4A6C5DFC-1E1A-4284-9017-32EC0C39C26C}" srcOrd="0" destOrd="0" presId="urn:microsoft.com/office/officeart/2018/2/layout/IconVerticalSolidList"/>
    <dgm:cxn modelId="{115AA9B1-A0D9-49A8-88DB-AF638A86E76B}" type="presParOf" srcId="{D98D4C66-0E08-4A2C-AE69-20AEF842F5D5}" destId="{2865D8FA-FAB5-4FA8-B64E-2F03EAAE2829}" srcOrd="0" destOrd="0" presId="urn:microsoft.com/office/officeart/2018/2/layout/IconVerticalSolidList"/>
    <dgm:cxn modelId="{E679FE83-E57E-4FD1-8C0D-044FB1728B60}" type="presParOf" srcId="{2865D8FA-FAB5-4FA8-B64E-2F03EAAE2829}" destId="{01B183A7-F8F2-45A4-BD29-C6F4FE65C6A3}" srcOrd="0" destOrd="0" presId="urn:microsoft.com/office/officeart/2018/2/layout/IconVerticalSolidList"/>
    <dgm:cxn modelId="{7FC488F9-78BC-4C6D-8AFB-704056704B8B}" type="presParOf" srcId="{2865D8FA-FAB5-4FA8-B64E-2F03EAAE2829}" destId="{433C4547-EA3F-487A-B6FE-32A146EFB944}" srcOrd="1" destOrd="0" presId="urn:microsoft.com/office/officeart/2018/2/layout/IconVerticalSolidList"/>
    <dgm:cxn modelId="{FABFE88A-6377-43DD-9D9B-3DCD2C297F2A}" type="presParOf" srcId="{2865D8FA-FAB5-4FA8-B64E-2F03EAAE2829}" destId="{BE1E1945-A282-4E8B-9E76-D2C824422337}" srcOrd="2" destOrd="0" presId="urn:microsoft.com/office/officeart/2018/2/layout/IconVerticalSolidList"/>
    <dgm:cxn modelId="{2F169CA2-AB1E-4B65-AA30-69EDD24AB77B}" type="presParOf" srcId="{2865D8FA-FAB5-4FA8-B64E-2F03EAAE2829}" destId="{4A6C5DFC-1E1A-4284-9017-32EC0C39C26C}" srcOrd="3" destOrd="0" presId="urn:microsoft.com/office/officeart/2018/2/layout/IconVerticalSolidList"/>
    <dgm:cxn modelId="{DAF91FE4-691A-493C-AD11-4AB9D7741918}" type="presParOf" srcId="{D98D4C66-0E08-4A2C-AE69-20AEF842F5D5}" destId="{8319BA4F-C003-40D1-91A3-F92D32CE325E}" srcOrd="1" destOrd="0" presId="urn:microsoft.com/office/officeart/2018/2/layout/IconVerticalSolidList"/>
    <dgm:cxn modelId="{48770B2C-DBA3-4647-96B2-305CA28CC4BE}" type="presParOf" srcId="{D98D4C66-0E08-4A2C-AE69-20AEF842F5D5}" destId="{5A983E7E-EE66-47BA-98EF-08996CB2E47B}" srcOrd="2" destOrd="0" presId="urn:microsoft.com/office/officeart/2018/2/layout/IconVerticalSolidList"/>
    <dgm:cxn modelId="{0D70D0C6-EA86-40CF-987B-1AE967A4C310}" type="presParOf" srcId="{5A983E7E-EE66-47BA-98EF-08996CB2E47B}" destId="{25D5F1A6-5AF2-4A75-9895-D15B92E7545A}" srcOrd="0" destOrd="0" presId="urn:microsoft.com/office/officeart/2018/2/layout/IconVerticalSolidList"/>
    <dgm:cxn modelId="{6416A046-4EA2-4B0F-8D73-A20D248145D8}" type="presParOf" srcId="{5A983E7E-EE66-47BA-98EF-08996CB2E47B}" destId="{BAFF1DA2-8D22-45E5-9C0C-CA88E247C8C0}" srcOrd="1" destOrd="0" presId="urn:microsoft.com/office/officeart/2018/2/layout/IconVerticalSolidList"/>
    <dgm:cxn modelId="{C959E6FB-4FD5-4322-8E2E-057F129FCC3F}" type="presParOf" srcId="{5A983E7E-EE66-47BA-98EF-08996CB2E47B}" destId="{EDA8BF88-0CF7-4236-9C98-F9062E635C5D}" srcOrd="2" destOrd="0" presId="urn:microsoft.com/office/officeart/2018/2/layout/IconVerticalSolidList"/>
    <dgm:cxn modelId="{085FD88B-858F-4802-A250-FEF654FF6966}" type="presParOf" srcId="{5A983E7E-EE66-47BA-98EF-08996CB2E47B}" destId="{9DEAA8DC-374A-494B-BD8C-D178A9711F9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AB123-50CF-4B95-93AA-306F74DFDB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D1AE5C7-9809-4C7C-B646-28A5E265D2DB}">
      <dgm:prSet custT="1"/>
      <dgm:spPr>
        <a:solidFill>
          <a:srgbClr val="017973"/>
        </a:solidFill>
      </dgm:spPr>
      <dgm:t>
        <a:bodyPr/>
        <a:lstStyle/>
        <a:p>
          <a:r>
            <a:rPr lang="es-ES" sz="2400" dirty="0">
              <a:latin typeface="Arial" panose="020B0604020202020204" pitchFamily="34" charset="0"/>
              <a:cs typeface="Arial" panose="020B0604020202020204" pitchFamily="34" charset="0"/>
            </a:rPr>
            <a:t>Acordamos utilizar un descongestionante nasal tópico, solo durante 5 días, cada 4-6 horas para reducir la inflamación.</a:t>
          </a:r>
          <a:endParaRPr lang="en-US" sz="2400" dirty="0">
            <a:latin typeface="Arial" panose="020B0604020202020204" pitchFamily="34" charset="0"/>
            <a:cs typeface="Arial" panose="020B0604020202020204" pitchFamily="34" charset="0"/>
          </a:endParaRPr>
        </a:p>
      </dgm:t>
    </dgm:pt>
    <dgm:pt modelId="{7463544D-8501-4A61-9162-C9D3033C1001}" type="parTrans" cxnId="{67AC2566-B927-4E40-8720-76B404963780}">
      <dgm:prSet/>
      <dgm:spPr/>
      <dgm:t>
        <a:bodyPr/>
        <a:lstStyle/>
        <a:p>
          <a:endParaRPr lang="en-US" sz="1400"/>
        </a:p>
      </dgm:t>
    </dgm:pt>
    <dgm:pt modelId="{7796EC4F-030F-45F6-91FC-B19F9213DABA}" type="sibTrans" cxnId="{67AC2566-B927-4E40-8720-76B404963780}">
      <dgm:prSet/>
      <dgm:spPr/>
      <dgm:t>
        <a:bodyPr/>
        <a:lstStyle/>
        <a:p>
          <a:endParaRPr lang="en-US" sz="1400"/>
        </a:p>
      </dgm:t>
    </dgm:pt>
    <dgm:pt modelId="{0E66B94C-C504-442E-AF85-1B7C05D9ADA5}">
      <dgm:prSet custT="1"/>
      <dgm:spPr>
        <a:solidFill>
          <a:srgbClr val="017973"/>
        </a:solidFill>
      </dgm:spPr>
      <dgm:t>
        <a:bodyPr/>
        <a:lstStyle/>
        <a:p>
          <a:r>
            <a:rPr lang="en-GB" sz="2400" dirty="0" err="1">
              <a:latin typeface="Arial" panose="020B0604020202020204" pitchFamily="34" charset="0"/>
              <a:cs typeface="Arial" panose="020B0604020202020204" pitchFamily="34" charset="0"/>
            </a:rPr>
            <a:t>Acordamos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utilizar</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esteroides</a:t>
          </a:r>
          <a:r>
            <a:rPr lang="en-GB" sz="2400" dirty="0">
              <a:latin typeface="Arial" panose="020B0604020202020204" pitchFamily="34" charset="0"/>
              <a:cs typeface="Arial" panose="020B0604020202020204" pitchFamily="34" charset="0"/>
            </a:rPr>
            <a:t> nasales.</a:t>
          </a:r>
          <a:endParaRPr lang="en-US" sz="2400" dirty="0">
            <a:latin typeface="Arial" panose="020B0604020202020204" pitchFamily="34" charset="0"/>
            <a:cs typeface="Arial" panose="020B0604020202020204" pitchFamily="34" charset="0"/>
          </a:endParaRPr>
        </a:p>
      </dgm:t>
    </dgm:pt>
    <dgm:pt modelId="{351E367E-C241-416F-8691-237DFE4BD56B}" type="parTrans" cxnId="{5C68E20F-9EAA-4071-B70D-C44327BEFD3D}">
      <dgm:prSet/>
      <dgm:spPr/>
      <dgm:t>
        <a:bodyPr/>
        <a:lstStyle/>
        <a:p>
          <a:endParaRPr lang="en-US" sz="1400"/>
        </a:p>
      </dgm:t>
    </dgm:pt>
    <dgm:pt modelId="{913EFB65-E242-42A8-B71E-C533C069E2B6}" type="sibTrans" cxnId="{5C68E20F-9EAA-4071-B70D-C44327BEFD3D}">
      <dgm:prSet/>
      <dgm:spPr/>
      <dgm:t>
        <a:bodyPr/>
        <a:lstStyle/>
        <a:p>
          <a:endParaRPr lang="en-US" sz="1400"/>
        </a:p>
      </dgm:t>
    </dgm:pt>
    <dgm:pt modelId="{0A459B69-9A16-4396-9018-98EB08B80B1B}">
      <dgm:prSet custT="1"/>
      <dgm:spPr/>
      <dgm:t>
        <a:bodyPr/>
        <a:lstStyle/>
        <a:p>
          <a:r>
            <a:rPr lang="es-ES" sz="2000" dirty="0">
              <a:latin typeface="Arial" panose="020B0604020202020204" pitchFamily="34" charset="0"/>
              <a:cs typeface="Arial" panose="020B0604020202020204" pitchFamily="34" charset="0"/>
            </a:rPr>
            <a:t>Se explica que los esteroides nasales son muy seguros.</a:t>
          </a:r>
          <a:endParaRPr lang="en-US" sz="2000" dirty="0">
            <a:latin typeface="Arial" panose="020B0604020202020204" pitchFamily="34" charset="0"/>
            <a:cs typeface="Arial" panose="020B0604020202020204" pitchFamily="34" charset="0"/>
          </a:endParaRPr>
        </a:p>
      </dgm:t>
    </dgm:pt>
    <dgm:pt modelId="{C5611E68-7BC1-49AE-A804-6135D3407FAD}" type="parTrans" cxnId="{8F9EB317-B047-4CA8-8944-C8E30EC1B882}">
      <dgm:prSet/>
      <dgm:spPr/>
      <dgm:t>
        <a:bodyPr/>
        <a:lstStyle/>
        <a:p>
          <a:endParaRPr lang="en-US" sz="1400"/>
        </a:p>
      </dgm:t>
    </dgm:pt>
    <dgm:pt modelId="{CDF6A79E-163A-4CA7-B148-3C95A232BCAC}" type="sibTrans" cxnId="{8F9EB317-B047-4CA8-8944-C8E30EC1B882}">
      <dgm:prSet/>
      <dgm:spPr/>
      <dgm:t>
        <a:bodyPr/>
        <a:lstStyle/>
        <a:p>
          <a:endParaRPr lang="en-US" sz="1400"/>
        </a:p>
      </dgm:t>
    </dgm:pt>
    <dgm:pt modelId="{C1EFC0B8-1990-40BF-864B-C2999DF2E926}">
      <dgm:prSet custT="1"/>
      <dgm:spPr/>
      <dgm:t>
        <a:bodyPr/>
        <a:lstStyle/>
        <a:p>
          <a:r>
            <a:rPr lang="es-ES" sz="2000" dirty="0">
              <a:latin typeface="Arial" panose="020B0604020202020204" pitchFamily="34" charset="0"/>
              <a:cs typeface="Arial" panose="020B0604020202020204" pitchFamily="34" charset="0"/>
            </a:rPr>
            <a:t>Se muestra cómo utilizar el aerosol nasal.</a:t>
          </a:r>
          <a:endParaRPr lang="en-GB" sz="2000" dirty="0">
            <a:latin typeface="Arial" panose="020B0604020202020204" pitchFamily="34" charset="0"/>
            <a:cs typeface="Arial" panose="020B0604020202020204" pitchFamily="34" charset="0"/>
          </a:endParaRPr>
        </a:p>
      </dgm:t>
    </dgm:pt>
    <dgm:pt modelId="{F9E5CD43-10C4-454E-B43E-DD5757C6E756}" type="parTrans" cxnId="{0C6F4975-9F09-424C-B0D9-9BF493230FB1}">
      <dgm:prSet/>
      <dgm:spPr/>
      <dgm:t>
        <a:bodyPr/>
        <a:lstStyle/>
        <a:p>
          <a:endParaRPr lang="en-GB"/>
        </a:p>
      </dgm:t>
    </dgm:pt>
    <dgm:pt modelId="{D26FB92A-7B7B-4941-BAB2-7554AF369F02}" type="sibTrans" cxnId="{0C6F4975-9F09-424C-B0D9-9BF493230FB1}">
      <dgm:prSet/>
      <dgm:spPr/>
      <dgm:t>
        <a:bodyPr/>
        <a:lstStyle/>
        <a:p>
          <a:endParaRPr lang="en-GB"/>
        </a:p>
      </dgm:t>
    </dgm:pt>
    <dgm:pt modelId="{E5E8FBCC-5C2B-4FF2-9120-8EC840012B4A}">
      <dgm:prSet custT="1"/>
      <dgm:spPr/>
      <dgm:t>
        <a:bodyPr/>
        <a:lstStyle/>
        <a:p>
          <a:r>
            <a:rPr lang="es-ES" sz="2000" dirty="0">
              <a:latin typeface="Arial" panose="020B0604020202020204" pitchFamily="34" charset="0"/>
              <a:cs typeface="Arial" panose="020B0604020202020204" pitchFamily="34" charset="0"/>
            </a:rPr>
            <a:t>Liam comienza con una dosis de propionato de fluticasona, furoato de fluticasona o mometasona. Una pulverización en cada fosa nasal al día.</a:t>
          </a:r>
          <a:endParaRPr lang="en-GB" sz="2000" dirty="0">
            <a:latin typeface="Arial" panose="020B0604020202020204" pitchFamily="34" charset="0"/>
            <a:cs typeface="Arial" panose="020B0604020202020204" pitchFamily="34" charset="0"/>
          </a:endParaRPr>
        </a:p>
      </dgm:t>
    </dgm:pt>
    <dgm:pt modelId="{3F60BE08-025F-4061-B44F-03DC89B63F1C}" type="parTrans" cxnId="{3B5A24F8-8EA9-4234-AB91-33168ACB5F57}">
      <dgm:prSet/>
      <dgm:spPr/>
      <dgm:t>
        <a:bodyPr/>
        <a:lstStyle/>
        <a:p>
          <a:endParaRPr lang="en-GB"/>
        </a:p>
      </dgm:t>
    </dgm:pt>
    <dgm:pt modelId="{A217B26A-696D-478A-A7E2-B3733248D565}" type="sibTrans" cxnId="{3B5A24F8-8EA9-4234-AB91-33168ACB5F57}">
      <dgm:prSet/>
      <dgm:spPr/>
      <dgm:t>
        <a:bodyPr/>
        <a:lstStyle/>
        <a:p>
          <a:endParaRPr lang="en-GB"/>
        </a:p>
      </dgm:t>
    </dgm:pt>
    <dgm:pt modelId="{A20099E5-B73E-43DF-9893-4FCE1C61A132}">
      <dgm:prSet custT="1"/>
      <dgm:spPr/>
      <dgm:t>
        <a:bodyPr/>
        <a:lstStyle/>
        <a:p>
          <a:r>
            <a:rPr lang="es-ES" sz="2000" dirty="0">
              <a:latin typeface="Arial" panose="020B0604020202020204" pitchFamily="34" charset="0"/>
              <a:cs typeface="Arial" panose="020B0604020202020204" pitchFamily="34" charset="0"/>
            </a:rPr>
            <a:t>Se hace hincapié en la importancia de tomar la medicación según las indicaciones.</a:t>
          </a:r>
          <a:endParaRPr lang="en-GB" sz="2000" dirty="0">
            <a:latin typeface="Arial" panose="020B0604020202020204" pitchFamily="34" charset="0"/>
            <a:cs typeface="Arial" panose="020B0604020202020204" pitchFamily="34" charset="0"/>
          </a:endParaRPr>
        </a:p>
      </dgm:t>
    </dgm:pt>
    <dgm:pt modelId="{9575B54A-DACD-4007-B7C0-9D7E74D8FB49}" type="parTrans" cxnId="{E4912B7D-7664-441A-9D35-BBAE6B6F206E}">
      <dgm:prSet/>
      <dgm:spPr/>
      <dgm:t>
        <a:bodyPr/>
        <a:lstStyle/>
        <a:p>
          <a:endParaRPr lang="en-GB"/>
        </a:p>
      </dgm:t>
    </dgm:pt>
    <dgm:pt modelId="{D5541E36-A902-446C-94E7-5A3401D54AAB}" type="sibTrans" cxnId="{E4912B7D-7664-441A-9D35-BBAE6B6F206E}">
      <dgm:prSet/>
      <dgm:spPr/>
      <dgm:t>
        <a:bodyPr/>
        <a:lstStyle/>
        <a:p>
          <a:endParaRPr lang="en-GB"/>
        </a:p>
      </dgm:t>
    </dgm:pt>
    <dgm:pt modelId="{C0C43E89-F91A-4B58-8970-30D2168D9DCC}" type="pres">
      <dgm:prSet presAssocID="{209AB123-50CF-4B95-93AA-306F74DFDB19}" presName="linear" presStyleCnt="0">
        <dgm:presLayoutVars>
          <dgm:animLvl val="lvl"/>
          <dgm:resizeHandles val="exact"/>
        </dgm:presLayoutVars>
      </dgm:prSet>
      <dgm:spPr/>
    </dgm:pt>
    <dgm:pt modelId="{2E583550-9962-410C-9477-6876F9CB044E}" type="pres">
      <dgm:prSet presAssocID="{1D1AE5C7-9809-4C7C-B646-28A5E265D2DB}" presName="parentText" presStyleLbl="node1" presStyleIdx="0" presStyleCnt="2">
        <dgm:presLayoutVars>
          <dgm:chMax val="0"/>
          <dgm:bulletEnabled val="1"/>
        </dgm:presLayoutVars>
      </dgm:prSet>
      <dgm:spPr/>
    </dgm:pt>
    <dgm:pt modelId="{A4BEB9EE-3942-478C-842D-98F21E28A4E6}" type="pres">
      <dgm:prSet presAssocID="{7796EC4F-030F-45F6-91FC-B19F9213DABA}" presName="spacer" presStyleCnt="0"/>
      <dgm:spPr/>
    </dgm:pt>
    <dgm:pt modelId="{F4EDB389-19E5-4329-AB72-1CEDF22D95B2}" type="pres">
      <dgm:prSet presAssocID="{0E66B94C-C504-442E-AF85-1B7C05D9ADA5}" presName="parentText" presStyleLbl="node1" presStyleIdx="1" presStyleCnt="2" custScaleY="66308">
        <dgm:presLayoutVars>
          <dgm:chMax val="0"/>
          <dgm:bulletEnabled val="1"/>
        </dgm:presLayoutVars>
      </dgm:prSet>
      <dgm:spPr/>
    </dgm:pt>
    <dgm:pt modelId="{D87DA16F-F95E-48FB-8460-9F8140FFA6EE}" type="pres">
      <dgm:prSet presAssocID="{0E66B94C-C504-442E-AF85-1B7C05D9ADA5}" presName="childText" presStyleLbl="revTx" presStyleIdx="0" presStyleCnt="1" custLinFactNeighborY="5313">
        <dgm:presLayoutVars>
          <dgm:bulletEnabled val="1"/>
        </dgm:presLayoutVars>
      </dgm:prSet>
      <dgm:spPr/>
    </dgm:pt>
  </dgm:ptLst>
  <dgm:cxnLst>
    <dgm:cxn modelId="{5C68E20F-9EAA-4071-B70D-C44327BEFD3D}" srcId="{209AB123-50CF-4B95-93AA-306F74DFDB19}" destId="{0E66B94C-C504-442E-AF85-1B7C05D9ADA5}" srcOrd="1" destOrd="0" parTransId="{351E367E-C241-416F-8691-237DFE4BD56B}" sibTransId="{913EFB65-E242-42A8-B71E-C533C069E2B6}"/>
    <dgm:cxn modelId="{3E8DFA16-D567-4D30-B0A7-503281AADBB7}" type="presOf" srcId="{1D1AE5C7-9809-4C7C-B646-28A5E265D2DB}" destId="{2E583550-9962-410C-9477-6876F9CB044E}" srcOrd="0" destOrd="0" presId="urn:microsoft.com/office/officeart/2005/8/layout/vList2"/>
    <dgm:cxn modelId="{8F9EB317-B047-4CA8-8944-C8E30EC1B882}" srcId="{0E66B94C-C504-442E-AF85-1B7C05D9ADA5}" destId="{0A459B69-9A16-4396-9018-98EB08B80B1B}" srcOrd="0" destOrd="0" parTransId="{C5611E68-7BC1-49AE-A804-6135D3407FAD}" sibTransId="{CDF6A79E-163A-4CA7-B148-3C95A232BCAC}"/>
    <dgm:cxn modelId="{36645B18-C0D2-4E48-9E1A-82F37D273508}" type="presOf" srcId="{E5E8FBCC-5C2B-4FF2-9120-8EC840012B4A}" destId="{D87DA16F-F95E-48FB-8460-9F8140FFA6EE}" srcOrd="0" destOrd="2" presId="urn:microsoft.com/office/officeart/2005/8/layout/vList2"/>
    <dgm:cxn modelId="{09295D24-DA7F-4C76-8B8C-399014F7F44E}" type="presOf" srcId="{0A459B69-9A16-4396-9018-98EB08B80B1B}" destId="{D87DA16F-F95E-48FB-8460-9F8140FFA6EE}" srcOrd="0" destOrd="0" presId="urn:microsoft.com/office/officeart/2005/8/layout/vList2"/>
    <dgm:cxn modelId="{5872612D-1ABC-4A0A-9C82-D5E06411673C}" type="presOf" srcId="{C1EFC0B8-1990-40BF-864B-C2999DF2E926}" destId="{D87DA16F-F95E-48FB-8460-9F8140FFA6EE}" srcOrd="0" destOrd="1" presId="urn:microsoft.com/office/officeart/2005/8/layout/vList2"/>
    <dgm:cxn modelId="{889CAA64-0402-430F-9A68-1A786B7B1A1F}" type="presOf" srcId="{0E66B94C-C504-442E-AF85-1B7C05D9ADA5}" destId="{F4EDB389-19E5-4329-AB72-1CEDF22D95B2}" srcOrd="0" destOrd="0" presId="urn:microsoft.com/office/officeart/2005/8/layout/vList2"/>
    <dgm:cxn modelId="{67AC2566-B927-4E40-8720-76B404963780}" srcId="{209AB123-50CF-4B95-93AA-306F74DFDB19}" destId="{1D1AE5C7-9809-4C7C-B646-28A5E265D2DB}" srcOrd="0" destOrd="0" parTransId="{7463544D-8501-4A61-9162-C9D3033C1001}" sibTransId="{7796EC4F-030F-45F6-91FC-B19F9213DABA}"/>
    <dgm:cxn modelId="{0C6F4975-9F09-424C-B0D9-9BF493230FB1}" srcId="{0E66B94C-C504-442E-AF85-1B7C05D9ADA5}" destId="{C1EFC0B8-1990-40BF-864B-C2999DF2E926}" srcOrd="1" destOrd="0" parTransId="{F9E5CD43-10C4-454E-B43E-DD5757C6E756}" sibTransId="{D26FB92A-7B7B-4941-BAB2-7554AF369F02}"/>
    <dgm:cxn modelId="{5D520D7B-8158-4C3C-A7C0-B54F14119EFD}" type="presOf" srcId="{A20099E5-B73E-43DF-9893-4FCE1C61A132}" destId="{D87DA16F-F95E-48FB-8460-9F8140FFA6EE}" srcOrd="0" destOrd="3" presId="urn:microsoft.com/office/officeart/2005/8/layout/vList2"/>
    <dgm:cxn modelId="{E4912B7D-7664-441A-9D35-BBAE6B6F206E}" srcId="{0E66B94C-C504-442E-AF85-1B7C05D9ADA5}" destId="{A20099E5-B73E-43DF-9893-4FCE1C61A132}" srcOrd="3" destOrd="0" parTransId="{9575B54A-DACD-4007-B7C0-9D7E74D8FB49}" sibTransId="{D5541E36-A902-446C-94E7-5A3401D54AAB}"/>
    <dgm:cxn modelId="{E05794AF-D546-47F6-989E-894F248A9515}" type="presOf" srcId="{209AB123-50CF-4B95-93AA-306F74DFDB19}" destId="{C0C43E89-F91A-4B58-8970-30D2168D9DCC}" srcOrd="0" destOrd="0" presId="urn:microsoft.com/office/officeart/2005/8/layout/vList2"/>
    <dgm:cxn modelId="{3B5A24F8-8EA9-4234-AB91-33168ACB5F57}" srcId="{0E66B94C-C504-442E-AF85-1B7C05D9ADA5}" destId="{E5E8FBCC-5C2B-4FF2-9120-8EC840012B4A}" srcOrd="2" destOrd="0" parTransId="{3F60BE08-025F-4061-B44F-03DC89B63F1C}" sibTransId="{A217B26A-696D-478A-A7E2-B3733248D565}"/>
    <dgm:cxn modelId="{3AE2A7BB-A3CC-4A18-BA74-6661B4D6C9C3}" type="presParOf" srcId="{C0C43E89-F91A-4B58-8970-30D2168D9DCC}" destId="{2E583550-9962-410C-9477-6876F9CB044E}" srcOrd="0" destOrd="0" presId="urn:microsoft.com/office/officeart/2005/8/layout/vList2"/>
    <dgm:cxn modelId="{FF4B3385-3117-457C-A7A2-5322A6C36A11}" type="presParOf" srcId="{C0C43E89-F91A-4B58-8970-30D2168D9DCC}" destId="{A4BEB9EE-3942-478C-842D-98F21E28A4E6}" srcOrd="1" destOrd="0" presId="urn:microsoft.com/office/officeart/2005/8/layout/vList2"/>
    <dgm:cxn modelId="{5CE30169-5B58-4C11-8944-4D58CD53601E}" type="presParOf" srcId="{C0C43E89-F91A-4B58-8970-30D2168D9DCC}" destId="{F4EDB389-19E5-4329-AB72-1CEDF22D95B2}" srcOrd="2" destOrd="0" presId="urn:microsoft.com/office/officeart/2005/8/layout/vList2"/>
    <dgm:cxn modelId="{82756885-FA2A-44B6-B6C0-B374D79421D8}" type="presParOf" srcId="{C0C43E89-F91A-4B58-8970-30D2168D9DCC}" destId="{D87DA16F-F95E-48FB-8460-9F8140FFA6E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8B0DD7-A6F0-47BF-9D72-3365D90739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2870CF-00AE-4C5A-BDC0-6E7122AC38D2}">
      <dgm:prSet/>
      <dgm:spPr/>
      <dgm:t>
        <a:bodyPr/>
        <a:lstStyle/>
        <a:p>
          <a:r>
            <a:rPr lang="es-ES" dirty="0">
              <a:latin typeface="Arial" panose="020B0604020202020204" pitchFamily="34" charset="0"/>
              <a:cs typeface="Arial" panose="020B0604020202020204" pitchFamily="34" charset="0"/>
            </a:rPr>
            <a:t>Liam parece mucho más feliz.</a:t>
          </a:r>
          <a:endParaRPr lang="en-US" dirty="0">
            <a:latin typeface="Arial" panose="020B0604020202020204" pitchFamily="34" charset="0"/>
            <a:cs typeface="Arial" panose="020B0604020202020204" pitchFamily="34" charset="0"/>
          </a:endParaRPr>
        </a:p>
      </dgm:t>
    </dgm:pt>
    <dgm:pt modelId="{2F5575EE-B482-40FC-9AA3-85EA3BF7F983}" type="parTrans" cxnId="{CE16DD34-F2C2-4205-B2CF-CE71BDBC7E91}">
      <dgm:prSet/>
      <dgm:spPr/>
      <dgm:t>
        <a:bodyPr/>
        <a:lstStyle/>
        <a:p>
          <a:endParaRPr lang="en-US"/>
        </a:p>
      </dgm:t>
    </dgm:pt>
    <dgm:pt modelId="{E6E606CF-ED17-48CE-BB2D-7F73AEAB9576}" type="sibTrans" cxnId="{CE16DD34-F2C2-4205-B2CF-CE71BDBC7E91}">
      <dgm:prSet/>
      <dgm:spPr/>
      <dgm:t>
        <a:bodyPr/>
        <a:lstStyle/>
        <a:p>
          <a:endParaRPr lang="en-US"/>
        </a:p>
      </dgm:t>
    </dgm:pt>
    <dgm:pt modelId="{C72F16CE-C740-4393-B7EA-9B4786E38CA1}">
      <dgm:prSet/>
      <dgm:spPr/>
      <dgm:t>
        <a:bodyPr/>
        <a:lstStyle/>
        <a:p>
          <a:r>
            <a:rPr lang="es-ES" dirty="0">
              <a:latin typeface="Arial" panose="020B0604020202020204" pitchFamily="34" charset="0"/>
              <a:cs typeface="Arial" panose="020B0604020202020204" pitchFamily="34" charset="0"/>
            </a:rPr>
            <a:t>Los padres informan que ahora vuelve a salir a jugar.</a:t>
          </a:r>
          <a:endParaRPr lang="en-US" dirty="0">
            <a:latin typeface="Arial" panose="020B0604020202020204" pitchFamily="34" charset="0"/>
            <a:cs typeface="Arial" panose="020B0604020202020204" pitchFamily="34" charset="0"/>
          </a:endParaRPr>
        </a:p>
      </dgm:t>
    </dgm:pt>
    <dgm:pt modelId="{E4C8E907-0161-4446-9AD5-F9ECD9E817B1}" type="parTrans" cxnId="{409F46CE-10F2-4C5A-B28F-BE7C6DFA618C}">
      <dgm:prSet/>
      <dgm:spPr/>
      <dgm:t>
        <a:bodyPr/>
        <a:lstStyle/>
        <a:p>
          <a:endParaRPr lang="en-US"/>
        </a:p>
      </dgm:t>
    </dgm:pt>
    <dgm:pt modelId="{F0919912-FC20-4E2B-82B0-C09B1750D4C3}" type="sibTrans" cxnId="{409F46CE-10F2-4C5A-B28F-BE7C6DFA618C}">
      <dgm:prSet/>
      <dgm:spPr/>
      <dgm:t>
        <a:bodyPr/>
        <a:lstStyle/>
        <a:p>
          <a:endParaRPr lang="en-US"/>
        </a:p>
      </dgm:t>
    </dgm:pt>
    <dgm:pt modelId="{950AD1E1-AF9E-4EC9-BBE0-B11023C0B4F8}">
      <dgm:prSet/>
      <dgm:spPr/>
      <dgm:t>
        <a:bodyPr/>
        <a:lstStyle/>
        <a:p>
          <a:r>
            <a:rPr lang="es-ES" dirty="0">
              <a:latin typeface="Arial" panose="020B0604020202020204" pitchFamily="34" charset="0"/>
              <a:cs typeface="Arial" panose="020B0604020202020204" pitchFamily="34" charset="0"/>
            </a:rPr>
            <a:t>Los flujos máximos revelan una variabilidad diurna normal, lo que sugiere que no padece asma.</a:t>
          </a:r>
          <a:endParaRPr lang="en-US" dirty="0">
            <a:latin typeface="Arial" panose="020B0604020202020204" pitchFamily="34" charset="0"/>
            <a:cs typeface="Arial" panose="020B0604020202020204" pitchFamily="34" charset="0"/>
          </a:endParaRPr>
        </a:p>
      </dgm:t>
    </dgm:pt>
    <dgm:pt modelId="{29DE3895-258A-4DD7-B42F-8186BB2CFE20}" type="parTrans" cxnId="{A76659CB-AC3F-421D-978A-62763D9BDFB6}">
      <dgm:prSet/>
      <dgm:spPr/>
      <dgm:t>
        <a:bodyPr/>
        <a:lstStyle/>
        <a:p>
          <a:endParaRPr lang="en-US"/>
        </a:p>
      </dgm:t>
    </dgm:pt>
    <dgm:pt modelId="{BC4E9CE4-B377-452E-81BC-3CF307DDCF63}" type="sibTrans" cxnId="{A76659CB-AC3F-421D-978A-62763D9BDFB6}">
      <dgm:prSet/>
      <dgm:spPr/>
      <dgm:t>
        <a:bodyPr/>
        <a:lstStyle/>
        <a:p>
          <a:endParaRPr lang="en-US"/>
        </a:p>
      </dgm:t>
    </dgm:pt>
    <dgm:pt modelId="{0B162D4E-A90A-4241-B6D2-E3A07AA4BC23}">
      <dgm:prSet/>
      <dgm:spPr/>
      <dgm:t>
        <a:bodyPr/>
        <a:lstStyle/>
        <a:p>
          <a:r>
            <a:rPr lang="es-ES" dirty="0">
              <a:latin typeface="Arial" panose="020B0604020202020204" pitchFamily="34" charset="0"/>
              <a:cs typeface="Arial" panose="020B0604020202020204" pitchFamily="34" charset="0"/>
            </a:rPr>
            <a:t>La puntuación EVA ha bajado a 5.</a:t>
          </a:r>
          <a:endParaRPr lang="en-US" dirty="0">
            <a:latin typeface="Arial" panose="020B0604020202020204" pitchFamily="34" charset="0"/>
            <a:cs typeface="Arial" panose="020B0604020202020204" pitchFamily="34" charset="0"/>
          </a:endParaRPr>
        </a:p>
      </dgm:t>
    </dgm:pt>
    <dgm:pt modelId="{D0593BDB-10CE-42B1-8A67-6BBED83B30A1}" type="parTrans" cxnId="{31E402E0-D79E-4F0F-A439-531831D44050}">
      <dgm:prSet/>
      <dgm:spPr/>
      <dgm:t>
        <a:bodyPr/>
        <a:lstStyle/>
        <a:p>
          <a:endParaRPr lang="en-US"/>
        </a:p>
      </dgm:t>
    </dgm:pt>
    <dgm:pt modelId="{079B829D-2F20-49F1-9814-821CD470DC9C}" type="sibTrans" cxnId="{31E402E0-D79E-4F0F-A439-531831D44050}">
      <dgm:prSet/>
      <dgm:spPr/>
      <dgm:t>
        <a:bodyPr/>
        <a:lstStyle/>
        <a:p>
          <a:endParaRPr lang="en-US"/>
        </a:p>
      </dgm:t>
    </dgm:pt>
    <dgm:pt modelId="{C0FFDBB2-BB59-4CD7-BBF0-C83FD8325C6D}">
      <dgm:prSet/>
      <dgm:spPr/>
      <dgm:t>
        <a:bodyPr/>
        <a:lstStyle/>
        <a:p>
          <a:r>
            <a:rPr lang="es-ES" dirty="0">
              <a:latin typeface="Arial" panose="020B0604020202020204" pitchFamily="34" charset="0"/>
              <a:cs typeface="Arial" panose="020B0604020202020204" pitchFamily="34" charset="0"/>
            </a:rPr>
            <a:t>Los análisis de sangre sugieren un título moderado para los ácaros del polvo doméstico (HDM) y un título alto para el polen de gramíneas. Son negativos para gatos, perros y mohos.</a:t>
          </a:r>
          <a:endParaRPr lang="en-US" dirty="0">
            <a:latin typeface="Arial" panose="020B0604020202020204" pitchFamily="34" charset="0"/>
            <a:cs typeface="Arial" panose="020B0604020202020204" pitchFamily="34" charset="0"/>
          </a:endParaRPr>
        </a:p>
      </dgm:t>
    </dgm:pt>
    <dgm:pt modelId="{883EA3A2-D8C4-4ED4-A447-9004B4E173EA}" type="parTrans" cxnId="{0650D22D-E8CC-4692-82A7-97A8F4D958E3}">
      <dgm:prSet/>
      <dgm:spPr/>
      <dgm:t>
        <a:bodyPr/>
        <a:lstStyle/>
        <a:p>
          <a:endParaRPr lang="en-US"/>
        </a:p>
      </dgm:t>
    </dgm:pt>
    <dgm:pt modelId="{EBE6CD78-5EF9-4FE1-87B5-F31F4B143839}" type="sibTrans" cxnId="{0650D22D-E8CC-4692-82A7-97A8F4D958E3}">
      <dgm:prSet/>
      <dgm:spPr/>
      <dgm:t>
        <a:bodyPr/>
        <a:lstStyle/>
        <a:p>
          <a:endParaRPr lang="en-US"/>
        </a:p>
      </dgm:t>
    </dgm:pt>
    <dgm:pt modelId="{4EE02336-4EE9-448E-8493-AF9CEB58E844}">
      <dgm:prSet/>
      <dgm:spPr/>
      <dgm:t>
        <a:bodyPr/>
        <a:lstStyle/>
        <a:p>
          <a:r>
            <a:rPr lang="es-ES" dirty="0">
              <a:latin typeface="Arial" panose="020B0604020202020204" pitchFamily="34" charset="0"/>
              <a:cs typeface="Arial" panose="020B0604020202020204" pitchFamily="34" charset="0"/>
            </a:rPr>
            <a:t>Se mantiene una conversación adicional sobre inmunoterapia, especialmente sobre la sublingual o la subcutánea</a:t>
          </a:r>
          <a:endParaRPr lang="en-US" dirty="0">
            <a:latin typeface="Arial" panose="020B0604020202020204" pitchFamily="34" charset="0"/>
            <a:cs typeface="Arial" panose="020B0604020202020204" pitchFamily="34" charset="0"/>
          </a:endParaRPr>
        </a:p>
      </dgm:t>
    </dgm:pt>
    <dgm:pt modelId="{0DFD376D-8BE1-43F4-A9B7-20542F2C2148}" type="parTrans" cxnId="{777E0993-B757-40E7-B291-4B88637D28AC}">
      <dgm:prSet/>
      <dgm:spPr/>
      <dgm:t>
        <a:bodyPr/>
        <a:lstStyle/>
        <a:p>
          <a:endParaRPr lang="en-US"/>
        </a:p>
      </dgm:t>
    </dgm:pt>
    <dgm:pt modelId="{11D8E4D9-9DAA-477D-BC94-7370EDB2D8B8}" type="sibTrans" cxnId="{777E0993-B757-40E7-B291-4B88637D28AC}">
      <dgm:prSet/>
      <dgm:spPr/>
      <dgm:t>
        <a:bodyPr/>
        <a:lstStyle/>
        <a:p>
          <a:endParaRPr lang="en-US"/>
        </a:p>
      </dgm:t>
    </dgm:pt>
    <dgm:pt modelId="{4D9D4A01-6450-407F-A4EE-9807ACB7E6F4}" type="pres">
      <dgm:prSet presAssocID="{FA8B0DD7-A6F0-47BF-9D72-3365D90739C1}" presName="vert0" presStyleCnt="0">
        <dgm:presLayoutVars>
          <dgm:dir/>
          <dgm:animOne val="branch"/>
          <dgm:animLvl val="lvl"/>
        </dgm:presLayoutVars>
      </dgm:prSet>
      <dgm:spPr/>
    </dgm:pt>
    <dgm:pt modelId="{1100E7E2-56D3-4C3B-96FA-6BD062DCE3CA}" type="pres">
      <dgm:prSet presAssocID="{9A2870CF-00AE-4C5A-BDC0-6E7122AC38D2}" presName="thickLine" presStyleLbl="alignNode1" presStyleIdx="0" presStyleCnt="6"/>
      <dgm:spPr/>
    </dgm:pt>
    <dgm:pt modelId="{2CC6E0A2-CC18-43B5-BE8F-5088F8AB62C5}" type="pres">
      <dgm:prSet presAssocID="{9A2870CF-00AE-4C5A-BDC0-6E7122AC38D2}" presName="horz1" presStyleCnt="0"/>
      <dgm:spPr/>
    </dgm:pt>
    <dgm:pt modelId="{13A54ED6-FF31-4D36-915D-356A6E4E9B3F}" type="pres">
      <dgm:prSet presAssocID="{9A2870CF-00AE-4C5A-BDC0-6E7122AC38D2}" presName="tx1" presStyleLbl="revTx" presStyleIdx="0" presStyleCnt="6"/>
      <dgm:spPr/>
    </dgm:pt>
    <dgm:pt modelId="{15DA7E9D-A6E2-466F-A02C-B9C6F738E321}" type="pres">
      <dgm:prSet presAssocID="{9A2870CF-00AE-4C5A-BDC0-6E7122AC38D2}" presName="vert1" presStyleCnt="0"/>
      <dgm:spPr/>
    </dgm:pt>
    <dgm:pt modelId="{A7785C27-FFB9-4C91-9D89-19D156C54315}" type="pres">
      <dgm:prSet presAssocID="{C72F16CE-C740-4393-B7EA-9B4786E38CA1}" presName="thickLine" presStyleLbl="alignNode1" presStyleIdx="1" presStyleCnt="6"/>
      <dgm:spPr/>
    </dgm:pt>
    <dgm:pt modelId="{029F9051-A490-4E50-BCD9-16D7A7AC859C}" type="pres">
      <dgm:prSet presAssocID="{C72F16CE-C740-4393-B7EA-9B4786E38CA1}" presName="horz1" presStyleCnt="0"/>
      <dgm:spPr/>
    </dgm:pt>
    <dgm:pt modelId="{18BAE490-F1E4-4089-B35E-3E2ACFCD032B}" type="pres">
      <dgm:prSet presAssocID="{C72F16CE-C740-4393-B7EA-9B4786E38CA1}" presName="tx1" presStyleLbl="revTx" presStyleIdx="1" presStyleCnt="6"/>
      <dgm:spPr/>
    </dgm:pt>
    <dgm:pt modelId="{C8824253-A14A-43D4-85ED-0DA13C71BD6F}" type="pres">
      <dgm:prSet presAssocID="{C72F16CE-C740-4393-B7EA-9B4786E38CA1}" presName="vert1" presStyleCnt="0"/>
      <dgm:spPr/>
    </dgm:pt>
    <dgm:pt modelId="{4701EE64-1AF3-4A04-9504-84219CA3770E}" type="pres">
      <dgm:prSet presAssocID="{950AD1E1-AF9E-4EC9-BBE0-B11023C0B4F8}" presName="thickLine" presStyleLbl="alignNode1" presStyleIdx="2" presStyleCnt="6"/>
      <dgm:spPr/>
    </dgm:pt>
    <dgm:pt modelId="{1F11AC21-24DF-43D7-AF0E-A607958D8165}" type="pres">
      <dgm:prSet presAssocID="{950AD1E1-AF9E-4EC9-BBE0-B11023C0B4F8}" presName="horz1" presStyleCnt="0"/>
      <dgm:spPr/>
    </dgm:pt>
    <dgm:pt modelId="{906C684D-6BF2-4D3D-ACC1-94A40CAE450F}" type="pres">
      <dgm:prSet presAssocID="{950AD1E1-AF9E-4EC9-BBE0-B11023C0B4F8}" presName="tx1" presStyleLbl="revTx" presStyleIdx="2" presStyleCnt="6"/>
      <dgm:spPr/>
    </dgm:pt>
    <dgm:pt modelId="{44E16F86-06E3-46EB-93FA-4F113F278204}" type="pres">
      <dgm:prSet presAssocID="{950AD1E1-AF9E-4EC9-BBE0-B11023C0B4F8}" presName="vert1" presStyleCnt="0"/>
      <dgm:spPr/>
    </dgm:pt>
    <dgm:pt modelId="{07CF9C6E-5121-4089-A466-E3A6A27A16ED}" type="pres">
      <dgm:prSet presAssocID="{0B162D4E-A90A-4241-B6D2-E3A07AA4BC23}" presName="thickLine" presStyleLbl="alignNode1" presStyleIdx="3" presStyleCnt="6"/>
      <dgm:spPr/>
    </dgm:pt>
    <dgm:pt modelId="{885CF6E2-6903-4E27-91BC-56896CCD3F37}" type="pres">
      <dgm:prSet presAssocID="{0B162D4E-A90A-4241-B6D2-E3A07AA4BC23}" presName="horz1" presStyleCnt="0"/>
      <dgm:spPr/>
    </dgm:pt>
    <dgm:pt modelId="{C57661DA-9896-436D-B77A-C7B372EF9D29}" type="pres">
      <dgm:prSet presAssocID="{0B162D4E-A90A-4241-B6D2-E3A07AA4BC23}" presName="tx1" presStyleLbl="revTx" presStyleIdx="3" presStyleCnt="6"/>
      <dgm:spPr/>
    </dgm:pt>
    <dgm:pt modelId="{81DC526E-ABC1-4597-8326-065A7877D47C}" type="pres">
      <dgm:prSet presAssocID="{0B162D4E-A90A-4241-B6D2-E3A07AA4BC23}" presName="vert1" presStyleCnt="0"/>
      <dgm:spPr/>
    </dgm:pt>
    <dgm:pt modelId="{C4D542D9-1AF8-4089-B578-6E7242C5413C}" type="pres">
      <dgm:prSet presAssocID="{C0FFDBB2-BB59-4CD7-BBF0-C83FD8325C6D}" presName="thickLine" presStyleLbl="alignNode1" presStyleIdx="4" presStyleCnt="6"/>
      <dgm:spPr/>
    </dgm:pt>
    <dgm:pt modelId="{29F7A6FE-4E87-4F53-8334-0E5AAE55BA2F}" type="pres">
      <dgm:prSet presAssocID="{C0FFDBB2-BB59-4CD7-BBF0-C83FD8325C6D}" presName="horz1" presStyleCnt="0"/>
      <dgm:spPr/>
    </dgm:pt>
    <dgm:pt modelId="{8273051C-4537-42D8-AB9A-55C6E42C08C6}" type="pres">
      <dgm:prSet presAssocID="{C0FFDBB2-BB59-4CD7-BBF0-C83FD8325C6D}" presName="tx1" presStyleLbl="revTx" presStyleIdx="4" presStyleCnt="6"/>
      <dgm:spPr/>
    </dgm:pt>
    <dgm:pt modelId="{F8103632-B6E7-4803-9AAE-0E09E8E0D2FF}" type="pres">
      <dgm:prSet presAssocID="{C0FFDBB2-BB59-4CD7-BBF0-C83FD8325C6D}" presName="vert1" presStyleCnt="0"/>
      <dgm:spPr/>
    </dgm:pt>
    <dgm:pt modelId="{262C9EC0-C884-49BB-AA8A-D578DFCF0401}" type="pres">
      <dgm:prSet presAssocID="{4EE02336-4EE9-448E-8493-AF9CEB58E844}" presName="thickLine" presStyleLbl="alignNode1" presStyleIdx="5" presStyleCnt="6"/>
      <dgm:spPr/>
    </dgm:pt>
    <dgm:pt modelId="{40B79C05-A86E-487F-A989-B649DF24120E}" type="pres">
      <dgm:prSet presAssocID="{4EE02336-4EE9-448E-8493-AF9CEB58E844}" presName="horz1" presStyleCnt="0"/>
      <dgm:spPr/>
    </dgm:pt>
    <dgm:pt modelId="{B43AA2C2-37B4-4167-9283-66CA8FFE0E44}" type="pres">
      <dgm:prSet presAssocID="{4EE02336-4EE9-448E-8493-AF9CEB58E844}" presName="tx1" presStyleLbl="revTx" presStyleIdx="5" presStyleCnt="6"/>
      <dgm:spPr/>
    </dgm:pt>
    <dgm:pt modelId="{7B6C3A6E-3619-4F8A-9CA5-3AB67BCB13B3}" type="pres">
      <dgm:prSet presAssocID="{4EE02336-4EE9-448E-8493-AF9CEB58E844}" presName="vert1" presStyleCnt="0"/>
      <dgm:spPr/>
    </dgm:pt>
  </dgm:ptLst>
  <dgm:cxnLst>
    <dgm:cxn modelId="{6D5BD22C-0A2B-41F1-AB31-8B85B1921CC7}" type="presOf" srcId="{950AD1E1-AF9E-4EC9-BBE0-B11023C0B4F8}" destId="{906C684D-6BF2-4D3D-ACC1-94A40CAE450F}" srcOrd="0" destOrd="0" presId="urn:microsoft.com/office/officeart/2008/layout/LinedList"/>
    <dgm:cxn modelId="{0650D22D-E8CC-4692-82A7-97A8F4D958E3}" srcId="{FA8B0DD7-A6F0-47BF-9D72-3365D90739C1}" destId="{C0FFDBB2-BB59-4CD7-BBF0-C83FD8325C6D}" srcOrd="4" destOrd="0" parTransId="{883EA3A2-D8C4-4ED4-A447-9004B4E173EA}" sibTransId="{EBE6CD78-5EF9-4FE1-87B5-F31F4B143839}"/>
    <dgm:cxn modelId="{CE16DD34-F2C2-4205-B2CF-CE71BDBC7E91}" srcId="{FA8B0DD7-A6F0-47BF-9D72-3365D90739C1}" destId="{9A2870CF-00AE-4C5A-BDC0-6E7122AC38D2}" srcOrd="0" destOrd="0" parTransId="{2F5575EE-B482-40FC-9AA3-85EA3BF7F983}" sibTransId="{E6E606CF-ED17-48CE-BB2D-7F73AEAB9576}"/>
    <dgm:cxn modelId="{8F388743-53C3-47F1-8E5C-C193E8BBED67}" type="presOf" srcId="{FA8B0DD7-A6F0-47BF-9D72-3365D90739C1}" destId="{4D9D4A01-6450-407F-A4EE-9807ACB7E6F4}" srcOrd="0" destOrd="0" presId="urn:microsoft.com/office/officeart/2008/layout/LinedList"/>
    <dgm:cxn modelId="{467B8958-EFCE-4DEC-87A5-8382739F3BF9}" type="presOf" srcId="{C0FFDBB2-BB59-4CD7-BBF0-C83FD8325C6D}" destId="{8273051C-4537-42D8-AB9A-55C6E42C08C6}" srcOrd="0" destOrd="0" presId="urn:microsoft.com/office/officeart/2008/layout/LinedList"/>
    <dgm:cxn modelId="{28C64B5A-31AD-41A0-B4DF-4CE532B8AF38}" type="presOf" srcId="{C72F16CE-C740-4393-B7EA-9B4786E38CA1}" destId="{18BAE490-F1E4-4089-B35E-3E2ACFCD032B}" srcOrd="0" destOrd="0" presId="urn:microsoft.com/office/officeart/2008/layout/LinedList"/>
    <dgm:cxn modelId="{777E0993-B757-40E7-B291-4B88637D28AC}" srcId="{FA8B0DD7-A6F0-47BF-9D72-3365D90739C1}" destId="{4EE02336-4EE9-448E-8493-AF9CEB58E844}" srcOrd="5" destOrd="0" parTransId="{0DFD376D-8BE1-43F4-A9B7-20542F2C2148}" sibTransId="{11D8E4D9-9DAA-477D-BC94-7370EDB2D8B8}"/>
    <dgm:cxn modelId="{62115AB7-1CBC-4B98-8208-56D960E05AF6}" type="presOf" srcId="{9A2870CF-00AE-4C5A-BDC0-6E7122AC38D2}" destId="{13A54ED6-FF31-4D36-915D-356A6E4E9B3F}" srcOrd="0" destOrd="0" presId="urn:microsoft.com/office/officeart/2008/layout/LinedList"/>
    <dgm:cxn modelId="{A76659CB-AC3F-421D-978A-62763D9BDFB6}" srcId="{FA8B0DD7-A6F0-47BF-9D72-3365D90739C1}" destId="{950AD1E1-AF9E-4EC9-BBE0-B11023C0B4F8}" srcOrd="2" destOrd="0" parTransId="{29DE3895-258A-4DD7-B42F-8186BB2CFE20}" sibTransId="{BC4E9CE4-B377-452E-81BC-3CF307DDCF63}"/>
    <dgm:cxn modelId="{409F46CE-10F2-4C5A-B28F-BE7C6DFA618C}" srcId="{FA8B0DD7-A6F0-47BF-9D72-3365D90739C1}" destId="{C72F16CE-C740-4393-B7EA-9B4786E38CA1}" srcOrd="1" destOrd="0" parTransId="{E4C8E907-0161-4446-9AD5-F9ECD9E817B1}" sibTransId="{F0919912-FC20-4E2B-82B0-C09B1750D4C3}"/>
    <dgm:cxn modelId="{40E462D9-D9AE-4398-AA7A-2CF6DB79E2CA}" type="presOf" srcId="{0B162D4E-A90A-4241-B6D2-E3A07AA4BC23}" destId="{C57661DA-9896-436D-B77A-C7B372EF9D29}" srcOrd="0" destOrd="0" presId="urn:microsoft.com/office/officeart/2008/layout/LinedList"/>
    <dgm:cxn modelId="{31E402E0-D79E-4F0F-A439-531831D44050}" srcId="{FA8B0DD7-A6F0-47BF-9D72-3365D90739C1}" destId="{0B162D4E-A90A-4241-B6D2-E3A07AA4BC23}" srcOrd="3" destOrd="0" parTransId="{D0593BDB-10CE-42B1-8A67-6BBED83B30A1}" sibTransId="{079B829D-2F20-49F1-9814-821CD470DC9C}"/>
    <dgm:cxn modelId="{77CBABFE-BE3F-4307-99EA-AAE75C03016F}" type="presOf" srcId="{4EE02336-4EE9-448E-8493-AF9CEB58E844}" destId="{B43AA2C2-37B4-4167-9283-66CA8FFE0E44}" srcOrd="0" destOrd="0" presId="urn:microsoft.com/office/officeart/2008/layout/LinedList"/>
    <dgm:cxn modelId="{F244EBE2-9D28-41E2-8C1E-4540A6AF98DE}" type="presParOf" srcId="{4D9D4A01-6450-407F-A4EE-9807ACB7E6F4}" destId="{1100E7E2-56D3-4C3B-96FA-6BD062DCE3CA}" srcOrd="0" destOrd="0" presId="urn:microsoft.com/office/officeart/2008/layout/LinedList"/>
    <dgm:cxn modelId="{76C5F96E-8453-4203-A711-B9413127D920}" type="presParOf" srcId="{4D9D4A01-6450-407F-A4EE-9807ACB7E6F4}" destId="{2CC6E0A2-CC18-43B5-BE8F-5088F8AB62C5}" srcOrd="1" destOrd="0" presId="urn:microsoft.com/office/officeart/2008/layout/LinedList"/>
    <dgm:cxn modelId="{E15FDBA4-D397-48A0-BE94-74FB7355D936}" type="presParOf" srcId="{2CC6E0A2-CC18-43B5-BE8F-5088F8AB62C5}" destId="{13A54ED6-FF31-4D36-915D-356A6E4E9B3F}" srcOrd="0" destOrd="0" presId="urn:microsoft.com/office/officeart/2008/layout/LinedList"/>
    <dgm:cxn modelId="{892B3526-C473-4540-947B-DF001CB922C9}" type="presParOf" srcId="{2CC6E0A2-CC18-43B5-BE8F-5088F8AB62C5}" destId="{15DA7E9D-A6E2-466F-A02C-B9C6F738E321}" srcOrd="1" destOrd="0" presId="urn:microsoft.com/office/officeart/2008/layout/LinedList"/>
    <dgm:cxn modelId="{E07DA70D-18F3-4D0E-9D0E-10136534688B}" type="presParOf" srcId="{4D9D4A01-6450-407F-A4EE-9807ACB7E6F4}" destId="{A7785C27-FFB9-4C91-9D89-19D156C54315}" srcOrd="2" destOrd="0" presId="urn:microsoft.com/office/officeart/2008/layout/LinedList"/>
    <dgm:cxn modelId="{D8CBDB27-EFCA-4575-9B10-4A364668361A}" type="presParOf" srcId="{4D9D4A01-6450-407F-A4EE-9807ACB7E6F4}" destId="{029F9051-A490-4E50-BCD9-16D7A7AC859C}" srcOrd="3" destOrd="0" presId="urn:microsoft.com/office/officeart/2008/layout/LinedList"/>
    <dgm:cxn modelId="{581BDF2C-EAAE-4900-8891-A0FB1134CD0E}" type="presParOf" srcId="{029F9051-A490-4E50-BCD9-16D7A7AC859C}" destId="{18BAE490-F1E4-4089-B35E-3E2ACFCD032B}" srcOrd="0" destOrd="0" presId="urn:microsoft.com/office/officeart/2008/layout/LinedList"/>
    <dgm:cxn modelId="{DFC2364A-FBFC-4B20-BAA2-995E9CE6D833}" type="presParOf" srcId="{029F9051-A490-4E50-BCD9-16D7A7AC859C}" destId="{C8824253-A14A-43D4-85ED-0DA13C71BD6F}" srcOrd="1" destOrd="0" presId="urn:microsoft.com/office/officeart/2008/layout/LinedList"/>
    <dgm:cxn modelId="{AAB07361-FCF1-4A48-AA8E-AD0854E094D4}" type="presParOf" srcId="{4D9D4A01-6450-407F-A4EE-9807ACB7E6F4}" destId="{4701EE64-1AF3-4A04-9504-84219CA3770E}" srcOrd="4" destOrd="0" presId="urn:microsoft.com/office/officeart/2008/layout/LinedList"/>
    <dgm:cxn modelId="{BDDC83D4-C5E6-4CFB-BB6F-C5834128A511}" type="presParOf" srcId="{4D9D4A01-6450-407F-A4EE-9807ACB7E6F4}" destId="{1F11AC21-24DF-43D7-AF0E-A607958D8165}" srcOrd="5" destOrd="0" presId="urn:microsoft.com/office/officeart/2008/layout/LinedList"/>
    <dgm:cxn modelId="{56DE445B-80FA-4F86-85EF-3BB812481B44}" type="presParOf" srcId="{1F11AC21-24DF-43D7-AF0E-A607958D8165}" destId="{906C684D-6BF2-4D3D-ACC1-94A40CAE450F}" srcOrd="0" destOrd="0" presId="urn:microsoft.com/office/officeart/2008/layout/LinedList"/>
    <dgm:cxn modelId="{4E097A07-3405-4A2F-9284-7808DB7799AC}" type="presParOf" srcId="{1F11AC21-24DF-43D7-AF0E-A607958D8165}" destId="{44E16F86-06E3-46EB-93FA-4F113F278204}" srcOrd="1" destOrd="0" presId="urn:microsoft.com/office/officeart/2008/layout/LinedList"/>
    <dgm:cxn modelId="{AF36F89C-6005-4811-AFD8-1D9581811500}" type="presParOf" srcId="{4D9D4A01-6450-407F-A4EE-9807ACB7E6F4}" destId="{07CF9C6E-5121-4089-A466-E3A6A27A16ED}" srcOrd="6" destOrd="0" presId="urn:microsoft.com/office/officeart/2008/layout/LinedList"/>
    <dgm:cxn modelId="{D23FB1E9-C751-45F9-A167-AF855FBA59A8}" type="presParOf" srcId="{4D9D4A01-6450-407F-A4EE-9807ACB7E6F4}" destId="{885CF6E2-6903-4E27-91BC-56896CCD3F37}" srcOrd="7" destOrd="0" presId="urn:microsoft.com/office/officeart/2008/layout/LinedList"/>
    <dgm:cxn modelId="{42094541-4D47-44C2-8C9D-C6EBC4AF9B59}" type="presParOf" srcId="{885CF6E2-6903-4E27-91BC-56896CCD3F37}" destId="{C57661DA-9896-436D-B77A-C7B372EF9D29}" srcOrd="0" destOrd="0" presId="urn:microsoft.com/office/officeart/2008/layout/LinedList"/>
    <dgm:cxn modelId="{EBCEADCA-EA73-4B22-B372-F30DA7EF59C6}" type="presParOf" srcId="{885CF6E2-6903-4E27-91BC-56896CCD3F37}" destId="{81DC526E-ABC1-4597-8326-065A7877D47C}" srcOrd="1" destOrd="0" presId="urn:microsoft.com/office/officeart/2008/layout/LinedList"/>
    <dgm:cxn modelId="{E6265F26-04C7-4F25-8D7F-78FC58A3D901}" type="presParOf" srcId="{4D9D4A01-6450-407F-A4EE-9807ACB7E6F4}" destId="{C4D542D9-1AF8-4089-B578-6E7242C5413C}" srcOrd="8" destOrd="0" presId="urn:microsoft.com/office/officeart/2008/layout/LinedList"/>
    <dgm:cxn modelId="{3CD7DC99-D5CC-42C2-9028-28917DD288A8}" type="presParOf" srcId="{4D9D4A01-6450-407F-A4EE-9807ACB7E6F4}" destId="{29F7A6FE-4E87-4F53-8334-0E5AAE55BA2F}" srcOrd="9" destOrd="0" presId="urn:microsoft.com/office/officeart/2008/layout/LinedList"/>
    <dgm:cxn modelId="{4844F962-57CB-41B7-A508-8C064206790A}" type="presParOf" srcId="{29F7A6FE-4E87-4F53-8334-0E5AAE55BA2F}" destId="{8273051C-4537-42D8-AB9A-55C6E42C08C6}" srcOrd="0" destOrd="0" presId="urn:microsoft.com/office/officeart/2008/layout/LinedList"/>
    <dgm:cxn modelId="{E9A822CB-844D-4BA8-AA1A-89E9B7DE1126}" type="presParOf" srcId="{29F7A6FE-4E87-4F53-8334-0E5AAE55BA2F}" destId="{F8103632-B6E7-4803-9AAE-0E09E8E0D2FF}" srcOrd="1" destOrd="0" presId="urn:microsoft.com/office/officeart/2008/layout/LinedList"/>
    <dgm:cxn modelId="{1E0A2710-DEDA-466F-B26C-49EC8B19ED93}" type="presParOf" srcId="{4D9D4A01-6450-407F-A4EE-9807ACB7E6F4}" destId="{262C9EC0-C884-49BB-AA8A-D578DFCF0401}" srcOrd="10" destOrd="0" presId="urn:microsoft.com/office/officeart/2008/layout/LinedList"/>
    <dgm:cxn modelId="{7FA4C9E3-02D0-4CB5-B062-95F68327AAF5}" type="presParOf" srcId="{4D9D4A01-6450-407F-A4EE-9807ACB7E6F4}" destId="{40B79C05-A86E-487F-A989-B649DF24120E}" srcOrd="11" destOrd="0" presId="urn:microsoft.com/office/officeart/2008/layout/LinedList"/>
    <dgm:cxn modelId="{829C36BE-35F9-4838-BA0A-A5986984BF6F}" type="presParOf" srcId="{40B79C05-A86E-487F-A989-B649DF24120E}" destId="{B43AA2C2-37B4-4167-9283-66CA8FFE0E44}" srcOrd="0" destOrd="0" presId="urn:microsoft.com/office/officeart/2008/layout/LinedList"/>
    <dgm:cxn modelId="{507F1EA5-65A2-4F92-B2A6-FF7FFF9083EF}" type="presParOf" srcId="{40B79C05-A86E-487F-A989-B649DF24120E}" destId="{7B6C3A6E-3619-4F8A-9CA5-3AB67BCB13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EF320-3D1F-4C46-A8B5-4DD4D708E79E}">
      <dsp:nvSpPr>
        <dsp:cNvPr id="0" name=""/>
        <dsp:cNvSpPr/>
      </dsp:nvSpPr>
      <dsp:spPr>
        <a:xfrm>
          <a:off x="298793" y="0"/>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kern="1200" dirty="0" err="1"/>
            <a:t>Motivos</a:t>
          </a:r>
          <a:r>
            <a:rPr lang="en-GB" sz="2800" b="1" kern="1200" dirty="0"/>
            <a:t> para </a:t>
          </a:r>
          <a:r>
            <a:rPr lang="en-GB" sz="2800" b="1" kern="1200" dirty="0" err="1"/>
            <a:t>acudir</a:t>
          </a:r>
          <a:r>
            <a:rPr lang="en-GB" sz="2800" b="1" kern="1200" dirty="0"/>
            <a:t> al </a:t>
          </a:r>
          <a:r>
            <a:rPr lang="en-GB" sz="2800" b="1" kern="1200" dirty="0" err="1"/>
            <a:t>médico</a:t>
          </a:r>
          <a:endParaRPr lang="en-US" sz="2800" b="1" kern="1200" dirty="0"/>
        </a:p>
      </dsp:txBody>
      <dsp:txXfrm>
        <a:off x="324172" y="25379"/>
        <a:ext cx="6948471" cy="815739"/>
      </dsp:txXfrm>
    </dsp:sp>
    <dsp:sp modelId="{724F9902-B41C-4DED-9678-3B0095DA958D}">
      <dsp:nvSpPr>
        <dsp:cNvPr id="0" name=""/>
        <dsp:cNvSpPr/>
      </dsp:nvSpPr>
      <dsp:spPr>
        <a:xfrm>
          <a:off x="596272" y="986844"/>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Desde mediados de mayo, se ha producido una disminución en los niveles de energía de Liam.</a:t>
          </a:r>
          <a:endParaRPr lang="en-US" sz="2000" kern="1200" dirty="0"/>
        </a:p>
      </dsp:txBody>
      <dsp:txXfrm>
        <a:off x="621651" y="1012223"/>
        <a:ext cx="6774615" cy="815739"/>
      </dsp:txXfrm>
    </dsp:sp>
    <dsp:sp modelId="{EE494212-F2B9-4B4A-884B-D9E83E49B21E}">
      <dsp:nvSpPr>
        <dsp:cNvPr id="0" name=""/>
        <dsp:cNvSpPr/>
      </dsp:nvSpPr>
      <dsp:spPr>
        <a:xfrm>
          <a:off x="1192545" y="1973688"/>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No parece dormir bien y mamá y papá a veces le oyen roncar.</a:t>
          </a:r>
          <a:endParaRPr lang="en-US" sz="2000" kern="1200" dirty="0"/>
        </a:p>
      </dsp:txBody>
      <dsp:txXfrm>
        <a:off x="1217924" y="1999067"/>
        <a:ext cx="6774615" cy="815739"/>
      </dsp:txXfrm>
    </dsp:sp>
    <dsp:sp modelId="{38FFE77C-46E4-4D32-BF39-0980BDB2EEBC}">
      <dsp:nvSpPr>
        <dsp:cNvPr id="0" name=""/>
        <dsp:cNvSpPr/>
      </dsp:nvSpPr>
      <dsp:spPr>
        <a:xfrm>
          <a:off x="1788818" y="2960533"/>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El profesor se queja de que Liam no presta atención en clase y parece que no oye lo que se le dice.</a:t>
          </a:r>
          <a:endParaRPr lang="en-US" sz="2000" kern="1200" dirty="0"/>
        </a:p>
      </dsp:txBody>
      <dsp:txXfrm>
        <a:off x="1814197" y="2985912"/>
        <a:ext cx="6774615" cy="815739"/>
      </dsp:txXfrm>
    </dsp:sp>
    <dsp:sp modelId="{5CFEE596-56EB-42F8-A85E-5664D7DB0A1B}">
      <dsp:nvSpPr>
        <dsp:cNvPr id="0" name=""/>
        <dsp:cNvSpPr/>
      </dsp:nvSpPr>
      <dsp:spPr>
        <a:xfrm>
          <a:off x="2385091" y="3947377"/>
          <a:ext cx="7984869" cy="866497"/>
        </a:xfrm>
        <a:prstGeom prst="roundRect">
          <a:avLst>
            <a:gd name="adj" fmla="val 10000"/>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Tose </a:t>
          </a:r>
          <a:r>
            <a:rPr lang="en-GB" sz="2000" kern="1200" dirty="0" err="1"/>
            <a:t>mucho</a:t>
          </a:r>
          <a:endParaRPr lang="en-US" sz="2000" kern="1200" dirty="0"/>
        </a:p>
      </dsp:txBody>
      <dsp:txXfrm>
        <a:off x="2410470" y="3972756"/>
        <a:ext cx="6774615" cy="815739"/>
      </dsp:txXfrm>
    </dsp:sp>
    <dsp:sp modelId="{57ACB9D9-F8AD-4AAE-BB4C-CD2BB7E66BF4}">
      <dsp:nvSpPr>
        <dsp:cNvPr id="0" name=""/>
        <dsp:cNvSpPr/>
      </dsp:nvSpPr>
      <dsp:spPr>
        <a:xfrm>
          <a:off x="7421646" y="633024"/>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548371" y="633024"/>
        <a:ext cx="309773" cy="423825"/>
      </dsp:txXfrm>
    </dsp:sp>
    <dsp:sp modelId="{994D474D-34C4-467E-9CDA-DB95E17005A7}">
      <dsp:nvSpPr>
        <dsp:cNvPr id="0" name=""/>
        <dsp:cNvSpPr/>
      </dsp:nvSpPr>
      <dsp:spPr>
        <a:xfrm>
          <a:off x="8017919" y="1619868"/>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144644" y="1619868"/>
        <a:ext cx="309773" cy="423825"/>
      </dsp:txXfrm>
    </dsp:sp>
    <dsp:sp modelId="{BFA1CF1D-DBDA-4DAC-9033-376F288279BA}">
      <dsp:nvSpPr>
        <dsp:cNvPr id="0" name=""/>
        <dsp:cNvSpPr/>
      </dsp:nvSpPr>
      <dsp:spPr>
        <a:xfrm>
          <a:off x="8614192" y="2592271"/>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740917" y="2592271"/>
        <a:ext cx="309773" cy="423825"/>
      </dsp:txXfrm>
    </dsp:sp>
    <dsp:sp modelId="{B0C117E5-11BA-4E2C-930E-96B4D9517C63}">
      <dsp:nvSpPr>
        <dsp:cNvPr id="0" name=""/>
        <dsp:cNvSpPr/>
      </dsp:nvSpPr>
      <dsp:spPr>
        <a:xfrm>
          <a:off x="9210464" y="3588743"/>
          <a:ext cx="563223" cy="56322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337189" y="3588743"/>
        <a:ext cx="309773" cy="4238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FEC48-9661-4292-A600-2A2F5B925341}">
      <dsp:nvSpPr>
        <dsp:cNvPr id="0" name=""/>
        <dsp:cNvSpPr/>
      </dsp:nvSpPr>
      <dsp:spPr>
        <a:xfrm>
          <a:off x="0" y="195851"/>
          <a:ext cx="11447431" cy="678746"/>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Su madre le ha estado comprando antihistamínicos de venta libre (pero no están seguros de que los tome).</a:t>
          </a:r>
          <a:endParaRPr lang="en-US" sz="1700" kern="1200" dirty="0"/>
        </a:p>
      </dsp:txBody>
      <dsp:txXfrm>
        <a:off x="33134" y="228985"/>
        <a:ext cx="11381163" cy="612478"/>
      </dsp:txXfrm>
    </dsp:sp>
    <dsp:sp modelId="{487DFB31-FEB7-4613-A95C-F446ABB88647}">
      <dsp:nvSpPr>
        <dsp:cNvPr id="0" name=""/>
        <dsp:cNvSpPr/>
      </dsp:nvSpPr>
      <dsp:spPr>
        <a:xfrm>
          <a:off x="0" y="923557"/>
          <a:ext cx="11447431" cy="678746"/>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La madre tenía eccema y rinitis alérgica cuando era niña.</a:t>
          </a:r>
          <a:endParaRPr lang="en-US" sz="1700" kern="1200" dirty="0"/>
        </a:p>
      </dsp:txBody>
      <dsp:txXfrm>
        <a:off x="33134" y="956691"/>
        <a:ext cx="11381163" cy="612478"/>
      </dsp:txXfrm>
    </dsp:sp>
    <dsp:sp modelId="{46D95FD7-6A32-45B6-A580-04903A7E35C0}">
      <dsp:nvSpPr>
        <dsp:cNvPr id="0" name=""/>
        <dsp:cNvSpPr/>
      </dsp:nvSpPr>
      <dsp:spPr>
        <a:xfrm>
          <a:off x="0" y="1651264"/>
          <a:ext cx="11447431" cy="678746"/>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Viven a las afueras de la ciudad, con campos frente a la casa.</a:t>
          </a:r>
          <a:endParaRPr lang="en-US" sz="1700" kern="1200" dirty="0"/>
        </a:p>
      </dsp:txBody>
      <dsp:txXfrm>
        <a:off x="33134" y="1684398"/>
        <a:ext cx="11381163" cy="612478"/>
      </dsp:txXfrm>
    </dsp:sp>
    <dsp:sp modelId="{C8785DF7-0FF6-48F1-A8B9-AEAE6A6113D1}">
      <dsp:nvSpPr>
        <dsp:cNvPr id="0" name=""/>
        <dsp:cNvSpPr/>
      </dsp:nvSpPr>
      <dsp:spPr>
        <a:xfrm>
          <a:off x="0" y="2378970"/>
          <a:ext cx="11447431" cy="678746"/>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Ninguno de los padres fuma cigarrillos.</a:t>
          </a:r>
          <a:endParaRPr lang="en-US" sz="1700" kern="1200" dirty="0"/>
        </a:p>
      </dsp:txBody>
      <dsp:txXfrm>
        <a:off x="33134" y="2412104"/>
        <a:ext cx="11381163" cy="612478"/>
      </dsp:txXfrm>
    </dsp:sp>
    <dsp:sp modelId="{86ECBF9A-A963-410B-8D97-37209BAA6674}">
      <dsp:nvSpPr>
        <dsp:cNvPr id="0" name=""/>
        <dsp:cNvSpPr/>
      </dsp:nvSpPr>
      <dsp:spPr>
        <a:xfrm>
          <a:off x="0" y="3106676"/>
          <a:ext cx="11447431" cy="678746"/>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Han notado que, aunque Liam presenta síntomas leves durante todo el año, estos han empeorado considerablemente en las últimas tres semanas. No parece tener energía para jugar al fútbol y, en general, se muestra apático.</a:t>
          </a:r>
          <a:endParaRPr lang="en-US" sz="1700" kern="1200" dirty="0"/>
        </a:p>
      </dsp:txBody>
      <dsp:txXfrm>
        <a:off x="33134" y="3139810"/>
        <a:ext cx="11381163" cy="612478"/>
      </dsp:txXfrm>
    </dsp:sp>
    <dsp:sp modelId="{0EB033C2-C2EF-4E0E-A1D4-9A97589FC9EB}">
      <dsp:nvSpPr>
        <dsp:cNvPr id="0" name=""/>
        <dsp:cNvSpPr/>
      </dsp:nvSpPr>
      <dsp:spPr>
        <a:xfrm>
          <a:off x="0" y="3834383"/>
          <a:ext cx="11447431" cy="678746"/>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dirty="0"/>
            <a:t>La madre de Liam también señaló que está tosiendo mucho.</a:t>
          </a:r>
          <a:endParaRPr lang="en-US" sz="1700" kern="1200" dirty="0"/>
        </a:p>
      </dsp:txBody>
      <dsp:txXfrm>
        <a:off x="33134" y="3867517"/>
        <a:ext cx="11381163" cy="612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83A7-F8F2-45A4-BD29-C6F4FE65C6A3}">
      <dsp:nvSpPr>
        <dsp:cNvPr id="0" name=""/>
        <dsp:cNvSpPr/>
      </dsp:nvSpPr>
      <dsp:spPr>
        <a:xfrm>
          <a:off x="0" y="840229"/>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C4547-EA3F-487A-B6FE-32A146EFB944}">
      <dsp:nvSpPr>
        <dsp:cNvPr id="0" name=""/>
        <dsp:cNvSpPr/>
      </dsp:nvSpPr>
      <dsp:spPr>
        <a:xfrm>
          <a:off x="469236" y="1189248"/>
          <a:ext cx="853156" cy="8531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6C5DFC-1E1A-4284-9017-32EC0C39C26C}">
      <dsp:nvSpPr>
        <dsp:cNvPr id="0" name=""/>
        <dsp:cNvSpPr/>
      </dsp:nvSpPr>
      <dsp:spPr>
        <a:xfrm>
          <a:off x="1791628" y="840229"/>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ts val="0"/>
            </a:spcAft>
            <a:buNone/>
          </a:pPr>
          <a:r>
            <a:rPr lang="es-ES" sz="2000" kern="1200" dirty="0">
              <a:latin typeface="Arial" panose="020B0604020202020204" pitchFamily="34" charset="0"/>
              <a:cs typeface="Arial" panose="020B0604020202020204" pitchFamily="34" charset="0"/>
            </a:rPr>
            <a:t>Le explicas a Liam y a sus padres que Liam parece tener</a:t>
          </a:r>
          <a:endParaRPr lang="en-GB" sz="2000" kern="1200" dirty="0">
            <a:latin typeface="Arial" panose="020B0604020202020204" pitchFamily="34" charset="0"/>
            <a:cs typeface="Arial" panose="020B0604020202020204" pitchFamily="34" charset="0"/>
          </a:endParaRPr>
        </a:p>
        <a:p>
          <a:pPr marL="0" lvl="0" indent="0" algn="l" defTabSz="889000">
            <a:spcBef>
              <a:spcPct val="0"/>
            </a:spcBef>
            <a:buNone/>
          </a:pPr>
          <a:r>
            <a:rPr lang="es-ES" sz="2000" kern="1200" dirty="0">
              <a:latin typeface="Arial" panose="020B0604020202020204" pitchFamily="34" charset="0"/>
              <a:cs typeface="Arial" panose="020B0604020202020204" pitchFamily="34" charset="0"/>
            </a:rPr>
            <a:t>rinitis alérgica perenne (probablemente debido a los ácaros del polvo doméstico) y ahora tiene</a:t>
          </a:r>
          <a:endParaRPr lang="en-GB" sz="2000" kern="1200" dirty="0">
            <a:latin typeface="Arial" panose="020B0604020202020204" pitchFamily="34" charset="0"/>
            <a:cs typeface="Arial" panose="020B0604020202020204" pitchFamily="34" charset="0"/>
          </a:endParaRPr>
        </a:p>
        <a:p>
          <a:pPr marL="0" lvl="0" indent="0" algn="l" defTabSz="889000">
            <a:spcBef>
              <a:spcPct val="0"/>
            </a:spcBef>
            <a:buNone/>
          </a:pPr>
          <a:r>
            <a:rPr lang="es-ES" sz="2000" kern="1200" dirty="0">
              <a:latin typeface="Arial" panose="020B0604020202020204" pitchFamily="34" charset="0"/>
              <a:cs typeface="Arial" panose="020B0604020202020204" pitchFamily="34" charset="0"/>
            </a:rPr>
            <a:t>rinitis alérgica estacional, probablemente debido al polen de la hierba.</a:t>
          </a:r>
          <a:endParaRPr lang="en-US" sz="2000" kern="1200" dirty="0">
            <a:latin typeface="Arial" panose="020B0604020202020204" pitchFamily="34" charset="0"/>
            <a:cs typeface="Arial" panose="020B0604020202020204" pitchFamily="34" charset="0"/>
          </a:endParaRPr>
        </a:p>
      </dsp:txBody>
      <dsp:txXfrm>
        <a:off x="1791628" y="840229"/>
        <a:ext cx="9425583" cy="1551193"/>
      </dsp:txXfrm>
    </dsp:sp>
    <dsp:sp modelId="{25D5F1A6-5AF2-4A75-9895-D15B92E7545A}">
      <dsp:nvSpPr>
        <dsp:cNvPr id="0" name=""/>
        <dsp:cNvSpPr/>
      </dsp:nvSpPr>
      <dsp:spPr>
        <a:xfrm>
          <a:off x="0" y="2779222"/>
          <a:ext cx="11217212" cy="15511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FF1DA2-8D22-45E5-9C0C-CA88E247C8C0}">
      <dsp:nvSpPr>
        <dsp:cNvPr id="0" name=""/>
        <dsp:cNvSpPr/>
      </dsp:nvSpPr>
      <dsp:spPr>
        <a:xfrm>
          <a:off x="469236" y="3128240"/>
          <a:ext cx="853156" cy="8531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EAA8DC-374A-494B-BD8C-D178A9711F94}">
      <dsp:nvSpPr>
        <dsp:cNvPr id="0" name=""/>
        <dsp:cNvSpPr/>
      </dsp:nvSpPr>
      <dsp:spPr>
        <a:xfrm>
          <a:off x="1791628" y="2779222"/>
          <a:ext cx="9425583" cy="1551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68" tIns="164168" rIns="164168" bIns="164168" numCol="1" spcCol="1270" anchor="ctr" anchorCtr="0">
          <a:noAutofit/>
        </a:bodyPr>
        <a:lstStyle/>
        <a:p>
          <a:pPr marL="0" lvl="0" indent="0" algn="l" defTabSz="889000">
            <a:lnSpc>
              <a:spcPct val="100000"/>
            </a:lnSpc>
            <a:spcBef>
              <a:spcPct val="0"/>
            </a:spcBef>
            <a:spcAft>
              <a:spcPct val="35000"/>
            </a:spcAft>
            <a:buNone/>
          </a:pPr>
          <a:r>
            <a:rPr lang="es-ES" sz="2000" kern="1200" dirty="0">
              <a:latin typeface="Arial" panose="020B0604020202020204" pitchFamily="34" charset="0"/>
              <a:cs typeface="Arial" panose="020B0604020202020204" pitchFamily="34" charset="0"/>
            </a:rPr>
            <a:t>Esto le está provocando obstrucción nasal, goteo </a:t>
          </a:r>
          <a:r>
            <a:rPr lang="es-ES" sz="2000" kern="1200" dirty="0" err="1">
              <a:latin typeface="Arial" panose="020B0604020202020204" pitchFamily="34" charset="0"/>
              <a:cs typeface="Arial" panose="020B0604020202020204" pitchFamily="34" charset="0"/>
            </a:rPr>
            <a:t>postnasal</a:t>
          </a:r>
          <a:r>
            <a:rPr lang="es-ES" sz="2000" kern="1200" dirty="0">
              <a:latin typeface="Arial" panose="020B0604020202020204" pitchFamily="34" charset="0"/>
              <a:cs typeface="Arial" panose="020B0604020202020204" pitchFamily="34" charset="0"/>
            </a:rPr>
            <a:t> (que le causa tos) y líquido detrás de los tímpanos (lo que le provoca una disminución de la audición). En conjunto, todo ello también está interfiriendo en la calidad de su sueño, provocándole una pérdida de energía.</a:t>
          </a:r>
          <a:endParaRPr lang="en-US" sz="2000" kern="1200" dirty="0">
            <a:latin typeface="Arial" panose="020B0604020202020204" pitchFamily="34" charset="0"/>
            <a:cs typeface="Arial" panose="020B0604020202020204" pitchFamily="34" charset="0"/>
          </a:endParaRPr>
        </a:p>
      </dsp:txBody>
      <dsp:txXfrm>
        <a:off x="1791628" y="2779222"/>
        <a:ext cx="9425583" cy="15511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83550-9962-410C-9477-6876F9CB044E}">
      <dsp:nvSpPr>
        <dsp:cNvPr id="0" name=""/>
        <dsp:cNvSpPr/>
      </dsp:nvSpPr>
      <dsp:spPr>
        <a:xfrm>
          <a:off x="0" y="897287"/>
          <a:ext cx="11217212" cy="1216800"/>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latin typeface="Arial" panose="020B0604020202020204" pitchFamily="34" charset="0"/>
              <a:cs typeface="Arial" panose="020B0604020202020204" pitchFamily="34" charset="0"/>
            </a:rPr>
            <a:t>Acordamos utilizar un descongestionante nasal tópico, solo durante 5 días, cada 4-6 horas para reducir la inflamación.</a:t>
          </a:r>
          <a:endParaRPr lang="en-US" sz="2400" kern="1200" dirty="0">
            <a:latin typeface="Arial" panose="020B0604020202020204" pitchFamily="34" charset="0"/>
            <a:cs typeface="Arial" panose="020B0604020202020204" pitchFamily="34" charset="0"/>
          </a:endParaRPr>
        </a:p>
      </dsp:txBody>
      <dsp:txXfrm>
        <a:off x="59399" y="956686"/>
        <a:ext cx="11098414" cy="1098002"/>
      </dsp:txXfrm>
    </dsp:sp>
    <dsp:sp modelId="{F4EDB389-19E5-4329-AB72-1CEDF22D95B2}">
      <dsp:nvSpPr>
        <dsp:cNvPr id="0" name=""/>
        <dsp:cNvSpPr/>
      </dsp:nvSpPr>
      <dsp:spPr>
        <a:xfrm>
          <a:off x="0" y="2301287"/>
          <a:ext cx="11217212" cy="806835"/>
        </a:xfrm>
        <a:prstGeom prst="roundRect">
          <a:avLst/>
        </a:prstGeom>
        <a:solidFill>
          <a:srgbClr val="01797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err="1">
              <a:latin typeface="Arial" panose="020B0604020202020204" pitchFamily="34" charset="0"/>
              <a:cs typeface="Arial" panose="020B0604020202020204" pitchFamily="34" charset="0"/>
            </a:rPr>
            <a:t>Acordamos</a:t>
          </a:r>
          <a:r>
            <a:rPr lang="en-GB" sz="2400" kern="1200" dirty="0">
              <a:latin typeface="Arial" panose="020B0604020202020204" pitchFamily="34" charset="0"/>
              <a:cs typeface="Arial" panose="020B0604020202020204" pitchFamily="34" charset="0"/>
            </a:rPr>
            <a:t> </a:t>
          </a:r>
          <a:r>
            <a:rPr lang="en-GB" sz="2400" kern="1200" dirty="0" err="1">
              <a:latin typeface="Arial" panose="020B0604020202020204" pitchFamily="34" charset="0"/>
              <a:cs typeface="Arial" panose="020B0604020202020204" pitchFamily="34" charset="0"/>
            </a:rPr>
            <a:t>utilizar</a:t>
          </a:r>
          <a:r>
            <a:rPr lang="en-GB" sz="2400" kern="1200" dirty="0">
              <a:latin typeface="Arial" panose="020B0604020202020204" pitchFamily="34" charset="0"/>
              <a:cs typeface="Arial" panose="020B0604020202020204" pitchFamily="34" charset="0"/>
            </a:rPr>
            <a:t> </a:t>
          </a:r>
          <a:r>
            <a:rPr lang="en-GB" sz="2400" kern="1200" dirty="0" err="1">
              <a:latin typeface="Arial" panose="020B0604020202020204" pitchFamily="34" charset="0"/>
              <a:cs typeface="Arial" panose="020B0604020202020204" pitchFamily="34" charset="0"/>
            </a:rPr>
            <a:t>esteroides</a:t>
          </a:r>
          <a:r>
            <a:rPr lang="en-GB" sz="2400" kern="1200" dirty="0">
              <a:latin typeface="Arial" panose="020B0604020202020204" pitchFamily="34" charset="0"/>
              <a:cs typeface="Arial" panose="020B0604020202020204" pitchFamily="34" charset="0"/>
            </a:rPr>
            <a:t> nasales.</a:t>
          </a:r>
          <a:endParaRPr lang="en-US" sz="2400" kern="1200" dirty="0">
            <a:latin typeface="Arial" panose="020B0604020202020204" pitchFamily="34" charset="0"/>
            <a:cs typeface="Arial" panose="020B0604020202020204" pitchFamily="34" charset="0"/>
          </a:endParaRPr>
        </a:p>
      </dsp:txBody>
      <dsp:txXfrm>
        <a:off x="39386" y="2340673"/>
        <a:ext cx="11138440" cy="728063"/>
      </dsp:txXfrm>
    </dsp:sp>
    <dsp:sp modelId="{D87DA16F-F95E-48FB-8460-9F8140FFA6EE}">
      <dsp:nvSpPr>
        <dsp:cNvPr id="0" name=""/>
        <dsp:cNvSpPr/>
      </dsp:nvSpPr>
      <dsp:spPr>
        <a:xfrm>
          <a:off x="0" y="3172771"/>
          <a:ext cx="11217212"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14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Se explica que los esteroides nasales son muy seguros.</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Se muestra cómo utilizar el aerosol nasal.</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Liam comienza con una dosis de propionato de fluticasona, furoato de fluticasona o mometasona. Una pulverización en cada fosa nasal al día.</a:t>
          </a:r>
          <a:endParaRPr lang="en-GB"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Se hace hincapié en la importancia de tomar la medicación según las indicaciones.</a:t>
          </a:r>
          <a:endParaRPr lang="en-GB" sz="2000" kern="1200" dirty="0">
            <a:latin typeface="Arial" panose="020B0604020202020204" pitchFamily="34" charset="0"/>
            <a:cs typeface="Arial" panose="020B0604020202020204" pitchFamily="34" charset="0"/>
          </a:endParaRPr>
        </a:p>
      </dsp:txBody>
      <dsp:txXfrm>
        <a:off x="0" y="3172771"/>
        <a:ext cx="11217212" cy="15473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0E7E2-56D3-4C3B-96FA-6BD062DCE3CA}">
      <dsp:nvSpPr>
        <dsp:cNvPr id="0" name=""/>
        <dsp:cNvSpPr/>
      </dsp:nvSpPr>
      <dsp:spPr>
        <a:xfrm>
          <a:off x="0" y="2299"/>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A54ED6-FF31-4D36-915D-356A6E4E9B3F}">
      <dsp:nvSpPr>
        <dsp:cNvPr id="0" name=""/>
        <dsp:cNvSpPr/>
      </dsp:nvSpPr>
      <dsp:spPr>
        <a:xfrm>
          <a:off x="0" y="2299"/>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Liam parece mucho más feliz.</a:t>
          </a:r>
          <a:endParaRPr lang="en-US" sz="2000" kern="1200" dirty="0">
            <a:latin typeface="Arial" panose="020B0604020202020204" pitchFamily="34" charset="0"/>
            <a:cs typeface="Arial" panose="020B0604020202020204" pitchFamily="34" charset="0"/>
          </a:endParaRPr>
        </a:p>
      </dsp:txBody>
      <dsp:txXfrm>
        <a:off x="0" y="2299"/>
        <a:ext cx="11217212" cy="784063"/>
      </dsp:txXfrm>
    </dsp:sp>
    <dsp:sp modelId="{A7785C27-FFB9-4C91-9D89-19D156C54315}">
      <dsp:nvSpPr>
        <dsp:cNvPr id="0" name=""/>
        <dsp:cNvSpPr/>
      </dsp:nvSpPr>
      <dsp:spPr>
        <a:xfrm>
          <a:off x="0" y="786363"/>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AE490-F1E4-4089-B35E-3E2ACFCD032B}">
      <dsp:nvSpPr>
        <dsp:cNvPr id="0" name=""/>
        <dsp:cNvSpPr/>
      </dsp:nvSpPr>
      <dsp:spPr>
        <a:xfrm>
          <a:off x="0" y="786363"/>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Los padres informan que ahora vuelve a salir a jugar.</a:t>
          </a:r>
          <a:endParaRPr lang="en-US" sz="2000" kern="1200" dirty="0">
            <a:latin typeface="Arial" panose="020B0604020202020204" pitchFamily="34" charset="0"/>
            <a:cs typeface="Arial" panose="020B0604020202020204" pitchFamily="34" charset="0"/>
          </a:endParaRPr>
        </a:p>
      </dsp:txBody>
      <dsp:txXfrm>
        <a:off x="0" y="786363"/>
        <a:ext cx="11217212" cy="784063"/>
      </dsp:txXfrm>
    </dsp:sp>
    <dsp:sp modelId="{4701EE64-1AF3-4A04-9504-84219CA3770E}">
      <dsp:nvSpPr>
        <dsp:cNvPr id="0" name=""/>
        <dsp:cNvSpPr/>
      </dsp:nvSpPr>
      <dsp:spPr>
        <a:xfrm>
          <a:off x="0" y="1570426"/>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C684D-6BF2-4D3D-ACC1-94A40CAE450F}">
      <dsp:nvSpPr>
        <dsp:cNvPr id="0" name=""/>
        <dsp:cNvSpPr/>
      </dsp:nvSpPr>
      <dsp:spPr>
        <a:xfrm>
          <a:off x="0" y="1570426"/>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Los flujos máximos revelan una variabilidad diurna normal, lo que sugiere que no padece asma.</a:t>
          </a:r>
          <a:endParaRPr lang="en-US" sz="2000" kern="1200" dirty="0">
            <a:latin typeface="Arial" panose="020B0604020202020204" pitchFamily="34" charset="0"/>
            <a:cs typeface="Arial" panose="020B0604020202020204" pitchFamily="34" charset="0"/>
          </a:endParaRPr>
        </a:p>
      </dsp:txBody>
      <dsp:txXfrm>
        <a:off x="0" y="1570426"/>
        <a:ext cx="11217212" cy="784063"/>
      </dsp:txXfrm>
    </dsp:sp>
    <dsp:sp modelId="{07CF9C6E-5121-4089-A466-E3A6A27A16ED}">
      <dsp:nvSpPr>
        <dsp:cNvPr id="0" name=""/>
        <dsp:cNvSpPr/>
      </dsp:nvSpPr>
      <dsp:spPr>
        <a:xfrm>
          <a:off x="0" y="2354490"/>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661DA-9896-436D-B77A-C7B372EF9D29}">
      <dsp:nvSpPr>
        <dsp:cNvPr id="0" name=""/>
        <dsp:cNvSpPr/>
      </dsp:nvSpPr>
      <dsp:spPr>
        <a:xfrm>
          <a:off x="0" y="2354490"/>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La puntuación EVA ha bajado a 5.</a:t>
          </a:r>
          <a:endParaRPr lang="en-US" sz="2000" kern="1200" dirty="0">
            <a:latin typeface="Arial" panose="020B0604020202020204" pitchFamily="34" charset="0"/>
            <a:cs typeface="Arial" panose="020B0604020202020204" pitchFamily="34" charset="0"/>
          </a:endParaRPr>
        </a:p>
      </dsp:txBody>
      <dsp:txXfrm>
        <a:off x="0" y="2354490"/>
        <a:ext cx="11217212" cy="784063"/>
      </dsp:txXfrm>
    </dsp:sp>
    <dsp:sp modelId="{C4D542D9-1AF8-4089-B578-6E7242C5413C}">
      <dsp:nvSpPr>
        <dsp:cNvPr id="0" name=""/>
        <dsp:cNvSpPr/>
      </dsp:nvSpPr>
      <dsp:spPr>
        <a:xfrm>
          <a:off x="0" y="3138554"/>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3051C-4537-42D8-AB9A-55C6E42C08C6}">
      <dsp:nvSpPr>
        <dsp:cNvPr id="0" name=""/>
        <dsp:cNvSpPr/>
      </dsp:nvSpPr>
      <dsp:spPr>
        <a:xfrm>
          <a:off x="0" y="3138554"/>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Los análisis de sangre sugieren un título moderado para los ácaros del polvo doméstico (HDM) y un título alto para el polen de gramíneas. Son negativos para gatos, perros y mohos.</a:t>
          </a:r>
          <a:endParaRPr lang="en-US" sz="2000" kern="1200" dirty="0">
            <a:latin typeface="Arial" panose="020B0604020202020204" pitchFamily="34" charset="0"/>
            <a:cs typeface="Arial" panose="020B0604020202020204" pitchFamily="34" charset="0"/>
          </a:endParaRPr>
        </a:p>
      </dsp:txBody>
      <dsp:txXfrm>
        <a:off x="0" y="3138554"/>
        <a:ext cx="11217212" cy="784063"/>
      </dsp:txXfrm>
    </dsp:sp>
    <dsp:sp modelId="{262C9EC0-C884-49BB-AA8A-D578DFCF0401}">
      <dsp:nvSpPr>
        <dsp:cNvPr id="0" name=""/>
        <dsp:cNvSpPr/>
      </dsp:nvSpPr>
      <dsp:spPr>
        <a:xfrm>
          <a:off x="0" y="3922617"/>
          <a:ext cx="1121721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AA2C2-37B4-4167-9283-66CA8FFE0E44}">
      <dsp:nvSpPr>
        <dsp:cNvPr id="0" name=""/>
        <dsp:cNvSpPr/>
      </dsp:nvSpPr>
      <dsp:spPr>
        <a:xfrm>
          <a:off x="0" y="3922617"/>
          <a:ext cx="11217212" cy="784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Se mantiene una conversación adicional sobre inmunoterapia, especialmente sobre la sublingual o la subcutánea</a:t>
          </a:r>
          <a:endParaRPr lang="en-US" sz="2000" kern="1200" dirty="0">
            <a:latin typeface="Arial" panose="020B0604020202020204" pitchFamily="34" charset="0"/>
            <a:cs typeface="Arial" panose="020B0604020202020204" pitchFamily="34" charset="0"/>
          </a:endParaRPr>
        </a:p>
      </dsp:txBody>
      <dsp:txXfrm>
        <a:off x="0" y="3922617"/>
        <a:ext cx="11217212" cy="78406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327B6-26DB-E241-8776-78E9005CBC3C}"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0B876-9ED0-E54C-AB65-36F2F79F1051}" type="slidenum">
              <a:rPr lang="en-US" smtClean="0"/>
              <a:t>‹Nº›</a:t>
            </a:fld>
            <a:endParaRPr lang="en-US"/>
          </a:p>
        </p:txBody>
      </p:sp>
    </p:spTree>
    <p:extLst>
      <p:ext uri="{BB962C8B-B14F-4D97-AF65-F5344CB8AC3E}">
        <p14:creationId xmlns:p14="http://schemas.microsoft.com/office/powerpoint/2010/main" val="317620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1. Abrogation of parental responsibility. Need to say we suggest to parents that they need to supervise medication taking</a:t>
            </a:r>
          </a:p>
        </p:txBody>
      </p:sp>
      <p:sp>
        <p:nvSpPr>
          <p:cNvPr id="4" name="Slide Number Placeholder 3"/>
          <p:cNvSpPr>
            <a:spLocks noGrp="1"/>
          </p:cNvSpPr>
          <p:nvPr>
            <p:ph type="sldNum" sz="quarter" idx="5"/>
          </p:nvPr>
        </p:nvSpPr>
        <p:spPr/>
        <p:txBody>
          <a:bodyPr/>
          <a:lstStyle/>
          <a:p>
            <a:fld id="{0710B876-9ED0-E54C-AB65-36F2F79F1051}" type="slidenum">
              <a:rPr lang="en-US" smtClean="0"/>
              <a:t>6</a:t>
            </a:fld>
            <a:endParaRPr lang="en-US"/>
          </a:p>
        </p:txBody>
      </p:sp>
    </p:spTree>
    <p:extLst>
      <p:ext uri="{BB962C8B-B14F-4D97-AF65-F5344CB8AC3E}">
        <p14:creationId xmlns:p14="http://schemas.microsoft.com/office/powerpoint/2010/main" val="78298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0B876-9ED0-E54C-AB65-36F2F79F1051}" type="slidenum">
              <a:rPr lang="en-US" smtClean="0"/>
              <a:t>19</a:t>
            </a:fld>
            <a:endParaRPr lang="en-US"/>
          </a:p>
        </p:txBody>
      </p:sp>
    </p:spTree>
    <p:extLst>
      <p:ext uri="{BB962C8B-B14F-4D97-AF65-F5344CB8AC3E}">
        <p14:creationId xmlns:p14="http://schemas.microsoft.com/office/powerpoint/2010/main" val="1684985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31C-F1F2-C792-5852-77BC70893B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B9CEE7C-83AA-721A-A954-20B0E0D069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3BDCAA-BCB1-36C0-79B3-9872F3372E05}"/>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3681FFED-B368-571A-55C1-979883C4A4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57DB9-CEA4-B9EF-3E11-84238359429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6513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8A22-C53F-BD2E-26DA-6F74108402D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C13462-62E1-2E2C-683A-5AB9DB96D3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DBAF91-584F-F6EF-9CB1-6744FD22CA8B}"/>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5A6194BD-355A-1E38-3577-B326EF3838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9849DB-3FB0-DB97-DC63-B783D075872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182311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E02AC-C942-CD51-DEFC-1DEF06024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1CCC50-4278-8447-0693-19C02DB5B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184798-F5C5-A518-6A5D-C572374F9064}"/>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AD060364-28FA-1AC7-FAFA-0D2FB4206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2F86EF-B90E-4185-A739-FA81C8B7C86B}"/>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2895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93BAE-19AB-0B6A-EC71-22B83D85F3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14DB6-0E93-C805-C666-5387C88499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D49583-5FDB-3818-3FD5-CA07A7AD5ACE}"/>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A09C5812-5AB4-06C9-3ECA-2532AD579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019C0-E15B-9185-0EB7-8FFB79BCE3C8}"/>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59829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EE6B-D587-3523-ECFE-66C5C68385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9A543AF-A2E5-A647-29F3-91285B2D37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F5BA01-1D3E-6C1A-BBF1-B379FEAE6C6D}"/>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513311F4-2ACC-F6A7-A0A1-6AED22A29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A9B63-2CA1-E0D0-E482-8810D4A9D18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425858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4DC1-D5FB-0FB3-4598-B5875A427A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14FC2F-5E2D-E0A8-4F34-DC23A2491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A1E952-539D-D776-EFBB-C1B90AE4B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A8CF80-73BE-E9AC-146A-E155DEFEA46A}"/>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094B9EDF-0274-14E6-3123-0C1E4EF8C3C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B17B15-CAF2-744D-D90B-FE355BAF6FE1}"/>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7165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110A-87D2-0DA2-C233-472F2BFAA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0A608C-FB3F-E5D8-4BE1-FB174295F2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F0F72-23B3-3D46-A352-A331CAD236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F06DC6-DD8A-A3CE-6D46-EEA928080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6C14-1504-62D4-4E80-D3D33BF1FB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1BD864-FBED-833F-6AFE-9E6FDA8AA462}"/>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8" name="Footer Placeholder 7">
            <a:extLst>
              <a:ext uri="{FF2B5EF4-FFF2-40B4-BE49-F238E27FC236}">
                <a16:creationId xmlns:a16="http://schemas.microsoft.com/office/drawing/2014/main" id="{DE4CA57B-F1C1-6EEC-30DE-4BF1E42D68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DDE59D-95D8-3BC8-B38F-454E45C4C91C}"/>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86643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B60B6-FE3B-DAA5-8F89-CEE687044C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0B3F8-8F28-F6B5-6A03-95C5A6F9BA0E}"/>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4" name="Footer Placeholder 3">
            <a:extLst>
              <a:ext uri="{FF2B5EF4-FFF2-40B4-BE49-F238E27FC236}">
                <a16:creationId xmlns:a16="http://schemas.microsoft.com/office/drawing/2014/main" id="{08FB389D-F2D4-1962-15BC-BE352505B1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FABE56-84BD-F116-A012-2EDF9269C179}"/>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3293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B3A25-BED4-76C2-A116-1EC382405C30}"/>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3" name="Footer Placeholder 2">
            <a:extLst>
              <a:ext uri="{FF2B5EF4-FFF2-40B4-BE49-F238E27FC236}">
                <a16:creationId xmlns:a16="http://schemas.microsoft.com/office/drawing/2014/main" id="{0E4160B6-56DD-36A0-624D-D3C69530AE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5F43D52-E95F-A8AB-AB20-9BAFBA313B12}"/>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25728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3AD3-473F-237C-5678-BF34A7186D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38DCE-E386-480A-A35A-2AC786414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FFBBE1-04D8-46AC-A781-D7C814F8A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09C8D8-8BA0-9AB1-3047-973F5C9CFDF6}"/>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D302CB07-9E98-673A-69B8-53705BFEE9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6F5EBE-155C-5428-A14C-B80203A73394}"/>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15685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3886F-131C-59C3-3B2F-7D26050D9C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E5ACCA-ABDA-AF7E-83EF-B8ABBDC76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77C9065-3287-AB69-6E87-9314762E8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6A04C6-B683-D83B-8C31-4D348FCE77A8}"/>
              </a:ext>
            </a:extLst>
          </p:cNvPr>
          <p:cNvSpPr>
            <a:spLocks noGrp="1"/>
          </p:cNvSpPr>
          <p:nvPr>
            <p:ph type="dt" sz="half" idx="10"/>
          </p:nvPr>
        </p:nvSpPr>
        <p:spPr/>
        <p:txBody>
          <a:bodyPr/>
          <a:lstStyle/>
          <a:p>
            <a:fld id="{8E94B9BA-7E29-4DD0-A426-8A69672F55E2}" type="datetimeFigureOut">
              <a:rPr lang="en-GB" smtClean="0"/>
              <a:t>16/09/2025</a:t>
            </a:fld>
            <a:endParaRPr lang="en-GB"/>
          </a:p>
        </p:txBody>
      </p:sp>
      <p:sp>
        <p:nvSpPr>
          <p:cNvPr id="6" name="Footer Placeholder 5">
            <a:extLst>
              <a:ext uri="{FF2B5EF4-FFF2-40B4-BE49-F238E27FC236}">
                <a16:creationId xmlns:a16="http://schemas.microsoft.com/office/drawing/2014/main" id="{92939042-989A-B434-90F7-A0B87346F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E2E8FA-4E28-C9A9-8903-F44874644493}"/>
              </a:ext>
            </a:extLst>
          </p:cNvPr>
          <p:cNvSpPr>
            <a:spLocks noGrp="1"/>
          </p:cNvSpPr>
          <p:nvPr>
            <p:ph type="sldNum" sz="quarter" idx="12"/>
          </p:nvPr>
        </p:nvSpPr>
        <p:spPr/>
        <p:txBody>
          <a:bodyPr/>
          <a:lstStyle/>
          <a:p>
            <a:fld id="{A747FC0A-2A9A-413A-82E5-A2C962DBC795}" type="slidenum">
              <a:rPr lang="en-GB" smtClean="0"/>
              <a:t>‹Nº›</a:t>
            </a:fld>
            <a:endParaRPr lang="en-GB"/>
          </a:p>
        </p:txBody>
      </p:sp>
    </p:spTree>
    <p:extLst>
      <p:ext uri="{BB962C8B-B14F-4D97-AF65-F5344CB8AC3E}">
        <p14:creationId xmlns:p14="http://schemas.microsoft.com/office/powerpoint/2010/main" val="350417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944BB-555B-601E-0A98-A3FC5D987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A8FA2A-17F9-886E-A102-9D40510712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8A0AD5-B435-3AD6-26BD-1D17C232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94B9BA-7E29-4DD0-A426-8A69672F55E2}" type="datetimeFigureOut">
              <a:rPr lang="en-GB" smtClean="0"/>
              <a:t>16/09/2025</a:t>
            </a:fld>
            <a:endParaRPr lang="en-GB"/>
          </a:p>
        </p:txBody>
      </p:sp>
      <p:sp>
        <p:nvSpPr>
          <p:cNvPr id="5" name="Footer Placeholder 4">
            <a:extLst>
              <a:ext uri="{FF2B5EF4-FFF2-40B4-BE49-F238E27FC236}">
                <a16:creationId xmlns:a16="http://schemas.microsoft.com/office/drawing/2014/main" id="{952498E6-3951-C658-B45E-A8D1C5B80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dirty="0"/>
          </a:p>
        </p:txBody>
      </p:sp>
      <p:sp>
        <p:nvSpPr>
          <p:cNvPr id="6" name="Slide Number Placeholder 5">
            <a:extLst>
              <a:ext uri="{FF2B5EF4-FFF2-40B4-BE49-F238E27FC236}">
                <a16:creationId xmlns:a16="http://schemas.microsoft.com/office/drawing/2014/main" id="{5700E09E-E519-CE28-696C-AB94732C3B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47FC0A-2A9A-413A-82E5-A2C962DBC795}" type="slidenum">
              <a:rPr lang="en-GB" smtClean="0"/>
              <a:t>‹Nº›</a:t>
            </a:fld>
            <a:endParaRPr lang="en-GB"/>
          </a:p>
        </p:txBody>
      </p:sp>
      <p:sp>
        <p:nvSpPr>
          <p:cNvPr id="8" name="TextBox 7">
            <a:extLst>
              <a:ext uri="{FF2B5EF4-FFF2-40B4-BE49-F238E27FC236}">
                <a16:creationId xmlns:a16="http://schemas.microsoft.com/office/drawing/2014/main" id="{81BECC72-6D7C-2BB7-4FF9-5C51B0B659BE}"/>
              </a:ext>
            </a:extLst>
          </p:cNvPr>
          <p:cNvSpPr txBox="1"/>
          <p:nvPr userDrawn="1"/>
        </p:nvSpPr>
        <p:spPr>
          <a:xfrm>
            <a:off x="3200401" y="6611779"/>
            <a:ext cx="8850702" cy="246221"/>
          </a:xfrm>
          <a:prstGeom prst="rect">
            <a:avLst/>
          </a:prstGeom>
          <a:noFill/>
        </p:spPr>
        <p:txBody>
          <a:bodyPr wrap="square">
            <a:spAutoFit/>
          </a:bodyPr>
          <a:lstStyle/>
          <a:p>
            <a:pPr algn="ctr" fontAlgn="auto">
              <a:spcBef>
                <a:spcPts val="100"/>
              </a:spcBef>
              <a:spcAft>
                <a:spcPts val="0"/>
              </a:spcAft>
              <a:defRPr/>
            </a:pPr>
            <a:r>
              <a:rPr lang="es-ES" sz="1000" spc="-5" dirty="0">
                <a:solidFill>
                  <a:srgbClr val="000000"/>
                </a:solidFill>
                <a:latin typeface="Arial" panose="020B0604020202020204"/>
                <a:cs typeface="Arial" panose="020B0604020202020204"/>
              </a:rPr>
              <a:t>ALK-Abelló proporcionó una subvención educativa sin restricciones para apoyar el desarrollo de este estudio de caso, pero no contribuyó a su contenido.</a:t>
            </a:r>
            <a:endParaRPr lang="en-US" sz="1000" dirty="0">
              <a:solidFill>
                <a:srgbClr val="000000"/>
              </a:solidFill>
              <a:latin typeface="Arial" panose="020B0604020202020204"/>
              <a:cs typeface="Arial" panose="020B0604020202020204"/>
            </a:endParaRPr>
          </a:p>
        </p:txBody>
      </p:sp>
    </p:spTree>
    <p:extLst>
      <p:ext uri="{BB962C8B-B14F-4D97-AF65-F5344CB8AC3E}">
        <p14:creationId xmlns:p14="http://schemas.microsoft.com/office/powerpoint/2010/main" val="3376846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9.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11.png"/><Relationship Id="rId5" Type="http://schemas.openxmlformats.org/officeDocument/2006/relationships/image" Target="../media/image40.png"/><Relationship Id="rId10" Type="http://schemas.openxmlformats.org/officeDocument/2006/relationships/image" Target="../media/image8.svg"/><Relationship Id="rId4" Type="http://schemas.openxmlformats.org/officeDocument/2006/relationships/image" Target="../media/image39.svg"/><Relationship Id="rId9" Type="http://schemas.openxmlformats.org/officeDocument/2006/relationships/image" Target="../media/image7.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4.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hord 17">
            <a:extLst>
              <a:ext uri="{FF2B5EF4-FFF2-40B4-BE49-F238E27FC236}">
                <a16:creationId xmlns:a16="http://schemas.microsoft.com/office/drawing/2014/main" id="{9FAAB6E0-AB9F-8781-523C-69DB7F12F72F}"/>
              </a:ext>
            </a:extLst>
          </p:cNvPr>
          <p:cNvSpPr/>
          <p:nvPr/>
        </p:nvSpPr>
        <p:spPr>
          <a:xfrm rot="11640190">
            <a:off x="-4781236" y="-685854"/>
            <a:ext cx="9541117" cy="7605683"/>
          </a:xfrm>
          <a:prstGeom prst="chord">
            <a:avLst>
              <a:gd name="adj1" fmla="val 4084160"/>
              <a:gd name="adj2" fmla="val 15811464"/>
            </a:avLst>
          </a:prstGeom>
          <a:solidFill>
            <a:srgbClr val="0179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4A9C354-EF69-ADB3-C2B6-A81525B58B71}"/>
              </a:ext>
            </a:extLst>
          </p:cNvPr>
          <p:cNvSpPr txBox="1"/>
          <p:nvPr/>
        </p:nvSpPr>
        <p:spPr>
          <a:xfrm>
            <a:off x="5383347" y="2521059"/>
            <a:ext cx="6217525" cy="2215991"/>
          </a:xfrm>
          <a:prstGeom prst="rect">
            <a:avLst/>
          </a:prstGeom>
          <a:noFill/>
        </p:spPr>
        <p:txBody>
          <a:bodyPr wrap="square" rtlCol="0">
            <a:spAutoFit/>
          </a:bodyPr>
          <a:lstStyle/>
          <a:p>
            <a:r>
              <a:rPr lang="es-ES" sz="3800" b="1" dirty="0">
                <a:solidFill>
                  <a:srgbClr val="017973"/>
                </a:solidFill>
                <a:latin typeface="Arial" panose="020B0604020202020204" pitchFamily="34" charset="0"/>
                <a:cs typeface="Arial" panose="020B0604020202020204" pitchFamily="34" charset="0"/>
              </a:rPr>
              <a:t>Niño con síntomas persistentes de vías respiratorias superiores.</a:t>
            </a:r>
          </a:p>
          <a:p>
            <a:r>
              <a:rPr lang="en-GB" sz="2400" dirty="0">
                <a:solidFill>
                  <a:srgbClr val="7EC9BD"/>
                </a:solidFill>
                <a:latin typeface="Arial" panose="020B0604020202020204" pitchFamily="34" charset="0"/>
                <a:cs typeface="Arial" panose="020B0604020202020204" pitchFamily="34" charset="0"/>
              </a:rPr>
              <a:t>Caso </a:t>
            </a:r>
            <a:r>
              <a:rPr lang="en-GB" sz="2400" dirty="0" err="1">
                <a:solidFill>
                  <a:srgbClr val="7EC9BD"/>
                </a:solidFill>
                <a:latin typeface="Arial" panose="020B0604020202020204" pitchFamily="34" charset="0"/>
                <a:cs typeface="Arial" panose="020B0604020202020204" pitchFamily="34" charset="0"/>
              </a:rPr>
              <a:t>clínico</a:t>
            </a:r>
            <a:endParaRPr lang="en-GB" sz="2400" dirty="0">
              <a:solidFill>
                <a:srgbClr val="7EC9B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B0BD1D-80C9-F40D-40F9-D21571365E59}"/>
              </a:ext>
            </a:extLst>
          </p:cNvPr>
          <p:cNvSpPr txBox="1"/>
          <p:nvPr/>
        </p:nvSpPr>
        <p:spPr>
          <a:xfrm>
            <a:off x="5419910" y="5596235"/>
            <a:ext cx="314868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Dermot Ryan</a:t>
            </a:r>
          </a:p>
          <a:p>
            <a:r>
              <a:rPr lang="en-GB" dirty="0">
                <a:latin typeface="Arial" panose="020B0604020202020204" pitchFamily="34" charset="0"/>
                <a:cs typeface="Arial" panose="020B0604020202020204" pitchFamily="34" charset="0"/>
              </a:rPr>
              <a:t>Juan Trujillo </a:t>
            </a:r>
            <a:r>
              <a:rPr lang="en-GB" dirty="0" err="1">
                <a:latin typeface="Arial" panose="020B0604020202020204" pitchFamily="34" charset="0"/>
                <a:cs typeface="Arial" panose="020B0604020202020204" pitchFamily="34" charset="0"/>
              </a:rPr>
              <a:t>Wurttele</a:t>
            </a:r>
            <a:r>
              <a:rPr lang="en-GB" dirty="0">
                <a:latin typeface="Arial" panose="020B0604020202020204" pitchFamily="34" charset="0"/>
                <a:cs typeface="Arial" panose="020B0604020202020204" pitchFamily="34" charset="0"/>
              </a:rPr>
              <a:t> </a:t>
            </a:r>
          </a:p>
        </p:txBody>
      </p:sp>
      <p:pic>
        <p:nvPicPr>
          <p:cNvPr id="16" name="Picture 15" descr="A black and white logo&#10;&#10;AI-generated content may be incorrect.">
            <a:extLst>
              <a:ext uri="{FF2B5EF4-FFF2-40B4-BE49-F238E27FC236}">
                <a16:creationId xmlns:a16="http://schemas.microsoft.com/office/drawing/2014/main" id="{FBB58B13-0506-85EB-D3CD-0E0B1E58D8A7}"/>
              </a:ext>
            </a:extLst>
          </p:cNvPr>
          <p:cNvPicPr>
            <a:picLocks noChangeAspect="1"/>
          </p:cNvPicPr>
          <p:nvPr/>
        </p:nvPicPr>
        <p:blipFill>
          <a:blip r:embed="rId2"/>
          <a:stretch>
            <a:fillRect/>
          </a:stretch>
        </p:blipFill>
        <p:spPr>
          <a:xfrm>
            <a:off x="928799" y="2687231"/>
            <a:ext cx="2931895" cy="1483539"/>
          </a:xfrm>
          <a:prstGeom prst="rect">
            <a:avLst/>
          </a:prstGeom>
        </p:spPr>
      </p:pic>
      <p:sp>
        <p:nvSpPr>
          <p:cNvPr id="17" name="Rectangle 16">
            <a:extLst>
              <a:ext uri="{FF2B5EF4-FFF2-40B4-BE49-F238E27FC236}">
                <a16:creationId xmlns:a16="http://schemas.microsoft.com/office/drawing/2014/main" id="{FDBF5E02-FE7A-DED9-78D6-0FC6A7A3877C}"/>
              </a:ext>
            </a:extLst>
          </p:cNvPr>
          <p:cNvSpPr/>
          <p:nvPr/>
        </p:nvSpPr>
        <p:spPr>
          <a:xfrm>
            <a:off x="-1219199" y="-1130300"/>
            <a:ext cx="1219200" cy="909147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297C8A18-F605-CB27-E834-58BE24317646}"/>
              </a:ext>
            </a:extLst>
          </p:cNvPr>
          <p:cNvSpPr/>
          <p:nvPr/>
        </p:nvSpPr>
        <p:spPr>
          <a:xfrm>
            <a:off x="-133122" y="-1969046"/>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78F8A03-26F0-7B57-9647-E435871ABE22}"/>
              </a:ext>
            </a:extLst>
          </p:cNvPr>
          <p:cNvSpPr/>
          <p:nvPr/>
        </p:nvSpPr>
        <p:spPr>
          <a:xfrm>
            <a:off x="-133122" y="6875053"/>
            <a:ext cx="4253393" cy="1969046"/>
          </a:xfrm>
          <a:prstGeom prst="rect">
            <a:avLst/>
          </a:prstGeom>
          <a:solidFill>
            <a:srgbClr val="1011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black background with blue and red text&#10;&#10;AI-generated content may be incorrect.">
            <a:extLst>
              <a:ext uri="{FF2B5EF4-FFF2-40B4-BE49-F238E27FC236}">
                <a16:creationId xmlns:a16="http://schemas.microsoft.com/office/drawing/2014/main" id="{02CB42C7-4591-1AC9-0C54-72086519B7E9}"/>
              </a:ext>
            </a:extLst>
          </p:cNvPr>
          <p:cNvPicPr>
            <a:picLocks noChangeAspect="1"/>
          </p:cNvPicPr>
          <p:nvPr/>
        </p:nvPicPr>
        <p:blipFill>
          <a:blip r:embed="rId3"/>
          <a:stretch>
            <a:fillRect/>
          </a:stretch>
        </p:blipFill>
        <p:spPr>
          <a:xfrm>
            <a:off x="8873259" y="553397"/>
            <a:ext cx="2727613" cy="1047403"/>
          </a:xfrm>
          <a:prstGeom prst="rect">
            <a:avLst/>
          </a:prstGeom>
        </p:spPr>
      </p:pic>
      <p:sp>
        <p:nvSpPr>
          <p:cNvPr id="23" name="TextBox 22">
            <a:extLst>
              <a:ext uri="{FF2B5EF4-FFF2-40B4-BE49-F238E27FC236}">
                <a16:creationId xmlns:a16="http://schemas.microsoft.com/office/drawing/2014/main" id="{3685BDA8-2890-82ED-7993-7EC616830C65}"/>
              </a:ext>
            </a:extLst>
          </p:cNvPr>
          <p:cNvSpPr txBox="1"/>
          <p:nvPr/>
        </p:nvSpPr>
        <p:spPr>
          <a:xfrm>
            <a:off x="5421900" y="6315014"/>
            <a:ext cx="3148684" cy="338554"/>
          </a:xfrm>
          <a:prstGeom prst="rect">
            <a:avLst/>
          </a:prstGeom>
          <a:noFill/>
        </p:spPr>
        <p:txBody>
          <a:bodyPr wrap="square" rtlCol="0">
            <a:spAutoFit/>
          </a:bodyPr>
          <a:lstStyle/>
          <a:p>
            <a:r>
              <a:rPr lang="en-GB" sz="1600" i="1" dirty="0">
                <a:solidFill>
                  <a:srgbClr val="017973"/>
                </a:solidFill>
                <a:latin typeface="Arial" panose="020B0604020202020204" pitchFamily="34" charset="0"/>
                <a:cs typeface="Arial" panose="020B0604020202020204" pitchFamily="34" charset="0"/>
              </a:rPr>
              <a:t>Junio de 2025</a:t>
            </a:r>
          </a:p>
        </p:txBody>
      </p:sp>
    </p:spTree>
    <p:extLst>
      <p:ext uri="{BB962C8B-B14F-4D97-AF65-F5344CB8AC3E}">
        <p14:creationId xmlns:p14="http://schemas.microsoft.com/office/powerpoint/2010/main" val="4168748079"/>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D6FD-BCB2-D0BA-56AF-61E7E4E47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99F6C5-8D04-4EF8-EC08-AC871EC2B7E5}"/>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Gestión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E85D2BF3-19C5-A82C-D950-E9A9EC49ABFB}"/>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D19B72F9-9C6A-4884-71C6-F1D910BF960F}"/>
              </a:ext>
            </a:extLst>
          </p:cNvPr>
          <p:cNvSpPr txBox="1"/>
          <p:nvPr/>
        </p:nvSpPr>
        <p:spPr>
          <a:xfrm>
            <a:off x="380604" y="1264377"/>
            <a:ext cx="11217212" cy="2343655"/>
          </a:xfrm>
          <a:prstGeom prst="rect">
            <a:avLst/>
          </a:prstGeom>
          <a:noFill/>
        </p:spPr>
        <p:txBody>
          <a:bodyPr wrap="square">
            <a:spAutoFit/>
          </a:bodyPr>
          <a:lstStyle/>
          <a:p>
            <a:pPr marL="285750" indent="-285750">
              <a:lnSpc>
                <a:spcPct val="150000"/>
              </a:lnSpc>
              <a:buClr>
                <a:srgbClr val="017973"/>
              </a:buClr>
              <a:buSzPct val="130000"/>
              <a:buFont typeface="Arial" panose="020B0604020202020204" pitchFamily="34" charset="0"/>
              <a:buChar char="•"/>
            </a:pPr>
            <a:r>
              <a:rPr lang="es-ES" sz="2000" dirty="0">
                <a:latin typeface="Arial" panose="020B0604020202020204" pitchFamily="34" charset="0"/>
                <a:cs typeface="Arial" panose="020B0604020202020204" pitchFamily="34" charset="0"/>
              </a:rPr>
              <a:t>Liam obtiene una puntuación de 8 en la Escala Analógica Visual para los síntomas generales de la rinitis (EVA).</a:t>
            </a:r>
          </a:p>
          <a:p>
            <a:pPr marL="285750" indent="-285750">
              <a:lnSpc>
                <a:spcPct val="150000"/>
              </a:lnSpc>
              <a:buClr>
                <a:srgbClr val="017973"/>
              </a:buClr>
              <a:buSzPct val="130000"/>
              <a:buFont typeface="Arial" panose="020B0604020202020204" pitchFamily="34" charset="0"/>
              <a:buChar char="•"/>
            </a:pPr>
            <a:r>
              <a:rPr lang="es-ES" sz="2000" dirty="0">
                <a:latin typeface="Arial" panose="020B0604020202020204" pitchFamily="34" charset="0"/>
                <a:cs typeface="Arial" panose="020B0604020202020204" pitchFamily="34" charset="0"/>
              </a:rPr>
              <a:t>Se enviarán análisis de sangre para detectar </a:t>
            </a:r>
            <a:r>
              <a:rPr lang="es-ES" sz="2000" dirty="0" err="1">
                <a:latin typeface="Arial" panose="020B0604020202020204" pitchFamily="34" charset="0"/>
                <a:cs typeface="Arial" panose="020B0604020202020204" pitchFamily="34" charset="0"/>
              </a:rPr>
              <a:t>SpIgE</a:t>
            </a:r>
            <a:r>
              <a:rPr lang="es-ES" sz="2000" dirty="0">
                <a:latin typeface="Arial" panose="020B0604020202020204" pitchFamily="34" charset="0"/>
                <a:cs typeface="Arial" panose="020B0604020202020204" pitchFamily="34" charset="0"/>
              </a:rPr>
              <a:t>.</a:t>
            </a:r>
          </a:p>
          <a:p>
            <a:pPr marL="285750" indent="-285750">
              <a:lnSpc>
                <a:spcPct val="150000"/>
              </a:lnSpc>
              <a:buClr>
                <a:srgbClr val="017973"/>
              </a:buClr>
              <a:buSzPct val="130000"/>
              <a:buFont typeface="Arial" panose="020B0604020202020204" pitchFamily="34" charset="0"/>
              <a:buChar char="•"/>
            </a:pPr>
            <a:r>
              <a:rPr lang="es-ES" sz="2000" dirty="0">
                <a:latin typeface="Arial" panose="020B0604020202020204" pitchFamily="34" charset="0"/>
                <a:cs typeface="Arial" panose="020B0604020202020204" pitchFamily="34" charset="0"/>
              </a:rPr>
              <a:t>Se comparte la importancia de descartar el asma (como causa de la tos), y Liam y sus padres acuerdan realizar dos veces al día la prueba PEF.</a:t>
            </a:r>
            <a:endParaRPr lang="en-US" sz="2000" b="1"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3D0BCA-D50E-2CE5-048A-FD42260416A8}"/>
              </a:ext>
            </a:extLst>
          </p:cNvPr>
          <p:cNvPicPr>
            <a:picLocks noChangeAspect="1"/>
          </p:cNvPicPr>
          <p:nvPr/>
        </p:nvPicPr>
        <p:blipFill>
          <a:blip r:embed="rId3"/>
          <a:srcRect t="11155"/>
          <a:stretch>
            <a:fillRect/>
          </a:stretch>
        </p:blipFill>
        <p:spPr>
          <a:xfrm>
            <a:off x="446657" y="3692355"/>
            <a:ext cx="6176537" cy="2476676"/>
          </a:xfrm>
          <a:prstGeom prst="rect">
            <a:avLst/>
          </a:prstGeom>
        </p:spPr>
      </p:pic>
      <p:sp>
        <p:nvSpPr>
          <p:cNvPr id="11" name="TextBox 10">
            <a:extLst>
              <a:ext uri="{FF2B5EF4-FFF2-40B4-BE49-F238E27FC236}">
                <a16:creationId xmlns:a16="http://schemas.microsoft.com/office/drawing/2014/main" id="{BFD2805A-7A39-B625-B114-B7DAAAD570A7}"/>
              </a:ext>
            </a:extLst>
          </p:cNvPr>
          <p:cNvSpPr txBox="1"/>
          <p:nvPr/>
        </p:nvSpPr>
        <p:spPr>
          <a:xfrm>
            <a:off x="8736751" y="3702707"/>
            <a:ext cx="3048754" cy="1200329"/>
          </a:xfrm>
          <a:prstGeom prst="rect">
            <a:avLst/>
          </a:prstGeom>
          <a:noFill/>
        </p:spPr>
        <p:txBody>
          <a:bodyPr wrap="square">
            <a:spAutoFit/>
          </a:bodyPr>
          <a:lstStyle/>
          <a:p>
            <a:r>
              <a:rPr lang="es-ES" b="1" dirty="0">
                <a:latin typeface="Arial" panose="020B0604020202020204" pitchFamily="34" charset="0"/>
                <a:cs typeface="Arial" panose="020B0604020202020204" pitchFamily="34" charset="0"/>
              </a:rPr>
              <a:t>Escala analógica visual</a:t>
            </a:r>
          </a:p>
          <a:p>
            <a:r>
              <a:rPr lang="es-ES" dirty="0">
                <a:latin typeface="Arial" panose="020B0604020202020204" pitchFamily="34" charset="0"/>
                <a:cs typeface="Arial" panose="020B0604020202020204" pitchFamily="34" charset="0"/>
              </a:rPr>
              <a:t>Una puntuación de 5 o más identifica una enfermedad de moderada a grave.</a:t>
            </a:r>
            <a:r>
              <a:rPr lang="en-US" sz="1600" i="0" dirty="0">
                <a:solidFill>
                  <a:srgbClr val="242021"/>
                </a:solidFill>
                <a:effectLst/>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520031"/>
      </p:ext>
    </p:extLst>
  </p:cSld>
  <p:clrMapOvr>
    <a:masterClrMapping/>
  </p:clrMapOvr>
  <mc:AlternateContent xmlns:mc="http://schemas.openxmlformats.org/markup-compatibility/2006" xmlns:p14="http://schemas.microsoft.com/office/powerpoint/2010/main">
    <mc:Choice Requires="p14">
      <p:transition spd="slow" p14:dur="2000" advTm="37307"/>
    </mc:Choice>
    <mc:Fallback xmlns="">
      <p:transition spd="slow" advTm="3730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6AA5-54D2-8E89-7E02-248868958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F47FF-EA0A-2592-D740-63638D85DE7F}"/>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Gestión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0DA460E-9DA4-4A69-992A-98AD64FF2290}"/>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78134B35-6063-3D71-B5AE-E2AFA7A4B5F4}"/>
              </a:ext>
            </a:extLst>
          </p:cNvPr>
          <p:cNvGraphicFramePr/>
          <p:nvPr>
            <p:extLst>
              <p:ext uri="{D42A27DB-BD31-4B8C-83A1-F6EECF244321}">
                <p14:modId xmlns:p14="http://schemas.microsoft.com/office/powerpoint/2010/main" val="1334569417"/>
              </p:ext>
            </p:extLst>
          </p:nvPr>
        </p:nvGraphicFramePr>
        <p:xfrm>
          <a:off x="487394" y="211677"/>
          <a:ext cx="11217212" cy="5552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9956D9DE-2758-4FE4-6DB5-E6528BDC8012}"/>
              </a:ext>
            </a:extLst>
          </p:cNvPr>
          <p:cNvSpPr/>
          <p:nvPr/>
        </p:nvSpPr>
        <p:spPr>
          <a:xfrm>
            <a:off x="568293" y="5319566"/>
            <a:ext cx="9128157" cy="1016576"/>
          </a:xfrm>
          <a:prstGeom prst="roundRect">
            <a:avLst/>
          </a:prstGeom>
          <a:solidFill>
            <a:srgbClr val="01797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s-ES" sz="2000" dirty="0">
                <a:latin typeface="Arial" panose="020B0604020202020204" pitchFamily="34" charset="0"/>
                <a:cs typeface="Arial" panose="020B0604020202020204" pitchFamily="34" charset="0"/>
              </a:rPr>
              <a:t>Los padres preguntan sobre la inmunoterapia; lo discutiremos en la próxima visita.</a:t>
            </a:r>
          </a:p>
          <a:p>
            <a:r>
              <a:rPr lang="es-ES" sz="2000" dirty="0">
                <a:latin typeface="Arial" panose="020B0604020202020204" pitchFamily="34" charset="0"/>
                <a:cs typeface="Arial" panose="020B0604020202020204" pitchFamily="34" charset="0"/>
              </a:rPr>
              <a:t>Seguimiento en 10-14 días.</a:t>
            </a:r>
            <a:endParaRPr lang="en-IE" sz="2000" dirty="0">
              <a:latin typeface="Arial" panose="020B0604020202020204" pitchFamily="34" charset="0"/>
              <a:cs typeface="Arial" panose="020B0604020202020204" pitchFamily="34" charset="0"/>
            </a:endParaRPr>
          </a:p>
        </p:txBody>
      </p:sp>
      <p:pic>
        <p:nvPicPr>
          <p:cNvPr id="3" name="Picture 2" descr="A cartoon of a doctor giving a high five to a child&#10;&#10;AI-generated content may be incorrect.">
            <a:extLst>
              <a:ext uri="{FF2B5EF4-FFF2-40B4-BE49-F238E27FC236}">
                <a16:creationId xmlns:a16="http://schemas.microsoft.com/office/drawing/2014/main" id="{48A1CEEE-8FFF-E054-FA8A-E3E5089708AF}"/>
              </a:ext>
            </a:extLst>
          </p:cNvPr>
          <p:cNvPicPr>
            <a:picLocks noChangeAspect="1"/>
          </p:cNvPicPr>
          <p:nvPr/>
        </p:nvPicPr>
        <p:blipFill>
          <a:blip r:embed="rId8"/>
          <a:stretch>
            <a:fillRect/>
          </a:stretch>
        </p:blipFill>
        <p:spPr>
          <a:xfrm>
            <a:off x="9550253" y="4862215"/>
            <a:ext cx="1913062" cy="1690721"/>
          </a:xfrm>
          <a:prstGeom prst="rect">
            <a:avLst/>
          </a:prstGeom>
        </p:spPr>
      </p:pic>
    </p:spTree>
    <p:extLst>
      <p:ext uri="{BB962C8B-B14F-4D97-AF65-F5344CB8AC3E}">
        <p14:creationId xmlns:p14="http://schemas.microsoft.com/office/powerpoint/2010/main" val="2015912601"/>
      </p:ext>
    </p:extLst>
  </p:cSld>
  <p:clrMapOvr>
    <a:masterClrMapping/>
  </p:clrMapOvr>
  <mc:AlternateContent xmlns:mc="http://schemas.openxmlformats.org/markup-compatibility/2006" xmlns:p14="http://schemas.microsoft.com/office/powerpoint/2010/main">
    <mc:Choice Requires="p14">
      <p:transition spd="slow" p14:dur="2000" advTm="92241"/>
    </mc:Choice>
    <mc:Fallback xmlns="">
      <p:transition spd="slow" advTm="9224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7677-4C29-CE97-6AD8-4E749A57B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B2B4D-7F94-7762-CF9D-EABE963647EC}"/>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Revisión</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73442A18-5F9D-538C-4B6B-B2D056D7B303}"/>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1" name="TextBox 7">
            <a:extLst>
              <a:ext uri="{FF2B5EF4-FFF2-40B4-BE49-F238E27FC236}">
                <a16:creationId xmlns:a16="http://schemas.microsoft.com/office/drawing/2014/main" id="{A3375430-5CBE-5DEC-6C6E-6161D6406031}"/>
              </a:ext>
            </a:extLst>
          </p:cNvPr>
          <p:cNvGraphicFramePr/>
          <p:nvPr>
            <p:extLst>
              <p:ext uri="{D42A27DB-BD31-4B8C-83A1-F6EECF244321}">
                <p14:modId xmlns:p14="http://schemas.microsoft.com/office/powerpoint/2010/main" val="1495690269"/>
              </p:ext>
            </p:extLst>
          </p:nvPr>
        </p:nvGraphicFramePr>
        <p:xfrm>
          <a:off x="399095" y="1093865"/>
          <a:ext cx="11217212" cy="4708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8020994"/>
      </p:ext>
    </p:extLst>
  </p:cSld>
  <p:clrMapOvr>
    <a:masterClrMapping/>
  </p:clrMapOvr>
  <mc:AlternateContent xmlns:mc="http://schemas.openxmlformats.org/markup-compatibility/2006" xmlns:p14="http://schemas.microsoft.com/office/powerpoint/2010/main">
    <mc:Choice Requires="p14">
      <p:transition spd="slow" p14:dur="2000" advTm="51290"/>
    </mc:Choice>
    <mc:Fallback xmlns="">
      <p:transition spd="slow" advTm="5129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C428-EB48-00F0-0B80-5140F9CEF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0513EE-E7EC-A30B-88B0-B2643CDC51B9}"/>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Conversación</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inmunoterapia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2688EA41-0D6A-011F-45A8-746F4C22B61B}"/>
              </a:ext>
            </a:extLst>
          </p:cNvPr>
          <p:cNvPicPr>
            <a:picLocks noChangeAspect="1"/>
          </p:cNvPicPr>
          <p:nvPr/>
        </p:nvPicPr>
        <p:blipFill>
          <a:blip r:embed="rId2"/>
          <a:stretch>
            <a:fillRect/>
          </a:stretch>
        </p:blipFill>
        <p:spPr>
          <a:xfrm>
            <a:off x="10411291" y="281092"/>
            <a:ext cx="1374214" cy="695352"/>
          </a:xfrm>
          <a:prstGeom prst="rect">
            <a:avLst/>
          </a:prstGeom>
        </p:spPr>
      </p:pic>
      <p:grpSp>
        <p:nvGrpSpPr>
          <p:cNvPr id="3" name="Group 2">
            <a:extLst>
              <a:ext uri="{FF2B5EF4-FFF2-40B4-BE49-F238E27FC236}">
                <a16:creationId xmlns:a16="http://schemas.microsoft.com/office/drawing/2014/main" id="{34941FBD-6185-E27B-99CA-E2DEB5E8003B}"/>
              </a:ext>
            </a:extLst>
          </p:cNvPr>
          <p:cNvGrpSpPr/>
          <p:nvPr/>
        </p:nvGrpSpPr>
        <p:grpSpPr>
          <a:xfrm>
            <a:off x="8934219" y="1547842"/>
            <a:ext cx="2164179" cy="2950220"/>
            <a:chOff x="8155571" y="3496234"/>
            <a:chExt cx="1971312" cy="2660013"/>
          </a:xfrm>
        </p:grpSpPr>
        <p:pic>
          <p:nvPicPr>
            <p:cNvPr id="4" name="Picture 3" descr="A person pointing at something&#10;&#10;AI-generated content may be incorrect.">
              <a:extLst>
                <a:ext uri="{FF2B5EF4-FFF2-40B4-BE49-F238E27FC236}">
                  <a16:creationId xmlns:a16="http://schemas.microsoft.com/office/drawing/2014/main" id="{918BD312-F5C3-CFD1-3C38-145590BDA819}"/>
                </a:ext>
              </a:extLst>
            </p:cNvPr>
            <p:cNvPicPr>
              <a:picLocks noChangeAspect="1"/>
            </p:cNvPicPr>
            <p:nvPr/>
          </p:nvPicPr>
          <p:blipFill>
            <a:blip r:embed="rId3"/>
            <a:srcRect l="76796" t="51806" r="2500"/>
            <a:stretch/>
          </p:blipFill>
          <p:spPr>
            <a:xfrm>
              <a:off x="8155571" y="3575074"/>
              <a:ext cx="1971312" cy="2581173"/>
            </a:xfrm>
            <a:prstGeom prst="rect">
              <a:avLst/>
            </a:prstGeom>
          </p:spPr>
        </p:pic>
        <p:sp>
          <p:nvSpPr>
            <p:cNvPr id="6" name="Rectangle 5">
              <a:extLst>
                <a:ext uri="{FF2B5EF4-FFF2-40B4-BE49-F238E27FC236}">
                  <a16:creationId xmlns:a16="http://schemas.microsoft.com/office/drawing/2014/main" id="{60FC0EA7-B27F-69C5-3BF6-CC63D985CBE9}"/>
                </a:ext>
              </a:extLst>
            </p:cNvPr>
            <p:cNvSpPr/>
            <p:nvPr/>
          </p:nvSpPr>
          <p:spPr>
            <a:xfrm>
              <a:off x="8155571" y="3496234"/>
              <a:ext cx="226429" cy="377107"/>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7" name="Content Placeholder 2">
            <a:extLst>
              <a:ext uri="{FF2B5EF4-FFF2-40B4-BE49-F238E27FC236}">
                <a16:creationId xmlns:a16="http://schemas.microsoft.com/office/drawing/2014/main" id="{0B6D3733-A24E-A20C-5056-FAC01290BD16}"/>
              </a:ext>
            </a:extLst>
          </p:cNvPr>
          <p:cNvSpPr>
            <a:spLocks noGrp="1"/>
          </p:cNvSpPr>
          <p:nvPr>
            <p:ph idx="1"/>
          </p:nvPr>
        </p:nvSpPr>
        <p:spPr>
          <a:xfrm>
            <a:off x="673847" y="1547842"/>
            <a:ext cx="8197467" cy="4318804"/>
          </a:xfrm>
        </p:spPr>
        <p:txBody>
          <a:bodyPr anchor="ctr">
            <a:noAutofit/>
          </a:bodyPr>
          <a:lstStyle/>
          <a:p>
            <a:pPr marL="0" indent="0">
              <a:buNone/>
            </a:pPr>
            <a:r>
              <a:rPr lang="es-ES" sz="2000" dirty="0">
                <a:latin typeface="Arial" panose="020B0604020202020204" pitchFamily="34" charset="0"/>
                <a:cs typeface="Arial" panose="020B0604020202020204" pitchFamily="34" charset="0"/>
              </a:rPr>
              <a:t>Tras la sesión de asesoramiento, los padres de Liam comprenden lo siguiente sobre la inmunoterapia</a:t>
            </a:r>
          </a:p>
          <a:p>
            <a:r>
              <a:rPr lang="es-ES" sz="2000" dirty="0">
                <a:latin typeface="Arial" panose="020B0604020202020204" pitchFamily="34" charset="0"/>
                <a:cs typeface="Arial" panose="020B0604020202020204" pitchFamily="34" charset="0"/>
              </a:rPr>
              <a:t>Obtiene mejores resultados en pacientes con síntomas moderados a graves (intermitentes o persistentes)</a:t>
            </a:r>
          </a:p>
          <a:p>
            <a:r>
              <a:rPr lang="es-ES" sz="2000" dirty="0">
                <a:latin typeface="Arial" panose="020B0604020202020204" pitchFamily="34" charset="0"/>
                <a:cs typeface="Arial" panose="020B0604020202020204" pitchFamily="34" charset="0"/>
              </a:rPr>
              <a:t>Es útil cuando, tras el tratamiento estándar, no se ha logrado reducir completamente los síntomas a pesar de las medidas de evitación y la farmacoterapia</a:t>
            </a:r>
          </a:p>
          <a:p>
            <a:r>
              <a:rPr lang="es-ES" sz="2000" dirty="0">
                <a:latin typeface="Arial" panose="020B0604020202020204" pitchFamily="34" charset="0"/>
                <a:cs typeface="Arial" panose="020B0604020202020204" pitchFamily="34" charset="0"/>
              </a:rPr>
              <a:t>Es una opción excelente si la rinitis alérgica interfiere en las actividades diarias o el sueño</a:t>
            </a:r>
          </a:p>
          <a:p>
            <a:r>
              <a:rPr lang="es-ES" sz="2000" dirty="0">
                <a:latin typeface="Arial" panose="020B0604020202020204" pitchFamily="34" charset="0"/>
                <a:cs typeface="Arial" panose="020B0604020202020204" pitchFamily="34" charset="0"/>
              </a:rPr>
              <a:t>Usted explica que la inmunoterapia se presenta en dos formas principales: sublingual y subcutánea</a:t>
            </a:r>
          </a:p>
          <a:p>
            <a:r>
              <a:rPr lang="es-ES" sz="2000" dirty="0">
                <a:latin typeface="Arial" panose="020B0604020202020204" pitchFamily="34" charset="0"/>
                <a:cs typeface="Arial" panose="020B0604020202020204" pitchFamily="34" charset="0"/>
              </a:rPr>
              <a:t>Los padres de Liam han decidido que les gustaría consultar a un alergólogo para hablar más sobre esto, por lo que se les deriva.</a:t>
            </a:r>
            <a:endParaRPr lang="en-IE"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7268393"/>
      </p:ext>
    </p:extLst>
  </p:cSld>
  <p:clrMapOvr>
    <a:masterClrMapping/>
  </p:clrMapOvr>
  <mc:AlternateContent xmlns:mc="http://schemas.openxmlformats.org/markup-compatibility/2006" xmlns:p14="http://schemas.microsoft.com/office/powerpoint/2010/main">
    <mc:Choice Requires="p14">
      <p:transition spd="slow" p14:dur="2000" advTm="83272"/>
    </mc:Choice>
    <mc:Fallback xmlns="">
      <p:transition spd="slow" advTm="832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B4FBB-6107-2ECD-78E1-2623E95029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F49E08-7E85-B7C2-5B36-C957DBFCCE6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Conversación</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inmunoterapia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1E5B5B77-D704-08A5-4471-26DEEAD8D936}"/>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10" name="Picture 9">
            <a:extLst>
              <a:ext uri="{FF2B5EF4-FFF2-40B4-BE49-F238E27FC236}">
                <a16:creationId xmlns:a16="http://schemas.microsoft.com/office/drawing/2014/main" id="{4AF85A0B-2054-B099-CD07-D0B81FCC26BA}"/>
              </a:ext>
            </a:extLst>
          </p:cNvPr>
          <p:cNvPicPr>
            <a:picLocks noChangeAspect="1"/>
          </p:cNvPicPr>
          <p:nvPr/>
        </p:nvPicPr>
        <p:blipFill>
          <a:blip r:embed="rId3"/>
          <a:stretch>
            <a:fillRect/>
          </a:stretch>
        </p:blipFill>
        <p:spPr>
          <a:xfrm>
            <a:off x="5342569" y="1180745"/>
            <a:ext cx="6849431" cy="3077004"/>
          </a:xfrm>
          <a:prstGeom prst="rect">
            <a:avLst/>
          </a:prstGeom>
        </p:spPr>
      </p:pic>
      <p:sp>
        <p:nvSpPr>
          <p:cNvPr id="12" name="Content Placeholder 11">
            <a:extLst>
              <a:ext uri="{FF2B5EF4-FFF2-40B4-BE49-F238E27FC236}">
                <a16:creationId xmlns:a16="http://schemas.microsoft.com/office/drawing/2014/main" id="{169AF584-9656-7FEB-0631-352EC335CB8A}"/>
              </a:ext>
            </a:extLst>
          </p:cNvPr>
          <p:cNvSpPr>
            <a:spLocks noGrp="1"/>
          </p:cNvSpPr>
          <p:nvPr>
            <p:ph idx="1"/>
          </p:nvPr>
        </p:nvSpPr>
        <p:spPr>
          <a:xfrm>
            <a:off x="838200" y="1271621"/>
            <a:ext cx="4677229" cy="4905341"/>
          </a:xfrm>
        </p:spPr>
        <p:txBody>
          <a:bodyPr>
            <a:normAutofit fontScale="92500"/>
          </a:bodyPr>
          <a:lstStyle/>
          <a:p>
            <a:r>
              <a:rPr lang="es-ES" dirty="0"/>
              <a:t>Los padres de Liam acudieron al alergólogo y están interesados en la inmunoterapia con alérgenos  y tienen muchas preguntas.</a:t>
            </a:r>
          </a:p>
          <a:p>
            <a:r>
              <a:rPr lang="es-ES" dirty="0"/>
              <a:t>Estas son las preguntas más importantes que tienen</a:t>
            </a:r>
          </a:p>
          <a:p>
            <a:pPr lvl="1"/>
            <a:r>
              <a:rPr lang="es-ES" dirty="0"/>
              <a:t>¿Qué tipos de </a:t>
            </a:r>
            <a:r>
              <a:rPr lang="es-ES" dirty="0" err="1"/>
              <a:t>insmmunoterapia</a:t>
            </a:r>
            <a:r>
              <a:rPr lang="es-ES" dirty="0"/>
              <a:t> existen y cuánto dura el tratamiento?</a:t>
            </a:r>
          </a:p>
          <a:p>
            <a:pPr lvl="1"/>
            <a:r>
              <a:rPr lang="es-ES" dirty="0"/>
              <a:t>¿Tiene efectos secundarios?</a:t>
            </a:r>
          </a:p>
          <a:p>
            <a:pPr lvl="1"/>
            <a:r>
              <a:rPr lang="es-ES" dirty="0"/>
              <a:t>¿Esto curará la alergia de Liam?</a:t>
            </a:r>
            <a:endParaRPr lang="en-IE" dirty="0"/>
          </a:p>
        </p:txBody>
      </p:sp>
    </p:spTree>
    <p:extLst>
      <p:ext uri="{BB962C8B-B14F-4D97-AF65-F5344CB8AC3E}">
        <p14:creationId xmlns:p14="http://schemas.microsoft.com/office/powerpoint/2010/main" val="4154871868"/>
      </p:ext>
    </p:extLst>
  </p:cSld>
  <p:clrMapOvr>
    <a:masterClrMapping/>
  </p:clrMapOvr>
  <mc:AlternateContent xmlns:mc="http://schemas.openxmlformats.org/markup-compatibility/2006" xmlns:p14="http://schemas.microsoft.com/office/powerpoint/2010/main">
    <mc:Choice Requires="p14">
      <p:transition spd="slow" p14:dur="2000" advTm="75107"/>
    </mc:Choice>
    <mc:Fallback xmlns="">
      <p:transition spd="slow" advTm="7510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96BF-6745-C0CE-C771-D94065CCAD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A0675-0A22-DC0C-7ECB-EACC7D27D5D6}"/>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Conversación</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inunoterapia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3283795-4CDB-D306-9877-EAA260C524D4}"/>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3F7959E2-AC7D-5B1F-44BD-3C6997932BE2}"/>
              </a:ext>
            </a:extLst>
          </p:cNvPr>
          <p:cNvSpPr>
            <a:spLocks noGrp="1"/>
          </p:cNvSpPr>
          <p:nvPr>
            <p:ph idx="1"/>
          </p:nvPr>
        </p:nvSpPr>
        <p:spPr>
          <a:xfrm>
            <a:off x="774794" y="976329"/>
            <a:ext cx="4677229" cy="4905341"/>
          </a:xfrm>
        </p:spPr>
        <p:txBody>
          <a:bodyPr>
            <a:normAutofit/>
          </a:bodyPr>
          <a:lstStyle/>
          <a:p>
            <a:r>
              <a:rPr lang="es-ES" dirty="0"/>
              <a:t>¿Qué tipos de </a:t>
            </a:r>
            <a:r>
              <a:rPr lang="es-ES" dirty="0" err="1"/>
              <a:t>inunoterapia</a:t>
            </a:r>
            <a:r>
              <a:rPr lang="es-ES" dirty="0"/>
              <a:t> existen y cuánto dura el tratamiento?</a:t>
            </a:r>
          </a:p>
          <a:p>
            <a:pPr lvl="1"/>
            <a:r>
              <a:rPr lang="es-ES" dirty="0"/>
              <a:t>Inmunoterapia sublingual (SLIT) e inmunoterapia subcutánea (SCIT)</a:t>
            </a:r>
          </a:p>
          <a:p>
            <a:pPr lvl="1"/>
            <a:r>
              <a:rPr lang="es-ES" dirty="0"/>
              <a:t>Ambas cuentan con años de investigación y uso clínico</a:t>
            </a:r>
          </a:p>
          <a:p>
            <a:pPr lvl="1"/>
            <a:r>
              <a:rPr lang="es-ES" dirty="0"/>
              <a:t>SLIT: comprimidos y gotas, de 3 a 5 años.</a:t>
            </a:r>
          </a:p>
          <a:p>
            <a:pPr lvl="1"/>
            <a:r>
              <a:rPr lang="es-ES" dirty="0"/>
              <a:t>SCIT: inyección subcutánea, de 3 a 5 años.</a:t>
            </a:r>
            <a:endParaRPr lang="en-US" dirty="0"/>
          </a:p>
        </p:txBody>
      </p:sp>
      <p:pic>
        <p:nvPicPr>
          <p:cNvPr id="4" name="Picture 3">
            <a:extLst>
              <a:ext uri="{FF2B5EF4-FFF2-40B4-BE49-F238E27FC236}">
                <a16:creationId xmlns:a16="http://schemas.microsoft.com/office/drawing/2014/main" id="{EDC8FD67-0FE3-6281-EFED-64B390D9A4FF}"/>
              </a:ext>
            </a:extLst>
          </p:cNvPr>
          <p:cNvPicPr>
            <a:picLocks noChangeAspect="1"/>
          </p:cNvPicPr>
          <p:nvPr/>
        </p:nvPicPr>
        <p:blipFill>
          <a:blip r:embed="rId3"/>
          <a:srcRect l="18141"/>
          <a:stretch/>
        </p:blipFill>
        <p:spPr>
          <a:xfrm>
            <a:off x="6624918" y="1286432"/>
            <a:ext cx="4068254" cy="2163255"/>
          </a:xfrm>
          <a:prstGeom prst="rect">
            <a:avLst/>
          </a:prstGeom>
        </p:spPr>
      </p:pic>
      <p:pic>
        <p:nvPicPr>
          <p:cNvPr id="8" name="Picture 7">
            <a:extLst>
              <a:ext uri="{FF2B5EF4-FFF2-40B4-BE49-F238E27FC236}">
                <a16:creationId xmlns:a16="http://schemas.microsoft.com/office/drawing/2014/main" id="{434193D9-957D-3F4A-834A-E62B45E8C1E6}"/>
              </a:ext>
            </a:extLst>
          </p:cNvPr>
          <p:cNvPicPr>
            <a:picLocks noChangeAspect="1"/>
          </p:cNvPicPr>
          <p:nvPr/>
        </p:nvPicPr>
        <p:blipFill>
          <a:blip r:embed="rId4"/>
          <a:stretch>
            <a:fillRect/>
          </a:stretch>
        </p:blipFill>
        <p:spPr>
          <a:xfrm>
            <a:off x="5567083" y="3336946"/>
            <a:ext cx="4777335" cy="3044041"/>
          </a:xfrm>
          <a:prstGeom prst="rect">
            <a:avLst/>
          </a:prstGeom>
        </p:spPr>
      </p:pic>
    </p:spTree>
    <p:extLst>
      <p:ext uri="{BB962C8B-B14F-4D97-AF65-F5344CB8AC3E}">
        <p14:creationId xmlns:p14="http://schemas.microsoft.com/office/powerpoint/2010/main" val="2403976179"/>
      </p:ext>
    </p:extLst>
  </p:cSld>
  <p:clrMapOvr>
    <a:masterClrMapping/>
  </p:clrMapOvr>
  <mc:AlternateContent xmlns:mc="http://schemas.openxmlformats.org/markup-compatibility/2006" xmlns:p14="http://schemas.microsoft.com/office/powerpoint/2010/main">
    <mc:Choice Requires="p14">
      <p:transition spd="slow" p14:dur="2000" advTm="158265"/>
    </mc:Choice>
    <mc:Fallback xmlns="">
      <p:transition spd="slow" advTm="15826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BFD2F-CE5A-8A05-8C8E-2200CB30F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F4C43C-389B-00E5-1415-EACBAC6E31F5}"/>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Conversación</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inmunoterapia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C9C720BF-16D0-E15B-F35A-A80EB93F68D3}"/>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86CF20F6-1067-95AD-41D5-978B2B30D6BE}"/>
              </a:ext>
            </a:extLst>
          </p:cNvPr>
          <p:cNvSpPr>
            <a:spLocks noGrp="1"/>
          </p:cNvSpPr>
          <p:nvPr>
            <p:ph idx="1"/>
          </p:nvPr>
        </p:nvSpPr>
        <p:spPr>
          <a:xfrm>
            <a:off x="152400" y="1271621"/>
            <a:ext cx="5363029" cy="4905341"/>
          </a:xfrm>
        </p:spPr>
        <p:txBody>
          <a:bodyPr/>
          <a:lstStyle/>
          <a:p>
            <a:r>
              <a:rPr lang="en-US" dirty="0"/>
              <a:t>¿Hay </a:t>
            </a:r>
            <a:r>
              <a:rPr lang="en-US" dirty="0" err="1"/>
              <a:t>algún</a:t>
            </a:r>
            <a:r>
              <a:rPr lang="en-US" dirty="0"/>
              <a:t> </a:t>
            </a:r>
            <a:r>
              <a:rPr lang="en-US" dirty="0" err="1"/>
              <a:t>efecto</a:t>
            </a:r>
            <a:r>
              <a:rPr lang="en-US" dirty="0"/>
              <a:t> </a:t>
            </a:r>
            <a:r>
              <a:rPr lang="en-US" dirty="0" err="1"/>
              <a:t>secundario</a:t>
            </a:r>
            <a:r>
              <a:rPr lang="en-US" dirty="0"/>
              <a:t>?</a:t>
            </a:r>
          </a:p>
        </p:txBody>
      </p:sp>
      <p:pic>
        <p:nvPicPr>
          <p:cNvPr id="4" name="Picture 3">
            <a:extLst>
              <a:ext uri="{FF2B5EF4-FFF2-40B4-BE49-F238E27FC236}">
                <a16:creationId xmlns:a16="http://schemas.microsoft.com/office/drawing/2014/main" id="{7A1849DC-1A31-0859-C2F4-C512CA59A2B4}"/>
              </a:ext>
            </a:extLst>
          </p:cNvPr>
          <p:cNvPicPr>
            <a:picLocks noChangeAspect="1"/>
          </p:cNvPicPr>
          <p:nvPr/>
        </p:nvPicPr>
        <p:blipFill>
          <a:blip r:embed="rId3"/>
          <a:stretch>
            <a:fillRect/>
          </a:stretch>
        </p:blipFill>
        <p:spPr>
          <a:xfrm>
            <a:off x="5377691" y="1301965"/>
            <a:ext cx="5105400" cy="2552700"/>
          </a:xfrm>
          <a:prstGeom prst="rect">
            <a:avLst/>
          </a:prstGeom>
        </p:spPr>
      </p:pic>
      <p:pic>
        <p:nvPicPr>
          <p:cNvPr id="1026" name="Picture 2" descr="What Hereditary Angioedema Attacks Look Like on the Body (Pictures)">
            <a:extLst>
              <a:ext uri="{FF2B5EF4-FFF2-40B4-BE49-F238E27FC236}">
                <a16:creationId xmlns:a16="http://schemas.microsoft.com/office/drawing/2014/main" id="{304FD5F1-4096-7ED8-CED7-664E32CDB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697" y="1804342"/>
            <a:ext cx="2162157" cy="121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CE68BE0-7387-BE86-FFAA-8208B3250453}"/>
              </a:ext>
            </a:extLst>
          </p:cNvPr>
          <p:cNvPicPr>
            <a:picLocks noChangeAspect="1"/>
          </p:cNvPicPr>
          <p:nvPr/>
        </p:nvPicPr>
        <p:blipFill>
          <a:blip r:embed="rId5"/>
          <a:stretch>
            <a:fillRect/>
          </a:stretch>
        </p:blipFill>
        <p:spPr>
          <a:xfrm>
            <a:off x="945075" y="1778555"/>
            <a:ext cx="1748117" cy="2330823"/>
          </a:xfrm>
          <a:prstGeom prst="rect">
            <a:avLst/>
          </a:prstGeom>
        </p:spPr>
      </p:pic>
      <p:pic>
        <p:nvPicPr>
          <p:cNvPr id="11" name="Picture 10">
            <a:extLst>
              <a:ext uri="{FF2B5EF4-FFF2-40B4-BE49-F238E27FC236}">
                <a16:creationId xmlns:a16="http://schemas.microsoft.com/office/drawing/2014/main" id="{7DD6C8D7-A75A-E7FF-CF27-0161A447E52F}"/>
              </a:ext>
            </a:extLst>
          </p:cNvPr>
          <p:cNvPicPr>
            <a:picLocks noChangeAspect="1"/>
          </p:cNvPicPr>
          <p:nvPr/>
        </p:nvPicPr>
        <p:blipFill>
          <a:blip r:embed="rId6"/>
          <a:stretch>
            <a:fillRect/>
          </a:stretch>
        </p:blipFill>
        <p:spPr>
          <a:xfrm>
            <a:off x="5377691" y="3885009"/>
            <a:ext cx="4560234" cy="2336836"/>
          </a:xfrm>
          <a:prstGeom prst="rect">
            <a:avLst/>
          </a:prstGeom>
        </p:spPr>
      </p:pic>
      <p:pic>
        <p:nvPicPr>
          <p:cNvPr id="13" name="Picture 12">
            <a:extLst>
              <a:ext uri="{FF2B5EF4-FFF2-40B4-BE49-F238E27FC236}">
                <a16:creationId xmlns:a16="http://schemas.microsoft.com/office/drawing/2014/main" id="{A1FB28CD-B28F-34D9-882F-C08119931825}"/>
              </a:ext>
            </a:extLst>
          </p:cNvPr>
          <p:cNvPicPr>
            <a:picLocks noChangeAspect="1"/>
          </p:cNvPicPr>
          <p:nvPr/>
        </p:nvPicPr>
        <p:blipFill>
          <a:blip r:embed="rId7"/>
          <a:stretch>
            <a:fillRect/>
          </a:stretch>
        </p:blipFill>
        <p:spPr>
          <a:xfrm>
            <a:off x="918260" y="4301759"/>
            <a:ext cx="2524233" cy="1682822"/>
          </a:xfrm>
          <a:prstGeom prst="rect">
            <a:avLst/>
          </a:prstGeom>
        </p:spPr>
      </p:pic>
    </p:spTree>
    <p:extLst>
      <p:ext uri="{BB962C8B-B14F-4D97-AF65-F5344CB8AC3E}">
        <p14:creationId xmlns:p14="http://schemas.microsoft.com/office/powerpoint/2010/main" val="3675557957"/>
      </p:ext>
    </p:extLst>
  </p:cSld>
  <p:clrMapOvr>
    <a:masterClrMapping/>
  </p:clrMapOvr>
  <mc:AlternateContent xmlns:mc="http://schemas.openxmlformats.org/markup-compatibility/2006" xmlns:p14="http://schemas.microsoft.com/office/powerpoint/2010/main">
    <mc:Choice Requires="p14">
      <p:transition spd="slow" p14:dur="2000" advTm="133229"/>
    </mc:Choice>
    <mc:Fallback xmlns="">
      <p:transition spd="slow" advTm="1332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6B739-A5A3-1A0E-3885-54C1270541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0E003-968E-0BCF-EE76-6B20AFE6B2B2}"/>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Conversación</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sobre</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inmmunoterapia</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30CA9F2-85B9-EAD1-7AA7-8872747603BC}"/>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12" name="Content Placeholder 11">
            <a:extLst>
              <a:ext uri="{FF2B5EF4-FFF2-40B4-BE49-F238E27FC236}">
                <a16:creationId xmlns:a16="http://schemas.microsoft.com/office/drawing/2014/main" id="{94301AFC-A858-A82F-6969-4C1BD3AB42A6}"/>
              </a:ext>
            </a:extLst>
          </p:cNvPr>
          <p:cNvSpPr>
            <a:spLocks noGrp="1"/>
          </p:cNvSpPr>
          <p:nvPr>
            <p:ph idx="1"/>
          </p:nvPr>
        </p:nvSpPr>
        <p:spPr>
          <a:xfrm>
            <a:off x="838200" y="1271621"/>
            <a:ext cx="4677229" cy="4905341"/>
          </a:xfrm>
        </p:spPr>
        <p:txBody>
          <a:bodyPr>
            <a:normAutofit lnSpcReduction="10000"/>
          </a:bodyPr>
          <a:lstStyle/>
          <a:p>
            <a:r>
              <a:rPr lang="es-ES" dirty="0"/>
              <a:t>¿Esto va a curar la alergia de Liam?</a:t>
            </a:r>
          </a:p>
          <a:p>
            <a:r>
              <a:rPr lang="es-ES" dirty="0"/>
              <a:t>No es perfecto, pero funciona para la mayoría de los pacientes.</a:t>
            </a:r>
          </a:p>
          <a:p>
            <a:r>
              <a:rPr lang="es-ES" dirty="0"/>
              <a:t>Mejores resultados en pacientes con alergia moderada a grave</a:t>
            </a:r>
          </a:p>
          <a:p>
            <a:r>
              <a:rPr lang="es-ES" dirty="0"/>
              <a:t>Selección del alérgeno</a:t>
            </a:r>
          </a:p>
          <a:p>
            <a:r>
              <a:rPr lang="es-ES" dirty="0"/>
              <a:t>Alivio a corto y largo plazo</a:t>
            </a:r>
          </a:p>
          <a:p>
            <a:r>
              <a:rPr lang="es-ES" dirty="0"/>
              <a:t>Medicación modificadora de la enfermedad</a:t>
            </a:r>
            <a:endParaRPr lang="en-IE" dirty="0"/>
          </a:p>
        </p:txBody>
      </p:sp>
      <p:pic>
        <p:nvPicPr>
          <p:cNvPr id="3" name="Picture 2">
            <a:extLst>
              <a:ext uri="{FF2B5EF4-FFF2-40B4-BE49-F238E27FC236}">
                <a16:creationId xmlns:a16="http://schemas.microsoft.com/office/drawing/2014/main" id="{C4399658-8B2E-77B5-6483-78FA3502C349}"/>
              </a:ext>
            </a:extLst>
          </p:cNvPr>
          <p:cNvPicPr>
            <a:picLocks noChangeAspect="1"/>
          </p:cNvPicPr>
          <p:nvPr/>
        </p:nvPicPr>
        <p:blipFill>
          <a:blip r:embed="rId3"/>
          <a:stretch>
            <a:fillRect/>
          </a:stretch>
        </p:blipFill>
        <p:spPr>
          <a:xfrm>
            <a:off x="5762466" y="1017705"/>
            <a:ext cx="5314950" cy="4648200"/>
          </a:xfrm>
          <a:prstGeom prst="rect">
            <a:avLst/>
          </a:prstGeom>
        </p:spPr>
      </p:pic>
    </p:spTree>
    <p:extLst>
      <p:ext uri="{BB962C8B-B14F-4D97-AF65-F5344CB8AC3E}">
        <p14:creationId xmlns:p14="http://schemas.microsoft.com/office/powerpoint/2010/main" val="4085814002"/>
      </p:ext>
    </p:extLst>
  </p:cSld>
  <p:clrMapOvr>
    <a:masterClrMapping/>
  </p:clrMapOvr>
  <mc:AlternateContent xmlns:mc="http://schemas.openxmlformats.org/markup-compatibility/2006" xmlns:p14="http://schemas.microsoft.com/office/powerpoint/2010/main">
    <mc:Choice Requires="p14">
      <p:transition spd="slow" p14:dur="2000" advTm="102745"/>
    </mc:Choice>
    <mc:Fallback xmlns="">
      <p:transition spd="slow" advTm="102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B8FA1-5ADA-7040-7992-102E8E26D9B9}"/>
            </a:ext>
          </a:extLst>
        </p:cNvPr>
        <p:cNvGrpSpPr/>
        <p:nvPr/>
      </p:nvGrpSpPr>
      <p:grpSpPr>
        <a:xfrm>
          <a:off x="0" y="0"/>
          <a:ext cx="0" cy="0"/>
          <a:chOff x="0" y="0"/>
          <a:chExt cx="0" cy="0"/>
        </a:xfrm>
      </p:grpSpPr>
      <p:pic>
        <p:nvPicPr>
          <p:cNvPr id="9" name="Picture 8" descr="A close up of a logo&#10;&#10;AI-generated content may be incorrect.">
            <a:extLst>
              <a:ext uri="{FF2B5EF4-FFF2-40B4-BE49-F238E27FC236}">
                <a16:creationId xmlns:a16="http://schemas.microsoft.com/office/drawing/2014/main" id="{89C7116F-96C0-B205-7B9A-E7908BE6808C}"/>
              </a:ext>
            </a:extLst>
          </p:cNvPr>
          <p:cNvPicPr>
            <a:picLocks noChangeAspect="1"/>
          </p:cNvPicPr>
          <p:nvPr/>
        </p:nvPicPr>
        <p:blipFill>
          <a:blip r:embed="rId2"/>
          <a:stretch>
            <a:fillRect/>
          </a:stretch>
        </p:blipFill>
        <p:spPr>
          <a:xfrm>
            <a:off x="10411291" y="281092"/>
            <a:ext cx="1374214" cy="695352"/>
          </a:xfrm>
          <a:prstGeom prst="rect">
            <a:avLst/>
          </a:prstGeom>
        </p:spPr>
      </p:pic>
      <p:graphicFrame>
        <p:nvGraphicFramePr>
          <p:cNvPr id="13" name="Content Placeholder 12">
            <a:extLst>
              <a:ext uri="{FF2B5EF4-FFF2-40B4-BE49-F238E27FC236}">
                <a16:creationId xmlns:a16="http://schemas.microsoft.com/office/drawing/2014/main" id="{A9548B20-82CC-1F98-CD67-949B03237141}"/>
              </a:ext>
            </a:extLst>
          </p:cNvPr>
          <p:cNvGraphicFramePr>
            <a:graphicFrameLocks noGrp="1"/>
          </p:cNvGraphicFramePr>
          <p:nvPr>
            <p:ph idx="1"/>
            <p:extLst>
              <p:ext uri="{D42A27DB-BD31-4B8C-83A1-F6EECF244321}">
                <p14:modId xmlns:p14="http://schemas.microsoft.com/office/powerpoint/2010/main" val="3415284981"/>
              </p:ext>
            </p:extLst>
          </p:nvPr>
        </p:nvGraphicFramePr>
        <p:xfrm>
          <a:off x="698074" y="281092"/>
          <a:ext cx="9421285" cy="6108186"/>
        </p:xfrm>
        <a:graphic>
          <a:graphicData uri="http://schemas.openxmlformats.org/drawingml/2006/table">
            <a:tbl>
              <a:tblPr firstRow="1" bandRow="1">
                <a:noFill/>
              </a:tblPr>
              <a:tblGrid>
                <a:gridCol w="2476292">
                  <a:extLst>
                    <a:ext uri="{9D8B030D-6E8A-4147-A177-3AD203B41FA5}">
                      <a16:colId xmlns:a16="http://schemas.microsoft.com/office/drawing/2014/main" val="742786417"/>
                    </a:ext>
                  </a:extLst>
                </a:gridCol>
                <a:gridCol w="3541394">
                  <a:extLst>
                    <a:ext uri="{9D8B030D-6E8A-4147-A177-3AD203B41FA5}">
                      <a16:colId xmlns:a16="http://schemas.microsoft.com/office/drawing/2014/main" val="2318689931"/>
                    </a:ext>
                  </a:extLst>
                </a:gridCol>
                <a:gridCol w="3403599">
                  <a:extLst>
                    <a:ext uri="{9D8B030D-6E8A-4147-A177-3AD203B41FA5}">
                      <a16:colId xmlns:a16="http://schemas.microsoft.com/office/drawing/2014/main" val="3174457865"/>
                    </a:ext>
                  </a:extLst>
                </a:gridCol>
              </a:tblGrid>
              <a:tr h="734049">
                <a:tc>
                  <a:txBody>
                    <a:bodyPr/>
                    <a:lstStyle/>
                    <a:p>
                      <a:r>
                        <a:rPr lang="en-IE" sz="2000" b="1" cap="none" spc="30" dirty="0" err="1">
                          <a:solidFill>
                            <a:schemeClr val="tx1"/>
                          </a:solidFill>
                          <a:effectLst/>
                        </a:rPr>
                        <a:t>Aspecto</a:t>
                      </a:r>
                      <a:endParaRPr lang="en-IE" sz="2000" b="1" cap="none" spc="30" dirty="0">
                        <a:solidFill>
                          <a:schemeClr val="tx1"/>
                        </a:solidFill>
                        <a:effectLst/>
                      </a:endParaRP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SLIT (</a:t>
                      </a:r>
                      <a:r>
                        <a:rPr lang="en-IE" sz="2000" b="1" cap="none" spc="30" dirty="0" err="1">
                          <a:solidFill>
                            <a:schemeClr val="tx1"/>
                          </a:solidFill>
                          <a:effectLst/>
                        </a:rPr>
                        <a:t>inmunoterapia</a:t>
                      </a:r>
                      <a:r>
                        <a:rPr lang="en-IE" sz="2000" b="1" cap="none" spc="30" dirty="0">
                          <a:solidFill>
                            <a:schemeClr val="tx1"/>
                          </a:solidFill>
                          <a:effectLst/>
                        </a:rPr>
                        <a:t> sublingual)</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tc>
                  <a:txBody>
                    <a:bodyPr/>
                    <a:lstStyle/>
                    <a:p>
                      <a:r>
                        <a:rPr lang="en-IE" sz="2000" b="1" cap="none" spc="30" dirty="0">
                          <a:solidFill>
                            <a:schemeClr val="tx1"/>
                          </a:solidFill>
                          <a:effectLst/>
                        </a:rPr>
                        <a:t>SCIT (</a:t>
                      </a:r>
                      <a:r>
                        <a:rPr lang="en-IE" sz="2000" b="1" cap="none" spc="30" dirty="0" err="1">
                          <a:solidFill>
                            <a:schemeClr val="tx1"/>
                          </a:solidFill>
                          <a:effectLst/>
                        </a:rPr>
                        <a:t>inmunoterapia</a:t>
                      </a:r>
                      <a:r>
                        <a:rPr lang="en-IE" sz="2000" b="1" cap="none" spc="30" dirty="0">
                          <a:solidFill>
                            <a:schemeClr val="tx1"/>
                          </a:solidFill>
                          <a:effectLst/>
                        </a:rPr>
                        <a:t> </a:t>
                      </a:r>
                      <a:r>
                        <a:rPr lang="en-IE" sz="2000" b="1" cap="none" spc="30" dirty="0" err="1">
                          <a:solidFill>
                            <a:schemeClr val="tx1"/>
                          </a:solidFill>
                          <a:effectLst/>
                        </a:rPr>
                        <a:t>subcutánea</a:t>
                      </a:r>
                      <a:r>
                        <a:rPr lang="en-IE" sz="2000" b="1" cap="none" spc="30" dirty="0">
                          <a:solidFill>
                            <a:schemeClr val="tx1"/>
                          </a:solidFill>
                          <a:effectLst/>
                        </a:rPr>
                        <a:t>)</a:t>
                      </a:r>
                    </a:p>
                  </a:txBody>
                  <a:tcPr marL="0" marR="7469" marT="5707" marB="5707"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633357186"/>
                  </a:ext>
                </a:extLst>
              </a:tr>
              <a:tr h="817185">
                <a:tc>
                  <a:txBody>
                    <a:bodyPr/>
                    <a:lstStyle/>
                    <a:p>
                      <a:r>
                        <a:rPr lang="en-IE" sz="1800" b="1" cap="none" spc="0" dirty="0" err="1">
                          <a:solidFill>
                            <a:schemeClr val="tx1"/>
                          </a:solidFill>
                          <a:effectLst/>
                        </a:rPr>
                        <a:t>Cómo</a:t>
                      </a:r>
                      <a:r>
                        <a:rPr lang="en-IE" sz="1800" b="1" cap="none" spc="0" dirty="0">
                          <a:solidFill>
                            <a:schemeClr val="tx1"/>
                          </a:solidFill>
                          <a:effectLst/>
                        </a:rPr>
                        <a:t> se </a:t>
                      </a:r>
                      <a:r>
                        <a:rPr lang="en-IE" sz="1800" b="1" cap="none" spc="0" dirty="0" err="1">
                          <a:solidFill>
                            <a:schemeClr val="tx1"/>
                          </a:solidFill>
                          <a:effectLst/>
                        </a:rPr>
                        <a:t>administra</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s-ES" sz="1400" cap="none" spc="0" dirty="0">
                          <a:solidFill>
                            <a:schemeClr val="tx1"/>
                          </a:solidFill>
                          <a:effectLst/>
                        </a:rPr>
                        <a:t>Gotas o comprimidos debajo de la lengua en casa, diariamente.</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r>
                        <a:rPr lang="es-ES" sz="1400" cap="none" spc="0" dirty="0">
                          <a:solidFill>
                            <a:schemeClr val="tx1"/>
                          </a:solidFill>
                          <a:effectLst/>
                        </a:rPr>
                        <a:t>Inyecciones en la consulta del médico, normalmente semanales al principio y luego mensuales de mantenimiento.</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748355355"/>
                  </a:ext>
                </a:extLst>
              </a:tr>
              <a:tr h="567772">
                <a:tc>
                  <a:txBody>
                    <a:bodyPr/>
                    <a:lstStyle/>
                    <a:p>
                      <a:r>
                        <a:rPr lang="en-IE" sz="1800" b="1" cap="none" spc="0" dirty="0" err="1">
                          <a:solidFill>
                            <a:schemeClr val="tx1"/>
                          </a:solidFill>
                          <a:effectLst/>
                        </a:rPr>
                        <a:t>Comodidad</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s-ES" sz="1400" cap="none" spc="0" dirty="0">
                          <a:solidFill>
                            <a:schemeClr val="tx1"/>
                          </a:solidFill>
                          <a:effectLst/>
                        </a:rPr>
                        <a:t>Muy cómodo: no es necesario acudir a la consulta.</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a:solidFill>
                            <a:schemeClr val="tx1"/>
                          </a:solidFill>
                          <a:effectLst/>
                        </a:rPr>
                        <a:t>Menos </a:t>
                      </a:r>
                      <a:r>
                        <a:rPr lang="en-US" sz="1400" cap="none" spc="0" dirty="0" err="1">
                          <a:solidFill>
                            <a:schemeClr val="tx1"/>
                          </a:solidFill>
                          <a:effectLst/>
                        </a:rPr>
                        <a:t>cómodo</a:t>
                      </a:r>
                      <a:r>
                        <a:rPr lang="en-US" sz="1400" cap="none" spc="0" dirty="0">
                          <a:solidFill>
                            <a:schemeClr val="tx1"/>
                          </a:solidFill>
                          <a:effectLst/>
                        </a:rPr>
                        <a:t>: </a:t>
                      </a:r>
                      <a:r>
                        <a:rPr lang="en-US" sz="1400" cap="none" spc="0" dirty="0" err="1">
                          <a:solidFill>
                            <a:schemeClr val="tx1"/>
                          </a:solidFill>
                          <a:effectLst/>
                        </a:rPr>
                        <a:t>requiere</a:t>
                      </a:r>
                      <a:r>
                        <a:rPr lang="en-US" sz="1400" cap="none" spc="0" dirty="0">
                          <a:solidFill>
                            <a:schemeClr val="tx1"/>
                          </a:solidFill>
                          <a:effectLst/>
                        </a:rPr>
                        <a:t> </a:t>
                      </a:r>
                      <a:r>
                        <a:rPr lang="en-US" sz="1400" cap="none" spc="0" dirty="0" err="1">
                          <a:solidFill>
                            <a:schemeClr val="tx1"/>
                          </a:solidFill>
                          <a:effectLst/>
                        </a:rPr>
                        <a:t>visitas</a:t>
                      </a:r>
                      <a:r>
                        <a:rPr lang="en-US" sz="1400" cap="none" spc="0" dirty="0">
                          <a:solidFill>
                            <a:schemeClr val="tx1"/>
                          </a:solidFill>
                          <a:effectLst/>
                        </a:rPr>
                        <a:t> </a:t>
                      </a:r>
                      <a:r>
                        <a:rPr lang="en-US" sz="1400" cap="none" spc="0" dirty="0" err="1">
                          <a:solidFill>
                            <a:schemeClr val="tx1"/>
                          </a:solidFill>
                          <a:effectLst/>
                        </a:rPr>
                        <a:t>periódicas</a:t>
                      </a:r>
                      <a:r>
                        <a:rPr lang="en-US" sz="1400" cap="none" spc="0" dirty="0">
                          <a:solidFill>
                            <a:schemeClr val="tx1"/>
                          </a:solidFill>
                          <a:effectLst/>
                        </a:rPr>
                        <a:t> a la consulta.</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09244632"/>
                  </a:ext>
                </a:extLst>
              </a:tr>
              <a:tr h="817185">
                <a:tc>
                  <a:txBody>
                    <a:bodyPr/>
                    <a:lstStyle/>
                    <a:p>
                      <a:r>
                        <a:rPr lang="en-IE" sz="1800" b="1" cap="none" spc="0" dirty="0" err="1">
                          <a:solidFill>
                            <a:schemeClr val="tx1"/>
                          </a:solidFill>
                          <a:effectLst/>
                        </a:rPr>
                        <a:t>Seguridad</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s-ES" sz="1400" cap="none" spc="0" dirty="0">
                          <a:solidFill>
                            <a:schemeClr val="tx1"/>
                          </a:solidFill>
                          <a:effectLst/>
                        </a:rPr>
                        <a:t>Menor riesgo de reacciones alérgicas graves</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s-ES" sz="1400" cap="none" spc="0" dirty="0">
                          <a:solidFill>
                            <a:schemeClr val="tx1"/>
                          </a:solidFill>
                          <a:effectLst/>
                        </a:rPr>
                        <a:t>Mayor riesgo de reacciones sistémicas, requiere supervisión después de cada inyección.</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94922765"/>
                  </a:ext>
                </a:extLst>
              </a:tr>
              <a:tr h="567772">
                <a:tc>
                  <a:txBody>
                    <a:bodyPr/>
                    <a:lstStyle/>
                    <a:p>
                      <a:r>
                        <a:rPr lang="en-IE" sz="1800" b="1" cap="none" spc="0" dirty="0" err="1">
                          <a:solidFill>
                            <a:schemeClr val="tx1"/>
                          </a:solidFill>
                          <a:effectLst/>
                        </a:rPr>
                        <a:t>Eficacia</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n-US" sz="1400" cap="none" spc="0" dirty="0" err="1">
                          <a:solidFill>
                            <a:schemeClr val="tx1"/>
                          </a:solidFill>
                          <a:effectLst/>
                        </a:rPr>
                        <a:t>Eficaz</a:t>
                      </a:r>
                      <a:r>
                        <a:rPr lang="en-US" sz="1400" cap="none" spc="0" dirty="0">
                          <a:solidFill>
                            <a:schemeClr val="tx1"/>
                          </a:solidFill>
                          <a:effectLst/>
                        </a:rPr>
                        <a:t>, </a:t>
                      </a:r>
                      <a:r>
                        <a:rPr lang="en-US" sz="1400" cap="none" spc="0" dirty="0" err="1">
                          <a:solidFill>
                            <a:schemeClr val="tx1"/>
                          </a:solidFill>
                          <a:effectLst/>
                        </a:rPr>
                        <a:t>pero</a:t>
                      </a:r>
                      <a:r>
                        <a:rPr lang="en-US" sz="1400" cap="none" spc="0" dirty="0">
                          <a:solidFill>
                            <a:schemeClr val="tx1"/>
                          </a:solidFill>
                          <a:effectLst/>
                        </a:rPr>
                        <a:t> </a:t>
                      </a:r>
                      <a:r>
                        <a:rPr lang="en-US" sz="1400" cap="none" spc="0" dirty="0" err="1">
                          <a:solidFill>
                            <a:schemeClr val="tx1"/>
                          </a:solidFill>
                          <a:effectLst/>
                        </a:rPr>
                        <a:t>puede</a:t>
                      </a:r>
                      <a:r>
                        <a:rPr lang="en-US" sz="1400" cap="none" spc="0" dirty="0">
                          <a:solidFill>
                            <a:schemeClr val="tx1"/>
                          </a:solidFill>
                          <a:effectLst/>
                        </a:rPr>
                        <a:t> ser </a:t>
                      </a:r>
                      <a:r>
                        <a:rPr lang="en-US" sz="1400" cap="none" spc="0" dirty="0" err="1">
                          <a:solidFill>
                            <a:schemeClr val="tx1"/>
                          </a:solidFill>
                          <a:effectLst/>
                        </a:rPr>
                        <a:t>ligeramente</a:t>
                      </a:r>
                      <a:r>
                        <a:rPr lang="en-US" sz="1400" cap="none" spc="0" dirty="0">
                          <a:solidFill>
                            <a:schemeClr val="tx1"/>
                          </a:solidFill>
                          <a:effectLst/>
                        </a:rPr>
                        <a:t> </a:t>
                      </a:r>
                      <a:r>
                        <a:rPr lang="en-US" sz="1400" cap="none" spc="0" dirty="0" err="1">
                          <a:solidFill>
                            <a:schemeClr val="tx1"/>
                          </a:solidFill>
                          <a:effectLst/>
                        </a:rPr>
                        <a:t>menos</a:t>
                      </a:r>
                      <a:r>
                        <a:rPr lang="en-US" sz="1400" cap="none" spc="0" dirty="0">
                          <a:solidFill>
                            <a:schemeClr val="tx1"/>
                          </a:solidFill>
                          <a:effectLst/>
                        </a:rPr>
                        <a:t> </a:t>
                      </a:r>
                      <a:r>
                        <a:rPr lang="en-US" sz="1400" cap="none" spc="0" dirty="0" err="1">
                          <a:solidFill>
                            <a:schemeClr val="tx1"/>
                          </a:solidFill>
                          <a:effectLst/>
                        </a:rPr>
                        <a:t>robusto</a:t>
                      </a:r>
                      <a:r>
                        <a:rPr lang="en-US" sz="1400" cap="none" spc="0" dirty="0">
                          <a:solidFill>
                            <a:schemeClr val="tx1"/>
                          </a:solidFill>
                          <a:effectLst/>
                        </a:rPr>
                        <a:t> para </a:t>
                      </a:r>
                      <a:r>
                        <a:rPr lang="en-US" sz="1400" cap="none" spc="0" dirty="0" err="1">
                          <a:solidFill>
                            <a:schemeClr val="tx1"/>
                          </a:solidFill>
                          <a:effectLst/>
                        </a:rPr>
                        <a:t>algunos</a:t>
                      </a:r>
                      <a:r>
                        <a:rPr lang="en-US" sz="1400" cap="none" spc="0" dirty="0">
                          <a:solidFill>
                            <a:schemeClr val="tx1"/>
                          </a:solidFill>
                          <a:effectLst/>
                        </a:rPr>
                        <a:t> </a:t>
                      </a:r>
                      <a:r>
                        <a:rPr lang="en-US" sz="1400" cap="none" spc="0" dirty="0" err="1">
                          <a:solidFill>
                            <a:schemeClr val="tx1"/>
                          </a:solidFill>
                          <a:effectLst/>
                        </a:rPr>
                        <a:t>alérgenos</a:t>
                      </a:r>
                      <a:r>
                        <a:rPr lang="en-US" sz="1400" cap="none" spc="0" dirty="0">
                          <a:solidFill>
                            <a:schemeClr val="tx1"/>
                          </a:solidFill>
                          <a:effectLst/>
                        </a:rPr>
                        <a:t>.</a:t>
                      </a: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s-ES" sz="1400" cap="none" spc="0" dirty="0">
                          <a:solidFill>
                            <a:schemeClr val="tx1"/>
                          </a:solidFill>
                          <a:effectLst/>
                        </a:rPr>
                        <a:t>Muy eficaz contra una amplia gama de alérgenos.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3262540799"/>
                  </a:ext>
                </a:extLst>
              </a:tr>
              <a:tr h="567772">
                <a:tc>
                  <a:txBody>
                    <a:bodyPr/>
                    <a:lstStyle/>
                    <a:p>
                      <a:r>
                        <a:rPr lang="en-IE" sz="1800" b="1" cap="none" spc="0" dirty="0" err="1">
                          <a:solidFill>
                            <a:schemeClr val="tx1"/>
                          </a:solidFill>
                          <a:effectLst/>
                        </a:rPr>
                        <a:t>Inicio</a:t>
                      </a:r>
                      <a:r>
                        <a:rPr lang="en-IE" sz="1800" b="1" cap="none" spc="0" dirty="0">
                          <a:solidFill>
                            <a:schemeClr val="tx1"/>
                          </a:solidFill>
                          <a:effectLst/>
                        </a:rPr>
                        <a:t> de </a:t>
                      </a:r>
                      <a:r>
                        <a:rPr lang="en-IE" sz="1800" b="1" cap="none" spc="0" dirty="0" err="1">
                          <a:solidFill>
                            <a:schemeClr val="tx1"/>
                          </a:solidFill>
                          <a:effectLst/>
                        </a:rPr>
                        <a:t>mejoría</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s-ES" sz="1400" cap="none" spc="0" dirty="0">
                          <a:solidFill>
                            <a:schemeClr val="tx1"/>
                          </a:solidFill>
                          <a:effectLst/>
                        </a:rPr>
                        <a:t>Mejora gradual a lo largo de meses hasta un año.</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n-IE" sz="1400" cap="none" spc="0" dirty="0" err="1">
                          <a:solidFill>
                            <a:schemeClr val="tx1"/>
                          </a:solidFill>
                          <a:effectLst/>
                        </a:rPr>
                        <a:t>Mejora</a:t>
                      </a:r>
                      <a:r>
                        <a:rPr lang="en-IE" sz="1400" cap="none" spc="0" dirty="0">
                          <a:solidFill>
                            <a:schemeClr val="tx1"/>
                          </a:solidFill>
                          <a:effectLst/>
                        </a:rPr>
                        <a:t> gradual similar</a:t>
                      </a: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95525455"/>
                  </a:ext>
                </a:extLst>
              </a:tr>
              <a:tr h="817185">
                <a:tc>
                  <a:txBody>
                    <a:bodyPr/>
                    <a:lstStyle/>
                    <a:p>
                      <a:r>
                        <a:rPr lang="en-IE" sz="1800" b="1" cap="none" spc="0" dirty="0" err="1">
                          <a:solidFill>
                            <a:schemeClr val="tx1"/>
                          </a:solidFill>
                          <a:effectLst/>
                        </a:rPr>
                        <a:t>Consideraciones</a:t>
                      </a:r>
                      <a:r>
                        <a:rPr lang="en-IE" sz="1800" b="1" cap="none" spc="0" dirty="0">
                          <a:solidFill>
                            <a:schemeClr val="tx1"/>
                          </a:solidFill>
                          <a:effectLst/>
                        </a:rPr>
                        <a:t> </a:t>
                      </a:r>
                      <a:r>
                        <a:rPr lang="en-IE" sz="1800" b="1" cap="none" spc="0" dirty="0" err="1">
                          <a:solidFill>
                            <a:schemeClr val="tx1"/>
                          </a:solidFill>
                          <a:effectLst/>
                        </a:rPr>
                        <a:t>sobre</a:t>
                      </a:r>
                      <a:r>
                        <a:rPr lang="en-IE" sz="1800" b="1" cap="none" spc="0" dirty="0">
                          <a:solidFill>
                            <a:schemeClr val="tx1"/>
                          </a:solidFill>
                          <a:effectLst/>
                        </a:rPr>
                        <a:t> </a:t>
                      </a:r>
                      <a:r>
                        <a:rPr lang="en-IE" sz="1800" b="1" cap="none" spc="0" dirty="0" err="1">
                          <a:solidFill>
                            <a:schemeClr val="tx1"/>
                          </a:solidFill>
                          <a:effectLst/>
                        </a:rPr>
                        <a:t>los</a:t>
                      </a:r>
                      <a:r>
                        <a:rPr lang="en-IE" sz="1800" b="1" cap="none" spc="0" dirty="0">
                          <a:solidFill>
                            <a:schemeClr val="tx1"/>
                          </a:solidFill>
                          <a:effectLst/>
                        </a:rPr>
                        <a:t> </a:t>
                      </a:r>
                      <a:r>
                        <a:rPr lang="en-IE" sz="1800" b="1" cap="none" spc="0" dirty="0" err="1">
                          <a:solidFill>
                            <a:schemeClr val="tx1"/>
                          </a:solidFill>
                          <a:effectLst/>
                        </a:rPr>
                        <a:t>costes</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s-ES" sz="1400" cap="none" spc="0" dirty="0">
                          <a:solidFill>
                            <a:schemeClr val="tx1"/>
                          </a:solidFill>
                          <a:effectLst/>
                        </a:rPr>
                        <a:t>Menos visitas a la consulta pueden reducir los costes, pero los comprimidos pueden ser caros.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s-ES" sz="1400" cap="none" spc="0" dirty="0">
                          <a:solidFill>
                            <a:schemeClr val="tx1"/>
                          </a:solidFill>
                          <a:effectLst/>
                        </a:rPr>
                        <a:t>Las visitas al consultorio aumentan el coste total, pero las inyecciones suelen estar cubiertas por el seguro.</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46477651"/>
                  </a:ext>
                </a:extLst>
              </a:tr>
              <a:tr h="567772">
                <a:tc>
                  <a:txBody>
                    <a:bodyPr/>
                    <a:lstStyle/>
                    <a:p>
                      <a:r>
                        <a:rPr lang="en-IE" sz="1800" b="1" cap="none" spc="0" dirty="0" err="1">
                          <a:solidFill>
                            <a:schemeClr val="tx1"/>
                          </a:solidFill>
                          <a:effectLst/>
                        </a:rPr>
                        <a:t>Cumplimiento</a:t>
                      </a:r>
                      <a:endParaRPr lang="en-IE" sz="18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s-ES" sz="1400" cap="none" spc="0" dirty="0">
                          <a:solidFill>
                            <a:schemeClr val="tx1"/>
                          </a:solidFill>
                          <a:effectLst/>
                        </a:rPr>
                        <a:t>El uso diario en el hogar requiere un fuerte compromiso por parte del paciente.</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r>
                        <a:rPr lang="es-ES" sz="1400" cap="none" spc="0" dirty="0">
                          <a:solidFill>
                            <a:schemeClr val="tx1"/>
                          </a:solidFill>
                          <a:effectLst/>
                        </a:rPr>
                        <a:t>Las citas en consulta pueden mejorar el cumplimiento</a:t>
                      </a:r>
                      <a:endParaRPr lang="en-US" sz="1400" cap="none" spc="0" dirty="0">
                        <a:solidFill>
                          <a:schemeClr val="tx1"/>
                        </a:solidFill>
                        <a:effectLst/>
                      </a:endParaRPr>
                    </a:p>
                  </a:txBody>
                  <a:tcPr marL="0" marR="28533" marT="5707" marB="5707" anchor="ctr">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758162318"/>
                  </a:ext>
                </a:extLst>
              </a:tr>
              <a:tr h="567772">
                <a:tc>
                  <a:txBody>
                    <a:bodyPr/>
                    <a:lstStyle/>
                    <a:p>
                      <a:r>
                        <a:rPr lang="en-IE" sz="1800" b="1" cap="none" spc="0" dirty="0">
                          <a:solidFill>
                            <a:schemeClr val="tx1"/>
                          </a:solidFill>
                          <a:effectLst/>
                        </a:rPr>
                        <a:t>Ideal para</a:t>
                      </a:r>
                      <a:endParaRPr lang="en-IE" sz="18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s-ES" sz="1400" cap="none" spc="0" dirty="0">
                          <a:solidFill>
                            <a:schemeClr val="tx1"/>
                          </a:solidFill>
                          <a:effectLst/>
                        </a:rPr>
                        <a:t>Aquellos que prefieren el tratamiento en casa o a quienes no les gustan las agujas.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r>
                        <a:rPr lang="es-ES" sz="1400" cap="none" spc="0" dirty="0">
                          <a:solidFill>
                            <a:schemeClr val="tx1"/>
                          </a:solidFill>
                          <a:effectLst/>
                        </a:rPr>
                        <a:t>Aquellos que desean mezclas personalizadas y no tienen inconveniente con las inyecciones.</a:t>
                      </a:r>
                      <a:endParaRPr lang="en-US" sz="1400" cap="none" spc="0" dirty="0">
                        <a:solidFill>
                          <a:schemeClr val="tx1"/>
                        </a:solidFill>
                        <a:effectLst/>
                      </a:endParaRPr>
                    </a:p>
                  </a:txBody>
                  <a:tcPr marL="37343" marR="28533" marT="5707" marB="5707" anchor="ctr">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697904688"/>
                  </a:ext>
                </a:extLst>
              </a:tr>
            </a:tbl>
          </a:graphicData>
        </a:graphic>
      </p:graphicFrame>
    </p:spTree>
    <p:extLst>
      <p:ext uri="{BB962C8B-B14F-4D97-AF65-F5344CB8AC3E}">
        <p14:creationId xmlns:p14="http://schemas.microsoft.com/office/powerpoint/2010/main" val="2229310625"/>
      </p:ext>
    </p:extLst>
  </p:cSld>
  <p:clrMapOvr>
    <a:masterClrMapping/>
  </p:clrMapOvr>
  <mc:AlternateContent xmlns:mc="http://schemas.openxmlformats.org/markup-compatibility/2006" xmlns:p14="http://schemas.microsoft.com/office/powerpoint/2010/main">
    <mc:Choice Requires="p14">
      <p:transition spd="slow" p14:dur="2000" advTm="129800"/>
    </mc:Choice>
    <mc:Fallback xmlns="">
      <p:transition spd="slow" advTm="1298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2759-D7D3-ECF0-C459-B97AD6C2DDBD}"/>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2922E0AD-0298-0F0B-379F-36402A98F7BB}"/>
              </a:ext>
            </a:extLst>
          </p:cNvPr>
          <p:cNvGrpSpPr/>
          <p:nvPr/>
        </p:nvGrpSpPr>
        <p:grpSpPr>
          <a:xfrm>
            <a:off x="0" y="209165"/>
            <a:ext cx="11217212" cy="6535963"/>
            <a:chOff x="0" y="209165"/>
            <a:chExt cx="11217212" cy="6535963"/>
          </a:xfrm>
        </p:grpSpPr>
        <p:sp>
          <p:nvSpPr>
            <p:cNvPr id="25" name="Rectangle 24">
              <a:extLst>
                <a:ext uri="{FF2B5EF4-FFF2-40B4-BE49-F238E27FC236}">
                  <a16:creationId xmlns:a16="http://schemas.microsoft.com/office/drawing/2014/main" id="{77218855-A335-65FE-B35B-0B7FAD2539CA}"/>
                </a:ext>
              </a:extLst>
            </p:cNvPr>
            <p:cNvSpPr/>
            <p:nvPr/>
          </p:nvSpPr>
          <p:spPr>
            <a:xfrm>
              <a:off x="0" y="374153"/>
              <a:ext cx="11217212" cy="6370975"/>
            </a:xfrm>
            <a:prstGeom prst="rect">
              <a:avLst/>
            </a:prstGeom>
            <a:noFill/>
          </p:spPr>
          <p:txBody>
            <a:bodyPr/>
            <a:lstStyle/>
            <a:p>
              <a:endParaRPr lang="en-GB"/>
            </a:p>
          </p:txBody>
        </p:sp>
        <p:sp>
          <p:nvSpPr>
            <p:cNvPr id="26" name="Oval 25">
              <a:extLst>
                <a:ext uri="{FF2B5EF4-FFF2-40B4-BE49-F238E27FC236}">
                  <a16:creationId xmlns:a16="http://schemas.microsoft.com/office/drawing/2014/main" id="{7B8FBC51-C8A3-AEDD-2F4D-4D3F2D4421F8}"/>
                </a:ext>
              </a:extLst>
            </p:cNvPr>
            <p:cNvSpPr/>
            <p:nvPr/>
          </p:nvSpPr>
          <p:spPr>
            <a:xfrm>
              <a:off x="340805" y="209165"/>
              <a:ext cx="1397306" cy="139730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descr="House">
              <a:extLst>
                <a:ext uri="{FF2B5EF4-FFF2-40B4-BE49-F238E27FC236}">
                  <a16:creationId xmlns:a16="http://schemas.microsoft.com/office/drawing/2014/main" id="{D3DE8E21-4AF1-64DF-955F-92EA19445D13}"/>
                </a:ext>
              </a:extLst>
            </p:cNvPr>
            <p:cNvSpPr/>
            <p:nvPr/>
          </p:nvSpPr>
          <p:spPr>
            <a:xfrm>
              <a:off x="634239" y="502599"/>
              <a:ext cx="810437" cy="81043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8" name="Freeform: Shape 27">
              <a:extLst>
                <a:ext uri="{FF2B5EF4-FFF2-40B4-BE49-F238E27FC236}">
                  <a16:creationId xmlns:a16="http://schemas.microsoft.com/office/drawing/2014/main" id="{BBD78ADF-9F69-F381-A119-F9644C0B40DC}"/>
                </a:ext>
              </a:extLst>
            </p:cNvPr>
            <p:cNvSpPr/>
            <p:nvPr/>
          </p:nvSpPr>
          <p:spPr>
            <a:xfrm>
              <a:off x="2037534"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b="1" kern="1200" dirty="0">
                  <a:latin typeface="Arial" panose="020B0604020202020204" pitchFamily="34" charset="0"/>
                  <a:cs typeface="Arial" panose="020B0604020202020204" pitchFamily="34" charset="0"/>
                </a:rPr>
                <a:t>Mensajes para llevar a casa</a:t>
              </a:r>
              <a:endParaRPr lang="en-US" sz="2400" b="1" kern="1200" dirty="0">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991FB173-C395-BCBA-496D-0BF3FDE6D3AB}"/>
                </a:ext>
              </a:extLst>
            </p:cNvPr>
            <p:cNvSpPr/>
            <p:nvPr/>
          </p:nvSpPr>
          <p:spPr>
            <a:xfrm>
              <a:off x="5905077" y="209165"/>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0" name="Rectangle 29" descr="Stethoscope">
              <a:extLst>
                <a:ext uri="{FF2B5EF4-FFF2-40B4-BE49-F238E27FC236}">
                  <a16:creationId xmlns:a16="http://schemas.microsoft.com/office/drawing/2014/main" id="{9F9C66D4-FEF6-8364-50DA-EAB3D1CAE841}"/>
                </a:ext>
              </a:extLst>
            </p:cNvPr>
            <p:cNvSpPr/>
            <p:nvPr/>
          </p:nvSpPr>
          <p:spPr>
            <a:xfrm>
              <a:off x="6198512" y="502599"/>
              <a:ext cx="810437" cy="81043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1" name="Freeform: Shape 30">
              <a:extLst>
                <a:ext uri="{FF2B5EF4-FFF2-40B4-BE49-F238E27FC236}">
                  <a16:creationId xmlns:a16="http://schemas.microsoft.com/office/drawing/2014/main" id="{1E913E4D-5F4E-BA2F-AE0F-80A8F9E9888E}"/>
                </a:ext>
              </a:extLst>
            </p:cNvPr>
            <p:cNvSpPr/>
            <p:nvPr/>
          </p:nvSpPr>
          <p:spPr>
            <a:xfrm>
              <a:off x="7601806" y="209165"/>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dirty="0">
                  <a:latin typeface="Arial" panose="020B0604020202020204" pitchFamily="34" charset="0"/>
                  <a:cs typeface="Arial" panose="020B0604020202020204" pitchFamily="34" charset="0"/>
                </a:rPr>
                <a:t>La rinitis alérgica (RA) en niños debe ser un diagnóstico </a:t>
              </a:r>
              <a:r>
                <a:rPr lang="es-ES" sz="1900" dirty="0">
                  <a:latin typeface="Arial" panose="020B0604020202020204" pitchFamily="34" charset="0"/>
                  <a:cs typeface="Arial" panose="020B0604020202020204" pitchFamily="34" charset="0"/>
                </a:rPr>
                <a:t>a tener</a:t>
              </a:r>
              <a:r>
                <a:rPr lang="es-ES" sz="1900" kern="1200" dirty="0">
                  <a:latin typeface="Arial" panose="020B0604020202020204" pitchFamily="34" charset="0"/>
                  <a:cs typeface="Arial" panose="020B0604020202020204" pitchFamily="34" charset="0"/>
                </a:rPr>
                <a:t> en cuenta los médicos de atención primaria.</a:t>
              </a:r>
              <a:endParaRPr lang="en-US" sz="1900" kern="1200" dirty="0">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FD36125D-CDAF-4D36-48CF-6D5AA2FD19AB}"/>
                </a:ext>
              </a:extLst>
            </p:cNvPr>
            <p:cNvSpPr/>
            <p:nvPr/>
          </p:nvSpPr>
          <p:spPr>
            <a:xfrm>
              <a:off x="331280"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3" name="Rectangle 32" descr="Medicine">
              <a:extLst>
                <a:ext uri="{FF2B5EF4-FFF2-40B4-BE49-F238E27FC236}">
                  <a16:creationId xmlns:a16="http://schemas.microsoft.com/office/drawing/2014/main" id="{66CC61B7-BEA4-D5C8-EA73-011441291BA4}"/>
                </a:ext>
              </a:extLst>
            </p:cNvPr>
            <p:cNvSpPr/>
            <p:nvPr/>
          </p:nvSpPr>
          <p:spPr>
            <a:xfrm>
              <a:off x="624714" y="2201921"/>
              <a:ext cx="810437" cy="810437"/>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4" name="Freeform: Shape 33">
              <a:extLst>
                <a:ext uri="{FF2B5EF4-FFF2-40B4-BE49-F238E27FC236}">
                  <a16:creationId xmlns:a16="http://schemas.microsoft.com/office/drawing/2014/main" id="{5B109E2A-C48F-8832-2004-609C48E28873}"/>
                </a:ext>
              </a:extLst>
            </p:cNvPr>
            <p:cNvSpPr/>
            <p:nvPr/>
          </p:nvSpPr>
          <p:spPr>
            <a:xfrm>
              <a:off x="2028009" y="1908487"/>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endParaRPr lang="en-US" sz="1900" kern="1200" dirty="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7F8CD81A-A589-DE4D-FC72-6CE98431EF6F}"/>
                </a:ext>
              </a:extLst>
            </p:cNvPr>
            <p:cNvSpPr/>
            <p:nvPr/>
          </p:nvSpPr>
          <p:spPr>
            <a:xfrm>
              <a:off x="5895552" y="1908487"/>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6" name="Rectangle 35" descr="Needle">
              <a:extLst>
                <a:ext uri="{FF2B5EF4-FFF2-40B4-BE49-F238E27FC236}">
                  <a16:creationId xmlns:a16="http://schemas.microsoft.com/office/drawing/2014/main" id="{77F99D81-B714-1B8A-96BF-CE98D13809B1}"/>
                </a:ext>
              </a:extLst>
            </p:cNvPr>
            <p:cNvSpPr/>
            <p:nvPr/>
          </p:nvSpPr>
          <p:spPr>
            <a:xfrm>
              <a:off x="6188987" y="2201921"/>
              <a:ext cx="810437" cy="810437"/>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7" name="Freeform: Shape 36">
              <a:extLst>
                <a:ext uri="{FF2B5EF4-FFF2-40B4-BE49-F238E27FC236}">
                  <a16:creationId xmlns:a16="http://schemas.microsoft.com/office/drawing/2014/main" id="{79A148A1-D69B-3402-3DE2-4EA28A4972F9}"/>
                </a:ext>
              </a:extLst>
            </p:cNvPr>
            <p:cNvSpPr/>
            <p:nvPr/>
          </p:nvSpPr>
          <p:spPr>
            <a:xfrm>
              <a:off x="7592281" y="1908487"/>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dirty="0">
                  <a:latin typeface="Arial" panose="020B0604020202020204" pitchFamily="34" charset="0"/>
                  <a:cs typeface="Arial" panose="020B0604020202020204" pitchFamily="34" charset="0"/>
                </a:rPr>
                <a:t>La técnica de administración de esteroides nasales y una formación adecuada son esenciales para su eficacia.</a:t>
              </a:r>
              <a:endParaRPr lang="en-US" sz="1900" kern="1200" dirty="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6D107620-1E89-5FC2-033F-468F0DA89C70}"/>
                </a:ext>
              </a:extLst>
            </p:cNvPr>
            <p:cNvSpPr/>
            <p:nvPr/>
          </p:nvSpPr>
          <p:spPr>
            <a:xfrm>
              <a:off x="276135" y="3607809"/>
              <a:ext cx="1397306" cy="1397306"/>
            </a:xfrm>
            <a:prstGeom prst="ellipse">
              <a:avLst/>
            </a:prstGeom>
            <a:ln>
              <a:noFill/>
            </a:ln>
          </p:spPr>
          <p:style>
            <a:lnRef idx="0">
              <a:scrgbClr r="0" g="0" b="0"/>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9" name="Rectangle 38" descr="Checkmark">
              <a:extLst>
                <a:ext uri="{FF2B5EF4-FFF2-40B4-BE49-F238E27FC236}">
                  <a16:creationId xmlns:a16="http://schemas.microsoft.com/office/drawing/2014/main" id="{D3B67568-FD0D-26F8-24AC-2DF56DFDE56C}"/>
                </a:ext>
              </a:extLst>
            </p:cNvPr>
            <p:cNvSpPr/>
            <p:nvPr/>
          </p:nvSpPr>
          <p:spPr>
            <a:xfrm>
              <a:off x="569549" y="3901238"/>
              <a:ext cx="810437" cy="810437"/>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0" name="Freeform: Shape 39">
              <a:extLst>
                <a:ext uri="{FF2B5EF4-FFF2-40B4-BE49-F238E27FC236}">
                  <a16:creationId xmlns:a16="http://schemas.microsoft.com/office/drawing/2014/main" id="{950BF111-646A-8A56-2F4D-DA2A29E8CBE3}"/>
                </a:ext>
              </a:extLst>
            </p:cNvPr>
            <p:cNvSpPr/>
            <p:nvPr/>
          </p:nvSpPr>
          <p:spPr>
            <a:xfrm>
              <a:off x="1895983" y="3657902"/>
              <a:ext cx="3293649" cy="1397306"/>
            </a:xfrm>
            <a:custGeom>
              <a:avLst/>
              <a:gdLst>
                <a:gd name="connsiteX0" fmla="*/ 0 w 3293649"/>
                <a:gd name="connsiteY0" fmla="*/ 0 h 1397306"/>
                <a:gd name="connsiteX1" fmla="*/ 3293649 w 3293649"/>
                <a:gd name="connsiteY1" fmla="*/ 0 h 1397306"/>
                <a:gd name="connsiteX2" fmla="*/ 3293649 w 3293649"/>
                <a:gd name="connsiteY2" fmla="*/ 1397306 h 1397306"/>
                <a:gd name="connsiteX3" fmla="*/ 0 w 3293649"/>
                <a:gd name="connsiteY3" fmla="*/ 1397306 h 1397306"/>
                <a:gd name="connsiteX4" fmla="*/ 0 w 3293649"/>
                <a:gd name="connsiteY4" fmla="*/ 0 h 139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649" h="1397306">
                  <a:moveTo>
                    <a:pt x="0" y="0"/>
                  </a:moveTo>
                  <a:lnTo>
                    <a:pt x="3293649" y="0"/>
                  </a:lnTo>
                  <a:lnTo>
                    <a:pt x="3293649" y="1397306"/>
                  </a:lnTo>
                  <a:lnTo>
                    <a:pt x="0" y="13973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s-ES" sz="1900" kern="1200" dirty="0">
                  <a:latin typeface="Arial" panose="020B0604020202020204" pitchFamily="34" charset="0"/>
                  <a:cs typeface="Arial" panose="020B0604020202020204" pitchFamily="34" charset="0"/>
                </a:rPr>
                <a:t>La </a:t>
              </a:r>
              <a:r>
                <a:rPr lang="es-ES" sz="1900" dirty="0">
                  <a:latin typeface="Arial" panose="020B0604020202020204" pitchFamily="34" charset="0"/>
                  <a:cs typeface="Arial" panose="020B0604020202020204" pitchFamily="34" charset="0"/>
                </a:rPr>
                <a:t>inmunoterapia</a:t>
              </a:r>
              <a:r>
                <a:rPr lang="es-ES" sz="1900" kern="1200" dirty="0">
                  <a:latin typeface="Arial" panose="020B0604020202020204" pitchFamily="34" charset="0"/>
                  <a:cs typeface="Arial" panose="020B0604020202020204" pitchFamily="34" charset="0"/>
                </a:rPr>
                <a:t> es una buena opción para que los pacientes mejoren los resultados obtenidos con la terapia convencional.</a:t>
              </a:r>
              <a:endParaRPr lang="en-US" sz="1900" kern="1200" dirty="0">
                <a:latin typeface="Arial" panose="020B0604020202020204" pitchFamily="34" charset="0"/>
                <a:cs typeface="Arial" panose="020B0604020202020204" pitchFamily="34" charset="0"/>
              </a:endParaRPr>
            </a:p>
          </p:txBody>
        </p:sp>
      </p:grpSp>
      <p:pic>
        <p:nvPicPr>
          <p:cNvPr id="1026" name="Picture 2" descr="Ordinal Number Circle Counting ...">
            <a:extLst>
              <a:ext uri="{FF2B5EF4-FFF2-40B4-BE49-F238E27FC236}">
                <a16:creationId xmlns:a16="http://schemas.microsoft.com/office/drawing/2014/main" id="{57466F0A-8685-2FBA-E7A0-B69474E4C16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141" t="15119" r="10606" b="24483"/>
          <a:stretch/>
        </p:blipFill>
        <p:spPr bwMode="auto">
          <a:xfrm>
            <a:off x="5708172" y="3710494"/>
            <a:ext cx="1594211" cy="1380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37854-D7F7-6330-5E8B-58818F27A390}"/>
              </a:ext>
            </a:extLst>
          </p:cNvPr>
          <p:cNvSpPr txBox="1"/>
          <p:nvPr/>
        </p:nvSpPr>
        <p:spPr>
          <a:xfrm>
            <a:off x="7553515" y="3965838"/>
            <a:ext cx="4362350" cy="646331"/>
          </a:xfrm>
          <a:prstGeom prst="rect">
            <a:avLst/>
          </a:prstGeom>
          <a:noFill/>
        </p:spPr>
        <p:txBody>
          <a:bodyPr wrap="square" rtlCol="0">
            <a:spAutoFit/>
          </a:bodyPr>
          <a:lstStyle/>
          <a:p>
            <a:r>
              <a:rPr lang="es-ES" dirty="0">
                <a:latin typeface="Arial" panose="020B0604020202020204" pitchFamily="34" charset="0"/>
                <a:cs typeface="Arial" panose="020B0604020202020204" pitchFamily="34" charset="0"/>
              </a:rPr>
              <a:t>La inmunoterapia fue el primer (y único) tratamiento para la rinitis alérgica.</a:t>
            </a:r>
            <a:r>
              <a:rPr lang="en-US" dirty="0">
                <a:latin typeface="Arial" panose="020B0604020202020204" pitchFamily="34" charset="0"/>
                <a:cs typeface="Arial" panose="020B0604020202020204" pitchFamily="34" charset="0"/>
              </a:rPr>
              <a:t> </a:t>
            </a:r>
          </a:p>
        </p:txBody>
      </p:sp>
      <p:pic>
        <p:nvPicPr>
          <p:cNvPr id="2" name="Picture 1" descr="Kein Folientitel">
            <a:extLst>
              <a:ext uri="{FF2B5EF4-FFF2-40B4-BE49-F238E27FC236}">
                <a16:creationId xmlns:a16="http://schemas.microsoft.com/office/drawing/2014/main" id="{E3C1C124-CD73-87A5-66EA-FF1AAEAF1F2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t="8061" r="-3777" b="54183"/>
          <a:stretch/>
        </p:blipFill>
        <p:spPr bwMode="auto">
          <a:xfrm>
            <a:off x="3611096" y="5168467"/>
            <a:ext cx="4194152" cy="1113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EEBA55DC-D37E-60A2-2113-18E52C5426F3}"/>
              </a:ext>
            </a:extLst>
          </p:cNvPr>
          <p:cNvSpPr>
            <a:spLocks noChangeArrowheads="1"/>
          </p:cNvSpPr>
          <p:nvPr/>
        </p:nvSpPr>
        <p:spPr bwMode="auto">
          <a:xfrm>
            <a:off x="1895983" y="1958580"/>
            <a:ext cx="3293649"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0" i="0" u="none" strike="noStrike" cap="none" normalizeH="0" baseline="0" dirty="0" err="1">
                <a:ln>
                  <a:noFill/>
                </a:ln>
                <a:solidFill>
                  <a:schemeClr val="tx1"/>
                </a:solidFill>
                <a:effectLst/>
                <a:latin typeface="Arial" panose="020B0604020202020204" pitchFamily="34" charset="0"/>
              </a:rPr>
              <a:t>Existen</a:t>
            </a:r>
            <a:r>
              <a:rPr kumimoji="0" lang="en-US" altLang="en-US" sz="19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err="1">
                <a:ln>
                  <a:noFill/>
                </a:ln>
                <a:solidFill>
                  <a:schemeClr val="tx1"/>
                </a:solidFill>
                <a:effectLst/>
                <a:latin typeface="Arial" panose="020B0604020202020204" pitchFamily="34" charset="0"/>
              </a:rPr>
              <a:t>varios</a:t>
            </a:r>
            <a:r>
              <a:rPr kumimoji="0" lang="en-US" altLang="en-US" sz="1900" b="0" i="0" u="none" strike="noStrike" cap="none" normalizeH="0" baseline="0" dirty="0">
                <a:ln>
                  <a:noFill/>
                </a:ln>
                <a:solidFill>
                  <a:schemeClr val="tx1"/>
                </a:solidFill>
                <a:effectLst/>
                <a:latin typeface="Arial" panose="020B0604020202020204" pitchFamily="34" charset="0"/>
              </a:rPr>
              <a:t> </a:t>
            </a:r>
            <a:r>
              <a:rPr kumimoji="0" lang="en-US" altLang="en-US" sz="1900" b="0" i="0" u="none" strike="noStrike" cap="none" normalizeH="0" baseline="0" dirty="0" err="1">
                <a:ln>
                  <a:noFill/>
                </a:ln>
                <a:solidFill>
                  <a:schemeClr val="tx1"/>
                </a:solidFill>
                <a:effectLst/>
                <a:latin typeface="Arial" panose="020B0604020202020204" pitchFamily="34" charset="0"/>
              </a:rPr>
              <a:t>tratamientos</a:t>
            </a:r>
            <a:r>
              <a:rPr kumimoji="0" lang="en-US" altLang="en-US" sz="1900" b="0" i="0" u="none" strike="noStrike" cap="none" normalizeH="0" baseline="0" dirty="0">
                <a:ln>
                  <a:noFill/>
                </a:ln>
                <a:solidFill>
                  <a:schemeClr val="tx1"/>
                </a:solidFill>
                <a:effectLst/>
                <a:latin typeface="Arial" panose="020B0604020202020204" pitchFamily="34" charset="0"/>
              </a:rPr>
              <a:t> para la </a:t>
            </a:r>
            <a:r>
              <a:rPr lang="en-US" altLang="en-US" sz="1900" dirty="0">
                <a:latin typeface="Arial" panose="020B0604020202020204" pitchFamily="34" charset="0"/>
              </a:rPr>
              <a:t>rhinitis </a:t>
            </a:r>
            <a:r>
              <a:rPr lang="en-US" altLang="en-US" sz="1900" dirty="0" err="1">
                <a:latin typeface="Arial" panose="020B0604020202020204" pitchFamily="34" charset="0"/>
              </a:rPr>
              <a:t>alérgica</a:t>
            </a:r>
            <a:r>
              <a:rPr kumimoji="0" lang="en-US" altLang="en-US" sz="1900" b="0" i="0" u="none" strike="noStrike" cap="none" normalizeH="0" baseline="0" dirty="0">
                <a:ln>
                  <a:noFill/>
                </a:ln>
                <a:solidFill>
                  <a:schemeClr val="tx1"/>
                </a:solidFill>
                <a:effectLst/>
                <a:latin typeface="Arial" panose="020B0604020202020204" pitchFamily="34" charset="0"/>
              </a:rPr>
              <a:t> que </a:t>
            </a:r>
            <a:r>
              <a:rPr kumimoji="0" lang="en-US" altLang="en-US" sz="1900" b="0" i="0" u="none" strike="noStrike" cap="none" normalizeH="0" baseline="0" dirty="0" err="1">
                <a:ln>
                  <a:noFill/>
                </a:ln>
                <a:solidFill>
                  <a:schemeClr val="tx1"/>
                </a:solidFill>
                <a:effectLst/>
                <a:latin typeface="Arial" panose="020B0604020202020204" pitchFamily="34" charset="0"/>
              </a:rPr>
              <a:t>dependerán</a:t>
            </a:r>
            <a:r>
              <a:rPr kumimoji="0" lang="en-US" altLang="en-US" sz="1900" b="0" i="0" u="none" strike="noStrike" cap="none" normalizeH="0" baseline="0" dirty="0">
                <a:ln>
                  <a:noFill/>
                </a:ln>
                <a:solidFill>
                  <a:schemeClr val="tx1"/>
                </a:solidFill>
                <a:effectLst/>
                <a:latin typeface="Arial" panose="020B0604020202020204" pitchFamily="34" charset="0"/>
              </a:rPr>
              <a:t> del </a:t>
            </a:r>
            <a:r>
              <a:rPr kumimoji="0" lang="en-US" altLang="en-US" sz="1900" b="0" i="0" u="none" strike="noStrike" cap="none" normalizeH="0" baseline="0" dirty="0" err="1">
                <a:ln>
                  <a:noFill/>
                </a:ln>
                <a:solidFill>
                  <a:schemeClr val="tx1"/>
                </a:solidFill>
                <a:effectLst/>
                <a:latin typeface="Arial" panose="020B0604020202020204" pitchFamily="34" charset="0"/>
              </a:rPr>
              <a:t>tipo</a:t>
            </a:r>
            <a:r>
              <a:rPr kumimoji="0" lang="en-US" altLang="en-US" sz="1900" b="0" i="0" u="none" strike="noStrike" cap="none" normalizeH="0" baseline="0" dirty="0">
                <a:ln>
                  <a:noFill/>
                </a:ln>
                <a:solidFill>
                  <a:schemeClr val="tx1"/>
                </a:solidFill>
                <a:effectLst/>
                <a:latin typeface="Arial" panose="020B0604020202020204" pitchFamily="34" charset="0"/>
              </a:rPr>
              <a:t> y la </a:t>
            </a:r>
            <a:r>
              <a:rPr kumimoji="0" lang="en-US" altLang="en-US" sz="1900" b="0" i="0" u="none" strike="noStrike" cap="none" normalizeH="0" baseline="0" dirty="0" err="1">
                <a:ln>
                  <a:noFill/>
                </a:ln>
                <a:solidFill>
                  <a:schemeClr val="tx1"/>
                </a:solidFill>
                <a:effectLst/>
                <a:latin typeface="Arial" panose="020B0604020202020204" pitchFamily="34" charset="0"/>
              </a:rPr>
              <a:t>gravedad</a:t>
            </a:r>
            <a:r>
              <a:rPr kumimoji="0" lang="en-US" altLang="en-US" sz="1900" b="0" i="0" u="none" strike="noStrike" cap="none" normalizeH="0" baseline="0" dirty="0">
                <a:ln>
                  <a:noFill/>
                </a:ln>
                <a:solidFill>
                  <a:schemeClr val="tx1"/>
                </a:solidFill>
                <a:effectLst/>
                <a:latin typeface="Arial" panose="020B0604020202020204" pitchFamily="34" charset="0"/>
              </a:rPr>
              <a:t> de la </a:t>
            </a:r>
            <a:r>
              <a:rPr lang="en-US" altLang="en-US" sz="1900" dirty="0">
                <a:latin typeface="Arial" panose="020B0604020202020204" pitchFamily="34" charset="0"/>
              </a:rPr>
              <a:t>rhinitis.</a:t>
            </a:r>
            <a:endParaRPr kumimoji="0" lang="en-US" altLang="en-US" sz="19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5597742"/>
      </p:ext>
    </p:extLst>
  </p:cSld>
  <p:clrMapOvr>
    <a:masterClrMapping/>
  </p:clrMapOvr>
  <mc:AlternateContent xmlns:mc="http://schemas.openxmlformats.org/markup-compatibility/2006" xmlns:p14="http://schemas.microsoft.com/office/powerpoint/2010/main">
    <mc:Choice Requires="p14">
      <p:transition spd="slow" p14:dur="2000" advTm="42914"/>
    </mc:Choice>
    <mc:Fallback xmlns="">
      <p:transition spd="slow" advTm="429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0192-6248-B7CC-74E9-B093480B4465}"/>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540E6A4F-9AFC-0550-B7CD-82CCA049897C}"/>
              </a:ext>
            </a:extLst>
          </p:cNvPr>
          <p:cNvPicPr>
            <a:picLocks noChangeAspect="1"/>
          </p:cNvPicPr>
          <p:nvPr/>
        </p:nvPicPr>
        <p:blipFill>
          <a:blip r:embed="rId2"/>
          <a:stretch>
            <a:fillRect/>
          </a:stretch>
        </p:blipFill>
        <p:spPr>
          <a:xfrm>
            <a:off x="9041394" y="2058219"/>
            <a:ext cx="3084214" cy="3084214"/>
          </a:xfrm>
          <a:prstGeom prst="rect">
            <a:avLst/>
          </a:prstGeom>
        </p:spPr>
      </p:pic>
      <p:sp>
        <p:nvSpPr>
          <p:cNvPr id="2" name="Title 1">
            <a:extLst>
              <a:ext uri="{FF2B5EF4-FFF2-40B4-BE49-F238E27FC236}">
                <a16:creationId xmlns:a16="http://schemas.microsoft.com/office/drawing/2014/main" id="{D892CED3-87FE-A959-663B-DCAB344F7E93}"/>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El Desktop 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DB8C812-739B-589D-9773-C1E5882BB6E1}"/>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500A76F9-56C8-F0D7-147F-C049CE7D1C5D}"/>
              </a:ext>
            </a:extLst>
          </p:cNvPr>
          <p:cNvPicPr>
            <a:picLocks noChangeAspect="1"/>
          </p:cNvPicPr>
          <p:nvPr/>
        </p:nvPicPr>
        <p:blipFill>
          <a:blip r:embed="rId4"/>
          <a:srcRect/>
          <a:stretch/>
        </p:blipFill>
        <p:spPr>
          <a:xfrm>
            <a:off x="603178" y="1102888"/>
            <a:ext cx="3629981" cy="515251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F52526-7FFF-5046-3622-D73EF5F4B7BC}"/>
              </a:ext>
            </a:extLst>
          </p:cNvPr>
          <p:cNvSpPr txBox="1"/>
          <p:nvPr/>
        </p:nvSpPr>
        <p:spPr>
          <a:xfrm>
            <a:off x="4449503" y="1013676"/>
            <a:ext cx="7482964" cy="1754326"/>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es-ES" b="0" i="0" dirty="0">
                <a:solidFill>
                  <a:srgbClr val="223843"/>
                </a:solidFill>
                <a:effectLst/>
                <a:latin typeface="Arial" panose="020B0604020202020204" pitchFamily="34" charset="0"/>
                <a:cs typeface="Arial" panose="020B0604020202020204" pitchFamily="34" charset="0"/>
              </a:rPr>
              <a:t>La rinitis es un problema muy prevalente en todos los grupos de edad que afecta significativamente la vida de las personas que la padecen, incluyendo a quienes conviven con ellas. El </a:t>
            </a:r>
            <a:r>
              <a:rPr lang="es-ES" dirty="0" err="1">
                <a:solidFill>
                  <a:srgbClr val="223843"/>
                </a:solidFill>
                <a:latin typeface="Arial" panose="020B0604020202020204" pitchFamily="34" charset="0"/>
                <a:cs typeface="Arial" panose="020B0604020202020204" pitchFamily="34" charset="0"/>
              </a:rPr>
              <a:t>infra</a:t>
            </a:r>
            <a:r>
              <a:rPr lang="es-ES" b="0" i="0" dirty="0" err="1">
                <a:solidFill>
                  <a:srgbClr val="223843"/>
                </a:solidFill>
                <a:effectLst/>
                <a:latin typeface="Arial" panose="020B0604020202020204" pitchFamily="34" charset="0"/>
                <a:cs typeface="Arial" panose="020B0604020202020204" pitchFamily="34" charset="0"/>
              </a:rPr>
              <a:t>diagnóstico</a:t>
            </a:r>
            <a:r>
              <a:rPr lang="es-ES" b="0" i="0" dirty="0">
                <a:solidFill>
                  <a:srgbClr val="223843"/>
                </a:solidFill>
                <a:effectLst/>
                <a:latin typeface="Arial" panose="020B0604020202020204" pitchFamily="34" charset="0"/>
                <a:cs typeface="Arial" panose="020B0604020202020204" pitchFamily="34" charset="0"/>
              </a:rPr>
              <a:t> y el diagnóstico erróneo son comunes, lo que conduce a un tratamiento insuficiente o inadecuado, a un impacto económico y a posibles daños.</a:t>
            </a:r>
            <a:endParaRPr lang="en-US" b="0" i="0" dirty="0">
              <a:solidFill>
                <a:srgbClr val="223843"/>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F660F3B-832A-6214-9CE3-553EEBB7CFDE}"/>
              </a:ext>
            </a:extLst>
          </p:cNvPr>
          <p:cNvSpPr txBox="1"/>
          <p:nvPr/>
        </p:nvSpPr>
        <p:spPr>
          <a:xfrm>
            <a:off x="4449503" y="2805234"/>
            <a:ext cx="4785032" cy="3885679"/>
          </a:xfrm>
          <a:prstGeom prst="rect">
            <a:avLst/>
          </a:prstGeom>
          <a:noFill/>
        </p:spPr>
        <p:txBody>
          <a:bodyPr wrap="square">
            <a:spAutoFit/>
          </a:bodyPr>
          <a:lstStyle/>
          <a:p>
            <a:pPr marL="285750" indent="-285750" algn="l">
              <a:spcAft>
                <a:spcPts val="1500"/>
              </a:spcAft>
              <a:buFont typeface="Arial" panose="020B0604020202020204" pitchFamily="34" charset="0"/>
              <a:buChar char="•"/>
            </a:pPr>
            <a:r>
              <a:rPr lang="es-ES" b="0" i="0" dirty="0">
                <a:solidFill>
                  <a:srgbClr val="223843"/>
                </a:solidFill>
                <a:effectLst/>
                <a:latin typeface="Arial" panose="020B0604020202020204" pitchFamily="34" charset="0"/>
                <a:cs typeface="Arial" panose="020B0604020202020204" pitchFamily="34" charset="0"/>
              </a:rPr>
              <a:t>La mayoría de las personas con rinitis controlan la afección de forma episódica, ya sea mediante autocontrol o con medicamentos de venta libre (OTC). Muchos subestiman y descuidan sus síntomas y, a menudo, no lo comunican a su médico de </a:t>
            </a:r>
            <a:r>
              <a:rPr lang="es-ES" dirty="0">
                <a:solidFill>
                  <a:srgbClr val="223843"/>
                </a:solidFill>
                <a:latin typeface="Arial" panose="020B0604020202020204" pitchFamily="34" charset="0"/>
                <a:cs typeface="Arial" panose="020B0604020202020204" pitchFamily="34" charset="0"/>
              </a:rPr>
              <a:t>familia</a:t>
            </a:r>
            <a:r>
              <a:rPr lang="es-ES" b="0" i="0" dirty="0">
                <a:solidFill>
                  <a:srgbClr val="223843"/>
                </a:solidFill>
                <a:effectLst/>
                <a:latin typeface="Arial" panose="020B0604020202020204" pitchFamily="34" charset="0"/>
                <a:cs typeface="Arial" panose="020B0604020202020204" pitchFamily="34" charset="0"/>
              </a:rPr>
              <a:t> (</a:t>
            </a:r>
            <a:r>
              <a:rPr lang="es-ES" dirty="0">
                <a:solidFill>
                  <a:srgbClr val="223843"/>
                </a:solidFill>
                <a:latin typeface="Arial" panose="020B0604020202020204" pitchFamily="34" charset="0"/>
                <a:cs typeface="Arial" panose="020B0604020202020204" pitchFamily="34" charset="0"/>
              </a:rPr>
              <a:t>MF</a:t>
            </a:r>
            <a:r>
              <a:rPr lang="es-ES" b="0" i="0" dirty="0">
                <a:solidFill>
                  <a:srgbClr val="223843"/>
                </a:solidFill>
                <a:effectLst/>
                <a:latin typeface="Arial" panose="020B0604020202020204" pitchFamily="34" charset="0"/>
                <a:cs typeface="Arial" panose="020B0604020202020204" pitchFamily="34" charset="0"/>
              </a:rPr>
              <a:t>).</a:t>
            </a:r>
          </a:p>
          <a:p>
            <a:pPr marL="285750" indent="-285750" algn="l">
              <a:spcAft>
                <a:spcPts val="1500"/>
              </a:spcAft>
              <a:buFont typeface="Arial" panose="020B0604020202020204" pitchFamily="34" charset="0"/>
              <a:buChar char="•"/>
            </a:pPr>
            <a:r>
              <a:rPr lang="es-ES" b="0" i="0" dirty="0">
                <a:solidFill>
                  <a:srgbClr val="223843"/>
                </a:solidFill>
                <a:effectLst/>
                <a:latin typeface="Arial" panose="020B0604020202020204" pitchFamily="34" charset="0"/>
                <a:cs typeface="Arial" panose="020B0604020202020204" pitchFamily="34" charset="0"/>
              </a:rPr>
              <a:t>Sin embargo, dado que se trata de un problema común y una comorbilidad frecuente que afecta al tratamiento de otras afecciones, es necesario reconocerlo y tratarlo adecuadamente en </a:t>
            </a:r>
            <a:r>
              <a:rPr lang="es-ES" dirty="0">
                <a:solidFill>
                  <a:srgbClr val="223843"/>
                </a:solidFill>
                <a:latin typeface="Arial" panose="020B0604020202020204" pitchFamily="34" charset="0"/>
                <a:cs typeface="Arial" panose="020B0604020202020204" pitchFamily="34" charset="0"/>
              </a:rPr>
              <a:t>a</a:t>
            </a:r>
            <a:r>
              <a:rPr lang="es-ES" b="0" i="0" dirty="0">
                <a:solidFill>
                  <a:srgbClr val="223843"/>
                </a:solidFill>
                <a:effectLst/>
                <a:latin typeface="Arial" panose="020B0604020202020204" pitchFamily="34" charset="0"/>
                <a:cs typeface="Arial" panose="020B0604020202020204" pitchFamily="34" charset="0"/>
              </a:rPr>
              <a:t>tención primaria.</a:t>
            </a:r>
            <a:endParaRPr lang="en-US" b="0" i="0" dirty="0">
              <a:solidFill>
                <a:srgbClr val="22384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903149"/>
      </p:ext>
    </p:extLst>
  </p:cSld>
  <p:clrMapOvr>
    <a:masterClrMapping/>
  </p:clrMapOvr>
  <mc:AlternateContent xmlns:mc="http://schemas.openxmlformats.org/markup-compatibility/2006" xmlns:p14="http://schemas.microsoft.com/office/powerpoint/2010/main">
    <mc:Choice Requires="p14">
      <p:transition spd="slow" p14:dur="2000" advTm="61038"/>
    </mc:Choice>
    <mc:Fallback xmlns="">
      <p:transition spd="slow" advTm="6103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696E-27BA-85D8-6A15-B5781789C2C9}"/>
            </a:ext>
          </a:extLst>
        </p:cNvPr>
        <p:cNvGrpSpPr/>
        <p:nvPr/>
      </p:nvGrpSpPr>
      <p:grpSpPr>
        <a:xfrm>
          <a:off x="0" y="0"/>
          <a:ext cx="0" cy="0"/>
          <a:chOff x="0" y="0"/>
          <a:chExt cx="0" cy="0"/>
        </a:xfrm>
      </p:grpSpPr>
      <p:pic>
        <p:nvPicPr>
          <p:cNvPr id="6" name="Picture 5" descr="A qr code with green squares&#10;&#10;AI-generated content may be incorrect.">
            <a:extLst>
              <a:ext uri="{FF2B5EF4-FFF2-40B4-BE49-F238E27FC236}">
                <a16:creationId xmlns:a16="http://schemas.microsoft.com/office/drawing/2014/main" id="{019C2053-A183-8926-3D4C-F660979A7F78}"/>
              </a:ext>
            </a:extLst>
          </p:cNvPr>
          <p:cNvPicPr>
            <a:picLocks noChangeAspect="1"/>
          </p:cNvPicPr>
          <p:nvPr/>
        </p:nvPicPr>
        <p:blipFill>
          <a:blip r:embed="rId2"/>
          <a:stretch>
            <a:fillRect/>
          </a:stretch>
        </p:blipFill>
        <p:spPr>
          <a:xfrm>
            <a:off x="5906535" y="1376455"/>
            <a:ext cx="4105089" cy="4105089"/>
          </a:xfrm>
          <a:prstGeom prst="rect">
            <a:avLst/>
          </a:prstGeom>
        </p:spPr>
      </p:pic>
      <p:sp>
        <p:nvSpPr>
          <p:cNvPr id="2" name="Title 1">
            <a:extLst>
              <a:ext uri="{FF2B5EF4-FFF2-40B4-BE49-F238E27FC236}">
                <a16:creationId xmlns:a16="http://schemas.microsoft.com/office/drawing/2014/main" id="{D7DFBCFC-D390-C717-5D0E-469922328BE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El Desktop Helper</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07363A06-F593-2B82-AAF9-6C1710EBC8BA}"/>
              </a:ext>
            </a:extLst>
          </p:cNvPr>
          <p:cNvPicPr>
            <a:picLocks noChangeAspect="1"/>
          </p:cNvPicPr>
          <p:nvPr/>
        </p:nvPicPr>
        <p:blipFill>
          <a:blip r:embed="rId3"/>
          <a:stretch>
            <a:fillRect/>
          </a:stretch>
        </p:blipFill>
        <p:spPr>
          <a:xfrm>
            <a:off x="10411291" y="281092"/>
            <a:ext cx="1374214" cy="695352"/>
          </a:xfrm>
          <a:prstGeom prst="rect">
            <a:avLst/>
          </a:prstGeom>
        </p:spPr>
      </p:pic>
      <p:pic>
        <p:nvPicPr>
          <p:cNvPr id="3" name="Picture 2">
            <a:extLst>
              <a:ext uri="{FF2B5EF4-FFF2-40B4-BE49-F238E27FC236}">
                <a16:creationId xmlns:a16="http://schemas.microsoft.com/office/drawing/2014/main" id="{45592010-5956-B70B-7CAF-6535B6F740A2}"/>
              </a:ext>
            </a:extLst>
          </p:cNvPr>
          <p:cNvPicPr>
            <a:picLocks noChangeAspect="1"/>
          </p:cNvPicPr>
          <p:nvPr/>
        </p:nvPicPr>
        <p:blipFill>
          <a:blip r:embed="rId4"/>
          <a:srcRect/>
          <a:stretch/>
        </p:blipFill>
        <p:spPr>
          <a:xfrm>
            <a:off x="603178" y="1102888"/>
            <a:ext cx="3629981" cy="515251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762B5D-1221-B39F-DCCB-CBDE23FD8882}"/>
              </a:ext>
            </a:extLst>
          </p:cNvPr>
          <p:cNvSpPr txBox="1">
            <a:spLocks/>
          </p:cNvSpPr>
          <p:nvPr/>
        </p:nvSpPr>
        <p:spPr>
          <a:xfrm>
            <a:off x="6311835" y="5328414"/>
            <a:ext cx="3395583"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017973"/>
                </a:solidFill>
                <a:latin typeface="Arial" panose="020B0604020202020204" pitchFamily="34" charset="0"/>
                <a:cs typeface="Arial" panose="020B0604020202020204" pitchFamily="34" charset="0"/>
              </a:rPr>
              <a:t>www.ipcrg.org</a:t>
            </a:r>
            <a:endParaRPr lang="en-GB" sz="2800" dirty="0">
              <a:solidFill>
                <a:srgbClr val="017973"/>
              </a:solidFill>
            </a:endParaRPr>
          </a:p>
        </p:txBody>
      </p:sp>
    </p:spTree>
    <p:extLst>
      <p:ext uri="{BB962C8B-B14F-4D97-AF65-F5344CB8AC3E}">
        <p14:creationId xmlns:p14="http://schemas.microsoft.com/office/powerpoint/2010/main" val="282884505"/>
      </p:ext>
    </p:extLst>
  </p:cSld>
  <p:clrMapOvr>
    <a:masterClrMapping/>
  </p:clrMapOvr>
  <mc:AlternateContent xmlns:mc="http://schemas.openxmlformats.org/markup-compatibility/2006" xmlns:p14="http://schemas.microsoft.com/office/powerpoint/2010/main">
    <mc:Choice Requires="p14">
      <p:transition spd="slow" p14:dur="2000" advTm="27132"/>
    </mc:Choice>
    <mc:Fallback xmlns="">
      <p:transition spd="slow" advTm="2713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5231-7C25-DF88-DE16-C20B3AC75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FC36A-AA00-C22F-2EF0-422DF323403D}"/>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Caso </a:t>
            </a:r>
            <a:r>
              <a:rPr lang="en-GB" sz="2800" b="1" dirty="0" err="1">
                <a:solidFill>
                  <a:srgbClr val="017973"/>
                </a:solidFill>
                <a:latin typeface="Arial" panose="020B0604020202020204" pitchFamily="34" charset="0"/>
                <a:cs typeface="Arial" panose="020B0604020202020204" pitchFamily="34" charset="0"/>
              </a:rPr>
              <a:t>clínico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42CB89D-79B7-7684-D29A-E034643B37CA}"/>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8" name="TextBox 7">
            <a:extLst>
              <a:ext uri="{FF2B5EF4-FFF2-40B4-BE49-F238E27FC236}">
                <a16:creationId xmlns:a16="http://schemas.microsoft.com/office/drawing/2014/main" id="{A44B5CB7-0573-0843-1C9A-5ADC86A7502A}"/>
              </a:ext>
            </a:extLst>
          </p:cNvPr>
          <p:cNvSpPr txBox="1"/>
          <p:nvPr/>
        </p:nvSpPr>
        <p:spPr>
          <a:xfrm>
            <a:off x="462292" y="1376556"/>
            <a:ext cx="5633708" cy="4893647"/>
          </a:xfrm>
          <a:prstGeom prst="rect">
            <a:avLst/>
          </a:prstGeom>
          <a:noFill/>
        </p:spPr>
        <p:txBody>
          <a:bodyPr wrap="square">
            <a:spAutoFit/>
          </a:bodyPr>
          <a:lstStyle/>
          <a:p>
            <a:pPr marL="285750" indent="-285750">
              <a:buClr>
                <a:srgbClr val="017973"/>
              </a:buClr>
              <a:buSzPct val="130000"/>
              <a:buFont typeface="Arial" panose="020B0604020202020204" pitchFamily="34" charset="0"/>
              <a:buChar char="•"/>
            </a:pPr>
            <a:r>
              <a:rPr lang="es-ES" sz="2400" dirty="0">
                <a:latin typeface="Arial" panose="020B0604020202020204" pitchFamily="34" charset="0"/>
                <a:cs typeface="Arial" panose="020B0604020202020204" pitchFamily="34" charset="0"/>
              </a:rPr>
              <a:t>Liam es un niño de siete años al que le encanta jugar al fútbol y divertirse al aire libre con sus amigos.</a:t>
            </a:r>
          </a:p>
          <a:p>
            <a:pPr marL="285750" indent="-285750">
              <a:buClr>
                <a:srgbClr val="017973"/>
              </a:buClr>
              <a:buSzPct val="130000"/>
              <a:buFont typeface="Arial" panose="020B0604020202020204" pitchFamily="34" charset="0"/>
              <a:buChar char="•"/>
            </a:pPr>
            <a:r>
              <a:rPr lang="es-ES" sz="2400" dirty="0">
                <a:latin typeface="Arial" panose="020B0604020202020204" pitchFamily="34" charset="0"/>
                <a:cs typeface="Arial" panose="020B0604020202020204" pitchFamily="34" charset="0"/>
              </a:rPr>
              <a:t>Desde hace un par de años, presenta síntomas de secreción nasal y congestión con estornudos.</a:t>
            </a:r>
          </a:p>
          <a:p>
            <a:pPr marL="285750" indent="-285750">
              <a:buClr>
                <a:srgbClr val="017973"/>
              </a:buClr>
              <a:buSzPct val="130000"/>
              <a:buFont typeface="Arial" panose="020B0604020202020204" pitchFamily="34" charset="0"/>
              <a:buChar char="•"/>
            </a:pPr>
            <a:r>
              <a:rPr lang="es-ES" sz="2400" dirty="0">
                <a:latin typeface="Arial" panose="020B0604020202020204" pitchFamily="34" charset="0"/>
                <a:cs typeface="Arial" panose="020B0604020202020204" pitchFamily="34" charset="0"/>
              </a:rPr>
              <a:t>A sus padres no les gusta molestar al médico y han utilizado remedios de venta libre (OTC) para aliviar los síntomas de Liam durante los últimos dos años.</a:t>
            </a:r>
          </a:p>
          <a:p>
            <a:pPr marL="285750" indent="-285750">
              <a:buClr>
                <a:srgbClr val="017973"/>
              </a:buClr>
              <a:buSzPct val="130000"/>
              <a:buFont typeface="Arial" panose="020B0604020202020204" pitchFamily="34" charset="0"/>
              <a:buChar char="•"/>
            </a:pPr>
            <a:r>
              <a:rPr lang="es-ES" sz="2400" dirty="0">
                <a:latin typeface="Arial" panose="020B0604020202020204" pitchFamily="34" charset="0"/>
                <a:cs typeface="Arial" panose="020B0604020202020204" pitchFamily="34" charset="0"/>
              </a:rPr>
              <a:t>Estos remedios ya no parecen funcionar.</a:t>
            </a:r>
            <a:endParaRPr lang="en-US" sz="2400" dirty="0">
              <a:effectLst/>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D1F39326-366A-7388-A37C-15D28C47B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827" y="1104713"/>
            <a:ext cx="5370929" cy="400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112865"/>
      </p:ext>
    </p:extLst>
  </p:cSld>
  <p:clrMapOvr>
    <a:masterClrMapping/>
  </p:clrMapOvr>
  <mc:AlternateContent xmlns:mc="http://schemas.openxmlformats.org/markup-compatibility/2006" xmlns:p14="http://schemas.microsoft.com/office/powerpoint/2010/main">
    <mc:Choice Requires="p14">
      <p:transition spd="slow" p14:dur="2000" advTm="36830"/>
    </mc:Choice>
    <mc:Fallback xmlns="">
      <p:transition spd="slow" advTm="3683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CEC4-E6AB-5B70-6581-19958F15371E}"/>
            </a:ext>
          </a:extLst>
        </p:cNvPr>
        <p:cNvGrpSpPr/>
        <p:nvPr/>
      </p:nvGrpSpPr>
      <p:grpSpPr>
        <a:xfrm>
          <a:off x="0" y="0"/>
          <a:ext cx="0" cy="0"/>
          <a:chOff x="0" y="0"/>
          <a:chExt cx="0" cy="0"/>
        </a:xfrm>
      </p:grpSpPr>
      <p:sp>
        <p:nvSpPr>
          <p:cNvPr id="18" name="Oval 17">
            <a:extLst>
              <a:ext uri="{FF2B5EF4-FFF2-40B4-BE49-F238E27FC236}">
                <a16:creationId xmlns:a16="http://schemas.microsoft.com/office/drawing/2014/main" id="{B127C6DA-E7E9-CA94-B59E-2F255CFBA41E}"/>
              </a:ext>
            </a:extLst>
          </p:cNvPr>
          <p:cNvSpPr/>
          <p:nvPr/>
        </p:nvSpPr>
        <p:spPr>
          <a:xfrm>
            <a:off x="8722043" y="1568963"/>
            <a:ext cx="1852875" cy="1852875"/>
          </a:xfrm>
          <a:prstGeom prst="ellipse">
            <a:avLst/>
          </a:prstGeom>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 name="Title 1">
            <a:extLst>
              <a:ext uri="{FF2B5EF4-FFF2-40B4-BE49-F238E27FC236}">
                <a16:creationId xmlns:a16="http://schemas.microsoft.com/office/drawing/2014/main" id="{6174E664-9386-A0D2-C61B-AD47D8A1359A}"/>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Objetivos</a:t>
            </a:r>
            <a:r>
              <a:rPr lang="en-GB" sz="2800" b="1" dirty="0">
                <a:solidFill>
                  <a:srgbClr val="017973"/>
                </a:solidFill>
                <a:latin typeface="Arial" panose="020B0604020202020204" pitchFamily="34" charset="0"/>
                <a:cs typeface="Arial" panose="020B0604020202020204" pitchFamily="34" charset="0"/>
              </a:rPr>
              <a:t> de </a:t>
            </a:r>
            <a:r>
              <a:rPr lang="en-GB" sz="2800" b="1" dirty="0" err="1">
                <a:solidFill>
                  <a:srgbClr val="017973"/>
                </a:solidFill>
                <a:latin typeface="Arial" panose="020B0604020202020204" pitchFamily="34" charset="0"/>
                <a:cs typeface="Arial" panose="020B0604020202020204" pitchFamily="34" charset="0"/>
              </a:rPr>
              <a:t>aprendizaje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D7A09A5F-3E63-F61A-BFE9-0CA0D601837C}"/>
              </a:ext>
            </a:extLst>
          </p:cNvPr>
          <p:cNvPicPr>
            <a:picLocks noChangeAspect="1"/>
          </p:cNvPicPr>
          <p:nvPr/>
        </p:nvPicPr>
        <p:blipFill>
          <a:blip r:embed="rId4"/>
          <a:stretch>
            <a:fillRect/>
          </a:stretch>
        </p:blipFill>
        <p:spPr>
          <a:xfrm>
            <a:off x="10411291" y="281092"/>
            <a:ext cx="1374214" cy="695352"/>
          </a:xfrm>
          <a:prstGeom prst="rect">
            <a:avLst/>
          </a:prstGeom>
        </p:spPr>
      </p:pic>
      <p:sp>
        <p:nvSpPr>
          <p:cNvPr id="4" name="Oval 3">
            <a:extLst>
              <a:ext uri="{FF2B5EF4-FFF2-40B4-BE49-F238E27FC236}">
                <a16:creationId xmlns:a16="http://schemas.microsoft.com/office/drawing/2014/main" id="{1A67258B-CED3-2070-3ED7-C866C70CC058}"/>
              </a:ext>
            </a:extLst>
          </p:cNvPr>
          <p:cNvSpPr/>
          <p:nvPr/>
        </p:nvSpPr>
        <p:spPr>
          <a:xfrm>
            <a:off x="1583918"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6" name="Rectangle 5" descr="Needle">
            <a:extLst>
              <a:ext uri="{FF2B5EF4-FFF2-40B4-BE49-F238E27FC236}">
                <a16:creationId xmlns:a16="http://schemas.microsoft.com/office/drawing/2014/main" id="{4F2E076B-4482-7085-9CED-7D30A64AF5DE}"/>
              </a:ext>
            </a:extLst>
          </p:cNvPr>
          <p:cNvSpPr/>
          <p:nvPr/>
        </p:nvSpPr>
        <p:spPr>
          <a:xfrm>
            <a:off x="1978793" y="1963838"/>
            <a:ext cx="1063125" cy="10631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
        <p:nvSpPr>
          <p:cNvPr id="7" name="Freeform: Shape 6">
            <a:extLst>
              <a:ext uri="{FF2B5EF4-FFF2-40B4-BE49-F238E27FC236}">
                <a16:creationId xmlns:a16="http://schemas.microsoft.com/office/drawing/2014/main" id="{C9C00277-8525-7F5E-6115-89AF143ED44F}"/>
              </a:ext>
            </a:extLst>
          </p:cNvPr>
          <p:cNvSpPr/>
          <p:nvPr/>
        </p:nvSpPr>
        <p:spPr>
          <a:xfrm>
            <a:off x="991605"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s-ES" sz="2000" kern="1200" cap="none" baseline="0" dirty="0">
                <a:latin typeface="Arial" panose="020B0604020202020204" pitchFamily="34" charset="0"/>
                <a:cs typeface="Arial" panose="020B0604020202020204" pitchFamily="34" charset="0"/>
              </a:rPr>
              <a:t>Comprensión del  impacto negativo de la rinitis alérgica (RA) en los niños</a:t>
            </a:r>
            <a:endParaRPr lang="en-US" sz="2000" kern="1200" cap="none" baseline="0" dirty="0">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9EF77B05-70FE-4F6D-1708-B9E475439282}"/>
              </a:ext>
            </a:extLst>
          </p:cNvPr>
          <p:cNvSpPr/>
          <p:nvPr/>
        </p:nvSpPr>
        <p:spPr>
          <a:xfrm>
            <a:off x="5152980" y="1568963"/>
            <a:ext cx="1852875" cy="1852875"/>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Rectangle 9" descr="Medicine">
            <a:extLst>
              <a:ext uri="{FF2B5EF4-FFF2-40B4-BE49-F238E27FC236}">
                <a16:creationId xmlns:a16="http://schemas.microsoft.com/office/drawing/2014/main" id="{EC99BF66-65A4-0C3C-EB35-3EB05941C533}"/>
              </a:ext>
            </a:extLst>
          </p:cNvPr>
          <p:cNvSpPr/>
          <p:nvPr/>
        </p:nvSpPr>
        <p:spPr>
          <a:xfrm>
            <a:off x="5547855" y="1963838"/>
            <a:ext cx="1063125" cy="106312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448AFC00-E0B2-2D34-3921-E9E4F32F24F8}"/>
              </a:ext>
            </a:extLst>
          </p:cNvPr>
          <p:cNvSpPr/>
          <p:nvPr/>
        </p:nvSpPr>
        <p:spPr>
          <a:xfrm>
            <a:off x="4560668"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s-ES" sz="2000" kern="1200" cap="none" baseline="0" dirty="0">
                <a:latin typeface="Arial" panose="020B0604020202020204" pitchFamily="34" charset="0"/>
                <a:cs typeface="Arial" panose="020B0604020202020204" pitchFamily="34" charset="0"/>
              </a:rPr>
              <a:t>Distinguir entre algunos de los obstáculos del tratamiento de la RA.</a:t>
            </a:r>
            <a:endParaRPr lang="en-US" sz="2000" kern="1200" cap="none" baseline="0" dirty="0">
              <a:latin typeface="Arial" panose="020B0604020202020204" pitchFamily="34" charset="0"/>
              <a:cs typeface="Arial" panose="020B0604020202020204" pitchFamily="34" charset="0"/>
            </a:endParaRPr>
          </a:p>
        </p:txBody>
      </p:sp>
      <p:sp>
        <p:nvSpPr>
          <p:cNvPr id="14" name="Rectangle 13" descr="Checkmark">
            <a:extLst>
              <a:ext uri="{FF2B5EF4-FFF2-40B4-BE49-F238E27FC236}">
                <a16:creationId xmlns:a16="http://schemas.microsoft.com/office/drawing/2014/main" id="{728C5C5E-9B44-4A8E-1CAE-3DD7177E2CD0}"/>
              </a:ext>
            </a:extLst>
          </p:cNvPr>
          <p:cNvSpPr/>
          <p:nvPr/>
        </p:nvSpPr>
        <p:spPr>
          <a:xfrm>
            <a:off x="9116918" y="1963838"/>
            <a:ext cx="1063125" cy="106312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5" name="Freeform: Shape 14">
            <a:extLst>
              <a:ext uri="{FF2B5EF4-FFF2-40B4-BE49-F238E27FC236}">
                <a16:creationId xmlns:a16="http://schemas.microsoft.com/office/drawing/2014/main" id="{7EBD98BC-8B29-83D5-F0AC-43AC18F449C5}"/>
              </a:ext>
            </a:extLst>
          </p:cNvPr>
          <p:cNvSpPr/>
          <p:nvPr/>
        </p:nvSpPr>
        <p:spPr>
          <a:xfrm>
            <a:off x="8129730" y="3998963"/>
            <a:ext cx="3037500" cy="855000"/>
          </a:xfrm>
          <a:custGeom>
            <a:avLst/>
            <a:gdLst>
              <a:gd name="connsiteX0" fmla="*/ 0 w 3037500"/>
              <a:gd name="connsiteY0" fmla="*/ 0 h 855000"/>
              <a:gd name="connsiteX1" fmla="*/ 3037500 w 3037500"/>
              <a:gd name="connsiteY1" fmla="*/ 0 h 855000"/>
              <a:gd name="connsiteX2" fmla="*/ 3037500 w 3037500"/>
              <a:gd name="connsiteY2" fmla="*/ 855000 h 855000"/>
              <a:gd name="connsiteX3" fmla="*/ 0 w 3037500"/>
              <a:gd name="connsiteY3" fmla="*/ 855000 h 855000"/>
              <a:gd name="connsiteX4" fmla="*/ 0 w 3037500"/>
              <a:gd name="connsiteY4" fmla="*/ 0 h 85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7500" h="855000">
                <a:moveTo>
                  <a:pt x="0" y="0"/>
                </a:moveTo>
                <a:lnTo>
                  <a:pt x="3037500" y="0"/>
                </a:lnTo>
                <a:lnTo>
                  <a:pt x="3037500" y="855000"/>
                </a:lnTo>
                <a:lnTo>
                  <a:pt x="0" y="855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s-ES" sz="2000" kern="1200" cap="none" baseline="0" dirty="0">
                <a:latin typeface="Arial" panose="020B0604020202020204" pitchFamily="34" charset="0"/>
                <a:cs typeface="Arial" panose="020B0604020202020204" pitchFamily="34" charset="0"/>
              </a:rPr>
              <a:t>Identificar el uso potencial de la inmunoterapia con alérgenos (AIT) para la RA.</a:t>
            </a:r>
            <a:endParaRPr lang="en-US" sz="2000" kern="1200" cap="none" baseline="0" dirty="0">
              <a:latin typeface="Arial" panose="020B0604020202020204" pitchFamily="34" charset="0"/>
              <a:cs typeface="Arial" panose="020B0604020202020204" pitchFamily="34" charset="0"/>
            </a:endParaRPr>
          </a:p>
        </p:txBody>
      </p:sp>
      <p:pic>
        <p:nvPicPr>
          <p:cNvPr id="13" name="Video 12">
            <a:extLst>
              <a:ext uri="{FF2B5EF4-FFF2-40B4-BE49-F238E27FC236}">
                <a16:creationId xmlns:a16="http://schemas.microsoft.com/office/drawing/2014/main" id="{F06F58CA-AC04-93C7-583D-76AFC48D6F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300987" y="5035037"/>
            <a:ext cx="1747884" cy="1747884"/>
          </a:xfrm>
          <a:prstGeom prst="ellipse">
            <a:avLst/>
          </a:prstGeom>
        </p:spPr>
      </p:pic>
    </p:spTree>
    <p:extLst>
      <p:ext uri="{BB962C8B-B14F-4D97-AF65-F5344CB8AC3E}">
        <p14:creationId xmlns:p14="http://schemas.microsoft.com/office/powerpoint/2010/main" val="4075101473"/>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D5EC1-B8DE-7EB1-3D05-8230C1893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25AC4-051C-B9C0-D249-D3027655173C}"/>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El </a:t>
            </a:r>
            <a:r>
              <a:rPr lang="en-GB" sz="2800" b="1" dirty="0" err="1">
                <a:solidFill>
                  <a:srgbClr val="017973"/>
                </a:solidFill>
                <a:latin typeface="Arial" panose="020B0604020202020204" pitchFamily="34" charset="0"/>
                <a:cs typeface="Arial" panose="020B0604020202020204" pitchFamily="34" charset="0"/>
              </a:rPr>
              <a:t>paciente</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F839A213-B385-5DBC-EA57-21D070B30563}"/>
              </a:ext>
            </a:extLst>
          </p:cNvPr>
          <p:cNvPicPr>
            <a:picLocks noChangeAspect="1"/>
          </p:cNvPicPr>
          <p:nvPr/>
        </p:nvPicPr>
        <p:blipFill>
          <a:blip r:embed="rId2"/>
          <a:stretch>
            <a:fillRect/>
          </a:stretch>
        </p:blipFill>
        <p:spPr>
          <a:xfrm>
            <a:off x="10411291" y="281092"/>
            <a:ext cx="1374214" cy="695352"/>
          </a:xfrm>
          <a:prstGeom prst="rect">
            <a:avLst/>
          </a:prstGeom>
        </p:spPr>
      </p:pic>
      <p:pic>
        <p:nvPicPr>
          <p:cNvPr id="3" name="Picture 2" descr="A cartoon of a child blowing his nose&#10;&#10;AI-generated content may be incorrect.">
            <a:extLst>
              <a:ext uri="{FF2B5EF4-FFF2-40B4-BE49-F238E27FC236}">
                <a16:creationId xmlns:a16="http://schemas.microsoft.com/office/drawing/2014/main" id="{B9132B65-95F2-18F1-E90B-E9E1C077F538}"/>
              </a:ext>
            </a:extLst>
          </p:cNvPr>
          <p:cNvPicPr>
            <a:picLocks noChangeAspect="1"/>
          </p:cNvPicPr>
          <p:nvPr/>
        </p:nvPicPr>
        <p:blipFill>
          <a:blip r:embed="rId3"/>
          <a:stretch>
            <a:fillRect/>
          </a:stretch>
        </p:blipFill>
        <p:spPr>
          <a:xfrm>
            <a:off x="9333301" y="1294244"/>
            <a:ext cx="1661906" cy="3037453"/>
          </a:xfrm>
          <a:prstGeom prst="rect">
            <a:avLst/>
          </a:prstGeom>
        </p:spPr>
      </p:pic>
      <p:graphicFrame>
        <p:nvGraphicFramePr>
          <p:cNvPr id="11" name="TextBox 7">
            <a:extLst>
              <a:ext uri="{FF2B5EF4-FFF2-40B4-BE49-F238E27FC236}">
                <a16:creationId xmlns:a16="http://schemas.microsoft.com/office/drawing/2014/main" id="{DCDE2AF8-A5A4-0971-281B-AD0A613A9F5C}"/>
              </a:ext>
            </a:extLst>
          </p:cNvPr>
          <p:cNvGraphicFramePr/>
          <p:nvPr>
            <p:extLst>
              <p:ext uri="{D42A27DB-BD31-4B8C-83A1-F6EECF244321}">
                <p14:modId xmlns:p14="http://schemas.microsoft.com/office/powerpoint/2010/main" val="1270895034"/>
              </p:ext>
            </p:extLst>
          </p:nvPr>
        </p:nvGraphicFramePr>
        <p:xfrm>
          <a:off x="-102942" y="1022062"/>
          <a:ext cx="10369961" cy="4813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6904682"/>
      </p:ext>
    </p:extLst>
  </p:cSld>
  <p:clrMapOvr>
    <a:masterClrMapping/>
  </p:clrMapOvr>
  <mc:AlternateContent xmlns:mc="http://schemas.openxmlformats.org/markup-compatibility/2006" xmlns:p14="http://schemas.microsoft.com/office/powerpoint/2010/main">
    <mc:Choice Requires="p14">
      <p:transition spd="slow" p14:dur="2000" advTm="43456"/>
    </mc:Choice>
    <mc:Fallback xmlns="">
      <p:transition spd="slow" advTm="4345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389C-7F7C-19FF-834F-C3036B5CFE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61EB9-C8BC-4AA2-34A8-D96F70D27583}"/>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Historial</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médico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BE859DD7-1F3E-F95C-517E-C6D09705CC9F}"/>
              </a:ext>
            </a:extLst>
          </p:cNvPr>
          <p:cNvPicPr>
            <a:picLocks noChangeAspect="1"/>
          </p:cNvPicPr>
          <p:nvPr/>
        </p:nvPicPr>
        <p:blipFill>
          <a:blip r:embed="rId3"/>
          <a:stretch>
            <a:fillRect/>
          </a:stretch>
        </p:blipFill>
        <p:spPr>
          <a:xfrm>
            <a:off x="10411291" y="281092"/>
            <a:ext cx="1374214" cy="695352"/>
          </a:xfrm>
          <a:prstGeom prst="rect">
            <a:avLst/>
          </a:prstGeom>
        </p:spPr>
      </p:pic>
      <p:graphicFrame>
        <p:nvGraphicFramePr>
          <p:cNvPr id="17" name="TextBox 7">
            <a:extLst>
              <a:ext uri="{FF2B5EF4-FFF2-40B4-BE49-F238E27FC236}">
                <a16:creationId xmlns:a16="http://schemas.microsoft.com/office/drawing/2014/main" id="{FBF06524-6F99-FA41-AACA-9CF11F2C298A}"/>
              </a:ext>
            </a:extLst>
          </p:cNvPr>
          <p:cNvGraphicFramePr/>
          <p:nvPr>
            <p:extLst>
              <p:ext uri="{D42A27DB-BD31-4B8C-83A1-F6EECF244321}">
                <p14:modId xmlns:p14="http://schemas.microsoft.com/office/powerpoint/2010/main" val="2381576460"/>
              </p:ext>
            </p:extLst>
          </p:nvPr>
        </p:nvGraphicFramePr>
        <p:xfrm>
          <a:off x="487393" y="1112817"/>
          <a:ext cx="11447431" cy="470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0361694"/>
      </p:ext>
    </p:extLst>
  </p:cSld>
  <p:clrMapOvr>
    <a:masterClrMapping/>
  </p:clrMapOvr>
  <mc:AlternateContent xmlns:mc="http://schemas.openxmlformats.org/markup-compatibility/2006" xmlns:p14="http://schemas.microsoft.com/office/powerpoint/2010/main">
    <mc:Choice Requires="p14">
      <p:transition spd="slow" p14:dur="2000" advTm="51250"/>
    </mc:Choice>
    <mc:Fallback xmlns="">
      <p:transition spd="slow" advTm="512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1206-3EBC-6C3E-4308-38069A771B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E6983-F483-69D1-AE97-C9D386073215}"/>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Presentación actual</a:t>
            </a:r>
            <a:endParaRPr lang="en-GB" sz="2800" dirty="0">
              <a:solidFill>
                <a:srgbClr val="017973"/>
              </a:solidFill>
            </a:endParaRPr>
          </a:p>
        </p:txBody>
      </p:sp>
      <p:pic>
        <p:nvPicPr>
          <p:cNvPr id="3" name="Picture 2">
            <a:extLst>
              <a:ext uri="{FF2B5EF4-FFF2-40B4-BE49-F238E27FC236}">
                <a16:creationId xmlns:a16="http://schemas.microsoft.com/office/drawing/2014/main" id="{14945D3C-7A8F-4B01-0F67-10AAA4A38751}"/>
              </a:ext>
            </a:extLst>
          </p:cNvPr>
          <p:cNvPicPr>
            <a:picLocks noChangeAspect="1"/>
          </p:cNvPicPr>
          <p:nvPr/>
        </p:nvPicPr>
        <p:blipFill>
          <a:blip r:embed="rId2"/>
          <a:stretch>
            <a:fillRect/>
          </a:stretch>
        </p:blipFill>
        <p:spPr>
          <a:xfrm>
            <a:off x="9534525" y="-1"/>
            <a:ext cx="2657475" cy="2377995"/>
          </a:xfrm>
          <a:prstGeom prst="rect">
            <a:avLst/>
          </a:prstGeom>
        </p:spPr>
      </p:pic>
      <p:pic>
        <p:nvPicPr>
          <p:cNvPr id="4" name="Picture 3">
            <a:extLst>
              <a:ext uri="{FF2B5EF4-FFF2-40B4-BE49-F238E27FC236}">
                <a16:creationId xmlns:a16="http://schemas.microsoft.com/office/drawing/2014/main" id="{CFFDC12A-80B1-522D-C665-1A544E32759C}"/>
              </a:ext>
            </a:extLst>
          </p:cNvPr>
          <p:cNvPicPr>
            <a:picLocks noChangeAspect="1"/>
          </p:cNvPicPr>
          <p:nvPr/>
        </p:nvPicPr>
        <p:blipFill>
          <a:blip r:embed="rId3"/>
          <a:srcRect r="46591" b="7143"/>
          <a:stretch/>
        </p:blipFill>
        <p:spPr>
          <a:xfrm>
            <a:off x="9021861" y="2380461"/>
            <a:ext cx="1979525" cy="2190112"/>
          </a:xfrm>
          <a:prstGeom prst="rect">
            <a:avLst/>
          </a:prstGeom>
        </p:spPr>
      </p:pic>
      <p:pic>
        <p:nvPicPr>
          <p:cNvPr id="6" name="Picture 5">
            <a:extLst>
              <a:ext uri="{FF2B5EF4-FFF2-40B4-BE49-F238E27FC236}">
                <a16:creationId xmlns:a16="http://schemas.microsoft.com/office/drawing/2014/main" id="{10AC5134-E1F4-4936-C8FF-3D34BB3BECA0}"/>
              </a:ext>
            </a:extLst>
          </p:cNvPr>
          <p:cNvPicPr>
            <a:picLocks noChangeAspect="1"/>
          </p:cNvPicPr>
          <p:nvPr/>
        </p:nvPicPr>
        <p:blipFill>
          <a:blip r:embed="rId4"/>
          <a:srcRect l="42767"/>
          <a:stretch/>
        </p:blipFill>
        <p:spPr>
          <a:xfrm>
            <a:off x="4645335" y="682249"/>
            <a:ext cx="4267586" cy="5592406"/>
          </a:xfrm>
          <a:prstGeom prst="rect">
            <a:avLst/>
          </a:prstGeom>
        </p:spPr>
      </p:pic>
      <p:sp>
        <p:nvSpPr>
          <p:cNvPr id="7" name="TextBox 6">
            <a:extLst>
              <a:ext uri="{FF2B5EF4-FFF2-40B4-BE49-F238E27FC236}">
                <a16:creationId xmlns:a16="http://schemas.microsoft.com/office/drawing/2014/main" id="{14057890-BDB7-B3E6-4220-EFC1CE5A62C0}"/>
              </a:ext>
            </a:extLst>
          </p:cNvPr>
          <p:cNvSpPr txBox="1"/>
          <p:nvPr/>
        </p:nvSpPr>
        <p:spPr>
          <a:xfrm>
            <a:off x="591128" y="1226005"/>
            <a:ext cx="3945267" cy="5170646"/>
          </a:xfrm>
          <a:prstGeom prst="rect">
            <a:avLst/>
          </a:prstGeom>
          <a:noFill/>
        </p:spPr>
        <p:txBody>
          <a:bodyPr wrap="square">
            <a:spAutoFit/>
          </a:bodyPr>
          <a:lstStyle/>
          <a:p>
            <a:pPr>
              <a:buClr>
                <a:srgbClr val="017973"/>
              </a:buClr>
              <a:buSzPct val="130000"/>
            </a:pPr>
            <a:r>
              <a:rPr lang="es-ES" sz="2200" b="1" dirty="0">
                <a:latin typeface="Arial" panose="020B0604020202020204" pitchFamily="34" charset="0"/>
                <a:cs typeface="Arial" panose="020B0604020202020204" pitchFamily="34" charset="0"/>
              </a:rPr>
              <a:t>Liam tiene un aspecto lamentable.</a:t>
            </a:r>
          </a:p>
          <a:p>
            <a:pPr marL="342900" indent="-342900">
              <a:buClr>
                <a:srgbClr val="017973"/>
              </a:buClr>
              <a:buSzPct val="130000"/>
              <a:buFont typeface="Arial" panose="020B0604020202020204" pitchFamily="34" charset="0"/>
              <a:buChar char="•"/>
            </a:pPr>
            <a:r>
              <a:rPr lang="es-ES" sz="2200" dirty="0">
                <a:latin typeface="Arial" panose="020B0604020202020204" pitchFamily="34" charset="0"/>
                <a:cs typeface="Arial" panose="020B0604020202020204" pitchFamily="34" charset="0"/>
              </a:rPr>
              <a:t>Presenta un pliegue nasal transversal y ojeras. El examen torácico es normal y el flujo máximo supera el valor esperado en un 15 %.</a:t>
            </a:r>
          </a:p>
          <a:p>
            <a:pPr marL="342900" indent="-342900">
              <a:buClr>
                <a:srgbClr val="017973"/>
              </a:buClr>
              <a:buSzPct val="130000"/>
              <a:buFont typeface="Arial" panose="020B0604020202020204" pitchFamily="34" charset="0"/>
              <a:buChar char="•"/>
            </a:pPr>
            <a:r>
              <a:rPr lang="es-ES" sz="2200" dirty="0">
                <a:latin typeface="Arial" panose="020B0604020202020204" pitchFamily="34" charset="0"/>
                <a:cs typeface="Arial" panose="020B0604020202020204" pitchFamily="34" charset="0"/>
              </a:rPr>
              <a:t>Los cornetes inferiores están inflamados y edematosos, y hay secreción nasal clara.</a:t>
            </a:r>
          </a:p>
          <a:p>
            <a:pPr marL="342900" indent="-342900">
              <a:buClr>
                <a:srgbClr val="017973"/>
              </a:buClr>
              <a:buSzPct val="130000"/>
              <a:buFont typeface="Arial" panose="020B0604020202020204" pitchFamily="34" charset="0"/>
              <a:buChar char="•"/>
            </a:pPr>
            <a:r>
              <a:rPr lang="es-ES" sz="2200" dirty="0">
                <a:latin typeface="Arial" panose="020B0604020202020204" pitchFamily="34" charset="0"/>
                <a:cs typeface="Arial" panose="020B0604020202020204" pitchFamily="34" charset="0"/>
              </a:rPr>
              <a:t>El examen de los oídos revela otitis media secretora bilateral.</a:t>
            </a: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446361"/>
      </p:ext>
    </p:extLst>
  </p:cSld>
  <p:clrMapOvr>
    <a:masterClrMapping/>
  </p:clrMapOvr>
  <mc:AlternateContent xmlns:mc="http://schemas.openxmlformats.org/markup-compatibility/2006" xmlns:p14="http://schemas.microsoft.com/office/powerpoint/2010/main">
    <mc:Choice Requires="p14">
      <p:transition spd="slow" p14:dur="2000" advTm="40897"/>
    </mc:Choice>
    <mc:Fallback xmlns="">
      <p:transition spd="slow" advTm="408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84143-9EE3-0CDB-8B8F-CCE8A8FED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9D6D7-4FE9-D3E4-D738-4872CB0FA7AA}"/>
              </a:ext>
            </a:extLst>
          </p:cNvPr>
          <p:cNvSpPr>
            <a:spLocks noGrp="1"/>
          </p:cNvSpPr>
          <p:nvPr>
            <p:ph type="title"/>
          </p:nvPr>
        </p:nvSpPr>
        <p:spPr>
          <a:xfrm>
            <a:off x="591128" y="239830"/>
            <a:ext cx="9573126" cy="777875"/>
          </a:xfrm>
        </p:spPr>
        <p:txBody>
          <a:bodyPr>
            <a:normAutofit/>
          </a:bodyPr>
          <a:lstStyle/>
          <a:p>
            <a:r>
              <a:rPr lang="en-GB" sz="2800" b="1" dirty="0">
                <a:solidFill>
                  <a:srgbClr val="017973"/>
                </a:solidFill>
                <a:latin typeface="Arial" panose="020B0604020202020204" pitchFamily="34" charset="0"/>
                <a:cs typeface="Arial" panose="020B0604020202020204" pitchFamily="34" charset="0"/>
              </a:rPr>
              <a:t>Examen </a:t>
            </a:r>
            <a:r>
              <a:rPr lang="en-GB" sz="2800" b="1" dirty="0" err="1">
                <a:solidFill>
                  <a:srgbClr val="017973"/>
                </a:solidFill>
                <a:latin typeface="Arial" panose="020B0604020202020204" pitchFamily="34" charset="0"/>
                <a:cs typeface="Arial" panose="020B0604020202020204" pitchFamily="34" charset="0"/>
              </a:rPr>
              <a:t>clínico</a:t>
            </a:r>
            <a:r>
              <a:rPr lang="en-GB" sz="2800" b="1" dirty="0">
                <a:solidFill>
                  <a:srgbClr val="017973"/>
                </a:solidFill>
                <a:latin typeface="Arial" panose="020B0604020202020204" pitchFamily="34" charset="0"/>
                <a:cs typeface="Arial" panose="020B0604020202020204" pitchFamily="34" charset="0"/>
              </a:rPr>
              <a:t>/</a:t>
            </a:r>
            <a:r>
              <a:rPr lang="en-GB" sz="2800" b="1" dirty="0" err="1">
                <a:solidFill>
                  <a:srgbClr val="017973"/>
                </a:solidFill>
                <a:latin typeface="Arial" panose="020B0604020202020204" pitchFamily="34" charset="0"/>
                <a:cs typeface="Arial" panose="020B0604020202020204" pitchFamily="34" charset="0"/>
              </a:rPr>
              <a:t>pruebas</a:t>
            </a:r>
            <a:r>
              <a:rPr lang="en-GB" sz="2800" b="1" dirty="0">
                <a:solidFill>
                  <a:srgbClr val="017973"/>
                </a:solidFill>
                <a:latin typeface="Arial" panose="020B0604020202020204" pitchFamily="34" charset="0"/>
                <a:cs typeface="Arial" panose="020B0604020202020204" pitchFamily="34" charset="0"/>
              </a:rPr>
              <a:t> </a:t>
            </a:r>
            <a:r>
              <a:rPr lang="en-GB" sz="2800" b="1" dirty="0" err="1">
                <a:solidFill>
                  <a:srgbClr val="017973"/>
                </a:solidFill>
                <a:latin typeface="Arial" panose="020B0604020202020204" pitchFamily="34" charset="0"/>
                <a:cs typeface="Arial" panose="020B0604020202020204" pitchFamily="34" charset="0"/>
              </a:rPr>
              <a:t>complementarias</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939CA94D-2897-9A6D-17A2-94E5C946271D}"/>
              </a:ext>
            </a:extLst>
          </p:cNvPr>
          <p:cNvPicPr>
            <a:picLocks noChangeAspect="1"/>
          </p:cNvPicPr>
          <p:nvPr/>
        </p:nvPicPr>
        <p:blipFill>
          <a:blip r:embed="rId2"/>
          <a:stretch>
            <a:fillRect/>
          </a:stretch>
        </p:blipFill>
        <p:spPr>
          <a:xfrm>
            <a:off x="10411291" y="281092"/>
            <a:ext cx="1374214" cy="695352"/>
          </a:xfrm>
          <a:prstGeom prst="rect">
            <a:avLst/>
          </a:prstGeom>
        </p:spPr>
      </p:pic>
      <p:sp>
        <p:nvSpPr>
          <p:cNvPr id="4" name="Rectangle 3" descr="Plant">
            <a:extLst>
              <a:ext uri="{FF2B5EF4-FFF2-40B4-BE49-F238E27FC236}">
                <a16:creationId xmlns:a16="http://schemas.microsoft.com/office/drawing/2014/main" id="{6F7ED325-CF5E-2B1E-8CEB-C7885ADD8786}"/>
              </a:ext>
            </a:extLst>
          </p:cNvPr>
          <p:cNvSpPr/>
          <p:nvPr/>
        </p:nvSpPr>
        <p:spPr>
          <a:xfrm>
            <a:off x="2000636" y="1824332"/>
            <a:ext cx="1944000" cy="194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Freeform: Shape 5">
            <a:extLst>
              <a:ext uri="{FF2B5EF4-FFF2-40B4-BE49-F238E27FC236}">
                <a16:creationId xmlns:a16="http://schemas.microsoft.com/office/drawing/2014/main" id="{516A7A19-1257-7103-B274-D378354BCAF6}"/>
              </a:ext>
            </a:extLst>
          </p:cNvPr>
          <p:cNvSpPr/>
          <p:nvPr/>
        </p:nvSpPr>
        <p:spPr>
          <a:xfrm>
            <a:off x="812636" y="4330870"/>
            <a:ext cx="4320000"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kern="1200" dirty="0">
                <a:latin typeface="Arial" panose="020B0604020202020204" pitchFamily="34" charset="0"/>
                <a:cs typeface="Arial" panose="020B0604020202020204" pitchFamily="34" charset="0"/>
              </a:rPr>
              <a:t>Sospechas que tiene rinitis alérgica estacional además de rinitis alérgica perenne y otitis media secretora </a:t>
            </a:r>
            <a:r>
              <a:rPr lang="es-ES" sz="2400" dirty="0">
                <a:latin typeface="Arial" panose="020B0604020202020204" pitchFamily="34" charset="0"/>
                <a:cs typeface="Arial" panose="020B0604020202020204" pitchFamily="34" charset="0"/>
              </a:rPr>
              <a:t>asociada</a:t>
            </a:r>
            <a:r>
              <a:rPr lang="es-ES" sz="2400" kern="1200" dirty="0">
                <a:latin typeface="Arial" panose="020B0604020202020204" pitchFamily="34" charset="0"/>
                <a:cs typeface="Arial" panose="020B0604020202020204" pitchFamily="34" charset="0"/>
              </a:rPr>
              <a:t>.</a:t>
            </a:r>
            <a:endParaRPr lang="en-US" sz="2400" kern="1200" dirty="0">
              <a:latin typeface="Arial" panose="020B0604020202020204" pitchFamily="34" charset="0"/>
              <a:cs typeface="Arial" panose="020B0604020202020204" pitchFamily="34" charset="0"/>
            </a:endParaRPr>
          </a:p>
        </p:txBody>
      </p:sp>
      <p:sp>
        <p:nvSpPr>
          <p:cNvPr id="7" name="Rectangle 6" descr="Doctor">
            <a:extLst>
              <a:ext uri="{FF2B5EF4-FFF2-40B4-BE49-F238E27FC236}">
                <a16:creationId xmlns:a16="http://schemas.microsoft.com/office/drawing/2014/main" id="{5E452F16-3EF0-5705-72BE-110F90786487}"/>
              </a:ext>
            </a:extLst>
          </p:cNvPr>
          <p:cNvSpPr/>
          <p:nvPr/>
        </p:nvSpPr>
        <p:spPr>
          <a:xfrm>
            <a:off x="7076637" y="1824332"/>
            <a:ext cx="1944000" cy="194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Freeform: Shape 7">
            <a:extLst>
              <a:ext uri="{FF2B5EF4-FFF2-40B4-BE49-F238E27FC236}">
                <a16:creationId xmlns:a16="http://schemas.microsoft.com/office/drawing/2014/main" id="{9F50B62E-5C76-404E-CAB5-B2B1C7854BDD}"/>
              </a:ext>
            </a:extLst>
          </p:cNvPr>
          <p:cNvSpPr/>
          <p:nvPr/>
        </p:nvSpPr>
        <p:spPr>
          <a:xfrm>
            <a:off x="5510006" y="4330870"/>
            <a:ext cx="6275499" cy="1243652"/>
          </a:xfrm>
          <a:custGeom>
            <a:avLst/>
            <a:gdLst>
              <a:gd name="connsiteX0" fmla="*/ 0 w 4320000"/>
              <a:gd name="connsiteY0" fmla="*/ 0 h 1243652"/>
              <a:gd name="connsiteX1" fmla="*/ 4320000 w 4320000"/>
              <a:gd name="connsiteY1" fmla="*/ 0 h 1243652"/>
              <a:gd name="connsiteX2" fmla="*/ 4320000 w 4320000"/>
              <a:gd name="connsiteY2" fmla="*/ 1243652 h 1243652"/>
              <a:gd name="connsiteX3" fmla="*/ 0 w 4320000"/>
              <a:gd name="connsiteY3" fmla="*/ 1243652 h 1243652"/>
              <a:gd name="connsiteX4" fmla="*/ 0 w 4320000"/>
              <a:gd name="connsiteY4" fmla="*/ 0 h 1243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43652">
                <a:moveTo>
                  <a:pt x="0" y="0"/>
                </a:moveTo>
                <a:lnTo>
                  <a:pt x="4320000" y="0"/>
                </a:lnTo>
                <a:lnTo>
                  <a:pt x="4320000" y="1243652"/>
                </a:lnTo>
                <a:lnTo>
                  <a:pt x="0" y="12436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400" kern="1200" dirty="0">
                <a:latin typeface="Arial" panose="020B0604020202020204" pitchFamily="34" charset="0"/>
                <a:cs typeface="Arial" panose="020B0604020202020204" pitchFamily="34" charset="0"/>
              </a:rPr>
              <a:t>Liam acepta someterse a un análisis de sangre para facilitar el diagnóstico, por lo que se le extrae una muestra y se envía para realizar un análisis de IgE específica (</a:t>
            </a:r>
            <a:r>
              <a:rPr lang="es-ES" sz="2400" kern="1200" dirty="0" err="1">
                <a:latin typeface="Arial" panose="020B0604020202020204" pitchFamily="34" charset="0"/>
                <a:cs typeface="Arial" panose="020B0604020202020204" pitchFamily="34" charset="0"/>
              </a:rPr>
              <a:t>SpIgE</a:t>
            </a:r>
            <a:r>
              <a:rPr lang="es-ES" sz="2400" kern="1200" dirty="0">
                <a:latin typeface="Arial" panose="020B0604020202020204" pitchFamily="34" charset="0"/>
                <a:cs typeface="Arial" panose="020B0604020202020204" pitchFamily="34" charset="0"/>
              </a:rPr>
              <a:t>) para detectar alérgenos aéreos comunes.</a:t>
            </a:r>
            <a:endParaRPr lang="en-US" sz="2400"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2684344"/>
      </p:ext>
    </p:extLst>
  </p:cSld>
  <p:clrMapOvr>
    <a:masterClrMapping/>
  </p:clrMapOvr>
  <mc:AlternateContent xmlns:mc="http://schemas.openxmlformats.org/markup-compatibility/2006" xmlns:p14="http://schemas.microsoft.com/office/powerpoint/2010/main">
    <mc:Choice Requires="p14">
      <p:transition spd="slow" p14:dur="2000" advTm="30836"/>
    </mc:Choice>
    <mc:Fallback xmlns="">
      <p:transition spd="slow" advTm="308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BCF6-E732-E645-B393-841DEB14DAB2}"/>
            </a:ext>
          </a:extLst>
        </p:cNvPr>
        <p:cNvGrpSpPr/>
        <p:nvPr/>
      </p:nvGrpSpPr>
      <p:grpSpPr>
        <a:xfrm>
          <a:off x="0" y="0"/>
          <a:ext cx="0" cy="0"/>
          <a:chOff x="0" y="0"/>
          <a:chExt cx="0" cy="0"/>
        </a:xfrm>
      </p:grpSpPr>
      <p:graphicFrame>
        <p:nvGraphicFramePr>
          <p:cNvPr id="3" name="TextBox 7">
            <a:extLst>
              <a:ext uri="{FF2B5EF4-FFF2-40B4-BE49-F238E27FC236}">
                <a16:creationId xmlns:a16="http://schemas.microsoft.com/office/drawing/2014/main" id="{30DABE77-B7B1-CE60-7C83-457A17D929A8}"/>
              </a:ext>
            </a:extLst>
          </p:cNvPr>
          <p:cNvGraphicFramePr/>
          <p:nvPr>
            <p:extLst>
              <p:ext uri="{D42A27DB-BD31-4B8C-83A1-F6EECF244321}">
                <p14:modId xmlns:p14="http://schemas.microsoft.com/office/powerpoint/2010/main" val="3993318732"/>
              </p:ext>
            </p:extLst>
          </p:nvPr>
        </p:nvGraphicFramePr>
        <p:xfrm>
          <a:off x="487394" y="1017705"/>
          <a:ext cx="11217212" cy="51706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EA113BE0-FA43-129E-9E7B-B427A9FAA116}"/>
              </a:ext>
            </a:extLst>
          </p:cNvPr>
          <p:cNvSpPr>
            <a:spLocks noGrp="1"/>
          </p:cNvSpPr>
          <p:nvPr>
            <p:ph type="title"/>
          </p:nvPr>
        </p:nvSpPr>
        <p:spPr>
          <a:xfrm>
            <a:off x="591128" y="239830"/>
            <a:ext cx="9573126" cy="777875"/>
          </a:xfrm>
        </p:spPr>
        <p:txBody>
          <a:bodyPr>
            <a:normAutofit/>
          </a:bodyPr>
          <a:lstStyle/>
          <a:p>
            <a:r>
              <a:rPr lang="en-GB" sz="2800" b="1" dirty="0" err="1">
                <a:solidFill>
                  <a:srgbClr val="017973"/>
                </a:solidFill>
                <a:latin typeface="Arial" panose="020B0604020202020204" pitchFamily="34" charset="0"/>
                <a:cs typeface="Arial" panose="020B0604020202020204" pitchFamily="34" charset="0"/>
              </a:rPr>
              <a:t>Diagnóstico</a:t>
            </a:r>
            <a:endParaRPr lang="en-GB" sz="2800" dirty="0">
              <a:solidFill>
                <a:srgbClr val="017973"/>
              </a:solidFill>
            </a:endParaRPr>
          </a:p>
        </p:txBody>
      </p:sp>
      <p:pic>
        <p:nvPicPr>
          <p:cNvPr id="9" name="Picture 8" descr="A close up of a logo&#10;&#10;AI-generated content may be incorrect.">
            <a:extLst>
              <a:ext uri="{FF2B5EF4-FFF2-40B4-BE49-F238E27FC236}">
                <a16:creationId xmlns:a16="http://schemas.microsoft.com/office/drawing/2014/main" id="{68124451-407B-3DFC-43D7-E36126218607}"/>
              </a:ext>
            </a:extLst>
          </p:cNvPr>
          <p:cNvPicPr>
            <a:picLocks noChangeAspect="1"/>
          </p:cNvPicPr>
          <p:nvPr/>
        </p:nvPicPr>
        <p:blipFill>
          <a:blip r:embed="rId7"/>
          <a:stretch>
            <a:fillRect/>
          </a:stretch>
        </p:blipFill>
        <p:spPr>
          <a:xfrm>
            <a:off x="10411291" y="281092"/>
            <a:ext cx="1374214" cy="695352"/>
          </a:xfrm>
          <a:prstGeom prst="rect">
            <a:avLst/>
          </a:prstGeom>
        </p:spPr>
      </p:pic>
    </p:spTree>
    <p:extLst>
      <p:ext uri="{BB962C8B-B14F-4D97-AF65-F5344CB8AC3E}">
        <p14:creationId xmlns:p14="http://schemas.microsoft.com/office/powerpoint/2010/main" val="4276553509"/>
      </p:ext>
    </p:extLst>
  </p:cSld>
  <p:clrMapOvr>
    <a:masterClrMapping/>
  </p:clrMapOvr>
  <mc:AlternateContent xmlns:mc="http://schemas.openxmlformats.org/markup-compatibility/2006" xmlns:p14="http://schemas.microsoft.com/office/powerpoint/2010/main">
    <mc:Choice Requires="p14">
      <p:transition spd="slow" p14:dur="2000" advTm="35548"/>
    </mc:Choice>
    <mc:Fallback xmlns="">
      <p:transition spd="slow" advTm="35548"/>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TotalTime>
  <Words>1585</Words>
  <Application>Microsoft Office PowerPoint</Application>
  <PresentationFormat>Panorámica</PresentationFormat>
  <Paragraphs>132</Paragraphs>
  <Slides>20</Slides>
  <Notes>2</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20</vt:i4>
      </vt:variant>
    </vt:vector>
  </HeadingPairs>
  <TitlesOfParts>
    <vt:vector size="24" baseType="lpstr">
      <vt:lpstr>Aptos</vt:lpstr>
      <vt:lpstr>Aptos Display</vt:lpstr>
      <vt:lpstr>Arial</vt:lpstr>
      <vt:lpstr>1_Office Theme</vt:lpstr>
      <vt:lpstr>Presentación de PowerPoint</vt:lpstr>
      <vt:lpstr>El Desktop Helper</vt:lpstr>
      <vt:lpstr>Caso clínico</vt:lpstr>
      <vt:lpstr>Objetivos de aprendizaje</vt:lpstr>
      <vt:lpstr>El paciente</vt:lpstr>
      <vt:lpstr>Historial médico</vt:lpstr>
      <vt:lpstr>Presentación actual</vt:lpstr>
      <vt:lpstr>Examen clínico/pruebas complementarias</vt:lpstr>
      <vt:lpstr>Diagnóstico</vt:lpstr>
      <vt:lpstr>Gestión</vt:lpstr>
      <vt:lpstr>Gestión</vt:lpstr>
      <vt:lpstr>Revisión</vt:lpstr>
      <vt:lpstr>Conversación sobre inmunoterapia</vt:lpstr>
      <vt:lpstr>Conversación sobre inmunoterapia</vt:lpstr>
      <vt:lpstr>Conversación sobre inunoterapia</vt:lpstr>
      <vt:lpstr>Conversación sobre inmunoterapia</vt:lpstr>
      <vt:lpstr>Conversación sobre inmmunoterapia</vt:lpstr>
      <vt:lpstr>Presentación de PowerPoint</vt:lpstr>
      <vt:lpstr>Presentación de PowerPoint</vt:lpstr>
      <vt:lpstr>El Desktop Helper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marina garcia pardo</cp:lastModifiedBy>
  <cp:revision>54</cp:revision>
  <dcterms:created xsi:type="dcterms:W3CDTF">2024-11-28T09:38:52Z</dcterms:created>
  <dcterms:modified xsi:type="dcterms:W3CDTF">2025-09-16T15:30:11Z</dcterms:modified>
</cp:coreProperties>
</file>