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5"/>
  </p:notesMasterIdLst>
  <p:sldIdLst>
    <p:sldId id="256" r:id="rId2"/>
    <p:sldId id="305" r:id="rId3"/>
    <p:sldId id="306" r:id="rId4"/>
    <p:sldId id="316" r:id="rId5"/>
    <p:sldId id="307" r:id="rId6"/>
    <p:sldId id="309" r:id="rId7"/>
    <p:sldId id="308" r:id="rId8"/>
    <p:sldId id="314" r:id="rId9"/>
    <p:sldId id="310" r:id="rId10"/>
    <p:sldId id="311" r:id="rId11"/>
    <p:sldId id="312" r:id="rId12"/>
    <p:sldId id="317" r:id="rId13"/>
    <p:sldId id="32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C17660-E372-34C6-C59C-7743B5BFE5A3}" name="Siân Williams" initials="" userId="d766e87c6531ca76" providerId="Windows Live"/>
  <p188:author id="{5C8B9EB0-60C7-A30B-A544-6CA75422FE16}" name="Luís Carvalho" initials="LC" userId="Luís Carvalho"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973"/>
    <a:srgbClr val="FFFFFF"/>
    <a:srgbClr val="7EC9BD"/>
    <a:srgbClr val="10110B"/>
    <a:srgbClr val="31B4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35" autoAdjust="0"/>
    <p:restoredTop sz="89250" autoAdjust="0"/>
  </p:normalViewPr>
  <p:slideViewPr>
    <p:cSldViewPr snapToGrid="0">
      <p:cViewPr varScale="1">
        <p:scale>
          <a:sx n="144" d="100"/>
          <a:sy n="144" d="100"/>
        </p:scale>
        <p:origin x="68"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8327B6-26DB-E241-8776-78E9005CBC3C}" type="datetimeFigureOut">
              <a:rPr lang="en-US" smtClean="0"/>
              <a:t>9/18/2025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0B876-9ED0-E54C-AB65-36F2F79F1051}" type="slidenum">
              <a:rPr lang="en-US" smtClean="0"/>
              <a:t>‹nº›</a:t>
            </a:fld>
            <a:endParaRPr lang="en-US"/>
          </a:p>
        </p:txBody>
      </p:sp>
    </p:spTree>
    <p:extLst>
      <p:ext uri="{BB962C8B-B14F-4D97-AF65-F5344CB8AC3E}">
        <p14:creationId xmlns:p14="http://schemas.microsoft.com/office/powerpoint/2010/main" val="3176207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Rhinitis is a highly prevalent problem in all age groups that significantly impairs the lives of people with the condition, including</a:t>
            </a:r>
          </a:p>
          <a:p>
            <a:r>
              <a:rPr lang="en-GB" dirty="0"/>
              <a:t>their cohabitants. Underdiagnosis and misdiagnosis are common, which leads to under or inappropriate treatment, economic</a:t>
            </a:r>
          </a:p>
          <a:p>
            <a:r>
              <a:rPr lang="en-GB" dirty="0"/>
              <a:t>impact, and potential harm.</a:t>
            </a:r>
          </a:p>
          <a:p>
            <a:r>
              <a:rPr lang="en-GB" dirty="0"/>
              <a:t>Most people with rhinitis manage the condition episodically, either with self-management or over-the-counter (OTC) medications</a:t>
            </a:r>
          </a:p>
          <a:p>
            <a:r>
              <a:rPr lang="en-GB" dirty="0"/>
              <a:t>. Many underestimate and neglect their symptoms and often do not bring this to the attention of their general practitioner</a:t>
            </a:r>
          </a:p>
          <a:p>
            <a:r>
              <a:rPr lang="en-GB" dirty="0"/>
              <a:t>(GP). However, as this is a common problem and a frequent comorbidity affecting the management of other conditions, it needs</a:t>
            </a:r>
          </a:p>
          <a:p>
            <a:r>
              <a:rPr lang="en-GB" dirty="0"/>
              <a:t>to be recognised and managed appropriately in primary care.</a:t>
            </a:r>
          </a:p>
        </p:txBody>
      </p:sp>
      <p:sp>
        <p:nvSpPr>
          <p:cNvPr id="4" name="Slide Number Placeholder 3"/>
          <p:cNvSpPr>
            <a:spLocks noGrp="1"/>
          </p:cNvSpPr>
          <p:nvPr>
            <p:ph type="sldNum" sz="quarter" idx="5"/>
          </p:nvPr>
        </p:nvSpPr>
        <p:spPr/>
        <p:txBody>
          <a:bodyPr/>
          <a:lstStyle/>
          <a:p>
            <a:fld id="{0710B876-9ED0-E54C-AB65-36F2F79F1051}" type="slidenum">
              <a:rPr lang="en-US" smtClean="0"/>
              <a:t>2</a:t>
            </a:fld>
            <a:endParaRPr lang="en-US"/>
          </a:p>
        </p:txBody>
      </p:sp>
    </p:spTree>
    <p:extLst>
      <p:ext uri="{BB962C8B-B14F-4D97-AF65-F5344CB8AC3E}">
        <p14:creationId xmlns:p14="http://schemas.microsoft.com/office/powerpoint/2010/main" val="2616846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0710B876-9ED0-E54C-AB65-36F2F79F1051}" type="slidenum">
              <a:rPr lang="en-US" smtClean="0"/>
              <a:t>5</a:t>
            </a:fld>
            <a:endParaRPr lang="en-US"/>
          </a:p>
        </p:txBody>
      </p:sp>
    </p:spTree>
    <p:extLst>
      <p:ext uri="{BB962C8B-B14F-4D97-AF65-F5344CB8AC3E}">
        <p14:creationId xmlns:p14="http://schemas.microsoft.com/office/powerpoint/2010/main" val="1537353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Grumpy old man nose, never used to bother me but now it gets right up my nose!.</a:t>
            </a:r>
            <a:br>
              <a:rPr lang="en-GB" dirty="0"/>
            </a:br>
            <a:br>
              <a:rPr lang="en-GB" dirty="0"/>
            </a:br>
            <a:r>
              <a:rPr lang="en-GB" dirty="0"/>
              <a:t>Runny nose an issue when he bends over to play a shot LOL</a:t>
            </a:r>
            <a:br>
              <a:rPr lang="en-GB" dirty="0"/>
            </a:br>
            <a:br>
              <a:rPr lang="en-GB" dirty="0"/>
            </a:br>
            <a:r>
              <a:rPr lang="en-GB" dirty="0"/>
              <a:t>Out in the cold could be golfing or hill walking</a:t>
            </a:r>
            <a:br>
              <a:rPr lang="en-GB" dirty="0"/>
            </a:br>
            <a:br>
              <a:rPr lang="en-GB" dirty="0"/>
            </a:br>
            <a:r>
              <a:rPr lang="en-GB" dirty="0"/>
              <a:t>6/12 history, so not seasonal and therefore not allergy/pollen</a:t>
            </a:r>
          </a:p>
        </p:txBody>
      </p:sp>
      <p:sp>
        <p:nvSpPr>
          <p:cNvPr id="4" name="Slide Number Placeholder 3"/>
          <p:cNvSpPr>
            <a:spLocks noGrp="1"/>
          </p:cNvSpPr>
          <p:nvPr>
            <p:ph type="sldNum" sz="quarter" idx="5"/>
          </p:nvPr>
        </p:nvSpPr>
        <p:spPr/>
        <p:txBody>
          <a:bodyPr/>
          <a:lstStyle/>
          <a:p>
            <a:fld id="{0710B876-9ED0-E54C-AB65-36F2F79F1051}" type="slidenum">
              <a:rPr lang="en-US" smtClean="0"/>
              <a:t>6</a:t>
            </a:fld>
            <a:endParaRPr lang="en-US"/>
          </a:p>
        </p:txBody>
      </p:sp>
    </p:spTree>
    <p:extLst>
      <p:ext uri="{BB962C8B-B14F-4D97-AF65-F5344CB8AC3E}">
        <p14:creationId xmlns:p14="http://schemas.microsoft.com/office/powerpoint/2010/main" val="4288952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ACEi</a:t>
            </a:r>
            <a:r>
              <a:rPr lang="en-GB" dirty="0"/>
              <a:t> Statin and meds for primary CVD prevention</a:t>
            </a:r>
            <a:br>
              <a:rPr lang="en-GB" dirty="0"/>
            </a:br>
            <a:br>
              <a:rPr lang="en-GB" dirty="0"/>
            </a:br>
            <a:r>
              <a:rPr lang="en-GB" dirty="0"/>
              <a:t>OTC purchases mentioned as NSAIDS can be bought OTC</a:t>
            </a:r>
          </a:p>
        </p:txBody>
      </p:sp>
      <p:sp>
        <p:nvSpPr>
          <p:cNvPr id="4" name="Slide Number Placeholder 3"/>
          <p:cNvSpPr>
            <a:spLocks noGrp="1"/>
          </p:cNvSpPr>
          <p:nvPr>
            <p:ph type="sldNum" sz="quarter" idx="5"/>
          </p:nvPr>
        </p:nvSpPr>
        <p:spPr/>
        <p:txBody>
          <a:bodyPr/>
          <a:lstStyle/>
          <a:p>
            <a:fld id="{0710B876-9ED0-E54C-AB65-36F2F79F1051}" type="slidenum">
              <a:rPr lang="en-US" smtClean="0"/>
              <a:t>7</a:t>
            </a:fld>
            <a:endParaRPr lang="en-US"/>
          </a:p>
        </p:txBody>
      </p:sp>
    </p:spTree>
    <p:extLst>
      <p:ext uri="{BB962C8B-B14F-4D97-AF65-F5344CB8AC3E}">
        <p14:creationId xmlns:p14="http://schemas.microsoft.com/office/powerpoint/2010/main" val="2388112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EEF0FF"/>
                </a:solidFill>
                <a:effectLst/>
                <a:latin typeface="Google Sans"/>
              </a:rPr>
              <a:t>ACE inhibitors can cause nasal rhinitis, also known as nonallergic rhinitis or vasomotor rhinitis, a condition characterized by inflammation of the nasal tissues leading to symptoms like nasal congestion, runny nose, and sneezing. This is because ACE inhibitors can lead to an accumulation of bradykinin and substance P, which can irritate the nasal mucosa</a:t>
            </a:r>
          </a:p>
          <a:p>
            <a:endParaRPr lang="en-GB" b="0" i="0" dirty="0">
              <a:solidFill>
                <a:srgbClr val="EEF0FF"/>
              </a:solidFill>
              <a:effectLst/>
              <a:latin typeface="Google Sans"/>
            </a:endParaRPr>
          </a:p>
          <a:p>
            <a:r>
              <a:rPr lang="en-GB" b="0" i="0" dirty="0">
                <a:solidFill>
                  <a:srgbClr val="EEF0FF"/>
                </a:solidFill>
                <a:effectLst/>
                <a:latin typeface="Google Sans"/>
              </a:rPr>
              <a:t>NSAIDs like aspirin and ibuprofen can induce rhinitis by inhibiting the body's natural anti-inflammatory pathways. </a:t>
            </a:r>
            <a:br>
              <a:rPr lang="en-GB" b="0" i="0" dirty="0">
                <a:solidFill>
                  <a:srgbClr val="EEF0FF"/>
                </a:solidFill>
                <a:effectLst/>
                <a:latin typeface="Google Sans"/>
              </a:rPr>
            </a:br>
            <a:br>
              <a:rPr lang="en-GB" b="0" i="0" dirty="0">
                <a:solidFill>
                  <a:srgbClr val="EEF0FF"/>
                </a:solidFill>
                <a:effectLst/>
                <a:latin typeface="Google Sans"/>
              </a:rPr>
            </a:br>
            <a:r>
              <a:rPr lang="en-GB" b="0" i="0" dirty="0">
                <a:solidFill>
                  <a:srgbClr val="EEF0FF"/>
                </a:solidFill>
                <a:effectLst/>
                <a:latin typeface="Google Sans"/>
              </a:rPr>
              <a:t>Block both COX, COX 1 housekeeping hormone, not like prostaglandin-Leukotriene shift in asthma</a:t>
            </a:r>
            <a:br>
              <a:rPr lang="en-GB" b="0" i="0" dirty="0">
                <a:solidFill>
                  <a:srgbClr val="EEF0FF"/>
                </a:solidFill>
                <a:effectLst/>
                <a:latin typeface="Google Sans"/>
              </a:rPr>
            </a:br>
            <a:br>
              <a:rPr lang="en-GB" b="0" i="0" dirty="0">
                <a:solidFill>
                  <a:srgbClr val="EEF0FF"/>
                </a:solidFill>
                <a:effectLst/>
                <a:latin typeface="Google Sans"/>
              </a:rPr>
            </a:br>
            <a:r>
              <a:rPr lang="en-GB" b="0" i="0" dirty="0">
                <a:solidFill>
                  <a:srgbClr val="EEF0FF"/>
                </a:solidFill>
                <a:effectLst/>
                <a:latin typeface="Google Sans"/>
              </a:rPr>
              <a:t>Also mention COCP and spicy foods, neither applicable but worthy of mention</a:t>
            </a:r>
            <a:br>
              <a:rPr lang="en-GB" b="0" i="0" dirty="0">
                <a:solidFill>
                  <a:srgbClr val="EEF0FF"/>
                </a:solidFill>
                <a:effectLst/>
                <a:latin typeface="Google Sans"/>
              </a:rPr>
            </a:br>
            <a:br>
              <a:rPr lang="en-GB" b="0" i="0" dirty="0">
                <a:solidFill>
                  <a:srgbClr val="EEF0FF"/>
                </a:solidFill>
                <a:effectLst/>
                <a:latin typeface="Google Sans"/>
              </a:rPr>
            </a:br>
            <a:r>
              <a:rPr lang="en-GB" b="0" i="0" dirty="0">
                <a:solidFill>
                  <a:srgbClr val="EEF0FF"/>
                </a:solidFill>
                <a:effectLst/>
                <a:latin typeface="Google Sans"/>
              </a:rPr>
              <a:t>Rhinoscopy if skilled, no </a:t>
            </a:r>
            <a:r>
              <a:rPr lang="en-GB" b="0" i="0" dirty="0" err="1">
                <a:solidFill>
                  <a:srgbClr val="EEF0FF"/>
                </a:solidFill>
                <a:effectLst/>
                <a:latin typeface="Google Sans"/>
              </a:rPr>
              <a:t>CRSwNP</a:t>
            </a:r>
            <a:r>
              <a:rPr lang="en-GB" b="0" i="0" dirty="0">
                <a:solidFill>
                  <a:srgbClr val="EEF0FF"/>
                </a:solidFill>
                <a:effectLst/>
                <a:latin typeface="Google Sans"/>
              </a:rPr>
              <a:t>, no anosmia, no epistaxis </a:t>
            </a:r>
            <a:br>
              <a:rPr lang="en-GB" b="0" i="0" dirty="0">
                <a:solidFill>
                  <a:srgbClr val="EEF0FF"/>
                </a:solidFill>
                <a:effectLst/>
                <a:latin typeface="Google Sans"/>
              </a:rPr>
            </a:br>
            <a:br>
              <a:rPr lang="en-GB" b="0" i="0" dirty="0">
                <a:solidFill>
                  <a:srgbClr val="EEF0FF"/>
                </a:solidFill>
                <a:effectLst/>
                <a:latin typeface="Google Sans"/>
              </a:rPr>
            </a:br>
            <a:r>
              <a:rPr lang="en-GB" b="0" i="0" dirty="0">
                <a:solidFill>
                  <a:srgbClr val="EEF0FF"/>
                </a:solidFill>
                <a:effectLst/>
                <a:latin typeface="Google Sans"/>
              </a:rPr>
              <a:t>Chest auscultation clear, so no infection and no Abx!</a:t>
            </a:r>
            <a:br>
              <a:rPr lang="en-GB" b="0" i="0" dirty="0">
                <a:solidFill>
                  <a:srgbClr val="EEF0FF"/>
                </a:solidFill>
                <a:effectLst/>
                <a:latin typeface="Google Sans"/>
              </a:rPr>
            </a:br>
            <a:br>
              <a:rPr lang="en-GB" b="0" i="0" dirty="0">
                <a:solidFill>
                  <a:srgbClr val="EEF0FF"/>
                </a:solidFill>
                <a:effectLst/>
                <a:latin typeface="Google Sans"/>
              </a:rPr>
            </a:br>
            <a:r>
              <a:rPr lang="en-GB" b="0" i="0" dirty="0">
                <a:solidFill>
                  <a:srgbClr val="EEF0FF"/>
                </a:solidFill>
                <a:effectLst/>
                <a:latin typeface="Google Sans"/>
              </a:rPr>
              <a:t>Low total </a:t>
            </a:r>
            <a:r>
              <a:rPr lang="en-GB" b="0" i="0" dirty="0" err="1">
                <a:solidFill>
                  <a:srgbClr val="EEF0FF"/>
                </a:solidFill>
                <a:effectLst/>
                <a:latin typeface="Google Sans"/>
              </a:rPr>
              <a:t>IgEs</a:t>
            </a:r>
            <a:r>
              <a:rPr lang="en-GB" b="0" i="0" dirty="0">
                <a:solidFill>
                  <a:srgbClr val="EEF0FF"/>
                </a:solidFill>
                <a:effectLst/>
                <a:latin typeface="Google Sans"/>
              </a:rPr>
              <a:t>, although not specific, ?need for skin prick test? </a:t>
            </a:r>
            <a:br>
              <a:rPr lang="en-GB" b="0" i="0" dirty="0">
                <a:solidFill>
                  <a:srgbClr val="EEF0FF"/>
                </a:solidFill>
                <a:effectLst/>
                <a:latin typeface="Google Sans"/>
              </a:rPr>
            </a:br>
            <a:br>
              <a:rPr lang="en-GB" b="0" i="0" dirty="0">
                <a:solidFill>
                  <a:srgbClr val="EEF0FF"/>
                </a:solidFill>
                <a:effectLst/>
                <a:latin typeface="Google Sans"/>
              </a:rPr>
            </a:br>
            <a:r>
              <a:rPr lang="en-GB" b="0" i="0" dirty="0">
                <a:solidFill>
                  <a:srgbClr val="EEF0FF"/>
                </a:solidFill>
                <a:effectLst/>
                <a:latin typeface="Google Sans"/>
              </a:rPr>
              <a:t>Not already using decongestant nasal sprays, and using for a </a:t>
            </a:r>
            <a:r>
              <a:rPr lang="en-GB" b="0" i="0" dirty="0" err="1">
                <a:solidFill>
                  <a:srgbClr val="EEF0FF"/>
                </a:solidFill>
                <a:effectLst/>
                <a:latin typeface="Google Sans"/>
              </a:rPr>
              <a:t>proilonged</a:t>
            </a:r>
            <a:r>
              <a:rPr lang="en-GB" b="0" i="0" dirty="0">
                <a:solidFill>
                  <a:srgbClr val="EEF0FF"/>
                </a:solidFill>
                <a:effectLst/>
                <a:latin typeface="Google Sans"/>
              </a:rPr>
              <a:t> period, rebound congestion?</a:t>
            </a:r>
            <a:endParaRPr lang="en-GB" dirty="0"/>
          </a:p>
        </p:txBody>
      </p:sp>
      <p:sp>
        <p:nvSpPr>
          <p:cNvPr id="4" name="Slide Number Placeholder 3"/>
          <p:cNvSpPr>
            <a:spLocks noGrp="1"/>
          </p:cNvSpPr>
          <p:nvPr>
            <p:ph type="sldNum" sz="quarter" idx="5"/>
          </p:nvPr>
        </p:nvSpPr>
        <p:spPr/>
        <p:txBody>
          <a:bodyPr/>
          <a:lstStyle/>
          <a:p>
            <a:fld id="{0710B876-9ED0-E54C-AB65-36F2F79F1051}" type="slidenum">
              <a:rPr lang="en-US" smtClean="0"/>
              <a:t>8</a:t>
            </a:fld>
            <a:endParaRPr lang="en-US"/>
          </a:p>
        </p:txBody>
      </p:sp>
    </p:spTree>
    <p:extLst>
      <p:ext uri="{BB962C8B-B14F-4D97-AF65-F5344CB8AC3E}">
        <p14:creationId xmlns:p14="http://schemas.microsoft.com/office/powerpoint/2010/main" val="3942093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Probably not caused by ACE or NSAIDs</a:t>
            </a:r>
            <a:br>
              <a:rPr lang="en-GB" dirty="0"/>
            </a:br>
            <a:br>
              <a:rPr lang="en-GB" dirty="0"/>
            </a:br>
            <a:r>
              <a:rPr lang="en-GB" dirty="0"/>
              <a:t>low </a:t>
            </a:r>
            <a:r>
              <a:rPr lang="en-GB" dirty="0" err="1"/>
              <a:t>IgEs</a:t>
            </a:r>
            <a:r>
              <a:rPr lang="en-GB" dirty="0"/>
              <a:t> and nothing on skin prick tends towards a non allergic path </a:t>
            </a:r>
            <a:r>
              <a:rPr lang="en-GB" dirty="0" err="1"/>
              <a:t>diagnosi</a:t>
            </a:r>
            <a:endParaRPr lang="en-GB" dirty="0"/>
          </a:p>
          <a:p>
            <a:r>
              <a:rPr lang="en-GB" b="0" i="0" dirty="0">
                <a:solidFill>
                  <a:srgbClr val="EEF0FF"/>
                </a:solidFill>
                <a:effectLst/>
                <a:latin typeface="Google Sans"/>
              </a:rPr>
              <a:t>Sherlock Holmes famously stated, "</a:t>
            </a:r>
            <a:r>
              <a:rPr lang="en-GB" dirty="0"/>
              <a:t>When you have eliminated the impossible, whatever remains, however improbable, must be the truth</a:t>
            </a:r>
            <a:r>
              <a:rPr lang="en-GB" b="0" i="0" dirty="0">
                <a:solidFill>
                  <a:srgbClr val="EEF0FF"/>
                </a:solidFill>
                <a:effectLst/>
                <a:latin typeface="Google Sans"/>
              </a:rPr>
              <a:t>."</a:t>
            </a:r>
            <a:endParaRPr lang="en-GB" dirty="0"/>
          </a:p>
        </p:txBody>
      </p:sp>
      <p:sp>
        <p:nvSpPr>
          <p:cNvPr id="4" name="Slide Number Placeholder 3"/>
          <p:cNvSpPr>
            <a:spLocks noGrp="1"/>
          </p:cNvSpPr>
          <p:nvPr>
            <p:ph type="sldNum" sz="quarter" idx="5"/>
          </p:nvPr>
        </p:nvSpPr>
        <p:spPr/>
        <p:txBody>
          <a:bodyPr/>
          <a:lstStyle/>
          <a:p>
            <a:fld id="{0710B876-9ED0-E54C-AB65-36F2F79F1051}" type="slidenum">
              <a:rPr lang="en-US" smtClean="0"/>
              <a:t>9</a:t>
            </a:fld>
            <a:endParaRPr lang="en-US"/>
          </a:p>
        </p:txBody>
      </p:sp>
    </p:spTree>
    <p:extLst>
      <p:ext uri="{BB962C8B-B14F-4D97-AF65-F5344CB8AC3E}">
        <p14:creationId xmlns:p14="http://schemas.microsoft.com/office/powerpoint/2010/main" val="399153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why boiled and cooled</a:t>
            </a:r>
            <a:br>
              <a:rPr lang="en-GB" dirty="0"/>
            </a:br>
            <a:br>
              <a:rPr lang="en-GB" dirty="0"/>
            </a:br>
            <a:r>
              <a:rPr lang="en-GB" dirty="0"/>
              <a:t>demonstrate nasal inhaler technique, nasal application rather than inhale, </a:t>
            </a:r>
            <a:r>
              <a:rPr lang="en-GB" dirty="0" err="1"/>
              <a:t>pharoh</a:t>
            </a:r>
            <a:r>
              <a:rPr lang="en-GB" dirty="0"/>
              <a:t> pose cross hands</a:t>
            </a:r>
            <a:br>
              <a:rPr lang="en-GB" dirty="0"/>
            </a:br>
            <a:br>
              <a:rPr lang="en-GB" dirty="0"/>
            </a:br>
            <a:r>
              <a:rPr lang="en-GB" dirty="0"/>
              <a:t>Mention cryotherapy or laser surgery</a:t>
            </a:r>
            <a:br>
              <a:rPr lang="en-GB" dirty="0"/>
            </a:br>
            <a:br>
              <a:rPr lang="en-GB" dirty="0"/>
            </a:br>
            <a:endParaRPr lang="en-GB" dirty="0"/>
          </a:p>
        </p:txBody>
      </p:sp>
      <p:sp>
        <p:nvSpPr>
          <p:cNvPr id="4" name="Slide Number Placeholder 3"/>
          <p:cNvSpPr>
            <a:spLocks noGrp="1"/>
          </p:cNvSpPr>
          <p:nvPr>
            <p:ph type="sldNum" sz="quarter" idx="5"/>
          </p:nvPr>
        </p:nvSpPr>
        <p:spPr/>
        <p:txBody>
          <a:bodyPr/>
          <a:lstStyle/>
          <a:p>
            <a:fld id="{0710B876-9ED0-E54C-AB65-36F2F79F1051}" type="slidenum">
              <a:rPr lang="en-US" smtClean="0"/>
              <a:t>10</a:t>
            </a:fld>
            <a:endParaRPr lang="en-US"/>
          </a:p>
        </p:txBody>
      </p:sp>
    </p:spTree>
    <p:extLst>
      <p:ext uri="{BB962C8B-B14F-4D97-AF65-F5344CB8AC3E}">
        <p14:creationId xmlns:p14="http://schemas.microsoft.com/office/powerpoint/2010/main" val="1605573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6-8 week </a:t>
            </a:r>
            <a:r>
              <a:rPr lang="en-GB" dirty="0" err="1"/>
              <a:t>followup</a:t>
            </a:r>
            <a:r>
              <a:rPr lang="en-GB" dirty="0"/>
              <a:t>, </a:t>
            </a:r>
            <a:br>
              <a:rPr lang="en-GB" dirty="0"/>
            </a:br>
            <a:br>
              <a:rPr lang="en-GB" dirty="0"/>
            </a:br>
            <a:r>
              <a:rPr lang="en-GB" dirty="0"/>
              <a:t>As summer time </a:t>
            </a:r>
            <a:r>
              <a:rPr lang="en-GB" dirty="0" err="1"/>
              <a:t>followup</a:t>
            </a:r>
            <a:r>
              <a:rPr lang="en-GB" dirty="0"/>
              <a:t> to confirm only winter cold weather trigger</a:t>
            </a:r>
          </a:p>
        </p:txBody>
      </p:sp>
      <p:sp>
        <p:nvSpPr>
          <p:cNvPr id="4" name="Slide Number Placeholder 3"/>
          <p:cNvSpPr>
            <a:spLocks noGrp="1"/>
          </p:cNvSpPr>
          <p:nvPr>
            <p:ph type="sldNum" sz="quarter" idx="5"/>
          </p:nvPr>
        </p:nvSpPr>
        <p:spPr/>
        <p:txBody>
          <a:bodyPr/>
          <a:lstStyle/>
          <a:p>
            <a:fld id="{0710B876-9ED0-E54C-AB65-36F2F79F1051}" type="slidenum">
              <a:rPr lang="en-US" smtClean="0"/>
              <a:t>11</a:t>
            </a:fld>
            <a:endParaRPr lang="en-US"/>
          </a:p>
        </p:txBody>
      </p:sp>
    </p:spTree>
    <p:extLst>
      <p:ext uri="{BB962C8B-B14F-4D97-AF65-F5344CB8AC3E}">
        <p14:creationId xmlns:p14="http://schemas.microsoft.com/office/powerpoint/2010/main" val="3941108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Even after treating what could be diagnosed as AR, patient may have NAR symptoms</a:t>
            </a:r>
          </a:p>
        </p:txBody>
      </p:sp>
      <p:sp>
        <p:nvSpPr>
          <p:cNvPr id="4" name="Slide Number Placeholder 3"/>
          <p:cNvSpPr>
            <a:spLocks noGrp="1"/>
          </p:cNvSpPr>
          <p:nvPr>
            <p:ph type="sldNum" sz="quarter" idx="5"/>
          </p:nvPr>
        </p:nvSpPr>
        <p:spPr/>
        <p:txBody>
          <a:bodyPr/>
          <a:lstStyle/>
          <a:p>
            <a:fld id="{0710B876-9ED0-E54C-AB65-36F2F79F1051}" type="slidenum">
              <a:rPr lang="en-US" smtClean="0"/>
              <a:t>12</a:t>
            </a:fld>
            <a:endParaRPr lang="en-US"/>
          </a:p>
        </p:txBody>
      </p:sp>
    </p:spTree>
    <p:extLst>
      <p:ext uri="{BB962C8B-B14F-4D97-AF65-F5344CB8AC3E}">
        <p14:creationId xmlns:p14="http://schemas.microsoft.com/office/powerpoint/2010/main" val="3390166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A631C-F1F2-C792-5852-77BC70893B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B9CEE7C-83AA-721A-A954-20B0E0D069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D3BDCAA-BCB1-36C0-79B3-9872F3372E05}"/>
              </a:ext>
            </a:extLst>
          </p:cNvPr>
          <p:cNvSpPr>
            <a:spLocks noGrp="1"/>
          </p:cNvSpPr>
          <p:nvPr>
            <p:ph type="dt" sz="half" idx="10"/>
          </p:nvPr>
        </p:nvSpPr>
        <p:spPr/>
        <p:txBody>
          <a:bodyPr/>
          <a:lstStyle/>
          <a:p>
            <a:fld id="{8E94B9BA-7E29-4DD0-A426-8A69672F55E2}" type="datetimeFigureOut">
              <a:rPr lang="en-GB" smtClean="0"/>
              <a:t>18/09/2025</a:t>
            </a:fld>
            <a:endParaRPr lang="en-GB"/>
          </a:p>
        </p:txBody>
      </p:sp>
      <p:sp>
        <p:nvSpPr>
          <p:cNvPr id="5" name="Footer Placeholder 4">
            <a:extLst>
              <a:ext uri="{FF2B5EF4-FFF2-40B4-BE49-F238E27FC236}">
                <a16:creationId xmlns:a16="http://schemas.microsoft.com/office/drawing/2014/main" id="{3681FFED-B368-571A-55C1-979883C4A4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857DB9-CEA4-B9EF-3E11-842383594291}"/>
              </a:ext>
            </a:extLst>
          </p:cNvPr>
          <p:cNvSpPr>
            <a:spLocks noGrp="1"/>
          </p:cNvSpPr>
          <p:nvPr>
            <p:ph type="sldNum" sz="quarter" idx="12"/>
          </p:nvPr>
        </p:nvSpPr>
        <p:spPr/>
        <p:txBody>
          <a:bodyPr/>
          <a:lstStyle/>
          <a:p>
            <a:fld id="{A747FC0A-2A9A-413A-82E5-A2C962DBC795}" type="slidenum">
              <a:rPr lang="en-GB" smtClean="0"/>
              <a:t>‹nº›</a:t>
            </a:fld>
            <a:endParaRPr lang="en-GB"/>
          </a:p>
        </p:txBody>
      </p:sp>
    </p:spTree>
    <p:extLst>
      <p:ext uri="{BB962C8B-B14F-4D97-AF65-F5344CB8AC3E}">
        <p14:creationId xmlns:p14="http://schemas.microsoft.com/office/powerpoint/2010/main" val="265135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08A22-C53F-BD2E-26DA-6F74108402D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BC13462-62E1-2E2C-683A-5AB9DB96D3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DBAF91-584F-F6EF-9CB1-6744FD22CA8B}"/>
              </a:ext>
            </a:extLst>
          </p:cNvPr>
          <p:cNvSpPr>
            <a:spLocks noGrp="1"/>
          </p:cNvSpPr>
          <p:nvPr>
            <p:ph type="dt" sz="half" idx="10"/>
          </p:nvPr>
        </p:nvSpPr>
        <p:spPr/>
        <p:txBody>
          <a:bodyPr/>
          <a:lstStyle/>
          <a:p>
            <a:fld id="{8E94B9BA-7E29-4DD0-A426-8A69672F55E2}" type="datetimeFigureOut">
              <a:rPr lang="en-GB" smtClean="0"/>
              <a:t>18/09/2025</a:t>
            </a:fld>
            <a:endParaRPr lang="en-GB"/>
          </a:p>
        </p:txBody>
      </p:sp>
      <p:sp>
        <p:nvSpPr>
          <p:cNvPr id="5" name="Footer Placeholder 4">
            <a:extLst>
              <a:ext uri="{FF2B5EF4-FFF2-40B4-BE49-F238E27FC236}">
                <a16:creationId xmlns:a16="http://schemas.microsoft.com/office/drawing/2014/main" id="{5A6194BD-355A-1E38-3577-B326EF3838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9849DB-3FB0-DB97-DC63-B783D0758722}"/>
              </a:ext>
            </a:extLst>
          </p:cNvPr>
          <p:cNvSpPr>
            <a:spLocks noGrp="1"/>
          </p:cNvSpPr>
          <p:nvPr>
            <p:ph type="sldNum" sz="quarter" idx="12"/>
          </p:nvPr>
        </p:nvSpPr>
        <p:spPr/>
        <p:txBody>
          <a:bodyPr/>
          <a:lstStyle/>
          <a:p>
            <a:fld id="{A747FC0A-2A9A-413A-82E5-A2C962DBC795}" type="slidenum">
              <a:rPr lang="en-GB" smtClean="0"/>
              <a:t>‹nº›</a:t>
            </a:fld>
            <a:endParaRPr lang="en-GB"/>
          </a:p>
        </p:txBody>
      </p:sp>
    </p:spTree>
    <p:extLst>
      <p:ext uri="{BB962C8B-B14F-4D97-AF65-F5344CB8AC3E}">
        <p14:creationId xmlns:p14="http://schemas.microsoft.com/office/powerpoint/2010/main" val="1823118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8E02AC-C942-CD51-DEFC-1DEF060245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D1CCC50-4278-8447-0693-19C02DB5B8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1184798-F5C5-A518-6A5D-C572374F9064}"/>
              </a:ext>
            </a:extLst>
          </p:cNvPr>
          <p:cNvSpPr>
            <a:spLocks noGrp="1"/>
          </p:cNvSpPr>
          <p:nvPr>
            <p:ph type="dt" sz="half" idx="10"/>
          </p:nvPr>
        </p:nvSpPr>
        <p:spPr/>
        <p:txBody>
          <a:bodyPr/>
          <a:lstStyle/>
          <a:p>
            <a:fld id="{8E94B9BA-7E29-4DD0-A426-8A69672F55E2}" type="datetimeFigureOut">
              <a:rPr lang="en-GB" smtClean="0"/>
              <a:t>18/09/2025</a:t>
            </a:fld>
            <a:endParaRPr lang="en-GB"/>
          </a:p>
        </p:txBody>
      </p:sp>
      <p:sp>
        <p:nvSpPr>
          <p:cNvPr id="5" name="Footer Placeholder 4">
            <a:extLst>
              <a:ext uri="{FF2B5EF4-FFF2-40B4-BE49-F238E27FC236}">
                <a16:creationId xmlns:a16="http://schemas.microsoft.com/office/drawing/2014/main" id="{AD060364-28FA-1AC7-FAFA-0D2FB42068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2F86EF-B90E-4185-A739-FA81C8B7C86B}"/>
              </a:ext>
            </a:extLst>
          </p:cNvPr>
          <p:cNvSpPr>
            <a:spLocks noGrp="1"/>
          </p:cNvSpPr>
          <p:nvPr>
            <p:ph type="sldNum" sz="quarter" idx="12"/>
          </p:nvPr>
        </p:nvSpPr>
        <p:spPr/>
        <p:txBody>
          <a:bodyPr/>
          <a:lstStyle/>
          <a:p>
            <a:fld id="{A747FC0A-2A9A-413A-82E5-A2C962DBC795}" type="slidenum">
              <a:rPr lang="en-GB" smtClean="0"/>
              <a:t>‹nº›</a:t>
            </a:fld>
            <a:endParaRPr lang="en-GB"/>
          </a:p>
        </p:txBody>
      </p:sp>
    </p:spTree>
    <p:extLst>
      <p:ext uri="{BB962C8B-B14F-4D97-AF65-F5344CB8AC3E}">
        <p14:creationId xmlns:p14="http://schemas.microsoft.com/office/powerpoint/2010/main" val="228956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93BAE-19AB-0B6A-EC71-22B83D85F3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714DB6-0E93-C805-C666-5387C88499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D49583-5FDB-3818-3FD5-CA07A7AD5ACE}"/>
              </a:ext>
            </a:extLst>
          </p:cNvPr>
          <p:cNvSpPr>
            <a:spLocks noGrp="1"/>
          </p:cNvSpPr>
          <p:nvPr>
            <p:ph type="dt" sz="half" idx="10"/>
          </p:nvPr>
        </p:nvSpPr>
        <p:spPr/>
        <p:txBody>
          <a:bodyPr/>
          <a:lstStyle/>
          <a:p>
            <a:fld id="{8E94B9BA-7E29-4DD0-A426-8A69672F55E2}" type="datetimeFigureOut">
              <a:rPr lang="en-GB" smtClean="0"/>
              <a:t>18/09/2025</a:t>
            </a:fld>
            <a:endParaRPr lang="en-GB"/>
          </a:p>
        </p:txBody>
      </p:sp>
      <p:sp>
        <p:nvSpPr>
          <p:cNvPr id="5" name="Footer Placeholder 4">
            <a:extLst>
              <a:ext uri="{FF2B5EF4-FFF2-40B4-BE49-F238E27FC236}">
                <a16:creationId xmlns:a16="http://schemas.microsoft.com/office/drawing/2014/main" id="{A09C5812-5AB4-06C9-3ECA-2532AD579A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3019C0-E15B-9185-0EB7-8FFB79BCE3C8}"/>
              </a:ext>
            </a:extLst>
          </p:cNvPr>
          <p:cNvSpPr>
            <a:spLocks noGrp="1"/>
          </p:cNvSpPr>
          <p:nvPr>
            <p:ph type="sldNum" sz="quarter" idx="12"/>
          </p:nvPr>
        </p:nvSpPr>
        <p:spPr/>
        <p:txBody>
          <a:bodyPr/>
          <a:lstStyle/>
          <a:p>
            <a:fld id="{A747FC0A-2A9A-413A-82E5-A2C962DBC795}" type="slidenum">
              <a:rPr lang="en-GB" smtClean="0"/>
              <a:t>‹nº›</a:t>
            </a:fld>
            <a:endParaRPr lang="en-GB"/>
          </a:p>
        </p:txBody>
      </p:sp>
    </p:spTree>
    <p:extLst>
      <p:ext uri="{BB962C8B-B14F-4D97-AF65-F5344CB8AC3E}">
        <p14:creationId xmlns:p14="http://schemas.microsoft.com/office/powerpoint/2010/main" val="598297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2EE6B-D587-3523-ECFE-66C5C68385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9A543AF-A2E5-A647-29F3-91285B2D373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F5BA01-1D3E-6C1A-BBF1-B379FEAE6C6D}"/>
              </a:ext>
            </a:extLst>
          </p:cNvPr>
          <p:cNvSpPr>
            <a:spLocks noGrp="1"/>
          </p:cNvSpPr>
          <p:nvPr>
            <p:ph type="dt" sz="half" idx="10"/>
          </p:nvPr>
        </p:nvSpPr>
        <p:spPr/>
        <p:txBody>
          <a:bodyPr/>
          <a:lstStyle/>
          <a:p>
            <a:fld id="{8E94B9BA-7E29-4DD0-A426-8A69672F55E2}" type="datetimeFigureOut">
              <a:rPr lang="en-GB" smtClean="0"/>
              <a:t>18/09/2025</a:t>
            </a:fld>
            <a:endParaRPr lang="en-GB"/>
          </a:p>
        </p:txBody>
      </p:sp>
      <p:sp>
        <p:nvSpPr>
          <p:cNvPr id="5" name="Footer Placeholder 4">
            <a:extLst>
              <a:ext uri="{FF2B5EF4-FFF2-40B4-BE49-F238E27FC236}">
                <a16:creationId xmlns:a16="http://schemas.microsoft.com/office/drawing/2014/main" id="{513311F4-2ACC-F6A7-A0A1-6AED22A292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3A9B63-2CA1-E0D0-E482-8810D4A9D183}"/>
              </a:ext>
            </a:extLst>
          </p:cNvPr>
          <p:cNvSpPr>
            <a:spLocks noGrp="1"/>
          </p:cNvSpPr>
          <p:nvPr>
            <p:ph type="sldNum" sz="quarter" idx="12"/>
          </p:nvPr>
        </p:nvSpPr>
        <p:spPr/>
        <p:txBody>
          <a:bodyPr/>
          <a:lstStyle/>
          <a:p>
            <a:fld id="{A747FC0A-2A9A-413A-82E5-A2C962DBC795}" type="slidenum">
              <a:rPr lang="en-GB" smtClean="0"/>
              <a:t>‹nº›</a:t>
            </a:fld>
            <a:endParaRPr lang="en-GB"/>
          </a:p>
        </p:txBody>
      </p:sp>
    </p:spTree>
    <p:extLst>
      <p:ext uri="{BB962C8B-B14F-4D97-AF65-F5344CB8AC3E}">
        <p14:creationId xmlns:p14="http://schemas.microsoft.com/office/powerpoint/2010/main" val="2425858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64DC1-D5FB-0FB3-4598-B5875A427AB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B14FC2F-5E2D-E0A8-4F34-DC23A24917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0A1E952-539D-D776-EFBB-C1B90AE4B2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DA8CF80-73BE-E9AC-146A-E155DEFEA46A}"/>
              </a:ext>
            </a:extLst>
          </p:cNvPr>
          <p:cNvSpPr>
            <a:spLocks noGrp="1"/>
          </p:cNvSpPr>
          <p:nvPr>
            <p:ph type="dt" sz="half" idx="10"/>
          </p:nvPr>
        </p:nvSpPr>
        <p:spPr/>
        <p:txBody>
          <a:bodyPr/>
          <a:lstStyle/>
          <a:p>
            <a:fld id="{8E94B9BA-7E29-4DD0-A426-8A69672F55E2}" type="datetimeFigureOut">
              <a:rPr lang="en-GB" smtClean="0"/>
              <a:t>18/09/2025</a:t>
            </a:fld>
            <a:endParaRPr lang="en-GB"/>
          </a:p>
        </p:txBody>
      </p:sp>
      <p:sp>
        <p:nvSpPr>
          <p:cNvPr id="6" name="Footer Placeholder 5">
            <a:extLst>
              <a:ext uri="{FF2B5EF4-FFF2-40B4-BE49-F238E27FC236}">
                <a16:creationId xmlns:a16="http://schemas.microsoft.com/office/drawing/2014/main" id="{094B9EDF-0274-14E6-3123-0C1E4EF8C3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5B17B15-CAF2-744D-D90B-FE355BAF6FE1}"/>
              </a:ext>
            </a:extLst>
          </p:cNvPr>
          <p:cNvSpPr>
            <a:spLocks noGrp="1"/>
          </p:cNvSpPr>
          <p:nvPr>
            <p:ph type="sldNum" sz="quarter" idx="12"/>
          </p:nvPr>
        </p:nvSpPr>
        <p:spPr/>
        <p:txBody>
          <a:bodyPr/>
          <a:lstStyle/>
          <a:p>
            <a:fld id="{A747FC0A-2A9A-413A-82E5-A2C962DBC795}" type="slidenum">
              <a:rPr lang="en-GB" smtClean="0"/>
              <a:t>‹nº›</a:t>
            </a:fld>
            <a:endParaRPr lang="en-GB"/>
          </a:p>
        </p:txBody>
      </p:sp>
    </p:spTree>
    <p:extLst>
      <p:ext uri="{BB962C8B-B14F-4D97-AF65-F5344CB8AC3E}">
        <p14:creationId xmlns:p14="http://schemas.microsoft.com/office/powerpoint/2010/main" val="716577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6110A-87D2-0DA2-C233-472F2BFAA53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0A608C-FB3F-E5D8-4BE1-FB174295F2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AF0F72-23B3-3D46-A352-A331CAD236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CF06DC6-DD8A-A3CE-6D46-EEA928080C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296C14-1504-62D4-4E80-D3D33BF1FB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81BD864-FBED-833F-6AFE-9E6FDA8AA462}"/>
              </a:ext>
            </a:extLst>
          </p:cNvPr>
          <p:cNvSpPr>
            <a:spLocks noGrp="1"/>
          </p:cNvSpPr>
          <p:nvPr>
            <p:ph type="dt" sz="half" idx="10"/>
          </p:nvPr>
        </p:nvSpPr>
        <p:spPr/>
        <p:txBody>
          <a:bodyPr/>
          <a:lstStyle/>
          <a:p>
            <a:fld id="{8E94B9BA-7E29-4DD0-A426-8A69672F55E2}" type="datetimeFigureOut">
              <a:rPr lang="en-GB" smtClean="0"/>
              <a:t>18/09/2025</a:t>
            </a:fld>
            <a:endParaRPr lang="en-GB"/>
          </a:p>
        </p:txBody>
      </p:sp>
      <p:sp>
        <p:nvSpPr>
          <p:cNvPr id="8" name="Footer Placeholder 7">
            <a:extLst>
              <a:ext uri="{FF2B5EF4-FFF2-40B4-BE49-F238E27FC236}">
                <a16:creationId xmlns:a16="http://schemas.microsoft.com/office/drawing/2014/main" id="{DE4CA57B-F1C1-6EEC-30DE-4BF1E42D688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2DDE59D-95D8-3BC8-B38F-454E45C4C91C}"/>
              </a:ext>
            </a:extLst>
          </p:cNvPr>
          <p:cNvSpPr>
            <a:spLocks noGrp="1"/>
          </p:cNvSpPr>
          <p:nvPr>
            <p:ph type="sldNum" sz="quarter" idx="12"/>
          </p:nvPr>
        </p:nvSpPr>
        <p:spPr/>
        <p:txBody>
          <a:bodyPr/>
          <a:lstStyle/>
          <a:p>
            <a:fld id="{A747FC0A-2A9A-413A-82E5-A2C962DBC795}" type="slidenum">
              <a:rPr lang="en-GB" smtClean="0"/>
              <a:t>‹nº›</a:t>
            </a:fld>
            <a:endParaRPr lang="en-GB"/>
          </a:p>
        </p:txBody>
      </p:sp>
    </p:spTree>
    <p:extLst>
      <p:ext uri="{BB962C8B-B14F-4D97-AF65-F5344CB8AC3E}">
        <p14:creationId xmlns:p14="http://schemas.microsoft.com/office/powerpoint/2010/main" val="866436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B60B6-FE3B-DAA5-8F89-CEE687044C5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0B3F8-8F28-F6B5-6A03-95C5A6F9BA0E}"/>
              </a:ext>
            </a:extLst>
          </p:cNvPr>
          <p:cNvSpPr>
            <a:spLocks noGrp="1"/>
          </p:cNvSpPr>
          <p:nvPr>
            <p:ph type="dt" sz="half" idx="10"/>
          </p:nvPr>
        </p:nvSpPr>
        <p:spPr/>
        <p:txBody>
          <a:bodyPr/>
          <a:lstStyle/>
          <a:p>
            <a:fld id="{8E94B9BA-7E29-4DD0-A426-8A69672F55E2}" type="datetimeFigureOut">
              <a:rPr lang="en-GB" smtClean="0"/>
              <a:t>18/09/2025</a:t>
            </a:fld>
            <a:endParaRPr lang="en-GB"/>
          </a:p>
        </p:txBody>
      </p:sp>
      <p:sp>
        <p:nvSpPr>
          <p:cNvPr id="4" name="Footer Placeholder 3">
            <a:extLst>
              <a:ext uri="{FF2B5EF4-FFF2-40B4-BE49-F238E27FC236}">
                <a16:creationId xmlns:a16="http://schemas.microsoft.com/office/drawing/2014/main" id="{08FB389D-F2D4-1962-15BC-BE352505B1C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1FABE56-84BD-F116-A012-2EDF9269C179}"/>
              </a:ext>
            </a:extLst>
          </p:cNvPr>
          <p:cNvSpPr>
            <a:spLocks noGrp="1"/>
          </p:cNvSpPr>
          <p:nvPr>
            <p:ph type="sldNum" sz="quarter" idx="12"/>
          </p:nvPr>
        </p:nvSpPr>
        <p:spPr/>
        <p:txBody>
          <a:bodyPr/>
          <a:lstStyle/>
          <a:p>
            <a:fld id="{A747FC0A-2A9A-413A-82E5-A2C962DBC795}" type="slidenum">
              <a:rPr lang="en-GB" smtClean="0"/>
              <a:t>‹nº›</a:t>
            </a:fld>
            <a:endParaRPr lang="en-GB"/>
          </a:p>
        </p:txBody>
      </p:sp>
    </p:spTree>
    <p:extLst>
      <p:ext uri="{BB962C8B-B14F-4D97-AF65-F5344CB8AC3E}">
        <p14:creationId xmlns:p14="http://schemas.microsoft.com/office/powerpoint/2010/main" val="332932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EB3A25-BED4-76C2-A116-1EC382405C30}"/>
              </a:ext>
            </a:extLst>
          </p:cNvPr>
          <p:cNvSpPr>
            <a:spLocks noGrp="1"/>
          </p:cNvSpPr>
          <p:nvPr>
            <p:ph type="dt" sz="half" idx="10"/>
          </p:nvPr>
        </p:nvSpPr>
        <p:spPr/>
        <p:txBody>
          <a:bodyPr/>
          <a:lstStyle/>
          <a:p>
            <a:fld id="{8E94B9BA-7E29-4DD0-A426-8A69672F55E2}" type="datetimeFigureOut">
              <a:rPr lang="en-GB" smtClean="0"/>
              <a:t>18/09/2025</a:t>
            </a:fld>
            <a:endParaRPr lang="en-GB"/>
          </a:p>
        </p:txBody>
      </p:sp>
      <p:sp>
        <p:nvSpPr>
          <p:cNvPr id="3" name="Footer Placeholder 2">
            <a:extLst>
              <a:ext uri="{FF2B5EF4-FFF2-40B4-BE49-F238E27FC236}">
                <a16:creationId xmlns:a16="http://schemas.microsoft.com/office/drawing/2014/main" id="{0E4160B6-56DD-36A0-624D-D3C69530AE9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5F43D52-E95F-A8AB-AB20-9BAFBA313B12}"/>
              </a:ext>
            </a:extLst>
          </p:cNvPr>
          <p:cNvSpPr>
            <a:spLocks noGrp="1"/>
          </p:cNvSpPr>
          <p:nvPr>
            <p:ph type="sldNum" sz="quarter" idx="12"/>
          </p:nvPr>
        </p:nvSpPr>
        <p:spPr/>
        <p:txBody>
          <a:bodyPr/>
          <a:lstStyle/>
          <a:p>
            <a:fld id="{A747FC0A-2A9A-413A-82E5-A2C962DBC795}" type="slidenum">
              <a:rPr lang="en-GB" smtClean="0"/>
              <a:t>‹nº›</a:t>
            </a:fld>
            <a:endParaRPr lang="en-GB"/>
          </a:p>
        </p:txBody>
      </p:sp>
    </p:spTree>
    <p:extLst>
      <p:ext uri="{BB962C8B-B14F-4D97-AF65-F5344CB8AC3E}">
        <p14:creationId xmlns:p14="http://schemas.microsoft.com/office/powerpoint/2010/main" val="257282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F3AD3-473F-237C-5678-BF34A7186D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D738DCE-E386-480A-A35A-2AC786414F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8FFBBE1-04D8-46AC-A781-D7C814F8A7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09C8D8-8BA0-9AB1-3047-973F5C9CFDF6}"/>
              </a:ext>
            </a:extLst>
          </p:cNvPr>
          <p:cNvSpPr>
            <a:spLocks noGrp="1"/>
          </p:cNvSpPr>
          <p:nvPr>
            <p:ph type="dt" sz="half" idx="10"/>
          </p:nvPr>
        </p:nvSpPr>
        <p:spPr/>
        <p:txBody>
          <a:bodyPr/>
          <a:lstStyle/>
          <a:p>
            <a:fld id="{8E94B9BA-7E29-4DD0-A426-8A69672F55E2}" type="datetimeFigureOut">
              <a:rPr lang="en-GB" smtClean="0"/>
              <a:t>18/09/2025</a:t>
            </a:fld>
            <a:endParaRPr lang="en-GB"/>
          </a:p>
        </p:txBody>
      </p:sp>
      <p:sp>
        <p:nvSpPr>
          <p:cNvPr id="6" name="Footer Placeholder 5">
            <a:extLst>
              <a:ext uri="{FF2B5EF4-FFF2-40B4-BE49-F238E27FC236}">
                <a16:creationId xmlns:a16="http://schemas.microsoft.com/office/drawing/2014/main" id="{D302CB07-9E98-673A-69B8-53705BFEE9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6F5EBE-155C-5428-A14C-B80203A73394}"/>
              </a:ext>
            </a:extLst>
          </p:cNvPr>
          <p:cNvSpPr>
            <a:spLocks noGrp="1"/>
          </p:cNvSpPr>
          <p:nvPr>
            <p:ph type="sldNum" sz="quarter" idx="12"/>
          </p:nvPr>
        </p:nvSpPr>
        <p:spPr/>
        <p:txBody>
          <a:bodyPr/>
          <a:lstStyle/>
          <a:p>
            <a:fld id="{A747FC0A-2A9A-413A-82E5-A2C962DBC795}" type="slidenum">
              <a:rPr lang="en-GB" smtClean="0"/>
              <a:t>‹nº›</a:t>
            </a:fld>
            <a:endParaRPr lang="en-GB"/>
          </a:p>
        </p:txBody>
      </p:sp>
    </p:spTree>
    <p:extLst>
      <p:ext uri="{BB962C8B-B14F-4D97-AF65-F5344CB8AC3E}">
        <p14:creationId xmlns:p14="http://schemas.microsoft.com/office/powerpoint/2010/main" val="315685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3886F-131C-59C3-3B2F-7D26050D9C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AE5ACCA-ABDA-AF7E-83EF-B8ABBDC76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77C9065-3287-AB69-6E87-9314762E88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6A04C6-B683-D83B-8C31-4D348FCE77A8}"/>
              </a:ext>
            </a:extLst>
          </p:cNvPr>
          <p:cNvSpPr>
            <a:spLocks noGrp="1"/>
          </p:cNvSpPr>
          <p:nvPr>
            <p:ph type="dt" sz="half" idx="10"/>
          </p:nvPr>
        </p:nvSpPr>
        <p:spPr/>
        <p:txBody>
          <a:bodyPr/>
          <a:lstStyle/>
          <a:p>
            <a:fld id="{8E94B9BA-7E29-4DD0-A426-8A69672F55E2}" type="datetimeFigureOut">
              <a:rPr lang="en-GB" smtClean="0"/>
              <a:t>18/09/2025</a:t>
            </a:fld>
            <a:endParaRPr lang="en-GB"/>
          </a:p>
        </p:txBody>
      </p:sp>
      <p:sp>
        <p:nvSpPr>
          <p:cNvPr id="6" name="Footer Placeholder 5">
            <a:extLst>
              <a:ext uri="{FF2B5EF4-FFF2-40B4-BE49-F238E27FC236}">
                <a16:creationId xmlns:a16="http://schemas.microsoft.com/office/drawing/2014/main" id="{92939042-989A-B434-90F7-A0B87346FC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E2E8FA-4E28-C9A9-8903-F44874644493}"/>
              </a:ext>
            </a:extLst>
          </p:cNvPr>
          <p:cNvSpPr>
            <a:spLocks noGrp="1"/>
          </p:cNvSpPr>
          <p:nvPr>
            <p:ph type="sldNum" sz="quarter" idx="12"/>
          </p:nvPr>
        </p:nvSpPr>
        <p:spPr/>
        <p:txBody>
          <a:bodyPr/>
          <a:lstStyle/>
          <a:p>
            <a:fld id="{A747FC0A-2A9A-413A-82E5-A2C962DBC795}" type="slidenum">
              <a:rPr lang="en-GB" smtClean="0"/>
              <a:t>‹nº›</a:t>
            </a:fld>
            <a:endParaRPr lang="en-GB"/>
          </a:p>
        </p:txBody>
      </p:sp>
    </p:spTree>
    <p:extLst>
      <p:ext uri="{BB962C8B-B14F-4D97-AF65-F5344CB8AC3E}">
        <p14:creationId xmlns:p14="http://schemas.microsoft.com/office/powerpoint/2010/main" val="350417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6944BB-555B-601E-0A98-A3FC5D987A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A8FA2A-17F9-886E-A102-9D40510712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8A0AD5-B435-3AD6-26BD-1D17C23240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E94B9BA-7E29-4DD0-A426-8A69672F55E2}" type="datetimeFigureOut">
              <a:rPr lang="en-GB" smtClean="0"/>
              <a:t>18/09/2025</a:t>
            </a:fld>
            <a:endParaRPr lang="en-GB"/>
          </a:p>
        </p:txBody>
      </p:sp>
      <p:sp>
        <p:nvSpPr>
          <p:cNvPr id="5" name="Footer Placeholder 4">
            <a:extLst>
              <a:ext uri="{FF2B5EF4-FFF2-40B4-BE49-F238E27FC236}">
                <a16:creationId xmlns:a16="http://schemas.microsoft.com/office/drawing/2014/main" id="{952498E6-3951-C658-B45E-A8D1C5B803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dirty="0"/>
          </a:p>
        </p:txBody>
      </p:sp>
      <p:sp>
        <p:nvSpPr>
          <p:cNvPr id="6" name="Slide Number Placeholder 5">
            <a:extLst>
              <a:ext uri="{FF2B5EF4-FFF2-40B4-BE49-F238E27FC236}">
                <a16:creationId xmlns:a16="http://schemas.microsoft.com/office/drawing/2014/main" id="{5700E09E-E519-CE28-696C-AB94732C3B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747FC0A-2A9A-413A-82E5-A2C962DBC795}" type="slidenum">
              <a:rPr lang="en-GB" smtClean="0"/>
              <a:t>‹nº›</a:t>
            </a:fld>
            <a:endParaRPr lang="en-GB"/>
          </a:p>
        </p:txBody>
      </p:sp>
      <p:sp>
        <p:nvSpPr>
          <p:cNvPr id="8" name="TextBox 7">
            <a:extLst>
              <a:ext uri="{FF2B5EF4-FFF2-40B4-BE49-F238E27FC236}">
                <a16:creationId xmlns:a16="http://schemas.microsoft.com/office/drawing/2014/main" id="{55342933-D5FA-86A4-48C8-EA86645B8D1E}"/>
              </a:ext>
            </a:extLst>
          </p:cNvPr>
          <p:cNvSpPr txBox="1"/>
          <p:nvPr userDrawn="1"/>
        </p:nvSpPr>
        <p:spPr>
          <a:xfrm>
            <a:off x="2892005" y="6459865"/>
            <a:ext cx="11437189" cy="215444"/>
          </a:xfrm>
          <a:prstGeom prst="rect">
            <a:avLst/>
          </a:prstGeom>
          <a:noFill/>
        </p:spPr>
        <p:txBody>
          <a:bodyPr wrap="square">
            <a:spAutoFit/>
          </a:bodyPr>
          <a:lstStyle/>
          <a:p>
            <a:pPr algn="ctr" fontAlgn="auto">
              <a:spcBef>
                <a:spcPts val="100"/>
              </a:spcBef>
              <a:spcAft>
                <a:spcPts val="0"/>
              </a:spcAft>
              <a:defRPr/>
            </a:pPr>
            <a:r>
              <a:rPr lang="pt-BR" sz="800" spc="-5" dirty="0">
                <a:solidFill>
                  <a:srgbClr val="000000"/>
                </a:solidFill>
                <a:latin typeface="Arial" panose="020B0604020202020204"/>
                <a:cs typeface="Arial" panose="020B0604020202020204"/>
              </a:rPr>
              <a:t>A ALK-Abelló concedeu uma bolsa educacional sem restrições para apoiar o desenvolvimento deste estudo de caso, mas não contribuiu para o seu conteúdo.</a:t>
            </a:r>
            <a:endParaRPr lang="en-US" sz="800" dirty="0">
              <a:solidFill>
                <a:srgbClr val="000000"/>
              </a:solidFill>
              <a:latin typeface="Arial" panose="020B0604020202020204"/>
              <a:cs typeface="Arial" panose="020B0604020202020204"/>
            </a:endParaRPr>
          </a:p>
        </p:txBody>
      </p:sp>
    </p:spTree>
    <p:extLst>
      <p:ext uri="{BB962C8B-B14F-4D97-AF65-F5344CB8AC3E}">
        <p14:creationId xmlns:p14="http://schemas.microsoft.com/office/powerpoint/2010/main" val="33768466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hord 17">
            <a:extLst>
              <a:ext uri="{FF2B5EF4-FFF2-40B4-BE49-F238E27FC236}">
                <a16:creationId xmlns:a16="http://schemas.microsoft.com/office/drawing/2014/main" id="{9FAAB6E0-AB9F-8781-523C-69DB7F12F72F}"/>
              </a:ext>
            </a:extLst>
          </p:cNvPr>
          <p:cNvSpPr/>
          <p:nvPr/>
        </p:nvSpPr>
        <p:spPr>
          <a:xfrm rot="11640190">
            <a:off x="-4781236" y="-685854"/>
            <a:ext cx="9541117" cy="7605683"/>
          </a:xfrm>
          <a:prstGeom prst="chord">
            <a:avLst>
              <a:gd name="adj1" fmla="val 4084160"/>
              <a:gd name="adj2" fmla="val 15811464"/>
            </a:avLst>
          </a:prstGeom>
          <a:solidFill>
            <a:srgbClr val="017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04A9C354-EF69-ADB3-C2B6-A81525B58B71}"/>
              </a:ext>
            </a:extLst>
          </p:cNvPr>
          <p:cNvSpPr txBox="1"/>
          <p:nvPr/>
        </p:nvSpPr>
        <p:spPr>
          <a:xfrm>
            <a:off x="5383347" y="2521059"/>
            <a:ext cx="6217525" cy="1077218"/>
          </a:xfrm>
          <a:prstGeom prst="rect">
            <a:avLst/>
          </a:prstGeom>
          <a:noFill/>
        </p:spPr>
        <p:txBody>
          <a:bodyPr wrap="square" rtlCol="0">
            <a:spAutoFit/>
          </a:bodyPr>
          <a:lstStyle/>
          <a:p>
            <a:r>
              <a:rPr lang="en-GB" sz="4000" b="1" dirty="0" err="1">
                <a:solidFill>
                  <a:srgbClr val="017973"/>
                </a:solidFill>
                <a:latin typeface="Arial" panose="020B0604020202020204" pitchFamily="34" charset="0"/>
                <a:cs typeface="Arial" panose="020B0604020202020204" pitchFamily="34" charset="0"/>
              </a:rPr>
              <a:t>Rinite</a:t>
            </a:r>
            <a:r>
              <a:rPr lang="en-GB" sz="4000" b="1" dirty="0">
                <a:solidFill>
                  <a:srgbClr val="017973"/>
                </a:solidFill>
                <a:latin typeface="Arial" panose="020B0604020202020204" pitchFamily="34" charset="0"/>
                <a:cs typeface="Arial" panose="020B0604020202020204" pitchFamily="34" charset="0"/>
              </a:rPr>
              <a:t> </a:t>
            </a:r>
            <a:r>
              <a:rPr lang="en-GB" sz="4000" b="1" dirty="0" err="1">
                <a:solidFill>
                  <a:srgbClr val="017973"/>
                </a:solidFill>
                <a:latin typeface="Arial" panose="020B0604020202020204" pitchFamily="34" charset="0"/>
                <a:cs typeface="Arial" panose="020B0604020202020204" pitchFamily="34" charset="0"/>
              </a:rPr>
              <a:t>não</a:t>
            </a:r>
            <a:r>
              <a:rPr lang="en-GB" sz="4000" b="1" dirty="0">
                <a:solidFill>
                  <a:srgbClr val="017973"/>
                </a:solidFill>
                <a:latin typeface="Arial" panose="020B0604020202020204" pitchFamily="34" charset="0"/>
                <a:cs typeface="Arial" panose="020B0604020202020204" pitchFamily="34" charset="0"/>
              </a:rPr>
              <a:t> </a:t>
            </a:r>
            <a:r>
              <a:rPr lang="en-GB" sz="4000" b="1" dirty="0" err="1">
                <a:solidFill>
                  <a:srgbClr val="017973"/>
                </a:solidFill>
                <a:latin typeface="Arial" panose="020B0604020202020204" pitchFamily="34" charset="0"/>
                <a:cs typeface="Arial" panose="020B0604020202020204" pitchFamily="34" charset="0"/>
              </a:rPr>
              <a:t>alérgica</a:t>
            </a:r>
            <a:endParaRPr lang="en-GB" sz="4000" b="1" dirty="0">
              <a:solidFill>
                <a:srgbClr val="017973"/>
              </a:solidFill>
              <a:latin typeface="Arial" panose="020B0604020202020204" pitchFamily="34" charset="0"/>
              <a:cs typeface="Arial" panose="020B0604020202020204" pitchFamily="34" charset="0"/>
            </a:endParaRPr>
          </a:p>
          <a:p>
            <a:r>
              <a:rPr lang="en-GB" sz="2400" dirty="0" err="1">
                <a:solidFill>
                  <a:srgbClr val="7EC9BD"/>
                </a:solidFill>
                <a:latin typeface="Arial" panose="020B0604020202020204" pitchFamily="34" charset="0"/>
                <a:cs typeface="Arial" panose="020B0604020202020204" pitchFamily="34" charset="0"/>
              </a:rPr>
              <a:t>Estudo</a:t>
            </a:r>
            <a:r>
              <a:rPr lang="en-GB" sz="2400" dirty="0">
                <a:solidFill>
                  <a:srgbClr val="7EC9BD"/>
                </a:solidFill>
                <a:latin typeface="Arial" panose="020B0604020202020204" pitchFamily="34" charset="0"/>
                <a:cs typeface="Arial" panose="020B0604020202020204" pitchFamily="34" charset="0"/>
              </a:rPr>
              <a:t> de </a:t>
            </a:r>
            <a:r>
              <a:rPr lang="en-GB" sz="2400" dirty="0" err="1">
                <a:solidFill>
                  <a:srgbClr val="7EC9BD"/>
                </a:solidFill>
                <a:latin typeface="Arial" panose="020B0604020202020204" pitchFamily="34" charset="0"/>
                <a:cs typeface="Arial" panose="020B0604020202020204" pitchFamily="34" charset="0"/>
              </a:rPr>
              <a:t>caso</a:t>
            </a:r>
            <a:endParaRPr lang="en-GB" sz="2400" dirty="0">
              <a:solidFill>
                <a:srgbClr val="7EC9BD"/>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8B0BD1D-80C9-F40D-40F9-D21571365E59}"/>
              </a:ext>
            </a:extLst>
          </p:cNvPr>
          <p:cNvSpPr txBox="1"/>
          <p:nvPr/>
        </p:nvSpPr>
        <p:spPr>
          <a:xfrm>
            <a:off x="5419910" y="5778371"/>
            <a:ext cx="3685990"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Garry McDonald (Scotland, UK)</a:t>
            </a:r>
          </a:p>
          <a:p>
            <a:r>
              <a:rPr lang="en-GB" dirty="0">
                <a:latin typeface="Arial" panose="020B0604020202020204" pitchFamily="34" charset="0"/>
                <a:cs typeface="Arial" panose="020B0604020202020204" pitchFamily="34" charset="0"/>
              </a:rPr>
              <a:t>Osman Yusuf (Pakistan)</a:t>
            </a:r>
          </a:p>
        </p:txBody>
      </p:sp>
      <p:pic>
        <p:nvPicPr>
          <p:cNvPr id="16" name="Picture 15" descr="A black and white logo&#10;&#10;AI-generated content may be incorrect.">
            <a:extLst>
              <a:ext uri="{FF2B5EF4-FFF2-40B4-BE49-F238E27FC236}">
                <a16:creationId xmlns:a16="http://schemas.microsoft.com/office/drawing/2014/main" id="{FBB58B13-0506-85EB-D3CD-0E0B1E58D8A7}"/>
              </a:ext>
            </a:extLst>
          </p:cNvPr>
          <p:cNvPicPr>
            <a:picLocks noChangeAspect="1"/>
          </p:cNvPicPr>
          <p:nvPr/>
        </p:nvPicPr>
        <p:blipFill>
          <a:blip r:embed="rId2"/>
          <a:stretch>
            <a:fillRect/>
          </a:stretch>
        </p:blipFill>
        <p:spPr>
          <a:xfrm>
            <a:off x="928799" y="2687231"/>
            <a:ext cx="2931895" cy="1483539"/>
          </a:xfrm>
          <a:prstGeom prst="rect">
            <a:avLst/>
          </a:prstGeom>
        </p:spPr>
      </p:pic>
      <p:sp>
        <p:nvSpPr>
          <p:cNvPr id="17" name="Rectangle 16">
            <a:extLst>
              <a:ext uri="{FF2B5EF4-FFF2-40B4-BE49-F238E27FC236}">
                <a16:creationId xmlns:a16="http://schemas.microsoft.com/office/drawing/2014/main" id="{FDBF5E02-FE7A-DED9-78D6-0FC6A7A3877C}"/>
              </a:ext>
            </a:extLst>
          </p:cNvPr>
          <p:cNvSpPr/>
          <p:nvPr/>
        </p:nvSpPr>
        <p:spPr>
          <a:xfrm>
            <a:off x="-1219199" y="-1130300"/>
            <a:ext cx="1219200" cy="9091476"/>
          </a:xfrm>
          <a:prstGeom prst="rect">
            <a:avLst/>
          </a:prstGeom>
          <a:solidFill>
            <a:srgbClr val="1011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97C8A18-F605-CB27-E834-58BE24317646}"/>
              </a:ext>
            </a:extLst>
          </p:cNvPr>
          <p:cNvSpPr/>
          <p:nvPr/>
        </p:nvSpPr>
        <p:spPr>
          <a:xfrm>
            <a:off x="-133122" y="-1969046"/>
            <a:ext cx="4253393" cy="1969046"/>
          </a:xfrm>
          <a:prstGeom prst="rect">
            <a:avLst/>
          </a:prstGeom>
          <a:solidFill>
            <a:srgbClr val="1011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78F8A03-26F0-7B57-9647-E435871ABE22}"/>
              </a:ext>
            </a:extLst>
          </p:cNvPr>
          <p:cNvSpPr/>
          <p:nvPr/>
        </p:nvSpPr>
        <p:spPr>
          <a:xfrm>
            <a:off x="-133122" y="6875053"/>
            <a:ext cx="4253393" cy="1969046"/>
          </a:xfrm>
          <a:prstGeom prst="rect">
            <a:avLst/>
          </a:prstGeom>
          <a:solidFill>
            <a:srgbClr val="1011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descr="A black background with blue and red text&#10;&#10;AI-generated content may be incorrect.">
            <a:extLst>
              <a:ext uri="{FF2B5EF4-FFF2-40B4-BE49-F238E27FC236}">
                <a16:creationId xmlns:a16="http://schemas.microsoft.com/office/drawing/2014/main" id="{02CB42C7-4591-1AC9-0C54-72086519B7E9}"/>
              </a:ext>
            </a:extLst>
          </p:cNvPr>
          <p:cNvPicPr>
            <a:picLocks noChangeAspect="1"/>
          </p:cNvPicPr>
          <p:nvPr/>
        </p:nvPicPr>
        <p:blipFill>
          <a:blip r:embed="rId3"/>
          <a:stretch>
            <a:fillRect/>
          </a:stretch>
        </p:blipFill>
        <p:spPr>
          <a:xfrm>
            <a:off x="8873259" y="340965"/>
            <a:ext cx="2727613" cy="1047403"/>
          </a:xfrm>
          <a:prstGeom prst="rect">
            <a:avLst/>
          </a:prstGeom>
        </p:spPr>
      </p:pic>
      <p:pic>
        <p:nvPicPr>
          <p:cNvPr id="4" name="Picture 3" descr="A sign with a person and dollar sign&#10;&#10;AI-generated content may be incorrect.">
            <a:extLst>
              <a:ext uri="{FF2B5EF4-FFF2-40B4-BE49-F238E27FC236}">
                <a16:creationId xmlns:a16="http://schemas.microsoft.com/office/drawing/2014/main" id="{862D723A-64E4-09A9-045D-5AB2B06A3E3D}"/>
              </a:ext>
            </a:extLst>
          </p:cNvPr>
          <p:cNvPicPr>
            <a:picLocks noChangeAspect="1"/>
          </p:cNvPicPr>
          <p:nvPr/>
        </p:nvPicPr>
        <p:blipFill>
          <a:blip r:embed="rId4"/>
          <a:stretch>
            <a:fillRect/>
          </a:stretch>
        </p:blipFill>
        <p:spPr>
          <a:xfrm>
            <a:off x="10055721" y="5784829"/>
            <a:ext cx="1804988" cy="633413"/>
          </a:xfrm>
          <a:prstGeom prst="rect">
            <a:avLst/>
          </a:prstGeom>
        </p:spPr>
      </p:pic>
    </p:spTree>
    <p:extLst>
      <p:ext uri="{BB962C8B-B14F-4D97-AF65-F5344CB8AC3E}">
        <p14:creationId xmlns:p14="http://schemas.microsoft.com/office/powerpoint/2010/main" val="4168748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0D6FD-BCB2-D0BA-56AF-61E7E4E477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99F6C5-8D04-4EF8-EC08-AC871EC2B7E5}"/>
              </a:ext>
            </a:extLst>
          </p:cNvPr>
          <p:cNvSpPr>
            <a:spLocks noGrp="1"/>
          </p:cNvSpPr>
          <p:nvPr>
            <p:ph type="title"/>
          </p:nvPr>
        </p:nvSpPr>
        <p:spPr>
          <a:xfrm>
            <a:off x="591128" y="239830"/>
            <a:ext cx="9573126" cy="777875"/>
          </a:xfrm>
        </p:spPr>
        <p:txBody>
          <a:bodyPr>
            <a:normAutofit/>
          </a:bodyPr>
          <a:lstStyle/>
          <a:p>
            <a:r>
              <a:rPr lang="en-GB" sz="2800" b="1" dirty="0" err="1">
                <a:solidFill>
                  <a:srgbClr val="017973"/>
                </a:solidFill>
                <a:latin typeface="Arial" panose="020B0604020202020204" pitchFamily="34" charset="0"/>
                <a:cs typeface="Arial" panose="020B0604020202020204" pitchFamily="34" charset="0"/>
              </a:rPr>
              <a:t>Gestão</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E85D2BF3-19C5-A82C-D950-E9A9EC49ABFB}"/>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3" name="TextBox 2">
            <a:extLst>
              <a:ext uri="{FF2B5EF4-FFF2-40B4-BE49-F238E27FC236}">
                <a16:creationId xmlns:a16="http://schemas.microsoft.com/office/drawing/2014/main" id="{994751BD-78FD-1C0B-365D-75BF95F3FF91}"/>
              </a:ext>
            </a:extLst>
          </p:cNvPr>
          <p:cNvSpPr txBox="1"/>
          <p:nvPr/>
        </p:nvSpPr>
        <p:spPr>
          <a:xfrm>
            <a:off x="282085" y="1159122"/>
            <a:ext cx="9573127" cy="5170646"/>
          </a:xfrm>
          <a:prstGeom prst="rect">
            <a:avLst/>
          </a:prstGeom>
          <a:noFill/>
        </p:spPr>
        <p:txBody>
          <a:bodyPr wrap="square">
            <a:spAutoFit/>
          </a:bodyPr>
          <a:lstStyle/>
          <a:p>
            <a:pPr marL="457200" indent="-457200">
              <a:buClr>
                <a:srgbClr val="017973"/>
              </a:buClr>
              <a:buSzPct val="130000"/>
              <a:buBlip>
                <a:blip r:embed="rId4"/>
              </a:buBlip>
            </a:pPr>
            <a:r>
              <a:rPr lang="pt-BR" sz="3000" dirty="0">
                <a:latin typeface="Arial" panose="020B0604020202020204" pitchFamily="34" charset="0"/>
                <a:cs typeface="Arial" panose="020B0604020202020204" pitchFamily="34" charset="0"/>
              </a:rPr>
              <a:t>Lavagem nasal com água fervida e arrefecida</a:t>
            </a:r>
          </a:p>
          <a:p>
            <a:pPr marL="457200" indent="-457200">
              <a:buClr>
                <a:srgbClr val="017973"/>
              </a:buClr>
              <a:buSzPct val="130000"/>
              <a:buBlip>
                <a:blip r:embed="rId4"/>
              </a:buBlip>
            </a:pPr>
            <a:endParaRPr lang="pt-BR"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pt-BR" sz="3000" dirty="0">
                <a:latin typeface="Arial" panose="020B0604020202020204" pitchFamily="34" charset="0"/>
                <a:cs typeface="Arial" panose="020B0604020202020204" pitchFamily="34" charset="0"/>
              </a:rPr>
              <a:t>Experimentar spray nasal antimuscarínico</a:t>
            </a:r>
          </a:p>
          <a:p>
            <a:pPr marL="457200" indent="-457200">
              <a:buClr>
                <a:srgbClr val="017973"/>
              </a:buClr>
              <a:buSzPct val="130000"/>
              <a:buBlip>
                <a:blip r:embed="rId4"/>
              </a:buBlip>
            </a:pPr>
            <a:endParaRPr lang="pt-BR"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pt-BR" sz="3000" dirty="0">
                <a:latin typeface="Arial" panose="020B0604020202020204" pitchFamily="34" charset="0"/>
                <a:cs typeface="Arial" panose="020B0604020202020204" pitchFamily="34" charset="0"/>
              </a:rPr>
              <a:t>Spray de corticosteróide/antihistamínico de dupla ação</a:t>
            </a:r>
          </a:p>
          <a:p>
            <a:pPr marL="457200" indent="-457200">
              <a:buClr>
                <a:srgbClr val="017973"/>
              </a:buClr>
              <a:buSzPct val="130000"/>
              <a:buBlip>
                <a:blip r:embed="rId4"/>
              </a:buBlip>
            </a:pPr>
            <a:endParaRPr lang="pt-BR"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pt-BR" sz="3000" dirty="0">
                <a:latin typeface="Arial" panose="020B0604020202020204" pitchFamily="34" charset="0"/>
                <a:cs typeface="Arial" panose="020B0604020202020204" pitchFamily="34" charset="0"/>
              </a:rPr>
              <a:t>Usar uma máscara ou cachecol para aquecer o ar antes de inalar</a:t>
            </a:r>
          </a:p>
          <a:p>
            <a:pPr marL="457200" indent="-457200">
              <a:buClr>
                <a:srgbClr val="017973"/>
              </a:buClr>
              <a:buSzPct val="130000"/>
              <a:buBlip>
                <a:blip r:embed="rId4"/>
              </a:buBlip>
            </a:pPr>
            <a:endParaRPr lang="pt-BR"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pt-BR" sz="3000" dirty="0">
                <a:latin typeface="Arial" panose="020B0604020202020204" pitchFamily="34" charset="0"/>
                <a:cs typeface="Arial" panose="020B0604020202020204" pitchFamily="34" charset="0"/>
              </a:rPr>
              <a:t>Vaselina no vestíbulo quando o tempo estiver frio</a:t>
            </a:r>
            <a:endParaRPr lang="en-US" sz="3000" dirty="0">
              <a:latin typeface="Arial" panose="020B0604020202020204" pitchFamily="34" charset="0"/>
              <a:cs typeface="Arial" panose="020B0604020202020204" pitchFamily="34" charset="0"/>
            </a:endParaRPr>
          </a:p>
        </p:txBody>
      </p:sp>
      <p:pic>
        <p:nvPicPr>
          <p:cNvPr id="6" name="Picture 5" descr="A hand holding a water bottle&#10;&#10;AI-generated content may be incorrect.">
            <a:extLst>
              <a:ext uri="{FF2B5EF4-FFF2-40B4-BE49-F238E27FC236}">
                <a16:creationId xmlns:a16="http://schemas.microsoft.com/office/drawing/2014/main" id="{BD4EAFA2-B85A-0B51-BD21-867A907B8725}"/>
              </a:ext>
            </a:extLst>
          </p:cNvPr>
          <p:cNvPicPr>
            <a:picLocks noChangeAspect="1"/>
          </p:cNvPicPr>
          <p:nvPr/>
        </p:nvPicPr>
        <p:blipFill>
          <a:blip r:embed="rId5"/>
          <a:stretch>
            <a:fillRect/>
          </a:stretch>
        </p:blipFill>
        <p:spPr>
          <a:xfrm>
            <a:off x="8991600" y="927100"/>
            <a:ext cx="3198507" cy="3048178"/>
          </a:xfrm>
          <a:prstGeom prst="rect">
            <a:avLst/>
          </a:prstGeom>
        </p:spPr>
      </p:pic>
      <p:pic>
        <p:nvPicPr>
          <p:cNvPr id="8" name="Picture 7" descr="A black bottle with a white cap&#10;&#10;AI-generated content may be incorrect.">
            <a:extLst>
              <a:ext uri="{FF2B5EF4-FFF2-40B4-BE49-F238E27FC236}">
                <a16:creationId xmlns:a16="http://schemas.microsoft.com/office/drawing/2014/main" id="{A957AF95-D054-0655-73A4-A7347AEF43B5}"/>
              </a:ext>
            </a:extLst>
          </p:cNvPr>
          <p:cNvPicPr>
            <a:picLocks noChangeAspect="1"/>
          </p:cNvPicPr>
          <p:nvPr/>
        </p:nvPicPr>
        <p:blipFill>
          <a:blip r:embed="rId6"/>
          <a:stretch>
            <a:fillRect/>
          </a:stretch>
        </p:blipFill>
        <p:spPr>
          <a:xfrm>
            <a:off x="9533562" y="2738709"/>
            <a:ext cx="3765153" cy="3765153"/>
          </a:xfrm>
          <a:prstGeom prst="rect">
            <a:avLst/>
          </a:prstGeom>
        </p:spPr>
      </p:pic>
    </p:spTree>
    <p:extLst>
      <p:ext uri="{BB962C8B-B14F-4D97-AF65-F5344CB8AC3E}">
        <p14:creationId xmlns:p14="http://schemas.microsoft.com/office/powerpoint/2010/main" val="4225520031"/>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07677-4C29-CE97-6AD8-4E749A57B8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5B2B4D-7F94-7762-CF9D-EABE963647EC}"/>
              </a:ext>
            </a:extLst>
          </p:cNvPr>
          <p:cNvSpPr>
            <a:spLocks noGrp="1"/>
          </p:cNvSpPr>
          <p:nvPr>
            <p:ph type="title"/>
          </p:nvPr>
        </p:nvSpPr>
        <p:spPr>
          <a:xfrm>
            <a:off x="591128" y="239830"/>
            <a:ext cx="9573126" cy="777875"/>
          </a:xfrm>
        </p:spPr>
        <p:txBody>
          <a:bodyPr>
            <a:normAutofit/>
          </a:bodyPr>
          <a:lstStyle/>
          <a:p>
            <a:r>
              <a:rPr lang="en-GB" sz="2800" b="1" dirty="0" err="1">
                <a:solidFill>
                  <a:srgbClr val="017973"/>
                </a:solidFill>
                <a:latin typeface="Arial" panose="020B0604020202020204" pitchFamily="34" charset="0"/>
                <a:cs typeface="Arial" panose="020B0604020202020204" pitchFamily="34" charset="0"/>
              </a:rPr>
              <a:t>Reavaliação</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73442A18-5F9D-538C-4B6B-B2D056D7B303}"/>
              </a:ext>
            </a:extLst>
          </p:cNvPr>
          <p:cNvPicPr>
            <a:picLocks noChangeAspect="1"/>
          </p:cNvPicPr>
          <p:nvPr/>
        </p:nvPicPr>
        <p:blipFill>
          <a:blip r:embed="rId3"/>
          <a:stretch>
            <a:fillRect/>
          </a:stretch>
        </p:blipFill>
        <p:spPr>
          <a:xfrm>
            <a:off x="10411291" y="281092"/>
            <a:ext cx="1374214" cy="695352"/>
          </a:xfrm>
          <a:prstGeom prst="rect">
            <a:avLst/>
          </a:prstGeom>
        </p:spPr>
      </p:pic>
      <p:pic>
        <p:nvPicPr>
          <p:cNvPr id="4" name="Picture 3" descr="A person playing golf on a golf course&#10;&#10;AI-generated content may be incorrect.">
            <a:extLst>
              <a:ext uri="{FF2B5EF4-FFF2-40B4-BE49-F238E27FC236}">
                <a16:creationId xmlns:a16="http://schemas.microsoft.com/office/drawing/2014/main" id="{7A3472FA-C816-C37E-76B6-8F04E8B508ED}"/>
              </a:ext>
            </a:extLst>
          </p:cNvPr>
          <p:cNvPicPr>
            <a:picLocks noChangeAspect="1"/>
          </p:cNvPicPr>
          <p:nvPr/>
        </p:nvPicPr>
        <p:blipFill>
          <a:blip r:embed="rId4"/>
          <a:stretch>
            <a:fillRect/>
          </a:stretch>
        </p:blipFill>
        <p:spPr>
          <a:xfrm>
            <a:off x="8586883" y="1283372"/>
            <a:ext cx="3372256" cy="5058385"/>
          </a:xfrm>
          <a:prstGeom prst="rect">
            <a:avLst/>
          </a:prstGeom>
        </p:spPr>
      </p:pic>
      <p:sp>
        <p:nvSpPr>
          <p:cNvPr id="3" name="TextBox 2">
            <a:extLst>
              <a:ext uri="{FF2B5EF4-FFF2-40B4-BE49-F238E27FC236}">
                <a16:creationId xmlns:a16="http://schemas.microsoft.com/office/drawing/2014/main" id="{E7789A00-EAD3-C1EE-750D-3D28C0CA7DA2}"/>
              </a:ext>
            </a:extLst>
          </p:cNvPr>
          <p:cNvSpPr txBox="1"/>
          <p:nvPr/>
        </p:nvSpPr>
        <p:spPr>
          <a:xfrm>
            <a:off x="470812" y="1712430"/>
            <a:ext cx="8330288" cy="3785652"/>
          </a:xfrm>
          <a:prstGeom prst="rect">
            <a:avLst/>
          </a:prstGeom>
          <a:noFill/>
        </p:spPr>
        <p:txBody>
          <a:bodyPr wrap="square">
            <a:spAutoFit/>
          </a:bodyPr>
          <a:lstStyle/>
          <a:p>
            <a:pPr marL="457200" indent="-457200">
              <a:buClr>
                <a:srgbClr val="017973"/>
              </a:buClr>
              <a:buSzPct val="130000"/>
              <a:buBlip>
                <a:blip r:embed="rId5"/>
              </a:buBlip>
            </a:pPr>
            <a:r>
              <a:rPr lang="pt-BR" sz="3000" dirty="0">
                <a:latin typeface="Arial" panose="020B0604020202020204" pitchFamily="34" charset="0"/>
                <a:cs typeface="Arial" panose="020B0604020202020204" pitchFamily="34" charset="0"/>
              </a:rPr>
              <a:t>6/52 acompanhamento</a:t>
            </a:r>
          </a:p>
          <a:p>
            <a:pPr marL="457200" indent="-457200">
              <a:buClr>
                <a:srgbClr val="017973"/>
              </a:buClr>
              <a:buSzPct val="130000"/>
              <a:buBlip>
                <a:blip r:embed="rId5"/>
              </a:buBlip>
            </a:pPr>
            <a:endParaRPr lang="pt-BR" sz="3000" dirty="0">
              <a:latin typeface="Arial" panose="020B0604020202020204" pitchFamily="34" charset="0"/>
              <a:cs typeface="Arial" panose="020B0604020202020204" pitchFamily="34" charset="0"/>
            </a:endParaRPr>
          </a:p>
          <a:p>
            <a:pPr marL="457200" indent="-457200">
              <a:buClr>
                <a:srgbClr val="017973"/>
              </a:buClr>
              <a:buSzPct val="130000"/>
              <a:buBlip>
                <a:blip r:embed="rId5"/>
              </a:buBlip>
            </a:pPr>
            <a:r>
              <a:rPr lang="pt-BR" sz="3000" dirty="0">
                <a:latin typeface="Arial" panose="020B0604020202020204" pitchFamily="34" charset="0"/>
                <a:cs typeface="Arial" panose="020B0604020202020204" pitchFamily="34" charset="0"/>
              </a:rPr>
              <a:t>Reavaliação 6/12 antes do verão e do inverno</a:t>
            </a:r>
          </a:p>
          <a:p>
            <a:pPr marL="457200" indent="-457200">
              <a:buClr>
                <a:srgbClr val="017973"/>
              </a:buClr>
              <a:buSzPct val="130000"/>
              <a:buBlip>
                <a:blip r:embed="rId5"/>
              </a:buBlip>
            </a:pPr>
            <a:endParaRPr lang="pt-BR" sz="3000" dirty="0">
              <a:latin typeface="Arial" panose="020B0604020202020204" pitchFamily="34" charset="0"/>
              <a:cs typeface="Arial" panose="020B0604020202020204" pitchFamily="34" charset="0"/>
            </a:endParaRPr>
          </a:p>
          <a:p>
            <a:pPr marL="457200" indent="-457200">
              <a:buClr>
                <a:srgbClr val="017973"/>
              </a:buClr>
              <a:buSzPct val="130000"/>
              <a:buBlip>
                <a:blip r:embed="rId5"/>
              </a:buBlip>
            </a:pPr>
            <a:r>
              <a:rPr lang="pt-BR" sz="3000" dirty="0">
                <a:latin typeface="Arial" panose="020B0604020202020204" pitchFamily="34" charset="0"/>
                <a:cs typeface="Arial" panose="020B0604020202020204" pitchFamily="34" charset="0"/>
              </a:rPr>
              <a:t>Plano de ação dado:</a:t>
            </a:r>
          </a:p>
          <a:p>
            <a:pPr marL="914400" lvl="1" indent="-457200">
              <a:buClr>
                <a:srgbClr val="017973"/>
              </a:buClr>
              <a:buSzPct val="130000"/>
              <a:buFont typeface="Arial" panose="020B0604020202020204" pitchFamily="34" charset="0"/>
              <a:buChar char="•"/>
            </a:pPr>
            <a:r>
              <a:rPr lang="pt-BR" sz="3000" dirty="0">
                <a:latin typeface="Arial" panose="020B0604020202020204" pitchFamily="34" charset="0"/>
                <a:cs typeface="Arial" panose="020B0604020202020204" pitchFamily="34" charset="0"/>
              </a:rPr>
              <a:t>Anosmia</a:t>
            </a:r>
          </a:p>
          <a:p>
            <a:pPr marL="914400" lvl="1" indent="-457200">
              <a:buClr>
                <a:srgbClr val="017973"/>
              </a:buClr>
              <a:buSzPct val="130000"/>
              <a:buFont typeface="Arial" panose="020B0604020202020204" pitchFamily="34" charset="0"/>
              <a:buChar char="•"/>
            </a:pPr>
            <a:r>
              <a:rPr lang="pt-BR" sz="3000" dirty="0">
                <a:latin typeface="Arial" panose="020B0604020202020204" pitchFamily="34" charset="0"/>
                <a:cs typeface="Arial" panose="020B0604020202020204" pitchFamily="34" charset="0"/>
              </a:rPr>
              <a:t>Epistáxis</a:t>
            </a:r>
            <a:endParaRPr lang="en-US" sz="3200" dirty="0">
              <a:latin typeface="Arial" panose="020B0604020202020204" pitchFamily="34" charset="0"/>
            </a:endParaRPr>
          </a:p>
        </p:txBody>
      </p:sp>
    </p:spTree>
    <p:extLst>
      <p:ext uri="{BB962C8B-B14F-4D97-AF65-F5344CB8AC3E}">
        <p14:creationId xmlns:p14="http://schemas.microsoft.com/office/powerpoint/2010/main" val="628020994"/>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07677-4C29-CE97-6AD8-4E749A57B8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5B2B4D-7F94-7762-CF9D-EABE963647EC}"/>
              </a:ext>
            </a:extLst>
          </p:cNvPr>
          <p:cNvSpPr>
            <a:spLocks noGrp="1"/>
          </p:cNvSpPr>
          <p:nvPr>
            <p:ph type="title"/>
          </p:nvPr>
        </p:nvSpPr>
        <p:spPr>
          <a:xfrm>
            <a:off x="591128" y="239830"/>
            <a:ext cx="9573126" cy="777875"/>
          </a:xfrm>
        </p:spPr>
        <p:txBody>
          <a:bodyPr>
            <a:normAutofit/>
          </a:bodyPr>
          <a:lstStyle/>
          <a:p>
            <a:r>
              <a:rPr lang="en-GB" sz="2800" b="1" dirty="0" err="1">
                <a:solidFill>
                  <a:srgbClr val="017973"/>
                </a:solidFill>
                <a:latin typeface="Arial" panose="020B0604020202020204" pitchFamily="34" charset="0"/>
                <a:cs typeface="Arial" panose="020B0604020202020204" pitchFamily="34" charset="0"/>
              </a:rPr>
              <a:t>Resumo</a:t>
            </a:r>
            <a:r>
              <a:rPr lang="en-GB" sz="2800" b="1" dirty="0">
                <a:solidFill>
                  <a:srgbClr val="017973"/>
                </a:solidFill>
                <a:latin typeface="Arial" panose="020B0604020202020204" pitchFamily="34" charset="0"/>
                <a:cs typeface="Arial" panose="020B0604020202020204" pitchFamily="34" charset="0"/>
              </a:rPr>
              <a:t> das </a:t>
            </a:r>
            <a:r>
              <a:rPr lang="en-GB" sz="2800" b="1" dirty="0" err="1">
                <a:solidFill>
                  <a:srgbClr val="017973"/>
                </a:solidFill>
                <a:latin typeface="Arial" panose="020B0604020202020204" pitchFamily="34" charset="0"/>
                <a:cs typeface="Arial" panose="020B0604020202020204" pitchFamily="34" charset="0"/>
              </a:rPr>
              <a:t>mensagens</a:t>
            </a:r>
            <a:r>
              <a:rPr lang="en-GB" sz="2800" b="1" dirty="0">
                <a:solidFill>
                  <a:srgbClr val="017973"/>
                </a:solidFill>
                <a:latin typeface="Arial" panose="020B0604020202020204" pitchFamily="34" charset="0"/>
                <a:cs typeface="Arial" panose="020B0604020202020204" pitchFamily="34" charset="0"/>
              </a:rPr>
              <a:t> </a:t>
            </a:r>
            <a:r>
              <a:rPr lang="en-GB" sz="2800" b="1" dirty="0" err="1">
                <a:solidFill>
                  <a:srgbClr val="017973"/>
                </a:solidFill>
                <a:latin typeface="Arial" panose="020B0604020202020204" pitchFamily="34" charset="0"/>
                <a:cs typeface="Arial" panose="020B0604020202020204" pitchFamily="34" charset="0"/>
              </a:rPr>
              <a:t>principais</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73442A18-5F9D-538C-4B6B-B2D056D7B303}"/>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3" name="TextBox 2">
            <a:extLst>
              <a:ext uri="{FF2B5EF4-FFF2-40B4-BE49-F238E27FC236}">
                <a16:creationId xmlns:a16="http://schemas.microsoft.com/office/drawing/2014/main" id="{E7789A00-EAD3-C1EE-750D-3D28C0CA7DA2}"/>
              </a:ext>
            </a:extLst>
          </p:cNvPr>
          <p:cNvSpPr txBox="1"/>
          <p:nvPr/>
        </p:nvSpPr>
        <p:spPr>
          <a:xfrm>
            <a:off x="470811" y="1712430"/>
            <a:ext cx="11721189" cy="4524315"/>
          </a:xfrm>
          <a:prstGeom prst="rect">
            <a:avLst/>
          </a:prstGeom>
          <a:noFill/>
        </p:spPr>
        <p:txBody>
          <a:bodyPr wrap="square">
            <a:spAutoFit/>
          </a:bodyPr>
          <a:lstStyle/>
          <a:p>
            <a:pPr marL="457200" indent="-457200">
              <a:buClr>
                <a:srgbClr val="017973"/>
              </a:buClr>
              <a:buSzPct val="130000"/>
              <a:buBlip>
                <a:blip r:embed="rId4"/>
              </a:buBlip>
            </a:pPr>
            <a:r>
              <a:rPr lang="pt-BR" sz="3200" dirty="0">
                <a:latin typeface="Arial" panose="020B0604020202020204" pitchFamily="34" charset="0"/>
              </a:rPr>
              <a:t>Nem todas as rinites são alérgicas</a:t>
            </a:r>
          </a:p>
          <a:p>
            <a:pPr marL="457200" indent="-457200">
              <a:buClr>
                <a:srgbClr val="017973"/>
              </a:buClr>
              <a:buSzPct val="130000"/>
              <a:buBlip>
                <a:blip r:embed="rId4"/>
              </a:buBlip>
            </a:pPr>
            <a:endParaRPr lang="pt-BR" sz="3200" dirty="0">
              <a:latin typeface="Arial" panose="020B0604020202020204" pitchFamily="34" charset="0"/>
            </a:endParaRPr>
          </a:p>
          <a:p>
            <a:pPr marL="457200" indent="-457200">
              <a:buClr>
                <a:srgbClr val="017973"/>
              </a:buClr>
              <a:buSzPct val="130000"/>
              <a:buBlip>
                <a:blip r:embed="rId4"/>
              </a:buBlip>
            </a:pPr>
            <a:r>
              <a:rPr lang="pt-BR" sz="3200" dirty="0">
                <a:latin typeface="Arial" panose="020B0604020202020204" pitchFamily="34" charset="0"/>
              </a:rPr>
              <a:t>É essencial investigar minuciosamente a causa dos sintomas</a:t>
            </a:r>
          </a:p>
          <a:p>
            <a:pPr marL="457200" indent="-457200">
              <a:buClr>
                <a:srgbClr val="017973"/>
              </a:buClr>
              <a:buSzPct val="130000"/>
              <a:buBlip>
                <a:blip r:embed="rId4"/>
              </a:buBlip>
            </a:pPr>
            <a:endParaRPr lang="pt-BR" sz="3200" dirty="0">
              <a:latin typeface="Arial" panose="020B0604020202020204" pitchFamily="34" charset="0"/>
            </a:endParaRPr>
          </a:p>
          <a:p>
            <a:pPr marL="457200" indent="-457200">
              <a:buClr>
                <a:srgbClr val="017973"/>
              </a:buClr>
              <a:buSzPct val="130000"/>
              <a:buBlip>
                <a:blip r:embed="rId4"/>
              </a:buBlip>
            </a:pPr>
            <a:r>
              <a:rPr lang="pt-BR" sz="3200" dirty="0">
                <a:latin typeface="Arial" panose="020B0604020202020204" pitchFamily="34" charset="0"/>
              </a:rPr>
              <a:t>Os tratamentos não farmacológicos e as medida preventivas são muito importantes no tratamento da RNA</a:t>
            </a:r>
          </a:p>
          <a:p>
            <a:pPr marL="457200" indent="-457200">
              <a:buClr>
                <a:srgbClr val="017973"/>
              </a:buClr>
              <a:buSzPct val="130000"/>
              <a:buBlip>
                <a:blip r:embed="rId4"/>
              </a:buBlip>
            </a:pPr>
            <a:endParaRPr lang="pt-BR" sz="3200" dirty="0">
              <a:latin typeface="Arial" panose="020B0604020202020204" pitchFamily="34" charset="0"/>
            </a:endParaRPr>
          </a:p>
          <a:p>
            <a:pPr marL="457200" indent="-457200">
              <a:buClr>
                <a:srgbClr val="017973"/>
              </a:buClr>
              <a:buSzPct val="130000"/>
              <a:buBlip>
                <a:blip r:embed="rId4"/>
              </a:buBlip>
            </a:pPr>
            <a:r>
              <a:rPr lang="pt-BR" sz="3200" dirty="0">
                <a:latin typeface="Arial" panose="020B0604020202020204" pitchFamily="34" charset="0"/>
              </a:rPr>
              <a:t>Esteja ciente de que os pacientes podem ter RA e RNA</a:t>
            </a:r>
            <a:br>
              <a:rPr lang="en-US" sz="3200" dirty="0">
                <a:latin typeface="Arial" panose="020B0604020202020204" pitchFamily="34" charset="0"/>
              </a:rPr>
            </a:br>
            <a:endParaRPr lang="en-US" sz="3200" dirty="0">
              <a:latin typeface="Arial" panose="020B0604020202020204" pitchFamily="34" charset="0"/>
            </a:endParaRPr>
          </a:p>
        </p:txBody>
      </p:sp>
      <p:pic>
        <p:nvPicPr>
          <p:cNvPr id="6" name="Picture 5">
            <a:extLst>
              <a:ext uri="{FF2B5EF4-FFF2-40B4-BE49-F238E27FC236}">
                <a16:creationId xmlns:a16="http://schemas.microsoft.com/office/drawing/2014/main" id="{6061C0B6-706D-E509-6D85-F1503AD615D3}"/>
              </a:ext>
            </a:extLst>
          </p:cNvPr>
          <p:cNvPicPr>
            <a:picLocks noChangeAspect="1"/>
          </p:cNvPicPr>
          <p:nvPr/>
        </p:nvPicPr>
        <p:blipFill>
          <a:blip r:embed="rId5"/>
          <a:srcRect l="12522" t="8257" r="8968" b="9812"/>
          <a:stretch/>
        </p:blipFill>
        <p:spPr>
          <a:xfrm>
            <a:off x="7702118" y="239830"/>
            <a:ext cx="1435209" cy="2246654"/>
          </a:xfrm>
          <a:prstGeom prst="rect">
            <a:avLst/>
          </a:prstGeom>
        </p:spPr>
      </p:pic>
    </p:spTree>
    <p:extLst>
      <p:ext uri="{BB962C8B-B14F-4D97-AF65-F5344CB8AC3E}">
        <p14:creationId xmlns:p14="http://schemas.microsoft.com/office/powerpoint/2010/main" val="2278831288"/>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F696E-27BA-85D8-6A15-B5781789C2C9}"/>
            </a:ext>
          </a:extLst>
        </p:cNvPr>
        <p:cNvGrpSpPr/>
        <p:nvPr/>
      </p:nvGrpSpPr>
      <p:grpSpPr>
        <a:xfrm>
          <a:off x="0" y="0"/>
          <a:ext cx="0" cy="0"/>
          <a:chOff x="0" y="0"/>
          <a:chExt cx="0" cy="0"/>
        </a:xfrm>
      </p:grpSpPr>
      <p:pic>
        <p:nvPicPr>
          <p:cNvPr id="6" name="Picture 5" descr="A qr code with green squares&#10;&#10;AI-generated content may be incorrect.">
            <a:extLst>
              <a:ext uri="{FF2B5EF4-FFF2-40B4-BE49-F238E27FC236}">
                <a16:creationId xmlns:a16="http://schemas.microsoft.com/office/drawing/2014/main" id="{019C2053-A183-8926-3D4C-F660979A7F78}"/>
              </a:ext>
            </a:extLst>
          </p:cNvPr>
          <p:cNvPicPr>
            <a:picLocks noChangeAspect="1"/>
          </p:cNvPicPr>
          <p:nvPr/>
        </p:nvPicPr>
        <p:blipFill>
          <a:blip r:embed="rId2"/>
          <a:stretch>
            <a:fillRect/>
          </a:stretch>
        </p:blipFill>
        <p:spPr>
          <a:xfrm>
            <a:off x="5906535" y="1376455"/>
            <a:ext cx="4105089" cy="4105089"/>
          </a:xfrm>
          <a:prstGeom prst="rect">
            <a:avLst/>
          </a:prstGeom>
        </p:spPr>
      </p:pic>
      <p:sp>
        <p:nvSpPr>
          <p:cNvPr id="2" name="Title 1">
            <a:extLst>
              <a:ext uri="{FF2B5EF4-FFF2-40B4-BE49-F238E27FC236}">
                <a16:creationId xmlns:a16="http://schemas.microsoft.com/office/drawing/2014/main" id="{D7DFBCFC-D390-C717-5D0E-469922328BEC}"/>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Guia </a:t>
            </a:r>
            <a:r>
              <a:rPr lang="en-GB" sz="2800" b="1" dirty="0" err="1">
                <a:solidFill>
                  <a:srgbClr val="017973"/>
                </a:solidFill>
                <a:latin typeface="Arial" panose="020B0604020202020204" pitchFamily="34" charset="0"/>
                <a:cs typeface="Arial" panose="020B0604020202020204" pitchFamily="34" charset="0"/>
              </a:rPr>
              <a:t>Prático</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07363A06-F593-2B82-AAF9-6C1710EBC8BA}"/>
              </a:ext>
            </a:extLst>
          </p:cNvPr>
          <p:cNvPicPr>
            <a:picLocks noChangeAspect="1"/>
          </p:cNvPicPr>
          <p:nvPr/>
        </p:nvPicPr>
        <p:blipFill>
          <a:blip r:embed="rId3"/>
          <a:stretch>
            <a:fillRect/>
          </a:stretch>
        </p:blipFill>
        <p:spPr>
          <a:xfrm>
            <a:off x="10411291" y="281092"/>
            <a:ext cx="1374214" cy="695352"/>
          </a:xfrm>
          <a:prstGeom prst="rect">
            <a:avLst/>
          </a:prstGeom>
        </p:spPr>
      </p:pic>
      <p:pic>
        <p:nvPicPr>
          <p:cNvPr id="3" name="Picture 2">
            <a:extLst>
              <a:ext uri="{FF2B5EF4-FFF2-40B4-BE49-F238E27FC236}">
                <a16:creationId xmlns:a16="http://schemas.microsoft.com/office/drawing/2014/main" id="{45592010-5956-B70B-7CAF-6535B6F740A2}"/>
              </a:ext>
            </a:extLst>
          </p:cNvPr>
          <p:cNvPicPr>
            <a:picLocks noChangeAspect="1"/>
          </p:cNvPicPr>
          <p:nvPr/>
        </p:nvPicPr>
        <p:blipFill>
          <a:blip r:embed="rId4"/>
          <a:srcRect/>
          <a:stretch/>
        </p:blipFill>
        <p:spPr>
          <a:xfrm>
            <a:off x="594970" y="1102888"/>
            <a:ext cx="3646396" cy="5152516"/>
          </a:xfrm>
          <a:prstGeom prst="rect">
            <a:avLst/>
          </a:prstGeom>
          <a:ln>
            <a:noFill/>
          </a:ln>
          <a:effectLst>
            <a:outerShdw blurRad="292100" dist="139700" dir="2700000" algn="tl" rotWithShape="0">
              <a:srgbClr val="333333">
                <a:alpha val="65000"/>
              </a:srgbClr>
            </a:outerShdw>
          </a:effectLst>
        </p:spPr>
      </p:pic>
      <p:sp>
        <p:nvSpPr>
          <p:cNvPr id="4" name="Title 1">
            <a:extLst>
              <a:ext uri="{FF2B5EF4-FFF2-40B4-BE49-F238E27FC236}">
                <a16:creationId xmlns:a16="http://schemas.microsoft.com/office/drawing/2014/main" id="{B6762B5D-1221-B39F-DCCB-CBDE23FD8882}"/>
              </a:ext>
            </a:extLst>
          </p:cNvPr>
          <p:cNvSpPr txBox="1">
            <a:spLocks/>
          </p:cNvSpPr>
          <p:nvPr/>
        </p:nvSpPr>
        <p:spPr>
          <a:xfrm>
            <a:off x="6311835" y="5328414"/>
            <a:ext cx="3395583" cy="777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rgbClr val="017973"/>
                </a:solidFill>
                <a:latin typeface="Arial" panose="020B0604020202020204" pitchFamily="34" charset="0"/>
                <a:cs typeface="Arial" panose="020B0604020202020204" pitchFamily="34" charset="0"/>
              </a:rPr>
              <a:t>www.ipcrg.org</a:t>
            </a:r>
            <a:endParaRPr lang="en-GB" sz="2800" dirty="0">
              <a:solidFill>
                <a:srgbClr val="017973"/>
              </a:solidFill>
            </a:endParaRPr>
          </a:p>
        </p:txBody>
      </p:sp>
    </p:spTree>
    <p:extLst>
      <p:ext uri="{BB962C8B-B14F-4D97-AF65-F5344CB8AC3E}">
        <p14:creationId xmlns:p14="http://schemas.microsoft.com/office/powerpoint/2010/main" val="282884505"/>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35231-7C25-DF88-DE16-C20B3AC751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9FC36A-AA00-C22F-2EF0-422DF323403D}"/>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Guia </a:t>
            </a:r>
            <a:r>
              <a:rPr lang="en-GB" sz="2800" b="1" dirty="0" err="1">
                <a:solidFill>
                  <a:srgbClr val="017973"/>
                </a:solidFill>
                <a:latin typeface="Arial" panose="020B0604020202020204" pitchFamily="34" charset="0"/>
                <a:cs typeface="Arial" panose="020B0604020202020204" pitchFamily="34" charset="0"/>
              </a:rPr>
              <a:t>Prático</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F42CB89D-79B7-7684-D29A-E034643B37CA}"/>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8" name="TextBox 7">
            <a:extLst>
              <a:ext uri="{FF2B5EF4-FFF2-40B4-BE49-F238E27FC236}">
                <a16:creationId xmlns:a16="http://schemas.microsoft.com/office/drawing/2014/main" id="{A44B5CB7-0573-0843-1C9A-5ADC86A7502A}"/>
              </a:ext>
            </a:extLst>
          </p:cNvPr>
          <p:cNvSpPr txBox="1"/>
          <p:nvPr/>
        </p:nvSpPr>
        <p:spPr>
          <a:xfrm>
            <a:off x="378214" y="6024805"/>
            <a:ext cx="11217212" cy="338554"/>
          </a:xfrm>
          <a:prstGeom prst="rect">
            <a:avLst/>
          </a:prstGeom>
          <a:noFill/>
        </p:spPr>
        <p:txBody>
          <a:bodyPr wrap="square">
            <a:spAutoFit/>
          </a:bodyPr>
          <a:lstStyle/>
          <a:p>
            <a:pPr algn="ctr">
              <a:buClr>
                <a:srgbClr val="017973"/>
              </a:buClr>
              <a:buSzPct val="130000"/>
            </a:pPr>
            <a:r>
              <a:rPr lang="en-US" sz="1600" dirty="0">
                <a:solidFill>
                  <a:srgbClr val="017973"/>
                </a:solidFill>
                <a:effectLst/>
                <a:latin typeface="Arial" panose="020B0604020202020204" pitchFamily="34" charset="0"/>
                <a:cs typeface="Arial" panose="020B0604020202020204" pitchFamily="34" charset="0"/>
              </a:rPr>
              <a:t>https://www.ipcrg.org/DTH19</a:t>
            </a:r>
            <a:endParaRPr lang="en-US" sz="3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C02FDF0-ACF8-E2B0-93C1-060C185E6569}"/>
              </a:ext>
            </a:extLst>
          </p:cNvPr>
          <p:cNvPicPr>
            <a:picLocks noChangeAspect="1"/>
          </p:cNvPicPr>
          <p:nvPr/>
        </p:nvPicPr>
        <p:blipFill>
          <a:blip r:embed="rId4"/>
          <a:srcRect/>
          <a:stretch/>
        </p:blipFill>
        <p:spPr>
          <a:xfrm>
            <a:off x="788966" y="1114040"/>
            <a:ext cx="3308550" cy="467512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74CE5BC2-5F18-0B11-B89C-F047E9B339B4}"/>
              </a:ext>
            </a:extLst>
          </p:cNvPr>
          <p:cNvPicPr>
            <a:picLocks noChangeAspect="1"/>
          </p:cNvPicPr>
          <p:nvPr/>
        </p:nvPicPr>
        <p:blipFill>
          <a:blip r:embed="rId5"/>
          <a:srcRect/>
          <a:stretch/>
        </p:blipFill>
        <p:spPr>
          <a:xfrm>
            <a:off x="4441722" y="1114153"/>
            <a:ext cx="3308556" cy="467489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65868356-54BD-85C7-232B-82E63E194CC5}"/>
              </a:ext>
            </a:extLst>
          </p:cNvPr>
          <p:cNvPicPr>
            <a:picLocks noChangeAspect="1"/>
          </p:cNvPicPr>
          <p:nvPr/>
        </p:nvPicPr>
        <p:blipFill>
          <a:blip r:embed="rId6"/>
          <a:srcRect/>
          <a:stretch/>
        </p:blipFill>
        <p:spPr>
          <a:xfrm>
            <a:off x="8094484" y="1114035"/>
            <a:ext cx="3308556" cy="467513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A qr code with green squares&#10;&#10;AI-generated content may be incorrect.">
            <a:extLst>
              <a:ext uri="{FF2B5EF4-FFF2-40B4-BE49-F238E27FC236}">
                <a16:creationId xmlns:a16="http://schemas.microsoft.com/office/drawing/2014/main" id="{A783C130-E4AA-3193-C141-ECB48F00E4C6}"/>
              </a:ext>
            </a:extLst>
          </p:cNvPr>
          <p:cNvPicPr>
            <a:picLocks noChangeAspect="1"/>
          </p:cNvPicPr>
          <p:nvPr/>
        </p:nvPicPr>
        <p:blipFill>
          <a:blip r:embed="rId7"/>
          <a:stretch>
            <a:fillRect/>
          </a:stretch>
        </p:blipFill>
        <p:spPr>
          <a:xfrm>
            <a:off x="6096000" y="1886893"/>
            <a:ext cx="3084214" cy="3084214"/>
          </a:xfrm>
          <a:prstGeom prst="rect">
            <a:avLst/>
          </a:prstGeom>
        </p:spPr>
      </p:pic>
    </p:spTree>
    <p:extLst>
      <p:ext uri="{BB962C8B-B14F-4D97-AF65-F5344CB8AC3E}">
        <p14:creationId xmlns:p14="http://schemas.microsoft.com/office/powerpoint/2010/main" val="1230112865"/>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DCEC4-E6AB-5B70-6581-19958F1537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74E664-9386-A0D2-C61B-AD47D8A1359A}"/>
              </a:ext>
            </a:extLst>
          </p:cNvPr>
          <p:cNvSpPr>
            <a:spLocks noGrp="1"/>
          </p:cNvSpPr>
          <p:nvPr>
            <p:ph type="title"/>
          </p:nvPr>
        </p:nvSpPr>
        <p:spPr>
          <a:xfrm>
            <a:off x="591128" y="239830"/>
            <a:ext cx="9573126" cy="777875"/>
          </a:xfrm>
        </p:spPr>
        <p:txBody>
          <a:bodyPr>
            <a:normAutofit/>
          </a:bodyPr>
          <a:lstStyle/>
          <a:p>
            <a:r>
              <a:rPr lang="en-GB" sz="2800" b="1" dirty="0" err="1">
                <a:solidFill>
                  <a:srgbClr val="017973"/>
                </a:solidFill>
                <a:latin typeface="Arial" panose="020B0604020202020204" pitchFamily="34" charset="0"/>
                <a:cs typeface="Arial" panose="020B0604020202020204" pitchFamily="34" charset="0"/>
              </a:rPr>
              <a:t>Objetivos</a:t>
            </a:r>
            <a:r>
              <a:rPr lang="en-GB" sz="2800" b="1" dirty="0">
                <a:solidFill>
                  <a:srgbClr val="017973"/>
                </a:solidFill>
                <a:latin typeface="Arial" panose="020B0604020202020204" pitchFamily="34" charset="0"/>
                <a:cs typeface="Arial" panose="020B0604020202020204" pitchFamily="34" charset="0"/>
              </a:rPr>
              <a:t> de </a:t>
            </a:r>
            <a:r>
              <a:rPr lang="en-GB" sz="2800" b="1" dirty="0" err="1">
                <a:solidFill>
                  <a:srgbClr val="017973"/>
                </a:solidFill>
                <a:latin typeface="Arial" panose="020B0604020202020204" pitchFamily="34" charset="0"/>
                <a:cs typeface="Arial" panose="020B0604020202020204" pitchFamily="34" charset="0"/>
              </a:rPr>
              <a:t>aprendizagem</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D7A09A5F-3E63-F61A-BFE9-0CA0D601837C}"/>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8" name="TextBox 7">
            <a:extLst>
              <a:ext uri="{FF2B5EF4-FFF2-40B4-BE49-F238E27FC236}">
                <a16:creationId xmlns:a16="http://schemas.microsoft.com/office/drawing/2014/main" id="{8CB8E21F-C6CD-CD3B-347F-8144B7120097}"/>
              </a:ext>
            </a:extLst>
          </p:cNvPr>
          <p:cNvSpPr txBox="1"/>
          <p:nvPr/>
        </p:nvSpPr>
        <p:spPr>
          <a:xfrm>
            <a:off x="376810" y="1707697"/>
            <a:ext cx="11314693" cy="3323987"/>
          </a:xfrm>
          <a:prstGeom prst="rect">
            <a:avLst/>
          </a:prstGeom>
          <a:noFill/>
        </p:spPr>
        <p:txBody>
          <a:bodyPr wrap="square">
            <a:spAutoFit/>
          </a:bodyPr>
          <a:lstStyle/>
          <a:p>
            <a:pPr marL="457200" indent="-457200">
              <a:buClr>
                <a:srgbClr val="017973"/>
              </a:buClr>
              <a:buSzPct val="130000"/>
              <a:buBlip>
                <a:blip r:embed="rId3"/>
              </a:buBlip>
            </a:pPr>
            <a:r>
              <a:rPr lang="pt-BR" sz="3000" dirty="0">
                <a:latin typeface="Arial" panose="020B0604020202020204" pitchFamily="34" charset="0"/>
                <a:cs typeface="Arial" panose="020B0604020202020204" pitchFamily="34" charset="0"/>
              </a:rPr>
              <a:t>Identificar a rinite em pacientes</a:t>
            </a:r>
          </a:p>
          <a:p>
            <a:pPr marL="457200" indent="-457200">
              <a:buClr>
                <a:srgbClr val="017973"/>
              </a:buClr>
              <a:buSzPct val="130000"/>
              <a:buBlip>
                <a:blip r:embed="rId3"/>
              </a:buBlip>
            </a:pPr>
            <a:endParaRPr lang="pt-BR" sz="3000" dirty="0">
              <a:latin typeface="Arial" panose="020B0604020202020204" pitchFamily="34" charset="0"/>
              <a:cs typeface="Arial" panose="020B0604020202020204" pitchFamily="34" charset="0"/>
            </a:endParaRPr>
          </a:p>
          <a:p>
            <a:pPr marL="457200" indent="-457200">
              <a:buClr>
                <a:srgbClr val="017973"/>
              </a:buClr>
              <a:buSzPct val="130000"/>
              <a:buBlip>
                <a:blip r:embed="rId3"/>
              </a:buBlip>
            </a:pPr>
            <a:r>
              <a:rPr lang="pt-BR" sz="3000" dirty="0">
                <a:latin typeface="Arial" panose="020B0604020202020204" pitchFamily="34" charset="0"/>
                <a:cs typeface="Arial" panose="020B0604020202020204" pitchFamily="34" charset="0"/>
              </a:rPr>
              <a:t>Diferenciar entre rinite alérgica (RA) e não alérgica (RNA)</a:t>
            </a:r>
          </a:p>
          <a:p>
            <a:pPr marL="457200" indent="-457200">
              <a:buClr>
                <a:srgbClr val="017973"/>
              </a:buClr>
              <a:buSzPct val="130000"/>
              <a:buBlip>
                <a:blip r:embed="rId3"/>
              </a:buBlip>
            </a:pPr>
            <a:endParaRPr lang="pt-BR" sz="3000" dirty="0">
              <a:latin typeface="Arial" panose="020B0604020202020204" pitchFamily="34" charset="0"/>
              <a:cs typeface="Arial" panose="020B0604020202020204" pitchFamily="34" charset="0"/>
            </a:endParaRPr>
          </a:p>
          <a:p>
            <a:pPr marL="457200" indent="-457200">
              <a:buClr>
                <a:srgbClr val="017973"/>
              </a:buClr>
              <a:buSzPct val="130000"/>
              <a:buBlip>
                <a:blip r:embed="rId3"/>
              </a:buBlip>
            </a:pPr>
            <a:r>
              <a:rPr lang="pt-BR" sz="3000" dirty="0">
                <a:latin typeface="Arial" panose="020B0604020202020204" pitchFamily="34" charset="0"/>
                <a:cs typeface="Arial" panose="020B0604020202020204" pitchFamily="34" charset="0"/>
              </a:rPr>
              <a:t>Diagnosticar a rinite não alérgica</a:t>
            </a:r>
          </a:p>
          <a:p>
            <a:pPr marL="457200" indent="-457200">
              <a:buClr>
                <a:srgbClr val="017973"/>
              </a:buClr>
              <a:buSzPct val="130000"/>
              <a:buBlip>
                <a:blip r:embed="rId3"/>
              </a:buBlip>
            </a:pPr>
            <a:endParaRPr lang="pt-BR" sz="3000" dirty="0">
              <a:latin typeface="Arial" panose="020B0604020202020204" pitchFamily="34" charset="0"/>
              <a:cs typeface="Arial" panose="020B0604020202020204" pitchFamily="34" charset="0"/>
            </a:endParaRPr>
          </a:p>
          <a:p>
            <a:pPr marL="457200" indent="-457200">
              <a:buClr>
                <a:srgbClr val="017973"/>
              </a:buClr>
              <a:buSzPct val="130000"/>
              <a:buBlip>
                <a:blip r:embed="rId3"/>
              </a:buBlip>
            </a:pPr>
            <a:r>
              <a:rPr lang="pt-BR" sz="3000" dirty="0">
                <a:latin typeface="Arial" panose="020B0604020202020204" pitchFamily="34" charset="0"/>
                <a:cs typeface="Arial" panose="020B0604020202020204" pitchFamily="34" charset="0"/>
              </a:rPr>
              <a:t>Gerir a rinite não alérgica</a:t>
            </a:r>
            <a:endParaRPr lang="en-US" sz="3000" dirty="0">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BE9F1A28-9133-80AA-E3A7-A6B118965683}"/>
              </a:ext>
            </a:extLst>
          </p:cNvPr>
          <p:cNvGrpSpPr/>
          <p:nvPr/>
        </p:nvGrpSpPr>
        <p:grpSpPr>
          <a:xfrm>
            <a:off x="6306017" y="4563864"/>
            <a:ext cx="5792133" cy="2013044"/>
            <a:chOff x="6306017" y="4236173"/>
            <a:chExt cx="5792133" cy="2013044"/>
          </a:xfrm>
        </p:grpSpPr>
        <p:pic>
          <p:nvPicPr>
            <p:cNvPr id="7" name="Picture 6" descr="A mug with a nose and nose on it&#10;&#10;AI-generated content may be incorrect.">
              <a:extLst>
                <a:ext uri="{FF2B5EF4-FFF2-40B4-BE49-F238E27FC236}">
                  <a16:creationId xmlns:a16="http://schemas.microsoft.com/office/drawing/2014/main" id="{886B395A-1A42-19AD-CF66-7533370224EF}"/>
                </a:ext>
              </a:extLst>
            </p:cNvPr>
            <p:cNvPicPr>
              <a:picLocks noChangeAspect="1"/>
            </p:cNvPicPr>
            <p:nvPr/>
          </p:nvPicPr>
          <p:blipFill>
            <a:blip r:embed="rId4"/>
            <a:stretch>
              <a:fillRect/>
            </a:stretch>
          </p:blipFill>
          <p:spPr>
            <a:xfrm>
              <a:off x="9834659" y="4269217"/>
              <a:ext cx="2263491" cy="1980000"/>
            </a:xfrm>
            <a:prstGeom prst="rect">
              <a:avLst/>
            </a:prstGeom>
          </p:spPr>
        </p:pic>
        <p:pic>
          <p:nvPicPr>
            <p:cNvPr id="11" name="Picture 10" descr="A white container with green lid&#10;&#10;AI-generated content may be incorrect.">
              <a:extLst>
                <a:ext uri="{FF2B5EF4-FFF2-40B4-BE49-F238E27FC236}">
                  <a16:creationId xmlns:a16="http://schemas.microsoft.com/office/drawing/2014/main" id="{8553FC9D-5CC3-4746-B89A-900DB48C5C4B}"/>
                </a:ext>
              </a:extLst>
            </p:cNvPr>
            <p:cNvPicPr>
              <a:picLocks noChangeAspect="1"/>
            </p:cNvPicPr>
            <p:nvPr/>
          </p:nvPicPr>
          <p:blipFill>
            <a:blip r:embed="rId5"/>
            <a:stretch>
              <a:fillRect/>
            </a:stretch>
          </p:blipFill>
          <p:spPr>
            <a:xfrm>
              <a:off x="8392543" y="4269216"/>
              <a:ext cx="1619081" cy="1915042"/>
            </a:xfrm>
            <a:prstGeom prst="rect">
              <a:avLst/>
            </a:prstGeom>
          </p:spPr>
        </p:pic>
        <p:pic>
          <p:nvPicPr>
            <p:cNvPr id="13" name="Picture 12" descr="A white and green mug with a green handle&#10;&#10;AI-generated content may be incorrect.">
              <a:extLst>
                <a:ext uri="{FF2B5EF4-FFF2-40B4-BE49-F238E27FC236}">
                  <a16:creationId xmlns:a16="http://schemas.microsoft.com/office/drawing/2014/main" id="{D573E433-27BA-D16F-FABC-8D0446A54BAF}"/>
                </a:ext>
              </a:extLst>
            </p:cNvPr>
            <p:cNvPicPr>
              <a:picLocks noChangeAspect="1"/>
            </p:cNvPicPr>
            <p:nvPr/>
          </p:nvPicPr>
          <p:blipFill>
            <a:blip r:embed="rId6"/>
            <a:stretch>
              <a:fillRect/>
            </a:stretch>
          </p:blipFill>
          <p:spPr>
            <a:xfrm>
              <a:off x="6306017" y="4236173"/>
              <a:ext cx="2438311" cy="1981128"/>
            </a:xfrm>
            <a:prstGeom prst="rect">
              <a:avLst/>
            </a:prstGeom>
          </p:spPr>
        </p:pic>
      </p:grpSp>
    </p:spTree>
    <p:extLst>
      <p:ext uri="{BB962C8B-B14F-4D97-AF65-F5344CB8AC3E}">
        <p14:creationId xmlns:p14="http://schemas.microsoft.com/office/powerpoint/2010/main" val="4075101473"/>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D5EC1-B8DE-7EB1-3D05-8230C18934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225AC4-051C-B9C0-D249-D3027655173C}"/>
              </a:ext>
            </a:extLst>
          </p:cNvPr>
          <p:cNvSpPr>
            <a:spLocks noGrp="1"/>
          </p:cNvSpPr>
          <p:nvPr>
            <p:ph type="title"/>
          </p:nvPr>
        </p:nvSpPr>
        <p:spPr>
          <a:xfrm>
            <a:off x="591128" y="239830"/>
            <a:ext cx="9573126" cy="777875"/>
          </a:xfrm>
        </p:spPr>
        <p:txBody>
          <a:bodyPr>
            <a:normAutofit/>
          </a:bodyPr>
          <a:lstStyle/>
          <a:p>
            <a:r>
              <a:rPr lang="en-GB" sz="2800" b="1" dirty="0" err="1">
                <a:solidFill>
                  <a:srgbClr val="017973"/>
                </a:solidFill>
                <a:latin typeface="Arial" panose="020B0604020202020204" pitchFamily="34" charset="0"/>
                <a:cs typeface="Arial" panose="020B0604020202020204" pitchFamily="34" charset="0"/>
              </a:rPr>
              <a:t>Conheça</a:t>
            </a:r>
            <a:r>
              <a:rPr lang="en-GB" sz="2800" b="1" dirty="0">
                <a:solidFill>
                  <a:srgbClr val="017973"/>
                </a:solidFill>
                <a:latin typeface="Arial" panose="020B0604020202020204" pitchFamily="34" charset="0"/>
                <a:cs typeface="Arial" panose="020B0604020202020204" pitchFamily="34" charset="0"/>
              </a:rPr>
              <a:t> o Tom</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F839A213-B385-5DBC-EA57-21D070B30563}"/>
              </a:ext>
            </a:extLst>
          </p:cNvPr>
          <p:cNvPicPr>
            <a:picLocks noChangeAspect="1"/>
          </p:cNvPicPr>
          <p:nvPr/>
        </p:nvPicPr>
        <p:blipFill>
          <a:blip r:embed="rId2"/>
          <a:stretch>
            <a:fillRect/>
          </a:stretch>
        </p:blipFill>
        <p:spPr>
          <a:xfrm>
            <a:off x="10411291" y="281092"/>
            <a:ext cx="1374214" cy="695352"/>
          </a:xfrm>
          <a:prstGeom prst="rect">
            <a:avLst/>
          </a:prstGeom>
        </p:spPr>
      </p:pic>
      <p:pic>
        <p:nvPicPr>
          <p:cNvPr id="4" name="Picture 3" descr="A person standing on a golf course&#10;&#10;AI-generated content may be incorrect.">
            <a:extLst>
              <a:ext uri="{FF2B5EF4-FFF2-40B4-BE49-F238E27FC236}">
                <a16:creationId xmlns:a16="http://schemas.microsoft.com/office/drawing/2014/main" id="{13C65C6F-06FA-A107-6F84-15F937CD4948}"/>
              </a:ext>
            </a:extLst>
          </p:cNvPr>
          <p:cNvPicPr>
            <a:picLocks noChangeAspect="1"/>
          </p:cNvPicPr>
          <p:nvPr/>
        </p:nvPicPr>
        <p:blipFill>
          <a:blip r:embed="rId3"/>
          <a:stretch>
            <a:fillRect/>
          </a:stretch>
        </p:blipFill>
        <p:spPr>
          <a:xfrm>
            <a:off x="8441548" y="1289849"/>
            <a:ext cx="3402254" cy="5103382"/>
          </a:xfrm>
          <a:prstGeom prst="rect">
            <a:avLst/>
          </a:prstGeom>
        </p:spPr>
      </p:pic>
      <p:sp>
        <p:nvSpPr>
          <p:cNvPr id="3" name="TextBox 2">
            <a:extLst>
              <a:ext uri="{FF2B5EF4-FFF2-40B4-BE49-F238E27FC236}">
                <a16:creationId xmlns:a16="http://schemas.microsoft.com/office/drawing/2014/main" id="{58EB1012-56C2-D0C6-238B-270E4E00A6C3}"/>
              </a:ext>
            </a:extLst>
          </p:cNvPr>
          <p:cNvSpPr txBox="1"/>
          <p:nvPr/>
        </p:nvSpPr>
        <p:spPr>
          <a:xfrm>
            <a:off x="449041" y="1487049"/>
            <a:ext cx="7831247" cy="4708981"/>
          </a:xfrm>
          <a:prstGeom prst="rect">
            <a:avLst/>
          </a:prstGeom>
          <a:noFill/>
        </p:spPr>
        <p:txBody>
          <a:bodyPr wrap="square">
            <a:spAutoFit/>
          </a:bodyPr>
          <a:lstStyle/>
          <a:p>
            <a:pPr marL="457200" indent="-457200">
              <a:buClr>
                <a:srgbClr val="017973"/>
              </a:buClr>
              <a:buSzPct val="130000"/>
              <a:buBlip>
                <a:blip r:embed="rId4"/>
              </a:buBlip>
            </a:pPr>
            <a:r>
              <a:rPr lang="pt-BR" sz="3000" dirty="0">
                <a:latin typeface="Arial" panose="020B0604020202020204" pitchFamily="34" charset="0"/>
                <a:cs typeface="Arial" panose="020B0604020202020204" pitchFamily="34" charset="0"/>
              </a:rPr>
              <a:t>Homem escocês de 65 anos</a:t>
            </a:r>
          </a:p>
          <a:p>
            <a:pPr marL="457200" indent="-457200">
              <a:buClr>
                <a:srgbClr val="017973"/>
              </a:buClr>
              <a:buSzPct val="130000"/>
              <a:buBlip>
                <a:blip r:embed="rId4"/>
              </a:buBlip>
            </a:pPr>
            <a:endParaRPr lang="pt-BR"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pt-BR" sz="3000" dirty="0">
                <a:latin typeface="Arial" panose="020B0604020202020204" pitchFamily="34" charset="0"/>
                <a:cs typeface="Arial" panose="020B0604020202020204" pitchFamily="34" charset="0"/>
              </a:rPr>
              <a:t>Gosta de golfe e caminhadas nas montanhas</a:t>
            </a:r>
          </a:p>
          <a:p>
            <a:pPr marL="457200" indent="-457200">
              <a:buClr>
                <a:srgbClr val="017973"/>
              </a:buClr>
              <a:buSzPct val="130000"/>
              <a:buBlip>
                <a:blip r:embed="rId4"/>
              </a:buBlip>
            </a:pPr>
            <a:endParaRPr lang="pt-BR"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pt-BR" sz="3000" dirty="0">
                <a:latin typeface="Arial" panose="020B0604020202020204" pitchFamily="34" charset="0"/>
                <a:cs typeface="Arial" panose="020B0604020202020204" pitchFamily="34" charset="0"/>
              </a:rPr>
              <a:t>Foi CEO de uma empresa de eletrónica</a:t>
            </a:r>
          </a:p>
          <a:p>
            <a:pPr marL="457200" indent="-457200">
              <a:buClr>
                <a:srgbClr val="017973"/>
              </a:buClr>
              <a:buSzPct val="130000"/>
              <a:buBlip>
                <a:blip r:embed="rId4"/>
              </a:buBlip>
            </a:pPr>
            <a:endParaRPr lang="pt-BR"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pt-BR" sz="3000" dirty="0">
                <a:latin typeface="Arial" panose="020B0604020202020204" pitchFamily="34" charset="0"/>
                <a:cs typeface="Arial" panose="020B0604020202020204" pitchFamily="34" charset="0"/>
              </a:rPr>
              <a:t>Tira férias pelo menos duas vezes por ano</a:t>
            </a:r>
          </a:p>
          <a:p>
            <a:pPr marL="457200" indent="-457200">
              <a:buClr>
                <a:srgbClr val="017973"/>
              </a:buClr>
              <a:buSzPct val="130000"/>
              <a:buBlip>
                <a:blip r:embed="rId4"/>
              </a:buBlip>
            </a:pPr>
            <a:endParaRPr lang="pt-BR"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pt-BR" sz="3000" dirty="0">
                <a:latin typeface="Arial" panose="020B0604020202020204" pitchFamily="34" charset="0"/>
                <a:cs typeface="Arial" panose="020B0604020202020204" pitchFamily="34" charset="0"/>
              </a:rPr>
              <a:t>Não tem animais de estimação em casa</a:t>
            </a:r>
            <a:endParaRPr lang="en-US"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677660"/>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D5EC1-B8DE-7EB1-3D05-8230C18934E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7594007-9BCF-A35D-3533-9C15B224982E}"/>
              </a:ext>
            </a:extLst>
          </p:cNvPr>
          <p:cNvPicPr>
            <a:picLocks noChangeAspect="1"/>
          </p:cNvPicPr>
          <p:nvPr/>
        </p:nvPicPr>
        <p:blipFill>
          <a:blip r:embed="rId3"/>
          <a:stretch>
            <a:fillRect/>
          </a:stretch>
        </p:blipFill>
        <p:spPr>
          <a:xfrm>
            <a:off x="8441547" y="1289849"/>
            <a:ext cx="3402255" cy="5103383"/>
          </a:xfrm>
          <a:prstGeom prst="rect">
            <a:avLst/>
          </a:prstGeom>
        </p:spPr>
      </p:pic>
      <p:sp>
        <p:nvSpPr>
          <p:cNvPr id="2" name="Title 1">
            <a:extLst>
              <a:ext uri="{FF2B5EF4-FFF2-40B4-BE49-F238E27FC236}">
                <a16:creationId xmlns:a16="http://schemas.microsoft.com/office/drawing/2014/main" id="{F7225AC4-051C-B9C0-D249-D3027655173C}"/>
              </a:ext>
            </a:extLst>
          </p:cNvPr>
          <p:cNvSpPr>
            <a:spLocks noGrp="1"/>
          </p:cNvSpPr>
          <p:nvPr>
            <p:ph type="title"/>
          </p:nvPr>
        </p:nvSpPr>
        <p:spPr>
          <a:xfrm>
            <a:off x="591128" y="239830"/>
            <a:ext cx="9573126" cy="777875"/>
          </a:xfrm>
        </p:spPr>
        <p:txBody>
          <a:bodyPr>
            <a:normAutofit/>
          </a:bodyPr>
          <a:lstStyle/>
          <a:p>
            <a:r>
              <a:rPr lang="en-GB" sz="2800" b="1" dirty="0" err="1">
                <a:solidFill>
                  <a:srgbClr val="017973"/>
                </a:solidFill>
                <a:latin typeface="Arial" panose="020B0604020202020204" pitchFamily="34" charset="0"/>
                <a:cs typeface="Arial" panose="020B0604020202020204" pitchFamily="34" charset="0"/>
              </a:rPr>
              <a:t>Apresentação</a:t>
            </a:r>
            <a:r>
              <a:rPr lang="en-GB" sz="2800" b="1" dirty="0">
                <a:solidFill>
                  <a:srgbClr val="017973"/>
                </a:solidFill>
                <a:latin typeface="Arial" panose="020B0604020202020204" pitchFamily="34" charset="0"/>
                <a:cs typeface="Arial" panose="020B0604020202020204" pitchFamily="34" charset="0"/>
              </a:rPr>
              <a:t> </a:t>
            </a:r>
            <a:r>
              <a:rPr lang="en-GB" sz="2800" b="1" dirty="0" err="1">
                <a:solidFill>
                  <a:srgbClr val="017973"/>
                </a:solidFill>
                <a:latin typeface="Arial" panose="020B0604020202020204" pitchFamily="34" charset="0"/>
                <a:cs typeface="Arial" panose="020B0604020202020204" pitchFamily="34" charset="0"/>
              </a:rPr>
              <a:t>inicial</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F839A213-B385-5DBC-EA57-21D070B30563}"/>
              </a:ext>
            </a:extLst>
          </p:cNvPr>
          <p:cNvPicPr>
            <a:picLocks noChangeAspect="1"/>
          </p:cNvPicPr>
          <p:nvPr/>
        </p:nvPicPr>
        <p:blipFill>
          <a:blip r:embed="rId4"/>
          <a:stretch>
            <a:fillRect/>
          </a:stretch>
        </p:blipFill>
        <p:spPr>
          <a:xfrm>
            <a:off x="10411291" y="281092"/>
            <a:ext cx="1374214" cy="695352"/>
          </a:xfrm>
          <a:prstGeom prst="rect">
            <a:avLst/>
          </a:prstGeom>
        </p:spPr>
      </p:pic>
      <p:sp>
        <p:nvSpPr>
          <p:cNvPr id="3" name="TextBox 2">
            <a:extLst>
              <a:ext uri="{FF2B5EF4-FFF2-40B4-BE49-F238E27FC236}">
                <a16:creationId xmlns:a16="http://schemas.microsoft.com/office/drawing/2014/main" id="{58EB1012-56C2-D0C6-238B-270E4E00A6C3}"/>
              </a:ext>
            </a:extLst>
          </p:cNvPr>
          <p:cNvSpPr txBox="1"/>
          <p:nvPr/>
        </p:nvSpPr>
        <p:spPr>
          <a:xfrm>
            <a:off x="459926" y="1135487"/>
            <a:ext cx="7831247" cy="5170646"/>
          </a:xfrm>
          <a:prstGeom prst="rect">
            <a:avLst/>
          </a:prstGeom>
          <a:noFill/>
        </p:spPr>
        <p:txBody>
          <a:bodyPr wrap="square">
            <a:spAutoFit/>
          </a:bodyPr>
          <a:lstStyle/>
          <a:p>
            <a:pPr marL="457200" indent="-457200">
              <a:buClr>
                <a:srgbClr val="017973"/>
              </a:buClr>
              <a:buSzPct val="130000"/>
              <a:buBlip>
                <a:blip r:embed="rId5"/>
              </a:buBlip>
            </a:pPr>
            <a:r>
              <a:rPr lang="pt-BR" sz="3000" dirty="0">
                <a:latin typeface="Arial" panose="020B0604020202020204" pitchFamily="34" charset="0"/>
                <a:cs typeface="Arial" panose="020B0604020202020204" pitchFamily="34" charset="0"/>
              </a:rPr>
              <a:t>Descongestionante nasal sem receita na farmácia</a:t>
            </a:r>
          </a:p>
          <a:p>
            <a:pPr marL="457200" indent="-457200">
              <a:buClr>
                <a:srgbClr val="017973"/>
              </a:buClr>
              <a:buSzPct val="130000"/>
              <a:buBlip>
                <a:blip r:embed="rId5"/>
              </a:buBlip>
            </a:pPr>
            <a:endParaRPr lang="pt-BR" sz="3000" dirty="0">
              <a:latin typeface="Arial" panose="020B0604020202020204" pitchFamily="34" charset="0"/>
              <a:cs typeface="Arial" panose="020B0604020202020204" pitchFamily="34" charset="0"/>
            </a:endParaRPr>
          </a:p>
          <a:p>
            <a:pPr marL="457200" indent="-457200">
              <a:buClr>
                <a:srgbClr val="017973"/>
              </a:buClr>
              <a:buSzPct val="130000"/>
              <a:buBlip>
                <a:blip r:embed="rId5"/>
              </a:buBlip>
            </a:pPr>
            <a:r>
              <a:rPr lang="pt-BR" sz="3000" dirty="0">
                <a:latin typeface="Arial" panose="020B0604020202020204" pitchFamily="34" charset="0"/>
                <a:cs typeface="Arial" panose="020B0604020202020204" pitchFamily="34" charset="0"/>
              </a:rPr>
              <a:t>3ª compra em 2 semanas</a:t>
            </a:r>
          </a:p>
          <a:p>
            <a:pPr marL="457200" indent="-457200">
              <a:buClr>
                <a:srgbClr val="017973"/>
              </a:buClr>
              <a:buSzPct val="130000"/>
              <a:buBlip>
                <a:blip r:embed="rId5"/>
              </a:buBlip>
            </a:pPr>
            <a:endParaRPr lang="pt-BR" sz="3000" dirty="0">
              <a:latin typeface="Arial" panose="020B0604020202020204" pitchFamily="34" charset="0"/>
              <a:cs typeface="Arial" panose="020B0604020202020204" pitchFamily="34" charset="0"/>
            </a:endParaRPr>
          </a:p>
          <a:p>
            <a:pPr marL="457200" indent="-457200">
              <a:buClr>
                <a:srgbClr val="017973"/>
              </a:buClr>
              <a:buSzPct val="130000"/>
              <a:buBlip>
                <a:blip r:embed="rId5"/>
              </a:buBlip>
            </a:pPr>
            <a:r>
              <a:rPr lang="pt-BR" sz="3000" dirty="0">
                <a:latin typeface="Arial" panose="020B0604020202020204" pitchFamily="34" charset="0"/>
                <a:cs typeface="Arial" panose="020B0604020202020204" pitchFamily="34" charset="0"/>
              </a:rPr>
              <a:t>Intervenção e consulta do farmacêutico</a:t>
            </a:r>
          </a:p>
          <a:p>
            <a:pPr marL="457200" indent="-457200">
              <a:buClr>
                <a:srgbClr val="017973"/>
              </a:buClr>
              <a:buSzPct val="130000"/>
              <a:buBlip>
                <a:blip r:embed="rId5"/>
              </a:buBlip>
            </a:pPr>
            <a:endParaRPr lang="pt-BR" sz="3000" dirty="0">
              <a:latin typeface="Arial" panose="020B0604020202020204" pitchFamily="34" charset="0"/>
              <a:cs typeface="Arial" panose="020B0604020202020204" pitchFamily="34" charset="0"/>
            </a:endParaRPr>
          </a:p>
          <a:p>
            <a:pPr marL="457200" indent="-457200">
              <a:buClr>
                <a:srgbClr val="017973"/>
              </a:buClr>
              <a:buSzPct val="130000"/>
              <a:buBlip>
                <a:blip r:embed="rId5"/>
              </a:buBlip>
            </a:pPr>
            <a:r>
              <a:rPr lang="pt-BR" sz="3000" dirty="0">
                <a:latin typeface="Arial" panose="020B0604020202020204" pitchFamily="34" charset="0"/>
                <a:cs typeface="Arial" panose="020B0604020202020204" pitchFamily="34" charset="0"/>
              </a:rPr>
              <a:t>Encaminhamento para o médico de família nos cuidados de saúde primários</a:t>
            </a:r>
          </a:p>
          <a:p>
            <a:pPr marL="457200" indent="-457200">
              <a:buClr>
                <a:srgbClr val="017973"/>
              </a:buClr>
              <a:buSzPct val="130000"/>
              <a:buBlip>
                <a:blip r:embed="rId5"/>
              </a:buBlip>
            </a:pPr>
            <a:endParaRPr lang="pt-BR" sz="3000" dirty="0">
              <a:latin typeface="Arial" panose="020B0604020202020204" pitchFamily="34" charset="0"/>
              <a:cs typeface="Arial" panose="020B0604020202020204" pitchFamily="34" charset="0"/>
            </a:endParaRPr>
          </a:p>
          <a:p>
            <a:pPr marL="457200" indent="-457200">
              <a:buClr>
                <a:srgbClr val="017973"/>
              </a:buClr>
              <a:buSzPct val="130000"/>
              <a:buBlip>
                <a:blip r:embed="rId5"/>
              </a:buBlip>
            </a:pPr>
            <a:r>
              <a:rPr lang="pt-BR" sz="3000" dirty="0">
                <a:latin typeface="Arial" panose="020B0604020202020204" pitchFamily="34" charset="0"/>
                <a:cs typeface="Arial" panose="020B0604020202020204" pitchFamily="34" charset="0"/>
              </a:rPr>
              <a:t>Sugerida lavagem nasal até à consulta</a:t>
            </a:r>
            <a:endParaRPr lang="en-US"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6904682"/>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A1206-3EBC-6C3E-4308-38069A771B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FE6983-F483-69D1-AE97-C9D386073215}"/>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Consulta no Médico de Família</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BD72FACB-790D-6FAD-1353-443DDA79481A}"/>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3" name="TextBox 2">
            <a:extLst>
              <a:ext uri="{FF2B5EF4-FFF2-40B4-BE49-F238E27FC236}">
                <a16:creationId xmlns:a16="http://schemas.microsoft.com/office/drawing/2014/main" id="{85B827DA-2218-A8BC-C903-F8E93A9DDDA9}"/>
              </a:ext>
            </a:extLst>
          </p:cNvPr>
          <p:cNvSpPr txBox="1"/>
          <p:nvPr/>
        </p:nvSpPr>
        <p:spPr>
          <a:xfrm>
            <a:off x="470812" y="1712430"/>
            <a:ext cx="7831247" cy="4247317"/>
          </a:xfrm>
          <a:prstGeom prst="rect">
            <a:avLst/>
          </a:prstGeom>
          <a:noFill/>
        </p:spPr>
        <p:txBody>
          <a:bodyPr wrap="square">
            <a:spAutoFit/>
          </a:bodyPr>
          <a:lstStyle/>
          <a:p>
            <a:pPr marL="457200" indent="-457200">
              <a:buClr>
                <a:srgbClr val="017973"/>
              </a:buClr>
              <a:buSzPct val="130000"/>
              <a:buBlip>
                <a:blip r:embed="rId4"/>
              </a:buBlip>
            </a:pPr>
            <a:r>
              <a:rPr lang="pt-BR" sz="3000" dirty="0">
                <a:latin typeface="Arial" panose="020B0604020202020204" pitchFamily="34" charset="0"/>
                <a:cs typeface="Arial" panose="020B0604020202020204" pitchFamily="34" charset="0"/>
              </a:rPr>
              <a:t>6/12 histórico de nariz entupido +/- coriza</a:t>
            </a:r>
          </a:p>
          <a:p>
            <a:pPr marL="457200" indent="-457200">
              <a:buClr>
                <a:srgbClr val="017973"/>
              </a:buClr>
              <a:buSzPct val="130000"/>
              <a:buBlip>
                <a:blip r:embed="rId4"/>
              </a:buBlip>
            </a:pPr>
            <a:endParaRPr lang="pt-BR"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pt-BR" sz="3000" dirty="0">
                <a:latin typeface="Arial" panose="020B0604020202020204" pitchFamily="34" charset="0"/>
                <a:cs typeface="Arial" panose="020B0604020202020204" pitchFamily="34" charset="0"/>
              </a:rPr>
              <a:t>Sem sintomas oculares</a:t>
            </a:r>
          </a:p>
          <a:p>
            <a:pPr marL="457200" indent="-457200">
              <a:buClr>
                <a:srgbClr val="017973"/>
              </a:buClr>
              <a:buSzPct val="130000"/>
              <a:buBlip>
                <a:blip r:embed="rId4"/>
              </a:buBlip>
            </a:pPr>
            <a:endParaRPr lang="pt-BR"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pt-BR" sz="3000" dirty="0">
                <a:latin typeface="Arial" panose="020B0604020202020204" pitchFamily="34" charset="0"/>
                <a:cs typeface="Arial" panose="020B0604020202020204" pitchFamily="34" charset="0"/>
              </a:rPr>
              <a:t>Piora quando está ao ar livre no frio</a:t>
            </a:r>
          </a:p>
          <a:p>
            <a:pPr marL="457200" indent="-457200">
              <a:buClr>
                <a:srgbClr val="017973"/>
              </a:buClr>
              <a:buSzPct val="130000"/>
              <a:buBlip>
                <a:blip r:embed="rId4"/>
              </a:buBlip>
            </a:pPr>
            <a:endParaRPr lang="pt-BR"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pt-BR" sz="3000" dirty="0">
                <a:latin typeface="Arial" panose="020B0604020202020204" pitchFamily="34" charset="0"/>
                <a:cs typeface="Arial" panose="020B0604020202020204" pitchFamily="34" charset="0"/>
              </a:rPr>
              <a:t>Sem espirros, sem comichão</a:t>
            </a:r>
          </a:p>
          <a:p>
            <a:pPr marL="457200" indent="-457200">
              <a:buClr>
                <a:srgbClr val="017973"/>
              </a:buClr>
              <a:buSzPct val="130000"/>
              <a:buBlip>
                <a:blip r:embed="rId4"/>
              </a:buBlip>
            </a:pPr>
            <a:endParaRPr lang="pt-BR"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pt-BR" sz="3000" dirty="0">
                <a:latin typeface="Arial" panose="020B0604020202020204" pitchFamily="34" charset="0"/>
                <a:cs typeface="Arial" panose="020B0604020202020204" pitchFamily="34" charset="0"/>
              </a:rPr>
              <a:t>Mantém-no acordado à noite</a:t>
            </a:r>
            <a:endParaRPr lang="en-US" sz="3000" dirty="0">
              <a:latin typeface="Arial" panose="020B0604020202020204" pitchFamily="34" charset="0"/>
              <a:cs typeface="Arial" panose="020B0604020202020204" pitchFamily="34" charset="0"/>
            </a:endParaRPr>
          </a:p>
        </p:txBody>
      </p:sp>
      <p:pic>
        <p:nvPicPr>
          <p:cNvPr id="6" name="Picture 5" descr="A person talking to a doctor&#10;&#10;AI-generated content may be incorrect.">
            <a:extLst>
              <a:ext uri="{FF2B5EF4-FFF2-40B4-BE49-F238E27FC236}">
                <a16:creationId xmlns:a16="http://schemas.microsoft.com/office/drawing/2014/main" id="{D5019786-4596-AC5D-4EA9-C7EBAA6D1836}"/>
              </a:ext>
            </a:extLst>
          </p:cNvPr>
          <p:cNvPicPr>
            <a:picLocks noChangeAspect="1"/>
          </p:cNvPicPr>
          <p:nvPr/>
        </p:nvPicPr>
        <p:blipFill>
          <a:blip r:embed="rId5"/>
          <a:srcRect r="55493"/>
          <a:stretch/>
        </p:blipFill>
        <p:spPr>
          <a:xfrm flipH="1">
            <a:off x="8829106" y="1296009"/>
            <a:ext cx="3130760" cy="4974803"/>
          </a:xfrm>
          <a:prstGeom prst="rect">
            <a:avLst/>
          </a:prstGeom>
        </p:spPr>
      </p:pic>
    </p:spTree>
    <p:extLst>
      <p:ext uri="{BB962C8B-B14F-4D97-AF65-F5344CB8AC3E}">
        <p14:creationId xmlns:p14="http://schemas.microsoft.com/office/powerpoint/2010/main" val="2267446361"/>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8389C-7F7C-19FF-834F-C3036B5CFE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961EB9-C8BC-4AA2-34A8-D96F70D27583}"/>
              </a:ext>
            </a:extLst>
          </p:cNvPr>
          <p:cNvSpPr>
            <a:spLocks noGrp="1"/>
          </p:cNvSpPr>
          <p:nvPr>
            <p:ph type="title"/>
          </p:nvPr>
        </p:nvSpPr>
        <p:spPr>
          <a:xfrm>
            <a:off x="591128" y="239830"/>
            <a:ext cx="9573126" cy="777875"/>
          </a:xfrm>
        </p:spPr>
        <p:txBody>
          <a:bodyPr>
            <a:normAutofit/>
          </a:bodyPr>
          <a:lstStyle/>
          <a:p>
            <a:r>
              <a:rPr lang="en-GB" sz="2800" b="1" dirty="0" err="1">
                <a:solidFill>
                  <a:srgbClr val="017973"/>
                </a:solidFill>
                <a:latin typeface="Arial" panose="020B0604020202020204" pitchFamily="34" charset="0"/>
                <a:cs typeface="Arial" panose="020B0604020202020204" pitchFamily="34" charset="0"/>
              </a:rPr>
              <a:t>História</a:t>
            </a:r>
            <a:r>
              <a:rPr lang="en-GB" sz="2800" b="1" dirty="0">
                <a:solidFill>
                  <a:srgbClr val="017973"/>
                </a:solidFill>
                <a:latin typeface="Arial" panose="020B0604020202020204" pitchFamily="34" charset="0"/>
                <a:cs typeface="Arial" panose="020B0604020202020204" pitchFamily="34" charset="0"/>
              </a:rPr>
              <a:t> </a:t>
            </a:r>
            <a:r>
              <a:rPr lang="en-GB" sz="2800" b="1" dirty="0" err="1">
                <a:solidFill>
                  <a:srgbClr val="017973"/>
                </a:solidFill>
                <a:latin typeface="Arial" panose="020B0604020202020204" pitchFamily="34" charset="0"/>
                <a:cs typeface="Arial" panose="020B0604020202020204" pitchFamily="34" charset="0"/>
              </a:rPr>
              <a:t>clínica</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BE859DD7-1F3E-F95C-517E-C6D09705CC9F}"/>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3" name="TextBox 2">
            <a:extLst>
              <a:ext uri="{FF2B5EF4-FFF2-40B4-BE49-F238E27FC236}">
                <a16:creationId xmlns:a16="http://schemas.microsoft.com/office/drawing/2014/main" id="{20A7A79D-7331-12A0-B4E7-EB4D4FFB03FB}"/>
              </a:ext>
            </a:extLst>
          </p:cNvPr>
          <p:cNvSpPr txBox="1"/>
          <p:nvPr/>
        </p:nvSpPr>
        <p:spPr>
          <a:xfrm>
            <a:off x="470814" y="1097925"/>
            <a:ext cx="8594465" cy="5170646"/>
          </a:xfrm>
          <a:prstGeom prst="rect">
            <a:avLst/>
          </a:prstGeom>
          <a:noFill/>
        </p:spPr>
        <p:txBody>
          <a:bodyPr wrap="square">
            <a:spAutoFit/>
          </a:bodyPr>
          <a:lstStyle/>
          <a:p>
            <a:pPr marL="457200" indent="-457200">
              <a:buClr>
                <a:srgbClr val="017973"/>
              </a:buClr>
              <a:buSzPct val="130000"/>
              <a:buBlip>
                <a:blip r:embed="rId4"/>
              </a:buBlip>
            </a:pPr>
            <a:r>
              <a:rPr lang="pt-BR" sz="3000" dirty="0">
                <a:latin typeface="Arial" panose="020B0604020202020204" pitchFamily="34" charset="0"/>
                <a:cs typeface="Arial" panose="020B0604020202020204" pitchFamily="34" charset="0"/>
              </a:rPr>
              <a:t>Diagnóstico prévio de hipertensão arterial há 10 anos</a:t>
            </a:r>
          </a:p>
          <a:p>
            <a:pPr marL="457200" indent="-457200">
              <a:buClr>
                <a:srgbClr val="017973"/>
              </a:buClr>
              <a:buSzPct val="130000"/>
              <a:buBlip>
                <a:blip r:embed="rId4"/>
              </a:buBlip>
            </a:pPr>
            <a:endParaRPr lang="pt-BR"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pt-BR" sz="3000" dirty="0">
                <a:latin typeface="Arial" panose="020B0604020202020204" pitchFamily="34" charset="0"/>
                <a:cs typeface="Arial" panose="020B0604020202020204" pitchFamily="34" charset="0"/>
              </a:rPr>
              <a:t>Atualmente toma IECA, estatina e bloqueador dos canais de cálcio</a:t>
            </a:r>
          </a:p>
          <a:p>
            <a:pPr marL="457200" indent="-457200">
              <a:buClr>
                <a:srgbClr val="017973"/>
              </a:buClr>
              <a:buSzPct val="130000"/>
              <a:buBlip>
                <a:blip r:embed="rId4"/>
              </a:buBlip>
            </a:pPr>
            <a:endParaRPr lang="pt-BR"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pt-BR" sz="3000" dirty="0">
                <a:latin typeface="Arial" panose="020B0604020202020204" pitchFamily="34" charset="0"/>
                <a:cs typeface="Arial" panose="020B0604020202020204" pitchFamily="34" charset="0"/>
              </a:rPr>
              <a:t>Sem histórico de asma ou DPOC</a:t>
            </a:r>
          </a:p>
          <a:p>
            <a:pPr marL="457200" indent="-457200">
              <a:buClr>
                <a:srgbClr val="017973"/>
              </a:buClr>
              <a:buSzPct val="130000"/>
              <a:buBlip>
                <a:blip r:embed="rId4"/>
              </a:buBlip>
            </a:pPr>
            <a:endParaRPr lang="pt-BR"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pt-BR" sz="3000" dirty="0">
                <a:latin typeface="Arial" panose="020B0604020202020204" pitchFamily="34" charset="0"/>
                <a:cs typeface="Arial" panose="020B0604020202020204" pitchFamily="34" charset="0"/>
              </a:rPr>
              <a:t>Ocasionalmente compra extrato de mexilhão de lábios verdes e ibuprofeno sem receita médica para as articulações</a:t>
            </a:r>
            <a:endParaRPr lang="en-US" sz="3000" dirty="0">
              <a:latin typeface="Arial" panose="020B0604020202020204" pitchFamily="34" charset="0"/>
              <a:cs typeface="Arial" panose="020B0604020202020204" pitchFamily="34" charset="0"/>
            </a:endParaRPr>
          </a:p>
        </p:txBody>
      </p:sp>
      <p:pic>
        <p:nvPicPr>
          <p:cNvPr id="6" name="Picture 5" descr="A pile of pills on a white surface&#10;&#10;AI-generated content may be incorrect.">
            <a:extLst>
              <a:ext uri="{FF2B5EF4-FFF2-40B4-BE49-F238E27FC236}">
                <a16:creationId xmlns:a16="http://schemas.microsoft.com/office/drawing/2014/main" id="{BEF3A84E-9AB4-C9D2-7623-BBC22C2801C7}"/>
              </a:ext>
            </a:extLst>
          </p:cNvPr>
          <p:cNvPicPr>
            <a:picLocks noChangeAspect="1"/>
          </p:cNvPicPr>
          <p:nvPr/>
        </p:nvPicPr>
        <p:blipFill>
          <a:blip r:embed="rId5"/>
          <a:stretch>
            <a:fillRect/>
          </a:stretch>
        </p:blipFill>
        <p:spPr>
          <a:xfrm rot="16200000">
            <a:off x="8020393" y="2292341"/>
            <a:ext cx="4871588" cy="2781815"/>
          </a:xfrm>
          <a:prstGeom prst="rect">
            <a:avLst/>
          </a:prstGeom>
        </p:spPr>
      </p:pic>
    </p:spTree>
    <p:extLst>
      <p:ext uri="{BB962C8B-B14F-4D97-AF65-F5344CB8AC3E}">
        <p14:creationId xmlns:p14="http://schemas.microsoft.com/office/powerpoint/2010/main" val="990361694"/>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84143-9EE3-0CDB-8B8F-CCE8A8FED5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59D6D7-4FE9-D3E4-D738-4872CB0FA7AA}"/>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Exame </a:t>
            </a:r>
            <a:r>
              <a:rPr lang="en-GB" sz="2800" b="1" dirty="0" err="1">
                <a:solidFill>
                  <a:srgbClr val="017973"/>
                </a:solidFill>
                <a:latin typeface="Arial" panose="020B0604020202020204" pitchFamily="34" charset="0"/>
                <a:cs typeface="Arial" panose="020B0604020202020204" pitchFamily="34" charset="0"/>
              </a:rPr>
              <a:t>clínico</a:t>
            </a:r>
            <a:r>
              <a:rPr lang="en-GB" sz="2800" b="1" dirty="0">
                <a:solidFill>
                  <a:srgbClr val="017973"/>
                </a:solidFill>
                <a:latin typeface="Arial" panose="020B0604020202020204" pitchFamily="34" charset="0"/>
                <a:cs typeface="Arial" panose="020B0604020202020204" pitchFamily="34" charset="0"/>
              </a:rPr>
              <a:t> e </a:t>
            </a:r>
            <a:r>
              <a:rPr lang="en-GB" sz="2800" b="1" dirty="0" err="1">
                <a:solidFill>
                  <a:srgbClr val="017973"/>
                </a:solidFill>
                <a:latin typeface="Arial" panose="020B0604020202020204" pitchFamily="34" charset="0"/>
                <a:cs typeface="Arial" panose="020B0604020202020204" pitchFamily="34" charset="0"/>
              </a:rPr>
              <a:t>investigações</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939CA94D-2897-9A6D-17A2-94E5C946271D}"/>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3" name="TextBox 2">
            <a:extLst>
              <a:ext uri="{FF2B5EF4-FFF2-40B4-BE49-F238E27FC236}">
                <a16:creationId xmlns:a16="http://schemas.microsoft.com/office/drawing/2014/main" id="{307B5008-A8E8-3AF6-317E-7E141D18F07E}"/>
              </a:ext>
            </a:extLst>
          </p:cNvPr>
          <p:cNvSpPr txBox="1"/>
          <p:nvPr/>
        </p:nvSpPr>
        <p:spPr>
          <a:xfrm>
            <a:off x="351069" y="1255230"/>
            <a:ext cx="8069938" cy="5016758"/>
          </a:xfrm>
          <a:prstGeom prst="rect">
            <a:avLst/>
          </a:prstGeom>
          <a:noFill/>
        </p:spPr>
        <p:txBody>
          <a:bodyPr wrap="square">
            <a:spAutoFit/>
          </a:bodyPr>
          <a:lstStyle/>
          <a:p>
            <a:pPr marL="457200" indent="-457200">
              <a:buClr>
                <a:srgbClr val="017973"/>
              </a:buClr>
              <a:buSzPct val="130000"/>
              <a:buBlip>
                <a:blip r:embed="rId4"/>
              </a:buBlip>
            </a:pPr>
            <a:r>
              <a:rPr lang="pt-BR" sz="3200" dirty="0">
                <a:latin typeface="Arial" panose="020B0604020202020204" pitchFamily="34" charset="0"/>
              </a:rPr>
              <a:t>Os IECA podem causar sintomas nasais</a:t>
            </a:r>
          </a:p>
          <a:p>
            <a:pPr marL="457200" indent="-457200">
              <a:buClr>
                <a:srgbClr val="017973"/>
              </a:buClr>
              <a:buSzPct val="130000"/>
              <a:buBlip>
                <a:blip r:embed="rId4"/>
              </a:buBlip>
            </a:pPr>
            <a:endParaRPr lang="pt-BR" sz="3200" dirty="0">
              <a:latin typeface="Arial" panose="020B0604020202020204" pitchFamily="34" charset="0"/>
            </a:endParaRPr>
          </a:p>
          <a:p>
            <a:pPr marL="457200" indent="-457200">
              <a:buClr>
                <a:srgbClr val="017973"/>
              </a:buClr>
              <a:buSzPct val="130000"/>
              <a:buBlip>
                <a:blip r:embed="rId4"/>
              </a:buBlip>
            </a:pPr>
            <a:r>
              <a:rPr lang="pt-BR" sz="3200" dirty="0">
                <a:latin typeface="Arial" panose="020B0604020202020204" pitchFamily="34" charset="0"/>
              </a:rPr>
              <a:t>Os AINEs alteram a via da COX-1</a:t>
            </a:r>
          </a:p>
          <a:p>
            <a:pPr marL="457200" indent="-457200">
              <a:buClr>
                <a:srgbClr val="017973"/>
              </a:buClr>
              <a:buSzPct val="130000"/>
              <a:buBlip>
                <a:blip r:embed="rId4"/>
              </a:buBlip>
            </a:pPr>
            <a:endParaRPr lang="pt-BR" sz="3200" dirty="0">
              <a:latin typeface="Arial" panose="020B0604020202020204" pitchFamily="34" charset="0"/>
            </a:endParaRPr>
          </a:p>
          <a:p>
            <a:pPr marL="457200" indent="-457200">
              <a:buClr>
                <a:srgbClr val="017973"/>
              </a:buClr>
              <a:buSzPct val="130000"/>
              <a:buBlip>
                <a:blip r:embed="rId4"/>
              </a:buBlip>
            </a:pPr>
            <a:r>
              <a:rPr lang="pt-BR" sz="3200" dirty="0">
                <a:latin typeface="Arial" panose="020B0604020202020204" pitchFamily="34" charset="0"/>
              </a:rPr>
              <a:t>A rinoscopia revelou congestão da mucosa</a:t>
            </a:r>
          </a:p>
          <a:p>
            <a:pPr marL="457200" indent="-457200">
              <a:buClr>
                <a:srgbClr val="017973"/>
              </a:buClr>
              <a:buSzPct val="130000"/>
              <a:buBlip>
                <a:blip r:embed="rId4"/>
              </a:buBlip>
            </a:pPr>
            <a:endParaRPr lang="pt-BR" sz="3200" dirty="0">
              <a:latin typeface="Arial" panose="020B0604020202020204" pitchFamily="34" charset="0"/>
            </a:endParaRPr>
          </a:p>
          <a:p>
            <a:pPr marL="457200" indent="-457200">
              <a:buClr>
                <a:srgbClr val="017973"/>
              </a:buClr>
              <a:buSzPct val="130000"/>
              <a:buBlip>
                <a:blip r:embed="rId4"/>
              </a:buBlip>
            </a:pPr>
            <a:r>
              <a:rPr lang="pt-BR" sz="3200" dirty="0">
                <a:latin typeface="Arial" panose="020B0604020202020204" pitchFamily="34" charset="0"/>
              </a:rPr>
              <a:t>Auscultação torácica normal</a:t>
            </a:r>
          </a:p>
          <a:p>
            <a:pPr marL="457200" indent="-457200">
              <a:buClr>
                <a:srgbClr val="017973"/>
              </a:buClr>
              <a:buSzPct val="130000"/>
              <a:buBlip>
                <a:blip r:embed="rId4"/>
              </a:buBlip>
            </a:pPr>
            <a:endParaRPr lang="pt-BR" sz="3200" dirty="0">
              <a:latin typeface="Arial" panose="020B0604020202020204" pitchFamily="34" charset="0"/>
            </a:endParaRPr>
          </a:p>
          <a:p>
            <a:pPr marL="457200" indent="-457200">
              <a:buClr>
                <a:srgbClr val="017973"/>
              </a:buClr>
              <a:buSzPct val="130000"/>
              <a:buBlip>
                <a:blip r:embed="rId4"/>
              </a:buBlip>
            </a:pPr>
            <a:r>
              <a:rPr lang="pt-BR" sz="3200" dirty="0">
                <a:latin typeface="Arial" panose="020B0604020202020204" pitchFamily="34" charset="0"/>
              </a:rPr>
              <a:t>IgE total não elevada, ?Teste cutâneo?</a:t>
            </a:r>
            <a:endParaRPr lang="en-US" sz="3200" b="0" i="0" dirty="0">
              <a:effectLst/>
              <a:latin typeface="Arial" panose="020B0604020202020204" pitchFamily="34" charset="0"/>
            </a:endParaRPr>
          </a:p>
        </p:txBody>
      </p:sp>
      <p:pic>
        <p:nvPicPr>
          <p:cNvPr id="6" name="Picture 5" descr="A nose and nose with black background&#10;&#10;AI-generated content may be incorrect.">
            <a:extLst>
              <a:ext uri="{FF2B5EF4-FFF2-40B4-BE49-F238E27FC236}">
                <a16:creationId xmlns:a16="http://schemas.microsoft.com/office/drawing/2014/main" id="{55F56F2C-ED5D-ACF5-3D70-4C664B476EA9}"/>
              </a:ext>
            </a:extLst>
          </p:cNvPr>
          <p:cNvPicPr>
            <a:picLocks noChangeAspect="1"/>
          </p:cNvPicPr>
          <p:nvPr/>
        </p:nvPicPr>
        <p:blipFill>
          <a:blip r:embed="rId5"/>
          <a:srcRect l="5907" t="2731" r="3262"/>
          <a:stretch/>
        </p:blipFill>
        <p:spPr>
          <a:xfrm>
            <a:off x="7977073" y="1629778"/>
            <a:ext cx="4069101" cy="4514071"/>
          </a:xfrm>
          <a:prstGeom prst="rect">
            <a:avLst/>
          </a:prstGeom>
        </p:spPr>
      </p:pic>
      <p:pic>
        <p:nvPicPr>
          <p:cNvPr id="7" name="Picture 6" descr="A black and white logo&#10;&#10;AI-generated content may be incorrect.">
            <a:extLst>
              <a:ext uri="{FF2B5EF4-FFF2-40B4-BE49-F238E27FC236}">
                <a16:creationId xmlns:a16="http://schemas.microsoft.com/office/drawing/2014/main" id="{BD3AC7A4-2F46-2F05-46F4-07C8CD8CC48A}"/>
              </a:ext>
            </a:extLst>
          </p:cNvPr>
          <p:cNvPicPr>
            <a:picLocks noChangeAspect="1"/>
          </p:cNvPicPr>
          <p:nvPr/>
        </p:nvPicPr>
        <p:blipFill>
          <a:blip r:embed="rId6"/>
          <a:stretch>
            <a:fillRect/>
          </a:stretch>
        </p:blipFill>
        <p:spPr>
          <a:xfrm>
            <a:off x="6199667" y="4025853"/>
            <a:ext cx="1068532" cy="996089"/>
          </a:xfrm>
          <a:prstGeom prst="rect">
            <a:avLst/>
          </a:prstGeom>
        </p:spPr>
      </p:pic>
    </p:spTree>
    <p:extLst>
      <p:ext uri="{BB962C8B-B14F-4D97-AF65-F5344CB8AC3E}">
        <p14:creationId xmlns:p14="http://schemas.microsoft.com/office/powerpoint/2010/main" val="3782684344"/>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9BCF6-E732-E645-B393-841DEB14DA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113BE0-FA43-129E-9E7B-B427A9FAA116}"/>
              </a:ext>
            </a:extLst>
          </p:cNvPr>
          <p:cNvSpPr>
            <a:spLocks noGrp="1"/>
          </p:cNvSpPr>
          <p:nvPr>
            <p:ph type="title"/>
          </p:nvPr>
        </p:nvSpPr>
        <p:spPr>
          <a:xfrm>
            <a:off x="591128" y="239830"/>
            <a:ext cx="9573126" cy="777875"/>
          </a:xfrm>
        </p:spPr>
        <p:txBody>
          <a:bodyPr>
            <a:normAutofit/>
          </a:bodyPr>
          <a:lstStyle/>
          <a:p>
            <a:r>
              <a:rPr lang="en-GB" sz="2800" b="1" dirty="0" err="1">
                <a:solidFill>
                  <a:srgbClr val="017973"/>
                </a:solidFill>
                <a:latin typeface="Arial" panose="020B0604020202020204" pitchFamily="34" charset="0"/>
                <a:cs typeface="Arial" panose="020B0604020202020204" pitchFamily="34" charset="0"/>
              </a:rPr>
              <a:t>Diagnóstico</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68124451-407B-3DFC-43D7-E36126218607}"/>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3" name="TextBox 2">
            <a:extLst>
              <a:ext uri="{FF2B5EF4-FFF2-40B4-BE49-F238E27FC236}">
                <a16:creationId xmlns:a16="http://schemas.microsoft.com/office/drawing/2014/main" id="{D68DBC4F-B84B-E7D0-A26A-B2D17662519C}"/>
              </a:ext>
            </a:extLst>
          </p:cNvPr>
          <p:cNvSpPr txBox="1"/>
          <p:nvPr/>
        </p:nvSpPr>
        <p:spPr>
          <a:xfrm>
            <a:off x="470812" y="1225689"/>
            <a:ext cx="8177888" cy="5632311"/>
          </a:xfrm>
          <a:prstGeom prst="rect">
            <a:avLst/>
          </a:prstGeom>
          <a:noFill/>
        </p:spPr>
        <p:txBody>
          <a:bodyPr wrap="square">
            <a:spAutoFit/>
          </a:bodyPr>
          <a:lstStyle/>
          <a:p>
            <a:pPr marL="457200" indent="-457200">
              <a:buClr>
                <a:srgbClr val="017973"/>
              </a:buClr>
              <a:buSzPct val="130000"/>
              <a:buBlip>
                <a:blip r:embed="rId4"/>
              </a:buBlip>
            </a:pPr>
            <a:r>
              <a:rPr lang="pt-BR" sz="3000" dirty="0">
                <a:latin typeface="Arial" panose="020B0604020202020204" pitchFamily="34" charset="0"/>
                <a:cs typeface="Arial" panose="020B0604020202020204" pitchFamily="34" charset="0"/>
              </a:rPr>
              <a:t>Considere a mudança de IECA para ARA</a:t>
            </a:r>
          </a:p>
          <a:p>
            <a:pPr marL="457200" indent="-457200">
              <a:buClr>
                <a:srgbClr val="017973"/>
              </a:buClr>
              <a:buSzPct val="130000"/>
              <a:buBlip>
                <a:blip r:embed="rId4"/>
              </a:buBlip>
            </a:pPr>
            <a:endParaRPr lang="pt-BR"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pt-BR" sz="3000" dirty="0">
                <a:latin typeface="Arial" panose="020B0604020202020204" pitchFamily="34" charset="0"/>
                <a:cs typeface="Arial" panose="020B0604020202020204" pitchFamily="34" charset="0"/>
              </a:rPr>
              <a:t>Sintomático sem tomar AINEs</a:t>
            </a:r>
          </a:p>
          <a:p>
            <a:pPr marL="457200" indent="-457200">
              <a:buClr>
                <a:srgbClr val="017973"/>
              </a:buClr>
              <a:buSzPct val="130000"/>
              <a:buBlip>
                <a:blip r:embed="rId4"/>
              </a:buBlip>
            </a:pPr>
            <a:endParaRPr lang="pt-BR"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pt-BR" sz="3000" dirty="0">
                <a:latin typeface="Arial" panose="020B0604020202020204" pitchFamily="34" charset="0"/>
                <a:cs typeface="Arial" panose="020B0604020202020204" pitchFamily="34" charset="0"/>
              </a:rPr>
              <a:t>IgEs totais baixas e nada no teste cutâneo</a:t>
            </a:r>
          </a:p>
          <a:p>
            <a:pPr marL="457200" indent="-457200">
              <a:buClr>
                <a:srgbClr val="017973"/>
              </a:buClr>
              <a:buSzPct val="130000"/>
              <a:buBlip>
                <a:blip r:embed="rId4"/>
              </a:buBlip>
            </a:pPr>
            <a:endParaRPr lang="pt-BR"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pt-BR" sz="3000" dirty="0">
                <a:latin typeface="Arial" panose="020B0604020202020204" pitchFamily="34" charset="0"/>
                <a:cs typeface="Arial" panose="020B0604020202020204" pitchFamily="34" charset="0"/>
              </a:rPr>
              <a:t>Esteja ciente de que RA e RNA podem coexistir</a:t>
            </a:r>
          </a:p>
          <a:p>
            <a:pPr marL="457200" indent="-457200">
              <a:buClr>
                <a:srgbClr val="017973"/>
              </a:buClr>
              <a:buSzPct val="130000"/>
              <a:buBlip>
                <a:blip r:embed="rId4"/>
              </a:buBlip>
            </a:pPr>
            <a:endParaRPr lang="pt-BR"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pt-BR" sz="3000" dirty="0">
                <a:latin typeface="Arial" panose="020B0604020202020204" pitchFamily="34" charset="0"/>
                <a:cs typeface="Arial" panose="020B0604020202020204" pitchFamily="34" charset="0"/>
              </a:rPr>
              <a:t>Se RA for descartada, considere o diagnóstico de RNA</a:t>
            </a:r>
            <a:endParaRPr lang="en-US"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endParaRPr lang="en-US" sz="3000" dirty="0">
              <a:latin typeface="Arial" panose="020B0604020202020204" pitchFamily="34" charset="0"/>
              <a:cs typeface="Arial" panose="020B0604020202020204" pitchFamily="34" charset="0"/>
            </a:endParaRPr>
          </a:p>
        </p:txBody>
      </p:sp>
      <p:pic>
        <p:nvPicPr>
          <p:cNvPr id="1028" name="Picture 4">
            <a:extLst>
              <a:ext uri="{FF2B5EF4-FFF2-40B4-BE49-F238E27FC236}">
                <a16:creationId xmlns:a16="http://schemas.microsoft.com/office/drawing/2014/main" id="{57EBAF1A-0E60-8DD6-CFEE-4527DA5796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8700" y="1244600"/>
            <a:ext cx="3218321" cy="473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553509"/>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172</TotalTime>
  <Words>878</Words>
  <Application>Microsoft Office PowerPoint</Application>
  <PresentationFormat>Ecrã Panorâmico</PresentationFormat>
  <Paragraphs>126</Paragraphs>
  <Slides>13</Slides>
  <Notes>9</Notes>
  <HiddenSlides>0</HiddenSlides>
  <MMClips>0</MMClips>
  <ScaleCrop>false</ScaleCrop>
  <HeadingPairs>
    <vt:vector size="6" baseType="variant">
      <vt:variant>
        <vt:lpstr>Tipos de letra usados</vt:lpstr>
      </vt:variant>
      <vt:variant>
        <vt:i4>4</vt:i4>
      </vt:variant>
      <vt:variant>
        <vt:lpstr>Tema</vt:lpstr>
      </vt:variant>
      <vt:variant>
        <vt:i4>1</vt:i4>
      </vt:variant>
      <vt:variant>
        <vt:lpstr>Títulos dos diapositivos</vt:lpstr>
      </vt:variant>
      <vt:variant>
        <vt:i4>13</vt:i4>
      </vt:variant>
    </vt:vector>
  </HeadingPairs>
  <TitlesOfParts>
    <vt:vector size="18" baseType="lpstr">
      <vt:lpstr>Aptos</vt:lpstr>
      <vt:lpstr>Aptos Display</vt:lpstr>
      <vt:lpstr>Arial</vt:lpstr>
      <vt:lpstr>Google Sans</vt:lpstr>
      <vt:lpstr>1_Office Theme</vt:lpstr>
      <vt:lpstr>Apresentação do PowerPoint</vt:lpstr>
      <vt:lpstr>Guia Prático</vt:lpstr>
      <vt:lpstr>Objetivos de aprendizagem</vt:lpstr>
      <vt:lpstr>Conheça o Tom</vt:lpstr>
      <vt:lpstr>Apresentação inicial</vt:lpstr>
      <vt:lpstr>Consulta no Médico de Família</vt:lpstr>
      <vt:lpstr>História clínica</vt:lpstr>
      <vt:lpstr>Exame clínico e investigações</vt:lpstr>
      <vt:lpstr>Diagnóstico</vt:lpstr>
      <vt:lpstr>Gestão</vt:lpstr>
      <vt:lpstr>Reavaliação</vt:lpstr>
      <vt:lpstr>Resumo das mensagens principais</vt:lpstr>
      <vt:lpstr>Guia Prático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Dermot Ryan</dc:creator>
  <cp:lastModifiedBy>Ana Gonçalves</cp:lastModifiedBy>
  <cp:revision>45</cp:revision>
  <dcterms:created xsi:type="dcterms:W3CDTF">2024-11-28T09:38:52Z</dcterms:created>
  <dcterms:modified xsi:type="dcterms:W3CDTF">2025-09-18T10:01:02Z</dcterms:modified>
</cp:coreProperties>
</file>