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256" r:id="rId2"/>
    <p:sldId id="305" r:id="rId3"/>
    <p:sldId id="306" r:id="rId4"/>
    <p:sldId id="316" r:id="rId5"/>
    <p:sldId id="307" r:id="rId6"/>
    <p:sldId id="309" r:id="rId7"/>
    <p:sldId id="308" r:id="rId8"/>
    <p:sldId id="314" r:id="rId9"/>
    <p:sldId id="310" r:id="rId10"/>
    <p:sldId id="311" r:id="rId11"/>
    <p:sldId id="312" r:id="rId12"/>
    <p:sldId id="317" r:id="rId13"/>
    <p:sldId id="32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C17660-E372-34C6-C59C-7743B5BFE5A3}" name="Siân Williams" initials="" userId="d766e87c6531ca76" providerId="Windows Live"/>
  <p188:author id="{5C8B9EB0-60C7-A30B-A544-6CA75422FE16}" name="Luís Carvalho" initials="LC" userId="Luís Carvalho"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973"/>
    <a:srgbClr val="FFFFFF"/>
    <a:srgbClr val="7EC9BD"/>
    <a:srgbClr val="10110B"/>
    <a:srgbClr val="31B4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81" autoAdjust="0"/>
    <p:restoredTop sz="89267" autoAdjust="0"/>
  </p:normalViewPr>
  <p:slideViewPr>
    <p:cSldViewPr snapToGrid="0">
      <p:cViewPr varScale="1">
        <p:scale>
          <a:sx n="85" d="100"/>
          <a:sy n="85" d="100"/>
        </p:scale>
        <p:origin x="584"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327B6-26DB-E241-8776-78E9005CBC3C}" type="datetimeFigureOut">
              <a:rPr lang="en-US" smtClean="0"/>
              <a:t>9/17/25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0B876-9ED0-E54C-AB65-36F2F79F1051}" type="slidenum">
              <a:rPr lang="en-US" smtClean="0"/>
              <a:t>‹#›</a:t>
            </a:fld>
            <a:endParaRPr lang="en-US"/>
          </a:p>
        </p:txBody>
      </p:sp>
    </p:spTree>
    <p:extLst>
      <p:ext uri="{BB962C8B-B14F-4D97-AF65-F5344CB8AC3E}">
        <p14:creationId xmlns:p14="http://schemas.microsoft.com/office/powerpoint/2010/main" val="3176207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Rhinitis is a highly prevalent problem in all age groups that significantly impairs the lives of people with the condition, including</a:t>
            </a:r>
          </a:p>
          <a:p>
            <a:r>
              <a:rPr lang="en-GB" dirty="0"/>
              <a:t>their cohabitants. Underdiagnosis and misdiagnosis are common, which leads to under or inappropriate treatment, economic</a:t>
            </a:r>
          </a:p>
          <a:p>
            <a:r>
              <a:rPr lang="en-GB" dirty="0"/>
              <a:t>impact, and potential harm.</a:t>
            </a:r>
          </a:p>
          <a:p>
            <a:r>
              <a:rPr lang="en-GB" dirty="0"/>
              <a:t>Most people with rhinitis manage the condition episodically, either with self-management or over-the-counter (OTC) medications</a:t>
            </a:r>
          </a:p>
          <a:p>
            <a:r>
              <a:rPr lang="en-GB" dirty="0"/>
              <a:t>. Many underestimate and neglect their symptoms and often do not bring this to the attention of their general practitioner</a:t>
            </a:r>
          </a:p>
          <a:p>
            <a:r>
              <a:rPr lang="en-GB" dirty="0"/>
              <a:t>(GP). However, as this is a common problem and a frequent comorbidity affecting the management of other conditions, it needs</a:t>
            </a:r>
          </a:p>
          <a:p>
            <a:r>
              <a:rPr lang="en-GB" dirty="0"/>
              <a:t>to be recognised and managed appropriately in primary care.</a:t>
            </a:r>
          </a:p>
        </p:txBody>
      </p:sp>
      <p:sp>
        <p:nvSpPr>
          <p:cNvPr id="4" name="Slide Number Placeholder 3"/>
          <p:cNvSpPr>
            <a:spLocks noGrp="1"/>
          </p:cNvSpPr>
          <p:nvPr>
            <p:ph type="sldNum" sz="quarter" idx="5"/>
          </p:nvPr>
        </p:nvSpPr>
        <p:spPr/>
        <p:txBody>
          <a:bodyPr/>
          <a:lstStyle/>
          <a:p>
            <a:fld id="{0710B876-9ED0-E54C-AB65-36F2F79F1051}" type="slidenum">
              <a:rPr lang="en-US" smtClean="0"/>
              <a:t>2</a:t>
            </a:fld>
            <a:endParaRPr lang="en-US"/>
          </a:p>
        </p:txBody>
      </p:sp>
    </p:spTree>
    <p:extLst>
      <p:ext uri="{BB962C8B-B14F-4D97-AF65-F5344CB8AC3E}">
        <p14:creationId xmlns:p14="http://schemas.microsoft.com/office/powerpoint/2010/main" val="2616846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Grumpy old man nose, never used to bother me but now it gets right up my nose!.</a:t>
            </a:r>
            <a:br>
              <a:rPr lang="en-GB" dirty="0"/>
            </a:br>
            <a:br>
              <a:rPr lang="en-GB" dirty="0"/>
            </a:br>
            <a:r>
              <a:rPr lang="en-GB" dirty="0"/>
              <a:t>Runny nose an issue when he bends over to play a shot LOL</a:t>
            </a:r>
            <a:br>
              <a:rPr lang="en-GB" dirty="0"/>
            </a:br>
            <a:br>
              <a:rPr lang="en-GB" dirty="0"/>
            </a:br>
            <a:r>
              <a:rPr lang="en-GB" dirty="0"/>
              <a:t>Out in the cold could be golfing or hill walking</a:t>
            </a:r>
            <a:br>
              <a:rPr lang="en-GB" dirty="0"/>
            </a:br>
            <a:br>
              <a:rPr lang="en-GB" dirty="0"/>
            </a:br>
            <a:r>
              <a:rPr lang="en-GB" dirty="0"/>
              <a:t>6/12 history, so not seasonal and therefore not allergy/pollen</a:t>
            </a:r>
          </a:p>
        </p:txBody>
      </p:sp>
      <p:sp>
        <p:nvSpPr>
          <p:cNvPr id="4" name="Slide Number Placeholder 3"/>
          <p:cNvSpPr>
            <a:spLocks noGrp="1"/>
          </p:cNvSpPr>
          <p:nvPr>
            <p:ph type="sldNum" sz="quarter" idx="5"/>
          </p:nvPr>
        </p:nvSpPr>
        <p:spPr/>
        <p:txBody>
          <a:bodyPr/>
          <a:lstStyle/>
          <a:p>
            <a:fld id="{0710B876-9ED0-E54C-AB65-36F2F79F1051}" type="slidenum">
              <a:rPr lang="en-US" smtClean="0"/>
              <a:t>6</a:t>
            </a:fld>
            <a:endParaRPr lang="en-US"/>
          </a:p>
        </p:txBody>
      </p:sp>
    </p:spTree>
    <p:extLst>
      <p:ext uri="{BB962C8B-B14F-4D97-AF65-F5344CB8AC3E}">
        <p14:creationId xmlns:p14="http://schemas.microsoft.com/office/powerpoint/2010/main" val="4288952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ACEi</a:t>
            </a:r>
            <a:r>
              <a:rPr lang="en-GB" dirty="0"/>
              <a:t> Statin and meds for primary CVD prevention</a:t>
            </a:r>
            <a:br>
              <a:rPr lang="en-GB" dirty="0"/>
            </a:br>
            <a:br>
              <a:rPr lang="en-GB" dirty="0"/>
            </a:br>
            <a:r>
              <a:rPr lang="en-GB" dirty="0"/>
              <a:t>OTC purchases mentioned as NSAIDS can be bought OTC</a:t>
            </a:r>
          </a:p>
        </p:txBody>
      </p:sp>
      <p:sp>
        <p:nvSpPr>
          <p:cNvPr id="4" name="Slide Number Placeholder 3"/>
          <p:cNvSpPr>
            <a:spLocks noGrp="1"/>
          </p:cNvSpPr>
          <p:nvPr>
            <p:ph type="sldNum" sz="quarter" idx="5"/>
          </p:nvPr>
        </p:nvSpPr>
        <p:spPr/>
        <p:txBody>
          <a:bodyPr/>
          <a:lstStyle/>
          <a:p>
            <a:fld id="{0710B876-9ED0-E54C-AB65-36F2F79F1051}" type="slidenum">
              <a:rPr lang="en-US" smtClean="0"/>
              <a:t>7</a:t>
            </a:fld>
            <a:endParaRPr lang="en-US"/>
          </a:p>
        </p:txBody>
      </p:sp>
    </p:spTree>
    <p:extLst>
      <p:ext uri="{BB962C8B-B14F-4D97-AF65-F5344CB8AC3E}">
        <p14:creationId xmlns:p14="http://schemas.microsoft.com/office/powerpoint/2010/main" val="2388112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EEF0FF"/>
                </a:solidFill>
                <a:effectLst/>
                <a:latin typeface="Google Sans"/>
              </a:rPr>
              <a:t>ACE inhibitors can cause nasal rhinitis, also known as nonallergic rhinitis or vasomotor rhinitis, a condition characterized by inflammation of the nasal tissues leading to symptoms like nasal congestion, runny nose, and sneezing. This is because ACE inhibitors can lead to an accumulation of bradykinin and substance P, which can irritate the nasal mucosa</a:t>
            </a:r>
          </a:p>
          <a:p>
            <a:endParaRPr lang="en-GB" b="0" i="0" dirty="0">
              <a:solidFill>
                <a:srgbClr val="EEF0FF"/>
              </a:solidFill>
              <a:effectLst/>
              <a:latin typeface="Google Sans"/>
            </a:endParaRPr>
          </a:p>
          <a:p>
            <a:r>
              <a:rPr lang="en-GB" b="0" i="0" dirty="0">
                <a:solidFill>
                  <a:srgbClr val="EEF0FF"/>
                </a:solidFill>
                <a:effectLst/>
                <a:latin typeface="Google Sans"/>
              </a:rPr>
              <a:t>NSAIDs like aspirin and ibuprofen can induce rhinitis by inhibiting the body's natural anti-inflammatory pathways. </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Block both COX, COX 1 housekeeping hormone, not like prostaglandin-Leukotriene shift in asthma</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Also mention COCP and spicy foods, neither applicable but worthy of mention</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Rhinoscopy if skilled, no </a:t>
            </a:r>
            <a:r>
              <a:rPr lang="en-GB" b="0" i="0" dirty="0" err="1">
                <a:solidFill>
                  <a:srgbClr val="EEF0FF"/>
                </a:solidFill>
                <a:effectLst/>
                <a:latin typeface="Google Sans"/>
              </a:rPr>
              <a:t>CRSwNP</a:t>
            </a:r>
            <a:r>
              <a:rPr lang="en-GB" b="0" i="0" dirty="0">
                <a:solidFill>
                  <a:srgbClr val="EEF0FF"/>
                </a:solidFill>
                <a:effectLst/>
                <a:latin typeface="Google Sans"/>
              </a:rPr>
              <a:t>, no anosmia, no epistaxis </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Chest auscultation clear, so no infection and no Abx!</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Low total </a:t>
            </a:r>
            <a:r>
              <a:rPr lang="en-GB" b="0" i="0" dirty="0" err="1">
                <a:solidFill>
                  <a:srgbClr val="EEF0FF"/>
                </a:solidFill>
                <a:effectLst/>
                <a:latin typeface="Google Sans"/>
              </a:rPr>
              <a:t>IgEs</a:t>
            </a:r>
            <a:r>
              <a:rPr lang="en-GB" b="0" i="0" dirty="0">
                <a:solidFill>
                  <a:srgbClr val="EEF0FF"/>
                </a:solidFill>
                <a:effectLst/>
                <a:latin typeface="Google Sans"/>
              </a:rPr>
              <a:t>, although not specific, ?need for skin prick test? </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Not already using decongestant nasal sprays, and using for a </a:t>
            </a:r>
            <a:r>
              <a:rPr lang="en-GB" b="0" i="0" dirty="0" err="1">
                <a:solidFill>
                  <a:srgbClr val="EEF0FF"/>
                </a:solidFill>
                <a:effectLst/>
                <a:latin typeface="Google Sans"/>
              </a:rPr>
              <a:t>proilonged</a:t>
            </a:r>
            <a:r>
              <a:rPr lang="en-GB" b="0" i="0" dirty="0">
                <a:solidFill>
                  <a:srgbClr val="EEF0FF"/>
                </a:solidFill>
                <a:effectLst/>
                <a:latin typeface="Google Sans"/>
              </a:rPr>
              <a:t> period, rebound congestion?</a:t>
            </a:r>
            <a:endParaRPr lang="en-GB" dirty="0"/>
          </a:p>
        </p:txBody>
      </p:sp>
      <p:sp>
        <p:nvSpPr>
          <p:cNvPr id="4" name="Slide Number Placeholder 3"/>
          <p:cNvSpPr>
            <a:spLocks noGrp="1"/>
          </p:cNvSpPr>
          <p:nvPr>
            <p:ph type="sldNum" sz="quarter" idx="5"/>
          </p:nvPr>
        </p:nvSpPr>
        <p:spPr/>
        <p:txBody>
          <a:bodyPr/>
          <a:lstStyle/>
          <a:p>
            <a:fld id="{0710B876-9ED0-E54C-AB65-36F2F79F1051}" type="slidenum">
              <a:rPr lang="en-US" smtClean="0"/>
              <a:t>8</a:t>
            </a:fld>
            <a:endParaRPr lang="en-US"/>
          </a:p>
        </p:txBody>
      </p:sp>
    </p:spTree>
    <p:extLst>
      <p:ext uri="{BB962C8B-B14F-4D97-AF65-F5344CB8AC3E}">
        <p14:creationId xmlns:p14="http://schemas.microsoft.com/office/powerpoint/2010/main" val="3942093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Probably not caused by ACE or NSAIDs</a:t>
            </a:r>
            <a:br>
              <a:rPr lang="en-GB" dirty="0"/>
            </a:br>
            <a:br>
              <a:rPr lang="en-GB" dirty="0"/>
            </a:br>
            <a:r>
              <a:rPr lang="en-GB" dirty="0"/>
              <a:t>low </a:t>
            </a:r>
            <a:r>
              <a:rPr lang="en-GB" dirty="0" err="1"/>
              <a:t>IgEs</a:t>
            </a:r>
            <a:r>
              <a:rPr lang="en-GB" dirty="0"/>
              <a:t> and nothing on skin prick tends towards a non allergic path </a:t>
            </a:r>
            <a:r>
              <a:rPr lang="en-GB" dirty="0" err="1"/>
              <a:t>diagnosi</a:t>
            </a:r>
            <a:endParaRPr lang="en-GB" dirty="0"/>
          </a:p>
          <a:p>
            <a:r>
              <a:rPr lang="en-GB" b="0" i="0" dirty="0">
                <a:solidFill>
                  <a:srgbClr val="EEF0FF"/>
                </a:solidFill>
                <a:effectLst/>
                <a:latin typeface="Google Sans"/>
              </a:rPr>
              <a:t>Sherlock Holmes famously stated, "</a:t>
            </a:r>
            <a:r>
              <a:rPr lang="en-GB" dirty="0"/>
              <a:t>When you have eliminated the impossible, whatever remains, however improbable, must be the truth</a:t>
            </a:r>
            <a:r>
              <a:rPr lang="en-GB" b="0" i="0" dirty="0">
                <a:solidFill>
                  <a:srgbClr val="EEF0FF"/>
                </a:solidFill>
                <a:effectLst/>
                <a:latin typeface="Google Sans"/>
              </a:rPr>
              <a:t>."</a:t>
            </a:r>
            <a:endParaRPr lang="en-GB" dirty="0"/>
          </a:p>
        </p:txBody>
      </p:sp>
      <p:sp>
        <p:nvSpPr>
          <p:cNvPr id="4" name="Slide Number Placeholder 3"/>
          <p:cNvSpPr>
            <a:spLocks noGrp="1"/>
          </p:cNvSpPr>
          <p:nvPr>
            <p:ph type="sldNum" sz="quarter" idx="5"/>
          </p:nvPr>
        </p:nvSpPr>
        <p:spPr/>
        <p:txBody>
          <a:bodyPr/>
          <a:lstStyle/>
          <a:p>
            <a:fld id="{0710B876-9ED0-E54C-AB65-36F2F79F1051}" type="slidenum">
              <a:rPr lang="en-US" smtClean="0"/>
              <a:t>9</a:t>
            </a:fld>
            <a:endParaRPr lang="en-US"/>
          </a:p>
        </p:txBody>
      </p:sp>
    </p:spTree>
    <p:extLst>
      <p:ext uri="{BB962C8B-B14F-4D97-AF65-F5344CB8AC3E}">
        <p14:creationId xmlns:p14="http://schemas.microsoft.com/office/powerpoint/2010/main" val="399153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why boiled and cooled</a:t>
            </a:r>
            <a:br>
              <a:rPr lang="en-GB" dirty="0"/>
            </a:br>
            <a:br>
              <a:rPr lang="en-GB" dirty="0"/>
            </a:br>
            <a:r>
              <a:rPr lang="en-GB" dirty="0"/>
              <a:t>demonstrate nasal inhaler technique, nasal application rather than inhale, </a:t>
            </a:r>
            <a:r>
              <a:rPr lang="en-GB" dirty="0" err="1"/>
              <a:t>pharoh</a:t>
            </a:r>
            <a:r>
              <a:rPr lang="en-GB" dirty="0"/>
              <a:t> pose cross hands</a:t>
            </a:r>
            <a:br>
              <a:rPr lang="en-GB" dirty="0"/>
            </a:br>
            <a:br>
              <a:rPr lang="en-GB" dirty="0"/>
            </a:br>
            <a:r>
              <a:rPr lang="en-GB" dirty="0"/>
              <a:t>Mention cryotherapy or laser surgery</a:t>
            </a:r>
            <a:br>
              <a:rPr lang="en-GB" dirty="0"/>
            </a:br>
            <a:br>
              <a:rPr lang="en-GB" dirty="0"/>
            </a:br>
            <a:endParaRPr lang="en-GB" dirty="0"/>
          </a:p>
        </p:txBody>
      </p:sp>
      <p:sp>
        <p:nvSpPr>
          <p:cNvPr id="4" name="Slide Number Placeholder 3"/>
          <p:cNvSpPr>
            <a:spLocks noGrp="1"/>
          </p:cNvSpPr>
          <p:nvPr>
            <p:ph type="sldNum" sz="quarter" idx="5"/>
          </p:nvPr>
        </p:nvSpPr>
        <p:spPr/>
        <p:txBody>
          <a:bodyPr/>
          <a:lstStyle/>
          <a:p>
            <a:fld id="{0710B876-9ED0-E54C-AB65-36F2F79F1051}" type="slidenum">
              <a:rPr lang="en-US" smtClean="0"/>
              <a:t>10</a:t>
            </a:fld>
            <a:endParaRPr lang="en-US"/>
          </a:p>
        </p:txBody>
      </p:sp>
    </p:spTree>
    <p:extLst>
      <p:ext uri="{BB962C8B-B14F-4D97-AF65-F5344CB8AC3E}">
        <p14:creationId xmlns:p14="http://schemas.microsoft.com/office/powerpoint/2010/main" val="1605573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6-8 week </a:t>
            </a:r>
            <a:r>
              <a:rPr lang="en-GB" dirty="0" err="1"/>
              <a:t>followup</a:t>
            </a:r>
            <a:r>
              <a:rPr lang="en-GB" dirty="0"/>
              <a:t>, </a:t>
            </a:r>
            <a:br>
              <a:rPr lang="en-GB" dirty="0"/>
            </a:br>
            <a:br>
              <a:rPr lang="en-GB" dirty="0"/>
            </a:br>
            <a:r>
              <a:rPr lang="en-GB" dirty="0"/>
              <a:t>As summer time </a:t>
            </a:r>
            <a:r>
              <a:rPr lang="en-GB" dirty="0" err="1"/>
              <a:t>followup</a:t>
            </a:r>
            <a:r>
              <a:rPr lang="en-GB" dirty="0"/>
              <a:t> to confirm only winter cold weather trigger</a:t>
            </a:r>
          </a:p>
        </p:txBody>
      </p:sp>
      <p:sp>
        <p:nvSpPr>
          <p:cNvPr id="4" name="Slide Number Placeholder 3"/>
          <p:cNvSpPr>
            <a:spLocks noGrp="1"/>
          </p:cNvSpPr>
          <p:nvPr>
            <p:ph type="sldNum" sz="quarter" idx="5"/>
          </p:nvPr>
        </p:nvSpPr>
        <p:spPr/>
        <p:txBody>
          <a:bodyPr/>
          <a:lstStyle/>
          <a:p>
            <a:fld id="{0710B876-9ED0-E54C-AB65-36F2F79F1051}" type="slidenum">
              <a:rPr lang="en-US" smtClean="0"/>
              <a:t>11</a:t>
            </a:fld>
            <a:endParaRPr lang="en-US"/>
          </a:p>
        </p:txBody>
      </p:sp>
    </p:spTree>
    <p:extLst>
      <p:ext uri="{BB962C8B-B14F-4D97-AF65-F5344CB8AC3E}">
        <p14:creationId xmlns:p14="http://schemas.microsoft.com/office/powerpoint/2010/main" val="3941108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Even after treating what could be diagnosed as AR, patient may have NAR symptoms</a:t>
            </a:r>
          </a:p>
        </p:txBody>
      </p:sp>
      <p:sp>
        <p:nvSpPr>
          <p:cNvPr id="4" name="Slide Number Placeholder 3"/>
          <p:cNvSpPr>
            <a:spLocks noGrp="1"/>
          </p:cNvSpPr>
          <p:nvPr>
            <p:ph type="sldNum" sz="quarter" idx="5"/>
          </p:nvPr>
        </p:nvSpPr>
        <p:spPr/>
        <p:txBody>
          <a:bodyPr/>
          <a:lstStyle/>
          <a:p>
            <a:fld id="{0710B876-9ED0-E54C-AB65-36F2F79F1051}" type="slidenum">
              <a:rPr lang="en-US" smtClean="0"/>
              <a:t>12</a:t>
            </a:fld>
            <a:endParaRPr lang="en-US"/>
          </a:p>
        </p:txBody>
      </p:sp>
    </p:spTree>
    <p:extLst>
      <p:ext uri="{BB962C8B-B14F-4D97-AF65-F5344CB8AC3E}">
        <p14:creationId xmlns:p14="http://schemas.microsoft.com/office/powerpoint/2010/main" val="3390166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A631C-F1F2-C792-5852-77BC70893B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B9CEE7C-83AA-721A-A954-20B0E0D069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D3BDCAA-BCB1-36C0-79B3-9872F3372E05}"/>
              </a:ext>
            </a:extLst>
          </p:cNvPr>
          <p:cNvSpPr>
            <a:spLocks noGrp="1"/>
          </p:cNvSpPr>
          <p:nvPr>
            <p:ph type="dt" sz="half" idx="10"/>
          </p:nvPr>
        </p:nvSpPr>
        <p:spPr/>
        <p:txBody>
          <a:bodyPr/>
          <a:lstStyle/>
          <a:p>
            <a:fld id="{8E94B9BA-7E29-4DD0-A426-8A69672F55E2}" type="datetimeFigureOut">
              <a:rPr lang="en-GB" smtClean="0"/>
              <a:t>17/09/2025</a:t>
            </a:fld>
            <a:endParaRPr lang="en-GB"/>
          </a:p>
        </p:txBody>
      </p:sp>
      <p:sp>
        <p:nvSpPr>
          <p:cNvPr id="5" name="Footer Placeholder 4">
            <a:extLst>
              <a:ext uri="{FF2B5EF4-FFF2-40B4-BE49-F238E27FC236}">
                <a16:creationId xmlns:a16="http://schemas.microsoft.com/office/drawing/2014/main" id="{3681FFED-B368-571A-55C1-979883C4A4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857DB9-CEA4-B9EF-3E11-842383594291}"/>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265135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8A22-C53F-BD2E-26DA-6F74108402D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C13462-62E1-2E2C-683A-5AB9DB96D3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DBAF91-584F-F6EF-9CB1-6744FD22CA8B}"/>
              </a:ext>
            </a:extLst>
          </p:cNvPr>
          <p:cNvSpPr>
            <a:spLocks noGrp="1"/>
          </p:cNvSpPr>
          <p:nvPr>
            <p:ph type="dt" sz="half" idx="10"/>
          </p:nvPr>
        </p:nvSpPr>
        <p:spPr/>
        <p:txBody>
          <a:bodyPr/>
          <a:lstStyle/>
          <a:p>
            <a:fld id="{8E94B9BA-7E29-4DD0-A426-8A69672F55E2}" type="datetimeFigureOut">
              <a:rPr lang="en-GB" smtClean="0"/>
              <a:t>17/09/2025</a:t>
            </a:fld>
            <a:endParaRPr lang="en-GB"/>
          </a:p>
        </p:txBody>
      </p:sp>
      <p:sp>
        <p:nvSpPr>
          <p:cNvPr id="5" name="Footer Placeholder 4">
            <a:extLst>
              <a:ext uri="{FF2B5EF4-FFF2-40B4-BE49-F238E27FC236}">
                <a16:creationId xmlns:a16="http://schemas.microsoft.com/office/drawing/2014/main" id="{5A6194BD-355A-1E38-3577-B326EF3838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9849DB-3FB0-DB97-DC63-B783D0758722}"/>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1823118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8E02AC-C942-CD51-DEFC-1DEF060245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1CCC50-4278-8447-0693-19C02DB5B8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184798-F5C5-A518-6A5D-C572374F9064}"/>
              </a:ext>
            </a:extLst>
          </p:cNvPr>
          <p:cNvSpPr>
            <a:spLocks noGrp="1"/>
          </p:cNvSpPr>
          <p:nvPr>
            <p:ph type="dt" sz="half" idx="10"/>
          </p:nvPr>
        </p:nvSpPr>
        <p:spPr/>
        <p:txBody>
          <a:bodyPr/>
          <a:lstStyle/>
          <a:p>
            <a:fld id="{8E94B9BA-7E29-4DD0-A426-8A69672F55E2}" type="datetimeFigureOut">
              <a:rPr lang="en-GB" smtClean="0"/>
              <a:t>17/09/2025</a:t>
            </a:fld>
            <a:endParaRPr lang="en-GB"/>
          </a:p>
        </p:txBody>
      </p:sp>
      <p:sp>
        <p:nvSpPr>
          <p:cNvPr id="5" name="Footer Placeholder 4">
            <a:extLst>
              <a:ext uri="{FF2B5EF4-FFF2-40B4-BE49-F238E27FC236}">
                <a16:creationId xmlns:a16="http://schemas.microsoft.com/office/drawing/2014/main" id="{AD060364-28FA-1AC7-FAFA-0D2FB42068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2F86EF-B90E-4185-A739-FA81C8B7C86B}"/>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228956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3BAE-19AB-0B6A-EC71-22B83D85F3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14DB6-0E93-C805-C666-5387C88499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D49583-5FDB-3818-3FD5-CA07A7AD5ACE}"/>
              </a:ext>
            </a:extLst>
          </p:cNvPr>
          <p:cNvSpPr>
            <a:spLocks noGrp="1"/>
          </p:cNvSpPr>
          <p:nvPr>
            <p:ph type="dt" sz="half" idx="10"/>
          </p:nvPr>
        </p:nvSpPr>
        <p:spPr/>
        <p:txBody>
          <a:bodyPr/>
          <a:lstStyle/>
          <a:p>
            <a:fld id="{8E94B9BA-7E29-4DD0-A426-8A69672F55E2}" type="datetimeFigureOut">
              <a:rPr lang="en-GB" smtClean="0"/>
              <a:t>17/09/2025</a:t>
            </a:fld>
            <a:endParaRPr lang="en-GB"/>
          </a:p>
        </p:txBody>
      </p:sp>
      <p:sp>
        <p:nvSpPr>
          <p:cNvPr id="5" name="Footer Placeholder 4">
            <a:extLst>
              <a:ext uri="{FF2B5EF4-FFF2-40B4-BE49-F238E27FC236}">
                <a16:creationId xmlns:a16="http://schemas.microsoft.com/office/drawing/2014/main" id="{A09C5812-5AB4-06C9-3ECA-2532AD579A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3019C0-E15B-9185-0EB7-8FFB79BCE3C8}"/>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59829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2EE6B-D587-3523-ECFE-66C5C68385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9A543AF-A2E5-A647-29F3-91285B2D37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F5BA01-1D3E-6C1A-BBF1-B379FEAE6C6D}"/>
              </a:ext>
            </a:extLst>
          </p:cNvPr>
          <p:cNvSpPr>
            <a:spLocks noGrp="1"/>
          </p:cNvSpPr>
          <p:nvPr>
            <p:ph type="dt" sz="half" idx="10"/>
          </p:nvPr>
        </p:nvSpPr>
        <p:spPr/>
        <p:txBody>
          <a:bodyPr/>
          <a:lstStyle/>
          <a:p>
            <a:fld id="{8E94B9BA-7E29-4DD0-A426-8A69672F55E2}" type="datetimeFigureOut">
              <a:rPr lang="en-GB" smtClean="0"/>
              <a:t>17/09/2025</a:t>
            </a:fld>
            <a:endParaRPr lang="en-GB"/>
          </a:p>
        </p:txBody>
      </p:sp>
      <p:sp>
        <p:nvSpPr>
          <p:cNvPr id="5" name="Footer Placeholder 4">
            <a:extLst>
              <a:ext uri="{FF2B5EF4-FFF2-40B4-BE49-F238E27FC236}">
                <a16:creationId xmlns:a16="http://schemas.microsoft.com/office/drawing/2014/main" id="{513311F4-2ACC-F6A7-A0A1-6AED22A292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3A9B63-2CA1-E0D0-E482-8810D4A9D183}"/>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2425858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64DC1-D5FB-0FB3-4598-B5875A427A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14FC2F-5E2D-E0A8-4F34-DC23A24917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A1E952-539D-D776-EFBB-C1B90AE4B2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A8CF80-73BE-E9AC-146A-E155DEFEA46A}"/>
              </a:ext>
            </a:extLst>
          </p:cNvPr>
          <p:cNvSpPr>
            <a:spLocks noGrp="1"/>
          </p:cNvSpPr>
          <p:nvPr>
            <p:ph type="dt" sz="half" idx="10"/>
          </p:nvPr>
        </p:nvSpPr>
        <p:spPr/>
        <p:txBody>
          <a:bodyPr/>
          <a:lstStyle/>
          <a:p>
            <a:fld id="{8E94B9BA-7E29-4DD0-A426-8A69672F55E2}" type="datetimeFigureOut">
              <a:rPr lang="en-GB" smtClean="0"/>
              <a:t>17/09/2025</a:t>
            </a:fld>
            <a:endParaRPr lang="en-GB"/>
          </a:p>
        </p:txBody>
      </p:sp>
      <p:sp>
        <p:nvSpPr>
          <p:cNvPr id="6" name="Footer Placeholder 5">
            <a:extLst>
              <a:ext uri="{FF2B5EF4-FFF2-40B4-BE49-F238E27FC236}">
                <a16:creationId xmlns:a16="http://schemas.microsoft.com/office/drawing/2014/main" id="{094B9EDF-0274-14E6-3123-0C1E4EF8C3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B17B15-CAF2-744D-D90B-FE355BAF6FE1}"/>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716577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110A-87D2-0DA2-C233-472F2BFAA53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0A608C-FB3F-E5D8-4BE1-FB174295F2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AF0F72-23B3-3D46-A352-A331CAD236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CF06DC6-DD8A-A3CE-6D46-EEA928080C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296C14-1504-62D4-4E80-D3D33BF1FB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81BD864-FBED-833F-6AFE-9E6FDA8AA462}"/>
              </a:ext>
            </a:extLst>
          </p:cNvPr>
          <p:cNvSpPr>
            <a:spLocks noGrp="1"/>
          </p:cNvSpPr>
          <p:nvPr>
            <p:ph type="dt" sz="half" idx="10"/>
          </p:nvPr>
        </p:nvSpPr>
        <p:spPr/>
        <p:txBody>
          <a:bodyPr/>
          <a:lstStyle/>
          <a:p>
            <a:fld id="{8E94B9BA-7E29-4DD0-A426-8A69672F55E2}" type="datetimeFigureOut">
              <a:rPr lang="en-GB" smtClean="0"/>
              <a:t>17/09/2025</a:t>
            </a:fld>
            <a:endParaRPr lang="en-GB"/>
          </a:p>
        </p:txBody>
      </p:sp>
      <p:sp>
        <p:nvSpPr>
          <p:cNvPr id="8" name="Footer Placeholder 7">
            <a:extLst>
              <a:ext uri="{FF2B5EF4-FFF2-40B4-BE49-F238E27FC236}">
                <a16:creationId xmlns:a16="http://schemas.microsoft.com/office/drawing/2014/main" id="{DE4CA57B-F1C1-6EEC-30DE-4BF1E42D68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2DDE59D-95D8-3BC8-B38F-454E45C4C91C}"/>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866436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60B6-FE3B-DAA5-8F89-CEE687044C5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0B3F8-8F28-F6B5-6A03-95C5A6F9BA0E}"/>
              </a:ext>
            </a:extLst>
          </p:cNvPr>
          <p:cNvSpPr>
            <a:spLocks noGrp="1"/>
          </p:cNvSpPr>
          <p:nvPr>
            <p:ph type="dt" sz="half" idx="10"/>
          </p:nvPr>
        </p:nvSpPr>
        <p:spPr/>
        <p:txBody>
          <a:bodyPr/>
          <a:lstStyle/>
          <a:p>
            <a:fld id="{8E94B9BA-7E29-4DD0-A426-8A69672F55E2}" type="datetimeFigureOut">
              <a:rPr lang="en-GB" smtClean="0"/>
              <a:t>17/09/2025</a:t>
            </a:fld>
            <a:endParaRPr lang="en-GB"/>
          </a:p>
        </p:txBody>
      </p:sp>
      <p:sp>
        <p:nvSpPr>
          <p:cNvPr id="4" name="Footer Placeholder 3">
            <a:extLst>
              <a:ext uri="{FF2B5EF4-FFF2-40B4-BE49-F238E27FC236}">
                <a16:creationId xmlns:a16="http://schemas.microsoft.com/office/drawing/2014/main" id="{08FB389D-F2D4-1962-15BC-BE352505B1C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1FABE56-84BD-F116-A012-2EDF9269C179}"/>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332932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B3A25-BED4-76C2-A116-1EC382405C30}"/>
              </a:ext>
            </a:extLst>
          </p:cNvPr>
          <p:cNvSpPr>
            <a:spLocks noGrp="1"/>
          </p:cNvSpPr>
          <p:nvPr>
            <p:ph type="dt" sz="half" idx="10"/>
          </p:nvPr>
        </p:nvSpPr>
        <p:spPr/>
        <p:txBody>
          <a:bodyPr/>
          <a:lstStyle/>
          <a:p>
            <a:fld id="{8E94B9BA-7E29-4DD0-A426-8A69672F55E2}" type="datetimeFigureOut">
              <a:rPr lang="en-GB" smtClean="0"/>
              <a:t>17/09/2025</a:t>
            </a:fld>
            <a:endParaRPr lang="en-GB"/>
          </a:p>
        </p:txBody>
      </p:sp>
      <p:sp>
        <p:nvSpPr>
          <p:cNvPr id="3" name="Footer Placeholder 2">
            <a:extLst>
              <a:ext uri="{FF2B5EF4-FFF2-40B4-BE49-F238E27FC236}">
                <a16:creationId xmlns:a16="http://schemas.microsoft.com/office/drawing/2014/main" id="{0E4160B6-56DD-36A0-624D-D3C69530AE9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5F43D52-E95F-A8AB-AB20-9BAFBA313B12}"/>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25728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F3AD3-473F-237C-5678-BF34A7186D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D738DCE-E386-480A-A35A-2AC786414F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FFBBE1-04D8-46AC-A781-D7C814F8A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09C8D8-8BA0-9AB1-3047-973F5C9CFDF6}"/>
              </a:ext>
            </a:extLst>
          </p:cNvPr>
          <p:cNvSpPr>
            <a:spLocks noGrp="1"/>
          </p:cNvSpPr>
          <p:nvPr>
            <p:ph type="dt" sz="half" idx="10"/>
          </p:nvPr>
        </p:nvSpPr>
        <p:spPr/>
        <p:txBody>
          <a:bodyPr/>
          <a:lstStyle/>
          <a:p>
            <a:fld id="{8E94B9BA-7E29-4DD0-A426-8A69672F55E2}" type="datetimeFigureOut">
              <a:rPr lang="en-GB" smtClean="0"/>
              <a:t>17/09/2025</a:t>
            </a:fld>
            <a:endParaRPr lang="en-GB"/>
          </a:p>
        </p:txBody>
      </p:sp>
      <p:sp>
        <p:nvSpPr>
          <p:cNvPr id="6" name="Footer Placeholder 5">
            <a:extLst>
              <a:ext uri="{FF2B5EF4-FFF2-40B4-BE49-F238E27FC236}">
                <a16:creationId xmlns:a16="http://schemas.microsoft.com/office/drawing/2014/main" id="{D302CB07-9E98-673A-69B8-53705BFEE9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6F5EBE-155C-5428-A14C-B80203A73394}"/>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315685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3886F-131C-59C3-3B2F-7D26050D9C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E5ACCA-ABDA-AF7E-83EF-B8ABBDC76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77C9065-3287-AB69-6E87-9314762E8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6A04C6-B683-D83B-8C31-4D348FCE77A8}"/>
              </a:ext>
            </a:extLst>
          </p:cNvPr>
          <p:cNvSpPr>
            <a:spLocks noGrp="1"/>
          </p:cNvSpPr>
          <p:nvPr>
            <p:ph type="dt" sz="half" idx="10"/>
          </p:nvPr>
        </p:nvSpPr>
        <p:spPr/>
        <p:txBody>
          <a:bodyPr/>
          <a:lstStyle/>
          <a:p>
            <a:fld id="{8E94B9BA-7E29-4DD0-A426-8A69672F55E2}" type="datetimeFigureOut">
              <a:rPr lang="en-GB" smtClean="0"/>
              <a:t>17/09/2025</a:t>
            </a:fld>
            <a:endParaRPr lang="en-GB"/>
          </a:p>
        </p:txBody>
      </p:sp>
      <p:sp>
        <p:nvSpPr>
          <p:cNvPr id="6" name="Footer Placeholder 5">
            <a:extLst>
              <a:ext uri="{FF2B5EF4-FFF2-40B4-BE49-F238E27FC236}">
                <a16:creationId xmlns:a16="http://schemas.microsoft.com/office/drawing/2014/main" id="{92939042-989A-B434-90F7-A0B87346FC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E2E8FA-4E28-C9A9-8903-F44874644493}"/>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350417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6944BB-555B-601E-0A98-A3FC5D987A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A8FA2A-17F9-886E-A102-9D40510712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8A0AD5-B435-3AD6-26BD-1D17C23240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94B9BA-7E29-4DD0-A426-8A69672F55E2}" type="datetimeFigureOut">
              <a:rPr lang="en-GB" smtClean="0"/>
              <a:t>17/09/2025</a:t>
            </a:fld>
            <a:endParaRPr lang="en-GB"/>
          </a:p>
        </p:txBody>
      </p:sp>
      <p:sp>
        <p:nvSpPr>
          <p:cNvPr id="5" name="Footer Placeholder 4">
            <a:extLst>
              <a:ext uri="{FF2B5EF4-FFF2-40B4-BE49-F238E27FC236}">
                <a16:creationId xmlns:a16="http://schemas.microsoft.com/office/drawing/2014/main" id="{952498E6-3951-C658-B45E-A8D1C5B803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a:extLst>
              <a:ext uri="{FF2B5EF4-FFF2-40B4-BE49-F238E27FC236}">
                <a16:creationId xmlns:a16="http://schemas.microsoft.com/office/drawing/2014/main" id="{5700E09E-E519-CE28-696C-AB94732C3B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47FC0A-2A9A-413A-82E5-A2C962DBC795}" type="slidenum">
              <a:rPr lang="en-GB" smtClean="0"/>
              <a:t>‹#›</a:t>
            </a:fld>
            <a:endParaRPr lang="en-GB"/>
          </a:p>
        </p:txBody>
      </p:sp>
      <p:sp>
        <p:nvSpPr>
          <p:cNvPr id="8" name="TextBox 7">
            <a:extLst>
              <a:ext uri="{FF2B5EF4-FFF2-40B4-BE49-F238E27FC236}">
                <a16:creationId xmlns:a16="http://schemas.microsoft.com/office/drawing/2014/main" id="{55342933-D5FA-86A4-48C8-EA86645B8D1E}"/>
              </a:ext>
            </a:extLst>
          </p:cNvPr>
          <p:cNvSpPr txBox="1"/>
          <p:nvPr userDrawn="1"/>
        </p:nvSpPr>
        <p:spPr>
          <a:xfrm>
            <a:off x="2434805" y="6492875"/>
            <a:ext cx="11437189" cy="215444"/>
          </a:xfrm>
          <a:prstGeom prst="rect">
            <a:avLst/>
          </a:prstGeom>
          <a:noFill/>
        </p:spPr>
        <p:txBody>
          <a:bodyPr wrap="square">
            <a:spAutoFit/>
          </a:bodyPr>
          <a:lstStyle/>
          <a:p>
            <a:pPr algn="ctr" fontAlgn="auto">
              <a:spcBef>
                <a:spcPts val="100"/>
              </a:spcBef>
              <a:spcAft>
                <a:spcPts val="0"/>
              </a:spcAft>
              <a:defRPr/>
            </a:pPr>
            <a:r>
              <a:rPr lang="el-GR" sz="800" spc="-5" dirty="0">
                <a:solidFill>
                  <a:srgbClr val="000000"/>
                </a:solidFill>
                <a:latin typeface="Arial" panose="020B0604020202020204"/>
                <a:cs typeface="Arial" panose="020B0604020202020204"/>
              </a:rPr>
              <a:t>Η ALK-Abelló παρείχε μια απεριόριστη εκπαιδευτική επιχορήγηση για την υποστήριξη της ανάπτυξης αυτής της μελέτης περίπτωσης, αλλά δεν συνέβαλε στο περιεχόμενό της.</a:t>
            </a:r>
            <a:endParaRPr lang="en-US" sz="800" dirty="0">
              <a:solidFill>
                <a:srgbClr val="000000"/>
              </a:solidFill>
              <a:latin typeface="Arial" panose="020B0604020202020204"/>
              <a:cs typeface="Arial" panose="020B0604020202020204"/>
            </a:endParaRPr>
          </a:p>
        </p:txBody>
      </p:sp>
    </p:spTree>
    <p:extLst>
      <p:ext uri="{BB962C8B-B14F-4D97-AF65-F5344CB8AC3E}">
        <p14:creationId xmlns:p14="http://schemas.microsoft.com/office/powerpoint/2010/main" val="3376846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hord 17">
            <a:extLst>
              <a:ext uri="{FF2B5EF4-FFF2-40B4-BE49-F238E27FC236}">
                <a16:creationId xmlns:a16="http://schemas.microsoft.com/office/drawing/2014/main" id="{9FAAB6E0-AB9F-8781-523C-69DB7F12F72F}"/>
              </a:ext>
            </a:extLst>
          </p:cNvPr>
          <p:cNvSpPr/>
          <p:nvPr/>
        </p:nvSpPr>
        <p:spPr>
          <a:xfrm rot="11640190">
            <a:off x="-4781236" y="-685854"/>
            <a:ext cx="9541117" cy="7605683"/>
          </a:xfrm>
          <a:prstGeom prst="chord">
            <a:avLst>
              <a:gd name="adj1" fmla="val 4084160"/>
              <a:gd name="adj2" fmla="val 15811464"/>
            </a:avLst>
          </a:prstGeom>
          <a:solidFill>
            <a:srgbClr val="017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4A9C354-EF69-ADB3-C2B6-A81525B58B71}"/>
              </a:ext>
            </a:extLst>
          </p:cNvPr>
          <p:cNvSpPr txBox="1"/>
          <p:nvPr/>
        </p:nvSpPr>
        <p:spPr>
          <a:xfrm>
            <a:off x="5383347" y="2521059"/>
            <a:ext cx="6217525" cy="1077218"/>
          </a:xfrm>
          <a:prstGeom prst="rect">
            <a:avLst/>
          </a:prstGeom>
          <a:noFill/>
        </p:spPr>
        <p:txBody>
          <a:bodyPr wrap="square" rtlCol="0">
            <a:spAutoFit/>
          </a:bodyPr>
          <a:lstStyle/>
          <a:p>
            <a:r>
              <a:rPr lang="el-GR" sz="4000" b="1" dirty="0">
                <a:solidFill>
                  <a:srgbClr val="017973"/>
                </a:solidFill>
                <a:latin typeface="Arial" panose="020B0604020202020204" pitchFamily="34" charset="0"/>
                <a:cs typeface="Arial" panose="020B0604020202020204" pitchFamily="34" charset="0"/>
              </a:rPr>
              <a:t>Μη αλλεργική ρινίτιδα</a:t>
            </a:r>
            <a:endParaRPr lang="en-GB" sz="4000" b="1" dirty="0">
              <a:solidFill>
                <a:srgbClr val="017973"/>
              </a:solidFill>
              <a:latin typeface="Arial" panose="020B0604020202020204" pitchFamily="34" charset="0"/>
              <a:cs typeface="Arial" panose="020B0604020202020204" pitchFamily="34" charset="0"/>
            </a:endParaRPr>
          </a:p>
          <a:p>
            <a:r>
              <a:rPr lang="el-GR" sz="2400" dirty="0">
                <a:solidFill>
                  <a:srgbClr val="7EC9BD"/>
                </a:solidFill>
                <a:latin typeface="Arial" panose="020B0604020202020204" pitchFamily="34" charset="0"/>
                <a:cs typeface="Arial" panose="020B0604020202020204" pitchFamily="34" charset="0"/>
              </a:rPr>
              <a:t>Μελέτη περίπτωσης</a:t>
            </a:r>
            <a:endParaRPr lang="en-GB" sz="2400" dirty="0">
              <a:solidFill>
                <a:srgbClr val="7EC9BD"/>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8B0BD1D-80C9-F40D-40F9-D21571365E59}"/>
              </a:ext>
            </a:extLst>
          </p:cNvPr>
          <p:cNvSpPr txBox="1"/>
          <p:nvPr/>
        </p:nvSpPr>
        <p:spPr>
          <a:xfrm>
            <a:off x="5419910" y="5778371"/>
            <a:ext cx="3685990"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Garry McDonald (Scotland, UK)</a:t>
            </a:r>
          </a:p>
          <a:p>
            <a:r>
              <a:rPr lang="en-GB" dirty="0">
                <a:latin typeface="Arial" panose="020B0604020202020204" pitchFamily="34" charset="0"/>
                <a:cs typeface="Arial" panose="020B0604020202020204" pitchFamily="34" charset="0"/>
              </a:rPr>
              <a:t>Osman Yusuf (Pakistan)</a:t>
            </a:r>
          </a:p>
        </p:txBody>
      </p:sp>
      <p:pic>
        <p:nvPicPr>
          <p:cNvPr id="16" name="Picture 15" descr="A black and white logo&#10;&#10;AI-generated content may be incorrect.">
            <a:extLst>
              <a:ext uri="{FF2B5EF4-FFF2-40B4-BE49-F238E27FC236}">
                <a16:creationId xmlns:a16="http://schemas.microsoft.com/office/drawing/2014/main" id="{FBB58B13-0506-85EB-D3CD-0E0B1E58D8A7}"/>
              </a:ext>
            </a:extLst>
          </p:cNvPr>
          <p:cNvPicPr>
            <a:picLocks noChangeAspect="1"/>
          </p:cNvPicPr>
          <p:nvPr/>
        </p:nvPicPr>
        <p:blipFill>
          <a:blip r:embed="rId2"/>
          <a:stretch>
            <a:fillRect/>
          </a:stretch>
        </p:blipFill>
        <p:spPr>
          <a:xfrm>
            <a:off x="928799" y="2687231"/>
            <a:ext cx="2931895" cy="1483539"/>
          </a:xfrm>
          <a:prstGeom prst="rect">
            <a:avLst/>
          </a:prstGeom>
        </p:spPr>
      </p:pic>
      <p:sp>
        <p:nvSpPr>
          <p:cNvPr id="17" name="Rectangle 16">
            <a:extLst>
              <a:ext uri="{FF2B5EF4-FFF2-40B4-BE49-F238E27FC236}">
                <a16:creationId xmlns:a16="http://schemas.microsoft.com/office/drawing/2014/main" id="{FDBF5E02-FE7A-DED9-78D6-0FC6A7A3877C}"/>
              </a:ext>
            </a:extLst>
          </p:cNvPr>
          <p:cNvSpPr/>
          <p:nvPr/>
        </p:nvSpPr>
        <p:spPr>
          <a:xfrm>
            <a:off x="-1219199" y="-1130300"/>
            <a:ext cx="1219200" cy="909147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97C8A18-F605-CB27-E834-58BE24317646}"/>
              </a:ext>
            </a:extLst>
          </p:cNvPr>
          <p:cNvSpPr/>
          <p:nvPr/>
        </p:nvSpPr>
        <p:spPr>
          <a:xfrm>
            <a:off x="-133122" y="-1969046"/>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78F8A03-26F0-7B57-9647-E435871ABE22}"/>
              </a:ext>
            </a:extLst>
          </p:cNvPr>
          <p:cNvSpPr/>
          <p:nvPr/>
        </p:nvSpPr>
        <p:spPr>
          <a:xfrm>
            <a:off x="-133122" y="6875053"/>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A black background with blue and red text&#10;&#10;AI-generated content may be incorrect.">
            <a:extLst>
              <a:ext uri="{FF2B5EF4-FFF2-40B4-BE49-F238E27FC236}">
                <a16:creationId xmlns:a16="http://schemas.microsoft.com/office/drawing/2014/main" id="{02CB42C7-4591-1AC9-0C54-72086519B7E9}"/>
              </a:ext>
            </a:extLst>
          </p:cNvPr>
          <p:cNvPicPr>
            <a:picLocks noChangeAspect="1"/>
          </p:cNvPicPr>
          <p:nvPr/>
        </p:nvPicPr>
        <p:blipFill>
          <a:blip r:embed="rId3"/>
          <a:stretch>
            <a:fillRect/>
          </a:stretch>
        </p:blipFill>
        <p:spPr>
          <a:xfrm>
            <a:off x="8873259" y="340965"/>
            <a:ext cx="2727613" cy="1047403"/>
          </a:xfrm>
          <a:prstGeom prst="rect">
            <a:avLst/>
          </a:prstGeom>
        </p:spPr>
      </p:pic>
      <p:pic>
        <p:nvPicPr>
          <p:cNvPr id="4" name="Picture 3" descr="A sign with a person and dollar sign&#10;&#10;AI-generated content may be incorrect.">
            <a:extLst>
              <a:ext uri="{FF2B5EF4-FFF2-40B4-BE49-F238E27FC236}">
                <a16:creationId xmlns:a16="http://schemas.microsoft.com/office/drawing/2014/main" id="{862D723A-64E4-09A9-045D-5AB2B06A3E3D}"/>
              </a:ext>
            </a:extLst>
          </p:cNvPr>
          <p:cNvPicPr>
            <a:picLocks noChangeAspect="1"/>
          </p:cNvPicPr>
          <p:nvPr/>
        </p:nvPicPr>
        <p:blipFill>
          <a:blip r:embed="rId4"/>
          <a:stretch>
            <a:fillRect/>
          </a:stretch>
        </p:blipFill>
        <p:spPr>
          <a:xfrm>
            <a:off x="10055721" y="5784829"/>
            <a:ext cx="1804988" cy="633413"/>
          </a:xfrm>
          <a:prstGeom prst="rect">
            <a:avLst/>
          </a:prstGeom>
        </p:spPr>
      </p:pic>
    </p:spTree>
    <p:extLst>
      <p:ext uri="{BB962C8B-B14F-4D97-AF65-F5344CB8AC3E}">
        <p14:creationId xmlns:p14="http://schemas.microsoft.com/office/powerpoint/2010/main" val="4168748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0D6FD-BCB2-D0BA-56AF-61E7E4E47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99F6C5-8D04-4EF8-EC08-AC871EC2B7E5}"/>
              </a:ext>
            </a:extLst>
          </p:cNvPr>
          <p:cNvSpPr>
            <a:spLocks noGrp="1"/>
          </p:cNvSpPr>
          <p:nvPr>
            <p:ph type="title"/>
          </p:nvPr>
        </p:nvSpPr>
        <p:spPr>
          <a:xfrm>
            <a:off x="591128" y="239830"/>
            <a:ext cx="9573126" cy="777875"/>
          </a:xfrm>
        </p:spPr>
        <p:txBody>
          <a:bodyPr>
            <a:normAutofit/>
          </a:bodyPr>
          <a:lstStyle/>
          <a:p>
            <a:r>
              <a:rPr lang="el-GR" sz="2800" b="1" dirty="0">
                <a:solidFill>
                  <a:srgbClr val="017973"/>
                </a:solidFill>
                <a:latin typeface="Arial" panose="020B0604020202020204" pitchFamily="34" charset="0"/>
                <a:cs typeface="Arial" panose="020B0604020202020204" pitchFamily="34" charset="0"/>
              </a:rPr>
              <a:t>Διαχείριση</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E85D2BF3-19C5-A82C-D950-E9A9EC49ABFB}"/>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994751BD-78FD-1C0B-365D-75BF95F3FF91}"/>
              </a:ext>
            </a:extLst>
          </p:cNvPr>
          <p:cNvSpPr txBox="1"/>
          <p:nvPr/>
        </p:nvSpPr>
        <p:spPr>
          <a:xfrm>
            <a:off x="336513" y="1157259"/>
            <a:ext cx="10074778" cy="5632311"/>
          </a:xfrm>
          <a:prstGeom prst="rect">
            <a:avLst/>
          </a:prstGeom>
          <a:noFill/>
        </p:spPr>
        <p:txBody>
          <a:bodyPr wrap="square">
            <a:spAutoFit/>
          </a:bodyPr>
          <a:lstStyle/>
          <a:p>
            <a:pPr marL="457200" indent="-457200">
              <a:buClr>
                <a:srgbClr val="017973"/>
              </a:buClr>
              <a:buSzPct val="130000"/>
              <a:buBlip>
                <a:blip r:embed="rId4"/>
              </a:buBlip>
            </a:pPr>
            <a:r>
              <a:rPr lang="el-GR" sz="3000" dirty="0">
                <a:latin typeface="Arial" panose="020B0604020202020204" pitchFamily="34" charset="0"/>
                <a:cs typeface="Arial" panose="020B0604020202020204" pitchFamily="34" charset="0"/>
              </a:rPr>
              <a:t>Ρινικές πλύσεις με αλατούχο νερό που έχουμε βράσει και το έχουμε αφήσει να κρυώσει</a:t>
            </a:r>
            <a:endParaRPr lang="en-GB"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endParaRPr lang="el-G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l-GR" sz="3000" dirty="0">
                <a:latin typeface="Arial" panose="020B0604020202020204" pitchFamily="34" charset="0"/>
                <a:cs typeface="Arial" panose="020B0604020202020204" pitchFamily="34" charset="0"/>
              </a:rPr>
              <a:t>Συνδυασμός ρινικού σπρέι με </a:t>
            </a:r>
            <a:r>
              <a:rPr lang="el-GR" sz="3000" dirty="0" err="1">
                <a:latin typeface="Arial" panose="020B0604020202020204" pitchFamily="34" charset="0"/>
                <a:cs typeface="Arial" panose="020B0604020202020204" pitchFamily="34" charset="0"/>
              </a:rPr>
              <a:t>κορτικοστεροειδή</a:t>
            </a:r>
            <a:r>
              <a:rPr lang="el-GR" sz="3000" dirty="0">
                <a:latin typeface="Arial" panose="020B0604020202020204" pitchFamily="34" charset="0"/>
                <a:cs typeface="Arial" panose="020B0604020202020204" pitchFamily="34" charset="0"/>
              </a:rPr>
              <a:t>/</a:t>
            </a:r>
            <a:r>
              <a:rPr lang="el-GR" sz="3000" dirty="0" err="1">
                <a:latin typeface="Arial" panose="020B0604020202020204" pitchFamily="34" charset="0"/>
                <a:cs typeface="Arial" panose="020B0604020202020204" pitchFamily="34" charset="0"/>
              </a:rPr>
              <a:t>αντιισταμινικά</a:t>
            </a:r>
            <a:endParaRPr lang="en-GB"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l-GR" sz="3000" dirty="0">
                <a:latin typeface="Arial" panose="020B0604020202020204" pitchFamily="34" charset="0"/>
                <a:cs typeface="Arial" panose="020B0604020202020204" pitchFamily="34" charset="0"/>
              </a:rPr>
              <a:t>Δοκιμή αντι-μουσκαρινικού σπρέι για τη μύτη</a:t>
            </a:r>
            <a:endParaRPr lang="en-GB" sz="3000" dirty="0">
              <a:latin typeface="Arial" panose="020B0604020202020204" pitchFamily="34" charset="0"/>
              <a:cs typeface="Arial" panose="020B0604020202020204" pitchFamily="34" charset="0"/>
            </a:endParaRPr>
          </a:p>
          <a:p>
            <a:pPr>
              <a:buClr>
                <a:srgbClr val="017973"/>
              </a:buClr>
              <a:buSzPct val="130000"/>
            </a:pPr>
            <a:endParaRPr lang="el-G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l-GR" sz="3000" dirty="0">
                <a:latin typeface="Arial" panose="020B0604020202020204" pitchFamily="34" charset="0"/>
                <a:cs typeface="Arial" panose="020B0604020202020204" pitchFamily="34" charset="0"/>
              </a:rPr>
              <a:t>Σύσταση για χρήση μάσκας ή κασκόλ για να είναι ζεστός ο αέρας πριν την εισπνοή</a:t>
            </a:r>
            <a:endParaRPr lang="en-GB"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endParaRPr lang="el-G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l-GR" sz="3000" dirty="0">
                <a:latin typeface="Arial" panose="020B0604020202020204" pitchFamily="34" charset="0"/>
                <a:cs typeface="Arial" panose="020B0604020202020204" pitchFamily="34" charset="0"/>
              </a:rPr>
              <a:t>Σύσταση για βαζελίνη στον προθάλαμο της μύτης όταν κάνει κρύο</a:t>
            </a:r>
            <a:endParaRPr lang="en-US" sz="3000" dirty="0">
              <a:latin typeface="Arial" panose="020B0604020202020204" pitchFamily="34" charset="0"/>
              <a:cs typeface="Arial" panose="020B0604020202020204" pitchFamily="34" charset="0"/>
            </a:endParaRPr>
          </a:p>
        </p:txBody>
      </p:sp>
      <p:pic>
        <p:nvPicPr>
          <p:cNvPr id="6" name="Picture 5" descr="A hand holding a water bottle&#10;&#10;AI-generated content may be incorrect.">
            <a:extLst>
              <a:ext uri="{FF2B5EF4-FFF2-40B4-BE49-F238E27FC236}">
                <a16:creationId xmlns:a16="http://schemas.microsoft.com/office/drawing/2014/main" id="{BD4EAFA2-B85A-0B51-BD21-867A907B8725}"/>
              </a:ext>
            </a:extLst>
          </p:cNvPr>
          <p:cNvPicPr>
            <a:picLocks noChangeAspect="1"/>
          </p:cNvPicPr>
          <p:nvPr/>
        </p:nvPicPr>
        <p:blipFill>
          <a:blip r:embed="rId5"/>
          <a:stretch>
            <a:fillRect/>
          </a:stretch>
        </p:blipFill>
        <p:spPr>
          <a:xfrm>
            <a:off x="8991600" y="927100"/>
            <a:ext cx="3198507" cy="3048178"/>
          </a:xfrm>
          <a:prstGeom prst="rect">
            <a:avLst/>
          </a:prstGeom>
        </p:spPr>
      </p:pic>
      <p:pic>
        <p:nvPicPr>
          <p:cNvPr id="8" name="Picture 7" descr="A black bottle with a white cap&#10;&#10;AI-generated content may be incorrect.">
            <a:extLst>
              <a:ext uri="{FF2B5EF4-FFF2-40B4-BE49-F238E27FC236}">
                <a16:creationId xmlns:a16="http://schemas.microsoft.com/office/drawing/2014/main" id="{A957AF95-D054-0655-73A4-A7347AEF43B5}"/>
              </a:ext>
            </a:extLst>
          </p:cNvPr>
          <p:cNvPicPr>
            <a:picLocks noChangeAspect="1"/>
          </p:cNvPicPr>
          <p:nvPr/>
        </p:nvPicPr>
        <p:blipFill>
          <a:blip r:embed="rId6"/>
          <a:stretch>
            <a:fillRect/>
          </a:stretch>
        </p:blipFill>
        <p:spPr>
          <a:xfrm>
            <a:off x="9490599" y="2702306"/>
            <a:ext cx="3765153" cy="3765153"/>
          </a:xfrm>
          <a:prstGeom prst="rect">
            <a:avLst/>
          </a:prstGeom>
        </p:spPr>
      </p:pic>
    </p:spTree>
    <p:extLst>
      <p:ext uri="{BB962C8B-B14F-4D97-AF65-F5344CB8AC3E}">
        <p14:creationId xmlns:p14="http://schemas.microsoft.com/office/powerpoint/2010/main" val="4225520031"/>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07677-4C29-CE97-6AD8-4E749A57B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B2B4D-7F94-7762-CF9D-EABE963647EC}"/>
              </a:ext>
            </a:extLst>
          </p:cNvPr>
          <p:cNvSpPr>
            <a:spLocks noGrp="1"/>
          </p:cNvSpPr>
          <p:nvPr>
            <p:ph type="title"/>
          </p:nvPr>
        </p:nvSpPr>
        <p:spPr>
          <a:xfrm>
            <a:off x="591128" y="239830"/>
            <a:ext cx="9573126" cy="777875"/>
          </a:xfrm>
        </p:spPr>
        <p:txBody>
          <a:bodyPr>
            <a:normAutofit/>
          </a:bodyPr>
          <a:lstStyle/>
          <a:p>
            <a:r>
              <a:rPr lang="el-GR" sz="2800" b="1" dirty="0">
                <a:solidFill>
                  <a:srgbClr val="017973"/>
                </a:solidFill>
                <a:latin typeface="Arial" panose="020B0604020202020204" pitchFamily="34" charset="0"/>
                <a:cs typeface="Arial" panose="020B0604020202020204" pitchFamily="34" charset="0"/>
              </a:rPr>
              <a:t>Επανεκτίμηση</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73442A18-5F9D-538C-4B6B-B2D056D7B303}"/>
              </a:ext>
            </a:extLst>
          </p:cNvPr>
          <p:cNvPicPr>
            <a:picLocks noChangeAspect="1"/>
          </p:cNvPicPr>
          <p:nvPr/>
        </p:nvPicPr>
        <p:blipFill>
          <a:blip r:embed="rId3"/>
          <a:stretch>
            <a:fillRect/>
          </a:stretch>
        </p:blipFill>
        <p:spPr>
          <a:xfrm>
            <a:off x="10411291" y="281092"/>
            <a:ext cx="1374214" cy="695352"/>
          </a:xfrm>
          <a:prstGeom prst="rect">
            <a:avLst/>
          </a:prstGeom>
        </p:spPr>
      </p:pic>
      <p:pic>
        <p:nvPicPr>
          <p:cNvPr id="4" name="Picture 3" descr="A person playing golf on a golf course&#10;&#10;AI-generated content may be incorrect.">
            <a:extLst>
              <a:ext uri="{FF2B5EF4-FFF2-40B4-BE49-F238E27FC236}">
                <a16:creationId xmlns:a16="http://schemas.microsoft.com/office/drawing/2014/main" id="{7A3472FA-C816-C37E-76B6-8F04E8B508ED}"/>
              </a:ext>
            </a:extLst>
          </p:cNvPr>
          <p:cNvPicPr>
            <a:picLocks noChangeAspect="1"/>
          </p:cNvPicPr>
          <p:nvPr/>
        </p:nvPicPr>
        <p:blipFill>
          <a:blip r:embed="rId4"/>
          <a:stretch>
            <a:fillRect/>
          </a:stretch>
        </p:blipFill>
        <p:spPr>
          <a:xfrm>
            <a:off x="8586883" y="1283372"/>
            <a:ext cx="3372256" cy="5058385"/>
          </a:xfrm>
          <a:prstGeom prst="rect">
            <a:avLst/>
          </a:prstGeom>
        </p:spPr>
      </p:pic>
      <p:sp>
        <p:nvSpPr>
          <p:cNvPr id="3" name="TextBox 2">
            <a:extLst>
              <a:ext uri="{FF2B5EF4-FFF2-40B4-BE49-F238E27FC236}">
                <a16:creationId xmlns:a16="http://schemas.microsoft.com/office/drawing/2014/main" id="{E7789A00-EAD3-C1EE-750D-3D28C0CA7DA2}"/>
              </a:ext>
            </a:extLst>
          </p:cNvPr>
          <p:cNvSpPr txBox="1"/>
          <p:nvPr/>
        </p:nvSpPr>
        <p:spPr>
          <a:xfrm>
            <a:off x="470812" y="1712430"/>
            <a:ext cx="8116071" cy="5170646"/>
          </a:xfrm>
          <a:prstGeom prst="rect">
            <a:avLst/>
          </a:prstGeom>
          <a:noFill/>
        </p:spPr>
        <p:txBody>
          <a:bodyPr wrap="square">
            <a:spAutoFit/>
          </a:bodyPr>
          <a:lstStyle/>
          <a:p>
            <a:pPr marL="457200" indent="-457200">
              <a:buClr>
                <a:srgbClr val="017973"/>
              </a:buClr>
              <a:buSzPct val="130000"/>
              <a:buBlip>
                <a:blip r:embed="rId5"/>
              </a:buBlip>
            </a:pPr>
            <a:r>
              <a:rPr lang="el-GR" sz="3000" dirty="0">
                <a:latin typeface="Arial" panose="020B0604020202020204" pitchFamily="34" charset="0"/>
                <a:cs typeface="Arial" panose="020B0604020202020204" pitchFamily="34" charset="0"/>
              </a:rPr>
              <a:t>Σε 6 εβδομάδες επανεξέταση, (6/52) παρακολούθηση</a:t>
            </a:r>
            <a:endParaRPr lang="en-GB" sz="3000" dirty="0">
              <a:latin typeface="Arial" panose="020B0604020202020204" pitchFamily="34" charset="0"/>
              <a:cs typeface="Arial" panose="020B0604020202020204" pitchFamily="34" charset="0"/>
            </a:endParaRPr>
          </a:p>
          <a:p>
            <a:pPr marL="457200" indent="-457200">
              <a:buClr>
                <a:srgbClr val="017973"/>
              </a:buClr>
              <a:buSzPct val="130000"/>
              <a:buBlip>
                <a:blip r:embed="rId5"/>
              </a:buBlip>
            </a:pPr>
            <a:endParaRPr lang="el-GR" sz="3000" dirty="0">
              <a:latin typeface="Arial" panose="020B0604020202020204" pitchFamily="34" charset="0"/>
              <a:cs typeface="Arial" panose="020B0604020202020204" pitchFamily="34" charset="0"/>
            </a:endParaRPr>
          </a:p>
          <a:p>
            <a:pPr marL="457200" indent="-457200">
              <a:buClr>
                <a:srgbClr val="017973"/>
              </a:buClr>
              <a:buSzPct val="130000"/>
              <a:buBlip>
                <a:blip r:embed="rId5"/>
              </a:buBlip>
            </a:pPr>
            <a:r>
              <a:rPr lang="el-GR" sz="3000" dirty="0">
                <a:latin typeface="Arial" panose="020B0604020202020204" pitchFamily="34" charset="0"/>
                <a:cs typeface="Arial" panose="020B0604020202020204" pitchFamily="34" charset="0"/>
              </a:rPr>
              <a:t>Επανεξέταση ανά 6 μήνες (6/12) πριν το καλοκαίρι και πριν από το χειμώνα</a:t>
            </a:r>
            <a:endParaRPr lang="en-GB" sz="3000" dirty="0">
              <a:latin typeface="Arial" panose="020B0604020202020204" pitchFamily="34" charset="0"/>
              <a:cs typeface="Arial" panose="020B0604020202020204" pitchFamily="34" charset="0"/>
            </a:endParaRPr>
          </a:p>
          <a:p>
            <a:pPr marL="457200" indent="-457200">
              <a:buClr>
                <a:srgbClr val="017973"/>
              </a:buClr>
              <a:buSzPct val="130000"/>
              <a:buBlip>
                <a:blip r:embed="rId5"/>
              </a:buBlip>
            </a:pPr>
            <a:endParaRPr lang="el-GR" sz="3000" dirty="0">
              <a:latin typeface="Arial" panose="020B0604020202020204" pitchFamily="34" charset="0"/>
              <a:cs typeface="Arial" panose="020B0604020202020204" pitchFamily="34" charset="0"/>
            </a:endParaRPr>
          </a:p>
          <a:p>
            <a:pPr marL="457200" indent="-457200">
              <a:buClr>
                <a:srgbClr val="017973"/>
              </a:buClr>
              <a:buSzPct val="130000"/>
              <a:buBlip>
                <a:blip r:embed="rId5"/>
              </a:buBlip>
            </a:pPr>
            <a:r>
              <a:rPr lang="el-GR" sz="3000" dirty="0">
                <a:latin typeface="Arial" panose="020B0604020202020204" pitchFamily="34" charset="0"/>
                <a:cs typeface="Arial" panose="020B0604020202020204" pitchFamily="34" charset="0"/>
              </a:rPr>
              <a:t>Εάν τα συμπτώματα επιμένουν ρωτήστε για:</a:t>
            </a:r>
          </a:p>
          <a:p>
            <a:pPr marL="914400" lvl="1" indent="-457200">
              <a:buClr>
                <a:srgbClr val="017973"/>
              </a:buClr>
              <a:buSzPct val="130000"/>
              <a:buFont typeface="Arial" panose="020B0604020202020204" pitchFamily="34" charset="0"/>
              <a:buChar char="•"/>
            </a:pPr>
            <a:r>
              <a:rPr lang="el-GR" sz="3000" dirty="0">
                <a:latin typeface="Arial" panose="020B0604020202020204" pitchFamily="34" charset="0"/>
                <a:cs typeface="Arial" panose="020B0604020202020204" pitchFamily="34" charset="0"/>
              </a:rPr>
              <a:t>Ανοσμία</a:t>
            </a:r>
          </a:p>
          <a:p>
            <a:pPr marL="914400" lvl="1" indent="-457200">
              <a:buClr>
                <a:srgbClr val="017973"/>
              </a:buClr>
              <a:buSzPct val="130000"/>
              <a:buFont typeface="Arial" panose="020B0604020202020204" pitchFamily="34" charset="0"/>
              <a:buChar char="•"/>
            </a:pPr>
            <a:r>
              <a:rPr lang="el-GR" sz="3000" dirty="0">
                <a:latin typeface="Arial" panose="020B0604020202020204" pitchFamily="34" charset="0"/>
                <a:cs typeface="Arial" panose="020B0604020202020204" pitchFamily="34" charset="0"/>
              </a:rPr>
              <a:t>Επίσταξη</a:t>
            </a:r>
          </a:p>
          <a:p>
            <a:pPr marL="914400" lvl="1" indent="-457200">
              <a:buClr>
                <a:srgbClr val="017973"/>
              </a:buClr>
              <a:buSzPct val="130000"/>
              <a:buFont typeface="Arial" panose="020B0604020202020204" pitchFamily="34" charset="0"/>
              <a:buChar char="•"/>
            </a:pPr>
            <a:r>
              <a:rPr lang="el-GR" sz="3000" dirty="0">
                <a:latin typeface="Arial" panose="020B0604020202020204" pitchFamily="34" charset="0"/>
                <a:cs typeface="Arial" panose="020B0604020202020204" pitchFamily="34" charset="0"/>
              </a:rPr>
              <a:t>Καθορίστε το επόμενο ραντεβού</a:t>
            </a:r>
            <a:endParaRPr lang="en-US" sz="3000" dirty="0">
              <a:latin typeface="Arial" panose="020B0604020202020204" pitchFamily="34" charset="0"/>
              <a:cs typeface="Arial" panose="020B0604020202020204" pitchFamily="34" charset="0"/>
            </a:endParaRPr>
          </a:p>
          <a:p>
            <a:pPr>
              <a:buClr>
                <a:srgbClr val="017973"/>
              </a:buClr>
              <a:buSzPct val="130000"/>
            </a:pP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8020994"/>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07677-4C29-CE97-6AD8-4E749A57B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B2B4D-7F94-7762-CF9D-EABE963647EC}"/>
              </a:ext>
            </a:extLst>
          </p:cNvPr>
          <p:cNvSpPr>
            <a:spLocks noGrp="1"/>
          </p:cNvSpPr>
          <p:nvPr>
            <p:ph type="title"/>
          </p:nvPr>
        </p:nvSpPr>
        <p:spPr>
          <a:xfrm>
            <a:off x="591128" y="239830"/>
            <a:ext cx="9573126" cy="777875"/>
          </a:xfrm>
        </p:spPr>
        <p:txBody>
          <a:bodyPr>
            <a:normAutofit/>
          </a:bodyPr>
          <a:lstStyle/>
          <a:p>
            <a:r>
              <a:rPr lang="el-GR" sz="2800" b="1" dirty="0">
                <a:solidFill>
                  <a:srgbClr val="017973"/>
                </a:solidFill>
                <a:latin typeface="Arial" panose="020B0604020202020204" pitchFamily="34" charset="0"/>
                <a:cs typeface="Arial" panose="020B0604020202020204" pitchFamily="34" charset="0"/>
              </a:rPr>
              <a:t>Σύνοψη</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73442A18-5F9D-538C-4B6B-B2D056D7B303}"/>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E7789A00-EAD3-C1EE-750D-3D28C0CA7DA2}"/>
              </a:ext>
            </a:extLst>
          </p:cNvPr>
          <p:cNvSpPr txBox="1"/>
          <p:nvPr/>
        </p:nvSpPr>
        <p:spPr>
          <a:xfrm>
            <a:off x="470811" y="1712430"/>
            <a:ext cx="11721189" cy="5509200"/>
          </a:xfrm>
          <a:prstGeom prst="rect">
            <a:avLst/>
          </a:prstGeom>
          <a:noFill/>
        </p:spPr>
        <p:txBody>
          <a:bodyPr wrap="square">
            <a:spAutoFit/>
          </a:bodyPr>
          <a:lstStyle/>
          <a:p>
            <a:pPr marL="457200" indent="-457200">
              <a:buClr>
                <a:srgbClr val="017973"/>
              </a:buClr>
              <a:buSzPct val="130000"/>
              <a:buBlip>
                <a:blip r:embed="rId4"/>
              </a:buBlip>
            </a:pPr>
            <a:r>
              <a:rPr lang="el-GR" sz="3200" dirty="0">
                <a:latin typeface="Arial" panose="020B0604020202020204" pitchFamily="34" charset="0"/>
              </a:rPr>
              <a:t>Δεν είναι ΟΛΕΣ οι ρινίτιδες αλλεργικές</a:t>
            </a:r>
            <a:endParaRPr lang="en-GB" sz="3200" dirty="0">
              <a:latin typeface="Arial" panose="020B0604020202020204" pitchFamily="34" charset="0"/>
            </a:endParaRPr>
          </a:p>
          <a:p>
            <a:pPr>
              <a:buClr>
                <a:srgbClr val="017973"/>
              </a:buClr>
              <a:buSzPct val="130000"/>
            </a:pPr>
            <a:endParaRPr lang="el-GR" sz="3200" dirty="0">
              <a:latin typeface="Arial" panose="020B0604020202020204" pitchFamily="34" charset="0"/>
            </a:endParaRPr>
          </a:p>
          <a:p>
            <a:pPr marL="457200" indent="-457200">
              <a:buClr>
                <a:srgbClr val="017973"/>
              </a:buClr>
              <a:buSzPct val="130000"/>
              <a:buBlip>
                <a:blip r:embed="rId4"/>
              </a:buBlip>
            </a:pPr>
            <a:r>
              <a:rPr lang="el-GR" sz="3200" dirty="0">
                <a:latin typeface="Arial" panose="020B0604020202020204" pitchFamily="34" charset="0"/>
              </a:rPr>
              <a:t>Είναι απαραίτητη η διεξοδική διερεύνηση της αιτίας των συμπτωμάτων</a:t>
            </a:r>
            <a:endParaRPr lang="en-GB" sz="3200" dirty="0">
              <a:latin typeface="Arial" panose="020B0604020202020204" pitchFamily="34" charset="0"/>
            </a:endParaRPr>
          </a:p>
          <a:p>
            <a:pPr marL="457200" indent="-457200">
              <a:buClr>
                <a:srgbClr val="017973"/>
              </a:buClr>
              <a:buSzPct val="130000"/>
              <a:buBlip>
                <a:blip r:embed="rId4"/>
              </a:buBlip>
            </a:pPr>
            <a:endParaRPr lang="el-GR" sz="3200" dirty="0">
              <a:latin typeface="Arial" panose="020B0604020202020204" pitchFamily="34" charset="0"/>
            </a:endParaRPr>
          </a:p>
          <a:p>
            <a:pPr marL="457200" indent="-457200">
              <a:buClr>
                <a:srgbClr val="017973"/>
              </a:buClr>
              <a:buSzPct val="130000"/>
              <a:buBlip>
                <a:blip r:embed="rId4"/>
              </a:buBlip>
            </a:pPr>
            <a:r>
              <a:rPr lang="el-GR" sz="3200" dirty="0">
                <a:latin typeface="Arial" panose="020B0604020202020204" pitchFamily="34" charset="0"/>
              </a:rPr>
              <a:t>Οι μη φαρμακευτικές θεραπείες και τα προληπτικά μέτρα είναι πολύ σημαντικά για τη διαχείριση της ΜΑΡ</a:t>
            </a:r>
            <a:endParaRPr lang="en-GB" sz="3200" dirty="0">
              <a:latin typeface="Arial" panose="020B0604020202020204" pitchFamily="34" charset="0"/>
            </a:endParaRPr>
          </a:p>
          <a:p>
            <a:pPr marL="457200" indent="-457200">
              <a:buClr>
                <a:srgbClr val="017973"/>
              </a:buClr>
              <a:buSzPct val="130000"/>
              <a:buBlip>
                <a:blip r:embed="rId4"/>
              </a:buBlip>
            </a:pPr>
            <a:endParaRPr lang="el-GR" sz="3200" dirty="0">
              <a:latin typeface="Arial" panose="020B0604020202020204" pitchFamily="34" charset="0"/>
            </a:endParaRPr>
          </a:p>
          <a:p>
            <a:pPr marL="457200" indent="-457200">
              <a:buClr>
                <a:srgbClr val="017973"/>
              </a:buClr>
              <a:buSzPct val="130000"/>
              <a:buBlip>
                <a:blip r:embed="rId4"/>
              </a:buBlip>
            </a:pPr>
            <a:r>
              <a:rPr lang="el-GR" sz="3200" dirty="0">
                <a:latin typeface="Arial" panose="020B0604020202020204" pitchFamily="34" charset="0"/>
              </a:rPr>
              <a:t>Να γνωρίζετε ότι οι ασθενείς μπορεί να πάσχουν και από ΑΡ και από ΜΑΡ </a:t>
            </a:r>
            <a:br>
              <a:rPr lang="en-US" sz="3200" dirty="0">
                <a:latin typeface="Arial" panose="020B0604020202020204" pitchFamily="34" charset="0"/>
              </a:rPr>
            </a:br>
            <a:endParaRPr lang="en-US" sz="3200" dirty="0">
              <a:latin typeface="Arial" panose="020B0604020202020204" pitchFamily="34" charset="0"/>
            </a:endParaRPr>
          </a:p>
        </p:txBody>
      </p:sp>
      <p:pic>
        <p:nvPicPr>
          <p:cNvPr id="6" name="Picture 5">
            <a:extLst>
              <a:ext uri="{FF2B5EF4-FFF2-40B4-BE49-F238E27FC236}">
                <a16:creationId xmlns:a16="http://schemas.microsoft.com/office/drawing/2014/main" id="{6061C0B6-706D-E509-6D85-F1503AD615D3}"/>
              </a:ext>
            </a:extLst>
          </p:cNvPr>
          <p:cNvPicPr>
            <a:picLocks noChangeAspect="1"/>
          </p:cNvPicPr>
          <p:nvPr/>
        </p:nvPicPr>
        <p:blipFill>
          <a:blip r:embed="rId5"/>
          <a:srcRect l="12522" t="8257" r="8968" b="9812"/>
          <a:stretch/>
        </p:blipFill>
        <p:spPr>
          <a:xfrm>
            <a:off x="8333489" y="221110"/>
            <a:ext cx="1435209" cy="2246654"/>
          </a:xfrm>
          <a:prstGeom prst="rect">
            <a:avLst/>
          </a:prstGeom>
        </p:spPr>
      </p:pic>
    </p:spTree>
    <p:extLst>
      <p:ext uri="{BB962C8B-B14F-4D97-AF65-F5344CB8AC3E}">
        <p14:creationId xmlns:p14="http://schemas.microsoft.com/office/powerpoint/2010/main" val="2278831288"/>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F696E-27BA-85D8-6A15-B5781789C2C9}"/>
            </a:ext>
          </a:extLst>
        </p:cNvPr>
        <p:cNvGrpSpPr/>
        <p:nvPr/>
      </p:nvGrpSpPr>
      <p:grpSpPr>
        <a:xfrm>
          <a:off x="0" y="0"/>
          <a:ext cx="0" cy="0"/>
          <a:chOff x="0" y="0"/>
          <a:chExt cx="0" cy="0"/>
        </a:xfrm>
      </p:grpSpPr>
      <p:pic>
        <p:nvPicPr>
          <p:cNvPr id="6" name="Picture 5" descr="A qr code with green squares&#10;&#10;AI-generated content may be incorrect.">
            <a:extLst>
              <a:ext uri="{FF2B5EF4-FFF2-40B4-BE49-F238E27FC236}">
                <a16:creationId xmlns:a16="http://schemas.microsoft.com/office/drawing/2014/main" id="{019C2053-A183-8926-3D4C-F660979A7F78}"/>
              </a:ext>
            </a:extLst>
          </p:cNvPr>
          <p:cNvPicPr>
            <a:picLocks noChangeAspect="1"/>
          </p:cNvPicPr>
          <p:nvPr/>
        </p:nvPicPr>
        <p:blipFill>
          <a:blip r:embed="rId2"/>
          <a:stretch>
            <a:fillRect/>
          </a:stretch>
        </p:blipFill>
        <p:spPr>
          <a:xfrm>
            <a:off x="5906535" y="1376455"/>
            <a:ext cx="4105089" cy="4105089"/>
          </a:xfrm>
          <a:prstGeom prst="rect">
            <a:avLst/>
          </a:prstGeom>
        </p:spPr>
      </p:pic>
      <p:sp>
        <p:nvSpPr>
          <p:cNvPr id="2" name="Title 1">
            <a:extLst>
              <a:ext uri="{FF2B5EF4-FFF2-40B4-BE49-F238E27FC236}">
                <a16:creationId xmlns:a16="http://schemas.microsoft.com/office/drawing/2014/main" id="{D7DFBCFC-D390-C717-5D0E-469922328BEC}"/>
              </a:ext>
            </a:extLst>
          </p:cNvPr>
          <p:cNvSpPr>
            <a:spLocks noGrp="1"/>
          </p:cNvSpPr>
          <p:nvPr>
            <p:ph type="title"/>
          </p:nvPr>
        </p:nvSpPr>
        <p:spPr>
          <a:xfrm>
            <a:off x="591128" y="239830"/>
            <a:ext cx="9573126" cy="777875"/>
          </a:xfrm>
        </p:spPr>
        <p:txBody>
          <a:bodyPr>
            <a:normAutofit/>
          </a:bodyPr>
          <a:lstStyle/>
          <a:p>
            <a:r>
              <a:rPr lang="el-GR" sz="2800" b="1" dirty="0">
                <a:solidFill>
                  <a:srgbClr val="017973"/>
                </a:solidFill>
                <a:latin typeface="Arial" panose="020B0604020202020204" pitchFamily="34" charset="0"/>
                <a:cs typeface="Arial" panose="020B0604020202020204" pitchFamily="34" charset="0"/>
              </a:rPr>
              <a:t>Ο οδηγός εργασίας</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07363A06-F593-2B82-AAF9-6C1710EBC8BA}"/>
              </a:ext>
            </a:extLst>
          </p:cNvPr>
          <p:cNvPicPr>
            <a:picLocks noChangeAspect="1"/>
          </p:cNvPicPr>
          <p:nvPr/>
        </p:nvPicPr>
        <p:blipFill>
          <a:blip r:embed="rId3"/>
          <a:stretch>
            <a:fillRect/>
          </a:stretch>
        </p:blipFill>
        <p:spPr>
          <a:xfrm>
            <a:off x="10411291" y="281092"/>
            <a:ext cx="1374214" cy="695352"/>
          </a:xfrm>
          <a:prstGeom prst="rect">
            <a:avLst/>
          </a:prstGeom>
        </p:spPr>
      </p:pic>
      <p:pic>
        <p:nvPicPr>
          <p:cNvPr id="3" name="Picture 2">
            <a:extLst>
              <a:ext uri="{FF2B5EF4-FFF2-40B4-BE49-F238E27FC236}">
                <a16:creationId xmlns:a16="http://schemas.microsoft.com/office/drawing/2014/main" id="{45592010-5956-B70B-7CAF-6535B6F740A2}"/>
              </a:ext>
            </a:extLst>
          </p:cNvPr>
          <p:cNvPicPr>
            <a:picLocks noChangeAspect="1"/>
          </p:cNvPicPr>
          <p:nvPr/>
        </p:nvPicPr>
        <p:blipFill>
          <a:blip r:embed="rId4"/>
          <a:srcRect/>
          <a:stretch/>
        </p:blipFill>
        <p:spPr>
          <a:xfrm>
            <a:off x="596691" y="1102888"/>
            <a:ext cx="3642955" cy="5152516"/>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B6762B5D-1221-B39F-DCCB-CBDE23FD8882}"/>
              </a:ext>
            </a:extLst>
          </p:cNvPr>
          <p:cNvSpPr txBox="1">
            <a:spLocks/>
          </p:cNvSpPr>
          <p:nvPr/>
        </p:nvSpPr>
        <p:spPr>
          <a:xfrm>
            <a:off x="6311835" y="5328414"/>
            <a:ext cx="3395583" cy="777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017973"/>
                </a:solidFill>
                <a:latin typeface="Arial" panose="020B0604020202020204" pitchFamily="34" charset="0"/>
                <a:cs typeface="Arial" panose="020B0604020202020204" pitchFamily="34" charset="0"/>
              </a:rPr>
              <a:t>www.ipcrg.org</a:t>
            </a:r>
            <a:endParaRPr lang="en-GB" sz="2800" dirty="0">
              <a:solidFill>
                <a:srgbClr val="017973"/>
              </a:solidFill>
            </a:endParaRPr>
          </a:p>
        </p:txBody>
      </p:sp>
    </p:spTree>
    <p:extLst>
      <p:ext uri="{BB962C8B-B14F-4D97-AF65-F5344CB8AC3E}">
        <p14:creationId xmlns:p14="http://schemas.microsoft.com/office/powerpoint/2010/main" val="282884505"/>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35231-7C25-DF88-DE16-C20B3AC75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FC36A-AA00-C22F-2EF0-422DF323403D}"/>
              </a:ext>
            </a:extLst>
          </p:cNvPr>
          <p:cNvSpPr>
            <a:spLocks noGrp="1"/>
          </p:cNvSpPr>
          <p:nvPr>
            <p:ph type="title"/>
          </p:nvPr>
        </p:nvSpPr>
        <p:spPr>
          <a:xfrm>
            <a:off x="591128" y="239830"/>
            <a:ext cx="9573126" cy="777875"/>
          </a:xfrm>
        </p:spPr>
        <p:txBody>
          <a:bodyPr>
            <a:normAutofit/>
          </a:bodyPr>
          <a:lstStyle/>
          <a:p>
            <a:r>
              <a:rPr lang="el-GR" sz="2800" b="1" dirty="0" err="1">
                <a:solidFill>
                  <a:srgbClr val="017973"/>
                </a:solidFill>
                <a:latin typeface="Arial" panose="020B0604020202020204" pitchFamily="34" charset="0"/>
                <a:cs typeface="Arial" panose="020B0604020202020204" pitchFamily="34" charset="0"/>
              </a:rPr>
              <a:t>Οδηγ</a:t>
            </a:r>
            <a:r>
              <a:rPr lang="en-US" sz="2800" b="1" dirty="0" err="1">
                <a:solidFill>
                  <a:srgbClr val="017973"/>
                </a:solidFill>
                <a:latin typeface="Arial" panose="020B0604020202020204" pitchFamily="34" charset="0"/>
                <a:cs typeface="Arial" panose="020B0604020202020204" pitchFamily="34" charset="0"/>
              </a:rPr>
              <a:t>ό</a:t>
            </a:r>
            <a:r>
              <a:rPr lang="el-GR" sz="2800" b="1" dirty="0">
                <a:solidFill>
                  <a:srgbClr val="017973"/>
                </a:solidFill>
                <a:latin typeface="Arial" panose="020B0604020202020204" pitchFamily="34" charset="0"/>
                <a:cs typeface="Arial" panose="020B0604020202020204" pitchFamily="34" charset="0"/>
              </a:rPr>
              <a:t>ς εργασίας</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42CB89D-79B7-7684-D29A-E034643B37CA}"/>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A44B5CB7-0573-0843-1C9A-5ADC86A7502A}"/>
              </a:ext>
            </a:extLst>
          </p:cNvPr>
          <p:cNvSpPr txBox="1"/>
          <p:nvPr/>
        </p:nvSpPr>
        <p:spPr>
          <a:xfrm>
            <a:off x="378214" y="6024805"/>
            <a:ext cx="11217212" cy="338554"/>
          </a:xfrm>
          <a:prstGeom prst="rect">
            <a:avLst/>
          </a:prstGeom>
          <a:noFill/>
        </p:spPr>
        <p:txBody>
          <a:bodyPr wrap="square">
            <a:spAutoFit/>
          </a:bodyPr>
          <a:lstStyle/>
          <a:p>
            <a:pPr algn="ctr">
              <a:buClr>
                <a:srgbClr val="017973"/>
              </a:buClr>
              <a:buSzPct val="130000"/>
            </a:pPr>
            <a:r>
              <a:rPr lang="en-US" sz="1600" dirty="0">
                <a:solidFill>
                  <a:srgbClr val="017973"/>
                </a:solidFill>
                <a:latin typeface="Arial" panose="020B0604020202020204" pitchFamily="34" charset="0"/>
                <a:cs typeface="Arial" panose="020B0604020202020204" pitchFamily="34" charset="0"/>
              </a:rPr>
              <a:t>https://www.ipcrg.org/DTH19</a:t>
            </a:r>
            <a:endParaRPr lang="en-US" sz="3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C02FDF0-ACF8-E2B0-93C1-060C185E6569}"/>
              </a:ext>
            </a:extLst>
          </p:cNvPr>
          <p:cNvPicPr>
            <a:picLocks noChangeAspect="1"/>
          </p:cNvPicPr>
          <p:nvPr/>
        </p:nvPicPr>
        <p:blipFill>
          <a:blip r:embed="rId4"/>
          <a:srcRect/>
          <a:stretch/>
        </p:blipFill>
        <p:spPr>
          <a:xfrm>
            <a:off x="788966" y="1111832"/>
            <a:ext cx="3308550" cy="467954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74CE5BC2-5F18-0B11-B89C-F047E9B339B4}"/>
              </a:ext>
            </a:extLst>
          </p:cNvPr>
          <p:cNvPicPr>
            <a:picLocks noChangeAspect="1"/>
          </p:cNvPicPr>
          <p:nvPr/>
        </p:nvPicPr>
        <p:blipFill>
          <a:blip r:embed="rId5"/>
          <a:srcRect/>
          <a:stretch/>
        </p:blipFill>
        <p:spPr>
          <a:xfrm>
            <a:off x="4441973" y="1111602"/>
            <a:ext cx="3308054" cy="4680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65868356-54BD-85C7-232B-82E63E194CC5}"/>
              </a:ext>
            </a:extLst>
          </p:cNvPr>
          <p:cNvPicPr>
            <a:picLocks noChangeAspect="1"/>
          </p:cNvPicPr>
          <p:nvPr/>
        </p:nvPicPr>
        <p:blipFill>
          <a:blip r:embed="rId6"/>
          <a:srcRect/>
          <a:stretch/>
        </p:blipFill>
        <p:spPr>
          <a:xfrm>
            <a:off x="8094484" y="1111828"/>
            <a:ext cx="3308556" cy="467954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qr code with green squares&#10;&#10;AI-generated content may be incorrect.">
            <a:extLst>
              <a:ext uri="{FF2B5EF4-FFF2-40B4-BE49-F238E27FC236}">
                <a16:creationId xmlns:a16="http://schemas.microsoft.com/office/drawing/2014/main" id="{A783C130-E4AA-3193-C141-ECB48F00E4C6}"/>
              </a:ext>
            </a:extLst>
          </p:cNvPr>
          <p:cNvPicPr>
            <a:picLocks noChangeAspect="1"/>
          </p:cNvPicPr>
          <p:nvPr/>
        </p:nvPicPr>
        <p:blipFill>
          <a:blip r:embed="rId7"/>
          <a:stretch>
            <a:fillRect/>
          </a:stretch>
        </p:blipFill>
        <p:spPr>
          <a:xfrm>
            <a:off x="6096000" y="1886893"/>
            <a:ext cx="3084214" cy="3084214"/>
          </a:xfrm>
          <a:prstGeom prst="rect">
            <a:avLst/>
          </a:prstGeom>
        </p:spPr>
      </p:pic>
    </p:spTree>
    <p:extLst>
      <p:ext uri="{BB962C8B-B14F-4D97-AF65-F5344CB8AC3E}">
        <p14:creationId xmlns:p14="http://schemas.microsoft.com/office/powerpoint/2010/main" val="1230112865"/>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DCEC4-E6AB-5B70-6581-19958F1537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74E664-9386-A0D2-C61B-AD47D8A1359A}"/>
              </a:ext>
            </a:extLst>
          </p:cNvPr>
          <p:cNvSpPr>
            <a:spLocks noGrp="1"/>
          </p:cNvSpPr>
          <p:nvPr>
            <p:ph type="title"/>
          </p:nvPr>
        </p:nvSpPr>
        <p:spPr>
          <a:xfrm>
            <a:off x="580243" y="198569"/>
            <a:ext cx="9573126" cy="777875"/>
          </a:xfrm>
        </p:spPr>
        <p:txBody>
          <a:bodyPr>
            <a:normAutofit/>
          </a:bodyPr>
          <a:lstStyle/>
          <a:p>
            <a:r>
              <a:rPr lang="el-GR" sz="2800" b="1" dirty="0">
                <a:solidFill>
                  <a:srgbClr val="017973"/>
                </a:solidFill>
                <a:latin typeface="Arial" panose="020B0604020202020204" pitchFamily="34" charset="0"/>
                <a:cs typeface="Arial" panose="020B0604020202020204" pitchFamily="34" charset="0"/>
              </a:rPr>
              <a:t>Μαθησιακοί στόχοι</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D7A09A5F-3E63-F61A-BFE9-0CA0D601837C}"/>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8CB8E21F-C6CD-CD3B-347F-8144B7120097}"/>
              </a:ext>
            </a:extLst>
          </p:cNvPr>
          <p:cNvSpPr txBox="1"/>
          <p:nvPr/>
        </p:nvSpPr>
        <p:spPr>
          <a:xfrm>
            <a:off x="470812" y="1298773"/>
            <a:ext cx="11314693" cy="4247317"/>
          </a:xfrm>
          <a:prstGeom prst="rect">
            <a:avLst/>
          </a:prstGeom>
          <a:noFill/>
        </p:spPr>
        <p:txBody>
          <a:bodyPr wrap="square">
            <a:spAutoFit/>
          </a:bodyPr>
          <a:lstStyle/>
          <a:p>
            <a:pPr marL="457200" indent="-457200">
              <a:buClr>
                <a:srgbClr val="017973"/>
              </a:buClr>
              <a:buSzPct val="130000"/>
              <a:buBlip>
                <a:blip r:embed="rId3"/>
              </a:buBlip>
            </a:pPr>
            <a:r>
              <a:rPr lang="el-GR" sz="3000" dirty="0">
                <a:latin typeface="Arial" panose="020B0604020202020204" pitchFamily="34" charset="0"/>
                <a:cs typeface="Arial" panose="020B0604020202020204" pitchFamily="34" charset="0"/>
              </a:rPr>
              <a:t>Αναγνώριση της ρινίτιδας σε ασθενείς</a:t>
            </a:r>
            <a:endParaRPr lang="en-GB" sz="3000" dirty="0">
              <a:latin typeface="Arial" panose="020B0604020202020204" pitchFamily="34" charset="0"/>
              <a:cs typeface="Arial" panose="020B0604020202020204" pitchFamily="34" charset="0"/>
            </a:endParaRPr>
          </a:p>
          <a:p>
            <a:pPr marL="457200" indent="-457200">
              <a:buClr>
                <a:srgbClr val="017973"/>
              </a:buClr>
              <a:buSzPct val="130000"/>
              <a:buBlip>
                <a:blip r:embed="rId3"/>
              </a:buBlip>
            </a:pPr>
            <a:endParaRPr lang="el-GR" sz="3000" dirty="0">
              <a:latin typeface="Arial" panose="020B0604020202020204" pitchFamily="34" charset="0"/>
              <a:cs typeface="Arial" panose="020B0604020202020204" pitchFamily="34" charset="0"/>
            </a:endParaRPr>
          </a:p>
          <a:p>
            <a:pPr marL="457200" indent="-457200">
              <a:buClr>
                <a:srgbClr val="017973"/>
              </a:buClr>
              <a:buSzPct val="130000"/>
              <a:buBlip>
                <a:blip r:embed="rId3"/>
              </a:buBlip>
            </a:pPr>
            <a:r>
              <a:rPr lang="el-GR" sz="3000" dirty="0">
                <a:latin typeface="Arial" panose="020B0604020202020204" pitchFamily="34" charset="0"/>
                <a:cs typeface="Arial" panose="020B0604020202020204" pitchFamily="34" charset="0"/>
              </a:rPr>
              <a:t>Διαφοροποίηση μεταξύ αλλεργικής ρινίτιδας (AΡ) και μη αλλεργικής ρινίτιδας (ΜΑΡ)</a:t>
            </a:r>
            <a:endParaRPr lang="en-GB" sz="3000" dirty="0">
              <a:latin typeface="Arial" panose="020B0604020202020204" pitchFamily="34" charset="0"/>
              <a:cs typeface="Arial" panose="020B0604020202020204" pitchFamily="34" charset="0"/>
            </a:endParaRPr>
          </a:p>
          <a:p>
            <a:pPr marL="457200" indent="-457200">
              <a:buClr>
                <a:srgbClr val="017973"/>
              </a:buClr>
              <a:buSzPct val="130000"/>
              <a:buBlip>
                <a:blip r:embed="rId3"/>
              </a:buBlip>
            </a:pPr>
            <a:endParaRPr lang="el-GR" sz="3000" dirty="0">
              <a:latin typeface="Arial" panose="020B0604020202020204" pitchFamily="34" charset="0"/>
              <a:cs typeface="Arial" panose="020B0604020202020204" pitchFamily="34" charset="0"/>
            </a:endParaRPr>
          </a:p>
          <a:p>
            <a:pPr marL="457200" indent="-457200">
              <a:buClr>
                <a:srgbClr val="017973"/>
              </a:buClr>
              <a:buSzPct val="130000"/>
              <a:buBlip>
                <a:blip r:embed="rId3"/>
              </a:buBlip>
            </a:pPr>
            <a:r>
              <a:rPr lang="el-GR" sz="3000" dirty="0">
                <a:latin typeface="Arial" panose="020B0604020202020204" pitchFamily="34" charset="0"/>
                <a:cs typeface="Arial" panose="020B0604020202020204" pitchFamily="34" charset="0"/>
              </a:rPr>
              <a:t>Διάγνωση μη αλλεργικής ρινίτιδας</a:t>
            </a:r>
            <a:endParaRPr lang="en-GB" sz="3000" dirty="0">
              <a:latin typeface="Arial" panose="020B0604020202020204" pitchFamily="34" charset="0"/>
              <a:cs typeface="Arial" panose="020B0604020202020204" pitchFamily="34" charset="0"/>
            </a:endParaRPr>
          </a:p>
          <a:p>
            <a:pPr marL="457200" indent="-457200">
              <a:buClr>
                <a:srgbClr val="017973"/>
              </a:buClr>
              <a:buSzPct val="130000"/>
              <a:buBlip>
                <a:blip r:embed="rId3"/>
              </a:buBlip>
            </a:pPr>
            <a:endParaRPr lang="el-GR" sz="3000" dirty="0">
              <a:latin typeface="Arial" panose="020B0604020202020204" pitchFamily="34" charset="0"/>
              <a:cs typeface="Arial" panose="020B0604020202020204" pitchFamily="34" charset="0"/>
            </a:endParaRPr>
          </a:p>
          <a:p>
            <a:pPr marL="457200" indent="-457200">
              <a:buClr>
                <a:srgbClr val="017973"/>
              </a:buClr>
              <a:buSzPct val="130000"/>
              <a:buBlip>
                <a:blip r:embed="rId3"/>
              </a:buBlip>
            </a:pPr>
            <a:r>
              <a:rPr lang="el-GR" sz="3000" dirty="0">
                <a:latin typeface="Arial" panose="020B0604020202020204" pitchFamily="34" charset="0"/>
                <a:cs typeface="Arial" panose="020B0604020202020204" pitchFamily="34" charset="0"/>
              </a:rPr>
              <a:t>Διαχείριση της μη αλλεργικής ρινίτιδας</a:t>
            </a:r>
            <a:endParaRPr lang="en-US" sz="3000" dirty="0">
              <a:latin typeface="Arial" panose="020B0604020202020204" pitchFamily="34" charset="0"/>
              <a:cs typeface="Arial" panose="020B0604020202020204" pitchFamily="34" charset="0"/>
            </a:endParaRPr>
          </a:p>
          <a:p>
            <a:pPr marL="457200" indent="-457200">
              <a:buClr>
                <a:srgbClr val="017973"/>
              </a:buClr>
              <a:buSzPct val="130000"/>
              <a:buBlip>
                <a:blip r:embed="rId3"/>
              </a:buBlip>
            </a:pPr>
            <a:endParaRPr lang="en-US" sz="3000" dirty="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BE9F1A28-9133-80AA-E3A7-A6B118965683}"/>
              </a:ext>
            </a:extLst>
          </p:cNvPr>
          <p:cNvGrpSpPr/>
          <p:nvPr/>
        </p:nvGrpSpPr>
        <p:grpSpPr>
          <a:xfrm>
            <a:off x="7045377" y="4563864"/>
            <a:ext cx="5052773" cy="2013044"/>
            <a:chOff x="6306017" y="4236173"/>
            <a:chExt cx="5792133" cy="2013044"/>
          </a:xfrm>
        </p:grpSpPr>
        <p:pic>
          <p:nvPicPr>
            <p:cNvPr id="7" name="Picture 6" descr="A mug with a nose and nose on it&#10;&#10;AI-generated content may be incorrect.">
              <a:extLst>
                <a:ext uri="{FF2B5EF4-FFF2-40B4-BE49-F238E27FC236}">
                  <a16:creationId xmlns:a16="http://schemas.microsoft.com/office/drawing/2014/main" id="{886B395A-1A42-19AD-CF66-7533370224EF}"/>
                </a:ext>
              </a:extLst>
            </p:cNvPr>
            <p:cNvPicPr>
              <a:picLocks noChangeAspect="1"/>
            </p:cNvPicPr>
            <p:nvPr/>
          </p:nvPicPr>
          <p:blipFill>
            <a:blip r:embed="rId4"/>
            <a:stretch>
              <a:fillRect/>
            </a:stretch>
          </p:blipFill>
          <p:spPr>
            <a:xfrm>
              <a:off x="9834659" y="4269217"/>
              <a:ext cx="2263491" cy="1980000"/>
            </a:xfrm>
            <a:prstGeom prst="rect">
              <a:avLst/>
            </a:prstGeom>
          </p:spPr>
        </p:pic>
        <p:pic>
          <p:nvPicPr>
            <p:cNvPr id="11" name="Picture 10" descr="A white container with green lid&#10;&#10;AI-generated content may be incorrect.">
              <a:extLst>
                <a:ext uri="{FF2B5EF4-FFF2-40B4-BE49-F238E27FC236}">
                  <a16:creationId xmlns:a16="http://schemas.microsoft.com/office/drawing/2014/main" id="{8553FC9D-5CC3-4746-B89A-900DB48C5C4B}"/>
                </a:ext>
              </a:extLst>
            </p:cNvPr>
            <p:cNvPicPr>
              <a:picLocks noChangeAspect="1"/>
            </p:cNvPicPr>
            <p:nvPr/>
          </p:nvPicPr>
          <p:blipFill>
            <a:blip r:embed="rId5"/>
            <a:stretch>
              <a:fillRect/>
            </a:stretch>
          </p:blipFill>
          <p:spPr>
            <a:xfrm>
              <a:off x="8392543" y="4269216"/>
              <a:ext cx="1619081" cy="1915042"/>
            </a:xfrm>
            <a:prstGeom prst="rect">
              <a:avLst/>
            </a:prstGeom>
          </p:spPr>
        </p:pic>
        <p:pic>
          <p:nvPicPr>
            <p:cNvPr id="13" name="Picture 12" descr="A white and green mug with a green handle&#10;&#10;AI-generated content may be incorrect.">
              <a:extLst>
                <a:ext uri="{FF2B5EF4-FFF2-40B4-BE49-F238E27FC236}">
                  <a16:creationId xmlns:a16="http://schemas.microsoft.com/office/drawing/2014/main" id="{D573E433-27BA-D16F-FABC-8D0446A54BAF}"/>
                </a:ext>
              </a:extLst>
            </p:cNvPr>
            <p:cNvPicPr>
              <a:picLocks noChangeAspect="1"/>
            </p:cNvPicPr>
            <p:nvPr/>
          </p:nvPicPr>
          <p:blipFill>
            <a:blip r:embed="rId6"/>
            <a:stretch>
              <a:fillRect/>
            </a:stretch>
          </p:blipFill>
          <p:spPr>
            <a:xfrm>
              <a:off x="6306017" y="4236173"/>
              <a:ext cx="2438311" cy="1981128"/>
            </a:xfrm>
            <a:prstGeom prst="rect">
              <a:avLst/>
            </a:prstGeom>
          </p:spPr>
        </p:pic>
      </p:grpSp>
    </p:spTree>
    <p:extLst>
      <p:ext uri="{BB962C8B-B14F-4D97-AF65-F5344CB8AC3E}">
        <p14:creationId xmlns:p14="http://schemas.microsoft.com/office/powerpoint/2010/main" val="4075101473"/>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D5EC1-B8DE-7EB1-3D05-8230C18934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25AC4-051C-B9C0-D249-D3027655173C}"/>
              </a:ext>
            </a:extLst>
          </p:cNvPr>
          <p:cNvSpPr>
            <a:spLocks noGrp="1"/>
          </p:cNvSpPr>
          <p:nvPr>
            <p:ph type="title"/>
          </p:nvPr>
        </p:nvSpPr>
        <p:spPr>
          <a:xfrm>
            <a:off x="591128" y="239830"/>
            <a:ext cx="9573126" cy="777875"/>
          </a:xfrm>
        </p:spPr>
        <p:txBody>
          <a:bodyPr>
            <a:normAutofit/>
          </a:bodyPr>
          <a:lstStyle/>
          <a:p>
            <a:r>
              <a:rPr lang="el-GR" sz="2800" b="1" dirty="0">
                <a:solidFill>
                  <a:srgbClr val="017973"/>
                </a:solidFill>
                <a:latin typeface="Arial" panose="020B0604020202020204" pitchFamily="34" charset="0"/>
                <a:cs typeface="Arial" panose="020B0604020202020204" pitchFamily="34" charset="0"/>
              </a:rPr>
              <a:t>Γνωρίστε τον Τομ</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839A213-B385-5DBC-EA57-21D070B30563}"/>
              </a:ext>
            </a:extLst>
          </p:cNvPr>
          <p:cNvPicPr>
            <a:picLocks noChangeAspect="1"/>
          </p:cNvPicPr>
          <p:nvPr/>
        </p:nvPicPr>
        <p:blipFill>
          <a:blip r:embed="rId2"/>
          <a:stretch>
            <a:fillRect/>
          </a:stretch>
        </p:blipFill>
        <p:spPr>
          <a:xfrm>
            <a:off x="10411291" y="281092"/>
            <a:ext cx="1374214" cy="695352"/>
          </a:xfrm>
          <a:prstGeom prst="rect">
            <a:avLst/>
          </a:prstGeom>
        </p:spPr>
      </p:pic>
      <p:pic>
        <p:nvPicPr>
          <p:cNvPr id="4" name="Picture 3" descr="A person standing on a golf course&#10;&#10;AI-generated content may be incorrect.">
            <a:extLst>
              <a:ext uri="{FF2B5EF4-FFF2-40B4-BE49-F238E27FC236}">
                <a16:creationId xmlns:a16="http://schemas.microsoft.com/office/drawing/2014/main" id="{13C65C6F-06FA-A107-6F84-15F937CD4948}"/>
              </a:ext>
            </a:extLst>
          </p:cNvPr>
          <p:cNvPicPr>
            <a:picLocks noChangeAspect="1"/>
          </p:cNvPicPr>
          <p:nvPr/>
        </p:nvPicPr>
        <p:blipFill>
          <a:blip r:embed="rId3"/>
          <a:stretch>
            <a:fillRect/>
          </a:stretch>
        </p:blipFill>
        <p:spPr>
          <a:xfrm>
            <a:off x="8441548" y="1289849"/>
            <a:ext cx="3402254" cy="5103382"/>
          </a:xfrm>
          <a:prstGeom prst="rect">
            <a:avLst/>
          </a:prstGeom>
        </p:spPr>
      </p:pic>
      <p:sp>
        <p:nvSpPr>
          <p:cNvPr id="3" name="TextBox 2">
            <a:extLst>
              <a:ext uri="{FF2B5EF4-FFF2-40B4-BE49-F238E27FC236}">
                <a16:creationId xmlns:a16="http://schemas.microsoft.com/office/drawing/2014/main" id="{58EB1012-56C2-D0C6-238B-270E4E00A6C3}"/>
              </a:ext>
            </a:extLst>
          </p:cNvPr>
          <p:cNvSpPr txBox="1"/>
          <p:nvPr/>
        </p:nvSpPr>
        <p:spPr>
          <a:xfrm>
            <a:off x="438155" y="1222585"/>
            <a:ext cx="7831247" cy="5170646"/>
          </a:xfrm>
          <a:prstGeom prst="rect">
            <a:avLst/>
          </a:prstGeom>
          <a:noFill/>
        </p:spPr>
        <p:txBody>
          <a:bodyPr wrap="square">
            <a:spAutoFit/>
          </a:bodyPr>
          <a:lstStyle/>
          <a:p>
            <a:pPr marL="457200" indent="-457200">
              <a:buClr>
                <a:srgbClr val="017973"/>
              </a:buClr>
              <a:buSzPct val="130000"/>
              <a:buBlip>
                <a:blip r:embed="rId4"/>
              </a:buBlip>
            </a:pPr>
            <a:r>
              <a:rPr lang="el-GR" sz="3000" dirty="0">
                <a:latin typeface="Arial" panose="020B0604020202020204" pitchFamily="34" charset="0"/>
                <a:cs typeface="Arial" panose="020B0604020202020204" pitchFamily="34" charset="0"/>
              </a:rPr>
              <a:t>65χρονος Σκωτσέζος άνδρας</a:t>
            </a:r>
            <a:endParaRPr lang="en-GB"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endParaRPr lang="el-G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l-GR" sz="3000" dirty="0">
                <a:latin typeface="Arial" panose="020B0604020202020204" pitchFamily="34" charset="0"/>
                <a:cs typeface="Arial" panose="020B0604020202020204" pitchFamily="34" charset="0"/>
              </a:rPr>
              <a:t>Απολαμβάνει το γκολφ και τις πεζοπορίες</a:t>
            </a:r>
            <a:endParaRPr lang="en-GB"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endParaRPr lang="el-G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l-GR" sz="3000" dirty="0">
                <a:latin typeface="Arial" panose="020B0604020202020204" pitchFamily="34" charset="0"/>
                <a:cs typeface="Arial" panose="020B0604020202020204" pitchFamily="34" charset="0"/>
              </a:rPr>
              <a:t>Ήταν διευθύνων σύμβουλος σε εταιρεία ηλεκτρονικών ειδών</a:t>
            </a:r>
            <a:endParaRPr lang="en-GB"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endParaRPr lang="el-G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l-GR" sz="3000" dirty="0">
                <a:latin typeface="Arial" panose="020B0604020202020204" pitchFamily="34" charset="0"/>
                <a:cs typeface="Arial" panose="020B0604020202020204" pitchFamily="34" charset="0"/>
              </a:rPr>
              <a:t>Πάει διακοπές τουλάχιστον δύο φορές το χρόνο</a:t>
            </a:r>
            <a:endParaRPr lang="en-GB"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endParaRPr lang="el-G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l-GR" sz="3000" dirty="0">
                <a:latin typeface="Arial" panose="020B0604020202020204" pitchFamily="34" charset="0"/>
                <a:cs typeface="Arial" panose="020B0604020202020204" pitchFamily="34" charset="0"/>
              </a:rPr>
              <a:t>Δεν έχει κατοικίδια στο σπίτι του</a:t>
            </a: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677660"/>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D5EC1-B8DE-7EB1-3D05-8230C18934E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7594007-9BCF-A35D-3533-9C15B224982E}"/>
              </a:ext>
            </a:extLst>
          </p:cNvPr>
          <p:cNvPicPr>
            <a:picLocks noChangeAspect="1"/>
          </p:cNvPicPr>
          <p:nvPr/>
        </p:nvPicPr>
        <p:blipFill>
          <a:blip r:embed="rId2"/>
          <a:stretch>
            <a:fillRect/>
          </a:stretch>
        </p:blipFill>
        <p:spPr>
          <a:xfrm>
            <a:off x="8441547" y="1289849"/>
            <a:ext cx="3402255" cy="5103383"/>
          </a:xfrm>
          <a:prstGeom prst="rect">
            <a:avLst/>
          </a:prstGeom>
        </p:spPr>
      </p:pic>
      <p:sp>
        <p:nvSpPr>
          <p:cNvPr id="2" name="Title 1">
            <a:extLst>
              <a:ext uri="{FF2B5EF4-FFF2-40B4-BE49-F238E27FC236}">
                <a16:creationId xmlns:a16="http://schemas.microsoft.com/office/drawing/2014/main" id="{F7225AC4-051C-B9C0-D249-D3027655173C}"/>
              </a:ext>
            </a:extLst>
          </p:cNvPr>
          <p:cNvSpPr>
            <a:spLocks noGrp="1"/>
          </p:cNvSpPr>
          <p:nvPr>
            <p:ph type="title"/>
          </p:nvPr>
        </p:nvSpPr>
        <p:spPr>
          <a:xfrm>
            <a:off x="591128" y="239830"/>
            <a:ext cx="9573126" cy="777875"/>
          </a:xfrm>
        </p:spPr>
        <p:txBody>
          <a:bodyPr>
            <a:normAutofit/>
          </a:bodyPr>
          <a:lstStyle/>
          <a:p>
            <a:r>
              <a:rPr lang="el-GR" sz="2800" b="1" dirty="0">
                <a:solidFill>
                  <a:srgbClr val="017973"/>
                </a:solidFill>
                <a:latin typeface="Arial" panose="020B0604020202020204" pitchFamily="34" charset="0"/>
                <a:cs typeface="Arial" panose="020B0604020202020204" pitchFamily="34" charset="0"/>
              </a:rPr>
              <a:t>Αρχική παρουσίαση</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839A213-B385-5DBC-EA57-21D070B30563}"/>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58EB1012-56C2-D0C6-238B-270E4E00A6C3}"/>
              </a:ext>
            </a:extLst>
          </p:cNvPr>
          <p:cNvSpPr txBox="1"/>
          <p:nvPr/>
        </p:nvSpPr>
        <p:spPr>
          <a:xfrm>
            <a:off x="119922" y="1222586"/>
            <a:ext cx="8182138" cy="5632311"/>
          </a:xfrm>
          <a:prstGeom prst="rect">
            <a:avLst/>
          </a:prstGeom>
          <a:noFill/>
        </p:spPr>
        <p:txBody>
          <a:bodyPr wrap="square">
            <a:spAutoFit/>
          </a:bodyPr>
          <a:lstStyle/>
          <a:p>
            <a:pPr marL="457200" indent="-457200">
              <a:buClr>
                <a:srgbClr val="017973"/>
              </a:buClr>
              <a:buSzPct val="130000"/>
              <a:buBlip>
                <a:blip r:embed="rId4"/>
              </a:buBlip>
            </a:pPr>
            <a:r>
              <a:rPr lang="el-GR" sz="3000" dirty="0">
                <a:latin typeface="Arial" panose="020B0604020202020204" pitchFamily="34" charset="0"/>
                <a:cs typeface="Arial" panose="020B0604020202020204" pitchFamily="34" charset="0"/>
              </a:rPr>
              <a:t>Λαμβάνει </a:t>
            </a:r>
            <a:r>
              <a:rPr lang="el-GR" sz="3000" dirty="0" err="1">
                <a:latin typeface="Arial" panose="020B0604020202020204" pitchFamily="34" charset="0"/>
                <a:cs typeface="Arial" panose="020B0604020202020204" pitchFamily="34" charset="0"/>
              </a:rPr>
              <a:t>αποσυμφορητικό</a:t>
            </a:r>
            <a:r>
              <a:rPr lang="el-GR" sz="3000" dirty="0">
                <a:latin typeface="Arial" panose="020B0604020202020204" pitchFamily="34" charset="0"/>
                <a:cs typeface="Arial" panose="020B0604020202020204" pitchFamily="34" charset="0"/>
              </a:rPr>
              <a:t> ρινικό σπρέι χωρίς ιατρική συνταγή από το φαρμακείο</a:t>
            </a:r>
            <a:endParaRPr lang="en-GB"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endParaRPr lang="el-G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l-GR" sz="3000" dirty="0">
                <a:latin typeface="Arial" panose="020B0604020202020204" pitchFamily="34" charset="0"/>
                <a:cs typeface="Arial" panose="020B0604020202020204" pitchFamily="34" charset="0"/>
              </a:rPr>
              <a:t>3η αγορά σε 2 εβδομάδες</a:t>
            </a:r>
            <a:endParaRPr lang="en-GB"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endParaRPr lang="el-G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l-GR" sz="3000" dirty="0">
                <a:latin typeface="Arial" panose="020B0604020202020204" pitchFamily="34" charset="0"/>
                <a:cs typeface="Arial" panose="020B0604020202020204" pitchFamily="34" charset="0"/>
              </a:rPr>
              <a:t>Παρέμβαση και συμβουλή φαρμακοποιού</a:t>
            </a:r>
            <a:endParaRPr lang="en-GB"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endParaRPr lang="el-G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l-GR" sz="3000" dirty="0">
                <a:latin typeface="Arial" panose="020B0604020202020204" pitchFamily="34" charset="0"/>
                <a:cs typeface="Arial" panose="020B0604020202020204" pitchFamily="34" charset="0"/>
              </a:rPr>
              <a:t>Παραπομπή σε γενικό ιατρό πρωτοβάθμιας περίθαλψης</a:t>
            </a:r>
            <a:endParaRPr lang="en-GB"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endParaRPr lang="el-G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l-GR" sz="3000" dirty="0">
                <a:latin typeface="Arial" panose="020B0604020202020204" pitchFamily="34" charset="0"/>
                <a:cs typeface="Arial" panose="020B0604020202020204" pitchFamily="34" charset="0"/>
              </a:rPr>
              <a:t>Προσωρινή σύσταση για αλατούχες ρινικές πλύσεις</a:t>
            </a: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6904682"/>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A1206-3EBC-6C3E-4308-38069A771B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FE6983-F483-69D1-AE97-C9D386073215}"/>
              </a:ext>
            </a:extLst>
          </p:cNvPr>
          <p:cNvSpPr>
            <a:spLocks noGrp="1"/>
          </p:cNvSpPr>
          <p:nvPr>
            <p:ph type="title"/>
          </p:nvPr>
        </p:nvSpPr>
        <p:spPr>
          <a:xfrm>
            <a:off x="591128" y="239830"/>
            <a:ext cx="9573126" cy="777875"/>
          </a:xfrm>
        </p:spPr>
        <p:txBody>
          <a:bodyPr>
            <a:normAutofit/>
          </a:bodyPr>
          <a:lstStyle/>
          <a:p>
            <a:r>
              <a:rPr lang="el-GR" sz="2800" b="1" dirty="0">
                <a:solidFill>
                  <a:srgbClr val="017973"/>
                </a:solidFill>
                <a:latin typeface="Arial" panose="020B0604020202020204" pitchFamily="34" charset="0"/>
                <a:cs typeface="Arial" panose="020B0604020202020204" pitchFamily="34" charset="0"/>
              </a:rPr>
              <a:t>Παρουσίαση στον γενικό ιατρό</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BD72FACB-790D-6FAD-1353-443DDA79481A}"/>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85B827DA-2218-A8BC-C903-F8E93A9DDDA9}"/>
              </a:ext>
            </a:extLst>
          </p:cNvPr>
          <p:cNvSpPr txBox="1"/>
          <p:nvPr/>
        </p:nvSpPr>
        <p:spPr>
          <a:xfrm>
            <a:off x="470812" y="1712430"/>
            <a:ext cx="7831247" cy="4708981"/>
          </a:xfrm>
          <a:prstGeom prst="rect">
            <a:avLst/>
          </a:prstGeom>
          <a:noFill/>
        </p:spPr>
        <p:txBody>
          <a:bodyPr wrap="square">
            <a:spAutoFit/>
          </a:bodyPr>
          <a:lstStyle/>
          <a:p>
            <a:pPr marL="457200" indent="-457200">
              <a:buClr>
                <a:srgbClr val="017973"/>
              </a:buClr>
              <a:buSzPct val="130000"/>
              <a:buBlip>
                <a:blip r:embed="rId4"/>
              </a:buBlip>
            </a:pPr>
            <a:r>
              <a:rPr lang="el-GR" sz="3000" dirty="0">
                <a:latin typeface="Arial" panose="020B0604020202020204" pitchFamily="34" charset="0"/>
                <a:cs typeface="Arial" panose="020B0604020202020204" pitchFamily="34" charset="0"/>
              </a:rPr>
              <a:t>6 μηνών (6/12) ιστορικό απόφραξης +/- καταρροή</a:t>
            </a:r>
            <a:endParaRPr lang="en-GB"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endParaRPr lang="el-G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l-GR" sz="3000" dirty="0">
                <a:latin typeface="Arial" panose="020B0604020202020204" pitchFamily="34" charset="0"/>
                <a:cs typeface="Arial" panose="020B0604020202020204" pitchFamily="34" charset="0"/>
              </a:rPr>
              <a:t>Χωρίς οφθαλμικά συμπτώματα</a:t>
            </a:r>
            <a:endParaRPr lang="en-GB"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endParaRPr lang="el-G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l-GR" sz="3000" dirty="0">
                <a:latin typeface="Arial" panose="020B0604020202020204" pitchFamily="34" charset="0"/>
                <a:cs typeface="Arial" panose="020B0604020202020204" pitchFamily="34" charset="0"/>
              </a:rPr>
              <a:t>Επιδείνωση όταν βρίσκεται έξω στο κρύο</a:t>
            </a:r>
            <a:endParaRPr lang="en-GB"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endParaRPr lang="el-G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l-GR" sz="3000" dirty="0">
                <a:latin typeface="Arial" panose="020B0604020202020204" pitchFamily="34" charset="0"/>
                <a:cs typeface="Arial" panose="020B0604020202020204" pitchFamily="34" charset="0"/>
              </a:rPr>
              <a:t>Χωρίς φτέρνισμα, χωρίς κνησμό</a:t>
            </a:r>
            <a:endParaRPr lang="en-GB"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endParaRPr lang="el-G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l-GR" sz="3000" dirty="0">
                <a:latin typeface="Arial" panose="020B0604020202020204" pitchFamily="34" charset="0"/>
                <a:cs typeface="Arial" panose="020B0604020202020204" pitchFamily="34" charset="0"/>
              </a:rPr>
              <a:t>Δεν μπορεί να κοιμηθεί τη νύχτα</a:t>
            </a:r>
            <a:endParaRPr lang="en-US" sz="3000" dirty="0">
              <a:latin typeface="Arial" panose="020B0604020202020204" pitchFamily="34" charset="0"/>
              <a:cs typeface="Arial" panose="020B0604020202020204" pitchFamily="34" charset="0"/>
            </a:endParaRPr>
          </a:p>
        </p:txBody>
      </p:sp>
      <p:pic>
        <p:nvPicPr>
          <p:cNvPr id="6" name="Picture 5" descr="A person talking to a doctor&#10;&#10;AI-generated content may be incorrect.">
            <a:extLst>
              <a:ext uri="{FF2B5EF4-FFF2-40B4-BE49-F238E27FC236}">
                <a16:creationId xmlns:a16="http://schemas.microsoft.com/office/drawing/2014/main" id="{D5019786-4596-AC5D-4EA9-C7EBAA6D1836}"/>
              </a:ext>
            </a:extLst>
          </p:cNvPr>
          <p:cNvPicPr>
            <a:picLocks noChangeAspect="1"/>
          </p:cNvPicPr>
          <p:nvPr/>
        </p:nvPicPr>
        <p:blipFill>
          <a:blip r:embed="rId5"/>
          <a:srcRect r="55493"/>
          <a:stretch/>
        </p:blipFill>
        <p:spPr>
          <a:xfrm flipH="1">
            <a:off x="8829106" y="1296009"/>
            <a:ext cx="3130760" cy="4974803"/>
          </a:xfrm>
          <a:prstGeom prst="rect">
            <a:avLst/>
          </a:prstGeom>
        </p:spPr>
      </p:pic>
    </p:spTree>
    <p:extLst>
      <p:ext uri="{BB962C8B-B14F-4D97-AF65-F5344CB8AC3E}">
        <p14:creationId xmlns:p14="http://schemas.microsoft.com/office/powerpoint/2010/main" val="2267446361"/>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8389C-7F7C-19FF-834F-C3036B5CFE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961EB9-C8BC-4AA2-34A8-D96F70D27583}"/>
              </a:ext>
            </a:extLst>
          </p:cNvPr>
          <p:cNvSpPr>
            <a:spLocks noGrp="1"/>
          </p:cNvSpPr>
          <p:nvPr>
            <p:ph type="title"/>
          </p:nvPr>
        </p:nvSpPr>
        <p:spPr>
          <a:xfrm>
            <a:off x="591128" y="239830"/>
            <a:ext cx="9573126" cy="777875"/>
          </a:xfrm>
        </p:spPr>
        <p:txBody>
          <a:bodyPr>
            <a:normAutofit/>
          </a:bodyPr>
          <a:lstStyle/>
          <a:p>
            <a:r>
              <a:rPr lang="el-GR" sz="2800" b="1" dirty="0">
                <a:solidFill>
                  <a:srgbClr val="017973"/>
                </a:solidFill>
                <a:latin typeface="Arial" panose="020B0604020202020204" pitchFamily="34" charset="0"/>
                <a:cs typeface="Arial" panose="020B0604020202020204" pitchFamily="34" charset="0"/>
              </a:rPr>
              <a:t>Ιατρικό ιστορικό</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BE859DD7-1F3E-F95C-517E-C6D09705CC9F}"/>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20A7A79D-7331-12A0-B4E7-EB4D4FFB03FB}"/>
              </a:ext>
            </a:extLst>
          </p:cNvPr>
          <p:cNvSpPr txBox="1"/>
          <p:nvPr/>
        </p:nvSpPr>
        <p:spPr>
          <a:xfrm>
            <a:off x="470814" y="1247454"/>
            <a:ext cx="8594465" cy="4708981"/>
          </a:xfrm>
          <a:prstGeom prst="rect">
            <a:avLst/>
          </a:prstGeom>
          <a:noFill/>
        </p:spPr>
        <p:txBody>
          <a:bodyPr wrap="square">
            <a:spAutoFit/>
          </a:bodyPr>
          <a:lstStyle/>
          <a:p>
            <a:pPr marL="457200" indent="-457200">
              <a:buClr>
                <a:srgbClr val="017973"/>
              </a:buClr>
              <a:buSzPct val="130000"/>
              <a:buBlip>
                <a:blip r:embed="rId4"/>
              </a:buBlip>
            </a:pPr>
            <a:r>
              <a:rPr lang="el-GR" sz="3000" dirty="0">
                <a:latin typeface="Arial" panose="020B0604020202020204" pitchFamily="34" charset="0"/>
                <a:cs typeface="Arial" panose="020B0604020202020204" pitchFamily="34" charset="0"/>
              </a:rPr>
              <a:t>Διάγνωση υπέρτασης πριν από 10 χρόνια</a:t>
            </a:r>
            <a:endParaRPr lang="en-GB"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endParaRPr lang="el-G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l-GR" sz="3000" dirty="0">
                <a:latin typeface="Arial" panose="020B0604020202020204" pitchFamily="34" charset="0"/>
                <a:cs typeface="Arial" panose="020B0604020202020204" pitchFamily="34" charset="0"/>
              </a:rPr>
              <a:t>Σήμερα λαμβάνει αναστολέα </a:t>
            </a:r>
            <a:r>
              <a:rPr lang="el-GR" sz="3000" dirty="0" err="1">
                <a:latin typeface="Arial" panose="020B0604020202020204" pitchFamily="34" charset="0"/>
                <a:cs typeface="Arial" panose="020B0604020202020204" pitchFamily="34" charset="0"/>
              </a:rPr>
              <a:t>μετατρεπτικού</a:t>
            </a:r>
            <a:r>
              <a:rPr lang="el-GR" sz="3000" dirty="0">
                <a:latin typeface="Arial" panose="020B0604020202020204" pitchFamily="34" charset="0"/>
                <a:cs typeface="Arial" panose="020B0604020202020204" pitchFamily="34" charset="0"/>
              </a:rPr>
              <a:t> ενζύμου (</a:t>
            </a:r>
            <a:r>
              <a:rPr lang="el-GR" sz="3000" dirty="0" err="1">
                <a:latin typeface="Arial" panose="020B0604020202020204" pitchFamily="34" charset="0"/>
                <a:cs typeface="Arial" panose="020B0604020202020204" pitchFamily="34" charset="0"/>
              </a:rPr>
              <a:t>ACEi</a:t>
            </a:r>
            <a:r>
              <a:rPr lang="el-GR" sz="3000" dirty="0">
                <a:latin typeface="Arial" panose="020B0604020202020204" pitchFamily="34" charset="0"/>
                <a:cs typeface="Arial" panose="020B0604020202020204" pitchFamily="34" charset="0"/>
              </a:rPr>
              <a:t>), στατίνη και αναστολέα ασβεστίου</a:t>
            </a:r>
            <a:endParaRPr lang="en-GB"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endParaRPr lang="el-G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l-GR" sz="3000" dirty="0">
                <a:latin typeface="Arial" panose="020B0604020202020204" pitchFamily="34" charset="0"/>
                <a:cs typeface="Arial" panose="020B0604020202020204" pitchFamily="34" charset="0"/>
              </a:rPr>
              <a:t>Δεν έχει ιστορικό άσθματος ή ΧΑΠ</a:t>
            </a:r>
            <a:endParaRPr lang="en-GB"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endParaRPr lang="el-G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l-GR" sz="3000" dirty="0">
                <a:latin typeface="Arial" panose="020B0604020202020204" pitchFamily="34" charset="0"/>
                <a:cs typeface="Arial" panose="020B0604020202020204" pitchFamily="34" charset="0"/>
              </a:rPr>
              <a:t>Περιστασιακά αγοράζει </a:t>
            </a:r>
            <a:r>
              <a:rPr lang="el-GR" sz="3000" dirty="0" err="1">
                <a:latin typeface="Arial" panose="020B0604020202020204" pitchFamily="34" charset="0"/>
                <a:cs typeface="Arial" panose="020B0604020202020204" pitchFamily="34" charset="0"/>
              </a:rPr>
              <a:t>ιβουπροφαίνη</a:t>
            </a:r>
            <a:r>
              <a:rPr lang="el-GR" sz="3000" dirty="0">
                <a:latin typeface="Arial" panose="020B0604020202020204" pitchFamily="34" charset="0"/>
                <a:cs typeface="Arial" panose="020B0604020202020204" pitchFamily="34" charset="0"/>
              </a:rPr>
              <a:t> χωρίς ιατρική συνταγή</a:t>
            </a:r>
            <a:endParaRPr lang="en-US" sz="3000" dirty="0">
              <a:latin typeface="Arial" panose="020B0604020202020204" pitchFamily="34" charset="0"/>
              <a:cs typeface="Arial" panose="020B0604020202020204" pitchFamily="34" charset="0"/>
            </a:endParaRPr>
          </a:p>
        </p:txBody>
      </p:sp>
      <p:pic>
        <p:nvPicPr>
          <p:cNvPr id="6" name="Picture 5" descr="A pile of pills on a white surface&#10;&#10;AI-generated content may be incorrect.">
            <a:extLst>
              <a:ext uri="{FF2B5EF4-FFF2-40B4-BE49-F238E27FC236}">
                <a16:creationId xmlns:a16="http://schemas.microsoft.com/office/drawing/2014/main" id="{BEF3A84E-9AB4-C9D2-7623-BBC22C2801C7}"/>
              </a:ext>
            </a:extLst>
          </p:cNvPr>
          <p:cNvPicPr>
            <a:picLocks noChangeAspect="1"/>
          </p:cNvPicPr>
          <p:nvPr/>
        </p:nvPicPr>
        <p:blipFill>
          <a:blip r:embed="rId5"/>
          <a:stretch>
            <a:fillRect/>
          </a:stretch>
        </p:blipFill>
        <p:spPr>
          <a:xfrm rot="16200000">
            <a:off x="8020393" y="2292341"/>
            <a:ext cx="4871588" cy="2781815"/>
          </a:xfrm>
          <a:prstGeom prst="rect">
            <a:avLst/>
          </a:prstGeom>
        </p:spPr>
      </p:pic>
    </p:spTree>
    <p:extLst>
      <p:ext uri="{BB962C8B-B14F-4D97-AF65-F5344CB8AC3E}">
        <p14:creationId xmlns:p14="http://schemas.microsoft.com/office/powerpoint/2010/main" val="990361694"/>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84143-9EE3-0CDB-8B8F-CCE8A8FED5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9D6D7-4FE9-D3E4-D738-4872CB0FA7AA}"/>
              </a:ext>
            </a:extLst>
          </p:cNvPr>
          <p:cNvSpPr>
            <a:spLocks noGrp="1"/>
          </p:cNvSpPr>
          <p:nvPr>
            <p:ph type="title"/>
          </p:nvPr>
        </p:nvSpPr>
        <p:spPr>
          <a:xfrm>
            <a:off x="591128" y="239830"/>
            <a:ext cx="9573126" cy="777875"/>
          </a:xfrm>
        </p:spPr>
        <p:txBody>
          <a:bodyPr>
            <a:normAutofit/>
          </a:bodyPr>
          <a:lstStyle/>
          <a:p>
            <a:r>
              <a:rPr lang="el-GR" sz="2800" b="1" dirty="0">
                <a:solidFill>
                  <a:srgbClr val="017973"/>
                </a:solidFill>
                <a:latin typeface="Arial" panose="020B0604020202020204" pitchFamily="34" charset="0"/>
                <a:cs typeface="Arial" panose="020B0604020202020204" pitchFamily="34" charset="0"/>
              </a:rPr>
              <a:t>Κλινική εξέταση και διαγνωστικές εξετάσεις</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939CA94D-2897-9A6D-17A2-94E5C946271D}"/>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307B5008-A8E8-3AF6-317E-7E141D18F07E}"/>
              </a:ext>
            </a:extLst>
          </p:cNvPr>
          <p:cNvSpPr txBox="1"/>
          <p:nvPr/>
        </p:nvSpPr>
        <p:spPr>
          <a:xfrm>
            <a:off x="145826" y="1311757"/>
            <a:ext cx="8651417" cy="4832092"/>
          </a:xfrm>
          <a:prstGeom prst="rect">
            <a:avLst/>
          </a:prstGeom>
          <a:noFill/>
        </p:spPr>
        <p:txBody>
          <a:bodyPr wrap="square">
            <a:spAutoFit/>
          </a:bodyPr>
          <a:lstStyle/>
          <a:p>
            <a:pPr marL="457200" indent="-457200">
              <a:buClr>
                <a:srgbClr val="017973"/>
              </a:buClr>
              <a:buSzPct val="130000"/>
              <a:buBlip>
                <a:blip r:embed="rId4"/>
              </a:buBlip>
            </a:pPr>
            <a:r>
              <a:rPr lang="el-GR" sz="2800" dirty="0">
                <a:latin typeface="Arial" panose="020B0604020202020204" pitchFamily="34" charset="0"/>
              </a:rPr>
              <a:t>Τα ACEi μπορούν να προκαλέσουν ρινικά συμπτώματα</a:t>
            </a:r>
            <a:endParaRPr lang="en-GB" sz="2800" dirty="0">
              <a:latin typeface="Arial" panose="020B0604020202020204" pitchFamily="34" charset="0"/>
            </a:endParaRPr>
          </a:p>
          <a:p>
            <a:pPr marL="457200" indent="-457200">
              <a:buClr>
                <a:srgbClr val="017973"/>
              </a:buClr>
              <a:buSzPct val="130000"/>
              <a:buBlip>
                <a:blip r:embed="rId4"/>
              </a:buBlip>
            </a:pPr>
            <a:endParaRPr lang="el-GR" sz="2800" dirty="0">
              <a:latin typeface="Arial" panose="020B0604020202020204" pitchFamily="34" charset="0"/>
            </a:endParaRPr>
          </a:p>
          <a:p>
            <a:pPr marL="457200" indent="-457200">
              <a:buClr>
                <a:srgbClr val="017973"/>
              </a:buClr>
              <a:buSzPct val="130000"/>
              <a:buBlip>
                <a:blip r:embed="rId4"/>
              </a:buBlip>
            </a:pPr>
            <a:r>
              <a:rPr lang="el-GR" sz="2800" dirty="0">
                <a:latin typeface="Arial" panose="020B0604020202020204" pitchFamily="34" charset="0"/>
              </a:rPr>
              <a:t>Τα NSAID μεταβάλλουν την οδό COX-1</a:t>
            </a:r>
            <a:endParaRPr lang="en-GB" sz="2800" dirty="0">
              <a:latin typeface="Arial" panose="020B0604020202020204" pitchFamily="34" charset="0"/>
            </a:endParaRPr>
          </a:p>
          <a:p>
            <a:pPr marL="457200" indent="-457200">
              <a:buClr>
                <a:srgbClr val="017973"/>
              </a:buClr>
              <a:buSzPct val="130000"/>
              <a:buBlip>
                <a:blip r:embed="rId4"/>
              </a:buBlip>
            </a:pPr>
            <a:endParaRPr lang="el-GR" sz="2800" dirty="0">
              <a:latin typeface="Arial" panose="020B0604020202020204" pitchFamily="34" charset="0"/>
            </a:endParaRPr>
          </a:p>
          <a:p>
            <a:pPr marL="457200" indent="-457200">
              <a:buClr>
                <a:srgbClr val="017973"/>
              </a:buClr>
              <a:buSzPct val="130000"/>
              <a:buBlip>
                <a:blip r:embed="rId4"/>
              </a:buBlip>
            </a:pPr>
            <a:r>
              <a:rPr lang="el-GR" sz="2800" dirty="0">
                <a:latin typeface="Arial" panose="020B0604020202020204" pitchFamily="34" charset="0"/>
              </a:rPr>
              <a:t>Η ρινοσκόπηση έδειξε συμφόρηση του βλεννογόνου</a:t>
            </a:r>
            <a:endParaRPr lang="en-GB" sz="2800" dirty="0">
              <a:latin typeface="Arial" panose="020B0604020202020204" pitchFamily="34" charset="0"/>
            </a:endParaRPr>
          </a:p>
          <a:p>
            <a:pPr marL="457200" indent="-457200">
              <a:buClr>
                <a:srgbClr val="017973"/>
              </a:buClr>
              <a:buSzPct val="130000"/>
              <a:buBlip>
                <a:blip r:embed="rId4"/>
              </a:buBlip>
            </a:pPr>
            <a:endParaRPr lang="el-GR" sz="2800" dirty="0">
              <a:latin typeface="Arial" panose="020B0604020202020204" pitchFamily="34" charset="0"/>
            </a:endParaRPr>
          </a:p>
          <a:p>
            <a:pPr marL="457200" indent="-457200">
              <a:buClr>
                <a:srgbClr val="017973"/>
              </a:buClr>
              <a:buSzPct val="130000"/>
              <a:buBlip>
                <a:blip r:embed="rId4"/>
              </a:buBlip>
            </a:pPr>
            <a:r>
              <a:rPr lang="el-GR" sz="2800" dirty="0">
                <a:latin typeface="Arial" panose="020B0604020202020204" pitchFamily="34" charset="0"/>
              </a:rPr>
              <a:t>Η ακρόαση του θώρακα ήταν φυσιολογική</a:t>
            </a:r>
            <a:endParaRPr lang="en-GB" sz="2800" dirty="0">
              <a:latin typeface="Arial" panose="020B0604020202020204" pitchFamily="34" charset="0"/>
            </a:endParaRPr>
          </a:p>
          <a:p>
            <a:pPr marL="457200" indent="-457200">
              <a:buClr>
                <a:srgbClr val="017973"/>
              </a:buClr>
              <a:buSzPct val="130000"/>
              <a:buBlip>
                <a:blip r:embed="rId4"/>
              </a:buBlip>
            </a:pPr>
            <a:endParaRPr lang="el-GR" sz="2800" dirty="0">
              <a:latin typeface="Arial" panose="020B0604020202020204" pitchFamily="34" charset="0"/>
            </a:endParaRPr>
          </a:p>
          <a:p>
            <a:pPr marL="457200" indent="-457200">
              <a:buClr>
                <a:srgbClr val="017973"/>
              </a:buClr>
              <a:buSzPct val="130000"/>
              <a:buBlip>
                <a:blip r:embed="rId4"/>
              </a:buBlip>
            </a:pPr>
            <a:r>
              <a:rPr lang="el-GR" sz="2800" dirty="0">
                <a:latin typeface="Arial" panose="020B0604020202020204" pitchFamily="34" charset="0"/>
              </a:rPr>
              <a:t>Η ολική IgE δεν ήταν αυξημένη, Δερματικό τεστ?</a:t>
            </a:r>
            <a:endParaRPr lang="en-US" sz="2800" b="0" i="0" dirty="0">
              <a:effectLst/>
              <a:latin typeface="Arial" panose="020B0604020202020204" pitchFamily="34" charset="0"/>
            </a:endParaRPr>
          </a:p>
        </p:txBody>
      </p:sp>
      <p:pic>
        <p:nvPicPr>
          <p:cNvPr id="6" name="Picture 5" descr="A nose and nose with black background&#10;&#10;AI-generated content may be incorrect.">
            <a:extLst>
              <a:ext uri="{FF2B5EF4-FFF2-40B4-BE49-F238E27FC236}">
                <a16:creationId xmlns:a16="http://schemas.microsoft.com/office/drawing/2014/main" id="{55F56F2C-ED5D-ACF5-3D70-4C664B476EA9}"/>
              </a:ext>
            </a:extLst>
          </p:cNvPr>
          <p:cNvPicPr>
            <a:picLocks noChangeAspect="1"/>
          </p:cNvPicPr>
          <p:nvPr/>
        </p:nvPicPr>
        <p:blipFill>
          <a:blip r:embed="rId5"/>
          <a:srcRect l="5907" t="2731" r="3262"/>
          <a:stretch/>
        </p:blipFill>
        <p:spPr>
          <a:xfrm>
            <a:off x="7977073" y="1629778"/>
            <a:ext cx="4069101" cy="4514071"/>
          </a:xfrm>
          <a:prstGeom prst="rect">
            <a:avLst/>
          </a:prstGeom>
        </p:spPr>
      </p:pic>
      <p:pic>
        <p:nvPicPr>
          <p:cNvPr id="7" name="Picture 6" descr="A black and white logo&#10;&#10;AI-generated content may be incorrect.">
            <a:extLst>
              <a:ext uri="{FF2B5EF4-FFF2-40B4-BE49-F238E27FC236}">
                <a16:creationId xmlns:a16="http://schemas.microsoft.com/office/drawing/2014/main" id="{BD3AC7A4-2F46-2F05-46F4-07C8CD8CC48A}"/>
              </a:ext>
            </a:extLst>
          </p:cNvPr>
          <p:cNvPicPr>
            <a:picLocks noChangeAspect="1"/>
          </p:cNvPicPr>
          <p:nvPr/>
        </p:nvPicPr>
        <p:blipFill>
          <a:blip r:embed="rId6"/>
          <a:stretch>
            <a:fillRect/>
          </a:stretch>
        </p:blipFill>
        <p:spPr>
          <a:xfrm>
            <a:off x="6689524" y="3886813"/>
            <a:ext cx="1068532" cy="996089"/>
          </a:xfrm>
          <a:prstGeom prst="rect">
            <a:avLst/>
          </a:prstGeom>
        </p:spPr>
      </p:pic>
    </p:spTree>
    <p:extLst>
      <p:ext uri="{BB962C8B-B14F-4D97-AF65-F5344CB8AC3E}">
        <p14:creationId xmlns:p14="http://schemas.microsoft.com/office/powerpoint/2010/main" val="3782684344"/>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9BCF6-E732-E645-B393-841DEB14DA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113BE0-FA43-129E-9E7B-B427A9FAA116}"/>
              </a:ext>
            </a:extLst>
          </p:cNvPr>
          <p:cNvSpPr>
            <a:spLocks noGrp="1"/>
          </p:cNvSpPr>
          <p:nvPr>
            <p:ph type="title"/>
          </p:nvPr>
        </p:nvSpPr>
        <p:spPr>
          <a:xfrm>
            <a:off x="591128" y="239830"/>
            <a:ext cx="9573126" cy="777875"/>
          </a:xfrm>
        </p:spPr>
        <p:txBody>
          <a:bodyPr>
            <a:normAutofit/>
          </a:bodyPr>
          <a:lstStyle/>
          <a:p>
            <a:r>
              <a:rPr lang="el-GR" sz="2800" b="1" dirty="0">
                <a:solidFill>
                  <a:srgbClr val="017973"/>
                </a:solidFill>
                <a:latin typeface="Arial" panose="020B0604020202020204" pitchFamily="34" charset="0"/>
                <a:cs typeface="Arial" panose="020B0604020202020204" pitchFamily="34" charset="0"/>
              </a:rPr>
              <a:t>Διάγνωση</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68124451-407B-3DFC-43D7-E36126218607}"/>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D68DBC4F-B84B-E7D0-A26A-B2D17662519C}"/>
              </a:ext>
            </a:extLst>
          </p:cNvPr>
          <p:cNvSpPr txBox="1"/>
          <p:nvPr/>
        </p:nvSpPr>
        <p:spPr>
          <a:xfrm>
            <a:off x="470812" y="1017705"/>
            <a:ext cx="8177888" cy="6124754"/>
          </a:xfrm>
          <a:prstGeom prst="rect">
            <a:avLst/>
          </a:prstGeom>
          <a:noFill/>
        </p:spPr>
        <p:txBody>
          <a:bodyPr wrap="square">
            <a:spAutoFit/>
          </a:bodyPr>
          <a:lstStyle/>
          <a:p>
            <a:pPr marL="457200" indent="-457200">
              <a:buClr>
                <a:srgbClr val="017973"/>
              </a:buClr>
              <a:buSzPct val="130000"/>
              <a:buBlip>
                <a:blip r:embed="rId4"/>
              </a:buBlip>
            </a:pPr>
            <a:r>
              <a:rPr lang="el-GR" sz="2800" dirty="0">
                <a:latin typeface="Arial" panose="020B0604020202020204" pitchFamily="34" charset="0"/>
                <a:cs typeface="Arial" panose="020B0604020202020204" pitchFamily="34" charset="0"/>
              </a:rPr>
              <a:t>Εξετάστε τη δυνατότητα αλλαγής από ACEi σε ARB</a:t>
            </a:r>
            <a:endParaRPr lang="en-GB" sz="28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endParaRPr lang="el-GR" sz="28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l-GR" sz="2800" dirty="0">
                <a:latin typeface="Arial" panose="020B0604020202020204" pitchFamily="34" charset="0"/>
                <a:cs typeface="Arial" panose="020B0604020202020204" pitchFamily="34" charset="0"/>
              </a:rPr>
              <a:t>Συμπτώματα χωρίς λήψη ΜΣΑΦ</a:t>
            </a:r>
            <a:endParaRPr lang="en-GB" sz="28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endParaRPr lang="el-GR" sz="28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l-GR" sz="2800" dirty="0">
                <a:latin typeface="Arial" panose="020B0604020202020204" pitchFamily="34" charset="0"/>
                <a:cs typeface="Arial" panose="020B0604020202020204" pitchFamily="34" charset="0"/>
              </a:rPr>
              <a:t>Χαμηλή συνολική IgE και αρνητικό δερματικό τεστ</a:t>
            </a:r>
            <a:endParaRPr lang="en-GB" sz="28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endParaRPr lang="el-GR" sz="28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l-GR" sz="2800" dirty="0">
                <a:latin typeface="Arial" panose="020B0604020202020204" pitchFamily="34" charset="0"/>
                <a:cs typeface="Arial" panose="020B0604020202020204" pitchFamily="34" charset="0"/>
              </a:rPr>
              <a:t>Λάβετε υπόψη ότι η ΑΡ και η ΜAΡ μπορούν να συνυπάρχουν</a:t>
            </a:r>
            <a:endParaRPr lang="en-GB" sz="28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endParaRPr lang="el-GR" sz="28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l-GR" sz="2800" dirty="0">
                <a:latin typeface="Arial" panose="020B0604020202020204" pitchFamily="34" charset="0"/>
                <a:cs typeface="Arial" panose="020B0604020202020204" pitchFamily="34" charset="0"/>
              </a:rPr>
              <a:t>Εάν αποκλειστεί η AΡ, εξετάστε την πιθανότητα  ΜAΡ</a:t>
            </a:r>
            <a:endParaRPr lang="en-US" sz="28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endParaRPr lang="en-US" sz="2800" dirty="0">
              <a:latin typeface="Arial" panose="020B0604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57EBAF1A-0E60-8DD6-CFEE-4527DA5796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8700" y="1244600"/>
            <a:ext cx="3218321" cy="473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553509"/>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TotalTime>
  <Words>902</Words>
  <Application>Microsoft Macintosh PowerPoint</Application>
  <PresentationFormat>Ευρεία οθόνη</PresentationFormat>
  <Paragraphs>125</Paragraphs>
  <Slides>13</Slides>
  <Notes>8</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13</vt:i4>
      </vt:variant>
    </vt:vector>
  </HeadingPairs>
  <TitlesOfParts>
    <vt:vector size="18" baseType="lpstr">
      <vt:lpstr>Aptos</vt:lpstr>
      <vt:lpstr>Aptos Display</vt:lpstr>
      <vt:lpstr>Arial</vt:lpstr>
      <vt:lpstr>Google Sans</vt:lpstr>
      <vt:lpstr>1_Office Theme</vt:lpstr>
      <vt:lpstr>Παρουσίαση του PowerPoint</vt:lpstr>
      <vt:lpstr>Οδηγός εργασίας</vt:lpstr>
      <vt:lpstr>Μαθησιακοί στόχοι</vt:lpstr>
      <vt:lpstr>Γνωρίστε τον Τομ</vt:lpstr>
      <vt:lpstr>Αρχική παρουσίαση</vt:lpstr>
      <vt:lpstr>Παρουσίαση στον γενικό ιατρό</vt:lpstr>
      <vt:lpstr>Ιατρικό ιστορικό</vt:lpstr>
      <vt:lpstr>Κλινική εξέταση και διαγνωστικές εξετάσεις</vt:lpstr>
      <vt:lpstr>Διάγνωση</vt:lpstr>
      <vt:lpstr>Διαχείριση</vt:lpstr>
      <vt:lpstr>Επανεκτίμηση</vt:lpstr>
      <vt:lpstr>Σύνοψη</vt:lpstr>
      <vt:lpstr>Ο οδηγός εργασίας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Dermot Ryan</dc:creator>
  <cp:lastModifiedBy>Ioanna Tsiligianni</cp:lastModifiedBy>
  <cp:revision>49</cp:revision>
  <dcterms:created xsi:type="dcterms:W3CDTF">2024-11-28T09:38:52Z</dcterms:created>
  <dcterms:modified xsi:type="dcterms:W3CDTF">2025-09-17T11:04:27Z</dcterms:modified>
</cp:coreProperties>
</file>