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7" r:id="rId3"/>
    <p:sldId id="305" r:id="rId4"/>
    <p:sldId id="306" r:id="rId5"/>
    <p:sldId id="307" r:id="rId6"/>
    <p:sldId id="308" r:id="rId7"/>
    <p:sldId id="309" r:id="rId8"/>
    <p:sldId id="314" r:id="rId9"/>
    <p:sldId id="310" r:id="rId10"/>
    <p:sldId id="311" r:id="rId11"/>
    <p:sldId id="315" r:id="rId12"/>
    <p:sldId id="312" r:id="rId13"/>
    <p:sldId id="319" r:id="rId14"/>
    <p:sldId id="321" r:id="rId15"/>
    <p:sldId id="322" r:id="rId16"/>
    <p:sldId id="323" r:id="rId17"/>
    <p:sldId id="324" r:id="rId18"/>
    <p:sldId id="325" r:id="rId19"/>
    <p:sldId id="313"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0" autoAdjust="0"/>
    <p:restoredTop sz="95170" autoAdjust="0"/>
  </p:normalViewPr>
  <p:slideViewPr>
    <p:cSldViewPr snapToGrid="0">
      <p:cViewPr varScale="1">
        <p:scale>
          <a:sx n="91" d="100"/>
          <a:sy n="91" d="100"/>
        </p:scale>
        <p:origin x="464"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456E4-F236-401B-98ED-7F25C7319C4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98D65C-DA78-4B9F-B860-530E6978ADC2}">
      <dgm:prSet custT="1"/>
      <dgm:spPr>
        <a:solidFill>
          <a:srgbClr val="017973"/>
        </a:solidFill>
      </dgm:spPr>
      <dgm:t>
        <a:bodyPr/>
        <a:lstStyle/>
        <a:p>
          <a:r>
            <a:rPr lang="el-GR" sz="2000" dirty="0"/>
            <a:t>Από τα μέσα Μαΐου, παρατηρείται μείωση στα ‘επίπεδα ενέργειας’ του </a:t>
          </a:r>
          <a:r>
            <a:rPr lang="el-GR" sz="2000" dirty="0" err="1"/>
            <a:t>Λίαμ</a:t>
          </a:r>
          <a:r>
            <a:rPr lang="el-GR" sz="2000" dirty="0"/>
            <a:t>.</a:t>
          </a:r>
          <a:endParaRPr lang="en-US" sz="2000" dirty="0"/>
        </a:p>
      </dgm:t>
    </dgm:pt>
    <dgm:pt modelId="{80A1E023-CE62-447D-81BC-C145D0A77E1C}" type="parTrans" cxnId="{3220B6F5-3314-41E6-B8D5-0148A6E07CCA}">
      <dgm:prSet/>
      <dgm:spPr/>
      <dgm:t>
        <a:bodyPr/>
        <a:lstStyle/>
        <a:p>
          <a:endParaRPr lang="en-US" sz="1800"/>
        </a:p>
      </dgm:t>
    </dgm:pt>
    <dgm:pt modelId="{150CA0D5-68A1-41DE-9F92-90F419FCE7BF}" type="sibTrans" cxnId="{3220B6F5-3314-41E6-B8D5-0148A6E07CCA}">
      <dgm:prSet custT="1"/>
      <dgm:spPr/>
      <dgm:t>
        <a:bodyPr/>
        <a:lstStyle/>
        <a:p>
          <a:endParaRPr lang="en-US" sz="2400"/>
        </a:p>
      </dgm:t>
    </dgm:pt>
    <dgm:pt modelId="{C9FB27F4-90A4-488B-AB13-3CD5A3AABDD8}">
      <dgm:prSet custT="1"/>
      <dgm:spPr>
        <a:solidFill>
          <a:srgbClr val="017973"/>
        </a:solidFill>
      </dgm:spPr>
      <dgm:t>
        <a:bodyPr/>
        <a:lstStyle/>
        <a:p>
          <a:r>
            <a:rPr lang="el-GR" sz="2000" dirty="0"/>
            <a:t>Δεν φαίνεται να κοιμάται καλά και η μαμά και ο μπαμπάς αναφέρουν ότι τον ακούνε μερικές φορές να ροχαλίζει.</a:t>
          </a:r>
          <a:endParaRPr lang="en-US" sz="2000" dirty="0"/>
        </a:p>
      </dgm:t>
    </dgm:pt>
    <dgm:pt modelId="{E339AAAA-DF3A-4EDA-987B-D0BA8172315B}" type="parTrans" cxnId="{92F795B2-D44D-4FD2-B155-5FE9364722EA}">
      <dgm:prSet/>
      <dgm:spPr/>
      <dgm:t>
        <a:bodyPr/>
        <a:lstStyle/>
        <a:p>
          <a:endParaRPr lang="en-US" sz="1800"/>
        </a:p>
      </dgm:t>
    </dgm:pt>
    <dgm:pt modelId="{D75041B5-133F-48FC-B0A2-0169398B2CAC}" type="sibTrans" cxnId="{92F795B2-D44D-4FD2-B155-5FE9364722EA}">
      <dgm:prSet custT="1"/>
      <dgm:spPr/>
      <dgm:t>
        <a:bodyPr/>
        <a:lstStyle/>
        <a:p>
          <a:endParaRPr lang="en-US" sz="2400"/>
        </a:p>
      </dgm:t>
    </dgm:pt>
    <dgm:pt modelId="{DDA042C1-B854-467B-A190-224CE75392AF}">
      <dgm:prSet custT="1"/>
      <dgm:spPr>
        <a:solidFill>
          <a:srgbClr val="017973"/>
        </a:solidFill>
      </dgm:spPr>
      <dgm:t>
        <a:bodyPr/>
        <a:lstStyle/>
        <a:p>
          <a:r>
            <a:rPr lang="el-GR" sz="2000" dirty="0"/>
            <a:t>Ο δάσκαλος παραπονιέται ότι ο Λίαμ είναι απρόσεκτος στην τάξη και δεν φαίνεται να ακούει τι του λένε.</a:t>
          </a:r>
          <a:endParaRPr lang="en-US" sz="2000" dirty="0"/>
        </a:p>
      </dgm:t>
    </dgm:pt>
    <dgm:pt modelId="{8818B325-019D-46E6-85AB-19961634F9C1}" type="parTrans" cxnId="{E37D7546-5440-4A79-8AB6-C72B21648961}">
      <dgm:prSet/>
      <dgm:spPr/>
      <dgm:t>
        <a:bodyPr/>
        <a:lstStyle/>
        <a:p>
          <a:endParaRPr lang="en-US" sz="1800"/>
        </a:p>
      </dgm:t>
    </dgm:pt>
    <dgm:pt modelId="{72EB82D3-E317-49AC-ABDC-B49325F39F07}" type="sibTrans" cxnId="{E37D7546-5440-4A79-8AB6-C72B21648961}">
      <dgm:prSet custT="1"/>
      <dgm:spPr/>
      <dgm:t>
        <a:bodyPr/>
        <a:lstStyle/>
        <a:p>
          <a:endParaRPr lang="en-US" sz="2400"/>
        </a:p>
      </dgm:t>
    </dgm:pt>
    <dgm:pt modelId="{56EEC3B9-CC0D-4795-AC6C-A42EA2F563FB}">
      <dgm:prSet custT="1"/>
      <dgm:spPr>
        <a:solidFill>
          <a:srgbClr val="017973"/>
        </a:solidFill>
      </dgm:spPr>
      <dgm:t>
        <a:bodyPr/>
        <a:lstStyle/>
        <a:p>
          <a:r>
            <a:rPr lang="el-GR" sz="2000" dirty="0"/>
            <a:t>Πολύς βήχας</a:t>
          </a:r>
          <a:endParaRPr lang="en-US" sz="2000" dirty="0"/>
        </a:p>
      </dgm:t>
    </dgm:pt>
    <dgm:pt modelId="{5603B274-DD36-4E4B-A2A6-60E3A6C35F03}" type="parTrans" cxnId="{0E7927DD-36B0-41BD-90FD-4D383591E4E0}">
      <dgm:prSet/>
      <dgm:spPr/>
      <dgm:t>
        <a:bodyPr/>
        <a:lstStyle/>
        <a:p>
          <a:endParaRPr lang="en-US" sz="1800"/>
        </a:p>
      </dgm:t>
    </dgm:pt>
    <dgm:pt modelId="{CE436C80-F915-4F23-A7EC-4DA5FA3FAF6B}" type="sibTrans" cxnId="{0E7927DD-36B0-41BD-90FD-4D383591E4E0}">
      <dgm:prSet/>
      <dgm:spPr/>
      <dgm:t>
        <a:bodyPr/>
        <a:lstStyle/>
        <a:p>
          <a:endParaRPr lang="en-US" sz="1800"/>
        </a:p>
      </dgm:t>
    </dgm:pt>
    <dgm:pt modelId="{B4829FF3-E1E2-4746-809B-8227EF164B67}">
      <dgm:prSet custT="1"/>
      <dgm:spPr>
        <a:solidFill>
          <a:srgbClr val="017973"/>
        </a:solidFill>
      </dgm:spPr>
      <dgm:t>
        <a:bodyPr/>
        <a:lstStyle/>
        <a:p>
          <a:r>
            <a:rPr lang="el-GR" sz="2800" b="1" dirty="0"/>
            <a:t>Λόγοι για επίσκεψη στον γιατρό</a:t>
          </a:r>
          <a:endParaRPr lang="en-US" sz="2800" b="1" dirty="0"/>
        </a:p>
      </dgm:t>
    </dgm:pt>
    <dgm:pt modelId="{321700C0-FA87-46A0-A13E-D97ED35BBBEA}" type="sibTrans" cxnId="{1D58FAF2-D121-42DB-AC06-FC60166C44DF}">
      <dgm:prSet custT="1"/>
      <dgm:spPr/>
      <dgm:t>
        <a:bodyPr/>
        <a:lstStyle/>
        <a:p>
          <a:endParaRPr lang="en-US" sz="2400"/>
        </a:p>
      </dgm:t>
    </dgm:pt>
    <dgm:pt modelId="{86D5FD87-E79F-4859-8917-38638CAE5C3E}" type="parTrans" cxnId="{1D58FAF2-D121-42DB-AC06-FC60166C44DF}">
      <dgm:prSet/>
      <dgm:spPr/>
      <dgm:t>
        <a:bodyPr/>
        <a:lstStyle/>
        <a:p>
          <a:endParaRPr lang="en-US" sz="1800"/>
        </a:p>
      </dgm:t>
    </dgm:pt>
    <dgm:pt modelId="{7608F57B-7B45-4E23-95AA-DF8D77852E7D}" type="pres">
      <dgm:prSet presAssocID="{791456E4-F236-401B-98ED-7F25C7319C4E}" presName="outerComposite" presStyleCnt="0">
        <dgm:presLayoutVars>
          <dgm:chMax val="5"/>
          <dgm:dir/>
          <dgm:resizeHandles val="exact"/>
        </dgm:presLayoutVars>
      </dgm:prSet>
      <dgm:spPr/>
    </dgm:pt>
    <dgm:pt modelId="{EE9C0D02-EE01-4CC9-98C5-7711785D2897}" type="pres">
      <dgm:prSet presAssocID="{791456E4-F236-401B-98ED-7F25C7319C4E}" presName="dummyMaxCanvas" presStyleCnt="0">
        <dgm:presLayoutVars/>
      </dgm:prSet>
      <dgm:spPr/>
    </dgm:pt>
    <dgm:pt modelId="{F0CEF320-3D1F-4C46-A8B5-4DD4D708E79E}" type="pres">
      <dgm:prSet presAssocID="{791456E4-F236-401B-98ED-7F25C7319C4E}" presName="FiveNodes_1" presStyleLbl="node1" presStyleIdx="0" presStyleCnt="5" custLinFactNeighborX="3742" custLinFactNeighborY="-503">
        <dgm:presLayoutVars>
          <dgm:bulletEnabled val="1"/>
        </dgm:presLayoutVars>
      </dgm:prSet>
      <dgm:spPr/>
    </dgm:pt>
    <dgm:pt modelId="{724F9902-B41C-4DED-9678-3B0095DA958D}" type="pres">
      <dgm:prSet presAssocID="{791456E4-F236-401B-98ED-7F25C7319C4E}" presName="FiveNodes_2" presStyleLbl="node1" presStyleIdx="1" presStyleCnt="5">
        <dgm:presLayoutVars>
          <dgm:bulletEnabled val="1"/>
        </dgm:presLayoutVars>
      </dgm:prSet>
      <dgm:spPr/>
    </dgm:pt>
    <dgm:pt modelId="{EE494212-F2B9-4B4A-884B-D9E83E49B21E}" type="pres">
      <dgm:prSet presAssocID="{791456E4-F236-401B-98ED-7F25C7319C4E}" presName="FiveNodes_3" presStyleLbl="node1" presStyleIdx="2" presStyleCnt="5">
        <dgm:presLayoutVars>
          <dgm:bulletEnabled val="1"/>
        </dgm:presLayoutVars>
      </dgm:prSet>
      <dgm:spPr/>
    </dgm:pt>
    <dgm:pt modelId="{38FFE77C-46E4-4D32-BF39-0980BDB2EEBC}" type="pres">
      <dgm:prSet presAssocID="{791456E4-F236-401B-98ED-7F25C7319C4E}" presName="FiveNodes_4" presStyleLbl="node1" presStyleIdx="3" presStyleCnt="5">
        <dgm:presLayoutVars>
          <dgm:bulletEnabled val="1"/>
        </dgm:presLayoutVars>
      </dgm:prSet>
      <dgm:spPr/>
    </dgm:pt>
    <dgm:pt modelId="{5CFEE596-56EB-42F8-A85E-5664D7DB0A1B}" type="pres">
      <dgm:prSet presAssocID="{791456E4-F236-401B-98ED-7F25C7319C4E}" presName="FiveNodes_5" presStyleLbl="node1" presStyleIdx="4" presStyleCnt="5">
        <dgm:presLayoutVars>
          <dgm:bulletEnabled val="1"/>
        </dgm:presLayoutVars>
      </dgm:prSet>
      <dgm:spPr/>
    </dgm:pt>
    <dgm:pt modelId="{57ACB9D9-F8AD-4AAE-BB4C-CD2BB7E66BF4}" type="pres">
      <dgm:prSet presAssocID="{791456E4-F236-401B-98ED-7F25C7319C4E}" presName="FiveConn_1-2" presStyleLbl="fgAccFollowNode1" presStyleIdx="0" presStyleCnt="4">
        <dgm:presLayoutVars>
          <dgm:bulletEnabled val="1"/>
        </dgm:presLayoutVars>
      </dgm:prSet>
      <dgm:spPr/>
    </dgm:pt>
    <dgm:pt modelId="{994D474D-34C4-467E-9CDA-DB95E17005A7}" type="pres">
      <dgm:prSet presAssocID="{791456E4-F236-401B-98ED-7F25C7319C4E}" presName="FiveConn_2-3" presStyleLbl="fgAccFollowNode1" presStyleIdx="1" presStyleCnt="4">
        <dgm:presLayoutVars>
          <dgm:bulletEnabled val="1"/>
        </dgm:presLayoutVars>
      </dgm:prSet>
      <dgm:spPr/>
    </dgm:pt>
    <dgm:pt modelId="{BFA1CF1D-DBDA-4DAC-9033-376F288279BA}" type="pres">
      <dgm:prSet presAssocID="{791456E4-F236-401B-98ED-7F25C7319C4E}" presName="FiveConn_3-4" presStyleLbl="fgAccFollowNode1" presStyleIdx="2" presStyleCnt="4">
        <dgm:presLayoutVars>
          <dgm:bulletEnabled val="1"/>
        </dgm:presLayoutVars>
      </dgm:prSet>
      <dgm:spPr/>
    </dgm:pt>
    <dgm:pt modelId="{B0C117E5-11BA-4E2C-930E-96B4D9517C63}" type="pres">
      <dgm:prSet presAssocID="{791456E4-F236-401B-98ED-7F25C7319C4E}" presName="FiveConn_4-5" presStyleLbl="fgAccFollowNode1" presStyleIdx="3" presStyleCnt="4">
        <dgm:presLayoutVars>
          <dgm:bulletEnabled val="1"/>
        </dgm:presLayoutVars>
      </dgm:prSet>
      <dgm:spPr/>
    </dgm:pt>
    <dgm:pt modelId="{3698A9A1-5444-4D35-B4BE-EF25C62DBA4E}" type="pres">
      <dgm:prSet presAssocID="{791456E4-F236-401B-98ED-7F25C7319C4E}" presName="FiveNodes_1_text" presStyleLbl="node1" presStyleIdx="4" presStyleCnt="5">
        <dgm:presLayoutVars>
          <dgm:bulletEnabled val="1"/>
        </dgm:presLayoutVars>
      </dgm:prSet>
      <dgm:spPr/>
    </dgm:pt>
    <dgm:pt modelId="{33D8DB37-F182-4D09-BAC0-9C93E179E4AE}" type="pres">
      <dgm:prSet presAssocID="{791456E4-F236-401B-98ED-7F25C7319C4E}" presName="FiveNodes_2_text" presStyleLbl="node1" presStyleIdx="4" presStyleCnt="5">
        <dgm:presLayoutVars>
          <dgm:bulletEnabled val="1"/>
        </dgm:presLayoutVars>
      </dgm:prSet>
      <dgm:spPr/>
    </dgm:pt>
    <dgm:pt modelId="{F6681C63-9C3B-43B2-9F24-05685F153A35}" type="pres">
      <dgm:prSet presAssocID="{791456E4-F236-401B-98ED-7F25C7319C4E}" presName="FiveNodes_3_text" presStyleLbl="node1" presStyleIdx="4" presStyleCnt="5">
        <dgm:presLayoutVars>
          <dgm:bulletEnabled val="1"/>
        </dgm:presLayoutVars>
      </dgm:prSet>
      <dgm:spPr/>
    </dgm:pt>
    <dgm:pt modelId="{B374781E-4EC3-4F36-88B0-90D35EF45DEF}" type="pres">
      <dgm:prSet presAssocID="{791456E4-F236-401B-98ED-7F25C7319C4E}" presName="FiveNodes_4_text" presStyleLbl="node1" presStyleIdx="4" presStyleCnt="5">
        <dgm:presLayoutVars>
          <dgm:bulletEnabled val="1"/>
        </dgm:presLayoutVars>
      </dgm:prSet>
      <dgm:spPr/>
    </dgm:pt>
    <dgm:pt modelId="{891F7F6F-5DE4-450E-8514-DED9E10C8864}" type="pres">
      <dgm:prSet presAssocID="{791456E4-F236-401B-98ED-7F25C7319C4E}" presName="FiveNodes_5_text" presStyleLbl="node1" presStyleIdx="4" presStyleCnt="5">
        <dgm:presLayoutVars>
          <dgm:bulletEnabled val="1"/>
        </dgm:presLayoutVars>
      </dgm:prSet>
      <dgm:spPr/>
    </dgm:pt>
  </dgm:ptLst>
  <dgm:cxnLst>
    <dgm:cxn modelId="{BE746915-383C-4D81-9EF0-E8E1509B5AAB}" type="presOf" srcId="{C9FB27F4-90A4-488B-AB13-3CD5A3AABDD8}" destId="{EE494212-F2B9-4B4A-884B-D9E83E49B21E}" srcOrd="0" destOrd="0" presId="urn:microsoft.com/office/officeart/2005/8/layout/vProcess5"/>
    <dgm:cxn modelId="{93A14B17-A510-4D6C-BAFF-F109A29AB407}" type="presOf" srcId="{B4829FF3-E1E2-4746-809B-8227EF164B67}" destId="{3698A9A1-5444-4D35-B4BE-EF25C62DBA4E}" srcOrd="1" destOrd="0" presId="urn:microsoft.com/office/officeart/2005/8/layout/vProcess5"/>
    <dgm:cxn modelId="{E37D7546-5440-4A79-8AB6-C72B21648961}" srcId="{791456E4-F236-401B-98ED-7F25C7319C4E}" destId="{DDA042C1-B854-467B-A190-224CE75392AF}" srcOrd="3" destOrd="0" parTransId="{8818B325-019D-46E6-85AB-19961634F9C1}" sibTransId="{72EB82D3-E317-49AC-ABDC-B49325F39F07}"/>
    <dgm:cxn modelId="{92CF935F-C75E-47EF-86A1-2AE835528B9D}" type="presOf" srcId="{72EB82D3-E317-49AC-ABDC-B49325F39F07}" destId="{B0C117E5-11BA-4E2C-930E-96B4D9517C63}" srcOrd="0" destOrd="0" presId="urn:microsoft.com/office/officeart/2005/8/layout/vProcess5"/>
    <dgm:cxn modelId="{43965161-8037-4004-90B3-99D60E326588}" type="presOf" srcId="{56EEC3B9-CC0D-4795-AC6C-A42EA2F563FB}" destId="{891F7F6F-5DE4-450E-8514-DED9E10C8864}" srcOrd="1" destOrd="0" presId="urn:microsoft.com/office/officeart/2005/8/layout/vProcess5"/>
    <dgm:cxn modelId="{29CCE26C-384F-4C6C-8F86-521D53532C30}" type="presOf" srcId="{150CA0D5-68A1-41DE-9F92-90F419FCE7BF}" destId="{994D474D-34C4-467E-9CDA-DB95E17005A7}" srcOrd="0" destOrd="0" presId="urn:microsoft.com/office/officeart/2005/8/layout/vProcess5"/>
    <dgm:cxn modelId="{6668877C-F45E-41E7-A593-8CD8503F06F4}" type="presOf" srcId="{C9FB27F4-90A4-488B-AB13-3CD5A3AABDD8}" destId="{F6681C63-9C3B-43B2-9F24-05685F153A35}" srcOrd="1" destOrd="0" presId="urn:microsoft.com/office/officeart/2005/8/layout/vProcess5"/>
    <dgm:cxn modelId="{B3390A7E-4891-409E-B174-71A1B4C77F97}" type="presOf" srcId="{DDA042C1-B854-467B-A190-224CE75392AF}" destId="{38FFE77C-46E4-4D32-BF39-0980BDB2EEBC}" srcOrd="0" destOrd="0" presId="urn:microsoft.com/office/officeart/2005/8/layout/vProcess5"/>
    <dgm:cxn modelId="{EE9882A4-F772-4C56-8964-B4669FB81FEC}" type="presOf" srcId="{5998D65C-DA78-4B9F-B860-530E6978ADC2}" destId="{33D8DB37-F182-4D09-BAC0-9C93E179E4AE}" srcOrd="1" destOrd="0" presId="urn:microsoft.com/office/officeart/2005/8/layout/vProcess5"/>
    <dgm:cxn modelId="{92F795B2-D44D-4FD2-B155-5FE9364722EA}" srcId="{791456E4-F236-401B-98ED-7F25C7319C4E}" destId="{C9FB27F4-90A4-488B-AB13-3CD5A3AABDD8}" srcOrd="2" destOrd="0" parTransId="{E339AAAA-DF3A-4EDA-987B-D0BA8172315B}" sibTransId="{D75041B5-133F-48FC-B0A2-0169398B2CAC}"/>
    <dgm:cxn modelId="{113C2AC5-A47D-4789-B630-539CB6C72365}" type="presOf" srcId="{B4829FF3-E1E2-4746-809B-8227EF164B67}" destId="{F0CEF320-3D1F-4C46-A8B5-4DD4D708E79E}" srcOrd="0" destOrd="0" presId="urn:microsoft.com/office/officeart/2005/8/layout/vProcess5"/>
    <dgm:cxn modelId="{3F701DCC-356E-4EF1-B080-63748C00EA29}" type="presOf" srcId="{791456E4-F236-401B-98ED-7F25C7319C4E}" destId="{7608F57B-7B45-4E23-95AA-DF8D77852E7D}" srcOrd="0" destOrd="0" presId="urn:microsoft.com/office/officeart/2005/8/layout/vProcess5"/>
    <dgm:cxn modelId="{79A148D5-E536-4D01-B37E-A2F589CB1621}" type="presOf" srcId="{D75041B5-133F-48FC-B0A2-0169398B2CAC}" destId="{BFA1CF1D-DBDA-4DAC-9033-376F288279BA}" srcOrd="0" destOrd="0" presId="urn:microsoft.com/office/officeart/2005/8/layout/vProcess5"/>
    <dgm:cxn modelId="{7F1B2CDC-6803-47A7-A8C6-2E47702E9A88}" type="presOf" srcId="{321700C0-FA87-46A0-A13E-D97ED35BBBEA}" destId="{57ACB9D9-F8AD-4AAE-BB4C-CD2BB7E66BF4}" srcOrd="0" destOrd="0" presId="urn:microsoft.com/office/officeart/2005/8/layout/vProcess5"/>
    <dgm:cxn modelId="{0E7927DD-36B0-41BD-90FD-4D383591E4E0}" srcId="{791456E4-F236-401B-98ED-7F25C7319C4E}" destId="{56EEC3B9-CC0D-4795-AC6C-A42EA2F563FB}" srcOrd="4" destOrd="0" parTransId="{5603B274-DD36-4E4B-A2A6-60E3A6C35F03}" sibTransId="{CE436C80-F915-4F23-A7EC-4DA5FA3FAF6B}"/>
    <dgm:cxn modelId="{89BA49E5-C842-4AE3-9D57-55C45E3EBDF7}" type="presOf" srcId="{56EEC3B9-CC0D-4795-AC6C-A42EA2F563FB}" destId="{5CFEE596-56EB-42F8-A85E-5664D7DB0A1B}" srcOrd="0" destOrd="0" presId="urn:microsoft.com/office/officeart/2005/8/layout/vProcess5"/>
    <dgm:cxn modelId="{3AD999EC-32D9-481D-A146-F12D62A553F2}" type="presOf" srcId="{5998D65C-DA78-4B9F-B860-530E6978ADC2}" destId="{724F9902-B41C-4DED-9678-3B0095DA958D}" srcOrd="0" destOrd="0" presId="urn:microsoft.com/office/officeart/2005/8/layout/vProcess5"/>
    <dgm:cxn modelId="{00F891EE-B584-4674-BB51-2BB3B4BF282C}" type="presOf" srcId="{DDA042C1-B854-467B-A190-224CE75392AF}" destId="{B374781E-4EC3-4F36-88B0-90D35EF45DEF}" srcOrd="1" destOrd="0" presId="urn:microsoft.com/office/officeart/2005/8/layout/vProcess5"/>
    <dgm:cxn modelId="{1D58FAF2-D121-42DB-AC06-FC60166C44DF}" srcId="{791456E4-F236-401B-98ED-7F25C7319C4E}" destId="{B4829FF3-E1E2-4746-809B-8227EF164B67}" srcOrd="0" destOrd="0" parTransId="{86D5FD87-E79F-4859-8917-38638CAE5C3E}" sibTransId="{321700C0-FA87-46A0-A13E-D97ED35BBBEA}"/>
    <dgm:cxn modelId="{3220B6F5-3314-41E6-B8D5-0148A6E07CCA}" srcId="{791456E4-F236-401B-98ED-7F25C7319C4E}" destId="{5998D65C-DA78-4B9F-B860-530E6978ADC2}" srcOrd="1" destOrd="0" parTransId="{80A1E023-CE62-447D-81BC-C145D0A77E1C}" sibTransId="{150CA0D5-68A1-41DE-9F92-90F419FCE7BF}"/>
    <dgm:cxn modelId="{382E5957-925B-4356-B03B-65DB1E7597BD}" type="presParOf" srcId="{7608F57B-7B45-4E23-95AA-DF8D77852E7D}" destId="{EE9C0D02-EE01-4CC9-98C5-7711785D2897}" srcOrd="0" destOrd="0" presId="urn:microsoft.com/office/officeart/2005/8/layout/vProcess5"/>
    <dgm:cxn modelId="{43C654DB-C25F-4C6C-89E5-34B6C7A86BA6}" type="presParOf" srcId="{7608F57B-7B45-4E23-95AA-DF8D77852E7D}" destId="{F0CEF320-3D1F-4C46-A8B5-4DD4D708E79E}" srcOrd="1" destOrd="0" presId="urn:microsoft.com/office/officeart/2005/8/layout/vProcess5"/>
    <dgm:cxn modelId="{74A096AE-3F2E-450D-92AF-F5FD09C38476}" type="presParOf" srcId="{7608F57B-7B45-4E23-95AA-DF8D77852E7D}" destId="{724F9902-B41C-4DED-9678-3B0095DA958D}" srcOrd="2" destOrd="0" presId="urn:microsoft.com/office/officeart/2005/8/layout/vProcess5"/>
    <dgm:cxn modelId="{C6263E97-CBD7-4AB1-A0E4-B50AB07A62EB}" type="presParOf" srcId="{7608F57B-7B45-4E23-95AA-DF8D77852E7D}" destId="{EE494212-F2B9-4B4A-884B-D9E83E49B21E}" srcOrd="3" destOrd="0" presId="urn:microsoft.com/office/officeart/2005/8/layout/vProcess5"/>
    <dgm:cxn modelId="{E1BD716C-07A2-41BE-A37B-478F4BC57AC9}" type="presParOf" srcId="{7608F57B-7B45-4E23-95AA-DF8D77852E7D}" destId="{38FFE77C-46E4-4D32-BF39-0980BDB2EEBC}" srcOrd="4" destOrd="0" presId="urn:microsoft.com/office/officeart/2005/8/layout/vProcess5"/>
    <dgm:cxn modelId="{4D70F308-39FF-4B9F-9585-D3AAC185E90C}" type="presParOf" srcId="{7608F57B-7B45-4E23-95AA-DF8D77852E7D}" destId="{5CFEE596-56EB-42F8-A85E-5664D7DB0A1B}" srcOrd="5" destOrd="0" presId="urn:microsoft.com/office/officeart/2005/8/layout/vProcess5"/>
    <dgm:cxn modelId="{AFCE2CC0-0BA8-4276-8599-14ED97F307B7}" type="presParOf" srcId="{7608F57B-7B45-4E23-95AA-DF8D77852E7D}" destId="{57ACB9D9-F8AD-4AAE-BB4C-CD2BB7E66BF4}" srcOrd="6" destOrd="0" presId="urn:microsoft.com/office/officeart/2005/8/layout/vProcess5"/>
    <dgm:cxn modelId="{D91FBC10-6A14-401D-91ED-341125F6490C}" type="presParOf" srcId="{7608F57B-7B45-4E23-95AA-DF8D77852E7D}" destId="{994D474D-34C4-467E-9CDA-DB95E17005A7}" srcOrd="7" destOrd="0" presId="urn:microsoft.com/office/officeart/2005/8/layout/vProcess5"/>
    <dgm:cxn modelId="{801A5EA9-2739-4784-833D-C8FFC9EC71F9}" type="presParOf" srcId="{7608F57B-7B45-4E23-95AA-DF8D77852E7D}" destId="{BFA1CF1D-DBDA-4DAC-9033-376F288279BA}" srcOrd="8" destOrd="0" presId="urn:microsoft.com/office/officeart/2005/8/layout/vProcess5"/>
    <dgm:cxn modelId="{8122A13A-167D-4317-BD21-0881FABEFD23}" type="presParOf" srcId="{7608F57B-7B45-4E23-95AA-DF8D77852E7D}" destId="{B0C117E5-11BA-4E2C-930E-96B4D9517C63}" srcOrd="9" destOrd="0" presId="urn:microsoft.com/office/officeart/2005/8/layout/vProcess5"/>
    <dgm:cxn modelId="{83ACC159-213C-4CF9-9588-10825D14AF0E}" type="presParOf" srcId="{7608F57B-7B45-4E23-95AA-DF8D77852E7D}" destId="{3698A9A1-5444-4D35-B4BE-EF25C62DBA4E}" srcOrd="10" destOrd="0" presId="urn:microsoft.com/office/officeart/2005/8/layout/vProcess5"/>
    <dgm:cxn modelId="{46A2BF5A-B479-4928-B74F-637A92A9AC83}" type="presParOf" srcId="{7608F57B-7B45-4E23-95AA-DF8D77852E7D}" destId="{33D8DB37-F182-4D09-BAC0-9C93E179E4AE}" srcOrd="11" destOrd="0" presId="urn:microsoft.com/office/officeart/2005/8/layout/vProcess5"/>
    <dgm:cxn modelId="{3539D883-80A1-4F11-B36A-1F2CEF0D20DA}" type="presParOf" srcId="{7608F57B-7B45-4E23-95AA-DF8D77852E7D}" destId="{F6681C63-9C3B-43B2-9F24-05685F153A35}" srcOrd="12" destOrd="0" presId="urn:microsoft.com/office/officeart/2005/8/layout/vProcess5"/>
    <dgm:cxn modelId="{02A9D189-C4E9-4044-9FA6-7C56B999DFBA}" type="presParOf" srcId="{7608F57B-7B45-4E23-95AA-DF8D77852E7D}" destId="{B374781E-4EC3-4F36-88B0-90D35EF45DEF}" srcOrd="13" destOrd="0" presId="urn:microsoft.com/office/officeart/2005/8/layout/vProcess5"/>
    <dgm:cxn modelId="{FD117720-C6D2-443C-8BA1-BE27EA252094}" type="presParOf" srcId="{7608F57B-7B45-4E23-95AA-DF8D77852E7D}" destId="{891F7F6F-5DE4-450E-8514-DED9E10C8864}"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B74EB-09D3-4BD2-9EEB-4A848EDF4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791BF-AD4B-49C4-B700-DE4AE24FA4D1}">
      <dgm:prSet custT="1"/>
      <dgm:spPr>
        <a:solidFill>
          <a:srgbClr val="017973"/>
        </a:solidFill>
      </dgm:spPr>
      <dgm:t>
        <a:bodyPr/>
        <a:lstStyle/>
        <a:p>
          <a:r>
            <a:rPr lang="el-GR" sz="1600" dirty="0"/>
            <a:t>Η μητέρα του, του αγοράζει αντιισταμινικά φάρμακα χωρίς συνταγή (αλλά δεν είναι σίγουρη ότι τα λαμβάνει).</a:t>
          </a:r>
          <a:endParaRPr lang="en-US" sz="1600" dirty="0"/>
        </a:p>
      </dgm:t>
    </dgm:pt>
    <dgm:pt modelId="{80910426-56C7-4293-9FD2-70803AD20D3B}" type="parTrans" cxnId="{E0C0F4EC-2202-4AE0-90C0-D638D162D4A4}">
      <dgm:prSet/>
      <dgm:spPr/>
      <dgm:t>
        <a:bodyPr/>
        <a:lstStyle/>
        <a:p>
          <a:endParaRPr lang="en-US" sz="2000"/>
        </a:p>
      </dgm:t>
    </dgm:pt>
    <dgm:pt modelId="{85432105-1E75-4AD0-BFAD-D7DC44D05255}" type="sibTrans" cxnId="{E0C0F4EC-2202-4AE0-90C0-D638D162D4A4}">
      <dgm:prSet/>
      <dgm:spPr/>
      <dgm:t>
        <a:bodyPr/>
        <a:lstStyle/>
        <a:p>
          <a:endParaRPr lang="en-US" sz="2000"/>
        </a:p>
      </dgm:t>
    </dgm:pt>
    <dgm:pt modelId="{CD383BAC-6FA1-48D9-AC9B-C920B18D938B}">
      <dgm:prSet custT="1"/>
      <dgm:spPr>
        <a:solidFill>
          <a:srgbClr val="017973"/>
        </a:solidFill>
      </dgm:spPr>
      <dgm:t>
        <a:bodyPr/>
        <a:lstStyle/>
        <a:p>
          <a:r>
            <a:rPr lang="el-GR" sz="1600" dirty="0"/>
            <a:t>Η μητέρα είχε έκζεμα και αλλεργική ρινίτιδα όταν ήταν παιδί.</a:t>
          </a:r>
          <a:endParaRPr lang="en-US" sz="1600" dirty="0"/>
        </a:p>
      </dgm:t>
    </dgm:pt>
    <dgm:pt modelId="{FF5A4CDD-E1A6-4430-99F0-6F9E5B489204}" type="parTrans" cxnId="{C5715A67-06AE-4FE5-93D5-1EAFEBFC8DF7}">
      <dgm:prSet/>
      <dgm:spPr/>
      <dgm:t>
        <a:bodyPr/>
        <a:lstStyle/>
        <a:p>
          <a:endParaRPr lang="en-US" sz="2000"/>
        </a:p>
      </dgm:t>
    </dgm:pt>
    <dgm:pt modelId="{CF143D47-6F17-4AF1-9E2E-79C986004076}" type="sibTrans" cxnId="{C5715A67-06AE-4FE5-93D5-1EAFEBFC8DF7}">
      <dgm:prSet/>
      <dgm:spPr/>
      <dgm:t>
        <a:bodyPr/>
        <a:lstStyle/>
        <a:p>
          <a:endParaRPr lang="en-US" sz="2000"/>
        </a:p>
      </dgm:t>
    </dgm:pt>
    <dgm:pt modelId="{B257E5A3-697C-4578-A63E-5BEBE89659C9}">
      <dgm:prSet custT="1"/>
      <dgm:spPr>
        <a:solidFill>
          <a:srgbClr val="017973"/>
        </a:solidFill>
      </dgm:spPr>
      <dgm:t>
        <a:bodyPr/>
        <a:lstStyle/>
        <a:p>
          <a:r>
            <a:rPr lang="el-GR" sz="1600" dirty="0"/>
            <a:t>Ζουν στην άκρη της πόλης, με χωράφια απέναντι από το σπίτι τους.</a:t>
          </a:r>
          <a:endParaRPr lang="en-US" sz="1600" dirty="0"/>
        </a:p>
      </dgm:t>
    </dgm:pt>
    <dgm:pt modelId="{5DC160A9-22D5-41D7-A93A-0A86B346AB1E}" type="parTrans" cxnId="{B2F44A20-74BD-4B30-A120-994C97391E22}">
      <dgm:prSet/>
      <dgm:spPr/>
      <dgm:t>
        <a:bodyPr/>
        <a:lstStyle/>
        <a:p>
          <a:endParaRPr lang="en-US" sz="2000"/>
        </a:p>
      </dgm:t>
    </dgm:pt>
    <dgm:pt modelId="{001446F9-DFC9-4738-A7BE-DDBBAE0D06DD}" type="sibTrans" cxnId="{B2F44A20-74BD-4B30-A120-994C97391E22}">
      <dgm:prSet/>
      <dgm:spPr/>
      <dgm:t>
        <a:bodyPr/>
        <a:lstStyle/>
        <a:p>
          <a:endParaRPr lang="en-US" sz="2000"/>
        </a:p>
      </dgm:t>
    </dgm:pt>
    <dgm:pt modelId="{87D40387-59DB-4E3E-9C02-F599904F2435}">
      <dgm:prSet custT="1"/>
      <dgm:spPr>
        <a:solidFill>
          <a:srgbClr val="017973"/>
        </a:solidFill>
      </dgm:spPr>
      <dgm:t>
        <a:bodyPr/>
        <a:lstStyle/>
        <a:p>
          <a:r>
            <a:rPr lang="el-GR" sz="1600" dirty="0"/>
            <a:t>Κανένας από τους γονείς δεν καπνίζει.</a:t>
          </a:r>
          <a:endParaRPr lang="en-US" sz="1600" dirty="0"/>
        </a:p>
      </dgm:t>
    </dgm:pt>
    <dgm:pt modelId="{F075F042-AB66-47E2-9A14-3AE78A2A9ADF}" type="parTrans" cxnId="{B1E06562-AA36-4E84-B49A-3DAD927EB1F8}">
      <dgm:prSet/>
      <dgm:spPr/>
      <dgm:t>
        <a:bodyPr/>
        <a:lstStyle/>
        <a:p>
          <a:endParaRPr lang="en-US" sz="2000"/>
        </a:p>
      </dgm:t>
    </dgm:pt>
    <dgm:pt modelId="{33BD97CD-76F9-4D4F-AC9A-2441CBA20641}" type="sibTrans" cxnId="{B1E06562-AA36-4E84-B49A-3DAD927EB1F8}">
      <dgm:prSet/>
      <dgm:spPr/>
      <dgm:t>
        <a:bodyPr/>
        <a:lstStyle/>
        <a:p>
          <a:endParaRPr lang="en-US" sz="2000"/>
        </a:p>
      </dgm:t>
    </dgm:pt>
    <dgm:pt modelId="{E52D555B-889A-4C69-ACAC-37748FE5C1F5}">
      <dgm:prSet custT="1"/>
      <dgm:spPr>
        <a:solidFill>
          <a:srgbClr val="017973"/>
        </a:solidFill>
      </dgm:spPr>
      <dgm:t>
        <a:bodyPr/>
        <a:lstStyle/>
        <a:p>
          <a:r>
            <a:rPr lang="el-GR" sz="1600" dirty="0"/>
            <a:t>Έχουν παρατηρήσει ότι, αν και ο </a:t>
          </a:r>
          <a:r>
            <a:rPr lang="el-GR" sz="1600" dirty="0" err="1"/>
            <a:t>Λίαμ</a:t>
          </a:r>
          <a:r>
            <a:rPr lang="el-GR" sz="1600" dirty="0"/>
            <a:t> παρουσιάζει ήπια συμπτώματα καθ' όλη τη διάρκεια του έτους, τα συμπτώματα αυτά έχουν επιδεινωθεί σημαντικά τις τελευταίες τρεις εβδομάδες. Δεν φαίνεται να έχει ‘ενέργεια’ για να παίξει ποδόσφαιρο και γενικά είναι ληθαργικός.</a:t>
          </a:r>
          <a:endParaRPr lang="en-US" sz="1600" dirty="0"/>
        </a:p>
      </dgm:t>
    </dgm:pt>
    <dgm:pt modelId="{12455E05-936B-4D7E-8DEB-419DC86F16A4}" type="parTrans" cxnId="{FAC38B01-207D-4AE0-8519-A8CF04037E5C}">
      <dgm:prSet/>
      <dgm:spPr/>
      <dgm:t>
        <a:bodyPr/>
        <a:lstStyle/>
        <a:p>
          <a:endParaRPr lang="en-US" sz="2000"/>
        </a:p>
      </dgm:t>
    </dgm:pt>
    <dgm:pt modelId="{081C3B1C-80C6-43FD-99D7-BD02248AC188}" type="sibTrans" cxnId="{FAC38B01-207D-4AE0-8519-A8CF04037E5C}">
      <dgm:prSet/>
      <dgm:spPr/>
      <dgm:t>
        <a:bodyPr/>
        <a:lstStyle/>
        <a:p>
          <a:endParaRPr lang="en-US" sz="2000"/>
        </a:p>
      </dgm:t>
    </dgm:pt>
    <dgm:pt modelId="{0D0E0DE7-FD70-46A0-8F6F-68676AB5C283}">
      <dgm:prSet custT="1"/>
      <dgm:spPr>
        <a:solidFill>
          <a:srgbClr val="017973"/>
        </a:solidFill>
      </dgm:spPr>
      <dgm:t>
        <a:bodyPr/>
        <a:lstStyle/>
        <a:p>
          <a:r>
            <a:rPr lang="el-GR" sz="1600" dirty="0"/>
            <a:t>Η μητέρα του </a:t>
          </a:r>
          <a:r>
            <a:rPr lang="el-GR" sz="1600" dirty="0" err="1"/>
            <a:t>Λίαμ</a:t>
          </a:r>
          <a:r>
            <a:rPr lang="el-GR" sz="1600" dirty="0"/>
            <a:t> τόνισε επίσης ότι βήχει πολύ.</a:t>
          </a:r>
          <a:r>
            <a:rPr lang="en-US" sz="1600" dirty="0"/>
            <a:t> </a:t>
          </a:r>
        </a:p>
      </dgm:t>
    </dgm:pt>
    <dgm:pt modelId="{83357BA4-48C4-49DF-9664-EE3BFF813FAB}" type="parTrans" cxnId="{D9D0EF4C-BDCA-41CC-975F-7076345893B6}">
      <dgm:prSet/>
      <dgm:spPr/>
      <dgm:t>
        <a:bodyPr/>
        <a:lstStyle/>
        <a:p>
          <a:endParaRPr lang="en-US" sz="2000"/>
        </a:p>
      </dgm:t>
    </dgm:pt>
    <dgm:pt modelId="{69851371-6394-4B1B-ADFE-2DFAD05EE17C}" type="sibTrans" cxnId="{D9D0EF4C-BDCA-41CC-975F-7076345893B6}">
      <dgm:prSet/>
      <dgm:spPr/>
      <dgm:t>
        <a:bodyPr/>
        <a:lstStyle/>
        <a:p>
          <a:endParaRPr lang="en-US" sz="2000"/>
        </a:p>
      </dgm:t>
    </dgm:pt>
    <dgm:pt modelId="{806CFF42-B52B-44E4-9ACB-3F3481A8F4E8}" type="pres">
      <dgm:prSet presAssocID="{627B74EB-09D3-4BD2-9EEB-4A848EDF4130}" presName="linear" presStyleCnt="0">
        <dgm:presLayoutVars>
          <dgm:animLvl val="lvl"/>
          <dgm:resizeHandles val="exact"/>
        </dgm:presLayoutVars>
      </dgm:prSet>
      <dgm:spPr/>
    </dgm:pt>
    <dgm:pt modelId="{E90FEC48-9661-4292-A600-2A2F5B925341}" type="pres">
      <dgm:prSet presAssocID="{846791BF-AD4B-49C4-B700-DE4AE24FA4D1}" presName="parentText" presStyleLbl="node1" presStyleIdx="0" presStyleCnt="6">
        <dgm:presLayoutVars>
          <dgm:chMax val="0"/>
          <dgm:bulletEnabled val="1"/>
        </dgm:presLayoutVars>
      </dgm:prSet>
      <dgm:spPr/>
    </dgm:pt>
    <dgm:pt modelId="{494ED636-5108-4FF7-9965-8D0290429FA5}" type="pres">
      <dgm:prSet presAssocID="{85432105-1E75-4AD0-BFAD-D7DC44D05255}" presName="spacer" presStyleCnt="0"/>
      <dgm:spPr/>
    </dgm:pt>
    <dgm:pt modelId="{487DFB31-FEB7-4613-A95C-F446ABB88647}" type="pres">
      <dgm:prSet presAssocID="{CD383BAC-6FA1-48D9-AC9B-C920B18D938B}" presName="parentText" presStyleLbl="node1" presStyleIdx="1" presStyleCnt="6">
        <dgm:presLayoutVars>
          <dgm:chMax val="0"/>
          <dgm:bulletEnabled val="1"/>
        </dgm:presLayoutVars>
      </dgm:prSet>
      <dgm:spPr/>
    </dgm:pt>
    <dgm:pt modelId="{5380E285-812E-49C2-9020-3AFA41C25BF6}" type="pres">
      <dgm:prSet presAssocID="{CF143D47-6F17-4AF1-9E2E-79C986004076}" presName="spacer" presStyleCnt="0"/>
      <dgm:spPr/>
    </dgm:pt>
    <dgm:pt modelId="{46D95FD7-6A32-45B6-A580-04903A7E35C0}" type="pres">
      <dgm:prSet presAssocID="{B257E5A3-697C-4578-A63E-5BEBE89659C9}" presName="parentText" presStyleLbl="node1" presStyleIdx="2" presStyleCnt="6">
        <dgm:presLayoutVars>
          <dgm:chMax val="0"/>
          <dgm:bulletEnabled val="1"/>
        </dgm:presLayoutVars>
      </dgm:prSet>
      <dgm:spPr/>
    </dgm:pt>
    <dgm:pt modelId="{51C691A3-CF4E-4527-9DCB-0D3ADC401C89}" type="pres">
      <dgm:prSet presAssocID="{001446F9-DFC9-4738-A7BE-DDBBAE0D06DD}" presName="spacer" presStyleCnt="0"/>
      <dgm:spPr/>
    </dgm:pt>
    <dgm:pt modelId="{C8785DF7-0FF6-48F1-A8B9-AEAE6A6113D1}" type="pres">
      <dgm:prSet presAssocID="{87D40387-59DB-4E3E-9C02-F599904F2435}" presName="parentText" presStyleLbl="node1" presStyleIdx="3" presStyleCnt="6">
        <dgm:presLayoutVars>
          <dgm:chMax val="0"/>
          <dgm:bulletEnabled val="1"/>
        </dgm:presLayoutVars>
      </dgm:prSet>
      <dgm:spPr/>
    </dgm:pt>
    <dgm:pt modelId="{D5C5AE86-B6CA-462D-8F57-E0A804CADB8B}" type="pres">
      <dgm:prSet presAssocID="{33BD97CD-76F9-4D4F-AC9A-2441CBA20641}" presName="spacer" presStyleCnt="0"/>
      <dgm:spPr/>
    </dgm:pt>
    <dgm:pt modelId="{86ECBF9A-A963-410B-8D97-37209BAA6674}" type="pres">
      <dgm:prSet presAssocID="{E52D555B-889A-4C69-ACAC-37748FE5C1F5}" presName="parentText" presStyleLbl="node1" presStyleIdx="4" presStyleCnt="6">
        <dgm:presLayoutVars>
          <dgm:chMax val="0"/>
          <dgm:bulletEnabled val="1"/>
        </dgm:presLayoutVars>
      </dgm:prSet>
      <dgm:spPr/>
    </dgm:pt>
    <dgm:pt modelId="{1570102F-650E-4C8B-98CF-2EB943709D16}" type="pres">
      <dgm:prSet presAssocID="{081C3B1C-80C6-43FD-99D7-BD02248AC188}" presName="spacer" presStyleCnt="0"/>
      <dgm:spPr/>
    </dgm:pt>
    <dgm:pt modelId="{0EB033C2-C2EF-4E0E-A1D4-9A97589FC9EB}" type="pres">
      <dgm:prSet presAssocID="{0D0E0DE7-FD70-46A0-8F6F-68676AB5C283}" presName="parentText" presStyleLbl="node1" presStyleIdx="5" presStyleCnt="6">
        <dgm:presLayoutVars>
          <dgm:chMax val="0"/>
          <dgm:bulletEnabled val="1"/>
        </dgm:presLayoutVars>
      </dgm:prSet>
      <dgm:spPr/>
    </dgm:pt>
  </dgm:ptLst>
  <dgm:cxnLst>
    <dgm:cxn modelId="{FAC38B01-207D-4AE0-8519-A8CF04037E5C}" srcId="{627B74EB-09D3-4BD2-9EEB-4A848EDF4130}" destId="{E52D555B-889A-4C69-ACAC-37748FE5C1F5}" srcOrd="4" destOrd="0" parTransId="{12455E05-936B-4D7E-8DEB-419DC86F16A4}" sibTransId="{081C3B1C-80C6-43FD-99D7-BD02248AC188}"/>
    <dgm:cxn modelId="{7EBA1809-1E02-4D96-B39F-6E8E387162C1}" type="presOf" srcId="{CD383BAC-6FA1-48D9-AC9B-C920B18D938B}" destId="{487DFB31-FEB7-4613-A95C-F446ABB88647}" srcOrd="0" destOrd="0" presId="urn:microsoft.com/office/officeart/2005/8/layout/vList2"/>
    <dgm:cxn modelId="{B2F44A20-74BD-4B30-A120-994C97391E22}" srcId="{627B74EB-09D3-4BD2-9EEB-4A848EDF4130}" destId="{B257E5A3-697C-4578-A63E-5BEBE89659C9}" srcOrd="2" destOrd="0" parTransId="{5DC160A9-22D5-41D7-A93A-0A86B346AB1E}" sibTransId="{001446F9-DFC9-4738-A7BE-DDBBAE0D06DD}"/>
    <dgm:cxn modelId="{D9D0EF4C-BDCA-41CC-975F-7076345893B6}" srcId="{627B74EB-09D3-4BD2-9EEB-4A848EDF4130}" destId="{0D0E0DE7-FD70-46A0-8F6F-68676AB5C283}" srcOrd="5" destOrd="0" parTransId="{83357BA4-48C4-49DF-9664-EE3BFF813FAB}" sibTransId="{69851371-6394-4B1B-ADFE-2DFAD05EE17C}"/>
    <dgm:cxn modelId="{B1E06562-AA36-4E84-B49A-3DAD927EB1F8}" srcId="{627B74EB-09D3-4BD2-9EEB-4A848EDF4130}" destId="{87D40387-59DB-4E3E-9C02-F599904F2435}" srcOrd="3" destOrd="0" parTransId="{F075F042-AB66-47E2-9A14-3AE78A2A9ADF}" sibTransId="{33BD97CD-76F9-4D4F-AC9A-2441CBA20641}"/>
    <dgm:cxn modelId="{FADC3466-3CE8-40B4-AFBF-2C537F7DBFC6}" type="presOf" srcId="{B257E5A3-697C-4578-A63E-5BEBE89659C9}" destId="{46D95FD7-6A32-45B6-A580-04903A7E35C0}" srcOrd="0" destOrd="0" presId="urn:microsoft.com/office/officeart/2005/8/layout/vList2"/>
    <dgm:cxn modelId="{C5715A67-06AE-4FE5-93D5-1EAFEBFC8DF7}" srcId="{627B74EB-09D3-4BD2-9EEB-4A848EDF4130}" destId="{CD383BAC-6FA1-48D9-AC9B-C920B18D938B}" srcOrd="1" destOrd="0" parTransId="{FF5A4CDD-E1A6-4430-99F0-6F9E5B489204}" sibTransId="{CF143D47-6F17-4AF1-9E2E-79C986004076}"/>
    <dgm:cxn modelId="{039CAD68-A077-473D-A1E0-B9562C2B618A}" type="presOf" srcId="{87D40387-59DB-4E3E-9C02-F599904F2435}" destId="{C8785DF7-0FF6-48F1-A8B9-AEAE6A6113D1}" srcOrd="0" destOrd="0" presId="urn:microsoft.com/office/officeart/2005/8/layout/vList2"/>
    <dgm:cxn modelId="{AFE1CC8B-000E-4A55-A028-542FB513106F}" type="presOf" srcId="{0D0E0DE7-FD70-46A0-8F6F-68676AB5C283}" destId="{0EB033C2-C2EF-4E0E-A1D4-9A97589FC9EB}" srcOrd="0" destOrd="0" presId="urn:microsoft.com/office/officeart/2005/8/layout/vList2"/>
    <dgm:cxn modelId="{487F5A9A-1174-4571-9128-764C32EF358F}" type="presOf" srcId="{846791BF-AD4B-49C4-B700-DE4AE24FA4D1}" destId="{E90FEC48-9661-4292-A600-2A2F5B925341}" srcOrd="0" destOrd="0" presId="urn:microsoft.com/office/officeart/2005/8/layout/vList2"/>
    <dgm:cxn modelId="{D2C6F6B4-9EBA-418B-8C2B-2B52B4647979}" type="presOf" srcId="{E52D555B-889A-4C69-ACAC-37748FE5C1F5}" destId="{86ECBF9A-A963-410B-8D97-37209BAA6674}" srcOrd="0" destOrd="0" presId="urn:microsoft.com/office/officeart/2005/8/layout/vList2"/>
    <dgm:cxn modelId="{3F9014E3-9E1B-4DF2-84CC-DB642696FDAF}" type="presOf" srcId="{627B74EB-09D3-4BD2-9EEB-4A848EDF4130}" destId="{806CFF42-B52B-44E4-9ACB-3F3481A8F4E8}" srcOrd="0" destOrd="0" presId="urn:microsoft.com/office/officeart/2005/8/layout/vList2"/>
    <dgm:cxn modelId="{E0C0F4EC-2202-4AE0-90C0-D638D162D4A4}" srcId="{627B74EB-09D3-4BD2-9EEB-4A848EDF4130}" destId="{846791BF-AD4B-49C4-B700-DE4AE24FA4D1}" srcOrd="0" destOrd="0" parTransId="{80910426-56C7-4293-9FD2-70803AD20D3B}" sibTransId="{85432105-1E75-4AD0-BFAD-D7DC44D05255}"/>
    <dgm:cxn modelId="{57D09898-7017-47C6-B1AA-FD323536B1FE}" type="presParOf" srcId="{806CFF42-B52B-44E4-9ACB-3F3481A8F4E8}" destId="{E90FEC48-9661-4292-A600-2A2F5B925341}" srcOrd="0" destOrd="0" presId="urn:microsoft.com/office/officeart/2005/8/layout/vList2"/>
    <dgm:cxn modelId="{1FF623A1-1AE7-49D1-A519-97990D3A88F4}" type="presParOf" srcId="{806CFF42-B52B-44E4-9ACB-3F3481A8F4E8}" destId="{494ED636-5108-4FF7-9965-8D0290429FA5}" srcOrd="1" destOrd="0" presId="urn:microsoft.com/office/officeart/2005/8/layout/vList2"/>
    <dgm:cxn modelId="{5070200C-F252-48D9-8EC0-431FA586905E}" type="presParOf" srcId="{806CFF42-B52B-44E4-9ACB-3F3481A8F4E8}" destId="{487DFB31-FEB7-4613-A95C-F446ABB88647}" srcOrd="2" destOrd="0" presId="urn:microsoft.com/office/officeart/2005/8/layout/vList2"/>
    <dgm:cxn modelId="{644F3F02-6C11-4BD6-9BF4-E4BE4B385531}" type="presParOf" srcId="{806CFF42-B52B-44E4-9ACB-3F3481A8F4E8}" destId="{5380E285-812E-49C2-9020-3AFA41C25BF6}" srcOrd="3" destOrd="0" presId="urn:microsoft.com/office/officeart/2005/8/layout/vList2"/>
    <dgm:cxn modelId="{5B9BF487-E07E-49A6-9BDB-9DF972FE50D6}" type="presParOf" srcId="{806CFF42-B52B-44E4-9ACB-3F3481A8F4E8}" destId="{46D95FD7-6A32-45B6-A580-04903A7E35C0}" srcOrd="4" destOrd="0" presId="urn:microsoft.com/office/officeart/2005/8/layout/vList2"/>
    <dgm:cxn modelId="{5EA9349E-9713-4FCE-AD13-F69DCEDCADF9}" type="presParOf" srcId="{806CFF42-B52B-44E4-9ACB-3F3481A8F4E8}" destId="{51C691A3-CF4E-4527-9DCB-0D3ADC401C89}" srcOrd="5" destOrd="0" presId="urn:microsoft.com/office/officeart/2005/8/layout/vList2"/>
    <dgm:cxn modelId="{56DADD40-F846-49DA-8348-23F6B5BC4587}" type="presParOf" srcId="{806CFF42-B52B-44E4-9ACB-3F3481A8F4E8}" destId="{C8785DF7-0FF6-48F1-A8B9-AEAE6A6113D1}" srcOrd="6" destOrd="0" presId="urn:microsoft.com/office/officeart/2005/8/layout/vList2"/>
    <dgm:cxn modelId="{145B48F3-4723-411B-A693-78F20B51BBC3}" type="presParOf" srcId="{806CFF42-B52B-44E4-9ACB-3F3481A8F4E8}" destId="{D5C5AE86-B6CA-462D-8F57-E0A804CADB8B}" srcOrd="7" destOrd="0" presId="urn:microsoft.com/office/officeart/2005/8/layout/vList2"/>
    <dgm:cxn modelId="{777C25D3-B783-4088-BEC1-13DCC391B749}" type="presParOf" srcId="{806CFF42-B52B-44E4-9ACB-3F3481A8F4E8}" destId="{86ECBF9A-A963-410B-8D97-37209BAA6674}" srcOrd="8" destOrd="0" presId="urn:microsoft.com/office/officeart/2005/8/layout/vList2"/>
    <dgm:cxn modelId="{25692344-DDFC-42DA-B139-D0A24E0A07E8}" type="presParOf" srcId="{806CFF42-B52B-44E4-9ACB-3F3481A8F4E8}" destId="{1570102F-650E-4C8B-98CF-2EB943709D16}" srcOrd="9" destOrd="0" presId="urn:microsoft.com/office/officeart/2005/8/layout/vList2"/>
    <dgm:cxn modelId="{F5F19B05-311D-481A-8EDC-CBA7B8931BB6}" type="presParOf" srcId="{806CFF42-B52B-44E4-9ACB-3F3481A8F4E8}" destId="{0EB033C2-C2EF-4E0E-A1D4-9A97589FC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F860A-68A0-4CEE-888E-A78DB3B149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2211F9-E7B0-493F-968D-2E02375F9C71}">
      <dgm:prSet/>
      <dgm:spPr/>
      <dgm:t>
        <a:bodyPr/>
        <a:lstStyle/>
        <a:p>
          <a:pPr>
            <a:lnSpc>
              <a:spcPct val="100000"/>
            </a:lnSpc>
            <a:spcAft>
              <a:spcPts val="0"/>
            </a:spcAft>
          </a:pPr>
          <a:r>
            <a:rPr lang="el-GR" dirty="0">
              <a:latin typeface="Arial" panose="020B0604020202020204" pitchFamily="34" charset="0"/>
              <a:cs typeface="Arial" panose="020B0604020202020204" pitchFamily="34" charset="0"/>
            </a:rPr>
            <a:t>Εξηγείτε στον </a:t>
          </a:r>
          <a:r>
            <a:rPr lang="el-GR" dirty="0" err="1">
              <a:latin typeface="Arial" panose="020B0604020202020204" pitchFamily="34" charset="0"/>
              <a:cs typeface="Arial" panose="020B0604020202020204" pitchFamily="34" charset="0"/>
            </a:rPr>
            <a:t>Λίαμ</a:t>
          </a:r>
          <a:r>
            <a:rPr lang="el-GR" dirty="0">
              <a:latin typeface="Arial" panose="020B0604020202020204" pitchFamily="34" charset="0"/>
              <a:cs typeface="Arial" panose="020B0604020202020204" pitchFamily="34" charset="0"/>
            </a:rPr>
            <a:t> και στους γονείς του ότι</a:t>
          </a:r>
          <a:r>
            <a:rPr lang="en-US"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ο </a:t>
          </a:r>
          <a:r>
            <a:rPr lang="el-GR" dirty="0" err="1">
              <a:latin typeface="Arial" panose="020B0604020202020204" pitchFamily="34" charset="0"/>
              <a:cs typeface="Arial" panose="020B0604020202020204" pitchFamily="34" charset="0"/>
            </a:rPr>
            <a:t>Λίαμ</a:t>
          </a:r>
          <a:r>
            <a:rPr lang="el-GR" dirty="0">
              <a:latin typeface="Arial" panose="020B0604020202020204" pitchFamily="34" charset="0"/>
              <a:cs typeface="Arial" panose="020B0604020202020204" pitchFamily="34" charset="0"/>
            </a:rPr>
            <a:t> φαίνεται να έχει</a:t>
          </a:r>
          <a:endParaRPr lang="en-GB"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χρόνια αλλεργική ρινίτιδα (πιθανώς λόγω </a:t>
          </a:r>
          <a:r>
            <a:rPr lang="el-GR" dirty="0" err="1">
              <a:latin typeface="Arial" panose="020B0604020202020204" pitchFamily="34" charset="0"/>
              <a:cs typeface="Arial" panose="020B0604020202020204" pitchFamily="34" charset="0"/>
            </a:rPr>
            <a:t>ακάρεων</a:t>
          </a:r>
          <a:r>
            <a:rPr lang="el-GR" dirty="0">
              <a:latin typeface="Arial" panose="020B0604020202020204" pitchFamily="34" charset="0"/>
              <a:cs typeface="Arial" panose="020B0604020202020204" pitchFamily="34" charset="0"/>
            </a:rPr>
            <a:t>, σκόνης) και τώρα έχει</a:t>
          </a:r>
          <a:endParaRPr lang="en-GB"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εποχική αλλεργική ρινίτιδα, πιθανώς λόγω της γύρης</a:t>
          </a:r>
          <a:endParaRPr lang="en-US" dirty="0">
            <a:latin typeface="Arial" panose="020B0604020202020204" pitchFamily="34" charset="0"/>
            <a:cs typeface="Arial" panose="020B0604020202020204" pitchFamily="34" charset="0"/>
          </a:endParaRPr>
        </a:p>
      </dgm:t>
    </dgm:pt>
    <dgm:pt modelId="{2699C537-15A8-4271-BA68-450EB11F6602}" type="parTrans" cxnId="{8CDA424E-A8A4-4A9F-8500-337D2153A22E}">
      <dgm:prSet/>
      <dgm:spPr/>
      <dgm:t>
        <a:bodyPr/>
        <a:lstStyle/>
        <a:p>
          <a:endParaRPr lang="en-US"/>
        </a:p>
      </dgm:t>
    </dgm:pt>
    <dgm:pt modelId="{082984BD-E1ED-43D9-9D5D-7D8463636778}" type="sibTrans" cxnId="{8CDA424E-A8A4-4A9F-8500-337D2153A22E}">
      <dgm:prSet/>
      <dgm:spPr/>
      <dgm:t>
        <a:bodyPr/>
        <a:lstStyle/>
        <a:p>
          <a:endParaRPr lang="en-US"/>
        </a:p>
      </dgm:t>
    </dgm:pt>
    <dgm:pt modelId="{4C9F162B-3F98-4FB7-834C-92CB7A8499D2}">
      <dgm:prSet/>
      <dgm:spPr/>
      <dgm:t>
        <a:bodyPr/>
        <a:lstStyle/>
        <a:p>
          <a:pPr>
            <a:lnSpc>
              <a:spcPct val="100000"/>
            </a:lnSpc>
          </a:pPr>
          <a:r>
            <a:rPr lang="el-GR" dirty="0">
              <a:latin typeface="Arial" panose="020B0604020202020204" pitchFamily="34" charset="0"/>
              <a:cs typeface="Arial" panose="020B0604020202020204" pitchFamily="34" charset="0"/>
            </a:rPr>
            <a:t>Αυτό προκαλεί συμφόρηση της μύτης, ρινική καταρροή (που προκαλεί βήχα) και συσσώρευση υγρού πίσω από τον τυμπανικό υμένα (με αποτέλεσμα τη μείωση της ακοής του). Συνολικά, αυτό επηρεάζει επίσης την ποιότητα του ύπνου του, και προκαλεί μείωση της «ενέργειας» του.</a:t>
          </a:r>
          <a:endParaRPr lang="en-US" dirty="0">
            <a:latin typeface="Arial" panose="020B0604020202020204" pitchFamily="34" charset="0"/>
            <a:cs typeface="Arial" panose="020B0604020202020204" pitchFamily="34" charset="0"/>
          </a:endParaRPr>
        </a:p>
      </dgm:t>
    </dgm:pt>
    <dgm:pt modelId="{81A6A0CD-ACD1-45FC-8842-0981AD8C3152}" type="parTrans" cxnId="{138C8F08-780A-463E-9207-C100ADC4AD53}">
      <dgm:prSet/>
      <dgm:spPr/>
      <dgm:t>
        <a:bodyPr/>
        <a:lstStyle/>
        <a:p>
          <a:endParaRPr lang="en-US"/>
        </a:p>
      </dgm:t>
    </dgm:pt>
    <dgm:pt modelId="{4EB3325B-4A9B-4889-B3A8-D3540CD61563}" type="sibTrans" cxnId="{138C8F08-780A-463E-9207-C100ADC4AD53}">
      <dgm:prSet/>
      <dgm:spPr/>
      <dgm:t>
        <a:bodyPr/>
        <a:lstStyle/>
        <a:p>
          <a:endParaRPr lang="en-US"/>
        </a:p>
      </dgm:t>
    </dgm:pt>
    <dgm:pt modelId="{D98D4C66-0E08-4A2C-AE69-20AEF842F5D5}" type="pres">
      <dgm:prSet presAssocID="{70FF860A-68A0-4CEE-888E-A78DB3B1496B}" presName="root" presStyleCnt="0">
        <dgm:presLayoutVars>
          <dgm:dir/>
          <dgm:resizeHandles val="exact"/>
        </dgm:presLayoutVars>
      </dgm:prSet>
      <dgm:spPr/>
    </dgm:pt>
    <dgm:pt modelId="{2865D8FA-FAB5-4FA8-B64E-2F03EAAE2829}" type="pres">
      <dgm:prSet presAssocID="{A02211F9-E7B0-493F-968D-2E02375F9C71}" presName="compNode" presStyleCnt="0"/>
      <dgm:spPr/>
    </dgm:pt>
    <dgm:pt modelId="{01B183A7-F8F2-45A4-BD29-C6F4FE65C6A3}" type="pres">
      <dgm:prSet presAssocID="{A02211F9-E7B0-493F-968D-2E02375F9C71}" presName="bgRect" presStyleLbl="bgShp" presStyleIdx="0" presStyleCnt="2"/>
      <dgm:spPr/>
    </dgm:pt>
    <dgm:pt modelId="{433C4547-EA3F-487A-B6FE-32A146EFB944}" type="pres">
      <dgm:prSet presAssocID="{A02211F9-E7B0-493F-968D-2E02375F9C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BE1E1945-A282-4E8B-9E76-D2C824422337}" type="pres">
      <dgm:prSet presAssocID="{A02211F9-E7B0-493F-968D-2E02375F9C71}" presName="spaceRect" presStyleCnt="0"/>
      <dgm:spPr/>
    </dgm:pt>
    <dgm:pt modelId="{4A6C5DFC-1E1A-4284-9017-32EC0C39C26C}" type="pres">
      <dgm:prSet presAssocID="{A02211F9-E7B0-493F-968D-2E02375F9C71}" presName="parTx" presStyleLbl="revTx" presStyleIdx="0" presStyleCnt="2">
        <dgm:presLayoutVars>
          <dgm:chMax val="0"/>
          <dgm:chPref val="0"/>
        </dgm:presLayoutVars>
      </dgm:prSet>
      <dgm:spPr/>
    </dgm:pt>
    <dgm:pt modelId="{8319BA4F-C003-40D1-91A3-F92D32CE325E}" type="pres">
      <dgm:prSet presAssocID="{082984BD-E1ED-43D9-9D5D-7D8463636778}" presName="sibTrans" presStyleCnt="0"/>
      <dgm:spPr/>
    </dgm:pt>
    <dgm:pt modelId="{5A983E7E-EE66-47BA-98EF-08996CB2E47B}" type="pres">
      <dgm:prSet presAssocID="{4C9F162B-3F98-4FB7-834C-92CB7A8499D2}" presName="compNode" presStyleCnt="0"/>
      <dgm:spPr/>
    </dgm:pt>
    <dgm:pt modelId="{25D5F1A6-5AF2-4A75-9895-D15B92E7545A}" type="pres">
      <dgm:prSet presAssocID="{4C9F162B-3F98-4FB7-834C-92CB7A8499D2}" presName="bgRect" presStyleLbl="bgShp" presStyleIdx="1" presStyleCnt="2"/>
      <dgm:spPr/>
    </dgm:pt>
    <dgm:pt modelId="{BAFF1DA2-8D22-45E5-9C0C-CA88E247C8C0}" type="pres">
      <dgm:prSet presAssocID="{4C9F162B-3F98-4FB7-834C-92CB7A849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se"/>
        </a:ext>
      </dgm:extLst>
    </dgm:pt>
    <dgm:pt modelId="{EDA8BF88-0CF7-4236-9C98-F9062E635C5D}" type="pres">
      <dgm:prSet presAssocID="{4C9F162B-3F98-4FB7-834C-92CB7A8499D2}" presName="spaceRect" presStyleCnt="0"/>
      <dgm:spPr/>
    </dgm:pt>
    <dgm:pt modelId="{9DEAA8DC-374A-494B-BD8C-D178A9711F94}" type="pres">
      <dgm:prSet presAssocID="{4C9F162B-3F98-4FB7-834C-92CB7A8499D2}" presName="parTx" presStyleLbl="revTx" presStyleIdx="1" presStyleCnt="2">
        <dgm:presLayoutVars>
          <dgm:chMax val="0"/>
          <dgm:chPref val="0"/>
        </dgm:presLayoutVars>
      </dgm:prSet>
      <dgm:spPr/>
    </dgm:pt>
  </dgm:ptLst>
  <dgm:cxnLst>
    <dgm:cxn modelId="{138C8F08-780A-463E-9207-C100ADC4AD53}" srcId="{70FF860A-68A0-4CEE-888E-A78DB3B1496B}" destId="{4C9F162B-3F98-4FB7-834C-92CB7A8499D2}" srcOrd="1" destOrd="0" parTransId="{81A6A0CD-ACD1-45FC-8842-0981AD8C3152}" sibTransId="{4EB3325B-4A9B-4889-B3A8-D3540CD61563}"/>
    <dgm:cxn modelId="{237BE623-4936-4849-8E3A-F1A28D42AACB}" type="presOf" srcId="{4C9F162B-3F98-4FB7-834C-92CB7A8499D2}" destId="{9DEAA8DC-374A-494B-BD8C-D178A9711F94}" srcOrd="0" destOrd="0" presId="urn:microsoft.com/office/officeart/2018/2/layout/IconVerticalSolidList"/>
    <dgm:cxn modelId="{927DDA47-3066-46D5-9A44-771D303F7D75}" type="presOf" srcId="{70FF860A-68A0-4CEE-888E-A78DB3B1496B}" destId="{D98D4C66-0E08-4A2C-AE69-20AEF842F5D5}" srcOrd="0" destOrd="0" presId="urn:microsoft.com/office/officeart/2018/2/layout/IconVerticalSolidList"/>
    <dgm:cxn modelId="{8CDA424E-A8A4-4A9F-8500-337D2153A22E}" srcId="{70FF860A-68A0-4CEE-888E-A78DB3B1496B}" destId="{A02211F9-E7B0-493F-968D-2E02375F9C71}" srcOrd="0" destOrd="0" parTransId="{2699C537-15A8-4271-BA68-450EB11F6602}" sibTransId="{082984BD-E1ED-43D9-9D5D-7D8463636778}"/>
    <dgm:cxn modelId="{EFAA7179-ED64-4FF7-A731-91D67B958353}" type="presOf" srcId="{A02211F9-E7B0-493F-968D-2E02375F9C71}" destId="{4A6C5DFC-1E1A-4284-9017-32EC0C39C26C}" srcOrd="0" destOrd="0" presId="urn:microsoft.com/office/officeart/2018/2/layout/IconVerticalSolidList"/>
    <dgm:cxn modelId="{115AA9B1-A0D9-49A8-88DB-AF638A86E76B}" type="presParOf" srcId="{D98D4C66-0E08-4A2C-AE69-20AEF842F5D5}" destId="{2865D8FA-FAB5-4FA8-B64E-2F03EAAE2829}" srcOrd="0" destOrd="0" presId="urn:microsoft.com/office/officeart/2018/2/layout/IconVerticalSolidList"/>
    <dgm:cxn modelId="{E679FE83-E57E-4FD1-8C0D-044FB1728B60}" type="presParOf" srcId="{2865D8FA-FAB5-4FA8-B64E-2F03EAAE2829}" destId="{01B183A7-F8F2-45A4-BD29-C6F4FE65C6A3}" srcOrd="0" destOrd="0" presId="urn:microsoft.com/office/officeart/2018/2/layout/IconVerticalSolidList"/>
    <dgm:cxn modelId="{7FC488F9-78BC-4C6D-8AFB-704056704B8B}" type="presParOf" srcId="{2865D8FA-FAB5-4FA8-B64E-2F03EAAE2829}" destId="{433C4547-EA3F-487A-B6FE-32A146EFB944}" srcOrd="1" destOrd="0" presId="urn:microsoft.com/office/officeart/2018/2/layout/IconVerticalSolidList"/>
    <dgm:cxn modelId="{FABFE88A-6377-43DD-9D9B-3DCD2C297F2A}" type="presParOf" srcId="{2865D8FA-FAB5-4FA8-B64E-2F03EAAE2829}" destId="{BE1E1945-A282-4E8B-9E76-D2C824422337}" srcOrd="2" destOrd="0" presId="urn:microsoft.com/office/officeart/2018/2/layout/IconVerticalSolidList"/>
    <dgm:cxn modelId="{2F169CA2-AB1E-4B65-AA30-69EDD24AB77B}" type="presParOf" srcId="{2865D8FA-FAB5-4FA8-B64E-2F03EAAE2829}" destId="{4A6C5DFC-1E1A-4284-9017-32EC0C39C26C}" srcOrd="3" destOrd="0" presId="urn:microsoft.com/office/officeart/2018/2/layout/IconVerticalSolidList"/>
    <dgm:cxn modelId="{DAF91FE4-691A-493C-AD11-4AB9D7741918}" type="presParOf" srcId="{D98D4C66-0E08-4A2C-AE69-20AEF842F5D5}" destId="{8319BA4F-C003-40D1-91A3-F92D32CE325E}" srcOrd="1" destOrd="0" presId="urn:microsoft.com/office/officeart/2018/2/layout/IconVerticalSolidList"/>
    <dgm:cxn modelId="{48770B2C-DBA3-4647-96B2-305CA28CC4BE}" type="presParOf" srcId="{D98D4C66-0E08-4A2C-AE69-20AEF842F5D5}" destId="{5A983E7E-EE66-47BA-98EF-08996CB2E47B}" srcOrd="2" destOrd="0" presId="urn:microsoft.com/office/officeart/2018/2/layout/IconVerticalSolidList"/>
    <dgm:cxn modelId="{0D70D0C6-EA86-40CF-987B-1AE967A4C310}" type="presParOf" srcId="{5A983E7E-EE66-47BA-98EF-08996CB2E47B}" destId="{25D5F1A6-5AF2-4A75-9895-D15B92E7545A}" srcOrd="0" destOrd="0" presId="urn:microsoft.com/office/officeart/2018/2/layout/IconVerticalSolidList"/>
    <dgm:cxn modelId="{6416A046-4EA2-4B0F-8D73-A20D248145D8}" type="presParOf" srcId="{5A983E7E-EE66-47BA-98EF-08996CB2E47B}" destId="{BAFF1DA2-8D22-45E5-9C0C-CA88E247C8C0}" srcOrd="1" destOrd="0" presId="urn:microsoft.com/office/officeart/2018/2/layout/IconVerticalSolidList"/>
    <dgm:cxn modelId="{C959E6FB-4FD5-4322-8E2E-057F129FCC3F}" type="presParOf" srcId="{5A983E7E-EE66-47BA-98EF-08996CB2E47B}" destId="{EDA8BF88-0CF7-4236-9C98-F9062E635C5D}" srcOrd="2" destOrd="0" presId="urn:microsoft.com/office/officeart/2018/2/layout/IconVerticalSolidList"/>
    <dgm:cxn modelId="{085FD88B-858F-4802-A250-FEF654FF6966}" type="presParOf" srcId="{5A983E7E-EE66-47BA-98EF-08996CB2E47B}" destId="{9DEAA8DC-374A-494B-BD8C-D178A9711F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AB123-50CF-4B95-93AA-306F74DFDB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1AE5C7-9809-4C7C-B646-28A5E265D2DB}">
      <dgm:prSet custT="1"/>
      <dgm:spPr>
        <a:solidFill>
          <a:srgbClr val="017973"/>
        </a:solidFill>
      </dgm:spPr>
      <dgm:t>
        <a:bodyPr/>
        <a:lstStyle/>
        <a:p>
          <a:r>
            <a:rPr lang="el-GR" sz="2400" dirty="0">
              <a:latin typeface="Arial" panose="020B0604020202020204" pitchFamily="34" charset="0"/>
              <a:cs typeface="Arial" panose="020B0604020202020204" pitchFamily="34" charset="0"/>
            </a:rPr>
            <a:t>Συμφωνούμε να χρησιμοποιήσουμε ένα τοπικό ρινικό αποσυμφορητικό, μόνο για 5 ημέρες, κάθε 4-6 ώρες, για να μειώσουμε το οίδημα.</a:t>
          </a:r>
          <a:endParaRPr lang="en-US" sz="2400" dirty="0">
            <a:latin typeface="Arial" panose="020B0604020202020204" pitchFamily="34" charset="0"/>
            <a:cs typeface="Arial" panose="020B0604020202020204" pitchFamily="34" charset="0"/>
          </a:endParaRPr>
        </a:p>
      </dgm:t>
    </dgm:pt>
    <dgm:pt modelId="{7463544D-8501-4A61-9162-C9D3033C1001}" type="parTrans" cxnId="{67AC2566-B927-4E40-8720-76B404963780}">
      <dgm:prSet/>
      <dgm:spPr/>
      <dgm:t>
        <a:bodyPr/>
        <a:lstStyle/>
        <a:p>
          <a:endParaRPr lang="en-US" sz="1400"/>
        </a:p>
      </dgm:t>
    </dgm:pt>
    <dgm:pt modelId="{7796EC4F-030F-45F6-91FC-B19F9213DABA}" type="sibTrans" cxnId="{67AC2566-B927-4E40-8720-76B404963780}">
      <dgm:prSet/>
      <dgm:spPr/>
      <dgm:t>
        <a:bodyPr/>
        <a:lstStyle/>
        <a:p>
          <a:endParaRPr lang="en-US" sz="1400"/>
        </a:p>
      </dgm:t>
    </dgm:pt>
    <dgm:pt modelId="{0E66B94C-C504-442E-AF85-1B7C05D9ADA5}">
      <dgm:prSet custT="1"/>
      <dgm:spPr>
        <a:solidFill>
          <a:srgbClr val="017973"/>
        </a:solidFill>
      </dgm:spPr>
      <dgm:t>
        <a:bodyPr/>
        <a:lstStyle/>
        <a:p>
          <a:r>
            <a:rPr lang="el-GR" sz="2400" dirty="0">
              <a:latin typeface="Arial" panose="020B0604020202020204" pitchFamily="34" charset="0"/>
              <a:cs typeface="Arial" panose="020B0604020202020204" pitchFamily="34" charset="0"/>
            </a:rPr>
            <a:t>Συμφωνούμε να χρησιμοποιήσουμε σπρέι με ρινικά στεροειδή.</a:t>
          </a:r>
          <a:endParaRPr lang="en-US" sz="2400" dirty="0">
            <a:latin typeface="Arial" panose="020B0604020202020204" pitchFamily="34" charset="0"/>
            <a:cs typeface="Arial" panose="020B0604020202020204" pitchFamily="34" charset="0"/>
          </a:endParaRPr>
        </a:p>
      </dgm:t>
    </dgm:pt>
    <dgm:pt modelId="{351E367E-C241-416F-8691-237DFE4BD56B}" type="parTrans" cxnId="{5C68E20F-9EAA-4071-B70D-C44327BEFD3D}">
      <dgm:prSet/>
      <dgm:spPr/>
      <dgm:t>
        <a:bodyPr/>
        <a:lstStyle/>
        <a:p>
          <a:endParaRPr lang="en-US" sz="1400"/>
        </a:p>
      </dgm:t>
    </dgm:pt>
    <dgm:pt modelId="{913EFB65-E242-42A8-B71E-C533C069E2B6}" type="sibTrans" cxnId="{5C68E20F-9EAA-4071-B70D-C44327BEFD3D}">
      <dgm:prSet/>
      <dgm:spPr/>
      <dgm:t>
        <a:bodyPr/>
        <a:lstStyle/>
        <a:p>
          <a:endParaRPr lang="en-US" sz="1400"/>
        </a:p>
      </dgm:t>
    </dgm:pt>
    <dgm:pt modelId="{0A459B69-9A16-4396-9018-98EB08B80B1B}">
      <dgm:prSet custT="1"/>
      <dgm:spPr/>
      <dgm:t>
        <a:bodyPr/>
        <a:lstStyle/>
        <a:p>
          <a:r>
            <a:rPr lang="el-GR" sz="2000" dirty="0">
              <a:latin typeface="Arial" panose="020B0604020202020204" pitchFamily="34" charset="0"/>
              <a:cs typeface="Arial" panose="020B0604020202020204" pitchFamily="34" charset="0"/>
            </a:rPr>
            <a:t>Εξηγείστε ότι τα ρινικά στεροειδή είναι πολύ ασφαλή</a:t>
          </a:r>
          <a:endParaRPr lang="en-US" sz="2000" dirty="0">
            <a:latin typeface="Arial" panose="020B0604020202020204" pitchFamily="34" charset="0"/>
            <a:cs typeface="Arial" panose="020B0604020202020204" pitchFamily="34" charset="0"/>
          </a:endParaRPr>
        </a:p>
      </dgm:t>
    </dgm:pt>
    <dgm:pt modelId="{C5611E68-7BC1-49AE-A804-6135D3407FAD}" type="parTrans" cxnId="{8F9EB317-B047-4CA8-8944-C8E30EC1B882}">
      <dgm:prSet/>
      <dgm:spPr/>
      <dgm:t>
        <a:bodyPr/>
        <a:lstStyle/>
        <a:p>
          <a:endParaRPr lang="en-US" sz="1400"/>
        </a:p>
      </dgm:t>
    </dgm:pt>
    <dgm:pt modelId="{CDF6A79E-163A-4CA7-B148-3C95A232BCAC}" type="sibTrans" cxnId="{8F9EB317-B047-4CA8-8944-C8E30EC1B882}">
      <dgm:prSet/>
      <dgm:spPr/>
      <dgm:t>
        <a:bodyPr/>
        <a:lstStyle/>
        <a:p>
          <a:endParaRPr lang="en-US" sz="1400"/>
        </a:p>
      </dgm:t>
    </dgm:pt>
    <dgm:pt modelId="{AD166678-FFCF-4527-B90A-BE7D99BB81E7}">
      <dgm:prSet custT="1"/>
      <dgm:spPr/>
      <dgm:t>
        <a:bodyPr/>
        <a:lstStyle/>
        <a:p>
          <a:r>
            <a:rPr lang="el-GR" sz="2000" dirty="0">
              <a:latin typeface="Arial" panose="020B0604020202020204" pitchFamily="34" charset="0"/>
              <a:cs typeface="Arial" panose="020B0604020202020204" pitchFamily="34" charset="0"/>
            </a:rPr>
            <a:t>Δείξτε πώς να χρησιμοποιεί το ρινικό σπρέι</a:t>
          </a:r>
          <a:endParaRPr lang="en-GB" sz="2000" dirty="0">
            <a:latin typeface="Arial" panose="020B0604020202020204" pitchFamily="34" charset="0"/>
            <a:cs typeface="Arial" panose="020B0604020202020204" pitchFamily="34" charset="0"/>
          </a:endParaRPr>
        </a:p>
      </dgm:t>
    </dgm:pt>
    <dgm:pt modelId="{871A017C-79FA-4A8A-8C7E-4581D1CF5800}" type="parTrans" cxnId="{D56C1936-7633-463C-8A89-679312A278EF}">
      <dgm:prSet/>
      <dgm:spPr/>
      <dgm:t>
        <a:bodyPr/>
        <a:lstStyle/>
        <a:p>
          <a:endParaRPr lang="en-GB"/>
        </a:p>
      </dgm:t>
    </dgm:pt>
    <dgm:pt modelId="{F8CD64FE-79B2-4E51-ABBB-7029CC50E224}" type="sibTrans" cxnId="{D56C1936-7633-463C-8A89-679312A278EF}">
      <dgm:prSet/>
      <dgm:spPr/>
      <dgm:t>
        <a:bodyPr/>
        <a:lstStyle/>
        <a:p>
          <a:endParaRPr lang="en-GB"/>
        </a:p>
      </dgm:t>
    </dgm:pt>
    <dgm:pt modelId="{E890DF3C-E592-4808-A999-AA7D7CA46A6F}">
      <dgm:prSet custT="1"/>
      <dgm:spPr/>
      <dgm:t>
        <a:bodyPr/>
        <a:lstStyle/>
        <a:p>
          <a:r>
            <a:rPr lang="el-GR" sz="2000" dirty="0">
              <a:latin typeface="Arial" panose="020B0604020202020204" pitchFamily="34" charset="0"/>
              <a:cs typeface="Arial" panose="020B0604020202020204" pitchFamily="34" charset="0"/>
            </a:rPr>
            <a:t>Ο </a:t>
          </a:r>
          <a:r>
            <a:rPr lang="el-GR" sz="2000" dirty="0" err="1">
              <a:latin typeface="Arial" panose="020B0604020202020204" pitchFamily="34" charset="0"/>
              <a:cs typeface="Arial" panose="020B0604020202020204" pitchFamily="34" charset="0"/>
            </a:rPr>
            <a:t>Λίαμ</a:t>
          </a:r>
          <a:r>
            <a:rPr lang="el-GR" sz="2000" dirty="0">
              <a:latin typeface="Arial" panose="020B0604020202020204" pitchFamily="34" charset="0"/>
              <a:cs typeface="Arial" panose="020B0604020202020204" pitchFamily="34" charset="0"/>
            </a:rPr>
            <a:t> ξεκινά με μία δόση προπιονικής φλουτικαζόνης, ή </a:t>
          </a:r>
          <a:r>
            <a:rPr lang="el-GR" sz="2000" dirty="0" err="1">
              <a:latin typeface="Arial" panose="020B0604020202020204" pitchFamily="34" charset="0"/>
              <a:cs typeface="Arial" panose="020B0604020202020204" pitchFamily="34" charset="0"/>
            </a:rPr>
            <a:t>φουροϊκής</a:t>
          </a:r>
          <a:r>
            <a:rPr lang="el-GR" sz="2000" dirty="0">
              <a:latin typeface="Arial" panose="020B0604020202020204" pitchFamily="34" charset="0"/>
              <a:cs typeface="Arial" panose="020B0604020202020204" pitchFamily="34" charset="0"/>
            </a:rPr>
            <a:t> φλουτικαζόνης ή μομεταζόνης. Ένα ψεκασμό σε κάθε ρουθούνι καθημερινά.</a:t>
          </a:r>
          <a:endParaRPr lang="en-GB" sz="2000" dirty="0">
            <a:latin typeface="Arial" panose="020B0604020202020204" pitchFamily="34" charset="0"/>
            <a:cs typeface="Arial" panose="020B0604020202020204" pitchFamily="34" charset="0"/>
          </a:endParaRPr>
        </a:p>
      </dgm:t>
    </dgm:pt>
    <dgm:pt modelId="{3C475043-AA9C-4BB5-8B50-1819ADB17D2A}" type="parTrans" cxnId="{3077FAF5-32D8-4D34-9330-BC61611F10A6}">
      <dgm:prSet/>
      <dgm:spPr/>
      <dgm:t>
        <a:bodyPr/>
        <a:lstStyle/>
        <a:p>
          <a:endParaRPr lang="en-GB"/>
        </a:p>
      </dgm:t>
    </dgm:pt>
    <dgm:pt modelId="{49F9BE19-C1A4-47FF-86C1-BE77E5FE2714}" type="sibTrans" cxnId="{3077FAF5-32D8-4D34-9330-BC61611F10A6}">
      <dgm:prSet/>
      <dgm:spPr/>
      <dgm:t>
        <a:bodyPr/>
        <a:lstStyle/>
        <a:p>
          <a:endParaRPr lang="en-GB"/>
        </a:p>
      </dgm:t>
    </dgm:pt>
    <dgm:pt modelId="{DC049A08-83CE-4899-9A04-67FD6B3BCCCF}">
      <dgm:prSet custT="1"/>
      <dgm:spPr/>
      <dgm:t>
        <a:bodyPr/>
        <a:lstStyle/>
        <a:p>
          <a:r>
            <a:rPr lang="el-GR" sz="2000" dirty="0">
              <a:latin typeface="Arial" panose="020B0604020202020204" pitchFamily="34" charset="0"/>
              <a:cs typeface="Arial" panose="020B0604020202020204" pitchFamily="34" charset="0"/>
            </a:rPr>
            <a:t>Τονίζεται η σημασία της λήψης του φαρμάκου σύμφωνα με τις οδηγίες</a:t>
          </a:r>
          <a:endParaRPr lang="en-GB" sz="2000" dirty="0">
            <a:latin typeface="Arial" panose="020B0604020202020204" pitchFamily="34" charset="0"/>
            <a:cs typeface="Arial" panose="020B0604020202020204" pitchFamily="34" charset="0"/>
          </a:endParaRPr>
        </a:p>
      </dgm:t>
    </dgm:pt>
    <dgm:pt modelId="{C75EAB39-F641-4C0F-9B4B-FACB31C253EC}" type="parTrans" cxnId="{116CBAC6-DF18-4C19-B3E2-0B334E991C52}">
      <dgm:prSet/>
      <dgm:spPr/>
      <dgm:t>
        <a:bodyPr/>
        <a:lstStyle/>
        <a:p>
          <a:endParaRPr lang="en-GB"/>
        </a:p>
      </dgm:t>
    </dgm:pt>
    <dgm:pt modelId="{9B3E6F77-FAA3-49EC-AE83-DFB41BF9E334}" type="sibTrans" cxnId="{116CBAC6-DF18-4C19-B3E2-0B334E991C52}">
      <dgm:prSet/>
      <dgm:spPr/>
      <dgm:t>
        <a:bodyPr/>
        <a:lstStyle/>
        <a:p>
          <a:endParaRPr lang="en-GB"/>
        </a:p>
      </dgm:t>
    </dgm:pt>
    <dgm:pt modelId="{C0C43E89-F91A-4B58-8970-30D2168D9DCC}" type="pres">
      <dgm:prSet presAssocID="{209AB123-50CF-4B95-93AA-306F74DFDB19}" presName="linear" presStyleCnt="0">
        <dgm:presLayoutVars>
          <dgm:animLvl val="lvl"/>
          <dgm:resizeHandles val="exact"/>
        </dgm:presLayoutVars>
      </dgm:prSet>
      <dgm:spPr/>
    </dgm:pt>
    <dgm:pt modelId="{2E583550-9962-410C-9477-6876F9CB044E}" type="pres">
      <dgm:prSet presAssocID="{1D1AE5C7-9809-4C7C-B646-28A5E265D2DB}" presName="parentText" presStyleLbl="node1" presStyleIdx="0" presStyleCnt="2">
        <dgm:presLayoutVars>
          <dgm:chMax val="0"/>
          <dgm:bulletEnabled val="1"/>
        </dgm:presLayoutVars>
      </dgm:prSet>
      <dgm:spPr/>
    </dgm:pt>
    <dgm:pt modelId="{A4BEB9EE-3942-478C-842D-98F21E28A4E6}" type="pres">
      <dgm:prSet presAssocID="{7796EC4F-030F-45F6-91FC-B19F9213DABA}" presName="spacer" presStyleCnt="0"/>
      <dgm:spPr/>
    </dgm:pt>
    <dgm:pt modelId="{F4EDB389-19E5-4329-AB72-1CEDF22D95B2}" type="pres">
      <dgm:prSet presAssocID="{0E66B94C-C504-442E-AF85-1B7C05D9ADA5}" presName="parentText" presStyleLbl="node1" presStyleIdx="1" presStyleCnt="2" custScaleY="66308">
        <dgm:presLayoutVars>
          <dgm:chMax val="0"/>
          <dgm:bulletEnabled val="1"/>
        </dgm:presLayoutVars>
      </dgm:prSet>
      <dgm:spPr/>
    </dgm:pt>
    <dgm:pt modelId="{D87DA16F-F95E-48FB-8460-9F8140FFA6EE}" type="pres">
      <dgm:prSet presAssocID="{0E66B94C-C504-442E-AF85-1B7C05D9ADA5}" presName="childText" presStyleLbl="revTx" presStyleIdx="0" presStyleCnt="1" custLinFactNeighborY="5313">
        <dgm:presLayoutVars>
          <dgm:bulletEnabled val="1"/>
        </dgm:presLayoutVars>
      </dgm:prSet>
      <dgm:spPr/>
    </dgm:pt>
  </dgm:ptLst>
  <dgm:cxnLst>
    <dgm:cxn modelId="{5C68E20F-9EAA-4071-B70D-C44327BEFD3D}" srcId="{209AB123-50CF-4B95-93AA-306F74DFDB19}" destId="{0E66B94C-C504-442E-AF85-1B7C05D9ADA5}" srcOrd="1" destOrd="0" parTransId="{351E367E-C241-416F-8691-237DFE4BD56B}" sibTransId="{913EFB65-E242-42A8-B71E-C533C069E2B6}"/>
    <dgm:cxn modelId="{3E8DFA16-D567-4D30-B0A7-503281AADBB7}" type="presOf" srcId="{1D1AE5C7-9809-4C7C-B646-28A5E265D2DB}" destId="{2E583550-9962-410C-9477-6876F9CB044E}" srcOrd="0" destOrd="0" presId="urn:microsoft.com/office/officeart/2005/8/layout/vList2"/>
    <dgm:cxn modelId="{8F9EB317-B047-4CA8-8944-C8E30EC1B882}" srcId="{0E66B94C-C504-442E-AF85-1B7C05D9ADA5}" destId="{0A459B69-9A16-4396-9018-98EB08B80B1B}" srcOrd="0" destOrd="0" parTransId="{C5611E68-7BC1-49AE-A804-6135D3407FAD}" sibTransId="{CDF6A79E-163A-4CA7-B148-3C95A232BCAC}"/>
    <dgm:cxn modelId="{58DD9322-0086-41F4-992E-C9F3ACA2AC8B}" type="presOf" srcId="{E890DF3C-E592-4808-A999-AA7D7CA46A6F}" destId="{D87DA16F-F95E-48FB-8460-9F8140FFA6EE}" srcOrd="0" destOrd="2" presId="urn:microsoft.com/office/officeart/2005/8/layout/vList2"/>
    <dgm:cxn modelId="{09295D24-DA7F-4C76-8B8C-399014F7F44E}" type="presOf" srcId="{0A459B69-9A16-4396-9018-98EB08B80B1B}" destId="{D87DA16F-F95E-48FB-8460-9F8140FFA6EE}" srcOrd="0" destOrd="0" presId="urn:microsoft.com/office/officeart/2005/8/layout/vList2"/>
    <dgm:cxn modelId="{D56C1936-7633-463C-8A89-679312A278EF}" srcId="{0E66B94C-C504-442E-AF85-1B7C05D9ADA5}" destId="{AD166678-FFCF-4527-B90A-BE7D99BB81E7}" srcOrd="1" destOrd="0" parTransId="{871A017C-79FA-4A8A-8C7E-4581D1CF5800}" sibTransId="{F8CD64FE-79B2-4E51-ABBB-7029CC50E224}"/>
    <dgm:cxn modelId="{889CAA64-0402-430F-9A68-1A786B7B1A1F}" type="presOf" srcId="{0E66B94C-C504-442E-AF85-1B7C05D9ADA5}" destId="{F4EDB389-19E5-4329-AB72-1CEDF22D95B2}" srcOrd="0" destOrd="0" presId="urn:microsoft.com/office/officeart/2005/8/layout/vList2"/>
    <dgm:cxn modelId="{67AC2566-B927-4E40-8720-76B404963780}" srcId="{209AB123-50CF-4B95-93AA-306F74DFDB19}" destId="{1D1AE5C7-9809-4C7C-B646-28A5E265D2DB}" srcOrd="0" destOrd="0" parTransId="{7463544D-8501-4A61-9162-C9D3033C1001}" sibTransId="{7796EC4F-030F-45F6-91FC-B19F9213DABA}"/>
    <dgm:cxn modelId="{DE5E4A7C-B18D-4231-B642-E00DE911182A}" type="presOf" srcId="{AD166678-FFCF-4527-B90A-BE7D99BB81E7}" destId="{D87DA16F-F95E-48FB-8460-9F8140FFA6EE}" srcOrd="0" destOrd="1" presId="urn:microsoft.com/office/officeart/2005/8/layout/vList2"/>
    <dgm:cxn modelId="{E05794AF-D546-47F6-989E-894F248A9515}" type="presOf" srcId="{209AB123-50CF-4B95-93AA-306F74DFDB19}" destId="{C0C43E89-F91A-4B58-8970-30D2168D9DCC}" srcOrd="0" destOrd="0" presId="urn:microsoft.com/office/officeart/2005/8/layout/vList2"/>
    <dgm:cxn modelId="{116CBAC6-DF18-4C19-B3E2-0B334E991C52}" srcId="{0E66B94C-C504-442E-AF85-1B7C05D9ADA5}" destId="{DC049A08-83CE-4899-9A04-67FD6B3BCCCF}" srcOrd="3" destOrd="0" parTransId="{C75EAB39-F641-4C0F-9B4B-FACB31C253EC}" sibTransId="{9B3E6F77-FAA3-49EC-AE83-DFB41BF9E334}"/>
    <dgm:cxn modelId="{BA0997DD-C6D2-4556-ACE7-A180DE417F09}" type="presOf" srcId="{DC049A08-83CE-4899-9A04-67FD6B3BCCCF}" destId="{D87DA16F-F95E-48FB-8460-9F8140FFA6EE}" srcOrd="0" destOrd="3" presId="urn:microsoft.com/office/officeart/2005/8/layout/vList2"/>
    <dgm:cxn modelId="{3077FAF5-32D8-4D34-9330-BC61611F10A6}" srcId="{0E66B94C-C504-442E-AF85-1B7C05D9ADA5}" destId="{E890DF3C-E592-4808-A999-AA7D7CA46A6F}" srcOrd="2" destOrd="0" parTransId="{3C475043-AA9C-4BB5-8B50-1819ADB17D2A}" sibTransId="{49F9BE19-C1A4-47FF-86C1-BE77E5FE2714}"/>
    <dgm:cxn modelId="{3AE2A7BB-A3CC-4A18-BA74-6661B4D6C9C3}" type="presParOf" srcId="{C0C43E89-F91A-4B58-8970-30D2168D9DCC}" destId="{2E583550-9962-410C-9477-6876F9CB044E}" srcOrd="0" destOrd="0" presId="urn:microsoft.com/office/officeart/2005/8/layout/vList2"/>
    <dgm:cxn modelId="{FF4B3385-3117-457C-A7A2-5322A6C36A11}" type="presParOf" srcId="{C0C43E89-F91A-4B58-8970-30D2168D9DCC}" destId="{A4BEB9EE-3942-478C-842D-98F21E28A4E6}" srcOrd="1" destOrd="0" presId="urn:microsoft.com/office/officeart/2005/8/layout/vList2"/>
    <dgm:cxn modelId="{5CE30169-5B58-4C11-8944-4D58CD53601E}" type="presParOf" srcId="{C0C43E89-F91A-4B58-8970-30D2168D9DCC}" destId="{F4EDB389-19E5-4329-AB72-1CEDF22D95B2}" srcOrd="2" destOrd="0" presId="urn:microsoft.com/office/officeart/2005/8/layout/vList2"/>
    <dgm:cxn modelId="{82756885-FA2A-44B6-B6C0-B374D79421D8}" type="presParOf" srcId="{C0C43E89-F91A-4B58-8970-30D2168D9DCC}" destId="{D87DA16F-F95E-48FB-8460-9F8140FFA6E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B0DD7-A6F0-47BF-9D72-3365D90739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2870CF-00AE-4C5A-BDC0-6E7122AC38D2}">
      <dgm:prSet custT="1"/>
      <dgm:spPr/>
      <dgm:t>
        <a:bodyPr/>
        <a:lstStyle/>
        <a:p>
          <a:r>
            <a:rPr lang="el-GR" sz="2000" dirty="0">
              <a:latin typeface="Arial" panose="020B0604020202020204" pitchFamily="34" charset="0"/>
              <a:cs typeface="Arial" panose="020B0604020202020204" pitchFamily="34" charset="0"/>
            </a:rPr>
            <a:t>Ο Λίαμ φαίνεται πολύ πιο χαρούμενος.</a:t>
          </a:r>
          <a:endParaRPr lang="en-US" sz="2000" dirty="0">
            <a:latin typeface="Arial" panose="020B0604020202020204" pitchFamily="34" charset="0"/>
            <a:cs typeface="Arial" panose="020B0604020202020204" pitchFamily="34" charset="0"/>
          </a:endParaRPr>
        </a:p>
      </dgm:t>
    </dgm:pt>
    <dgm:pt modelId="{2F5575EE-B482-40FC-9AA3-85EA3BF7F983}" type="parTrans" cxnId="{CE16DD34-F2C2-4205-B2CF-CE71BDBC7E91}">
      <dgm:prSet/>
      <dgm:spPr/>
      <dgm:t>
        <a:bodyPr/>
        <a:lstStyle/>
        <a:p>
          <a:endParaRPr lang="en-US" sz="2400"/>
        </a:p>
      </dgm:t>
    </dgm:pt>
    <dgm:pt modelId="{E6E606CF-ED17-48CE-BB2D-7F73AEAB9576}" type="sibTrans" cxnId="{CE16DD34-F2C2-4205-B2CF-CE71BDBC7E91}">
      <dgm:prSet/>
      <dgm:spPr/>
      <dgm:t>
        <a:bodyPr/>
        <a:lstStyle/>
        <a:p>
          <a:endParaRPr lang="en-US" sz="2400"/>
        </a:p>
      </dgm:t>
    </dgm:pt>
    <dgm:pt modelId="{C72F16CE-C740-4393-B7EA-9B4786E38CA1}">
      <dgm:prSet custT="1"/>
      <dgm:spPr/>
      <dgm:t>
        <a:bodyPr/>
        <a:lstStyle/>
        <a:p>
          <a:r>
            <a:rPr lang="el-GR" sz="2000" dirty="0">
              <a:latin typeface="Arial" panose="020B0604020202020204" pitchFamily="34" charset="0"/>
              <a:cs typeface="Arial" panose="020B0604020202020204" pitchFamily="34" charset="0"/>
            </a:rPr>
            <a:t>Οι γονείς αναφέρουν ότι τώρα βγαίνει ξανά έξω για να παίξει.</a:t>
          </a:r>
          <a:endParaRPr lang="en-US" sz="2000" dirty="0">
            <a:latin typeface="Arial" panose="020B0604020202020204" pitchFamily="34" charset="0"/>
            <a:cs typeface="Arial" panose="020B0604020202020204" pitchFamily="34" charset="0"/>
          </a:endParaRPr>
        </a:p>
      </dgm:t>
    </dgm:pt>
    <dgm:pt modelId="{E4C8E907-0161-4446-9AD5-F9ECD9E817B1}" type="parTrans" cxnId="{409F46CE-10F2-4C5A-B28F-BE7C6DFA618C}">
      <dgm:prSet/>
      <dgm:spPr/>
      <dgm:t>
        <a:bodyPr/>
        <a:lstStyle/>
        <a:p>
          <a:endParaRPr lang="en-US" sz="2400"/>
        </a:p>
      </dgm:t>
    </dgm:pt>
    <dgm:pt modelId="{F0919912-FC20-4E2B-82B0-C09B1750D4C3}" type="sibTrans" cxnId="{409F46CE-10F2-4C5A-B28F-BE7C6DFA618C}">
      <dgm:prSet/>
      <dgm:spPr/>
      <dgm:t>
        <a:bodyPr/>
        <a:lstStyle/>
        <a:p>
          <a:endParaRPr lang="en-US" sz="2400"/>
        </a:p>
      </dgm:t>
    </dgm:pt>
    <dgm:pt modelId="{950AD1E1-AF9E-4EC9-BBE0-B11023C0B4F8}">
      <dgm:prSet custT="1"/>
      <dgm:spPr/>
      <dgm:t>
        <a:bodyPr/>
        <a:lstStyle/>
        <a:p>
          <a:r>
            <a:rPr lang="el-GR" sz="2000" dirty="0">
              <a:latin typeface="Arial" panose="020B0604020202020204" pitchFamily="34" charset="0"/>
              <a:cs typeface="Arial" panose="020B0604020202020204" pitchFamily="34" charset="0"/>
            </a:rPr>
            <a:t>Οι μετρήσεις της μέγιστης </a:t>
          </a:r>
          <a:r>
            <a:rPr lang="el-GR" sz="2000" dirty="0" err="1">
              <a:latin typeface="Arial" panose="020B0604020202020204" pitchFamily="34" charset="0"/>
              <a:cs typeface="Arial" panose="020B0604020202020204" pitchFamily="34" charset="0"/>
            </a:rPr>
            <a:t>εκπνευστικής</a:t>
          </a:r>
          <a:r>
            <a:rPr lang="el-GR" sz="2000" dirty="0">
              <a:latin typeface="Arial" panose="020B0604020202020204" pitchFamily="34" charset="0"/>
              <a:cs typeface="Arial" panose="020B0604020202020204" pitchFamily="34" charset="0"/>
            </a:rPr>
            <a:t> ροής αποκαλύπτουν φυσιολογική ημερήσια μεταβλητότητα, υποδηλώνοντας ότι δεν πάσχει από άσθμα.</a:t>
          </a:r>
          <a:endParaRPr lang="en-US" sz="2000" dirty="0">
            <a:latin typeface="Arial" panose="020B0604020202020204" pitchFamily="34" charset="0"/>
            <a:cs typeface="Arial" panose="020B0604020202020204" pitchFamily="34" charset="0"/>
          </a:endParaRPr>
        </a:p>
      </dgm:t>
    </dgm:pt>
    <dgm:pt modelId="{29DE3895-258A-4DD7-B42F-8186BB2CFE20}" type="parTrans" cxnId="{A76659CB-AC3F-421D-978A-62763D9BDFB6}">
      <dgm:prSet/>
      <dgm:spPr/>
      <dgm:t>
        <a:bodyPr/>
        <a:lstStyle/>
        <a:p>
          <a:endParaRPr lang="en-US" sz="2400"/>
        </a:p>
      </dgm:t>
    </dgm:pt>
    <dgm:pt modelId="{BC4E9CE4-B377-452E-81BC-3CF307DDCF63}" type="sibTrans" cxnId="{A76659CB-AC3F-421D-978A-62763D9BDFB6}">
      <dgm:prSet/>
      <dgm:spPr/>
      <dgm:t>
        <a:bodyPr/>
        <a:lstStyle/>
        <a:p>
          <a:endParaRPr lang="en-US" sz="2400"/>
        </a:p>
      </dgm:t>
    </dgm:pt>
    <dgm:pt modelId="{0B162D4E-A90A-4241-B6D2-E3A07AA4BC23}">
      <dgm:prSet custT="1"/>
      <dgm:spPr/>
      <dgm:t>
        <a:bodyPr/>
        <a:lstStyle/>
        <a:p>
          <a:r>
            <a:rPr lang="el-GR" sz="2000" dirty="0">
              <a:latin typeface="Arial" panose="020B0604020202020204" pitchFamily="34" charset="0"/>
              <a:cs typeface="Arial" panose="020B0604020202020204" pitchFamily="34" charset="0"/>
            </a:rPr>
            <a:t>Η βαθμολογία ΟΑΚ έχει μειωθεί στο 5.</a:t>
          </a:r>
          <a:endParaRPr lang="en-US" sz="2000" dirty="0">
            <a:latin typeface="Arial" panose="020B0604020202020204" pitchFamily="34" charset="0"/>
            <a:cs typeface="Arial" panose="020B0604020202020204" pitchFamily="34" charset="0"/>
          </a:endParaRPr>
        </a:p>
      </dgm:t>
    </dgm:pt>
    <dgm:pt modelId="{D0593BDB-10CE-42B1-8A67-6BBED83B30A1}" type="parTrans" cxnId="{31E402E0-D79E-4F0F-A439-531831D44050}">
      <dgm:prSet/>
      <dgm:spPr/>
      <dgm:t>
        <a:bodyPr/>
        <a:lstStyle/>
        <a:p>
          <a:endParaRPr lang="en-US" sz="2400"/>
        </a:p>
      </dgm:t>
    </dgm:pt>
    <dgm:pt modelId="{079B829D-2F20-49F1-9814-821CD470DC9C}" type="sibTrans" cxnId="{31E402E0-D79E-4F0F-A439-531831D44050}">
      <dgm:prSet/>
      <dgm:spPr/>
      <dgm:t>
        <a:bodyPr/>
        <a:lstStyle/>
        <a:p>
          <a:endParaRPr lang="en-US" sz="2400"/>
        </a:p>
      </dgm:t>
    </dgm:pt>
    <dgm:pt modelId="{C0FFDBB2-BB59-4CD7-BBF0-C83FD8325C6D}">
      <dgm:prSet custT="1"/>
      <dgm:spPr/>
      <dgm:t>
        <a:bodyPr/>
        <a:lstStyle/>
        <a:p>
          <a:r>
            <a:rPr lang="el-GR" sz="2000" dirty="0">
              <a:latin typeface="Arial" panose="020B0604020202020204" pitchFamily="34" charset="0"/>
              <a:cs typeface="Arial" panose="020B0604020202020204" pitchFamily="34" charset="0"/>
            </a:rPr>
            <a:t>Οι εξετάσεις αίματος υποδεικνύουν μέτριο τίτλο για ακάρεα σκόνης  και υψηλό τίτλο για γύρη γρασιδιού. Είναι αρνητικές για γάτες, σκύλους και μύκητες.</a:t>
          </a:r>
          <a:r>
            <a:rPr lang="en-US" sz="2000" dirty="0">
              <a:latin typeface="Arial" panose="020B0604020202020204" pitchFamily="34" charset="0"/>
              <a:cs typeface="Arial" panose="020B0604020202020204" pitchFamily="34" charset="0"/>
            </a:rPr>
            <a:t> </a:t>
          </a:r>
        </a:p>
      </dgm:t>
    </dgm:pt>
    <dgm:pt modelId="{883EA3A2-D8C4-4ED4-A447-9004B4E173EA}" type="parTrans" cxnId="{0650D22D-E8CC-4692-82A7-97A8F4D958E3}">
      <dgm:prSet/>
      <dgm:spPr/>
      <dgm:t>
        <a:bodyPr/>
        <a:lstStyle/>
        <a:p>
          <a:endParaRPr lang="en-US" sz="2400"/>
        </a:p>
      </dgm:t>
    </dgm:pt>
    <dgm:pt modelId="{EBE6CD78-5EF9-4FE1-87B5-F31F4B143839}" type="sibTrans" cxnId="{0650D22D-E8CC-4692-82A7-97A8F4D958E3}">
      <dgm:prSet/>
      <dgm:spPr/>
      <dgm:t>
        <a:bodyPr/>
        <a:lstStyle/>
        <a:p>
          <a:endParaRPr lang="en-US" sz="2400"/>
        </a:p>
      </dgm:t>
    </dgm:pt>
    <dgm:pt modelId="{4EE02336-4EE9-448E-8493-AF9CEB58E844}">
      <dgm:prSet custT="1"/>
      <dgm:spPr/>
      <dgm:t>
        <a:bodyPr/>
        <a:lstStyle/>
        <a:p>
          <a:r>
            <a:rPr lang="el-GR" sz="2000" dirty="0">
              <a:latin typeface="Arial" panose="020B0604020202020204" pitchFamily="34" charset="0"/>
              <a:cs typeface="Arial" panose="020B0604020202020204" pitchFamily="34" charset="0"/>
            </a:rPr>
            <a:t>Γίνεται περαιτέρω συζήτηση σχετικά με την ανοσοθεραπεία (απευαισθητοποίηση) (ΑΙΤ), ειδικά την υπογλώσσια (SLIT) ή την υποδόρια (SCIT).</a:t>
          </a:r>
          <a:endParaRPr lang="en-US" sz="2000" dirty="0">
            <a:latin typeface="Arial" panose="020B0604020202020204" pitchFamily="34" charset="0"/>
            <a:cs typeface="Arial" panose="020B0604020202020204" pitchFamily="34" charset="0"/>
          </a:endParaRPr>
        </a:p>
      </dgm:t>
    </dgm:pt>
    <dgm:pt modelId="{0DFD376D-8BE1-43F4-A9B7-20542F2C2148}" type="parTrans" cxnId="{777E0993-B757-40E7-B291-4B88637D28AC}">
      <dgm:prSet/>
      <dgm:spPr/>
      <dgm:t>
        <a:bodyPr/>
        <a:lstStyle/>
        <a:p>
          <a:endParaRPr lang="en-US" sz="2400"/>
        </a:p>
      </dgm:t>
    </dgm:pt>
    <dgm:pt modelId="{11D8E4D9-9DAA-477D-BC94-7370EDB2D8B8}" type="sibTrans" cxnId="{777E0993-B757-40E7-B291-4B88637D28AC}">
      <dgm:prSet/>
      <dgm:spPr/>
      <dgm:t>
        <a:bodyPr/>
        <a:lstStyle/>
        <a:p>
          <a:endParaRPr lang="en-US" sz="2400"/>
        </a:p>
      </dgm:t>
    </dgm:pt>
    <dgm:pt modelId="{4D9D4A01-6450-407F-A4EE-9807ACB7E6F4}" type="pres">
      <dgm:prSet presAssocID="{FA8B0DD7-A6F0-47BF-9D72-3365D90739C1}" presName="vert0" presStyleCnt="0">
        <dgm:presLayoutVars>
          <dgm:dir/>
          <dgm:animOne val="branch"/>
          <dgm:animLvl val="lvl"/>
        </dgm:presLayoutVars>
      </dgm:prSet>
      <dgm:spPr/>
    </dgm:pt>
    <dgm:pt modelId="{1100E7E2-56D3-4C3B-96FA-6BD062DCE3CA}" type="pres">
      <dgm:prSet presAssocID="{9A2870CF-00AE-4C5A-BDC0-6E7122AC38D2}" presName="thickLine" presStyleLbl="alignNode1" presStyleIdx="0" presStyleCnt="6"/>
      <dgm:spPr/>
    </dgm:pt>
    <dgm:pt modelId="{2CC6E0A2-CC18-43B5-BE8F-5088F8AB62C5}" type="pres">
      <dgm:prSet presAssocID="{9A2870CF-00AE-4C5A-BDC0-6E7122AC38D2}" presName="horz1" presStyleCnt="0"/>
      <dgm:spPr/>
    </dgm:pt>
    <dgm:pt modelId="{13A54ED6-FF31-4D36-915D-356A6E4E9B3F}" type="pres">
      <dgm:prSet presAssocID="{9A2870CF-00AE-4C5A-BDC0-6E7122AC38D2}" presName="tx1" presStyleLbl="revTx" presStyleIdx="0" presStyleCnt="6"/>
      <dgm:spPr/>
    </dgm:pt>
    <dgm:pt modelId="{15DA7E9D-A6E2-466F-A02C-B9C6F738E321}" type="pres">
      <dgm:prSet presAssocID="{9A2870CF-00AE-4C5A-BDC0-6E7122AC38D2}" presName="vert1" presStyleCnt="0"/>
      <dgm:spPr/>
    </dgm:pt>
    <dgm:pt modelId="{A7785C27-FFB9-4C91-9D89-19D156C54315}" type="pres">
      <dgm:prSet presAssocID="{C72F16CE-C740-4393-B7EA-9B4786E38CA1}" presName="thickLine" presStyleLbl="alignNode1" presStyleIdx="1" presStyleCnt="6"/>
      <dgm:spPr/>
    </dgm:pt>
    <dgm:pt modelId="{029F9051-A490-4E50-BCD9-16D7A7AC859C}" type="pres">
      <dgm:prSet presAssocID="{C72F16CE-C740-4393-B7EA-9B4786E38CA1}" presName="horz1" presStyleCnt="0"/>
      <dgm:spPr/>
    </dgm:pt>
    <dgm:pt modelId="{18BAE490-F1E4-4089-B35E-3E2ACFCD032B}" type="pres">
      <dgm:prSet presAssocID="{C72F16CE-C740-4393-B7EA-9B4786E38CA1}" presName="tx1" presStyleLbl="revTx" presStyleIdx="1" presStyleCnt="6"/>
      <dgm:spPr/>
    </dgm:pt>
    <dgm:pt modelId="{C8824253-A14A-43D4-85ED-0DA13C71BD6F}" type="pres">
      <dgm:prSet presAssocID="{C72F16CE-C740-4393-B7EA-9B4786E38CA1}" presName="vert1" presStyleCnt="0"/>
      <dgm:spPr/>
    </dgm:pt>
    <dgm:pt modelId="{4701EE64-1AF3-4A04-9504-84219CA3770E}" type="pres">
      <dgm:prSet presAssocID="{950AD1E1-AF9E-4EC9-BBE0-B11023C0B4F8}" presName="thickLine" presStyleLbl="alignNode1" presStyleIdx="2" presStyleCnt="6"/>
      <dgm:spPr/>
    </dgm:pt>
    <dgm:pt modelId="{1F11AC21-24DF-43D7-AF0E-A607958D8165}" type="pres">
      <dgm:prSet presAssocID="{950AD1E1-AF9E-4EC9-BBE0-B11023C0B4F8}" presName="horz1" presStyleCnt="0"/>
      <dgm:spPr/>
    </dgm:pt>
    <dgm:pt modelId="{906C684D-6BF2-4D3D-ACC1-94A40CAE450F}" type="pres">
      <dgm:prSet presAssocID="{950AD1E1-AF9E-4EC9-BBE0-B11023C0B4F8}" presName="tx1" presStyleLbl="revTx" presStyleIdx="2" presStyleCnt="6"/>
      <dgm:spPr/>
    </dgm:pt>
    <dgm:pt modelId="{44E16F86-06E3-46EB-93FA-4F113F278204}" type="pres">
      <dgm:prSet presAssocID="{950AD1E1-AF9E-4EC9-BBE0-B11023C0B4F8}" presName="vert1" presStyleCnt="0"/>
      <dgm:spPr/>
    </dgm:pt>
    <dgm:pt modelId="{07CF9C6E-5121-4089-A466-E3A6A27A16ED}" type="pres">
      <dgm:prSet presAssocID="{0B162D4E-A90A-4241-B6D2-E3A07AA4BC23}" presName="thickLine" presStyleLbl="alignNode1" presStyleIdx="3" presStyleCnt="6"/>
      <dgm:spPr/>
    </dgm:pt>
    <dgm:pt modelId="{885CF6E2-6903-4E27-91BC-56896CCD3F37}" type="pres">
      <dgm:prSet presAssocID="{0B162D4E-A90A-4241-B6D2-E3A07AA4BC23}" presName="horz1" presStyleCnt="0"/>
      <dgm:spPr/>
    </dgm:pt>
    <dgm:pt modelId="{C57661DA-9896-436D-B77A-C7B372EF9D29}" type="pres">
      <dgm:prSet presAssocID="{0B162D4E-A90A-4241-B6D2-E3A07AA4BC23}" presName="tx1" presStyleLbl="revTx" presStyleIdx="3" presStyleCnt="6"/>
      <dgm:spPr/>
    </dgm:pt>
    <dgm:pt modelId="{81DC526E-ABC1-4597-8326-065A7877D47C}" type="pres">
      <dgm:prSet presAssocID="{0B162D4E-A90A-4241-B6D2-E3A07AA4BC23}" presName="vert1" presStyleCnt="0"/>
      <dgm:spPr/>
    </dgm:pt>
    <dgm:pt modelId="{C4D542D9-1AF8-4089-B578-6E7242C5413C}" type="pres">
      <dgm:prSet presAssocID="{C0FFDBB2-BB59-4CD7-BBF0-C83FD8325C6D}" presName="thickLine" presStyleLbl="alignNode1" presStyleIdx="4" presStyleCnt="6"/>
      <dgm:spPr/>
    </dgm:pt>
    <dgm:pt modelId="{29F7A6FE-4E87-4F53-8334-0E5AAE55BA2F}" type="pres">
      <dgm:prSet presAssocID="{C0FFDBB2-BB59-4CD7-BBF0-C83FD8325C6D}" presName="horz1" presStyleCnt="0"/>
      <dgm:spPr/>
    </dgm:pt>
    <dgm:pt modelId="{8273051C-4537-42D8-AB9A-55C6E42C08C6}" type="pres">
      <dgm:prSet presAssocID="{C0FFDBB2-BB59-4CD7-BBF0-C83FD8325C6D}" presName="tx1" presStyleLbl="revTx" presStyleIdx="4" presStyleCnt="6"/>
      <dgm:spPr/>
    </dgm:pt>
    <dgm:pt modelId="{F8103632-B6E7-4803-9AAE-0E09E8E0D2FF}" type="pres">
      <dgm:prSet presAssocID="{C0FFDBB2-BB59-4CD7-BBF0-C83FD8325C6D}" presName="vert1" presStyleCnt="0"/>
      <dgm:spPr/>
    </dgm:pt>
    <dgm:pt modelId="{262C9EC0-C884-49BB-AA8A-D578DFCF0401}" type="pres">
      <dgm:prSet presAssocID="{4EE02336-4EE9-448E-8493-AF9CEB58E844}" presName="thickLine" presStyleLbl="alignNode1" presStyleIdx="5" presStyleCnt="6"/>
      <dgm:spPr/>
    </dgm:pt>
    <dgm:pt modelId="{40B79C05-A86E-487F-A989-B649DF24120E}" type="pres">
      <dgm:prSet presAssocID="{4EE02336-4EE9-448E-8493-AF9CEB58E844}" presName="horz1" presStyleCnt="0"/>
      <dgm:spPr/>
    </dgm:pt>
    <dgm:pt modelId="{B43AA2C2-37B4-4167-9283-66CA8FFE0E44}" type="pres">
      <dgm:prSet presAssocID="{4EE02336-4EE9-448E-8493-AF9CEB58E844}" presName="tx1" presStyleLbl="revTx" presStyleIdx="5" presStyleCnt="6"/>
      <dgm:spPr/>
    </dgm:pt>
    <dgm:pt modelId="{7B6C3A6E-3619-4F8A-9CA5-3AB67BCB13B3}" type="pres">
      <dgm:prSet presAssocID="{4EE02336-4EE9-448E-8493-AF9CEB58E844}" presName="vert1" presStyleCnt="0"/>
      <dgm:spPr/>
    </dgm:pt>
  </dgm:ptLst>
  <dgm:cxnLst>
    <dgm:cxn modelId="{6D5BD22C-0A2B-41F1-AB31-8B85B1921CC7}" type="presOf" srcId="{950AD1E1-AF9E-4EC9-BBE0-B11023C0B4F8}" destId="{906C684D-6BF2-4D3D-ACC1-94A40CAE450F}" srcOrd="0" destOrd="0" presId="urn:microsoft.com/office/officeart/2008/layout/LinedList"/>
    <dgm:cxn modelId="{0650D22D-E8CC-4692-82A7-97A8F4D958E3}" srcId="{FA8B0DD7-A6F0-47BF-9D72-3365D90739C1}" destId="{C0FFDBB2-BB59-4CD7-BBF0-C83FD8325C6D}" srcOrd="4" destOrd="0" parTransId="{883EA3A2-D8C4-4ED4-A447-9004B4E173EA}" sibTransId="{EBE6CD78-5EF9-4FE1-87B5-F31F4B143839}"/>
    <dgm:cxn modelId="{CE16DD34-F2C2-4205-B2CF-CE71BDBC7E91}" srcId="{FA8B0DD7-A6F0-47BF-9D72-3365D90739C1}" destId="{9A2870CF-00AE-4C5A-BDC0-6E7122AC38D2}" srcOrd="0" destOrd="0" parTransId="{2F5575EE-B482-40FC-9AA3-85EA3BF7F983}" sibTransId="{E6E606CF-ED17-48CE-BB2D-7F73AEAB9576}"/>
    <dgm:cxn modelId="{8F388743-53C3-47F1-8E5C-C193E8BBED67}" type="presOf" srcId="{FA8B0DD7-A6F0-47BF-9D72-3365D90739C1}" destId="{4D9D4A01-6450-407F-A4EE-9807ACB7E6F4}" srcOrd="0" destOrd="0" presId="urn:microsoft.com/office/officeart/2008/layout/LinedList"/>
    <dgm:cxn modelId="{467B8958-EFCE-4DEC-87A5-8382739F3BF9}" type="presOf" srcId="{C0FFDBB2-BB59-4CD7-BBF0-C83FD8325C6D}" destId="{8273051C-4537-42D8-AB9A-55C6E42C08C6}" srcOrd="0" destOrd="0" presId="urn:microsoft.com/office/officeart/2008/layout/LinedList"/>
    <dgm:cxn modelId="{28C64B5A-31AD-41A0-B4DF-4CE532B8AF38}" type="presOf" srcId="{C72F16CE-C740-4393-B7EA-9B4786E38CA1}" destId="{18BAE490-F1E4-4089-B35E-3E2ACFCD032B}" srcOrd="0" destOrd="0" presId="urn:microsoft.com/office/officeart/2008/layout/LinedList"/>
    <dgm:cxn modelId="{777E0993-B757-40E7-B291-4B88637D28AC}" srcId="{FA8B0DD7-A6F0-47BF-9D72-3365D90739C1}" destId="{4EE02336-4EE9-448E-8493-AF9CEB58E844}" srcOrd="5" destOrd="0" parTransId="{0DFD376D-8BE1-43F4-A9B7-20542F2C2148}" sibTransId="{11D8E4D9-9DAA-477D-BC94-7370EDB2D8B8}"/>
    <dgm:cxn modelId="{62115AB7-1CBC-4B98-8208-56D960E05AF6}" type="presOf" srcId="{9A2870CF-00AE-4C5A-BDC0-6E7122AC38D2}" destId="{13A54ED6-FF31-4D36-915D-356A6E4E9B3F}" srcOrd="0" destOrd="0" presId="urn:microsoft.com/office/officeart/2008/layout/LinedList"/>
    <dgm:cxn modelId="{A76659CB-AC3F-421D-978A-62763D9BDFB6}" srcId="{FA8B0DD7-A6F0-47BF-9D72-3365D90739C1}" destId="{950AD1E1-AF9E-4EC9-BBE0-B11023C0B4F8}" srcOrd="2" destOrd="0" parTransId="{29DE3895-258A-4DD7-B42F-8186BB2CFE20}" sibTransId="{BC4E9CE4-B377-452E-81BC-3CF307DDCF63}"/>
    <dgm:cxn modelId="{409F46CE-10F2-4C5A-B28F-BE7C6DFA618C}" srcId="{FA8B0DD7-A6F0-47BF-9D72-3365D90739C1}" destId="{C72F16CE-C740-4393-B7EA-9B4786E38CA1}" srcOrd="1" destOrd="0" parTransId="{E4C8E907-0161-4446-9AD5-F9ECD9E817B1}" sibTransId="{F0919912-FC20-4E2B-82B0-C09B1750D4C3}"/>
    <dgm:cxn modelId="{40E462D9-D9AE-4398-AA7A-2CF6DB79E2CA}" type="presOf" srcId="{0B162D4E-A90A-4241-B6D2-E3A07AA4BC23}" destId="{C57661DA-9896-436D-B77A-C7B372EF9D29}" srcOrd="0" destOrd="0" presId="urn:microsoft.com/office/officeart/2008/layout/LinedList"/>
    <dgm:cxn modelId="{31E402E0-D79E-4F0F-A439-531831D44050}" srcId="{FA8B0DD7-A6F0-47BF-9D72-3365D90739C1}" destId="{0B162D4E-A90A-4241-B6D2-E3A07AA4BC23}" srcOrd="3" destOrd="0" parTransId="{D0593BDB-10CE-42B1-8A67-6BBED83B30A1}" sibTransId="{079B829D-2F20-49F1-9814-821CD470DC9C}"/>
    <dgm:cxn modelId="{77CBABFE-BE3F-4307-99EA-AAE75C03016F}" type="presOf" srcId="{4EE02336-4EE9-448E-8493-AF9CEB58E844}" destId="{B43AA2C2-37B4-4167-9283-66CA8FFE0E44}" srcOrd="0" destOrd="0" presId="urn:microsoft.com/office/officeart/2008/layout/LinedList"/>
    <dgm:cxn modelId="{F244EBE2-9D28-41E2-8C1E-4540A6AF98DE}" type="presParOf" srcId="{4D9D4A01-6450-407F-A4EE-9807ACB7E6F4}" destId="{1100E7E2-56D3-4C3B-96FA-6BD062DCE3CA}" srcOrd="0" destOrd="0" presId="urn:microsoft.com/office/officeart/2008/layout/LinedList"/>
    <dgm:cxn modelId="{76C5F96E-8453-4203-A711-B9413127D920}" type="presParOf" srcId="{4D9D4A01-6450-407F-A4EE-9807ACB7E6F4}" destId="{2CC6E0A2-CC18-43B5-BE8F-5088F8AB62C5}" srcOrd="1" destOrd="0" presId="urn:microsoft.com/office/officeart/2008/layout/LinedList"/>
    <dgm:cxn modelId="{E15FDBA4-D397-48A0-BE94-74FB7355D936}" type="presParOf" srcId="{2CC6E0A2-CC18-43B5-BE8F-5088F8AB62C5}" destId="{13A54ED6-FF31-4D36-915D-356A6E4E9B3F}" srcOrd="0" destOrd="0" presId="urn:microsoft.com/office/officeart/2008/layout/LinedList"/>
    <dgm:cxn modelId="{892B3526-C473-4540-947B-DF001CB922C9}" type="presParOf" srcId="{2CC6E0A2-CC18-43B5-BE8F-5088F8AB62C5}" destId="{15DA7E9D-A6E2-466F-A02C-B9C6F738E321}" srcOrd="1" destOrd="0" presId="urn:microsoft.com/office/officeart/2008/layout/LinedList"/>
    <dgm:cxn modelId="{E07DA70D-18F3-4D0E-9D0E-10136534688B}" type="presParOf" srcId="{4D9D4A01-6450-407F-A4EE-9807ACB7E6F4}" destId="{A7785C27-FFB9-4C91-9D89-19D156C54315}" srcOrd="2" destOrd="0" presId="urn:microsoft.com/office/officeart/2008/layout/LinedList"/>
    <dgm:cxn modelId="{D8CBDB27-EFCA-4575-9B10-4A364668361A}" type="presParOf" srcId="{4D9D4A01-6450-407F-A4EE-9807ACB7E6F4}" destId="{029F9051-A490-4E50-BCD9-16D7A7AC859C}" srcOrd="3" destOrd="0" presId="urn:microsoft.com/office/officeart/2008/layout/LinedList"/>
    <dgm:cxn modelId="{581BDF2C-EAAE-4900-8891-A0FB1134CD0E}" type="presParOf" srcId="{029F9051-A490-4E50-BCD9-16D7A7AC859C}" destId="{18BAE490-F1E4-4089-B35E-3E2ACFCD032B}" srcOrd="0" destOrd="0" presId="urn:microsoft.com/office/officeart/2008/layout/LinedList"/>
    <dgm:cxn modelId="{DFC2364A-FBFC-4B20-BAA2-995E9CE6D833}" type="presParOf" srcId="{029F9051-A490-4E50-BCD9-16D7A7AC859C}" destId="{C8824253-A14A-43D4-85ED-0DA13C71BD6F}" srcOrd="1" destOrd="0" presId="urn:microsoft.com/office/officeart/2008/layout/LinedList"/>
    <dgm:cxn modelId="{AAB07361-FCF1-4A48-AA8E-AD0854E094D4}" type="presParOf" srcId="{4D9D4A01-6450-407F-A4EE-9807ACB7E6F4}" destId="{4701EE64-1AF3-4A04-9504-84219CA3770E}" srcOrd="4" destOrd="0" presId="urn:microsoft.com/office/officeart/2008/layout/LinedList"/>
    <dgm:cxn modelId="{BDDC83D4-C5E6-4CFB-BB6F-C5834128A511}" type="presParOf" srcId="{4D9D4A01-6450-407F-A4EE-9807ACB7E6F4}" destId="{1F11AC21-24DF-43D7-AF0E-A607958D8165}" srcOrd="5" destOrd="0" presId="urn:microsoft.com/office/officeart/2008/layout/LinedList"/>
    <dgm:cxn modelId="{56DE445B-80FA-4F86-85EF-3BB812481B44}" type="presParOf" srcId="{1F11AC21-24DF-43D7-AF0E-A607958D8165}" destId="{906C684D-6BF2-4D3D-ACC1-94A40CAE450F}" srcOrd="0" destOrd="0" presId="urn:microsoft.com/office/officeart/2008/layout/LinedList"/>
    <dgm:cxn modelId="{4E097A07-3405-4A2F-9284-7808DB7799AC}" type="presParOf" srcId="{1F11AC21-24DF-43D7-AF0E-A607958D8165}" destId="{44E16F86-06E3-46EB-93FA-4F113F278204}" srcOrd="1" destOrd="0" presId="urn:microsoft.com/office/officeart/2008/layout/LinedList"/>
    <dgm:cxn modelId="{AF36F89C-6005-4811-AFD8-1D9581811500}" type="presParOf" srcId="{4D9D4A01-6450-407F-A4EE-9807ACB7E6F4}" destId="{07CF9C6E-5121-4089-A466-E3A6A27A16ED}" srcOrd="6" destOrd="0" presId="urn:microsoft.com/office/officeart/2008/layout/LinedList"/>
    <dgm:cxn modelId="{D23FB1E9-C751-45F9-A167-AF855FBA59A8}" type="presParOf" srcId="{4D9D4A01-6450-407F-A4EE-9807ACB7E6F4}" destId="{885CF6E2-6903-4E27-91BC-56896CCD3F37}" srcOrd="7" destOrd="0" presId="urn:microsoft.com/office/officeart/2008/layout/LinedList"/>
    <dgm:cxn modelId="{42094541-4D47-44C2-8C9D-C6EBC4AF9B59}" type="presParOf" srcId="{885CF6E2-6903-4E27-91BC-56896CCD3F37}" destId="{C57661DA-9896-436D-B77A-C7B372EF9D29}" srcOrd="0" destOrd="0" presId="urn:microsoft.com/office/officeart/2008/layout/LinedList"/>
    <dgm:cxn modelId="{EBCEADCA-EA73-4B22-B372-F30DA7EF59C6}" type="presParOf" srcId="{885CF6E2-6903-4E27-91BC-56896CCD3F37}" destId="{81DC526E-ABC1-4597-8326-065A7877D47C}" srcOrd="1" destOrd="0" presId="urn:microsoft.com/office/officeart/2008/layout/LinedList"/>
    <dgm:cxn modelId="{E6265F26-04C7-4F25-8D7F-78FC58A3D901}" type="presParOf" srcId="{4D9D4A01-6450-407F-A4EE-9807ACB7E6F4}" destId="{C4D542D9-1AF8-4089-B578-6E7242C5413C}" srcOrd="8" destOrd="0" presId="urn:microsoft.com/office/officeart/2008/layout/LinedList"/>
    <dgm:cxn modelId="{3CD7DC99-D5CC-42C2-9028-28917DD288A8}" type="presParOf" srcId="{4D9D4A01-6450-407F-A4EE-9807ACB7E6F4}" destId="{29F7A6FE-4E87-4F53-8334-0E5AAE55BA2F}" srcOrd="9" destOrd="0" presId="urn:microsoft.com/office/officeart/2008/layout/LinedList"/>
    <dgm:cxn modelId="{4844F962-57CB-41B7-A508-8C064206790A}" type="presParOf" srcId="{29F7A6FE-4E87-4F53-8334-0E5AAE55BA2F}" destId="{8273051C-4537-42D8-AB9A-55C6E42C08C6}" srcOrd="0" destOrd="0" presId="urn:microsoft.com/office/officeart/2008/layout/LinedList"/>
    <dgm:cxn modelId="{E9A822CB-844D-4BA8-AA1A-89E9B7DE1126}" type="presParOf" srcId="{29F7A6FE-4E87-4F53-8334-0E5AAE55BA2F}" destId="{F8103632-B6E7-4803-9AAE-0E09E8E0D2FF}" srcOrd="1" destOrd="0" presId="urn:microsoft.com/office/officeart/2008/layout/LinedList"/>
    <dgm:cxn modelId="{1E0A2710-DEDA-466F-B26C-49EC8B19ED93}" type="presParOf" srcId="{4D9D4A01-6450-407F-A4EE-9807ACB7E6F4}" destId="{262C9EC0-C884-49BB-AA8A-D578DFCF0401}" srcOrd="10" destOrd="0" presId="urn:microsoft.com/office/officeart/2008/layout/LinedList"/>
    <dgm:cxn modelId="{7FA4C9E3-02D0-4CB5-B062-95F68327AAF5}" type="presParOf" srcId="{4D9D4A01-6450-407F-A4EE-9807ACB7E6F4}" destId="{40B79C05-A86E-487F-A989-B649DF24120E}" srcOrd="11" destOrd="0" presId="urn:microsoft.com/office/officeart/2008/layout/LinedList"/>
    <dgm:cxn modelId="{829C36BE-35F9-4838-BA0A-A5986984BF6F}" type="presParOf" srcId="{40B79C05-A86E-487F-A989-B649DF24120E}" destId="{B43AA2C2-37B4-4167-9283-66CA8FFE0E44}" srcOrd="0" destOrd="0" presId="urn:microsoft.com/office/officeart/2008/layout/LinedList"/>
    <dgm:cxn modelId="{507F1EA5-65A2-4F92-B2A6-FF7FFF9083EF}" type="presParOf" srcId="{40B79C05-A86E-487F-A989-B649DF24120E}" destId="{7B6C3A6E-3619-4F8A-9CA5-3AB67BCB13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F320-3D1F-4C46-A8B5-4DD4D708E79E}">
      <dsp:nvSpPr>
        <dsp:cNvPr id="0" name=""/>
        <dsp:cNvSpPr/>
      </dsp:nvSpPr>
      <dsp:spPr>
        <a:xfrm>
          <a:off x="298793" y="0"/>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l-GR" sz="2800" b="1" kern="1200" dirty="0"/>
            <a:t>Λόγοι για επίσκεψη στον γιατρό</a:t>
          </a:r>
          <a:endParaRPr lang="en-US" sz="2800" b="1" kern="1200" dirty="0"/>
        </a:p>
      </dsp:txBody>
      <dsp:txXfrm>
        <a:off x="324172" y="25379"/>
        <a:ext cx="6948471" cy="815739"/>
      </dsp:txXfrm>
    </dsp:sp>
    <dsp:sp modelId="{724F9902-B41C-4DED-9678-3B0095DA958D}">
      <dsp:nvSpPr>
        <dsp:cNvPr id="0" name=""/>
        <dsp:cNvSpPr/>
      </dsp:nvSpPr>
      <dsp:spPr>
        <a:xfrm>
          <a:off x="596272" y="986844"/>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t>Από τα μέσα Μαΐου, παρατηρείται μείωση στα ‘επίπεδα ενέργειας’ του </a:t>
          </a:r>
          <a:r>
            <a:rPr lang="el-GR" sz="2000" kern="1200" dirty="0" err="1"/>
            <a:t>Λίαμ</a:t>
          </a:r>
          <a:r>
            <a:rPr lang="el-GR" sz="2000" kern="1200" dirty="0"/>
            <a:t>.</a:t>
          </a:r>
          <a:endParaRPr lang="en-US" sz="2000" kern="1200" dirty="0"/>
        </a:p>
      </dsp:txBody>
      <dsp:txXfrm>
        <a:off x="621651" y="1012223"/>
        <a:ext cx="6774615" cy="815739"/>
      </dsp:txXfrm>
    </dsp:sp>
    <dsp:sp modelId="{EE494212-F2B9-4B4A-884B-D9E83E49B21E}">
      <dsp:nvSpPr>
        <dsp:cNvPr id="0" name=""/>
        <dsp:cNvSpPr/>
      </dsp:nvSpPr>
      <dsp:spPr>
        <a:xfrm>
          <a:off x="1192545" y="1973688"/>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t>Δεν φαίνεται να κοιμάται καλά και η μαμά και ο μπαμπάς αναφέρουν ότι τον ακούνε μερικές φορές να ροχαλίζει.</a:t>
          </a:r>
          <a:endParaRPr lang="en-US" sz="2000" kern="1200" dirty="0"/>
        </a:p>
      </dsp:txBody>
      <dsp:txXfrm>
        <a:off x="1217924" y="1999067"/>
        <a:ext cx="6774615" cy="815739"/>
      </dsp:txXfrm>
    </dsp:sp>
    <dsp:sp modelId="{38FFE77C-46E4-4D32-BF39-0980BDB2EEBC}">
      <dsp:nvSpPr>
        <dsp:cNvPr id="0" name=""/>
        <dsp:cNvSpPr/>
      </dsp:nvSpPr>
      <dsp:spPr>
        <a:xfrm>
          <a:off x="1788818" y="2960533"/>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t>Ο δάσκαλος παραπονιέται ότι ο Λίαμ είναι απρόσεκτος στην τάξη και δεν φαίνεται να ακούει τι του λένε.</a:t>
          </a:r>
          <a:endParaRPr lang="en-US" sz="2000" kern="1200" dirty="0"/>
        </a:p>
      </dsp:txBody>
      <dsp:txXfrm>
        <a:off x="1814197" y="2985912"/>
        <a:ext cx="6774615" cy="815739"/>
      </dsp:txXfrm>
    </dsp:sp>
    <dsp:sp modelId="{5CFEE596-56EB-42F8-A85E-5664D7DB0A1B}">
      <dsp:nvSpPr>
        <dsp:cNvPr id="0" name=""/>
        <dsp:cNvSpPr/>
      </dsp:nvSpPr>
      <dsp:spPr>
        <a:xfrm>
          <a:off x="2385091" y="3947377"/>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kern="1200" dirty="0"/>
            <a:t>Πολύς βήχας</a:t>
          </a:r>
          <a:endParaRPr lang="en-US" sz="2000" kern="1200" dirty="0"/>
        </a:p>
      </dsp:txBody>
      <dsp:txXfrm>
        <a:off x="2410470" y="3972756"/>
        <a:ext cx="6774615" cy="815739"/>
      </dsp:txXfrm>
    </dsp:sp>
    <dsp:sp modelId="{57ACB9D9-F8AD-4AAE-BB4C-CD2BB7E66BF4}">
      <dsp:nvSpPr>
        <dsp:cNvPr id="0" name=""/>
        <dsp:cNvSpPr/>
      </dsp:nvSpPr>
      <dsp:spPr>
        <a:xfrm>
          <a:off x="7421646" y="633024"/>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48371" y="633024"/>
        <a:ext cx="309773" cy="423825"/>
      </dsp:txXfrm>
    </dsp:sp>
    <dsp:sp modelId="{994D474D-34C4-467E-9CDA-DB95E17005A7}">
      <dsp:nvSpPr>
        <dsp:cNvPr id="0" name=""/>
        <dsp:cNvSpPr/>
      </dsp:nvSpPr>
      <dsp:spPr>
        <a:xfrm>
          <a:off x="8017919" y="1619868"/>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44644" y="1619868"/>
        <a:ext cx="309773" cy="423825"/>
      </dsp:txXfrm>
    </dsp:sp>
    <dsp:sp modelId="{BFA1CF1D-DBDA-4DAC-9033-376F288279BA}">
      <dsp:nvSpPr>
        <dsp:cNvPr id="0" name=""/>
        <dsp:cNvSpPr/>
      </dsp:nvSpPr>
      <dsp:spPr>
        <a:xfrm>
          <a:off x="8614192" y="2592271"/>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40917" y="2592271"/>
        <a:ext cx="309773" cy="423825"/>
      </dsp:txXfrm>
    </dsp:sp>
    <dsp:sp modelId="{B0C117E5-11BA-4E2C-930E-96B4D9517C63}">
      <dsp:nvSpPr>
        <dsp:cNvPr id="0" name=""/>
        <dsp:cNvSpPr/>
      </dsp:nvSpPr>
      <dsp:spPr>
        <a:xfrm>
          <a:off x="9210464" y="3588743"/>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37189" y="3588743"/>
        <a:ext cx="309773" cy="42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FEC48-9661-4292-A600-2A2F5B925341}">
      <dsp:nvSpPr>
        <dsp:cNvPr id="0" name=""/>
        <dsp:cNvSpPr/>
      </dsp:nvSpPr>
      <dsp:spPr>
        <a:xfrm>
          <a:off x="0" y="450"/>
          <a:ext cx="11447431" cy="77427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Η μητέρα του, του αγοράζει αντιισταμινικά φάρμακα χωρίς συνταγή (αλλά δεν είναι σίγουρη ότι τα λαμβάνει).</a:t>
          </a:r>
          <a:endParaRPr lang="en-US" sz="1600" kern="1200" dirty="0"/>
        </a:p>
      </dsp:txBody>
      <dsp:txXfrm>
        <a:off x="37797" y="38247"/>
        <a:ext cx="11371837" cy="698679"/>
      </dsp:txXfrm>
    </dsp:sp>
    <dsp:sp modelId="{487DFB31-FEB7-4613-A95C-F446ABB88647}">
      <dsp:nvSpPr>
        <dsp:cNvPr id="0" name=""/>
        <dsp:cNvSpPr/>
      </dsp:nvSpPr>
      <dsp:spPr>
        <a:xfrm>
          <a:off x="0" y="787211"/>
          <a:ext cx="11447431" cy="77427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Η μητέρα είχε έκζεμα και αλλεργική ρινίτιδα όταν ήταν παιδί.</a:t>
          </a:r>
          <a:endParaRPr lang="en-US" sz="1600" kern="1200" dirty="0"/>
        </a:p>
      </dsp:txBody>
      <dsp:txXfrm>
        <a:off x="37797" y="825008"/>
        <a:ext cx="11371837" cy="698679"/>
      </dsp:txXfrm>
    </dsp:sp>
    <dsp:sp modelId="{46D95FD7-6A32-45B6-A580-04903A7E35C0}">
      <dsp:nvSpPr>
        <dsp:cNvPr id="0" name=""/>
        <dsp:cNvSpPr/>
      </dsp:nvSpPr>
      <dsp:spPr>
        <a:xfrm>
          <a:off x="0" y="1573972"/>
          <a:ext cx="11447431" cy="77427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Ζουν στην άκρη της πόλης, με χωράφια απέναντι από το σπίτι τους.</a:t>
          </a:r>
          <a:endParaRPr lang="en-US" sz="1600" kern="1200" dirty="0"/>
        </a:p>
      </dsp:txBody>
      <dsp:txXfrm>
        <a:off x="37797" y="1611769"/>
        <a:ext cx="11371837" cy="698679"/>
      </dsp:txXfrm>
    </dsp:sp>
    <dsp:sp modelId="{C8785DF7-0FF6-48F1-A8B9-AEAE6A6113D1}">
      <dsp:nvSpPr>
        <dsp:cNvPr id="0" name=""/>
        <dsp:cNvSpPr/>
      </dsp:nvSpPr>
      <dsp:spPr>
        <a:xfrm>
          <a:off x="0" y="2360734"/>
          <a:ext cx="11447431" cy="77427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Κανένας από τους γονείς δεν καπνίζει.</a:t>
          </a:r>
          <a:endParaRPr lang="en-US" sz="1600" kern="1200" dirty="0"/>
        </a:p>
      </dsp:txBody>
      <dsp:txXfrm>
        <a:off x="37797" y="2398531"/>
        <a:ext cx="11371837" cy="698679"/>
      </dsp:txXfrm>
    </dsp:sp>
    <dsp:sp modelId="{86ECBF9A-A963-410B-8D97-37209BAA6674}">
      <dsp:nvSpPr>
        <dsp:cNvPr id="0" name=""/>
        <dsp:cNvSpPr/>
      </dsp:nvSpPr>
      <dsp:spPr>
        <a:xfrm>
          <a:off x="0" y="3147495"/>
          <a:ext cx="11447431" cy="77427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Έχουν παρατηρήσει ότι, αν και ο </a:t>
          </a:r>
          <a:r>
            <a:rPr lang="el-GR" sz="1600" kern="1200" dirty="0" err="1"/>
            <a:t>Λίαμ</a:t>
          </a:r>
          <a:r>
            <a:rPr lang="el-GR" sz="1600" kern="1200" dirty="0"/>
            <a:t> παρουσιάζει ήπια συμπτώματα καθ' όλη τη διάρκεια του έτους, τα συμπτώματα αυτά έχουν επιδεινωθεί σημαντικά τις τελευταίες τρεις εβδομάδες. Δεν φαίνεται να έχει ‘ενέργεια’ για να παίξει ποδόσφαιρο και γενικά είναι ληθαργικός.</a:t>
          </a:r>
          <a:endParaRPr lang="en-US" sz="1600" kern="1200" dirty="0"/>
        </a:p>
      </dsp:txBody>
      <dsp:txXfrm>
        <a:off x="37797" y="3185292"/>
        <a:ext cx="11371837" cy="698679"/>
      </dsp:txXfrm>
    </dsp:sp>
    <dsp:sp modelId="{0EB033C2-C2EF-4E0E-A1D4-9A97589FC9EB}">
      <dsp:nvSpPr>
        <dsp:cNvPr id="0" name=""/>
        <dsp:cNvSpPr/>
      </dsp:nvSpPr>
      <dsp:spPr>
        <a:xfrm>
          <a:off x="0" y="3934256"/>
          <a:ext cx="11447431" cy="774273"/>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Η μητέρα του </a:t>
          </a:r>
          <a:r>
            <a:rPr lang="el-GR" sz="1600" kern="1200" dirty="0" err="1"/>
            <a:t>Λίαμ</a:t>
          </a:r>
          <a:r>
            <a:rPr lang="el-GR" sz="1600" kern="1200" dirty="0"/>
            <a:t> τόνισε επίσης ότι βήχει πολύ.</a:t>
          </a:r>
          <a:r>
            <a:rPr lang="en-US" sz="1600" kern="1200" dirty="0"/>
            <a:t> </a:t>
          </a:r>
        </a:p>
      </dsp:txBody>
      <dsp:txXfrm>
        <a:off x="37797" y="3972053"/>
        <a:ext cx="11371837" cy="698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83A7-F8F2-45A4-BD29-C6F4FE65C6A3}">
      <dsp:nvSpPr>
        <dsp:cNvPr id="0" name=""/>
        <dsp:cNvSpPr/>
      </dsp:nvSpPr>
      <dsp:spPr>
        <a:xfrm>
          <a:off x="0" y="840229"/>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C4547-EA3F-487A-B6FE-32A146EFB944}">
      <dsp:nvSpPr>
        <dsp:cNvPr id="0" name=""/>
        <dsp:cNvSpPr/>
      </dsp:nvSpPr>
      <dsp:spPr>
        <a:xfrm>
          <a:off x="469236" y="1189248"/>
          <a:ext cx="853156" cy="853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C5DFC-1E1A-4284-9017-32EC0C39C26C}">
      <dsp:nvSpPr>
        <dsp:cNvPr id="0" name=""/>
        <dsp:cNvSpPr/>
      </dsp:nvSpPr>
      <dsp:spPr>
        <a:xfrm>
          <a:off x="1791628" y="840229"/>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ts val="0"/>
            </a:spcAft>
            <a:buNone/>
          </a:pPr>
          <a:r>
            <a:rPr lang="el-GR" sz="2000" kern="1200" dirty="0">
              <a:latin typeface="Arial" panose="020B0604020202020204" pitchFamily="34" charset="0"/>
              <a:cs typeface="Arial" panose="020B0604020202020204" pitchFamily="34" charset="0"/>
            </a:rPr>
            <a:t>Εξηγείτε στον </a:t>
          </a:r>
          <a:r>
            <a:rPr lang="el-GR" sz="2000" kern="1200" dirty="0" err="1">
              <a:latin typeface="Arial" panose="020B0604020202020204" pitchFamily="34" charset="0"/>
              <a:cs typeface="Arial" panose="020B0604020202020204" pitchFamily="34" charset="0"/>
            </a:rPr>
            <a:t>Λίαμ</a:t>
          </a:r>
          <a:r>
            <a:rPr lang="el-GR" sz="2000" kern="1200" dirty="0">
              <a:latin typeface="Arial" panose="020B0604020202020204" pitchFamily="34" charset="0"/>
              <a:cs typeface="Arial" panose="020B0604020202020204" pitchFamily="34" charset="0"/>
            </a:rPr>
            <a:t> και στους γονείς του ότι</a:t>
          </a:r>
          <a:r>
            <a:rPr lang="en-US" sz="2000" kern="1200" dirty="0">
              <a:latin typeface="Arial" panose="020B0604020202020204" pitchFamily="34" charset="0"/>
              <a:cs typeface="Arial" panose="020B0604020202020204" pitchFamily="34" charset="0"/>
            </a:rPr>
            <a:t>;</a:t>
          </a:r>
          <a:r>
            <a:rPr lang="el-GR" sz="2000" kern="1200" dirty="0">
              <a:latin typeface="Arial" panose="020B0604020202020204" pitchFamily="34" charset="0"/>
              <a:cs typeface="Arial" panose="020B0604020202020204" pitchFamily="34" charset="0"/>
            </a:rPr>
            <a:t> ο </a:t>
          </a:r>
          <a:r>
            <a:rPr lang="el-GR" sz="2000" kern="1200" dirty="0" err="1">
              <a:latin typeface="Arial" panose="020B0604020202020204" pitchFamily="34" charset="0"/>
              <a:cs typeface="Arial" panose="020B0604020202020204" pitchFamily="34" charset="0"/>
            </a:rPr>
            <a:t>Λίαμ</a:t>
          </a:r>
          <a:r>
            <a:rPr lang="el-GR" sz="2000" kern="1200" dirty="0">
              <a:latin typeface="Arial" panose="020B0604020202020204" pitchFamily="34" charset="0"/>
              <a:cs typeface="Arial" panose="020B0604020202020204" pitchFamily="34" charset="0"/>
            </a:rPr>
            <a:t> φαίνεται να έχει</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el-GR" sz="2000" kern="1200" dirty="0">
              <a:latin typeface="Arial" panose="020B0604020202020204" pitchFamily="34" charset="0"/>
              <a:cs typeface="Arial" panose="020B0604020202020204" pitchFamily="34" charset="0"/>
            </a:rPr>
            <a:t>χρόνια αλλεργική ρινίτιδα (πιθανώς λόγω </a:t>
          </a:r>
          <a:r>
            <a:rPr lang="el-GR" sz="2000" kern="1200" dirty="0" err="1">
              <a:latin typeface="Arial" panose="020B0604020202020204" pitchFamily="34" charset="0"/>
              <a:cs typeface="Arial" panose="020B0604020202020204" pitchFamily="34" charset="0"/>
            </a:rPr>
            <a:t>ακάρεων</a:t>
          </a:r>
          <a:r>
            <a:rPr lang="el-GR" sz="2000" kern="1200" dirty="0">
              <a:latin typeface="Arial" panose="020B0604020202020204" pitchFamily="34" charset="0"/>
              <a:cs typeface="Arial" panose="020B0604020202020204" pitchFamily="34" charset="0"/>
            </a:rPr>
            <a:t>, σκόνης) και τώρα έχει</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el-GR" sz="2000" kern="1200" dirty="0">
              <a:latin typeface="Arial" panose="020B0604020202020204" pitchFamily="34" charset="0"/>
              <a:cs typeface="Arial" panose="020B0604020202020204" pitchFamily="34" charset="0"/>
            </a:rPr>
            <a:t>εποχική αλλεργική ρινίτιδα, πιθανώς λόγω της γύρης</a:t>
          </a:r>
          <a:endParaRPr lang="en-US" sz="2000" kern="1200" dirty="0">
            <a:latin typeface="Arial" panose="020B0604020202020204" pitchFamily="34" charset="0"/>
            <a:cs typeface="Arial" panose="020B0604020202020204" pitchFamily="34" charset="0"/>
          </a:endParaRPr>
        </a:p>
      </dsp:txBody>
      <dsp:txXfrm>
        <a:off x="1791628" y="840229"/>
        <a:ext cx="9425583" cy="1551193"/>
      </dsp:txXfrm>
    </dsp:sp>
    <dsp:sp modelId="{25D5F1A6-5AF2-4A75-9895-D15B92E7545A}">
      <dsp:nvSpPr>
        <dsp:cNvPr id="0" name=""/>
        <dsp:cNvSpPr/>
      </dsp:nvSpPr>
      <dsp:spPr>
        <a:xfrm>
          <a:off x="0" y="2779222"/>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F1DA2-8D22-45E5-9C0C-CA88E247C8C0}">
      <dsp:nvSpPr>
        <dsp:cNvPr id="0" name=""/>
        <dsp:cNvSpPr/>
      </dsp:nvSpPr>
      <dsp:spPr>
        <a:xfrm>
          <a:off x="469236" y="3128240"/>
          <a:ext cx="853156" cy="853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AA8DC-374A-494B-BD8C-D178A9711F94}">
      <dsp:nvSpPr>
        <dsp:cNvPr id="0" name=""/>
        <dsp:cNvSpPr/>
      </dsp:nvSpPr>
      <dsp:spPr>
        <a:xfrm>
          <a:off x="1791628" y="2779222"/>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ct val="35000"/>
            </a:spcAft>
            <a:buNone/>
          </a:pPr>
          <a:r>
            <a:rPr lang="el-GR" sz="2000" kern="1200" dirty="0">
              <a:latin typeface="Arial" panose="020B0604020202020204" pitchFamily="34" charset="0"/>
              <a:cs typeface="Arial" panose="020B0604020202020204" pitchFamily="34" charset="0"/>
            </a:rPr>
            <a:t>Αυτό προκαλεί συμφόρηση της μύτης, ρινική καταρροή (που προκαλεί βήχα) και συσσώρευση υγρού πίσω από τον τυμπανικό υμένα (με αποτέλεσμα τη μείωση της ακοής του). Συνολικά, αυτό επηρεάζει επίσης την ποιότητα του ύπνου του, και προκαλεί μείωση της «ενέργειας» του.</a:t>
          </a:r>
          <a:endParaRPr lang="en-US" sz="2000" kern="1200" dirty="0">
            <a:latin typeface="Arial" panose="020B0604020202020204" pitchFamily="34" charset="0"/>
            <a:cs typeface="Arial" panose="020B0604020202020204" pitchFamily="34" charset="0"/>
          </a:endParaRPr>
        </a:p>
      </dsp:txBody>
      <dsp:txXfrm>
        <a:off x="1791628" y="2779222"/>
        <a:ext cx="9425583" cy="1551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83550-9962-410C-9477-6876F9CB044E}">
      <dsp:nvSpPr>
        <dsp:cNvPr id="0" name=""/>
        <dsp:cNvSpPr/>
      </dsp:nvSpPr>
      <dsp:spPr>
        <a:xfrm>
          <a:off x="0" y="1262053"/>
          <a:ext cx="11217212" cy="121680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dirty="0">
              <a:latin typeface="Arial" panose="020B0604020202020204" pitchFamily="34" charset="0"/>
              <a:cs typeface="Arial" panose="020B0604020202020204" pitchFamily="34" charset="0"/>
            </a:rPr>
            <a:t>Συμφωνούμε να χρησιμοποιήσουμε ένα τοπικό ρινικό αποσυμφορητικό, μόνο για 5 ημέρες, κάθε 4-6 ώρες, για να μειώσουμε το οίδημα.</a:t>
          </a:r>
          <a:endParaRPr lang="en-US" sz="2400" kern="1200" dirty="0">
            <a:latin typeface="Arial" panose="020B0604020202020204" pitchFamily="34" charset="0"/>
            <a:cs typeface="Arial" panose="020B0604020202020204" pitchFamily="34" charset="0"/>
          </a:endParaRPr>
        </a:p>
      </dsp:txBody>
      <dsp:txXfrm>
        <a:off x="59399" y="1321452"/>
        <a:ext cx="11098414" cy="1098002"/>
      </dsp:txXfrm>
    </dsp:sp>
    <dsp:sp modelId="{F4EDB389-19E5-4329-AB72-1CEDF22D95B2}">
      <dsp:nvSpPr>
        <dsp:cNvPr id="0" name=""/>
        <dsp:cNvSpPr/>
      </dsp:nvSpPr>
      <dsp:spPr>
        <a:xfrm>
          <a:off x="0" y="2666053"/>
          <a:ext cx="11217212" cy="806835"/>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dirty="0">
              <a:latin typeface="Arial" panose="020B0604020202020204" pitchFamily="34" charset="0"/>
              <a:cs typeface="Arial" panose="020B0604020202020204" pitchFamily="34" charset="0"/>
            </a:rPr>
            <a:t>Συμφωνούμε να χρησιμοποιήσουμε σπρέι με ρινικά στεροειδή.</a:t>
          </a:r>
          <a:endParaRPr lang="en-US" sz="2400" kern="1200" dirty="0">
            <a:latin typeface="Arial" panose="020B0604020202020204" pitchFamily="34" charset="0"/>
            <a:cs typeface="Arial" panose="020B0604020202020204" pitchFamily="34" charset="0"/>
          </a:endParaRPr>
        </a:p>
      </dsp:txBody>
      <dsp:txXfrm>
        <a:off x="39386" y="2705439"/>
        <a:ext cx="11138440" cy="728063"/>
      </dsp:txXfrm>
    </dsp:sp>
    <dsp:sp modelId="{D87DA16F-F95E-48FB-8460-9F8140FFA6EE}">
      <dsp:nvSpPr>
        <dsp:cNvPr id="0" name=""/>
        <dsp:cNvSpPr/>
      </dsp:nvSpPr>
      <dsp:spPr>
        <a:xfrm>
          <a:off x="0" y="3537537"/>
          <a:ext cx="11217212"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4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l-GR" sz="2000" kern="1200" dirty="0">
              <a:latin typeface="Arial" panose="020B0604020202020204" pitchFamily="34" charset="0"/>
              <a:cs typeface="Arial" panose="020B0604020202020204" pitchFamily="34" charset="0"/>
            </a:rPr>
            <a:t>Εξηγείστε ότι τα ρινικά στεροειδή είναι πολύ ασφαλή</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l-GR" sz="2000" kern="1200" dirty="0">
              <a:latin typeface="Arial" panose="020B0604020202020204" pitchFamily="34" charset="0"/>
              <a:cs typeface="Arial" panose="020B0604020202020204" pitchFamily="34" charset="0"/>
            </a:rPr>
            <a:t>Δείξτε πώς να χρησιμοποιεί το ρινικό σπρέι</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l-GR" sz="2000" kern="1200" dirty="0">
              <a:latin typeface="Arial" panose="020B0604020202020204" pitchFamily="34" charset="0"/>
              <a:cs typeface="Arial" panose="020B0604020202020204" pitchFamily="34" charset="0"/>
            </a:rPr>
            <a:t>Ο </a:t>
          </a:r>
          <a:r>
            <a:rPr lang="el-GR" sz="2000" kern="1200" dirty="0" err="1">
              <a:latin typeface="Arial" panose="020B0604020202020204" pitchFamily="34" charset="0"/>
              <a:cs typeface="Arial" panose="020B0604020202020204" pitchFamily="34" charset="0"/>
            </a:rPr>
            <a:t>Λίαμ</a:t>
          </a:r>
          <a:r>
            <a:rPr lang="el-GR" sz="2000" kern="1200" dirty="0">
              <a:latin typeface="Arial" panose="020B0604020202020204" pitchFamily="34" charset="0"/>
              <a:cs typeface="Arial" panose="020B0604020202020204" pitchFamily="34" charset="0"/>
            </a:rPr>
            <a:t> ξεκινά με μία δόση προπιονικής φλουτικαζόνης, ή </a:t>
          </a:r>
          <a:r>
            <a:rPr lang="el-GR" sz="2000" kern="1200" dirty="0" err="1">
              <a:latin typeface="Arial" panose="020B0604020202020204" pitchFamily="34" charset="0"/>
              <a:cs typeface="Arial" panose="020B0604020202020204" pitchFamily="34" charset="0"/>
            </a:rPr>
            <a:t>φουροϊκής</a:t>
          </a:r>
          <a:r>
            <a:rPr lang="el-GR" sz="2000" kern="1200" dirty="0">
              <a:latin typeface="Arial" panose="020B0604020202020204" pitchFamily="34" charset="0"/>
              <a:cs typeface="Arial" panose="020B0604020202020204" pitchFamily="34" charset="0"/>
            </a:rPr>
            <a:t> φλουτικαζόνης ή μομεταζόνης. Ένα ψεκασμό σε κάθε ρουθούνι καθημερινά.</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l-GR" sz="2000" kern="1200" dirty="0">
              <a:latin typeface="Arial" panose="020B0604020202020204" pitchFamily="34" charset="0"/>
              <a:cs typeface="Arial" panose="020B0604020202020204" pitchFamily="34" charset="0"/>
            </a:rPr>
            <a:t>Τονίζεται η σημασία της λήψης του φαρμάκου σύμφωνα με τις οδηγίες</a:t>
          </a:r>
          <a:endParaRPr lang="en-GB" sz="2000" kern="1200" dirty="0">
            <a:latin typeface="Arial" panose="020B0604020202020204" pitchFamily="34" charset="0"/>
            <a:cs typeface="Arial" panose="020B0604020202020204" pitchFamily="34" charset="0"/>
          </a:endParaRPr>
        </a:p>
      </dsp:txBody>
      <dsp:txXfrm>
        <a:off x="0" y="3537537"/>
        <a:ext cx="11217212" cy="154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E7E2-56D3-4C3B-96FA-6BD062DCE3CA}">
      <dsp:nvSpPr>
        <dsp:cNvPr id="0" name=""/>
        <dsp:cNvSpPr/>
      </dsp:nvSpPr>
      <dsp:spPr>
        <a:xfrm>
          <a:off x="0" y="2299"/>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54ED6-FF31-4D36-915D-356A6E4E9B3F}">
      <dsp:nvSpPr>
        <dsp:cNvPr id="0" name=""/>
        <dsp:cNvSpPr/>
      </dsp:nvSpPr>
      <dsp:spPr>
        <a:xfrm>
          <a:off x="0" y="2299"/>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Arial" panose="020B0604020202020204" pitchFamily="34" charset="0"/>
              <a:cs typeface="Arial" panose="020B0604020202020204" pitchFamily="34" charset="0"/>
            </a:rPr>
            <a:t>Ο Λίαμ φαίνεται πολύ πιο χαρούμενος.</a:t>
          </a:r>
          <a:endParaRPr lang="en-US" sz="2000" kern="1200" dirty="0">
            <a:latin typeface="Arial" panose="020B0604020202020204" pitchFamily="34" charset="0"/>
            <a:cs typeface="Arial" panose="020B0604020202020204" pitchFamily="34" charset="0"/>
          </a:endParaRPr>
        </a:p>
      </dsp:txBody>
      <dsp:txXfrm>
        <a:off x="0" y="2299"/>
        <a:ext cx="11217212" cy="784063"/>
      </dsp:txXfrm>
    </dsp:sp>
    <dsp:sp modelId="{A7785C27-FFB9-4C91-9D89-19D156C54315}">
      <dsp:nvSpPr>
        <dsp:cNvPr id="0" name=""/>
        <dsp:cNvSpPr/>
      </dsp:nvSpPr>
      <dsp:spPr>
        <a:xfrm>
          <a:off x="0" y="786363"/>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E490-F1E4-4089-B35E-3E2ACFCD032B}">
      <dsp:nvSpPr>
        <dsp:cNvPr id="0" name=""/>
        <dsp:cNvSpPr/>
      </dsp:nvSpPr>
      <dsp:spPr>
        <a:xfrm>
          <a:off x="0" y="786363"/>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Arial" panose="020B0604020202020204" pitchFamily="34" charset="0"/>
              <a:cs typeface="Arial" panose="020B0604020202020204" pitchFamily="34" charset="0"/>
            </a:rPr>
            <a:t>Οι γονείς αναφέρουν ότι τώρα βγαίνει ξανά έξω για να παίξει.</a:t>
          </a:r>
          <a:endParaRPr lang="en-US" sz="2000" kern="1200" dirty="0">
            <a:latin typeface="Arial" panose="020B0604020202020204" pitchFamily="34" charset="0"/>
            <a:cs typeface="Arial" panose="020B0604020202020204" pitchFamily="34" charset="0"/>
          </a:endParaRPr>
        </a:p>
      </dsp:txBody>
      <dsp:txXfrm>
        <a:off x="0" y="786363"/>
        <a:ext cx="11217212" cy="784063"/>
      </dsp:txXfrm>
    </dsp:sp>
    <dsp:sp modelId="{4701EE64-1AF3-4A04-9504-84219CA3770E}">
      <dsp:nvSpPr>
        <dsp:cNvPr id="0" name=""/>
        <dsp:cNvSpPr/>
      </dsp:nvSpPr>
      <dsp:spPr>
        <a:xfrm>
          <a:off x="0" y="1570426"/>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C684D-6BF2-4D3D-ACC1-94A40CAE450F}">
      <dsp:nvSpPr>
        <dsp:cNvPr id="0" name=""/>
        <dsp:cNvSpPr/>
      </dsp:nvSpPr>
      <dsp:spPr>
        <a:xfrm>
          <a:off x="0" y="1570426"/>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Arial" panose="020B0604020202020204" pitchFamily="34" charset="0"/>
              <a:cs typeface="Arial" panose="020B0604020202020204" pitchFamily="34" charset="0"/>
            </a:rPr>
            <a:t>Οι μετρήσεις της μέγιστης </a:t>
          </a:r>
          <a:r>
            <a:rPr lang="el-GR" sz="2000" kern="1200" dirty="0" err="1">
              <a:latin typeface="Arial" panose="020B0604020202020204" pitchFamily="34" charset="0"/>
              <a:cs typeface="Arial" panose="020B0604020202020204" pitchFamily="34" charset="0"/>
            </a:rPr>
            <a:t>εκπνευστικής</a:t>
          </a:r>
          <a:r>
            <a:rPr lang="el-GR" sz="2000" kern="1200" dirty="0">
              <a:latin typeface="Arial" panose="020B0604020202020204" pitchFamily="34" charset="0"/>
              <a:cs typeface="Arial" panose="020B0604020202020204" pitchFamily="34" charset="0"/>
            </a:rPr>
            <a:t> ροής αποκαλύπτουν φυσιολογική ημερήσια μεταβλητότητα, υποδηλώνοντας ότι δεν πάσχει από άσθμα.</a:t>
          </a:r>
          <a:endParaRPr lang="en-US" sz="2000" kern="1200" dirty="0">
            <a:latin typeface="Arial" panose="020B0604020202020204" pitchFamily="34" charset="0"/>
            <a:cs typeface="Arial" panose="020B0604020202020204" pitchFamily="34" charset="0"/>
          </a:endParaRPr>
        </a:p>
      </dsp:txBody>
      <dsp:txXfrm>
        <a:off x="0" y="1570426"/>
        <a:ext cx="11217212" cy="784063"/>
      </dsp:txXfrm>
    </dsp:sp>
    <dsp:sp modelId="{07CF9C6E-5121-4089-A466-E3A6A27A16ED}">
      <dsp:nvSpPr>
        <dsp:cNvPr id="0" name=""/>
        <dsp:cNvSpPr/>
      </dsp:nvSpPr>
      <dsp:spPr>
        <a:xfrm>
          <a:off x="0" y="2354490"/>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61DA-9896-436D-B77A-C7B372EF9D29}">
      <dsp:nvSpPr>
        <dsp:cNvPr id="0" name=""/>
        <dsp:cNvSpPr/>
      </dsp:nvSpPr>
      <dsp:spPr>
        <a:xfrm>
          <a:off x="0" y="2354490"/>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Arial" panose="020B0604020202020204" pitchFamily="34" charset="0"/>
              <a:cs typeface="Arial" panose="020B0604020202020204" pitchFamily="34" charset="0"/>
            </a:rPr>
            <a:t>Η βαθμολογία ΟΑΚ έχει μειωθεί στο 5.</a:t>
          </a:r>
          <a:endParaRPr lang="en-US" sz="2000" kern="1200" dirty="0">
            <a:latin typeface="Arial" panose="020B0604020202020204" pitchFamily="34" charset="0"/>
            <a:cs typeface="Arial" panose="020B0604020202020204" pitchFamily="34" charset="0"/>
          </a:endParaRPr>
        </a:p>
      </dsp:txBody>
      <dsp:txXfrm>
        <a:off x="0" y="2354490"/>
        <a:ext cx="11217212" cy="784063"/>
      </dsp:txXfrm>
    </dsp:sp>
    <dsp:sp modelId="{C4D542D9-1AF8-4089-B578-6E7242C5413C}">
      <dsp:nvSpPr>
        <dsp:cNvPr id="0" name=""/>
        <dsp:cNvSpPr/>
      </dsp:nvSpPr>
      <dsp:spPr>
        <a:xfrm>
          <a:off x="0" y="3138554"/>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3051C-4537-42D8-AB9A-55C6E42C08C6}">
      <dsp:nvSpPr>
        <dsp:cNvPr id="0" name=""/>
        <dsp:cNvSpPr/>
      </dsp:nvSpPr>
      <dsp:spPr>
        <a:xfrm>
          <a:off x="0" y="3138554"/>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Arial" panose="020B0604020202020204" pitchFamily="34" charset="0"/>
              <a:cs typeface="Arial" panose="020B0604020202020204" pitchFamily="34" charset="0"/>
            </a:rPr>
            <a:t>Οι εξετάσεις αίματος υποδεικνύουν μέτριο τίτλο για ακάρεα σκόνης  και υψηλό τίτλο για γύρη γρασιδιού. Είναι αρνητικές για γάτες, σκύλους και μύκητες.</a:t>
          </a:r>
          <a:r>
            <a:rPr lang="en-US" sz="2000" kern="1200" dirty="0">
              <a:latin typeface="Arial" panose="020B0604020202020204" pitchFamily="34" charset="0"/>
              <a:cs typeface="Arial" panose="020B0604020202020204" pitchFamily="34" charset="0"/>
            </a:rPr>
            <a:t> </a:t>
          </a:r>
        </a:p>
      </dsp:txBody>
      <dsp:txXfrm>
        <a:off x="0" y="3138554"/>
        <a:ext cx="11217212" cy="784063"/>
      </dsp:txXfrm>
    </dsp:sp>
    <dsp:sp modelId="{262C9EC0-C884-49BB-AA8A-D578DFCF0401}">
      <dsp:nvSpPr>
        <dsp:cNvPr id="0" name=""/>
        <dsp:cNvSpPr/>
      </dsp:nvSpPr>
      <dsp:spPr>
        <a:xfrm>
          <a:off x="0" y="3922617"/>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AA2C2-37B4-4167-9283-66CA8FFE0E44}">
      <dsp:nvSpPr>
        <dsp:cNvPr id="0" name=""/>
        <dsp:cNvSpPr/>
      </dsp:nvSpPr>
      <dsp:spPr>
        <a:xfrm>
          <a:off x="0" y="3922617"/>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l-GR" sz="2000" kern="1200" dirty="0">
              <a:latin typeface="Arial" panose="020B0604020202020204" pitchFamily="34" charset="0"/>
              <a:cs typeface="Arial" panose="020B0604020202020204" pitchFamily="34" charset="0"/>
            </a:rPr>
            <a:t>Γίνεται περαιτέρω συζήτηση σχετικά με την ανοσοθεραπεία (απευαισθητοποίηση) (ΑΙΤ), ειδικά την υπογλώσσια (SLIT) ή την υποδόρια (SCIT).</a:t>
          </a:r>
          <a:endParaRPr lang="en-US" sz="2000" kern="1200" dirty="0">
            <a:latin typeface="Arial" panose="020B0604020202020204" pitchFamily="34" charset="0"/>
            <a:cs typeface="Arial" panose="020B0604020202020204" pitchFamily="34" charset="0"/>
          </a:endParaRPr>
        </a:p>
      </dsp:txBody>
      <dsp:txXfrm>
        <a:off x="0" y="3922617"/>
        <a:ext cx="11217212" cy="7840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1. Abrogation of parental responsibility. Need to say we suggest to parents that they need to supervise medication taking</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78298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265978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168498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17/09/2025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17/09/2025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a:t>
            </a:fld>
            <a:endParaRPr lang="en-GB"/>
          </a:p>
        </p:txBody>
      </p:sp>
      <p:sp>
        <p:nvSpPr>
          <p:cNvPr id="8" name="TextBox 7">
            <a:extLst>
              <a:ext uri="{FF2B5EF4-FFF2-40B4-BE49-F238E27FC236}">
                <a16:creationId xmlns:a16="http://schemas.microsoft.com/office/drawing/2014/main" id="{81BECC72-6D7C-2BB7-4FF9-5C51B0B659BE}"/>
              </a:ext>
            </a:extLst>
          </p:cNvPr>
          <p:cNvSpPr txBox="1"/>
          <p:nvPr userDrawn="1"/>
        </p:nvSpPr>
        <p:spPr>
          <a:xfrm>
            <a:off x="2021456" y="6598364"/>
            <a:ext cx="10170544" cy="246221"/>
          </a:xfrm>
          <a:prstGeom prst="rect">
            <a:avLst/>
          </a:prstGeom>
          <a:noFill/>
        </p:spPr>
        <p:txBody>
          <a:bodyPr wrap="square">
            <a:spAutoFit/>
          </a:bodyPr>
          <a:lstStyle/>
          <a:p>
            <a:pPr algn="ctr" fontAlgn="auto">
              <a:spcBef>
                <a:spcPts val="100"/>
              </a:spcBef>
              <a:spcAft>
                <a:spcPts val="0"/>
              </a:spcAft>
              <a:defRPr/>
            </a:pPr>
            <a:r>
              <a:rPr lang="el-GR" sz="1000" spc="-5" dirty="0">
                <a:solidFill>
                  <a:srgbClr val="000000"/>
                </a:solidFill>
                <a:latin typeface="Arial" panose="020B0604020202020204"/>
                <a:cs typeface="Arial" panose="020B0604020202020204"/>
              </a:rPr>
              <a:t>Η ALK-Abelló παρείχε μια απεριόριστη εκπαιδευτική επιχορήγηση για την υποστήριξη της ανάπτυξης αυτής της μελέτης περίπτωσης, αλλά δεν συνέβαλε στο περιεχόμενό της.</a:t>
            </a:r>
            <a:endParaRPr lang="en-US" sz="10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43.jpeg"/><Relationship Id="rId3" Type="http://schemas.openxmlformats.org/officeDocument/2006/relationships/image" Target="../media/image39.png"/><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12.png"/><Relationship Id="rId5" Type="http://schemas.openxmlformats.org/officeDocument/2006/relationships/image" Target="../media/image41.png"/><Relationship Id="rId10" Type="http://schemas.openxmlformats.org/officeDocument/2006/relationships/image" Target="../media/image9.svg"/><Relationship Id="rId4" Type="http://schemas.openxmlformats.org/officeDocument/2006/relationships/image" Target="../media/image40.svg"/><Relationship Id="rId9" Type="http://schemas.openxmlformats.org/officeDocument/2006/relationships/image" Target="../media/image8.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2215991"/>
          </a:xfrm>
          <a:prstGeom prst="rect">
            <a:avLst/>
          </a:prstGeom>
          <a:noFill/>
        </p:spPr>
        <p:txBody>
          <a:bodyPr wrap="square" rtlCol="0">
            <a:spAutoFit/>
          </a:bodyPr>
          <a:lstStyle/>
          <a:p>
            <a:r>
              <a:rPr lang="el-GR" sz="3800" b="1" dirty="0">
                <a:solidFill>
                  <a:srgbClr val="017973"/>
                </a:solidFill>
                <a:latin typeface="Arial" panose="020B0604020202020204" pitchFamily="34" charset="0"/>
                <a:cs typeface="Arial" panose="020B0604020202020204" pitchFamily="34" charset="0"/>
              </a:rPr>
              <a:t>Παιδί με επίμονα συμπτώματα των ανώτερων αεραγωγών</a:t>
            </a:r>
            <a:endParaRPr lang="en-GB" sz="3800" b="1" dirty="0">
              <a:solidFill>
                <a:srgbClr val="017973"/>
              </a:solidFill>
              <a:latin typeface="Arial" panose="020B0604020202020204" pitchFamily="34" charset="0"/>
              <a:cs typeface="Arial" panose="020B0604020202020204" pitchFamily="34" charset="0"/>
            </a:endParaRPr>
          </a:p>
          <a:p>
            <a:r>
              <a:rPr lang="el-GR" sz="2400" dirty="0">
                <a:solidFill>
                  <a:srgbClr val="7EC9BD"/>
                </a:solidFill>
                <a:latin typeface="Arial" panose="020B0604020202020204" pitchFamily="34" charset="0"/>
                <a:cs typeface="Arial" panose="020B0604020202020204" pitchFamily="34" charset="0"/>
              </a:rPr>
              <a:t>Μελέτη περίπτωσης</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596235"/>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Dermot Ryan</a:t>
            </a:r>
          </a:p>
          <a:p>
            <a:r>
              <a:rPr lang="en-GB" dirty="0">
                <a:latin typeface="Arial" panose="020B0604020202020204" pitchFamily="34" charset="0"/>
                <a:cs typeface="Arial" panose="020B0604020202020204" pitchFamily="34" charset="0"/>
              </a:rPr>
              <a:t>Juan Trujillo </a:t>
            </a:r>
            <a:r>
              <a:rPr lang="en-GB" dirty="0" err="1">
                <a:latin typeface="Arial" panose="020B0604020202020204" pitchFamily="34" charset="0"/>
                <a:cs typeface="Arial" panose="020B0604020202020204" pitchFamily="34" charset="0"/>
              </a:rPr>
              <a:t>Wurttele</a:t>
            </a:r>
            <a:r>
              <a:rPr lang="en-GB" dirty="0">
                <a:latin typeface="Arial" panose="020B0604020202020204" pitchFamily="34" charset="0"/>
                <a:cs typeface="Arial" panose="020B0604020202020204" pitchFamily="34" charset="0"/>
              </a:rPr>
              <a:t> </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553397"/>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421900" y="6315014"/>
            <a:ext cx="3148684" cy="338554"/>
          </a:xfrm>
          <a:prstGeom prst="rect">
            <a:avLst/>
          </a:prstGeom>
          <a:noFill/>
        </p:spPr>
        <p:txBody>
          <a:bodyPr wrap="square" rtlCol="0">
            <a:spAutoFit/>
          </a:bodyPr>
          <a:lstStyle/>
          <a:p>
            <a:r>
              <a:rPr lang="el-GR" sz="1600" i="1" dirty="0">
                <a:solidFill>
                  <a:srgbClr val="017973"/>
                </a:solidFill>
                <a:latin typeface="Arial" panose="020B0604020202020204" pitchFamily="34" charset="0"/>
                <a:cs typeface="Arial" panose="020B0604020202020204" pitchFamily="34" charset="0"/>
              </a:rPr>
              <a:t>Ιούνιος 2025</a:t>
            </a:r>
            <a:endParaRPr lang="en-GB" sz="1600" i="1" dirty="0">
              <a:solidFill>
                <a:srgbClr val="017973"/>
              </a:solidFill>
              <a:latin typeface="Arial" panose="020B0604020202020204" pitchFamily="34" charset="0"/>
              <a:cs typeface="Arial" panose="020B0604020202020204" pitchFamily="34" charset="0"/>
            </a:endParaRPr>
          </a:p>
        </p:txBody>
      </p:sp>
      <p:pic>
        <p:nvPicPr>
          <p:cNvPr id="4" name="Picture 3" descr="A sign with a person and dollar symbol&#10;&#10;AI-generated content may be incorrect.">
            <a:extLst>
              <a:ext uri="{FF2B5EF4-FFF2-40B4-BE49-F238E27FC236}">
                <a16:creationId xmlns:a16="http://schemas.microsoft.com/office/drawing/2014/main" id="{0CB0FF5E-4BD2-FE73-23BA-1204787D0D26}"/>
              </a:ext>
            </a:extLst>
          </p:cNvPr>
          <p:cNvPicPr>
            <a:picLocks noChangeAspect="1"/>
          </p:cNvPicPr>
          <p:nvPr/>
        </p:nvPicPr>
        <p:blipFill>
          <a:blip r:embed="rId4"/>
          <a:stretch>
            <a:fillRect/>
          </a:stretch>
        </p:blipFill>
        <p:spPr>
          <a:xfrm>
            <a:off x="10554511" y="6039767"/>
            <a:ext cx="1266723" cy="444523"/>
          </a:xfrm>
          <a:prstGeom prst="rect">
            <a:avLst/>
          </a:prstGeom>
        </p:spPr>
      </p:pic>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Διαχείριση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383660" y="774756"/>
            <a:ext cx="11217212" cy="3212161"/>
          </a:xfrm>
          <a:prstGeom prst="rect">
            <a:avLst/>
          </a:prstGeom>
          <a:noFill/>
        </p:spPr>
        <p:txBody>
          <a:bodyPr wrap="square">
            <a:spAutoFit/>
          </a:bodyPr>
          <a:lstStyle/>
          <a:p>
            <a:pPr marL="285750" indent="-285750">
              <a:lnSpc>
                <a:spcPct val="150000"/>
              </a:lnSpc>
              <a:buClr>
                <a:srgbClr val="017973"/>
              </a:buClr>
              <a:buSzPct val="130000"/>
              <a:buFont typeface="Arial" panose="020B0604020202020204" pitchFamily="34" charset="0"/>
              <a:buChar char="•"/>
            </a:pPr>
            <a:r>
              <a:rPr lang="el-GR" sz="2300" dirty="0">
                <a:latin typeface="Arial" panose="020B0604020202020204" pitchFamily="34" charset="0"/>
                <a:cs typeface="Arial" panose="020B0604020202020204" pitchFamily="34" charset="0"/>
              </a:rPr>
              <a:t>Ο </a:t>
            </a:r>
            <a:r>
              <a:rPr lang="el-GR" sz="2300" dirty="0" err="1">
                <a:latin typeface="Arial" panose="020B0604020202020204" pitchFamily="34" charset="0"/>
                <a:cs typeface="Arial" panose="020B0604020202020204" pitchFamily="34" charset="0"/>
              </a:rPr>
              <a:t>Λίαμ</a:t>
            </a:r>
            <a:r>
              <a:rPr lang="el-GR" sz="2300" dirty="0">
                <a:latin typeface="Arial" panose="020B0604020202020204" pitchFamily="34" charset="0"/>
                <a:cs typeface="Arial" panose="020B0604020202020204" pitchFamily="34" charset="0"/>
              </a:rPr>
              <a:t> βαθμολογείται με 8 στην Οπτική Αναλογική Κλίμακα για τα συνολικά συμπτώματα ρινίτιδας (ΟΑΚ)</a:t>
            </a:r>
          </a:p>
          <a:p>
            <a:pPr marL="285750" indent="-285750">
              <a:lnSpc>
                <a:spcPct val="150000"/>
              </a:lnSpc>
              <a:buClr>
                <a:srgbClr val="017973"/>
              </a:buClr>
              <a:buSzPct val="130000"/>
              <a:buFont typeface="Arial" panose="020B0604020202020204" pitchFamily="34" charset="0"/>
              <a:buChar char="•"/>
            </a:pPr>
            <a:r>
              <a:rPr lang="el-GR" sz="2300" dirty="0">
                <a:latin typeface="Arial" panose="020B0604020202020204" pitchFamily="34" charset="0"/>
                <a:cs typeface="Arial" panose="020B0604020202020204" pitchFamily="34" charset="0"/>
              </a:rPr>
              <a:t>Θα γίνουν εξετάσεις αίματος για SpIgE</a:t>
            </a:r>
          </a:p>
          <a:p>
            <a:pPr marL="285750" indent="-285750">
              <a:lnSpc>
                <a:spcPct val="150000"/>
              </a:lnSpc>
              <a:buClr>
                <a:srgbClr val="017973"/>
              </a:buClr>
              <a:buSzPct val="130000"/>
              <a:buFont typeface="Arial" panose="020B0604020202020204" pitchFamily="34" charset="0"/>
              <a:buChar char="•"/>
            </a:pPr>
            <a:r>
              <a:rPr lang="el-GR" sz="2300" dirty="0">
                <a:latin typeface="Arial" panose="020B0604020202020204" pitchFamily="34" charset="0"/>
                <a:cs typeface="Arial" panose="020B0604020202020204" pitchFamily="34" charset="0"/>
              </a:rPr>
              <a:t>Συμφωνείται η σημασία του αποκλεισμού του άσθματος (ως αιτία του βήχα) και ο </a:t>
            </a:r>
            <a:r>
              <a:rPr lang="el-GR" sz="2300" dirty="0" err="1">
                <a:latin typeface="Arial" panose="020B0604020202020204" pitchFamily="34" charset="0"/>
                <a:cs typeface="Arial" panose="020B0604020202020204" pitchFamily="34" charset="0"/>
              </a:rPr>
              <a:t>Λίαμ</a:t>
            </a:r>
            <a:r>
              <a:rPr lang="el-GR" sz="2300" dirty="0">
                <a:latin typeface="Arial" panose="020B0604020202020204" pitchFamily="34" charset="0"/>
                <a:cs typeface="Arial" panose="020B0604020202020204" pitchFamily="34" charset="0"/>
              </a:rPr>
              <a:t> και οι γονείς του συμφωνούν να κάνουν δύο φορές την ημέρα </a:t>
            </a:r>
            <a:r>
              <a:rPr lang="el-GR" sz="2300" dirty="0" err="1">
                <a:latin typeface="Arial" panose="020B0604020202020204" pitchFamily="34" charset="0"/>
                <a:cs typeface="Arial" panose="020B0604020202020204" pitchFamily="34" charset="0"/>
              </a:rPr>
              <a:t>ροομέτρηση</a:t>
            </a:r>
            <a:r>
              <a:rPr lang="el-GR" sz="2300" dirty="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PEF)</a:t>
            </a:r>
            <a:endParaRPr lang="en-US" sz="2300" b="1"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3D0BCA-D50E-2CE5-048A-FD42260416A8}"/>
              </a:ext>
            </a:extLst>
          </p:cNvPr>
          <p:cNvPicPr>
            <a:picLocks noChangeAspect="1"/>
          </p:cNvPicPr>
          <p:nvPr/>
        </p:nvPicPr>
        <p:blipFill>
          <a:blip r:embed="rId3"/>
          <a:srcRect t="11155"/>
          <a:stretch>
            <a:fillRect/>
          </a:stretch>
        </p:blipFill>
        <p:spPr>
          <a:xfrm>
            <a:off x="407143" y="3986917"/>
            <a:ext cx="7080777" cy="2508393"/>
          </a:xfrm>
          <a:prstGeom prst="rect">
            <a:avLst/>
          </a:prstGeom>
        </p:spPr>
      </p:pic>
      <p:sp>
        <p:nvSpPr>
          <p:cNvPr id="11" name="TextBox 10">
            <a:extLst>
              <a:ext uri="{FF2B5EF4-FFF2-40B4-BE49-F238E27FC236}">
                <a16:creationId xmlns:a16="http://schemas.microsoft.com/office/drawing/2014/main" id="{BFD2805A-7A39-B625-B114-B7DAAAD570A7}"/>
              </a:ext>
            </a:extLst>
          </p:cNvPr>
          <p:cNvSpPr txBox="1"/>
          <p:nvPr/>
        </p:nvSpPr>
        <p:spPr>
          <a:xfrm>
            <a:off x="8736751" y="3702707"/>
            <a:ext cx="3048754" cy="1477328"/>
          </a:xfrm>
          <a:prstGeom prst="rect">
            <a:avLst/>
          </a:prstGeom>
          <a:noFill/>
        </p:spPr>
        <p:txBody>
          <a:bodyPr wrap="square">
            <a:spAutoFit/>
          </a:bodyPr>
          <a:lstStyle/>
          <a:p>
            <a:r>
              <a:rPr lang="el-GR" b="1" dirty="0">
                <a:latin typeface="Arial" panose="020B0604020202020204" pitchFamily="34" charset="0"/>
                <a:cs typeface="Arial" panose="020B0604020202020204" pitchFamily="34" charset="0"/>
              </a:rPr>
              <a:t>Οπτική αναλογική κλίμακα</a:t>
            </a:r>
          </a:p>
          <a:p>
            <a:r>
              <a:rPr lang="el-GR" dirty="0">
                <a:latin typeface="Arial" panose="020B0604020202020204" pitchFamily="34" charset="0"/>
                <a:cs typeface="Arial" panose="020B0604020202020204" pitchFamily="34" charset="0"/>
              </a:rPr>
              <a:t>Μια βαθμολογία 5 ή μεγαλύτερη υποδηλώνει μέτρια έως σοβαρή νόσο.</a:t>
            </a:r>
            <a:r>
              <a:rPr lang="en-US"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7307"/>
    </mc:Choice>
    <mc:Fallback xmlns="">
      <p:transition spd="slow" advTm="373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6AA5-54D2-8E89-7E02-248868958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47FF-EA0A-2592-D740-63638D85DE7F}"/>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Διαχείριση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DA460E-9DA4-4A69-992A-98AD64FF2290}"/>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78134B35-6063-3D71-B5AE-E2AFA7A4B5F4}"/>
              </a:ext>
            </a:extLst>
          </p:cNvPr>
          <p:cNvGraphicFramePr/>
          <p:nvPr>
            <p:extLst>
              <p:ext uri="{D42A27DB-BD31-4B8C-83A1-F6EECF244321}">
                <p14:modId xmlns:p14="http://schemas.microsoft.com/office/powerpoint/2010/main" val="40030369"/>
              </p:ext>
            </p:extLst>
          </p:nvPr>
        </p:nvGraphicFramePr>
        <p:xfrm>
          <a:off x="487394" y="53874"/>
          <a:ext cx="11217212" cy="6282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Rounded Corners 5">
            <a:extLst>
              <a:ext uri="{FF2B5EF4-FFF2-40B4-BE49-F238E27FC236}">
                <a16:creationId xmlns:a16="http://schemas.microsoft.com/office/drawing/2014/main" id="{9956D9DE-2758-4FE4-6DB5-E6528BDC8012}"/>
              </a:ext>
            </a:extLst>
          </p:cNvPr>
          <p:cNvSpPr/>
          <p:nvPr/>
        </p:nvSpPr>
        <p:spPr>
          <a:xfrm>
            <a:off x="568293" y="5319566"/>
            <a:ext cx="9128157" cy="1016576"/>
          </a:xfrm>
          <a:prstGeom prst="roundRect">
            <a:avLst/>
          </a:prstGeom>
          <a:solidFill>
            <a:srgbClr val="01797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l-GR" sz="2000" dirty="0">
                <a:latin typeface="Arial" panose="020B0604020202020204" pitchFamily="34" charset="0"/>
                <a:cs typeface="Arial" panose="020B0604020202020204" pitchFamily="34" charset="0"/>
              </a:rPr>
              <a:t>Οι γονείς ρωτούν για την ανοσοθεραπεία (</a:t>
            </a:r>
            <a:r>
              <a:rPr lang="el-GR" sz="2000" dirty="0" err="1">
                <a:latin typeface="Arial" panose="020B0604020202020204" pitchFamily="34" charset="0"/>
                <a:cs typeface="Arial" panose="020B0604020202020204" pitchFamily="34" charset="0"/>
              </a:rPr>
              <a:t>απευασθητοποίηση</a:t>
            </a:r>
            <a:r>
              <a:rPr lang="el-GR" sz="2000" dirty="0">
                <a:latin typeface="Arial" panose="020B0604020202020204" pitchFamily="34" charset="0"/>
                <a:cs typeface="Arial" panose="020B0604020202020204" pitchFamily="34" charset="0"/>
              </a:rPr>
              <a:t>): τους λέτε ότι θα το συζητήσετε στην επόμενη επίσκεψη</a:t>
            </a:r>
          </a:p>
          <a:p>
            <a:r>
              <a:rPr lang="el-GR" sz="2000" dirty="0">
                <a:latin typeface="Arial" panose="020B0604020202020204" pitchFamily="34" charset="0"/>
                <a:cs typeface="Arial" panose="020B0604020202020204" pitchFamily="34" charset="0"/>
              </a:rPr>
              <a:t>Επανεξέταση σε 10-14 ημέρες</a:t>
            </a:r>
            <a:endParaRPr lang="en-IE" sz="2000" dirty="0">
              <a:latin typeface="Arial" panose="020B0604020202020204" pitchFamily="34" charset="0"/>
              <a:cs typeface="Arial" panose="020B0604020202020204" pitchFamily="34" charset="0"/>
            </a:endParaRPr>
          </a:p>
        </p:txBody>
      </p:sp>
      <p:pic>
        <p:nvPicPr>
          <p:cNvPr id="3" name="Picture 2" descr="A cartoon of a doctor giving a high five to a child&#10;&#10;AI-generated content may be incorrect.">
            <a:extLst>
              <a:ext uri="{FF2B5EF4-FFF2-40B4-BE49-F238E27FC236}">
                <a16:creationId xmlns:a16="http://schemas.microsoft.com/office/drawing/2014/main" id="{48A1CEEE-8FFF-E054-FA8A-E3E5089708AF}"/>
              </a:ext>
            </a:extLst>
          </p:cNvPr>
          <p:cNvPicPr>
            <a:picLocks noChangeAspect="1"/>
          </p:cNvPicPr>
          <p:nvPr/>
        </p:nvPicPr>
        <p:blipFill>
          <a:blip r:embed="rId9"/>
          <a:stretch>
            <a:fillRect/>
          </a:stretch>
        </p:blipFill>
        <p:spPr>
          <a:xfrm>
            <a:off x="9570573" y="4719389"/>
            <a:ext cx="1913062" cy="1690721"/>
          </a:xfrm>
          <a:prstGeom prst="rect">
            <a:avLst/>
          </a:prstGeom>
        </p:spPr>
      </p:pic>
    </p:spTree>
    <p:extLst>
      <p:ext uri="{BB962C8B-B14F-4D97-AF65-F5344CB8AC3E}">
        <p14:creationId xmlns:p14="http://schemas.microsoft.com/office/powerpoint/2010/main" val="2015912601"/>
      </p:ext>
    </p:extLst>
  </p:cSld>
  <p:clrMapOvr>
    <a:masterClrMapping/>
  </p:clrMapOvr>
  <mc:AlternateContent xmlns:mc="http://schemas.openxmlformats.org/markup-compatibility/2006" xmlns:p14="http://schemas.microsoft.com/office/powerpoint/2010/main">
    <mc:Choice Requires="p14">
      <p:transition spd="slow" p14:dur="2000" advTm="92241"/>
    </mc:Choice>
    <mc:Fallback xmlns="">
      <p:transition spd="slow" advTm="922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Επανεξέταση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A3375430-5CBE-5DEC-6C6E-6161D6406031}"/>
              </a:ext>
            </a:extLst>
          </p:cNvPr>
          <p:cNvGraphicFramePr/>
          <p:nvPr>
            <p:extLst>
              <p:ext uri="{D42A27DB-BD31-4B8C-83A1-F6EECF244321}">
                <p14:modId xmlns:p14="http://schemas.microsoft.com/office/powerpoint/2010/main" val="2534672472"/>
              </p:ext>
            </p:extLst>
          </p:nvPr>
        </p:nvGraphicFramePr>
        <p:xfrm>
          <a:off x="399095" y="1093865"/>
          <a:ext cx="11217212" cy="470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C428-EB48-00F0-0B80-5140F9CE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13EE-E7EC-A30B-88B0-B2643CDC51B9}"/>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Συνομιλία για την ανοσοθεραπεία (</a:t>
            </a:r>
            <a:r>
              <a:rPr lang="en-GB" sz="2800" b="1" dirty="0">
                <a:solidFill>
                  <a:srgbClr val="017973"/>
                </a:solidFill>
                <a:latin typeface="Arial" panose="020B0604020202020204" pitchFamily="34" charset="0"/>
                <a:cs typeface="Arial" panose="020B0604020202020204" pitchFamily="34" charset="0"/>
              </a:rPr>
              <a:t>AIT</a:t>
            </a:r>
            <a:r>
              <a:rPr lang="el-GR" sz="2800" b="1" dirty="0">
                <a:solidFill>
                  <a:srgbClr val="017973"/>
                </a:solidFill>
                <a:latin typeface="Arial" panose="020B0604020202020204" pitchFamily="34" charset="0"/>
                <a:cs typeface="Arial" panose="020B0604020202020204" pitchFamily="34" charset="0"/>
              </a:rPr>
              <a: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2688EA41-0D6A-011F-45A8-746F4C22B61B}"/>
              </a:ext>
            </a:extLst>
          </p:cNvPr>
          <p:cNvPicPr>
            <a:picLocks noChangeAspect="1"/>
          </p:cNvPicPr>
          <p:nvPr/>
        </p:nvPicPr>
        <p:blipFill>
          <a:blip r:embed="rId2"/>
          <a:stretch>
            <a:fillRect/>
          </a:stretch>
        </p:blipFill>
        <p:spPr>
          <a:xfrm>
            <a:off x="10411291" y="281092"/>
            <a:ext cx="1374214" cy="695352"/>
          </a:xfrm>
          <a:prstGeom prst="rect">
            <a:avLst/>
          </a:prstGeom>
        </p:spPr>
      </p:pic>
      <p:grpSp>
        <p:nvGrpSpPr>
          <p:cNvPr id="3" name="Group 2">
            <a:extLst>
              <a:ext uri="{FF2B5EF4-FFF2-40B4-BE49-F238E27FC236}">
                <a16:creationId xmlns:a16="http://schemas.microsoft.com/office/drawing/2014/main" id="{34941FBD-6185-E27B-99CA-E2DEB5E8003B}"/>
              </a:ext>
            </a:extLst>
          </p:cNvPr>
          <p:cNvGrpSpPr/>
          <p:nvPr/>
        </p:nvGrpSpPr>
        <p:grpSpPr>
          <a:xfrm>
            <a:off x="8934219" y="1547842"/>
            <a:ext cx="2164179" cy="2950220"/>
            <a:chOff x="8155571" y="3496234"/>
            <a:chExt cx="1971312" cy="2660013"/>
          </a:xfrm>
        </p:grpSpPr>
        <p:pic>
          <p:nvPicPr>
            <p:cNvPr id="4" name="Picture 3" descr="A person pointing at something&#10;&#10;AI-generated content may be incorrect.">
              <a:extLst>
                <a:ext uri="{FF2B5EF4-FFF2-40B4-BE49-F238E27FC236}">
                  <a16:creationId xmlns:a16="http://schemas.microsoft.com/office/drawing/2014/main" id="{918BD312-F5C3-CFD1-3C38-145590BDA819}"/>
                </a:ext>
              </a:extLst>
            </p:cNvPr>
            <p:cNvPicPr>
              <a:picLocks noChangeAspect="1"/>
            </p:cNvPicPr>
            <p:nvPr/>
          </p:nvPicPr>
          <p:blipFill>
            <a:blip r:embed="rId3"/>
            <a:srcRect l="76796" t="51806" r="2500"/>
            <a:stretch/>
          </p:blipFill>
          <p:spPr>
            <a:xfrm>
              <a:off x="8155571" y="3575074"/>
              <a:ext cx="1971312" cy="2581173"/>
            </a:xfrm>
            <a:prstGeom prst="rect">
              <a:avLst/>
            </a:prstGeom>
          </p:spPr>
        </p:pic>
        <p:sp>
          <p:nvSpPr>
            <p:cNvPr id="6" name="Rectangle 5">
              <a:extLst>
                <a:ext uri="{FF2B5EF4-FFF2-40B4-BE49-F238E27FC236}">
                  <a16:creationId xmlns:a16="http://schemas.microsoft.com/office/drawing/2014/main" id="{60FC0EA7-B27F-69C5-3BF6-CC63D985CBE9}"/>
                </a:ext>
              </a:extLst>
            </p:cNvPr>
            <p:cNvSpPr/>
            <p:nvPr/>
          </p:nvSpPr>
          <p:spPr>
            <a:xfrm>
              <a:off x="8155571" y="3496234"/>
              <a:ext cx="226429" cy="37710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 name="Content Placeholder 2">
            <a:extLst>
              <a:ext uri="{FF2B5EF4-FFF2-40B4-BE49-F238E27FC236}">
                <a16:creationId xmlns:a16="http://schemas.microsoft.com/office/drawing/2014/main" id="{0B6D3733-A24E-A20C-5056-FAC01290BD16}"/>
              </a:ext>
            </a:extLst>
          </p:cNvPr>
          <p:cNvSpPr>
            <a:spLocks noGrp="1"/>
          </p:cNvSpPr>
          <p:nvPr>
            <p:ph idx="1"/>
          </p:nvPr>
        </p:nvSpPr>
        <p:spPr>
          <a:xfrm>
            <a:off x="440167" y="1547842"/>
            <a:ext cx="8197467" cy="4318804"/>
          </a:xfrm>
        </p:spPr>
        <p:txBody>
          <a:bodyPr anchor="ctr">
            <a:noAutofit/>
          </a:bodyPr>
          <a:lstStyle/>
          <a:p>
            <a:pPr marL="0" indent="0">
              <a:buNone/>
            </a:pPr>
            <a:r>
              <a:rPr lang="el-GR" sz="2000" dirty="0">
                <a:latin typeface="Arial" panose="020B0604020202020204" pitchFamily="34" charset="0"/>
                <a:cs typeface="Arial" panose="020B0604020202020204" pitchFamily="34" charset="0"/>
              </a:rPr>
              <a:t>Μετά τη συζήτηση, οι γονείς του </a:t>
            </a:r>
            <a:r>
              <a:rPr lang="el-GR" sz="2000" dirty="0" err="1">
                <a:latin typeface="Arial" panose="020B0604020202020204" pitchFamily="34" charset="0"/>
                <a:cs typeface="Arial" panose="020B0604020202020204" pitchFamily="34" charset="0"/>
              </a:rPr>
              <a:t>Λίαμ</a:t>
            </a:r>
            <a:r>
              <a:rPr lang="el-GR" sz="2000" dirty="0">
                <a:latin typeface="Arial" panose="020B0604020202020204" pitchFamily="34" charset="0"/>
                <a:cs typeface="Arial" panose="020B0604020202020204" pitchFamily="34" charset="0"/>
              </a:rPr>
              <a:t> κατανοούν τα εξής σχετικά με την ανοσοθεραπεία</a:t>
            </a:r>
            <a:endParaRPr lang="en-GB" sz="2000" dirty="0">
              <a:latin typeface="Arial" panose="020B0604020202020204" pitchFamily="34" charset="0"/>
              <a:cs typeface="Arial" panose="020B0604020202020204" pitchFamily="34" charset="0"/>
            </a:endParaRPr>
          </a:p>
          <a:p>
            <a:pPr marL="0" indent="0">
              <a:buNone/>
            </a:pPr>
            <a:endParaRPr lang="el-GR" sz="2000" dirty="0">
              <a:latin typeface="Arial" panose="020B0604020202020204" pitchFamily="34" charset="0"/>
              <a:cs typeface="Arial" panose="020B0604020202020204" pitchFamily="34" charset="0"/>
            </a:endParaRPr>
          </a:p>
          <a:p>
            <a:pPr marL="0" indent="0">
              <a:buNone/>
            </a:pPr>
            <a:r>
              <a:rPr lang="el-GR" sz="2000" dirty="0">
                <a:latin typeface="Arial" panose="020B0604020202020204" pitchFamily="34" charset="0"/>
                <a:cs typeface="Arial" panose="020B0604020202020204" pitchFamily="34" charset="0"/>
              </a:rPr>
              <a:t>•Έχει καλύτερα αποτελέσματα σε ασθενείς με μέτρια έως σοβαρά συμπτώματα (διαλείποντα ή επίμονα)</a:t>
            </a:r>
          </a:p>
          <a:p>
            <a:pPr marL="0" indent="0">
              <a:buNone/>
            </a:pPr>
            <a:r>
              <a:rPr lang="el-GR" sz="2000" dirty="0">
                <a:latin typeface="Arial" panose="020B0604020202020204" pitchFamily="34" charset="0"/>
                <a:cs typeface="Arial" panose="020B0604020202020204" pitchFamily="34" charset="0"/>
              </a:rPr>
              <a:t>•Βοηθά όταν η συμβατική θεραπεία δεν έχει καταφέρει να μειώσει πλήρως τα συμπτώματα παρά τα μέτρα αποφυγής και τη φαρμακοθεραπεία</a:t>
            </a:r>
          </a:p>
          <a:p>
            <a:pPr marL="0" indent="0">
              <a:buNone/>
            </a:pPr>
            <a:r>
              <a:rPr lang="el-GR" sz="2000" dirty="0">
                <a:latin typeface="Arial" panose="020B0604020202020204" pitchFamily="34" charset="0"/>
                <a:cs typeface="Arial" panose="020B0604020202020204" pitchFamily="34" charset="0"/>
              </a:rPr>
              <a:t>•Εξαιρετική επιλογή εάν η AΡ παρεμποδίζει τις καθημερινές δραστηριότητες ή τον ύπνο</a:t>
            </a:r>
          </a:p>
          <a:p>
            <a:pPr marL="0" indent="0">
              <a:buNone/>
            </a:pPr>
            <a:r>
              <a:rPr lang="el-GR" sz="2000" dirty="0">
                <a:latin typeface="Arial" panose="020B0604020202020204" pitchFamily="34" charset="0"/>
                <a:cs typeface="Arial" panose="020B0604020202020204" pitchFamily="34" charset="0"/>
              </a:rPr>
              <a:t>•Εξηγείστε ότι η ανοσοθεραπεία (AIT) διατίθεται σε δύο βασικές μορφές, υπογλώσσια ή υποδόρια.</a:t>
            </a:r>
          </a:p>
          <a:p>
            <a:pPr marL="0" indent="0">
              <a:buNone/>
            </a:pPr>
            <a:r>
              <a:rPr lang="el-GR" sz="2000" dirty="0">
                <a:latin typeface="Arial" panose="020B0604020202020204" pitchFamily="34" charset="0"/>
                <a:cs typeface="Arial" panose="020B0604020202020204" pitchFamily="34" charset="0"/>
              </a:rPr>
              <a:t>•Οι γονείς του </a:t>
            </a:r>
            <a:r>
              <a:rPr lang="el-GR" sz="2000" dirty="0" err="1">
                <a:latin typeface="Arial" panose="020B0604020202020204" pitchFamily="34" charset="0"/>
                <a:cs typeface="Arial" panose="020B0604020202020204" pitchFamily="34" charset="0"/>
              </a:rPr>
              <a:t>Λίαμ</a:t>
            </a:r>
            <a:r>
              <a:rPr lang="el-GR" sz="2000" dirty="0">
                <a:latin typeface="Arial" panose="020B0604020202020204" pitchFamily="34" charset="0"/>
                <a:cs typeface="Arial" panose="020B0604020202020204" pitchFamily="34" charset="0"/>
              </a:rPr>
              <a:t> αποφάσισαν ότι θα ήθελαν να επισκεφθούν έναν αλλεργιολόγο για να συζητήσουν το θέμα περαιτέρω και, ως εκ τούτου, γίνεται παραπομπή.</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68393"/>
      </p:ext>
    </p:extLst>
  </p:cSld>
  <p:clrMapOvr>
    <a:masterClrMapping/>
  </p:clrMapOvr>
  <mc:AlternateContent xmlns:mc="http://schemas.openxmlformats.org/markup-compatibility/2006" xmlns:p14="http://schemas.microsoft.com/office/powerpoint/2010/main">
    <mc:Choice Requires="p14">
      <p:transition spd="slow" p14:dur="2000" advTm="83272"/>
    </mc:Choice>
    <mc:Fallback xmlns="">
      <p:transition spd="slow" advTm="83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FBB-6107-2ECD-78E1-2623E9502964}"/>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1E5B5B77-D704-08A5-4471-26DEEAD8D936}"/>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10" name="Picture 9">
            <a:extLst>
              <a:ext uri="{FF2B5EF4-FFF2-40B4-BE49-F238E27FC236}">
                <a16:creationId xmlns:a16="http://schemas.microsoft.com/office/drawing/2014/main" id="{4AF85A0B-2054-B099-CD07-D0B81FCC26BA}"/>
              </a:ext>
            </a:extLst>
          </p:cNvPr>
          <p:cNvPicPr>
            <a:picLocks noChangeAspect="1"/>
          </p:cNvPicPr>
          <p:nvPr/>
        </p:nvPicPr>
        <p:blipFill>
          <a:blip r:embed="rId3"/>
          <a:stretch>
            <a:fillRect/>
          </a:stretch>
        </p:blipFill>
        <p:spPr>
          <a:xfrm>
            <a:off x="5342569" y="1180745"/>
            <a:ext cx="6849431" cy="3077004"/>
          </a:xfrm>
          <a:prstGeom prst="rect">
            <a:avLst/>
          </a:prstGeom>
        </p:spPr>
      </p:pic>
      <p:sp>
        <p:nvSpPr>
          <p:cNvPr id="12" name="Content Placeholder 11">
            <a:extLst>
              <a:ext uri="{FF2B5EF4-FFF2-40B4-BE49-F238E27FC236}">
                <a16:creationId xmlns:a16="http://schemas.microsoft.com/office/drawing/2014/main" id="{169AF584-9656-7FEB-0631-352EC335CB8A}"/>
              </a:ext>
            </a:extLst>
          </p:cNvPr>
          <p:cNvSpPr>
            <a:spLocks noGrp="1"/>
          </p:cNvSpPr>
          <p:nvPr>
            <p:ph idx="1"/>
          </p:nvPr>
        </p:nvSpPr>
        <p:spPr>
          <a:xfrm>
            <a:off x="838200" y="1271621"/>
            <a:ext cx="4677229" cy="4905341"/>
          </a:xfrm>
        </p:spPr>
        <p:txBody>
          <a:bodyPr>
            <a:normAutofit fontScale="92500" lnSpcReduction="10000"/>
          </a:bodyPr>
          <a:lstStyle/>
          <a:p>
            <a:r>
              <a:rPr lang="el-GR" dirty="0"/>
              <a:t>Οι γονείς του </a:t>
            </a:r>
            <a:r>
              <a:rPr lang="el-GR" dirty="0" err="1"/>
              <a:t>Λίαμ</a:t>
            </a:r>
            <a:r>
              <a:rPr lang="el-GR" dirty="0"/>
              <a:t> επισκέφτηκαν τον αλλεργιολόγο, ενδιαφέρονται για την ανοσοθεραπεία-απευαισθητοποίηση  (AIT) και έχουν πολλές ερωτήσεις.</a:t>
            </a:r>
          </a:p>
          <a:p>
            <a:r>
              <a:rPr lang="el-GR" dirty="0"/>
              <a:t>Αυτές είναι οι πιο σημαντικές ερωτήσεις που έχουν</a:t>
            </a:r>
          </a:p>
          <a:p>
            <a:pPr lvl="1"/>
            <a:r>
              <a:rPr lang="el-GR" dirty="0"/>
              <a:t>Ποιοι τύποι ανοσοθεραπείας υπάρχουν και πόσο διαρκεί η θεραπεία;</a:t>
            </a:r>
          </a:p>
          <a:p>
            <a:pPr lvl="1"/>
            <a:r>
              <a:rPr lang="el-GR" dirty="0"/>
              <a:t>Υπάρχουν παρενέργειες;</a:t>
            </a:r>
          </a:p>
          <a:p>
            <a:pPr lvl="1"/>
            <a:r>
              <a:rPr lang="el-GR" dirty="0"/>
              <a:t>Θα θεραπεύσει την αλλεργία του </a:t>
            </a:r>
            <a:r>
              <a:rPr lang="el-GR" dirty="0" err="1"/>
              <a:t>Λίαμ</a:t>
            </a:r>
            <a:r>
              <a:rPr lang="el-GR" dirty="0"/>
              <a:t>;</a:t>
            </a:r>
            <a:endParaRPr lang="en-IE" dirty="0"/>
          </a:p>
        </p:txBody>
      </p:sp>
      <p:sp>
        <p:nvSpPr>
          <p:cNvPr id="5" name="Title 1">
            <a:extLst>
              <a:ext uri="{FF2B5EF4-FFF2-40B4-BE49-F238E27FC236}">
                <a16:creationId xmlns:a16="http://schemas.microsoft.com/office/drawing/2014/main" id="{9AE49194-D928-82F6-7B5B-9A5E985925F8}"/>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Συζήτηση για την ανοσοθεραπεία-απευαισθητοποίηση</a:t>
            </a:r>
            <a:endParaRPr lang="en-GB" sz="2800" dirty="0">
              <a:solidFill>
                <a:srgbClr val="017973"/>
              </a:solidFill>
            </a:endParaRPr>
          </a:p>
        </p:txBody>
      </p:sp>
    </p:spTree>
    <p:extLst>
      <p:ext uri="{BB962C8B-B14F-4D97-AF65-F5344CB8AC3E}">
        <p14:creationId xmlns:p14="http://schemas.microsoft.com/office/powerpoint/2010/main" val="4154871868"/>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96BF-6745-C0CE-C771-D94065CCAD27}"/>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D3283795-4CDB-D306-9877-EAA260C524D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3F7959E2-AC7D-5B1F-44BD-3C6997932BE2}"/>
              </a:ext>
            </a:extLst>
          </p:cNvPr>
          <p:cNvSpPr>
            <a:spLocks noGrp="1"/>
          </p:cNvSpPr>
          <p:nvPr>
            <p:ph idx="1"/>
          </p:nvPr>
        </p:nvSpPr>
        <p:spPr>
          <a:xfrm>
            <a:off x="774794" y="976329"/>
            <a:ext cx="4677229" cy="4905341"/>
          </a:xfrm>
        </p:spPr>
        <p:txBody>
          <a:bodyPr>
            <a:normAutofit/>
          </a:bodyPr>
          <a:lstStyle/>
          <a:p>
            <a:r>
              <a:rPr lang="el-GR" dirty="0"/>
              <a:t>Ποιοι τύποι υπάρχουν και πόσο διαρκεί η θεραπεία;</a:t>
            </a:r>
          </a:p>
          <a:p>
            <a:pPr lvl="1"/>
            <a:r>
              <a:rPr lang="el-GR" dirty="0"/>
              <a:t>Υπογλώσσια ανοσοθεραπεία (SLIT) και υποδόρια ανοσοθεραπεία (SCIT)</a:t>
            </a:r>
          </a:p>
          <a:p>
            <a:pPr lvl="1"/>
            <a:r>
              <a:rPr lang="el-GR" dirty="0"/>
              <a:t>Και οι δύο έχουν χρόνια έρευνας και κλινικής χρήσης</a:t>
            </a:r>
          </a:p>
          <a:p>
            <a:pPr lvl="1"/>
            <a:r>
              <a:rPr lang="el-GR" dirty="0"/>
              <a:t>SLIT: δισκία και σταγόνες 3-5 χρόνια.</a:t>
            </a:r>
          </a:p>
          <a:p>
            <a:pPr lvl="1"/>
            <a:r>
              <a:rPr lang="el-GR" dirty="0"/>
              <a:t>SCIT: υποδόρια ένεση 3-5 χρόνια</a:t>
            </a:r>
            <a:endParaRPr lang="en-US" dirty="0"/>
          </a:p>
        </p:txBody>
      </p:sp>
      <p:pic>
        <p:nvPicPr>
          <p:cNvPr id="4" name="Picture 3">
            <a:extLst>
              <a:ext uri="{FF2B5EF4-FFF2-40B4-BE49-F238E27FC236}">
                <a16:creationId xmlns:a16="http://schemas.microsoft.com/office/drawing/2014/main" id="{EDC8FD67-0FE3-6281-EFED-64B390D9A4FF}"/>
              </a:ext>
            </a:extLst>
          </p:cNvPr>
          <p:cNvPicPr>
            <a:picLocks noChangeAspect="1"/>
          </p:cNvPicPr>
          <p:nvPr/>
        </p:nvPicPr>
        <p:blipFill>
          <a:blip r:embed="rId3"/>
          <a:srcRect l="18141"/>
          <a:stretch/>
        </p:blipFill>
        <p:spPr>
          <a:xfrm>
            <a:off x="6848438" y="1286432"/>
            <a:ext cx="4068254" cy="2163255"/>
          </a:xfrm>
          <a:prstGeom prst="rect">
            <a:avLst/>
          </a:prstGeom>
        </p:spPr>
      </p:pic>
      <p:pic>
        <p:nvPicPr>
          <p:cNvPr id="8" name="Picture 7">
            <a:extLst>
              <a:ext uri="{FF2B5EF4-FFF2-40B4-BE49-F238E27FC236}">
                <a16:creationId xmlns:a16="http://schemas.microsoft.com/office/drawing/2014/main" id="{434193D9-957D-3F4A-834A-E62B45E8C1E6}"/>
              </a:ext>
            </a:extLst>
          </p:cNvPr>
          <p:cNvPicPr>
            <a:picLocks noChangeAspect="1"/>
          </p:cNvPicPr>
          <p:nvPr/>
        </p:nvPicPr>
        <p:blipFill>
          <a:blip r:embed="rId4"/>
          <a:stretch>
            <a:fillRect/>
          </a:stretch>
        </p:blipFill>
        <p:spPr>
          <a:xfrm>
            <a:off x="5539089" y="3428999"/>
            <a:ext cx="4777335" cy="3044041"/>
          </a:xfrm>
          <a:prstGeom prst="rect">
            <a:avLst/>
          </a:prstGeom>
        </p:spPr>
      </p:pic>
      <p:sp>
        <p:nvSpPr>
          <p:cNvPr id="11" name="Title 1">
            <a:extLst>
              <a:ext uri="{FF2B5EF4-FFF2-40B4-BE49-F238E27FC236}">
                <a16:creationId xmlns:a16="http://schemas.microsoft.com/office/drawing/2014/main" id="{81399E5C-37FB-BFF6-952D-FFDE008AA529}"/>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Συζήτηση για την ανοσοθεραπεία-απευαισθητοποίηση</a:t>
            </a:r>
            <a:endParaRPr lang="en-GB" sz="2800" dirty="0">
              <a:solidFill>
                <a:srgbClr val="017973"/>
              </a:solidFill>
            </a:endParaRPr>
          </a:p>
        </p:txBody>
      </p:sp>
    </p:spTree>
    <p:extLst>
      <p:ext uri="{BB962C8B-B14F-4D97-AF65-F5344CB8AC3E}">
        <p14:creationId xmlns:p14="http://schemas.microsoft.com/office/powerpoint/2010/main" val="2403976179"/>
      </p:ext>
    </p:extLst>
  </p:cSld>
  <p:clrMapOvr>
    <a:masterClrMapping/>
  </p:clrMapOvr>
  <mc:AlternateContent xmlns:mc="http://schemas.openxmlformats.org/markup-compatibility/2006" xmlns:p14="http://schemas.microsoft.com/office/powerpoint/2010/main">
    <mc:Choice Requires="p14">
      <p:transition spd="slow" p14:dur="2000" advTm="158265"/>
    </mc:Choice>
    <mc:Fallback xmlns="">
      <p:transition spd="slow" advTm="1582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FD2F-CE5A-8A05-8C8E-2200CB30F61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C9C720BF-16D0-E15B-F35A-A80EB93F68D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86CF20F6-1067-95AD-41D5-978B2B30D6BE}"/>
              </a:ext>
            </a:extLst>
          </p:cNvPr>
          <p:cNvSpPr>
            <a:spLocks noGrp="1"/>
          </p:cNvSpPr>
          <p:nvPr>
            <p:ph idx="1"/>
          </p:nvPr>
        </p:nvSpPr>
        <p:spPr>
          <a:xfrm>
            <a:off x="777240" y="1200501"/>
            <a:ext cx="4677229" cy="4905341"/>
          </a:xfrm>
        </p:spPr>
        <p:txBody>
          <a:bodyPr/>
          <a:lstStyle/>
          <a:p>
            <a:r>
              <a:rPr lang="el-GR" dirty="0"/>
              <a:t>Υπάρχουν παρενέργειες;</a:t>
            </a:r>
            <a:endParaRPr lang="en-US" dirty="0"/>
          </a:p>
        </p:txBody>
      </p:sp>
      <p:pic>
        <p:nvPicPr>
          <p:cNvPr id="4" name="Picture 3">
            <a:extLst>
              <a:ext uri="{FF2B5EF4-FFF2-40B4-BE49-F238E27FC236}">
                <a16:creationId xmlns:a16="http://schemas.microsoft.com/office/drawing/2014/main" id="{7A1849DC-1A31-0859-C2F4-C512CA59A2B4}"/>
              </a:ext>
            </a:extLst>
          </p:cNvPr>
          <p:cNvPicPr>
            <a:picLocks noChangeAspect="1"/>
          </p:cNvPicPr>
          <p:nvPr/>
        </p:nvPicPr>
        <p:blipFill>
          <a:blip r:embed="rId3"/>
          <a:stretch>
            <a:fillRect/>
          </a:stretch>
        </p:blipFill>
        <p:spPr>
          <a:xfrm>
            <a:off x="5377691" y="1301965"/>
            <a:ext cx="5105400" cy="2552700"/>
          </a:xfrm>
          <a:prstGeom prst="rect">
            <a:avLst/>
          </a:prstGeom>
        </p:spPr>
      </p:pic>
      <p:pic>
        <p:nvPicPr>
          <p:cNvPr id="1026" name="Picture 2" descr="What Hereditary Angioedema Attacks Look Like on the Body (Pictures)">
            <a:extLst>
              <a:ext uri="{FF2B5EF4-FFF2-40B4-BE49-F238E27FC236}">
                <a16:creationId xmlns:a16="http://schemas.microsoft.com/office/drawing/2014/main" id="{304FD5F1-4096-7ED8-CED7-664E32CD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97" y="1804342"/>
            <a:ext cx="2162157" cy="121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68BE0-7387-BE86-FFAA-8208B3250453}"/>
              </a:ext>
            </a:extLst>
          </p:cNvPr>
          <p:cNvPicPr>
            <a:picLocks noChangeAspect="1"/>
          </p:cNvPicPr>
          <p:nvPr/>
        </p:nvPicPr>
        <p:blipFill>
          <a:blip r:embed="rId5"/>
          <a:stretch>
            <a:fillRect/>
          </a:stretch>
        </p:blipFill>
        <p:spPr>
          <a:xfrm>
            <a:off x="945075" y="1778555"/>
            <a:ext cx="1748117" cy="2330823"/>
          </a:xfrm>
          <a:prstGeom prst="rect">
            <a:avLst/>
          </a:prstGeom>
        </p:spPr>
      </p:pic>
      <p:pic>
        <p:nvPicPr>
          <p:cNvPr id="11" name="Picture 10">
            <a:extLst>
              <a:ext uri="{FF2B5EF4-FFF2-40B4-BE49-F238E27FC236}">
                <a16:creationId xmlns:a16="http://schemas.microsoft.com/office/drawing/2014/main" id="{7DD6C8D7-A75A-E7FF-CF27-0161A447E52F}"/>
              </a:ext>
            </a:extLst>
          </p:cNvPr>
          <p:cNvPicPr>
            <a:picLocks noChangeAspect="1"/>
          </p:cNvPicPr>
          <p:nvPr/>
        </p:nvPicPr>
        <p:blipFill>
          <a:blip r:embed="rId6"/>
          <a:stretch>
            <a:fillRect/>
          </a:stretch>
        </p:blipFill>
        <p:spPr>
          <a:xfrm>
            <a:off x="5377691" y="3885009"/>
            <a:ext cx="4560234" cy="2336836"/>
          </a:xfrm>
          <a:prstGeom prst="rect">
            <a:avLst/>
          </a:prstGeom>
        </p:spPr>
      </p:pic>
      <p:pic>
        <p:nvPicPr>
          <p:cNvPr id="13" name="Picture 12">
            <a:extLst>
              <a:ext uri="{FF2B5EF4-FFF2-40B4-BE49-F238E27FC236}">
                <a16:creationId xmlns:a16="http://schemas.microsoft.com/office/drawing/2014/main" id="{A1FB28CD-B28F-34D9-882F-C08119931825}"/>
              </a:ext>
            </a:extLst>
          </p:cNvPr>
          <p:cNvPicPr>
            <a:picLocks noChangeAspect="1"/>
          </p:cNvPicPr>
          <p:nvPr/>
        </p:nvPicPr>
        <p:blipFill>
          <a:blip r:embed="rId7"/>
          <a:stretch>
            <a:fillRect/>
          </a:stretch>
        </p:blipFill>
        <p:spPr>
          <a:xfrm>
            <a:off x="918260" y="4301759"/>
            <a:ext cx="2524233" cy="1682822"/>
          </a:xfrm>
          <a:prstGeom prst="rect">
            <a:avLst/>
          </a:prstGeom>
        </p:spPr>
      </p:pic>
      <p:sp>
        <p:nvSpPr>
          <p:cNvPr id="6" name="Title 1">
            <a:extLst>
              <a:ext uri="{FF2B5EF4-FFF2-40B4-BE49-F238E27FC236}">
                <a16:creationId xmlns:a16="http://schemas.microsoft.com/office/drawing/2014/main" id="{5CD5D4F3-B53A-30F5-429D-BAE9D0E3E6C2}"/>
              </a:ext>
            </a:extLst>
          </p:cNvPr>
          <p:cNvSpPr txBox="1">
            <a:spLocks/>
          </p:cNvSpPr>
          <p:nvPr/>
        </p:nvSpPr>
        <p:spPr>
          <a:xfrm>
            <a:off x="591128" y="239830"/>
            <a:ext cx="9573126"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b="1">
                <a:solidFill>
                  <a:srgbClr val="017973"/>
                </a:solidFill>
                <a:latin typeface="Arial" panose="020B0604020202020204" pitchFamily="34" charset="0"/>
                <a:cs typeface="Arial" panose="020B0604020202020204" pitchFamily="34" charset="0"/>
              </a:rPr>
              <a:t>Συζήτηση για την ανοσοθεραπεία-απευαισθητοποίηση</a:t>
            </a:r>
            <a:endParaRPr lang="en-GB" sz="2800" dirty="0">
              <a:solidFill>
                <a:srgbClr val="017973"/>
              </a:solidFill>
            </a:endParaRPr>
          </a:p>
        </p:txBody>
      </p:sp>
    </p:spTree>
    <p:extLst>
      <p:ext uri="{BB962C8B-B14F-4D97-AF65-F5344CB8AC3E}">
        <p14:creationId xmlns:p14="http://schemas.microsoft.com/office/powerpoint/2010/main" val="3675557957"/>
      </p:ext>
    </p:extLst>
  </p:cSld>
  <p:clrMapOvr>
    <a:masterClrMapping/>
  </p:clrMapOvr>
  <mc:AlternateContent xmlns:mc="http://schemas.openxmlformats.org/markup-compatibility/2006" xmlns:p14="http://schemas.microsoft.com/office/powerpoint/2010/main">
    <mc:Choice Requires="p14">
      <p:transition spd="slow" p14:dur="2000" advTm="133229"/>
    </mc:Choice>
    <mc:Fallback xmlns="">
      <p:transition spd="slow" advTm="1332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739-A5A3-1A0E-3885-54C12705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E003-968E-0BCF-EE76-6B20AFE6B2B2}"/>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Συζήτηση για την ανοσοθεραπεία-απευαισθητοποίηση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30CA9F2-85B9-EAD1-7AA7-8872747603B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94301AFC-A858-A82F-6969-4C1BD3AB42A6}"/>
              </a:ext>
            </a:extLst>
          </p:cNvPr>
          <p:cNvSpPr>
            <a:spLocks noGrp="1"/>
          </p:cNvSpPr>
          <p:nvPr>
            <p:ph idx="1"/>
          </p:nvPr>
        </p:nvSpPr>
        <p:spPr>
          <a:xfrm>
            <a:off x="838200" y="1271621"/>
            <a:ext cx="4677229" cy="4905341"/>
          </a:xfrm>
        </p:spPr>
        <p:txBody>
          <a:bodyPr>
            <a:normAutofit fontScale="92500" lnSpcReduction="10000"/>
          </a:bodyPr>
          <a:lstStyle/>
          <a:p>
            <a:r>
              <a:rPr lang="el-GR" dirty="0"/>
              <a:t>Θα θεραπεύσει την αλλεργία του </a:t>
            </a:r>
            <a:r>
              <a:rPr lang="el-GR" dirty="0" err="1"/>
              <a:t>Λίαμ</a:t>
            </a:r>
            <a:r>
              <a:rPr lang="el-GR" dirty="0"/>
              <a:t>;</a:t>
            </a:r>
          </a:p>
          <a:p>
            <a:r>
              <a:rPr lang="el-GR" dirty="0"/>
              <a:t> Λειτουργεί για τους περισσότερους ασθενείς.</a:t>
            </a:r>
          </a:p>
          <a:p>
            <a:r>
              <a:rPr lang="el-GR" dirty="0"/>
              <a:t>Καλύτερα αποτελέσματα σε ασθενείς με μέτρια έως σοβαρή μορφή</a:t>
            </a:r>
          </a:p>
          <a:p>
            <a:r>
              <a:rPr lang="el-GR" dirty="0"/>
              <a:t>Επιλογή του αλλεργιογόνου</a:t>
            </a:r>
          </a:p>
          <a:p>
            <a:r>
              <a:rPr lang="el-GR" dirty="0"/>
              <a:t>Βραχυπρόθεσμη και μακροπρόθεσμη ανακούφιση</a:t>
            </a:r>
          </a:p>
          <a:p>
            <a:r>
              <a:rPr lang="el-GR" dirty="0"/>
              <a:t>Φάρμακα που τροποποιούν την πορεία της νόσου</a:t>
            </a:r>
            <a:endParaRPr lang="en-IE" dirty="0"/>
          </a:p>
        </p:txBody>
      </p:sp>
      <p:pic>
        <p:nvPicPr>
          <p:cNvPr id="3" name="Picture 2">
            <a:extLst>
              <a:ext uri="{FF2B5EF4-FFF2-40B4-BE49-F238E27FC236}">
                <a16:creationId xmlns:a16="http://schemas.microsoft.com/office/drawing/2014/main" id="{C4399658-8B2E-77B5-6483-78FA3502C349}"/>
              </a:ext>
            </a:extLst>
          </p:cNvPr>
          <p:cNvPicPr>
            <a:picLocks noChangeAspect="1"/>
          </p:cNvPicPr>
          <p:nvPr/>
        </p:nvPicPr>
        <p:blipFill>
          <a:blip r:embed="rId3"/>
          <a:stretch>
            <a:fillRect/>
          </a:stretch>
        </p:blipFill>
        <p:spPr>
          <a:xfrm>
            <a:off x="5762466" y="1017705"/>
            <a:ext cx="5314950" cy="4648200"/>
          </a:xfrm>
          <a:prstGeom prst="rect">
            <a:avLst/>
          </a:prstGeom>
        </p:spPr>
      </p:pic>
    </p:spTree>
    <p:extLst>
      <p:ext uri="{BB962C8B-B14F-4D97-AF65-F5344CB8AC3E}">
        <p14:creationId xmlns:p14="http://schemas.microsoft.com/office/powerpoint/2010/main" val="4085814002"/>
      </p:ext>
    </p:extLst>
  </p:cSld>
  <p:clrMapOvr>
    <a:masterClrMapping/>
  </p:clrMapOvr>
  <mc:AlternateContent xmlns:mc="http://schemas.openxmlformats.org/markup-compatibility/2006" xmlns:p14="http://schemas.microsoft.com/office/powerpoint/2010/main">
    <mc:Choice Requires="p14">
      <p:transition spd="slow" p14:dur="2000" advTm="102745"/>
    </mc:Choice>
    <mc:Fallback xmlns="">
      <p:transition spd="slow" advTm="102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8FA1-5ADA-7040-7992-102E8E26D9B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89C7116F-96C0-B205-7B9A-E7908BE6808C}"/>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3" name="Content Placeholder 12">
            <a:extLst>
              <a:ext uri="{FF2B5EF4-FFF2-40B4-BE49-F238E27FC236}">
                <a16:creationId xmlns:a16="http://schemas.microsoft.com/office/drawing/2014/main" id="{A9548B20-82CC-1F98-CD67-949B03237141}"/>
              </a:ext>
            </a:extLst>
          </p:cNvPr>
          <p:cNvGraphicFramePr>
            <a:graphicFrameLocks noGrp="1"/>
          </p:cNvGraphicFramePr>
          <p:nvPr>
            <p:ph idx="1"/>
            <p:extLst>
              <p:ext uri="{D42A27DB-BD31-4B8C-83A1-F6EECF244321}">
                <p14:modId xmlns:p14="http://schemas.microsoft.com/office/powerpoint/2010/main" val="3477258723"/>
              </p:ext>
            </p:extLst>
          </p:nvPr>
        </p:nvGraphicFramePr>
        <p:xfrm>
          <a:off x="822960" y="281092"/>
          <a:ext cx="9479281" cy="6108186"/>
        </p:xfrm>
        <a:graphic>
          <a:graphicData uri="http://schemas.openxmlformats.org/drawingml/2006/table">
            <a:tbl>
              <a:tblPr firstRow="1" bandRow="1">
                <a:noFill/>
              </a:tblPr>
              <a:tblGrid>
                <a:gridCol w="2296160">
                  <a:extLst>
                    <a:ext uri="{9D8B030D-6E8A-4147-A177-3AD203B41FA5}">
                      <a16:colId xmlns:a16="http://schemas.microsoft.com/office/drawing/2014/main" val="742786417"/>
                    </a:ext>
                  </a:extLst>
                </a:gridCol>
                <a:gridCol w="3758097">
                  <a:extLst>
                    <a:ext uri="{9D8B030D-6E8A-4147-A177-3AD203B41FA5}">
                      <a16:colId xmlns:a16="http://schemas.microsoft.com/office/drawing/2014/main" val="2318689931"/>
                    </a:ext>
                  </a:extLst>
                </a:gridCol>
                <a:gridCol w="3425024">
                  <a:extLst>
                    <a:ext uri="{9D8B030D-6E8A-4147-A177-3AD203B41FA5}">
                      <a16:colId xmlns:a16="http://schemas.microsoft.com/office/drawing/2014/main" val="3174457865"/>
                    </a:ext>
                  </a:extLst>
                </a:gridCol>
              </a:tblGrid>
              <a:tr h="734049">
                <a:tc>
                  <a:txBody>
                    <a:bodyPr/>
                    <a:lstStyle/>
                    <a:p>
                      <a:r>
                        <a:rPr lang="el-GR" sz="2000" b="1" cap="none" spc="30" dirty="0">
                          <a:solidFill>
                            <a:schemeClr val="tx1"/>
                          </a:solidFill>
                          <a:effectLst/>
                        </a:rPr>
                        <a:t>Χαρακτηριστικά </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SLIT (</a:t>
                      </a:r>
                      <a:r>
                        <a:rPr lang="el-GR" sz="2000" b="1" cap="none" spc="30" dirty="0">
                          <a:solidFill>
                            <a:schemeClr val="tx1"/>
                          </a:solidFill>
                          <a:effectLst/>
                        </a:rPr>
                        <a:t>Υπογλώσσια Ανοσοθεραπεία)</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SCIT (</a:t>
                      </a:r>
                      <a:r>
                        <a:rPr lang="el-GR" sz="2000" b="1" cap="none" spc="30" dirty="0">
                          <a:solidFill>
                            <a:schemeClr val="tx1"/>
                          </a:solidFill>
                          <a:effectLst/>
                        </a:rPr>
                        <a:t>Υποδόρια Ανοσοθεραπεία)</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33357186"/>
                  </a:ext>
                </a:extLst>
              </a:tr>
              <a:tr h="817185">
                <a:tc>
                  <a:txBody>
                    <a:bodyPr/>
                    <a:lstStyle/>
                    <a:p>
                      <a:r>
                        <a:rPr lang="el-GR" sz="1800" b="1" cap="none" spc="0" dirty="0">
                          <a:solidFill>
                            <a:schemeClr val="tx1"/>
                          </a:solidFill>
                          <a:effectLst/>
                        </a:rPr>
                        <a:t>Πώς χορηγείται</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l-GR" sz="1400" cap="none" spc="0" dirty="0">
                          <a:solidFill>
                            <a:schemeClr val="tx1"/>
                          </a:solidFill>
                          <a:effectLst/>
                        </a:rPr>
                        <a:t>Σταγόνες ή δισκία κάτω από τη γλώσσα στο σπίτι, καθημερινά</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l-GR" sz="1400" cap="none" spc="0" dirty="0">
                          <a:solidFill>
                            <a:schemeClr val="tx1"/>
                          </a:solidFill>
                          <a:effectLst/>
                        </a:rPr>
                        <a:t>Ενέσεις στο ιατρείο, συνήθως αρχικά κάθε εβδομάδα και στη συνέχεια κάθε μήνα για συντήρηση.</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748355355"/>
                  </a:ext>
                </a:extLst>
              </a:tr>
              <a:tr h="567772">
                <a:tc>
                  <a:txBody>
                    <a:bodyPr/>
                    <a:lstStyle/>
                    <a:p>
                      <a:r>
                        <a:rPr lang="el-GR" sz="1800" b="1" cap="none" spc="0" dirty="0">
                          <a:solidFill>
                            <a:schemeClr val="tx1"/>
                          </a:solidFill>
                          <a:effectLst/>
                        </a:rPr>
                        <a:t>Ευκολία</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Πολύ βολική — δεν απαιτούνται επισκέψεις σε ιατρείο</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Λιγότερο βολική — απαιτεί τακτικές επισκέψεις στο ιατρείο</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9244632"/>
                  </a:ext>
                </a:extLst>
              </a:tr>
              <a:tr h="817185">
                <a:tc>
                  <a:txBody>
                    <a:bodyPr/>
                    <a:lstStyle/>
                    <a:p>
                      <a:r>
                        <a:rPr lang="el-GR" sz="1800" b="1" cap="none" spc="0" dirty="0">
                          <a:solidFill>
                            <a:schemeClr val="tx1"/>
                          </a:solidFill>
                          <a:effectLst/>
                        </a:rPr>
                        <a:t>Ασφάλεια</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l-GR" sz="1400" cap="none" spc="0" dirty="0">
                          <a:solidFill>
                            <a:schemeClr val="tx1"/>
                          </a:solidFill>
                          <a:effectLst/>
                        </a:rPr>
                        <a:t>Μειωμένος κίνδυνος σοβαρών αλλεργικών αντιδράσεων</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l-GR" sz="1400" cap="none" spc="0" dirty="0">
                          <a:solidFill>
                            <a:schemeClr val="tx1"/>
                          </a:solidFill>
                          <a:effectLst/>
                        </a:rPr>
                        <a:t>Υψηλότερος κίνδυνος συστηματικών αντιδράσεων, απαιτεί παρακολούθηση μετά από κάθε ένεση.</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94922765"/>
                  </a:ext>
                </a:extLst>
              </a:tr>
              <a:tr h="567772">
                <a:tc>
                  <a:txBody>
                    <a:bodyPr/>
                    <a:lstStyle/>
                    <a:p>
                      <a:r>
                        <a:rPr lang="el-GR" sz="1800" b="1" cap="none" spc="0" dirty="0">
                          <a:solidFill>
                            <a:schemeClr val="tx1"/>
                          </a:solidFill>
                          <a:effectLst/>
                        </a:rPr>
                        <a:t>Αποτελεσματικότητα</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Αποτελεσματική, αλλά μπορεί να είναι ελαφρώς λιγότερο ισχυρή για ορισμένα αλλεργιογόνα.</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Πολύ αποτελεσματική σε ένα ευρύ φάσμα αλλεργιογόνων</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62540799"/>
                  </a:ext>
                </a:extLst>
              </a:tr>
              <a:tr h="567772">
                <a:tc>
                  <a:txBody>
                    <a:bodyPr/>
                    <a:lstStyle/>
                    <a:p>
                      <a:r>
                        <a:rPr lang="el-GR" sz="1800" b="1" cap="none" spc="0" dirty="0">
                          <a:solidFill>
                            <a:schemeClr val="tx1"/>
                          </a:solidFill>
                          <a:effectLst/>
                        </a:rPr>
                        <a:t>Αναμενόμενη βελτίωση</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l-GR" sz="1400" cap="none" spc="0" dirty="0">
                          <a:solidFill>
                            <a:schemeClr val="tx1"/>
                          </a:solidFill>
                          <a:effectLst/>
                        </a:rPr>
                        <a:t>Σταδιακή βελτίωση σε διάστημα από μήνες έως ένα έτος</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l-GR" sz="1400" cap="none" spc="0" dirty="0">
                          <a:solidFill>
                            <a:schemeClr val="tx1"/>
                          </a:solidFill>
                          <a:effectLst/>
                        </a:rPr>
                        <a:t>Παρόμοια σταδιακή βελτίωση</a:t>
                      </a:r>
                      <a:endParaRPr lang="en-IE"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95525455"/>
                  </a:ext>
                </a:extLst>
              </a:tr>
              <a:tr h="817185">
                <a:tc>
                  <a:txBody>
                    <a:bodyPr/>
                    <a:lstStyle/>
                    <a:p>
                      <a:r>
                        <a:rPr lang="el-GR" sz="1800" b="1" cap="none" spc="0" dirty="0">
                          <a:solidFill>
                            <a:schemeClr val="tx1"/>
                          </a:solidFill>
                          <a:effectLst/>
                        </a:rPr>
                        <a:t>Σκέψεις σχετικά με το κόστος</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Λιγότερες επισκέψεις στο ιατρείο μπορεί να μειώσουν το κόστος, αλλά τα δισκία μπορεί να είναι πιο ακριβά.</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Οι επισκέψεις στο ιατρείο αυξάνουν το συνολικό κόστος, αλλά οι ενέσεις συχνά καλύπτονται από την ασφάλιση.</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46477651"/>
                  </a:ext>
                </a:extLst>
              </a:tr>
              <a:tr h="567772">
                <a:tc>
                  <a:txBody>
                    <a:bodyPr/>
                    <a:lstStyle/>
                    <a:p>
                      <a:r>
                        <a:rPr lang="el-GR" sz="1800" b="1" cap="none" spc="0" dirty="0">
                          <a:solidFill>
                            <a:schemeClr val="tx1"/>
                          </a:solidFill>
                          <a:effectLst/>
                        </a:rPr>
                        <a:t>Συμμόρφωση</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l-GR" sz="1400" cap="none" spc="0" dirty="0">
                          <a:solidFill>
                            <a:schemeClr val="tx1"/>
                          </a:solidFill>
                          <a:effectLst/>
                        </a:rPr>
                        <a:t>Η καθημερινή χρήση στο σπίτι απαιτεί ισχυρή συμμόρφωση από τον ασθενή.</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l-GR" sz="1400" cap="none" spc="0" dirty="0">
                          <a:solidFill>
                            <a:schemeClr val="tx1"/>
                          </a:solidFill>
                          <a:effectLst/>
                        </a:rPr>
                        <a:t>Οι επισκέψεις στο ιατρείο μπορεί να βελτιώσουν τη συμμόρφωση</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58162318"/>
                  </a:ext>
                </a:extLst>
              </a:tr>
              <a:tr h="567772">
                <a:tc>
                  <a:txBody>
                    <a:bodyPr/>
                    <a:lstStyle/>
                    <a:p>
                      <a:r>
                        <a:rPr lang="el-GR" sz="1800" b="1" cap="none" spc="0" dirty="0">
                          <a:solidFill>
                            <a:schemeClr val="tx1"/>
                          </a:solidFill>
                          <a:effectLst/>
                        </a:rPr>
                        <a:t>Κατάλληλο για</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Όσους προτιμούν τη θεραπεία στο σπίτι ή δεν τους αρέσουν οι ενέσεις</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l-GR" sz="1400" cap="none" spc="0" dirty="0">
                          <a:solidFill>
                            <a:schemeClr val="tx1"/>
                          </a:solidFill>
                          <a:effectLst/>
                        </a:rPr>
                        <a:t>Όσους επιθυμούν εξατομικευμένες προσεγγίσεις  και δεν έχουν πρόβλημα με τις ενέσεις</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697904688"/>
                  </a:ext>
                </a:extLst>
              </a:tr>
            </a:tbl>
          </a:graphicData>
        </a:graphic>
      </p:graphicFrame>
    </p:spTree>
    <p:extLst>
      <p:ext uri="{BB962C8B-B14F-4D97-AF65-F5344CB8AC3E}">
        <p14:creationId xmlns:p14="http://schemas.microsoft.com/office/powerpoint/2010/main" val="2229310625"/>
      </p:ext>
    </p:extLst>
  </p:cSld>
  <p:clrMapOvr>
    <a:masterClrMapping/>
  </p:clrMapOvr>
  <mc:AlternateContent xmlns:mc="http://schemas.openxmlformats.org/markup-compatibility/2006" xmlns:p14="http://schemas.microsoft.com/office/powerpoint/2010/main">
    <mc:Choice Requires="p14">
      <p:transition spd="slow" p14:dur="2000" advTm="129800"/>
    </mc:Choice>
    <mc:Fallback xmlns="">
      <p:transition spd="slow" advTm="129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922E0AD-0298-0F0B-379F-36402A98F7BB}"/>
              </a:ext>
            </a:extLst>
          </p:cNvPr>
          <p:cNvGrpSpPr/>
          <p:nvPr/>
        </p:nvGrpSpPr>
        <p:grpSpPr>
          <a:xfrm>
            <a:off x="0" y="209165"/>
            <a:ext cx="11217212" cy="6535963"/>
            <a:chOff x="0" y="209165"/>
            <a:chExt cx="11217212" cy="6535963"/>
          </a:xfrm>
        </p:grpSpPr>
        <p:sp>
          <p:nvSpPr>
            <p:cNvPr id="25" name="Rectangle 24">
              <a:extLst>
                <a:ext uri="{FF2B5EF4-FFF2-40B4-BE49-F238E27FC236}">
                  <a16:creationId xmlns:a16="http://schemas.microsoft.com/office/drawing/2014/main" id="{77218855-A335-65FE-B35B-0B7FAD2539CA}"/>
                </a:ext>
              </a:extLst>
            </p:cNvPr>
            <p:cNvSpPr/>
            <p:nvPr/>
          </p:nvSpPr>
          <p:spPr>
            <a:xfrm>
              <a:off x="0" y="374153"/>
              <a:ext cx="11217212" cy="6370975"/>
            </a:xfrm>
            <a:prstGeom prst="rect">
              <a:avLst/>
            </a:prstGeom>
            <a:noFill/>
          </p:spPr>
          <p:txBody>
            <a:bodyPr/>
            <a:lstStyle/>
            <a:p>
              <a:endParaRPr lang="en-GB"/>
            </a:p>
          </p:txBody>
        </p:sp>
        <p:sp>
          <p:nvSpPr>
            <p:cNvPr id="26" name="Oval 25">
              <a:extLst>
                <a:ext uri="{FF2B5EF4-FFF2-40B4-BE49-F238E27FC236}">
                  <a16:creationId xmlns:a16="http://schemas.microsoft.com/office/drawing/2014/main" id="{7B8FBC51-C8A3-AEDD-2F4D-4D3F2D4421F8}"/>
                </a:ext>
              </a:extLst>
            </p:cNvPr>
            <p:cNvSpPr/>
            <p:nvPr/>
          </p:nvSpPr>
          <p:spPr>
            <a:xfrm>
              <a:off x="340805" y="209165"/>
              <a:ext cx="1397306" cy="139730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House">
              <a:extLst>
                <a:ext uri="{FF2B5EF4-FFF2-40B4-BE49-F238E27FC236}">
                  <a16:creationId xmlns:a16="http://schemas.microsoft.com/office/drawing/2014/main" id="{D3DE8E21-4AF1-64DF-955F-92EA19445D13}"/>
                </a:ext>
              </a:extLst>
            </p:cNvPr>
            <p:cNvSpPr/>
            <p:nvPr/>
          </p:nvSpPr>
          <p:spPr>
            <a:xfrm>
              <a:off x="634239" y="502599"/>
              <a:ext cx="810437" cy="8104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Freeform: Shape 27">
              <a:extLst>
                <a:ext uri="{FF2B5EF4-FFF2-40B4-BE49-F238E27FC236}">
                  <a16:creationId xmlns:a16="http://schemas.microsoft.com/office/drawing/2014/main" id="{BBD78ADF-9F69-F381-A119-F9644C0B40DC}"/>
                </a:ext>
              </a:extLst>
            </p:cNvPr>
            <p:cNvSpPr/>
            <p:nvPr/>
          </p:nvSpPr>
          <p:spPr>
            <a:xfrm>
              <a:off x="2037534"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l-GR" sz="2400" b="1" kern="1200" dirty="0">
                  <a:latin typeface="Arial" panose="020B0604020202020204" pitchFamily="34" charset="0"/>
                  <a:cs typeface="Arial" panose="020B0604020202020204" pitchFamily="34" charset="0"/>
                </a:rPr>
                <a:t>Σημαντικά μηνύματα</a:t>
              </a:r>
              <a:endParaRPr lang="en-US" sz="2400" b="1" kern="1200" dirty="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91FB173-C395-BCBA-496D-0BF3FDE6D3AB}"/>
                </a:ext>
              </a:extLst>
            </p:cNvPr>
            <p:cNvSpPr/>
            <p:nvPr/>
          </p:nvSpPr>
          <p:spPr>
            <a:xfrm>
              <a:off x="5905077" y="209165"/>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descr="Stethoscope">
              <a:extLst>
                <a:ext uri="{FF2B5EF4-FFF2-40B4-BE49-F238E27FC236}">
                  <a16:creationId xmlns:a16="http://schemas.microsoft.com/office/drawing/2014/main" id="{9F9C66D4-FEF6-8364-50DA-EAB3D1CAE841}"/>
                </a:ext>
              </a:extLst>
            </p:cNvPr>
            <p:cNvSpPr/>
            <p:nvPr/>
          </p:nvSpPr>
          <p:spPr>
            <a:xfrm>
              <a:off x="6198512" y="502599"/>
              <a:ext cx="810437" cy="8104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1E913E4D-5F4E-BA2F-AE0F-80A8F9E9888E}"/>
                </a:ext>
              </a:extLst>
            </p:cNvPr>
            <p:cNvSpPr/>
            <p:nvPr/>
          </p:nvSpPr>
          <p:spPr>
            <a:xfrm>
              <a:off x="7601806"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l-GR" sz="1900" kern="1200" dirty="0">
                  <a:latin typeface="Arial" panose="020B0604020202020204" pitchFamily="34" charset="0"/>
                  <a:cs typeface="Arial" panose="020B0604020202020204" pitchFamily="34" charset="0"/>
                </a:rPr>
                <a:t>Η αλλεργική ρινίτιδα (ΑΡ) στα παιδιά πρέπει να αποτελεί διάγνωση που λαμβάνεται υπόψη από τους ιατρούς πρωτοβάθμιας περίθαλψης.</a:t>
              </a:r>
              <a:endParaRPr lang="en-US" sz="1900" kern="12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D36125D-CDAF-4D36-48CF-6D5AA2FD19AB}"/>
                </a:ext>
              </a:extLst>
            </p:cNvPr>
            <p:cNvSpPr/>
            <p:nvPr/>
          </p:nvSpPr>
          <p:spPr>
            <a:xfrm>
              <a:off x="331280"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Medicine">
              <a:extLst>
                <a:ext uri="{FF2B5EF4-FFF2-40B4-BE49-F238E27FC236}">
                  <a16:creationId xmlns:a16="http://schemas.microsoft.com/office/drawing/2014/main" id="{66CC61B7-BEA4-D5C8-EA73-011441291BA4}"/>
                </a:ext>
              </a:extLst>
            </p:cNvPr>
            <p:cNvSpPr/>
            <p:nvPr/>
          </p:nvSpPr>
          <p:spPr>
            <a:xfrm>
              <a:off x="624714" y="2201921"/>
              <a:ext cx="810437" cy="8104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5" name="Oval 34">
              <a:extLst>
                <a:ext uri="{FF2B5EF4-FFF2-40B4-BE49-F238E27FC236}">
                  <a16:creationId xmlns:a16="http://schemas.microsoft.com/office/drawing/2014/main" id="{7F8CD81A-A589-DE4D-FC72-6CE98431EF6F}"/>
                </a:ext>
              </a:extLst>
            </p:cNvPr>
            <p:cNvSpPr/>
            <p:nvPr/>
          </p:nvSpPr>
          <p:spPr>
            <a:xfrm>
              <a:off x="5895552"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Rectangle 35" descr="Needle">
              <a:extLst>
                <a:ext uri="{FF2B5EF4-FFF2-40B4-BE49-F238E27FC236}">
                  <a16:creationId xmlns:a16="http://schemas.microsoft.com/office/drawing/2014/main" id="{77F99D81-B714-1B8A-96BF-CE98D13809B1}"/>
                </a:ext>
              </a:extLst>
            </p:cNvPr>
            <p:cNvSpPr/>
            <p:nvPr/>
          </p:nvSpPr>
          <p:spPr>
            <a:xfrm>
              <a:off x="6188987" y="2201921"/>
              <a:ext cx="810437" cy="81043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79A148A1-D69B-3402-3DE2-4EA28A4972F9}"/>
                </a:ext>
              </a:extLst>
            </p:cNvPr>
            <p:cNvSpPr/>
            <p:nvPr/>
          </p:nvSpPr>
          <p:spPr>
            <a:xfrm>
              <a:off x="7592281"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l-GR" sz="1900" kern="1200" dirty="0">
                  <a:latin typeface="Arial" panose="020B0604020202020204" pitchFamily="34" charset="0"/>
                  <a:cs typeface="Arial" panose="020B0604020202020204" pitchFamily="34" charset="0"/>
                </a:rPr>
                <a:t>Η τεχνική χορήγησης ρινικών στεροειδών και η κατάλληλη εκπαίδευση είναι απαραίτητες για την επίτευξη αποτελεσματικότητάς.</a:t>
              </a:r>
              <a:endParaRPr lang="en-US" sz="1900" kern="1200"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D107620-1E89-5FC2-033F-468F0DA89C70}"/>
                </a:ext>
              </a:extLst>
            </p:cNvPr>
            <p:cNvSpPr/>
            <p:nvPr/>
          </p:nvSpPr>
          <p:spPr>
            <a:xfrm>
              <a:off x="276135" y="3607809"/>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Checkmark">
              <a:extLst>
                <a:ext uri="{FF2B5EF4-FFF2-40B4-BE49-F238E27FC236}">
                  <a16:creationId xmlns:a16="http://schemas.microsoft.com/office/drawing/2014/main" id="{D3B67568-FD0D-26F8-24AC-2DF56DFDE56C}"/>
                </a:ext>
              </a:extLst>
            </p:cNvPr>
            <p:cNvSpPr/>
            <p:nvPr/>
          </p:nvSpPr>
          <p:spPr>
            <a:xfrm>
              <a:off x="569549" y="3901238"/>
              <a:ext cx="810437" cy="81043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0" name="Freeform: Shape 39">
              <a:extLst>
                <a:ext uri="{FF2B5EF4-FFF2-40B4-BE49-F238E27FC236}">
                  <a16:creationId xmlns:a16="http://schemas.microsoft.com/office/drawing/2014/main" id="{950BF111-646A-8A56-2F4D-DA2A29E8CBE3}"/>
                </a:ext>
              </a:extLst>
            </p:cNvPr>
            <p:cNvSpPr/>
            <p:nvPr/>
          </p:nvSpPr>
          <p:spPr>
            <a:xfrm>
              <a:off x="1895983" y="3657902"/>
              <a:ext cx="3646872"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l-GR" sz="1900" kern="1200" dirty="0">
                  <a:latin typeface="Arial" panose="020B0604020202020204" pitchFamily="34" charset="0"/>
                  <a:cs typeface="Arial" panose="020B0604020202020204" pitchFamily="34" charset="0"/>
                </a:rPr>
                <a:t>Η </a:t>
              </a:r>
              <a:r>
                <a:rPr lang="el-GR" sz="1900" dirty="0">
                  <a:latin typeface="Arial" panose="020B0604020202020204" pitchFamily="34" charset="0"/>
                  <a:cs typeface="Arial" panose="020B0604020202020204" pitchFamily="34" charset="0"/>
                </a:rPr>
                <a:t>απευαισθητοποίηση (</a:t>
              </a:r>
              <a:r>
                <a:rPr lang="el-GR" sz="1900" kern="1200" dirty="0">
                  <a:latin typeface="Arial" panose="020B0604020202020204" pitchFamily="34" charset="0"/>
                  <a:cs typeface="Arial" panose="020B0604020202020204" pitchFamily="34" charset="0"/>
                </a:rPr>
                <a:t>AIT) είναι μια καλή επιλογή για τους ασθενείς που επιθυμούν να βελτιωθούν συγκριτικά με το όφελος  που επιτυγχάνεται με τη συμβατική θεραπεία.</a:t>
              </a:r>
              <a:endParaRPr lang="en-US" sz="1900" kern="1200" dirty="0">
                <a:latin typeface="Arial" panose="020B0604020202020204" pitchFamily="34" charset="0"/>
                <a:cs typeface="Arial" panose="020B0604020202020204" pitchFamily="34" charset="0"/>
              </a:endParaRPr>
            </a:p>
          </p:txBody>
        </p:sp>
      </p:grpSp>
      <p:pic>
        <p:nvPicPr>
          <p:cNvPr id="1026" name="Picture 2" descr="Ordinal Number Circle Counting ...">
            <a:extLst>
              <a:ext uri="{FF2B5EF4-FFF2-40B4-BE49-F238E27FC236}">
                <a16:creationId xmlns:a16="http://schemas.microsoft.com/office/drawing/2014/main" id="{57466F0A-8685-2FBA-E7A0-B69474E4C1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41" t="15119" r="10606" b="24483"/>
          <a:stretch/>
        </p:blipFill>
        <p:spPr bwMode="auto">
          <a:xfrm>
            <a:off x="5708172" y="3710494"/>
            <a:ext cx="1594211" cy="138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37854-D7F7-6330-5E8B-58818F27A390}"/>
              </a:ext>
            </a:extLst>
          </p:cNvPr>
          <p:cNvSpPr txBox="1"/>
          <p:nvPr/>
        </p:nvSpPr>
        <p:spPr>
          <a:xfrm>
            <a:off x="7438838" y="3913964"/>
            <a:ext cx="4362350" cy="646331"/>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Η AIT ήταν η πρώτη (και μοναδική) θεραπεία για την αλλεργική ρινίτιδα.</a:t>
            </a:r>
            <a:endParaRPr lang="en-US" dirty="0">
              <a:latin typeface="Arial" panose="020B0604020202020204" pitchFamily="34" charset="0"/>
              <a:cs typeface="Arial" panose="020B0604020202020204" pitchFamily="34" charset="0"/>
            </a:endParaRPr>
          </a:p>
        </p:txBody>
      </p:sp>
      <p:pic>
        <p:nvPicPr>
          <p:cNvPr id="2" name="Picture 1" descr="Kein Folientitel">
            <a:extLst>
              <a:ext uri="{FF2B5EF4-FFF2-40B4-BE49-F238E27FC236}">
                <a16:creationId xmlns:a16="http://schemas.microsoft.com/office/drawing/2014/main" id="{E3C1C124-CD73-87A5-66EA-FF1AAEAF1F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t="8061" r="-3777" b="54183"/>
          <a:stretch/>
        </p:blipFill>
        <p:spPr bwMode="auto">
          <a:xfrm>
            <a:off x="3611096" y="5168467"/>
            <a:ext cx="4194152" cy="1113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0350C28-0308-4AA8-26B3-F51689998E3F}"/>
              </a:ext>
            </a:extLst>
          </p:cNvPr>
          <p:cNvSpPr>
            <a:spLocks noChangeArrowheads="1"/>
          </p:cNvSpPr>
          <p:nvPr/>
        </p:nvSpPr>
        <p:spPr bwMode="auto">
          <a:xfrm>
            <a:off x="1858147" y="1974950"/>
            <a:ext cx="3424567"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tx1"/>
                </a:solidFill>
                <a:effectLst/>
                <a:latin typeface="Arial" panose="020B0604020202020204" pitchFamily="34" charset="0"/>
              </a:rPr>
              <a:t>Υπ</a:t>
            </a:r>
            <a:r>
              <a:rPr kumimoji="0" lang="en-US" altLang="en-US" sz="1900" b="0" i="0" u="none" strike="noStrike" cap="none" normalizeH="0" baseline="0" dirty="0" err="1">
                <a:ln>
                  <a:noFill/>
                </a:ln>
                <a:solidFill>
                  <a:schemeClr val="tx1"/>
                </a:solidFill>
                <a:effectLst/>
                <a:latin typeface="Arial" panose="020B0604020202020204" pitchFamily="34" charset="0"/>
              </a:rPr>
              <a:t>άρχουν</a:t>
            </a:r>
            <a:r>
              <a:rPr kumimoji="0" lang="en-US" altLang="en-US" sz="19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err="1">
                <a:ln>
                  <a:noFill/>
                </a:ln>
                <a:solidFill>
                  <a:schemeClr val="tx1"/>
                </a:solidFill>
                <a:effectLst/>
                <a:latin typeface="Arial" panose="020B0604020202020204" pitchFamily="34" charset="0"/>
              </a:rPr>
              <a:t>διάφορες</a:t>
            </a:r>
            <a:r>
              <a:rPr kumimoji="0" lang="en-US" altLang="en-US" sz="19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err="1">
                <a:ln>
                  <a:noFill/>
                </a:ln>
                <a:solidFill>
                  <a:schemeClr val="tx1"/>
                </a:solidFill>
                <a:effectLst/>
                <a:latin typeface="Arial" panose="020B0604020202020204" pitchFamily="34" charset="0"/>
              </a:rPr>
              <a:t>θερ</a:t>
            </a:r>
            <a:r>
              <a:rPr kumimoji="0" lang="en-US" altLang="en-US" sz="1900" b="0" i="0" u="none" strike="noStrike" cap="none" normalizeH="0" baseline="0" dirty="0">
                <a:ln>
                  <a:noFill/>
                </a:ln>
                <a:solidFill>
                  <a:schemeClr val="tx1"/>
                </a:solidFill>
                <a:effectLst/>
                <a:latin typeface="Arial" panose="020B0604020202020204" pitchFamily="34" charset="0"/>
              </a:rPr>
              <a:t>απείες για </a:t>
            </a:r>
            <a:r>
              <a:rPr kumimoji="0" lang="en-US" altLang="en-US" sz="1900" b="0" i="0" u="none" strike="noStrike" cap="none" normalizeH="0" baseline="0" dirty="0" err="1">
                <a:ln>
                  <a:noFill/>
                </a:ln>
                <a:solidFill>
                  <a:schemeClr val="tx1"/>
                </a:solidFill>
                <a:effectLst/>
                <a:latin typeface="Arial" panose="020B0604020202020204" pitchFamily="34" charset="0"/>
              </a:rPr>
              <a:t>την</a:t>
            </a:r>
            <a:r>
              <a:rPr kumimoji="0" lang="en-US" altLang="en-US" sz="1900" b="0" i="0" u="none" strike="noStrike" cap="none" normalizeH="0" baseline="0" dirty="0">
                <a:ln>
                  <a:noFill/>
                </a:ln>
                <a:solidFill>
                  <a:schemeClr val="tx1"/>
                </a:solidFill>
                <a:effectLst/>
                <a:latin typeface="Arial" panose="020B0604020202020204" pitchFamily="34" charset="0"/>
              </a:rPr>
              <a:t> </a:t>
            </a:r>
            <a:r>
              <a:rPr lang="el-GR" altLang="en-US" sz="1900" dirty="0">
                <a:latin typeface="Arial" panose="020B0604020202020204" pitchFamily="34" charset="0"/>
              </a:rPr>
              <a:t>ΑΡ</a:t>
            </a:r>
            <a:r>
              <a:rPr kumimoji="0" lang="en-US" altLang="en-US" sz="1900" b="0" i="0" u="none" strike="noStrike" cap="none" normalizeH="0" baseline="0" dirty="0">
                <a:ln>
                  <a:noFill/>
                </a:ln>
                <a:solidFill>
                  <a:schemeClr val="tx1"/>
                </a:solidFill>
                <a:effectLst/>
                <a:latin typeface="Arial" panose="020B0604020202020204" pitchFamily="34" charset="0"/>
              </a:rPr>
              <a:t>, οι οποίες εξαρτώνται από τον τύπο και τη </a:t>
            </a:r>
            <a:r>
              <a:rPr kumimoji="0" lang="en-US" altLang="en-US" sz="1900" b="0" i="0" u="none" strike="noStrike" cap="none" normalizeH="0" baseline="0" dirty="0" err="1">
                <a:ln>
                  <a:noFill/>
                </a:ln>
                <a:solidFill>
                  <a:schemeClr val="tx1"/>
                </a:solidFill>
                <a:effectLst/>
                <a:latin typeface="Arial" panose="020B0604020202020204" pitchFamily="34" charset="0"/>
              </a:rPr>
              <a:t>σο</a:t>
            </a:r>
            <a:r>
              <a:rPr kumimoji="0" lang="en-US" altLang="en-US" sz="1900" b="0" i="0" u="none" strike="noStrike" cap="none" normalizeH="0" baseline="0" dirty="0">
                <a:ln>
                  <a:noFill/>
                </a:ln>
                <a:solidFill>
                  <a:schemeClr val="tx1"/>
                </a:solidFill>
                <a:effectLst/>
                <a:latin typeface="Arial" panose="020B0604020202020204" pitchFamily="34" charset="0"/>
              </a:rPr>
              <a:t>βα</a:t>
            </a:r>
            <a:r>
              <a:rPr kumimoji="0" lang="en-US" altLang="en-US" sz="1900" b="0" i="0" u="none" strike="noStrike" cap="none" normalizeH="0" baseline="0" dirty="0" err="1">
                <a:ln>
                  <a:noFill/>
                </a:ln>
                <a:solidFill>
                  <a:schemeClr val="tx1"/>
                </a:solidFill>
                <a:effectLst/>
                <a:latin typeface="Arial" panose="020B0604020202020204" pitchFamily="34" charset="0"/>
              </a:rPr>
              <a:t>ρότητ</a:t>
            </a:r>
            <a:r>
              <a:rPr kumimoji="0" lang="en-US" altLang="en-US" sz="1900" b="0" i="0" u="none" strike="noStrike" cap="none" normalizeH="0" baseline="0" dirty="0">
                <a:ln>
                  <a:noFill/>
                </a:ln>
                <a:solidFill>
                  <a:schemeClr val="tx1"/>
                </a:solidFill>
                <a:effectLst/>
                <a:latin typeface="Arial" panose="020B0604020202020204" pitchFamily="34" charset="0"/>
              </a:rPr>
              <a:t>α </a:t>
            </a:r>
            <a:r>
              <a:rPr kumimoji="0" lang="en-US" altLang="en-US" sz="1900" b="0" i="0" u="none" strike="noStrike" cap="none" normalizeH="0" baseline="0" dirty="0" err="1">
                <a:ln>
                  <a:noFill/>
                </a:ln>
                <a:solidFill>
                  <a:schemeClr val="tx1"/>
                </a:solidFill>
                <a:effectLst/>
                <a:latin typeface="Arial" panose="020B0604020202020204" pitchFamily="34" charset="0"/>
              </a:rPr>
              <a:t>της</a:t>
            </a:r>
            <a:r>
              <a:rPr kumimoji="0" lang="en-US" altLang="en-US" sz="19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0192-6248-B7CC-74E9-B093480B4465}"/>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540E6A4F-9AFC-0550-B7CD-82CCA049897C}"/>
              </a:ext>
            </a:extLst>
          </p:cNvPr>
          <p:cNvPicPr>
            <a:picLocks noChangeAspect="1"/>
          </p:cNvPicPr>
          <p:nvPr/>
        </p:nvPicPr>
        <p:blipFill>
          <a:blip r:embed="rId2"/>
          <a:stretch>
            <a:fillRect/>
          </a:stretch>
        </p:blipFill>
        <p:spPr>
          <a:xfrm>
            <a:off x="9041394" y="2058219"/>
            <a:ext cx="3084214" cy="3084214"/>
          </a:xfrm>
          <a:prstGeom prst="rect">
            <a:avLst/>
          </a:prstGeom>
        </p:spPr>
      </p:pic>
      <p:sp>
        <p:nvSpPr>
          <p:cNvPr id="2" name="Title 1">
            <a:extLst>
              <a:ext uri="{FF2B5EF4-FFF2-40B4-BE49-F238E27FC236}">
                <a16:creationId xmlns:a16="http://schemas.microsoft.com/office/drawing/2014/main" id="{D892CED3-87FE-A959-663B-DCAB344F7E93}"/>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Οδηγός εργασίας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DB8C812-739B-589D-9773-C1E5882BB6E1}"/>
              </a:ext>
            </a:extLst>
          </p:cNvPr>
          <p:cNvPicPr>
            <a:picLocks noChangeAspect="1"/>
          </p:cNvPicPr>
          <p:nvPr/>
        </p:nvPicPr>
        <p:blipFill>
          <a:blip r:embed="rId3"/>
          <a:stretch>
            <a:fillRect/>
          </a:stretch>
        </p:blipFill>
        <p:spPr>
          <a:xfrm>
            <a:off x="10411291" y="281092"/>
            <a:ext cx="1374214" cy="482429"/>
          </a:xfrm>
          <a:prstGeom prst="rect">
            <a:avLst/>
          </a:prstGeom>
        </p:spPr>
      </p:pic>
      <p:pic>
        <p:nvPicPr>
          <p:cNvPr id="3" name="Picture 2">
            <a:extLst>
              <a:ext uri="{FF2B5EF4-FFF2-40B4-BE49-F238E27FC236}">
                <a16:creationId xmlns:a16="http://schemas.microsoft.com/office/drawing/2014/main" id="{500A76F9-56C8-F0D7-147F-C049CE7D1C5D}"/>
              </a:ext>
            </a:extLst>
          </p:cNvPr>
          <p:cNvPicPr>
            <a:picLocks noChangeAspect="1"/>
          </p:cNvPicPr>
          <p:nvPr/>
        </p:nvPicPr>
        <p:blipFill>
          <a:blip r:embed="rId4"/>
          <a:srcRect/>
          <a:stretch/>
        </p:blipFill>
        <p:spPr>
          <a:xfrm>
            <a:off x="596691" y="1102888"/>
            <a:ext cx="3642955" cy="5152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F52526-7FFF-5046-3622-D73EF5F4B7BC}"/>
              </a:ext>
            </a:extLst>
          </p:cNvPr>
          <p:cNvSpPr txBox="1"/>
          <p:nvPr/>
        </p:nvSpPr>
        <p:spPr>
          <a:xfrm>
            <a:off x="4449503" y="763521"/>
            <a:ext cx="7482964" cy="1754326"/>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l-GR" b="0" i="0" dirty="0">
                <a:solidFill>
                  <a:srgbClr val="223843"/>
                </a:solidFill>
                <a:effectLst/>
                <a:latin typeface="Arial" panose="020B0604020202020204" pitchFamily="34" charset="0"/>
                <a:cs typeface="Arial" panose="020B0604020202020204" pitchFamily="34" charset="0"/>
              </a:rPr>
              <a:t>Η ρινίτιδα είναι ένα πολύ διαδεδομένο πρόβλημα σε όλες τις ηλικιακές ομάδες, που επηρεάζει σημαντικά τη ζωή των ατόμων που πάσχουν από αυτή, καθώς και των συγκατοίκων τους. Η υποδιάγνωση και η εσφαλμένη διάγνωση είναι συχνές, γεγονός που οδηγεί σε ανεπαρκή ή ακατάλληλη θεραπεία, οικονομικές επιπτώσεις και πιθανές δυσμενείς εκβάσεις.</a:t>
            </a:r>
            <a:endParaRPr lang="en-US" b="0" i="0" dirty="0">
              <a:solidFill>
                <a:srgbClr val="223843"/>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660F3B-832A-6214-9CE3-553EEBB7CFDE}"/>
              </a:ext>
            </a:extLst>
          </p:cNvPr>
          <p:cNvSpPr txBox="1"/>
          <p:nvPr/>
        </p:nvSpPr>
        <p:spPr>
          <a:xfrm>
            <a:off x="4449503" y="2585233"/>
            <a:ext cx="4785032" cy="3885679"/>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l-GR" b="0" i="0" dirty="0">
                <a:solidFill>
                  <a:srgbClr val="223843"/>
                </a:solidFill>
                <a:effectLst/>
                <a:latin typeface="Arial" panose="020B0604020202020204" pitchFamily="34" charset="0"/>
                <a:cs typeface="Arial" panose="020B0604020202020204" pitchFamily="34" charset="0"/>
              </a:rPr>
              <a:t>Οι περισσότεροι </a:t>
            </a:r>
            <a:r>
              <a:rPr lang="el-GR" dirty="0">
                <a:solidFill>
                  <a:srgbClr val="223843"/>
                </a:solidFill>
                <a:latin typeface="Arial" panose="020B0604020202020204" pitchFamily="34" charset="0"/>
                <a:cs typeface="Arial" panose="020B0604020202020204" pitchFamily="34" charset="0"/>
              </a:rPr>
              <a:t>ασθενείς</a:t>
            </a:r>
            <a:r>
              <a:rPr lang="el-GR" b="0" i="0" dirty="0">
                <a:solidFill>
                  <a:srgbClr val="223843"/>
                </a:solidFill>
                <a:effectLst/>
                <a:latin typeface="Arial" panose="020B0604020202020204" pitchFamily="34" charset="0"/>
                <a:cs typeface="Arial" panose="020B0604020202020204" pitchFamily="34" charset="0"/>
              </a:rPr>
              <a:t> με ρινίτιδα αντιμετωπίζουν την πάθηση επεισοδιακά, είτε με αυτοθεραπεία είτε με φάρμακα που διατίθενται χωρίς ιατρική συνταγή (OTC). Πολλοί υποτιμούν και αγνοούν τα συμπτώματά τους και συχνά δεν τα αναφέρουν στον γενικό τους ιατρό (GP).</a:t>
            </a:r>
          </a:p>
          <a:p>
            <a:pPr marL="285750" indent="-285750" algn="l">
              <a:spcAft>
                <a:spcPts val="1500"/>
              </a:spcAft>
              <a:buFont typeface="Arial" panose="020B0604020202020204" pitchFamily="34" charset="0"/>
              <a:buChar char="•"/>
            </a:pPr>
            <a:r>
              <a:rPr lang="el-GR" b="0" i="0" dirty="0">
                <a:solidFill>
                  <a:srgbClr val="223843"/>
                </a:solidFill>
                <a:effectLst/>
                <a:latin typeface="Arial" panose="020B0604020202020204" pitchFamily="34" charset="0"/>
                <a:cs typeface="Arial" panose="020B0604020202020204" pitchFamily="34" charset="0"/>
              </a:rPr>
              <a:t>Ωστόσο, καθώς πρόκειται για ένα κοινό πρόβλημα και μια συχνή συννοσηρότητα που επηρεάζει τη διαχείριση και άλλων παθήσεων, πρέπει να αναγνωρίζεται και να αντιμετωπίζεται κατάλληλα στην πρωτοβάθμια περίθαλψη.</a:t>
            </a:r>
            <a:endParaRPr lang="en-US" b="0" i="0" dirty="0">
              <a:solidFill>
                <a:srgbClr val="22384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903149"/>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Ο οδηγός εργασίας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6691" y="1102888"/>
            <a:ext cx="3642955"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Η μελέτη περίπτωσης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462292" y="1376556"/>
            <a:ext cx="5633708" cy="5262979"/>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l-GR" sz="2400" dirty="0">
                <a:latin typeface="Arial" panose="020B0604020202020204" pitchFamily="34" charset="0"/>
                <a:cs typeface="Arial" panose="020B0604020202020204" pitchFamily="34" charset="0"/>
              </a:rPr>
              <a:t>Ο</a:t>
            </a:r>
            <a:r>
              <a:rPr lang="en-US" sz="2400" dirty="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Λίαμ</a:t>
            </a:r>
            <a:r>
              <a:rPr lang="el-GR" sz="2400" dirty="0">
                <a:latin typeface="Arial" panose="020B0604020202020204" pitchFamily="34" charset="0"/>
                <a:cs typeface="Arial" panose="020B0604020202020204" pitchFamily="34" charset="0"/>
              </a:rPr>
              <a:t> είναι ένα επτάχρονο αγόρι που λατρεύει να παίζει ποδόσφαιρο και να παίζει έξω με τους φίλους του.</a:t>
            </a:r>
          </a:p>
          <a:p>
            <a:pPr marL="285750" indent="-285750">
              <a:buClr>
                <a:srgbClr val="017973"/>
              </a:buClr>
              <a:buSzPct val="130000"/>
              <a:buFont typeface="Arial" panose="020B0604020202020204" pitchFamily="34" charset="0"/>
              <a:buChar char="•"/>
            </a:pPr>
            <a:r>
              <a:rPr lang="el-GR" sz="2400" dirty="0">
                <a:latin typeface="Arial" panose="020B0604020202020204" pitchFamily="34" charset="0"/>
                <a:cs typeface="Arial" panose="020B0604020202020204" pitchFamily="34" charset="0"/>
              </a:rPr>
              <a:t>Εδώ και δύο χρόνια παρουσιάζει συμπτώματα ρινικής καταρροής και συμφόρησης με </a:t>
            </a:r>
            <a:r>
              <a:rPr lang="el-GR" sz="2400" dirty="0" err="1">
                <a:latin typeface="Arial" panose="020B0604020202020204" pitchFamily="34" charset="0"/>
                <a:cs typeface="Arial" panose="020B0604020202020204" pitchFamily="34" charset="0"/>
              </a:rPr>
              <a:t>συνοδά</a:t>
            </a:r>
            <a:r>
              <a:rPr lang="el-GR" sz="2400" dirty="0">
                <a:latin typeface="Arial" panose="020B0604020202020204" pitchFamily="34" charset="0"/>
                <a:cs typeface="Arial" panose="020B0604020202020204" pitchFamily="34" charset="0"/>
              </a:rPr>
              <a:t> φτερνίσματα.</a:t>
            </a:r>
          </a:p>
          <a:p>
            <a:pPr marL="285750" indent="-285750">
              <a:buClr>
                <a:srgbClr val="017973"/>
              </a:buClr>
              <a:buSzPct val="130000"/>
              <a:buFont typeface="Arial" panose="020B0604020202020204" pitchFamily="34" charset="0"/>
              <a:buChar char="•"/>
            </a:pPr>
            <a:r>
              <a:rPr lang="el-GR" sz="2400" dirty="0">
                <a:latin typeface="Arial" panose="020B0604020202020204" pitchFamily="34" charset="0"/>
                <a:cs typeface="Arial" panose="020B0604020202020204" pitchFamily="34" charset="0"/>
              </a:rPr>
              <a:t>Οι γονείς του δεν θέλουν να ενοχλούν τον γιατρό και τα τελευταία δύο χρόνια χρησιμοποιούν φάρμακα χωρίς ιατρική συνταγή (OTC) για να ανακουφίσουν τα συμπτώματα του παιδιού τους.</a:t>
            </a:r>
          </a:p>
          <a:p>
            <a:pPr marL="285750" indent="-285750">
              <a:buClr>
                <a:srgbClr val="017973"/>
              </a:buClr>
              <a:buSzPct val="130000"/>
              <a:buFont typeface="Arial" panose="020B0604020202020204" pitchFamily="34" charset="0"/>
              <a:buChar char="•"/>
            </a:pPr>
            <a:r>
              <a:rPr lang="el-GR" sz="2400" dirty="0">
                <a:latin typeface="Arial" panose="020B0604020202020204" pitchFamily="34" charset="0"/>
                <a:cs typeface="Arial" panose="020B0604020202020204" pitchFamily="34" charset="0"/>
              </a:rPr>
              <a:t>Τα φάρμακα αυτά πλέον δεν φαίνεται να έχουν αποτέλεσμα.</a:t>
            </a:r>
            <a:endParaRPr lang="en-US" sz="24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1F39326-366A-7388-A37C-15D28C47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27" y="1104713"/>
            <a:ext cx="5370929" cy="40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B127C6DA-E7E9-CA94-B59E-2F255CFBA41E}"/>
              </a:ext>
            </a:extLst>
          </p:cNvPr>
          <p:cNvSpPr/>
          <p:nvPr/>
        </p:nvSpPr>
        <p:spPr>
          <a:xfrm>
            <a:off x="8722043" y="1568963"/>
            <a:ext cx="1852875" cy="1852875"/>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Μαθησιακοί στόχοι</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4" name="Oval 3">
            <a:extLst>
              <a:ext uri="{FF2B5EF4-FFF2-40B4-BE49-F238E27FC236}">
                <a16:creationId xmlns:a16="http://schemas.microsoft.com/office/drawing/2014/main" id="{1A67258B-CED3-2070-3ED7-C866C70CC058}"/>
              </a:ext>
            </a:extLst>
          </p:cNvPr>
          <p:cNvSpPr/>
          <p:nvPr/>
        </p:nvSpPr>
        <p:spPr>
          <a:xfrm>
            <a:off x="1583918"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Rectangle 5" descr="Needle">
            <a:extLst>
              <a:ext uri="{FF2B5EF4-FFF2-40B4-BE49-F238E27FC236}">
                <a16:creationId xmlns:a16="http://schemas.microsoft.com/office/drawing/2014/main" id="{4F2E076B-4482-7085-9CED-7D30A64AF5DE}"/>
              </a:ext>
            </a:extLst>
          </p:cNvPr>
          <p:cNvSpPr/>
          <p:nvPr/>
        </p:nvSpPr>
        <p:spPr>
          <a:xfrm>
            <a:off x="1978793" y="1963838"/>
            <a:ext cx="1063125" cy="10631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Freeform: Shape 6">
            <a:extLst>
              <a:ext uri="{FF2B5EF4-FFF2-40B4-BE49-F238E27FC236}">
                <a16:creationId xmlns:a16="http://schemas.microsoft.com/office/drawing/2014/main" id="{C9C00277-8525-7F5E-6115-89AF143ED44F}"/>
              </a:ext>
            </a:extLst>
          </p:cNvPr>
          <p:cNvSpPr/>
          <p:nvPr/>
        </p:nvSpPr>
        <p:spPr>
          <a:xfrm>
            <a:off x="991605"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l-GR" sz="2000" kern="1200" cap="none" baseline="0" dirty="0">
                <a:latin typeface="Arial" panose="020B0604020202020204" pitchFamily="34" charset="0"/>
                <a:cs typeface="Arial" panose="020B0604020202020204" pitchFamily="34" charset="0"/>
              </a:rPr>
              <a:t>Κατανόηση των αρνητικών επιπτώσεων της αλλεργικής ρινίτιδας (ΑΡ) στα παιδιά</a:t>
            </a:r>
            <a:endParaRPr lang="en-US" sz="2000" kern="1200" cap="none" baseline="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EF77B05-70FE-4F6D-1708-B9E475439282}"/>
              </a:ext>
            </a:extLst>
          </p:cNvPr>
          <p:cNvSpPr/>
          <p:nvPr/>
        </p:nvSpPr>
        <p:spPr>
          <a:xfrm>
            <a:off x="5152980"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Medicine">
            <a:extLst>
              <a:ext uri="{FF2B5EF4-FFF2-40B4-BE49-F238E27FC236}">
                <a16:creationId xmlns:a16="http://schemas.microsoft.com/office/drawing/2014/main" id="{EC99BF66-65A4-0C3C-EB35-3EB05941C533}"/>
              </a:ext>
            </a:extLst>
          </p:cNvPr>
          <p:cNvSpPr/>
          <p:nvPr/>
        </p:nvSpPr>
        <p:spPr>
          <a:xfrm>
            <a:off x="5547855" y="1963838"/>
            <a:ext cx="1063125" cy="1063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448AFC00-E0B2-2D34-3921-E9E4F32F24F8}"/>
              </a:ext>
            </a:extLst>
          </p:cNvPr>
          <p:cNvSpPr/>
          <p:nvPr/>
        </p:nvSpPr>
        <p:spPr>
          <a:xfrm>
            <a:off x="4560668"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l-GR" sz="2000" kern="1200" cap="none" baseline="0" dirty="0">
                <a:latin typeface="Arial" panose="020B0604020202020204" pitchFamily="34" charset="0"/>
                <a:cs typeface="Arial" panose="020B0604020202020204" pitchFamily="34" charset="0"/>
              </a:rPr>
              <a:t>Διακρίνετε μερικά από τα εμπόδια στη θεραπεία της </a:t>
            </a:r>
            <a:r>
              <a:rPr lang="el-GR" sz="2000" dirty="0">
                <a:latin typeface="Arial" panose="020B0604020202020204" pitchFamily="34" charset="0"/>
                <a:cs typeface="Arial" panose="020B0604020202020204" pitchFamily="34" charset="0"/>
              </a:rPr>
              <a:t>ΑΡ</a:t>
            </a:r>
            <a:endParaRPr lang="en-US" sz="2000" kern="1200" cap="none" baseline="0" dirty="0">
              <a:latin typeface="Arial" panose="020B0604020202020204" pitchFamily="34" charset="0"/>
              <a:cs typeface="Arial" panose="020B0604020202020204" pitchFamily="34" charset="0"/>
            </a:endParaRPr>
          </a:p>
        </p:txBody>
      </p:sp>
      <p:sp>
        <p:nvSpPr>
          <p:cNvPr id="14" name="Rectangle 13" descr="Checkmark">
            <a:extLst>
              <a:ext uri="{FF2B5EF4-FFF2-40B4-BE49-F238E27FC236}">
                <a16:creationId xmlns:a16="http://schemas.microsoft.com/office/drawing/2014/main" id="{728C5C5E-9B44-4A8E-1CAE-3DD7177E2CD0}"/>
              </a:ext>
            </a:extLst>
          </p:cNvPr>
          <p:cNvSpPr/>
          <p:nvPr/>
        </p:nvSpPr>
        <p:spPr>
          <a:xfrm>
            <a:off x="9116918" y="1963838"/>
            <a:ext cx="1063125" cy="1063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7EBD98BC-8B29-83D5-F0AC-43AC18F449C5}"/>
              </a:ext>
            </a:extLst>
          </p:cNvPr>
          <p:cNvSpPr/>
          <p:nvPr/>
        </p:nvSpPr>
        <p:spPr>
          <a:xfrm>
            <a:off x="8129730"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l-GR" sz="2000" kern="1200" cap="none" baseline="0" dirty="0">
                <a:latin typeface="Arial" panose="020B0604020202020204" pitchFamily="34" charset="0"/>
                <a:cs typeface="Arial" panose="020B0604020202020204" pitchFamily="34" charset="0"/>
              </a:rPr>
              <a:t>Εκτίμηση της πιθανότητας ανοσοθεραπείας με </a:t>
            </a:r>
            <a:r>
              <a:rPr lang="el-GR" sz="2000" kern="1200" cap="none" baseline="0" dirty="0" err="1">
                <a:latin typeface="Arial" panose="020B0604020202020204" pitchFamily="34" charset="0"/>
                <a:cs typeface="Arial" panose="020B0604020202020204" pitchFamily="34" charset="0"/>
              </a:rPr>
              <a:t>αλλετργιογόνα</a:t>
            </a:r>
            <a:r>
              <a:rPr lang="el-GR" sz="2000" kern="1200" cap="none" baseline="0" dirty="0">
                <a:latin typeface="Arial" panose="020B0604020202020204" pitchFamily="34" charset="0"/>
                <a:cs typeface="Arial" panose="020B0604020202020204" pitchFamily="34" charset="0"/>
              </a:rPr>
              <a:t> (AIT) για την ΑΡ</a:t>
            </a:r>
            <a:endParaRPr lang="en-US" sz="2000" kern="1200" cap="none" baseline="0" dirty="0">
              <a:latin typeface="Arial" panose="020B0604020202020204" pitchFamily="34" charset="0"/>
              <a:cs typeface="Arial" panose="020B0604020202020204" pitchFamily="34" charset="0"/>
            </a:endParaRPr>
          </a:p>
        </p:txBody>
      </p:sp>
      <p:pic>
        <p:nvPicPr>
          <p:cNvPr id="13" name="Video 12">
            <a:extLst>
              <a:ext uri="{FF2B5EF4-FFF2-40B4-BE49-F238E27FC236}">
                <a16:creationId xmlns:a16="http://schemas.microsoft.com/office/drawing/2014/main" id="{F06F58CA-AC04-93C7-583D-76AFC48D6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4955" y="5289037"/>
            <a:ext cx="1568963" cy="1568963"/>
          </a:xfrm>
          <a:prstGeom prst="ellipse">
            <a:avLst/>
          </a:prstGeom>
        </p:spPr>
      </p:pic>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Ο ασθενής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3" name="Picture 2" descr="A cartoon of a child blowing his nose&#10;&#10;AI-generated content may be incorrect.">
            <a:extLst>
              <a:ext uri="{FF2B5EF4-FFF2-40B4-BE49-F238E27FC236}">
                <a16:creationId xmlns:a16="http://schemas.microsoft.com/office/drawing/2014/main" id="{B9132B65-95F2-18F1-E90B-E9E1C077F538}"/>
              </a:ext>
            </a:extLst>
          </p:cNvPr>
          <p:cNvPicPr>
            <a:picLocks noChangeAspect="1"/>
          </p:cNvPicPr>
          <p:nvPr/>
        </p:nvPicPr>
        <p:blipFill>
          <a:blip r:embed="rId3"/>
          <a:stretch>
            <a:fillRect/>
          </a:stretch>
        </p:blipFill>
        <p:spPr>
          <a:xfrm>
            <a:off x="9333301" y="1294244"/>
            <a:ext cx="1661906" cy="3037453"/>
          </a:xfrm>
          <a:prstGeom prst="rect">
            <a:avLst/>
          </a:prstGeom>
        </p:spPr>
      </p:pic>
      <p:graphicFrame>
        <p:nvGraphicFramePr>
          <p:cNvPr id="11" name="TextBox 7">
            <a:extLst>
              <a:ext uri="{FF2B5EF4-FFF2-40B4-BE49-F238E27FC236}">
                <a16:creationId xmlns:a16="http://schemas.microsoft.com/office/drawing/2014/main" id="{DCDE2AF8-A5A4-0971-281B-AD0A613A9F5C}"/>
              </a:ext>
            </a:extLst>
          </p:cNvPr>
          <p:cNvGraphicFramePr/>
          <p:nvPr>
            <p:extLst>
              <p:ext uri="{D42A27DB-BD31-4B8C-83A1-F6EECF244321}">
                <p14:modId xmlns:p14="http://schemas.microsoft.com/office/powerpoint/2010/main" val="2168262894"/>
              </p:ext>
            </p:extLst>
          </p:nvPr>
        </p:nvGraphicFramePr>
        <p:xfrm>
          <a:off x="-102942" y="1022062"/>
          <a:ext cx="10369961" cy="4813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43456"/>
    </mc:Choice>
    <mc:Fallback xmlns="">
      <p:transition spd="slow" advTm="43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Ιατρικό ιστορικό</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7" name="TextBox 7">
            <a:extLst>
              <a:ext uri="{FF2B5EF4-FFF2-40B4-BE49-F238E27FC236}">
                <a16:creationId xmlns:a16="http://schemas.microsoft.com/office/drawing/2014/main" id="{FBF06524-6F99-FA41-AACA-9CF11F2C298A}"/>
              </a:ext>
            </a:extLst>
          </p:cNvPr>
          <p:cNvGraphicFramePr/>
          <p:nvPr>
            <p:extLst>
              <p:ext uri="{D42A27DB-BD31-4B8C-83A1-F6EECF244321}">
                <p14:modId xmlns:p14="http://schemas.microsoft.com/office/powerpoint/2010/main" val="1301270003"/>
              </p:ext>
            </p:extLst>
          </p:nvPr>
        </p:nvGraphicFramePr>
        <p:xfrm>
          <a:off x="487393" y="1112817"/>
          <a:ext cx="11447431"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1250"/>
    </mc:Choice>
    <mc:Fallback xmlns="">
      <p:transition spd="slow" advTm="51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Κλινική εικόνα του ασθενή</a:t>
            </a:r>
            <a:endParaRPr lang="en-GB" sz="2800" dirty="0">
              <a:solidFill>
                <a:srgbClr val="017973"/>
              </a:solidFill>
            </a:endParaRPr>
          </a:p>
        </p:txBody>
      </p:sp>
      <p:pic>
        <p:nvPicPr>
          <p:cNvPr id="3" name="Picture 2">
            <a:extLst>
              <a:ext uri="{FF2B5EF4-FFF2-40B4-BE49-F238E27FC236}">
                <a16:creationId xmlns:a16="http://schemas.microsoft.com/office/drawing/2014/main" id="{14945D3C-7A8F-4B01-0F67-10AAA4A38751}"/>
              </a:ext>
            </a:extLst>
          </p:cNvPr>
          <p:cNvPicPr>
            <a:picLocks noChangeAspect="1"/>
          </p:cNvPicPr>
          <p:nvPr/>
        </p:nvPicPr>
        <p:blipFill>
          <a:blip r:embed="rId2"/>
          <a:stretch>
            <a:fillRect/>
          </a:stretch>
        </p:blipFill>
        <p:spPr>
          <a:xfrm>
            <a:off x="9534525" y="-1"/>
            <a:ext cx="2657475" cy="2377995"/>
          </a:xfrm>
          <a:prstGeom prst="rect">
            <a:avLst/>
          </a:prstGeom>
        </p:spPr>
      </p:pic>
      <p:pic>
        <p:nvPicPr>
          <p:cNvPr id="4" name="Picture 3">
            <a:extLst>
              <a:ext uri="{FF2B5EF4-FFF2-40B4-BE49-F238E27FC236}">
                <a16:creationId xmlns:a16="http://schemas.microsoft.com/office/drawing/2014/main" id="{CFFDC12A-80B1-522D-C665-1A544E32759C}"/>
              </a:ext>
            </a:extLst>
          </p:cNvPr>
          <p:cNvPicPr>
            <a:picLocks noChangeAspect="1"/>
          </p:cNvPicPr>
          <p:nvPr/>
        </p:nvPicPr>
        <p:blipFill>
          <a:blip r:embed="rId3"/>
          <a:srcRect r="46591" b="7143"/>
          <a:stretch/>
        </p:blipFill>
        <p:spPr>
          <a:xfrm>
            <a:off x="9021861" y="2380461"/>
            <a:ext cx="1979525" cy="2190112"/>
          </a:xfrm>
          <a:prstGeom prst="rect">
            <a:avLst/>
          </a:prstGeom>
        </p:spPr>
      </p:pic>
      <p:pic>
        <p:nvPicPr>
          <p:cNvPr id="6" name="Picture 5">
            <a:extLst>
              <a:ext uri="{FF2B5EF4-FFF2-40B4-BE49-F238E27FC236}">
                <a16:creationId xmlns:a16="http://schemas.microsoft.com/office/drawing/2014/main" id="{10AC5134-E1F4-4936-C8FF-3D34BB3BECA0}"/>
              </a:ext>
            </a:extLst>
          </p:cNvPr>
          <p:cNvPicPr>
            <a:picLocks noChangeAspect="1"/>
          </p:cNvPicPr>
          <p:nvPr/>
        </p:nvPicPr>
        <p:blipFill>
          <a:blip r:embed="rId4"/>
          <a:srcRect l="42767"/>
          <a:stretch/>
        </p:blipFill>
        <p:spPr>
          <a:xfrm>
            <a:off x="4776748" y="1017705"/>
            <a:ext cx="4267586" cy="5592406"/>
          </a:xfrm>
          <a:prstGeom prst="rect">
            <a:avLst/>
          </a:prstGeom>
        </p:spPr>
      </p:pic>
      <p:sp>
        <p:nvSpPr>
          <p:cNvPr id="7" name="TextBox 6">
            <a:extLst>
              <a:ext uri="{FF2B5EF4-FFF2-40B4-BE49-F238E27FC236}">
                <a16:creationId xmlns:a16="http://schemas.microsoft.com/office/drawing/2014/main" id="{14057890-BDB7-B3E6-4220-EFC1CE5A62C0}"/>
              </a:ext>
            </a:extLst>
          </p:cNvPr>
          <p:cNvSpPr txBox="1"/>
          <p:nvPr/>
        </p:nvSpPr>
        <p:spPr>
          <a:xfrm>
            <a:off x="483394" y="1137801"/>
            <a:ext cx="4161941" cy="4708981"/>
          </a:xfrm>
          <a:prstGeom prst="rect">
            <a:avLst/>
          </a:prstGeom>
          <a:noFill/>
        </p:spPr>
        <p:txBody>
          <a:bodyPr wrap="square">
            <a:spAutoFit/>
          </a:bodyPr>
          <a:lstStyle/>
          <a:p>
            <a:pPr>
              <a:buClr>
                <a:srgbClr val="017973"/>
              </a:buClr>
              <a:buSzPct val="130000"/>
            </a:pPr>
            <a:r>
              <a:rPr lang="el-GR" sz="2000" b="1" dirty="0">
                <a:latin typeface="Arial" panose="020B0604020202020204" pitchFamily="34" charset="0"/>
                <a:cs typeface="Arial" panose="020B0604020202020204" pitchFamily="34" charset="0"/>
              </a:rPr>
              <a:t>Ο </a:t>
            </a:r>
            <a:r>
              <a:rPr lang="el-GR" sz="2000" b="1" dirty="0" err="1">
                <a:latin typeface="Arial" panose="020B0604020202020204" pitchFamily="34" charset="0"/>
                <a:cs typeface="Arial" panose="020B0604020202020204" pitchFamily="34" charset="0"/>
              </a:rPr>
              <a:t>Λίαμ</a:t>
            </a:r>
            <a:r>
              <a:rPr lang="el-GR" sz="2000" b="1" dirty="0">
                <a:latin typeface="Arial" panose="020B0604020202020204" pitchFamily="34" charset="0"/>
                <a:cs typeface="Arial" panose="020B0604020202020204" pitchFamily="34" charset="0"/>
              </a:rPr>
              <a:t> φαίνεται θλιμμένος.</a:t>
            </a:r>
          </a:p>
          <a:p>
            <a:pPr marL="342900" indent="-342900">
              <a:buClr>
                <a:srgbClr val="017973"/>
              </a:buClr>
              <a:buSzPct val="130000"/>
              <a:buFont typeface="Arial" panose="020B0604020202020204" pitchFamily="34" charset="0"/>
              <a:buChar char="•"/>
            </a:pPr>
            <a:r>
              <a:rPr lang="el-GR" sz="2000" dirty="0">
                <a:latin typeface="Arial" panose="020B0604020202020204" pitchFamily="34" charset="0"/>
                <a:cs typeface="Arial" panose="020B0604020202020204" pitchFamily="34" charset="0"/>
              </a:rPr>
              <a:t>Έχει μια εγκάρσια ρυτίδα στη μύτη και μαύρους κύκλους γύρω από τα μάτια. Η εξέταση του αναπνευστικού του είναι φυσιολογική και η μέγιστη </a:t>
            </a:r>
            <a:r>
              <a:rPr lang="el-GR" sz="2000" dirty="0" err="1">
                <a:latin typeface="Arial" panose="020B0604020202020204" pitchFamily="34" charset="0"/>
                <a:cs typeface="Arial" panose="020B0604020202020204" pitchFamily="34" charset="0"/>
              </a:rPr>
              <a:t>εκπνευστική</a:t>
            </a:r>
            <a:r>
              <a:rPr lang="el-GR" sz="2000" dirty="0">
                <a:latin typeface="Arial" panose="020B0604020202020204" pitchFamily="34" charset="0"/>
                <a:cs typeface="Arial" panose="020B0604020202020204" pitchFamily="34" charset="0"/>
              </a:rPr>
              <a:t> ροή υπερβαίνει την αναμενόμενη τιμή κατά 15%.</a:t>
            </a:r>
          </a:p>
          <a:p>
            <a:pPr marL="342900" indent="-342900">
              <a:buClr>
                <a:srgbClr val="017973"/>
              </a:buClr>
              <a:buSzPct val="130000"/>
              <a:buFont typeface="Arial" panose="020B0604020202020204" pitchFamily="34" charset="0"/>
              <a:buChar char="•"/>
            </a:pPr>
            <a:r>
              <a:rPr lang="el-GR" sz="2000" dirty="0">
                <a:latin typeface="Arial" panose="020B0604020202020204" pitchFamily="34" charset="0"/>
                <a:cs typeface="Arial" panose="020B0604020202020204" pitchFamily="34" charset="0"/>
              </a:rPr>
              <a:t>Οι κάτω ρινικοί κόγχες είναι πρησμένες και οιδηματώδεις και υπάρχει σαφής ρινική έκκριση.</a:t>
            </a:r>
          </a:p>
          <a:p>
            <a:pPr marL="342900" indent="-342900">
              <a:buClr>
                <a:srgbClr val="017973"/>
              </a:buClr>
              <a:buSzPct val="130000"/>
              <a:buFont typeface="Arial" panose="020B0604020202020204" pitchFamily="34" charset="0"/>
              <a:buChar char="•"/>
            </a:pPr>
            <a:r>
              <a:rPr lang="el-GR" sz="2000" dirty="0">
                <a:latin typeface="Arial" panose="020B0604020202020204" pitchFamily="34" charset="0"/>
                <a:cs typeface="Arial" panose="020B0604020202020204" pitchFamily="34" charset="0"/>
              </a:rPr>
              <a:t>Η ωτοσκόπηση αποκαλύπτει αμφοτερόπλευρη εκκριτική μέση ωτίτιδα.</a:t>
            </a:r>
            <a:r>
              <a:rPr lang="en-US" sz="2000" dirty="0">
                <a:latin typeface="Arial" panose="020B0604020202020204" pitchFamily="34" charset="0"/>
                <a:cs typeface="Arial" panose="020B0604020202020204" pitchFamily="34" charset="0"/>
              </a:rPr>
              <a:t>  </a:t>
            </a:r>
          </a:p>
          <a:p>
            <a:pPr marL="285750" indent="-285750">
              <a:buClr>
                <a:srgbClr val="017973"/>
              </a:buClr>
              <a:buSzPct val="1300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0897"/>
    </mc:Choice>
    <mc:Fallback xmlns="">
      <p:transition spd="slow" advTm="40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Κλινική εξέταση-εργαστηριακές εξετάσεις</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4" name="Rectangle 3" descr="Plant">
            <a:extLst>
              <a:ext uri="{FF2B5EF4-FFF2-40B4-BE49-F238E27FC236}">
                <a16:creationId xmlns:a16="http://schemas.microsoft.com/office/drawing/2014/main" id="{6F7ED325-CF5E-2B1E-8CEB-C7885ADD8786}"/>
              </a:ext>
            </a:extLst>
          </p:cNvPr>
          <p:cNvSpPr/>
          <p:nvPr/>
        </p:nvSpPr>
        <p:spPr>
          <a:xfrm>
            <a:off x="2000636" y="1824332"/>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16A7A19-1257-7103-B274-D378354BCAF6}"/>
              </a:ext>
            </a:extLst>
          </p:cNvPr>
          <p:cNvSpPr/>
          <p:nvPr/>
        </p:nvSpPr>
        <p:spPr>
          <a:xfrm>
            <a:off x="812636" y="4330870"/>
            <a:ext cx="4320000"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l-GR" sz="2400" kern="1200" dirty="0">
                <a:latin typeface="Arial" panose="020B0604020202020204" pitchFamily="34" charset="0"/>
                <a:cs typeface="Arial" panose="020B0604020202020204" pitchFamily="34" charset="0"/>
              </a:rPr>
              <a:t>Υποψιάζεστε ότι πάσχει από εποχική αλλεργική ρινίτιδα επιπλέον της χρόνιας αλλεργικής ρινίτιδας και από εκκριτική μέση ωτίτιδα (ως </a:t>
            </a:r>
            <a:r>
              <a:rPr lang="el-GR" sz="2400" kern="1200" dirty="0" err="1">
                <a:latin typeface="Arial" panose="020B0604020202020204" pitchFamily="34" charset="0"/>
                <a:cs typeface="Arial" panose="020B0604020202020204" pitchFamily="34" charset="0"/>
              </a:rPr>
              <a:t>συνοσηρότητα</a:t>
            </a:r>
            <a:r>
              <a:rPr lang="el-GR" sz="2400" kern="1200" dirty="0">
                <a:latin typeface="Arial" panose="020B0604020202020204" pitchFamily="34" charset="0"/>
                <a:cs typeface="Arial" panose="020B0604020202020204" pitchFamily="34" charset="0"/>
              </a:rPr>
              <a:t>).</a:t>
            </a:r>
            <a:endParaRPr lang="en-US" sz="2400" kern="1200" dirty="0">
              <a:latin typeface="Arial" panose="020B0604020202020204" pitchFamily="34" charset="0"/>
              <a:cs typeface="Arial" panose="020B0604020202020204" pitchFamily="34" charset="0"/>
            </a:endParaRPr>
          </a:p>
        </p:txBody>
      </p:sp>
      <p:sp>
        <p:nvSpPr>
          <p:cNvPr id="7" name="Rectangle 6" descr="Doctor">
            <a:extLst>
              <a:ext uri="{FF2B5EF4-FFF2-40B4-BE49-F238E27FC236}">
                <a16:creationId xmlns:a16="http://schemas.microsoft.com/office/drawing/2014/main" id="{5E452F16-3EF0-5705-72BE-110F90786487}"/>
              </a:ext>
            </a:extLst>
          </p:cNvPr>
          <p:cNvSpPr/>
          <p:nvPr/>
        </p:nvSpPr>
        <p:spPr>
          <a:xfrm>
            <a:off x="7076637" y="1824332"/>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9F50B62E-5C76-404E-CAB5-B2B1C7854BDD}"/>
              </a:ext>
            </a:extLst>
          </p:cNvPr>
          <p:cNvSpPr/>
          <p:nvPr/>
        </p:nvSpPr>
        <p:spPr>
          <a:xfrm>
            <a:off x="5743780" y="4330870"/>
            <a:ext cx="5117259"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89000">
              <a:spcBef>
                <a:spcPct val="0"/>
              </a:spcBef>
              <a:spcAft>
                <a:spcPct val="35000"/>
              </a:spcAft>
            </a:pPr>
            <a:r>
              <a:rPr lang="el-GR" sz="2400" kern="1200" dirty="0">
                <a:latin typeface="Arial" panose="020B0604020202020204" pitchFamily="34" charset="0"/>
                <a:cs typeface="Arial" panose="020B0604020202020204" pitchFamily="34" charset="0"/>
              </a:rPr>
              <a:t>Ο </a:t>
            </a:r>
            <a:r>
              <a:rPr lang="el-GR" sz="2400" dirty="0" err="1">
                <a:latin typeface="Arial" panose="020B0604020202020204" pitchFamily="34" charset="0"/>
                <a:cs typeface="Arial" panose="020B0604020202020204" pitchFamily="34" charset="0"/>
              </a:rPr>
              <a:t>Λίαμ</a:t>
            </a:r>
            <a:r>
              <a:rPr lang="el-GR" sz="2400" kern="1200" dirty="0">
                <a:latin typeface="Arial" panose="020B0604020202020204" pitchFamily="34" charset="0"/>
                <a:cs typeface="Arial" panose="020B0604020202020204" pitchFamily="34" charset="0"/>
              </a:rPr>
              <a:t> συμφωνεί να κάνει εξέταση αίματος για να βοηθήσει στη διάγνωση, οπότε λαμβάνεται </a:t>
            </a:r>
            <a:r>
              <a:rPr lang="el-GR" sz="2400" dirty="0">
                <a:latin typeface="Arial" panose="020B0604020202020204" pitchFamily="34" charset="0"/>
                <a:cs typeface="Arial" panose="020B0604020202020204" pitchFamily="34" charset="0"/>
              </a:rPr>
              <a:t>και αποστέλλεται δείγμα </a:t>
            </a:r>
            <a:r>
              <a:rPr lang="el-GR" sz="2400" kern="1200" dirty="0">
                <a:latin typeface="Arial" panose="020B0604020202020204" pitchFamily="34" charset="0"/>
                <a:cs typeface="Arial" panose="020B0604020202020204" pitchFamily="34" charset="0"/>
              </a:rPr>
              <a:t>για ανίχνευση ειδικών IgE (SpIgE) σε κοινά αεροαλλεργιογόνα.</a:t>
            </a:r>
            <a:endParaRPr lang="en-US" sz="24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30DABE77-B7B1-CE60-7C83-457A17D929A8}"/>
              </a:ext>
            </a:extLst>
          </p:cNvPr>
          <p:cNvGraphicFramePr/>
          <p:nvPr>
            <p:extLst>
              <p:ext uri="{D42A27DB-BD31-4B8C-83A1-F6EECF244321}">
                <p14:modId xmlns:p14="http://schemas.microsoft.com/office/powerpoint/2010/main" val="2139563698"/>
              </p:ext>
            </p:extLst>
          </p:nvPr>
        </p:nvGraphicFramePr>
        <p:xfrm>
          <a:off x="487394" y="1017705"/>
          <a:ext cx="11217212"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l-GR" sz="2800" b="1" dirty="0">
                <a:solidFill>
                  <a:srgbClr val="017973"/>
                </a:solidFill>
                <a:latin typeface="Arial" panose="020B0604020202020204" pitchFamily="34" charset="0"/>
                <a:cs typeface="Arial" panose="020B0604020202020204" pitchFamily="34" charset="0"/>
              </a:rPr>
              <a:t>Διάγνωση</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7"/>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526</TotalTime>
  <Words>1499</Words>
  <Application>Microsoft Macintosh PowerPoint</Application>
  <PresentationFormat>Ευρεία οθόνη</PresentationFormat>
  <Paragraphs>134</Paragraphs>
  <Slides>20</Slides>
  <Notes>3</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20</vt:i4>
      </vt:variant>
    </vt:vector>
  </HeadingPairs>
  <TitlesOfParts>
    <vt:vector size="24" baseType="lpstr">
      <vt:lpstr>Aptos</vt:lpstr>
      <vt:lpstr>Aptos Display</vt:lpstr>
      <vt:lpstr>Arial</vt:lpstr>
      <vt:lpstr>1_Office Theme</vt:lpstr>
      <vt:lpstr>Παρουσίαση του PowerPoint</vt:lpstr>
      <vt:lpstr>Οδηγός εργασίας</vt:lpstr>
      <vt:lpstr>Η μελέτη περίπτωσης</vt:lpstr>
      <vt:lpstr>Μαθησιακοί στόχοι</vt:lpstr>
      <vt:lpstr>Ο ασθενής</vt:lpstr>
      <vt:lpstr>Ιατρικό ιστορικό</vt:lpstr>
      <vt:lpstr>Κλινική εικόνα του ασθενή</vt:lpstr>
      <vt:lpstr>Κλινική εξέταση-εργαστηριακές εξετάσεις</vt:lpstr>
      <vt:lpstr>Διάγνωση</vt:lpstr>
      <vt:lpstr>Διαχείριση</vt:lpstr>
      <vt:lpstr>Διαχείριση</vt:lpstr>
      <vt:lpstr>Επανεξέταση</vt:lpstr>
      <vt:lpstr>Συνομιλία για την ανοσοθεραπεία (AIT)</vt:lpstr>
      <vt:lpstr>Συζήτηση για την ανοσοθεραπεία-απευαισθητοποίηση</vt:lpstr>
      <vt:lpstr>Συζήτηση για την ανοσοθεραπεία-απευαισθητοποίηση</vt:lpstr>
      <vt:lpstr>Παρουσίαση του PowerPoint</vt:lpstr>
      <vt:lpstr>Συζήτηση για την ανοσοθεραπεία-απευαισθητοποίηση</vt:lpstr>
      <vt:lpstr>Παρουσίαση του PowerPoint</vt:lpstr>
      <vt:lpstr>Παρουσίαση του PowerPoint</vt:lpstr>
      <vt:lpstr>Ο οδηγός εργασίας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Ioanna Tsiligianni</cp:lastModifiedBy>
  <cp:revision>57</cp:revision>
  <dcterms:created xsi:type="dcterms:W3CDTF">2024-11-28T09:38:52Z</dcterms:created>
  <dcterms:modified xsi:type="dcterms:W3CDTF">2025-09-17T10:59:23Z</dcterms:modified>
</cp:coreProperties>
</file>