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07E36-9682-3FEF-6B98-3C3022531EFE}" name="Ana Gonçalves" initials="AG" userId="S::an.goncalves@ubi.pt::46a98641-db4f-45ac-a3fe-5d2ea73a947c" providerId="AD"/>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4" autoAdjust="0"/>
    <p:restoredTop sz="95846" autoAdjust="0"/>
  </p:normalViewPr>
  <p:slideViewPr>
    <p:cSldViewPr snapToGrid="0">
      <p:cViewPr varScale="1">
        <p:scale>
          <a:sx n="78" d="100"/>
          <a:sy n="78" d="100"/>
        </p:scale>
        <p:origin x="725"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r>
            <a:rPr lang="pt-BR" sz="2000" dirty="0"/>
            <a:t>Desde meados de maio, tem havido um declínio nos níveis de energia de Liam.</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r>
            <a:rPr lang="pt-BR" sz="2000" dirty="0"/>
            <a:t>Ele não parece estar a dormir bem e a mãe e o pai às vezes ouvem-no a ressonar.</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r>
            <a:rPr lang="pt-BR" sz="2000" dirty="0"/>
            <a:t>O professor queixa-se que Liam é desatento nas aulas e parece não ouvir o que lhe é dito.</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r>
            <a:rPr lang="pt-PT" sz="2000" noProof="0" dirty="0"/>
            <a:t>Tosse frequente</a:t>
          </a:r>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r>
            <a:rPr lang="pt-BR" sz="2800" b="1" dirty="0"/>
            <a:t>Motivos para consultar o médico</a:t>
          </a:r>
          <a:endParaRPr lang="en-US" sz="2800" b="1" dirty="0"/>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dgm:spPr>
        <a:solidFill>
          <a:srgbClr val="017973"/>
        </a:solidFill>
      </dgm:spPr>
      <dgm:t>
        <a:bodyPr/>
        <a:lstStyle/>
        <a:p>
          <a:r>
            <a:rPr lang="pt-BR" dirty="0"/>
            <a:t>A mãe tem-lhe comprado anti-histamínicos sem receita médica (mas não tem a certeza se ele os toma).</a:t>
          </a:r>
          <a:endParaRPr lang="en-US" dirty="0"/>
        </a:p>
      </dgm:t>
    </dgm:pt>
    <dgm:pt modelId="{80910426-56C7-4293-9FD2-70803AD20D3B}" type="parTrans" cxnId="{E0C0F4EC-2202-4AE0-90C0-D638D162D4A4}">
      <dgm:prSet/>
      <dgm:spPr/>
      <dgm:t>
        <a:bodyPr/>
        <a:lstStyle/>
        <a:p>
          <a:endParaRPr lang="en-US"/>
        </a:p>
      </dgm:t>
    </dgm:pt>
    <dgm:pt modelId="{85432105-1E75-4AD0-BFAD-D7DC44D05255}" type="sibTrans" cxnId="{E0C0F4EC-2202-4AE0-90C0-D638D162D4A4}">
      <dgm:prSet/>
      <dgm:spPr/>
      <dgm:t>
        <a:bodyPr/>
        <a:lstStyle/>
        <a:p>
          <a:endParaRPr lang="en-US"/>
        </a:p>
      </dgm:t>
    </dgm:pt>
    <dgm:pt modelId="{CD383BAC-6FA1-48D9-AC9B-C920B18D938B}">
      <dgm:prSet/>
      <dgm:spPr>
        <a:solidFill>
          <a:srgbClr val="017973"/>
        </a:solidFill>
      </dgm:spPr>
      <dgm:t>
        <a:bodyPr/>
        <a:lstStyle/>
        <a:p>
          <a:r>
            <a:rPr lang="pt-BR" dirty="0"/>
            <a:t>A mãe tinha eczema e febre dos fenos quando era criança.</a:t>
          </a:r>
          <a:endParaRPr lang="en-US" dirty="0"/>
        </a:p>
      </dgm:t>
    </dgm:pt>
    <dgm:pt modelId="{FF5A4CDD-E1A6-4430-99F0-6F9E5B489204}" type="parTrans" cxnId="{C5715A67-06AE-4FE5-93D5-1EAFEBFC8DF7}">
      <dgm:prSet/>
      <dgm:spPr/>
      <dgm:t>
        <a:bodyPr/>
        <a:lstStyle/>
        <a:p>
          <a:endParaRPr lang="en-US"/>
        </a:p>
      </dgm:t>
    </dgm:pt>
    <dgm:pt modelId="{CF143D47-6F17-4AF1-9E2E-79C986004076}" type="sibTrans" cxnId="{C5715A67-06AE-4FE5-93D5-1EAFEBFC8DF7}">
      <dgm:prSet/>
      <dgm:spPr/>
      <dgm:t>
        <a:bodyPr/>
        <a:lstStyle/>
        <a:p>
          <a:endParaRPr lang="en-US"/>
        </a:p>
      </dgm:t>
    </dgm:pt>
    <dgm:pt modelId="{B257E5A3-697C-4578-A63E-5BEBE89659C9}">
      <dgm:prSet/>
      <dgm:spPr>
        <a:solidFill>
          <a:srgbClr val="017973"/>
        </a:solidFill>
      </dgm:spPr>
      <dgm:t>
        <a:bodyPr/>
        <a:lstStyle/>
        <a:p>
          <a:r>
            <a:rPr lang="pt-BR" dirty="0"/>
            <a:t>Eles moram nos arredores da cidade, com campos em frente à casa.</a:t>
          </a:r>
          <a:endParaRPr lang="en-US" dirty="0"/>
        </a:p>
      </dgm:t>
    </dgm:pt>
    <dgm:pt modelId="{5DC160A9-22D5-41D7-A93A-0A86B346AB1E}" type="parTrans" cxnId="{B2F44A20-74BD-4B30-A120-994C97391E22}">
      <dgm:prSet/>
      <dgm:spPr/>
      <dgm:t>
        <a:bodyPr/>
        <a:lstStyle/>
        <a:p>
          <a:endParaRPr lang="en-US"/>
        </a:p>
      </dgm:t>
    </dgm:pt>
    <dgm:pt modelId="{001446F9-DFC9-4738-A7BE-DDBBAE0D06DD}" type="sibTrans" cxnId="{B2F44A20-74BD-4B30-A120-994C97391E22}">
      <dgm:prSet/>
      <dgm:spPr/>
      <dgm:t>
        <a:bodyPr/>
        <a:lstStyle/>
        <a:p>
          <a:endParaRPr lang="en-US"/>
        </a:p>
      </dgm:t>
    </dgm:pt>
    <dgm:pt modelId="{87D40387-59DB-4E3E-9C02-F599904F2435}">
      <dgm:prSet/>
      <dgm:spPr>
        <a:solidFill>
          <a:srgbClr val="017973"/>
        </a:solidFill>
      </dgm:spPr>
      <dgm:t>
        <a:bodyPr/>
        <a:lstStyle/>
        <a:p>
          <a:r>
            <a:rPr lang="pt-BR" dirty="0"/>
            <a:t>Nenhum dos pais fuma cigarros</a:t>
          </a:r>
          <a:endParaRPr lang="en-US" dirty="0"/>
        </a:p>
      </dgm:t>
    </dgm:pt>
    <dgm:pt modelId="{F075F042-AB66-47E2-9A14-3AE78A2A9ADF}" type="parTrans" cxnId="{B1E06562-AA36-4E84-B49A-3DAD927EB1F8}">
      <dgm:prSet/>
      <dgm:spPr/>
      <dgm:t>
        <a:bodyPr/>
        <a:lstStyle/>
        <a:p>
          <a:endParaRPr lang="en-US"/>
        </a:p>
      </dgm:t>
    </dgm:pt>
    <dgm:pt modelId="{33BD97CD-76F9-4D4F-AC9A-2441CBA20641}" type="sibTrans" cxnId="{B1E06562-AA36-4E84-B49A-3DAD927EB1F8}">
      <dgm:prSet/>
      <dgm:spPr/>
      <dgm:t>
        <a:bodyPr/>
        <a:lstStyle/>
        <a:p>
          <a:endParaRPr lang="en-US"/>
        </a:p>
      </dgm:t>
    </dgm:pt>
    <dgm:pt modelId="{E52D555B-889A-4C69-ACAC-37748FE5C1F5}">
      <dgm:prSet/>
      <dgm:spPr>
        <a:solidFill>
          <a:srgbClr val="017973"/>
        </a:solidFill>
      </dgm:spPr>
      <dgm:t>
        <a:bodyPr/>
        <a:lstStyle/>
        <a:p>
          <a:r>
            <a:rPr lang="pt-BR" dirty="0"/>
            <a:t>Eles notaram que, embora Liam tenha sintomas ligeiros ao longo do ano, estes pioraram muito nas últimas três semanas. Ele parece não ter energia para jogar futebol e, em geral, parece letárgico.</a:t>
          </a:r>
          <a:endParaRPr lang="en-US" dirty="0"/>
        </a:p>
      </dgm:t>
    </dgm:pt>
    <dgm:pt modelId="{12455E05-936B-4D7E-8DEB-419DC86F16A4}" type="parTrans" cxnId="{FAC38B01-207D-4AE0-8519-A8CF04037E5C}">
      <dgm:prSet/>
      <dgm:spPr/>
      <dgm:t>
        <a:bodyPr/>
        <a:lstStyle/>
        <a:p>
          <a:endParaRPr lang="en-US"/>
        </a:p>
      </dgm:t>
    </dgm:pt>
    <dgm:pt modelId="{081C3B1C-80C6-43FD-99D7-BD02248AC188}" type="sibTrans" cxnId="{FAC38B01-207D-4AE0-8519-A8CF04037E5C}">
      <dgm:prSet/>
      <dgm:spPr/>
      <dgm:t>
        <a:bodyPr/>
        <a:lstStyle/>
        <a:p>
          <a:endParaRPr lang="en-US"/>
        </a:p>
      </dgm:t>
    </dgm:pt>
    <dgm:pt modelId="{0D0E0DE7-FD70-46A0-8F6F-68676AB5C283}">
      <dgm:prSet/>
      <dgm:spPr>
        <a:solidFill>
          <a:srgbClr val="017973"/>
        </a:solidFill>
      </dgm:spPr>
      <dgm:t>
        <a:bodyPr/>
        <a:lstStyle/>
        <a:p>
          <a:r>
            <a:rPr lang="pt-BR" dirty="0"/>
            <a:t>A mãe de Liam também observou que ele está a tossir muito.</a:t>
          </a:r>
          <a:endParaRPr lang="en-US" dirty="0"/>
        </a:p>
      </dgm:t>
    </dgm:pt>
    <dgm:pt modelId="{83357BA4-48C4-49DF-9664-EE3BFF813FAB}" type="parTrans" cxnId="{D9D0EF4C-BDCA-41CC-975F-7076345893B6}">
      <dgm:prSet/>
      <dgm:spPr/>
      <dgm:t>
        <a:bodyPr/>
        <a:lstStyle/>
        <a:p>
          <a:endParaRPr lang="en-US"/>
        </a:p>
      </dgm:t>
    </dgm:pt>
    <dgm:pt modelId="{69851371-6394-4B1B-ADFE-2DFAD05EE17C}" type="sibTrans" cxnId="{D9D0EF4C-BDCA-41CC-975F-7076345893B6}">
      <dgm:prSet/>
      <dgm:spPr/>
      <dgm:t>
        <a:bodyPr/>
        <a:lstStyle/>
        <a:p>
          <a:endParaRPr lang="en-US"/>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custLinFactNeighborX="5503" custLinFactNeighborY="19599">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D9D0EF4C-BDCA-41CC-975F-7076345893B6}" srcId="{627B74EB-09D3-4BD2-9EEB-4A848EDF4130}" destId="{0D0E0DE7-FD70-46A0-8F6F-68676AB5C283}" srcOrd="5" destOrd="0" parTransId="{83357BA4-48C4-49DF-9664-EE3BFF813FAB}" sibTransId="{69851371-6394-4B1B-ADFE-2DFAD05EE17C}"/>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nSpc>
              <a:spcPct val="100000"/>
            </a:lnSpc>
            <a:spcAft>
              <a:spcPts val="0"/>
            </a:spcAft>
          </a:pPr>
          <a:r>
            <a:rPr lang="pt-BR" dirty="0">
              <a:latin typeface="Arial" panose="020B0604020202020204" pitchFamily="34" charset="0"/>
              <a:cs typeface="Arial" panose="020B0604020202020204" pitchFamily="34" charset="0"/>
            </a:rPr>
            <a:t>Explique ao Liam e aos seus pais que ele parece ter</a:t>
          </a:r>
          <a:endParaRPr lang="en-GB"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rinite alérgica perene (provavelmente devido aos ácaros) e agora tem</a:t>
          </a:r>
          <a:endParaRPr lang="en-GB"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rinite alérgica sazonal, provavelmente devido ao pólen das gramíneas.</a:t>
          </a:r>
          <a:endParaRPr lang="en-US" dirty="0">
            <a:latin typeface="Arial" panose="020B0604020202020204" pitchFamily="34" charset="0"/>
            <a:cs typeface="Arial" panose="020B0604020202020204" pitchFamily="34" charset="0"/>
          </a:endParaRP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nSpc>
              <a:spcPct val="100000"/>
            </a:lnSpc>
          </a:pPr>
          <a:r>
            <a:rPr lang="pt-BR" dirty="0">
              <a:latin typeface="Arial" panose="020B0604020202020204" pitchFamily="34" charset="0"/>
              <a:cs typeface="Arial" panose="020B0604020202020204" pitchFamily="34" charset="0"/>
            </a:rPr>
            <a:t>Isso está a causar obstrução nasal, gotejamento pós-nasal (causando tosse) e líquido atrás dos tímpanos (levando à redução da audição). No conjunto, isso também está a interferir na qualidade do sono, causando perda de energia.</a:t>
          </a:r>
          <a:endParaRPr lang="en-US" dirty="0">
            <a:latin typeface="Arial" panose="020B0604020202020204" pitchFamily="34" charset="0"/>
            <a:cs typeface="Arial" panose="020B0604020202020204" pitchFamily="34" charset="0"/>
          </a:endParaRP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custLinFactNeighborY="1281"/>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r>
            <a:rPr lang="pt-BR" sz="2400" dirty="0">
              <a:latin typeface="Arial" panose="020B0604020202020204" pitchFamily="34" charset="0"/>
              <a:cs typeface="Arial" panose="020B0604020202020204" pitchFamily="34" charset="0"/>
            </a:rPr>
            <a:t>Concordamos em usar um descongestionante nasal tópico, por apenas 5 dias, a cada 4-6 horas, para reduzir o inchaço.</a:t>
          </a:r>
          <a:endParaRPr lang="en-US" sz="2400" dirty="0">
            <a:latin typeface="Arial" panose="020B0604020202020204" pitchFamily="34" charset="0"/>
            <a:cs typeface="Arial" panose="020B0604020202020204" pitchFamily="34" charset="0"/>
          </a:endParaRP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r>
            <a:rPr lang="pt-BR" sz="2400" dirty="0">
              <a:latin typeface="Arial" panose="020B0604020202020204" pitchFamily="34" charset="0"/>
              <a:cs typeface="Arial" panose="020B0604020202020204" pitchFamily="34" charset="0"/>
            </a:rPr>
            <a:t>Concordamos em usar corticosteróides nasais.</a:t>
          </a:r>
          <a:endParaRPr lang="en-US" sz="2400" dirty="0">
            <a:latin typeface="Arial" panose="020B0604020202020204" pitchFamily="34" charset="0"/>
            <a:cs typeface="Arial" panose="020B0604020202020204" pitchFamily="34" charset="0"/>
          </a:endParaRP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r>
            <a:rPr lang="pt-BR" sz="2000" dirty="0">
              <a:latin typeface="Arial" panose="020B0604020202020204" pitchFamily="34" charset="0"/>
              <a:cs typeface="Arial" panose="020B0604020202020204" pitchFamily="34" charset="0"/>
            </a:rPr>
            <a:t>Explica-se que os corticosteróides nasais são muito seguros</a:t>
          </a:r>
          <a:endParaRPr lang="en-US" sz="2000" dirty="0">
            <a:latin typeface="Arial" panose="020B0604020202020204" pitchFamily="34" charset="0"/>
            <a:cs typeface="Arial" panose="020B0604020202020204" pitchFamily="34" charset="0"/>
          </a:endParaRP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94913BA8-5EF1-4EF4-8DD6-CC38DB27A700}">
      <dgm:prSet custT="1"/>
      <dgm:spPr/>
      <dgm:t>
        <a:bodyPr/>
        <a:lstStyle/>
        <a:p>
          <a:r>
            <a:rPr lang="pt-BR" sz="2000" dirty="0">
              <a:latin typeface="Arial" panose="020B0604020202020204" pitchFamily="34" charset="0"/>
              <a:cs typeface="Arial" panose="020B0604020202020204" pitchFamily="34" charset="0"/>
            </a:rPr>
            <a:t>Demonstra-se como usar o spray nasal</a:t>
          </a:r>
          <a:endParaRPr lang="en-GB" sz="2000" dirty="0">
            <a:latin typeface="Arial" panose="020B0604020202020204" pitchFamily="34" charset="0"/>
            <a:cs typeface="Arial" panose="020B0604020202020204" pitchFamily="34" charset="0"/>
          </a:endParaRPr>
        </a:p>
      </dgm:t>
    </dgm:pt>
    <dgm:pt modelId="{B7E290F9-91AC-4054-8A5F-34D02903D309}" type="parTrans" cxnId="{C928FF32-8304-4930-A097-A6ADAF0D9B54}">
      <dgm:prSet/>
      <dgm:spPr/>
      <dgm:t>
        <a:bodyPr/>
        <a:lstStyle/>
        <a:p>
          <a:endParaRPr lang="en-GB"/>
        </a:p>
      </dgm:t>
    </dgm:pt>
    <dgm:pt modelId="{8D9BFFEC-B478-40A8-8845-8873622BA173}" type="sibTrans" cxnId="{C928FF32-8304-4930-A097-A6ADAF0D9B54}">
      <dgm:prSet/>
      <dgm:spPr/>
      <dgm:t>
        <a:bodyPr/>
        <a:lstStyle/>
        <a:p>
          <a:endParaRPr lang="en-GB"/>
        </a:p>
      </dgm:t>
    </dgm:pt>
    <dgm:pt modelId="{D78ACAEA-D9F9-4A6E-AB95-25D8BEDB113A}">
      <dgm:prSet custT="1"/>
      <dgm:spPr/>
      <dgm:t>
        <a:bodyPr/>
        <a:lstStyle/>
        <a:p>
          <a:r>
            <a:rPr lang="pt-BR" sz="2000" dirty="0">
              <a:latin typeface="Arial" panose="020B0604020202020204" pitchFamily="34" charset="0"/>
              <a:cs typeface="Arial" panose="020B0604020202020204" pitchFamily="34" charset="0"/>
            </a:rPr>
            <a:t>Liam começa a tomar uma dose de propionato de fluticasona, furoato de fluticasona ou mometasona. Uma aplicação em cada narina, diariamente.</a:t>
          </a:r>
          <a:endParaRPr lang="en-GB" sz="2000" dirty="0">
            <a:latin typeface="Arial" panose="020B0604020202020204" pitchFamily="34" charset="0"/>
            <a:cs typeface="Arial" panose="020B0604020202020204" pitchFamily="34" charset="0"/>
          </a:endParaRPr>
        </a:p>
      </dgm:t>
    </dgm:pt>
    <dgm:pt modelId="{5C9719D8-816A-4DD7-AFF6-0AD1A77D32B5}" type="parTrans" cxnId="{D38FB817-B075-411E-9299-07BF278E3392}">
      <dgm:prSet/>
      <dgm:spPr/>
      <dgm:t>
        <a:bodyPr/>
        <a:lstStyle/>
        <a:p>
          <a:endParaRPr lang="en-GB"/>
        </a:p>
      </dgm:t>
    </dgm:pt>
    <dgm:pt modelId="{E9DA9881-5FF1-4E8E-AF52-308DBB3FC1FE}" type="sibTrans" cxnId="{D38FB817-B075-411E-9299-07BF278E3392}">
      <dgm:prSet/>
      <dgm:spPr/>
      <dgm:t>
        <a:bodyPr/>
        <a:lstStyle/>
        <a:p>
          <a:endParaRPr lang="en-GB"/>
        </a:p>
      </dgm:t>
    </dgm:pt>
    <dgm:pt modelId="{95ECB061-4475-4F6B-9901-E355B9A8A255}">
      <dgm:prSet custT="1"/>
      <dgm:spPr/>
      <dgm:t>
        <a:bodyPr/>
        <a:lstStyle/>
        <a:p>
          <a:r>
            <a:rPr lang="pt-BR" sz="2000" dirty="0">
              <a:latin typeface="Arial" panose="020B0604020202020204" pitchFamily="34" charset="0"/>
              <a:cs typeface="Arial" panose="020B0604020202020204" pitchFamily="34" charset="0"/>
            </a:rPr>
            <a:t>Enfatiza-se a importância de tomar o medicamento conforme indicado</a:t>
          </a:r>
          <a:endParaRPr lang="en-GB" sz="2000" dirty="0">
            <a:latin typeface="Arial" panose="020B0604020202020204" pitchFamily="34" charset="0"/>
            <a:cs typeface="Arial" panose="020B0604020202020204" pitchFamily="34" charset="0"/>
          </a:endParaRPr>
        </a:p>
      </dgm:t>
    </dgm:pt>
    <dgm:pt modelId="{743DE8E6-CA2E-4BB2-BAAA-C416F6EE606C}" type="parTrans" cxnId="{CAEF6751-D2C1-4574-AC79-15F5FBCAA6B8}">
      <dgm:prSet/>
      <dgm:spPr/>
      <dgm:t>
        <a:bodyPr/>
        <a:lstStyle/>
        <a:p>
          <a:endParaRPr lang="en-GB"/>
        </a:p>
      </dgm:t>
    </dgm:pt>
    <dgm:pt modelId="{1BDEA5FC-E933-49B1-BAEE-C3929243F789}" type="sibTrans" cxnId="{CAEF6751-D2C1-4574-AC79-15F5FBCAA6B8}">
      <dgm:prSet/>
      <dgm:spPr/>
      <dgm:t>
        <a:bodyPr/>
        <a:lstStyle/>
        <a:p>
          <a:endParaRPr lang="en-GB"/>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D38FB817-B075-411E-9299-07BF278E3392}" srcId="{0E66B94C-C504-442E-AF85-1B7C05D9ADA5}" destId="{D78ACAEA-D9F9-4A6E-AB95-25D8BEDB113A}" srcOrd="2" destOrd="0" parTransId="{5C9719D8-816A-4DD7-AFF6-0AD1A77D32B5}" sibTransId="{E9DA9881-5FF1-4E8E-AF52-308DBB3FC1FE}"/>
    <dgm:cxn modelId="{09295D24-DA7F-4C76-8B8C-399014F7F44E}" type="presOf" srcId="{0A459B69-9A16-4396-9018-98EB08B80B1B}" destId="{D87DA16F-F95E-48FB-8460-9F8140FFA6EE}" srcOrd="0" destOrd="0" presId="urn:microsoft.com/office/officeart/2005/8/layout/vList2"/>
    <dgm:cxn modelId="{C928FF32-8304-4930-A097-A6ADAF0D9B54}" srcId="{0E66B94C-C504-442E-AF85-1B7C05D9ADA5}" destId="{94913BA8-5EF1-4EF4-8DD6-CC38DB27A700}" srcOrd="1" destOrd="0" parTransId="{B7E290F9-91AC-4054-8A5F-34D02903D309}" sibTransId="{8D9BFFEC-B478-40A8-8845-8873622BA173}"/>
    <dgm:cxn modelId="{889CAA64-0402-430F-9A68-1A786B7B1A1F}" type="presOf" srcId="{0E66B94C-C504-442E-AF85-1B7C05D9ADA5}" destId="{F4EDB389-19E5-4329-AB72-1CEDF22D95B2}" srcOrd="0" destOrd="0"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CAEF6751-D2C1-4574-AC79-15F5FBCAA6B8}" srcId="{0E66B94C-C504-442E-AF85-1B7C05D9ADA5}" destId="{95ECB061-4475-4F6B-9901-E355B9A8A255}" srcOrd="3" destOrd="0" parTransId="{743DE8E6-CA2E-4BB2-BAAA-C416F6EE606C}" sibTransId="{1BDEA5FC-E933-49B1-BAEE-C3929243F789}"/>
    <dgm:cxn modelId="{9551647C-A490-40F2-BAFC-FF46C829F077}" type="presOf" srcId="{95ECB061-4475-4F6B-9901-E355B9A8A255}" destId="{D87DA16F-F95E-48FB-8460-9F8140FFA6EE}" srcOrd="0" destOrd="3" presId="urn:microsoft.com/office/officeart/2005/8/layout/vList2"/>
    <dgm:cxn modelId="{E05794AF-D546-47F6-989E-894F248A9515}" type="presOf" srcId="{209AB123-50CF-4B95-93AA-306F74DFDB19}" destId="{C0C43E89-F91A-4B58-8970-30D2168D9DCC}" srcOrd="0" destOrd="0" presId="urn:microsoft.com/office/officeart/2005/8/layout/vList2"/>
    <dgm:cxn modelId="{D11EC5BE-C931-4C8A-A51C-9D004E79D517}" type="presOf" srcId="{94913BA8-5EF1-4EF4-8DD6-CC38DB27A700}" destId="{D87DA16F-F95E-48FB-8460-9F8140FFA6EE}" srcOrd="0" destOrd="1" presId="urn:microsoft.com/office/officeart/2005/8/layout/vList2"/>
    <dgm:cxn modelId="{EB56D8EA-390A-45EC-9EF7-5681EBF95890}" type="presOf" srcId="{D78ACAEA-D9F9-4A6E-AB95-25D8BEDB113A}" destId="{D87DA16F-F95E-48FB-8460-9F8140FFA6EE}" srcOrd="0" destOrd="2" presId="urn:microsoft.com/office/officeart/2005/8/layout/vList2"/>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dgm:spPr/>
      <dgm:t>
        <a:bodyPr/>
        <a:lstStyle/>
        <a:p>
          <a:r>
            <a:rPr lang="pt-BR" dirty="0">
              <a:latin typeface="Arial" panose="020B0604020202020204" pitchFamily="34" charset="0"/>
              <a:cs typeface="Arial" panose="020B0604020202020204" pitchFamily="34" charset="0"/>
            </a:rPr>
            <a:t>Liam parece muito mais feliz</a:t>
          </a:r>
          <a:endParaRPr lang="en-US" dirty="0">
            <a:latin typeface="Arial" panose="020B0604020202020204" pitchFamily="34" charset="0"/>
            <a:cs typeface="Arial" panose="020B0604020202020204" pitchFamily="34" charset="0"/>
          </a:endParaRPr>
        </a:p>
      </dgm:t>
    </dgm:pt>
    <dgm:pt modelId="{2F5575EE-B482-40FC-9AA3-85EA3BF7F983}" type="parTrans" cxnId="{CE16DD34-F2C2-4205-B2CF-CE71BDBC7E91}">
      <dgm:prSet/>
      <dgm:spPr/>
      <dgm:t>
        <a:bodyPr/>
        <a:lstStyle/>
        <a:p>
          <a:endParaRPr lang="en-US"/>
        </a:p>
      </dgm:t>
    </dgm:pt>
    <dgm:pt modelId="{E6E606CF-ED17-48CE-BB2D-7F73AEAB9576}" type="sibTrans" cxnId="{CE16DD34-F2C2-4205-B2CF-CE71BDBC7E91}">
      <dgm:prSet/>
      <dgm:spPr/>
      <dgm:t>
        <a:bodyPr/>
        <a:lstStyle/>
        <a:p>
          <a:endParaRPr lang="en-US"/>
        </a:p>
      </dgm:t>
    </dgm:pt>
    <dgm:pt modelId="{C72F16CE-C740-4393-B7EA-9B4786E38CA1}">
      <dgm:prSet/>
      <dgm:spPr/>
      <dgm:t>
        <a:bodyPr/>
        <a:lstStyle/>
        <a:p>
          <a:r>
            <a:rPr lang="pt-BR" dirty="0">
              <a:latin typeface="Arial" panose="020B0604020202020204" pitchFamily="34" charset="0"/>
              <a:cs typeface="Arial" panose="020B0604020202020204" pitchFamily="34" charset="0"/>
            </a:rPr>
            <a:t>Os pais relatam que ele agora está a sair para brincar novamente</a:t>
          </a:r>
          <a:endParaRPr lang="en-US" dirty="0">
            <a:latin typeface="Arial" panose="020B0604020202020204" pitchFamily="34" charset="0"/>
            <a:cs typeface="Arial" panose="020B0604020202020204" pitchFamily="34" charset="0"/>
          </a:endParaRPr>
        </a:p>
      </dgm:t>
    </dgm:pt>
    <dgm:pt modelId="{E4C8E907-0161-4446-9AD5-F9ECD9E817B1}" type="parTrans" cxnId="{409F46CE-10F2-4C5A-B28F-BE7C6DFA618C}">
      <dgm:prSet/>
      <dgm:spPr/>
      <dgm:t>
        <a:bodyPr/>
        <a:lstStyle/>
        <a:p>
          <a:endParaRPr lang="en-US"/>
        </a:p>
      </dgm:t>
    </dgm:pt>
    <dgm:pt modelId="{F0919912-FC20-4E2B-82B0-C09B1750D4C3}" type="sibTrans" cxnId="{409F46CE-10F2-4C5A-B28F-BE7C6DFA618C}">
      <dgm:prSet/>
      <dgm:spPr/>
      <dgm:t>
        <a:bodyPr/>
        <a:lstStyle/>
        <a:p>
          <a:endParaRPr lang="en-US"/>
        </a:p>
      </dgm:t>
    </dgm:pt>
    <dgm:pt modelId="{950AD1E1-AF9E-4EC9-BBE0-B11023C0B4F8}">
      <dgm:prSet/>
      <dgm:spPr/>
      <dgm:t>
        <a:bodyPr/>
        <a:lstStyle/>
        <a:p>
          <a:r>
            <a:rPr lang="pt-BR" dirty="0">
              <a:latin typeface="Arial" panose="020B0604020202020204" pitchFamily="34" charset="0"/>
              <a:cs typeface="Arial" panose="020B0604020202020204" pitchFamily="34" charset="0"/>
            </a:rPr>
            <a:t>Os débitos expiratórios revelam variabilidade diurna normal, sugerindo que ele não tem asma</a:t>
          </a:r>
          <a:endParaRPr lang="en-US" dirty="0">
            <a:latin typeface="Arial" panose="020B0604020202020204" pitchFamily="34" charset="0"/>
            <a:cs typeface="Arial" panose="020B0604020202020204" pitchFamily="34" charset="0"/>
          </a:endParaRPr>
        </a:p>
      </dgm:t>
    </dgm:pt>
    <dgm:pt modelId="{29DE3895-258A-4DD7-B42F-8186BB2CFE20}" type="parTrans" cxnId="{A76659CB-AC3F-421D-978A-62763D9BDFB6}">
      <dgm:prSet/>
      <dgm:spPr/>
      <dgm:t>
        <a:bodyPr/>
        <a:lstStyle/>
        <a:p>
          <a:endParaRPr lang="en-US"/>
        </a:p>
      </dgm:t>
    </dgm:pt>
    <dgm:pt modelId="{BC4E9CE4-B377-452E-81BC-3CF307DDCF63}" type="sibTrans" cxnId="{A76659CB-AC3F-421D-978A-62763D9BDFB6}">
      <dgm:prSet/>
      <dgm:spPr/>
      <dgm:t>
        <a:bodyPr/>
        <a:lstStyle/>
        <a:p>
          <a:endParaRPr lang="en-US"/>
        </a:p>
      </dgm:t>
    </dgm:pt>
    <dgm:pt modelId="{0B162D4E-A90A-4241-B6D2-E3A07AA4BC23}">
      <dgm:prSet/>
      <dgm:spPr/>
      <dgm:t>
        <a:bodyPr/>
        <a:lstStyle/>
        <a:p>
          <a:r>
            <a:rPr lang="pt-BR" dirty="0">
              <a:latin typeface="Arial" panose="020B0604020202020204" pitchFamily="34" charset="0"/>
              <a:cs typeface="Arial" panose="020B0604020202020204" pitchFamily="34" charset="0"/>
            </a:rPr>
            <a:t>A pontuação EVA baixou para 5</a:t>
          </a:r>
          <a:endParaRPr lang="en-US" dirty="0">
            <a:latin typeface="Arial" panose="020B0604020202020204" pitchFamily="34" charset="0"/>
            <a:cs typeface="Arial" panose="020B0604020202020204" pitchFamily="34" charset="0"/>
          </a:endParaRPr>
        </a:p>
      </dgm:t>
    </dgm:pt>
    <dgm:pt modelId="{D0593BDB-10CE-42B1-8A67-6BBED83B30A1}" type="parTrans" cxnId="{31E402E0-D79E-4F0F-A439-531831D44050}">
      <dgm:prSet/>
      <dgm:spPr/>
      <dgm:t>
        <a:bodyPr/>
        <a:lstStyle/>
        <a:p>
          <a:endParaRPr lang="en-US"/>
        </a:p>
      </dgm:t>
    </dgm:pt>
    <dgm:pt modelId="{079B829D-2F20-49F1-9814-821CD470DC9C}" type="sibTrans" cxnId="{31E402E0-D79E-4F0F-A439-531831D44050}">
      <dgm:prSet/>
      <dgm:spPr/>
      <dgm:t>
        <a:bodyPr/>
        <a:lstStyle/>
        <a:p>
          <a:endParaRPr lang="en-US"/>
        </a:p>
      </dgm:t>
    </dgm:pt>
    <dgm:pt modelId="{C0FFDBB2-BB59-4CD7-BBF0-C83FD8325C6D}">
      <dgm:prSet/>
      <dgm:spPr/>
      <dgm:t>
        <a:bodyPr/>
        <a:lstStyle/>
        <a:p>
          <a:r>
            <a:rPr lang="pt-BR" dirty="0">
              <a:latin typeface="Arial" panose="020B0604020202020204" pitchFamily="34" charset="0"/>
              <a:cs typeface="Arial" panose="020B0604020202020204" pitchFamily="34" charset="0"/>
            </a:rPr>
            <a:t>Os exames de sangue sugerem um título moderado para ácaros do pó da casa e um título elevado para pólen de gramíneas. Os resultados são negativos para gatos, cães e bolores.</a:t>
          </a:r>
          <a:endParaRPr lang="en-US" dirty="0">
            <a:latin typeface="Arial" panose="020B0604020202020204" pitchFamily="34" charset="0"/>
            <a:cs typeface="Arial" panose="020B0604020202020204" pitchFamily="34" charset="0"/>
          </a:endParaRPr>
        </a:p>
      </dgm:t>
    </dgm:pt>
    <dgm:pt modelId="{883EA3A2-D8C4-4ED4-A447-9004B4E173EA}" type="parTrans" cxnId="{0650D22D-E8CC-4692-82A7-97A8F4D958E3}">
      <dgm:prSet/>
      <dgm:spPr/>
      <dgm:t>
        <a:bodyPr/>
        <a:lstStyle/>
        <a:p>
          <a:endParaRPr lang="en-US"/>
        </a:p>
      </dgm:t>
    </dgm:pt>
    <dgm:pt modelId="{EBE6CD78-5EF9-4FE1-87B5-F31F4B143839}" type="sibTrans" cxnId="{0650D22D-E8CC-4692-82A7-97A8F4D958E3}">
      <dgm:prSet/>
      <dgm:spPr/>
      <dgm:t>
        <a:bodyPr/>
        <a:lstStyle/>
        <a:p>
          <a:endParaRPr lang="en-US"/>
        </a:p>
      </dgm:t>
    </dgm:pt>
    <dgm:pt modelId="{4EE02336-4EE9-448E-8493-AF9CEB58E844}">
      <dgm:prSet/>
      <dgm:spPr/>
      <dgm:t>
        <a:bodyPr/>
        <a:lstStyle/>
        <a:p>
          <a:r>
            <a:rPr lang="pt-BR" dirty="0">
              <a:latin typeface="Arial" panose="020B0604020202020204" pitchFamily="34" charset="0"/>
              <a:cs typeface="Arial" panose="020B0604020202020204" pitchFamily="34" charset="0"/>
            </a:rPr>
            <a:t>É realizada uma conversa adicional sobre ITA, especialmente SLIT ou SCIT</a:t>
          </a:r>
          <a:endParaRPr lang="en-US" dirty="0">
            <a:latin typeface="Arial" panose="020B0604020202020204" pitchFamily="34" charset="0"/>
            <a:cs typeface="Arial" panose="020B0604020202020204" pitchFamily="34" charset="0"/>
          </a:endParaRPr>
        </a:p>
      </dgm:t>
    </dgm:pt>
    <dgm:pt modelId="{0DFD376D-8BE1-43F4-A9B7-20542F2C2148}" type="parTrans" cxnId="{777E0993-B757-40E7-B291-4B88637D28AC}">
      <dgm:prSet/>
      <dgm:spPr/>
      <dgm:t>
        <a:bodyPr/>
        <a:lstStyle/>
        <a:p>
          <a:endParaRPr lang="en-US"/>
        </a:p>
      </dgm:t>
    </dgm:pt>
    <dgm:pt modelId="{11D8E4D9-9DAA-477D-BC94-7370EDB2D8B8}" type="sibTrans" cxnId="{777E0993-B757-40E7-B291-4B88637D28AC}">
      <dgm:prSet/>
      <dgm:spPr/>
      <dgm:t>
        <a:bodyPr/>
        <a:lstStyle/>
        <a:p>
          <a:endParaRPr lang="en-US"/>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BR" sz="2800" b="1" kern="1200" dirty="0"/>
            <a:t>Motivos para consultar o médico</a:t>
          </a:r>
          <a:endParaRPr lang="en-US" sz="2800" b="1" kern="1200" dirty="0"/>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kern="1200" dirty="0"/>
            <a:t>Desde meados de maio, tem havido um declínio nos níveis de energia de Liam.</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kern="1200" dirty="0"/>
            <a:t>Ele não parece estar a dormir bem e a mãe e o pai às vezes ouvem-no a ressonar.</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kern="1200" dirty="0"/>
            <a:t>O professor queixa-se que Liam é desatento nas aulas e parece não ouvir o que lhe é dito.</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PT" sz="2000" kern="1200" noProof="0" dirty="0"/>
            <a:t>Tosse frequente</a:t>
          </a:r>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68872"/>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A mãe tem-lhe comprado anti-histamínicos sem receita médica (mas não tem a certeza se ele os toma).</a:t>
          </a:r>
          <a:endParaRPr lang="en-US" sz="1800" kern="1200" dirty="0"/>
        </a:p>
      </dsp:txBody>
      <dsp:txXfrm>
        <a:off x="35083" y="103955"/>
        <a:ext cx="11377265" cy="648506"/>
      </dsp:txXfrm>
    </dsp:sp>
    <dsp:sp modelId="{487DFB31-FEB7-4613-A95C-F446ABB88647}">
      <dsp:nvSpPr>
        <dsp:cNvPr id="0" name=""/>
        <dsp:cNvSpPr/>
      </dsp:nvSpPr>
      <dsp:spPr>
        <a:xfrm>
          <a:off x="0" y="839385"/>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A mãe tinha eczema e febre dos fenos quando era criança.</a:t>
          </a:r>
          <a:endParaRPr lang="en-US" sz="1800" kern="1200" dirty="0"/>
        </a:p>
      </dsp:txBody>
      <dsp:txXfrm>
        <a:off x="35083" y="874468"/>
        <a:ext cx="11377265" cy="648506"/>
      </dsp:txXfrm>
    </dsp:sp>
    <dsp:sp modelId="{46D95FD7-6A32-45B6-A580-04903A7E35C0}">
      <dsp:nvSpPr>
        <dsp:cNvPr id="0" name=""/>
        <dsp:cNvSpPr/>
      </dsp:nvSpPr>
      <dsp:spPr>
        <a:xfrm>
          <a:off x="0" y="1609898"/>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Eles moram nos arredores da cidade, com campos em frente à casa.</a:t>
          </a:r>
          <a:endParaRPr lang="en-US" sz="1800" kern="1200" dirty="0"/>
        </a:p>
      </dsp:txBody>
      <dsp:txXfrm>
        <a:off x="35083" y="1644981"/>
        <a:ext cx="11377265" cy="648506"/>
      </dsp:txXfrm>
    </dsp:sp>
    <dsp:sp modelId="{C8785DF7-0FF6-48F1-A8B9-AEAE6A6113D1}">
      <dsp:nvSpPr>
        <dsp:cNvPr id="0" name=""/>
        <dsp:cNvSpPr/>
      </dsp:nvSpPr>
      <dsp:spPr>
        <a:xfrm>
          <a:off x="0" y="2380410"/>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Nenhum dos pais fuma cigarros</a:t>
          </a:r>
          <a:endParaRPr lang="en-US" sz="1800" kern="1200" dirty="0"/>
        </a:p>
      </dsp:txBody>
      <dsp:txXfrm>
        <a:off x="35083" y="2415493"/>
        <a:ext cx="11377265" cy="648506"/>
      </dsp:txXfrm>
    </dsp:sp>
    <dsp:sp modelId="{86ECBF9A-A963-410B-8D97-37209BAA6674}">
      <dsp:nvSpPr>
        <dsp:cNvPr id="0" name=""/>
        <dsp:cNvSpPr/>
      </dsp:nvSpPr>
      <dsp:spPr>
        <a:xfrm>
          <a:off x="0" y="3150923"/>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Eles notaram que, embora Liam tenha sintomas ligeiros ao longo do ano, estes pioraram muito nas últimas três semanas. Ele parece não ter energia para jogar futebol e, em geral, parece letárgico.</a:t>
          </a:r>
          <a:endParaRPr lang="en-US" sz="1800" kern="1200" dirty="0"/>
        </a:p>
      </dsp:txBody>
      <dsp:txXfrm>
        <a:off x="35083" y="3186006"/>
        <a:ext cx="11377265" cy="648506"/>
      </dsp:txXfrm>
    </dsp:sp>
    <dsp:sp modelId="{0EB033C2-C2EF-4E0E-A1D4-9A97589FC9EB}">
      <dsp:nvSpPr>
        <dsp:cNvPr id="0" name=""/>
        <dsp:cNvSpPr/>
      </dsp:nvSpPr>
      <dsp:spPr>
        <a:xfrm>
          <a:off x="0" y="3931595"/>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dirty="0"/>
            <a:t>A mãe de Liam também observou que ele está a tossir muito.</a:t>
          </a:r>
          <a:endParaRPr lang="en-US" sz="1800" kern="1200" dirty="0"/>
        </a:p>
      </dsp:txBody>
      <dsp:txXfrm>
        <a:off x="35083" y="3966678"/>
        <a:ext cx="11377265" cy="648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60100"/>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ts val="0"/>
            </a:spcAft>
            <a:buNone/>
          </a:pPr>
          <a:r>
            <a:rPr lang="pt-BR" sz="2000" kern="1200" dirty="0">
              <a:latin typeface="Arial" panose="020B0604020202020204" pitchFamily="34" charset="0"/>
              <a:cs typeface="Arial" panose="020B0604020202020204" pitchFamily="34" charset="0"/>
            </a:rPr>
            <a:t>Explique ao Liam e aos seus pais que ele parece ter</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pt-BR" sz="2000" kern="1200" dirty="0">
              <a:latin typeface="Arial" panose="020B0604020202020204" pitchFamily="34" charset="0"/>
              <a:cs typeface="Arial" panose="020B0604020202020204" pitchFamily="34" charset="0"/>
            </a:rPr>
            <a:t>rinite alérgica perene (provavelmente devido aos ácaros) e agora tem</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pt-BR" sz="2000" kern="1200" dirty="0">
              <a:latin typeface="Arial" panose="020B0604020202020204" pitchFamily="34" charset="0"/>
              <a:cs typeface="Arial" panose="020B0604020202020204" pitchFamily="34" charset="0"/>
            </a:rPr>
            <a:t>rinite alérgica sazonal, provavelmente devido ao pólen das gramíneas.</a:t>
          </a:r>
          <a:endParaRPr lang="en-US" sz="2000" kern="1200" dirty="0">
            <a:latin typeface="Arial" panose="020B0604020202020204" pitchFamily="34" charset="0"/>
            <a:cs typeface="Arial" panose="020B0604020202020204" pitchFamily="34" charset="0"/>
          </a:endParaRP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ct val="35000"/>
            </a:spcAft>
            <a:buNone/>
          </a:pPr>
          <a:r>
            <a:rPr lang="pt-BR" sz="2000" kern="1200" dirty="0">
              <a:latin typeface="Arial" panose="020B0604020202020204" pitchFamily="34" charset="0"/>
              <a:cs typeface="Arial" panose="020B0604020202020204" pitchFamily="34" charset="0"/>
            </a:rPr>
            <a:t>Isso está a causar obstrução nasal, gotejamento pós-nasal (causando tosse) e líquido atrás dos tímpanos (levando à redução da audição). No conjunto, isso também está a interferir na qualidade do sono, causando perda de energia.</a:t>
          </a:r>
          <a:endParaRPr lang="en-US" sz="2000" kern="1200" dirty="0">
            <a:latin typeface="Arial" panose="020B0604020202020204" pitchFamily="34" charset="0"/>
            <a:cs typeface="Arial" panose="020B0604020202020204" pitchFamily="34" charset="0"/>
          </a:endParaRP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937075"/>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a:latin typeface="Arial" panose="020B0604020202020204" pitchFamily="34" charset="0"/>
              <a:cs typeface="Arial" panose="020B0604020202020204" pitchFamily="34" charset="0"/>
            </a:rPr>
            <a:t>Concordamos em usar um descongestionante nasal tópico, por apenas 5 dias, a cada 4-6 horas, para reduzir o inchaço.</a:t>
          </a:r>
          <a:endParaRPr lang="en-US" sz="2400" kern="1200" dirty="0">
            <a:latin typeface="Arial" panose="020B0604020202020204" pitchFamily="34" charset="0"/>
            <a:cs typeface="Arial" panose="020B0604020202020204" pitchFamily="34" charset="0"/>
          </a:endParaRPr>
        </a:p>
      </dsp:txBody>
      <dsp:txXfrm>
        <a:off x="59399" y="996474"/>
        <a:ext cx="11098414" cy="1098002"/>
      </dsp:txXfrm>
    </dsp:sp>
    <dsp:sp modelId="{F4EDB389-19E5-4329-AB72-1CEDF22D95B2}">
      <dsp:nvSpPr>
        <dsp:cNvPr id="0" name=""/>
        <dsp:cNvSpPr/>
      </dsp:nvSpPr>
      <dsp:spPr>
        <a:xfrm>
          <a:off x="0" y="2341075"/>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a:latin typeface="Arial" panose="020B0604020202020204" pitchFamily="34" charset="0"/>
              <a:cs typeface="Arial" panose="020B0604020202020204" pitchFamily="34" charset="0"/>
            </a:rPr>
            <a:t>Concordamos em usar corticosteróides nasais.</a:t>
          </a:r>
          <a:endParaRPr lang="en-US" sz="2400" kern="1200" dirty="0">
            <a:latin typeface="Arial" panose="020B0604020202020204" pitchFamily="34" charset="0"/>
            <a:cs typeface="Arial" panose="020B0604020202020204" pitchFamily="34" charset="0"/>
          </a:endParaRPr>
        </a:p>
      </dsp:txBody>
      <dsp:txXfrm>
        <a:off x="39386" y="2380461"/>
        <a:ext cx="11138440" cy="728063"/>
      </dsp:txXfrm>
    </dsp:sp>
    <dsp:sp modelId="{D87DA16F-F95E-48FB-8460-9F8140FFA6EE}">
      <dsp:nvSpPr>
        <dsp:cNvPr id="0" name=""/>
        <dsp:cNvSpPr/>
      </dsp:nvSpPr>
      <dsp:spPr>
        <a:xfrm>
          <a:off x="0" y="3212559"/>
          <a:ext cx="11217212"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pt-BR" sz="2000" kern="1200" dirty="0">
              <a:latin typeface="Arial" panose="020B0604020202020204" pitchFamily="34" charset="0"/>
              <a:cs typeface="Arial" panose="020B0604020202020204" pitchFamily="34" charset="0"/>
            </a:rPr>
            <a:t>Explica-se que os corticosteróides nasais são muito seguros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pt-BR" sz="2000" kern="1200" dirty="0">
              <a:latin typeface="Arial" panose="020B0604020202020204" pitchFamily="34" charset="0"/>
              <a:cs typeface="Arial" panose="020B0604020202020204" pitchFamily="34" charset="0"/>
            </a:rPr>
            <a:t>Demonstra-se como usar o spray nasal</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pt-BR" sz="2000" kern="1200" dirty="0">
              <a:latin typeface="Arial" panose="020B0604020202020204" pitchFamily="34" charset="0"/>
              <a:cs typeface="Arial" panose="020B0604020202020204" pitchFamily="34" charset="0"/>
            </a:rPr>
            <a:t>Liam começa a tomar uma dose de propionato de fluticasona, furoato de fluticasona ou mometasona. Uma aplicação em cada narina, diariamente.</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pt-BR" sz="2000" kern="1200" dirty="0">
              <a:latin typeface="Arial" panose="020B0604020202020204" pitchFamily="34" charset="0"/>
              <a:cs typeface="Arial" panose="020B0604020202020204" pitchFamily="34" charset="0"/>
            </a:rPr>
            <a:t>Enfatiza-se a importância de tomar o medicamento conforme indicado</a:t>
          </a:r>
          <a:endParaRPr lang="en-GB" sz="2000" kern="1200" dirty="0">
            <a:latin typeface="Arial" panose="020B0604020202020204" pitchFamily="34" charset="0"/>
            <a:cs typeface="Arial" panose="020B0604020202020204" pitchFamily="34" charset="0"/>
          </a:endParaRPr>
        </a:p>
      </dsp:txBody>
      <dsp:txXfrm>
        <a:off x="0" y="3212559"/>
        <a:ext cx="11217212" cy="154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Liam parece muito mais feliz</a:t>
          </a:r>
          <a:endParaRPr lang="en-US" sz="2100" kern="1200" dirty="0">
            <a:latin typeface="Arial" panose="020B0604020202020204" pitchFamily="34" charset="0"/>
            <a:cs typeface="Arial" panose="020B0604020202020204" pitchFamily="34" charset="0"/>
          </a:endParaRP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Os pais relatam que ele agora está a sair para brincar novamente</a:t>
          </a:r>
          <a:endParaRPr lang="en-US" sz="2100" kern="1200" dirty="0">
            <a:latin typeface="Arial" panose="020B0604020202020204" pitchFamily="34" charset="0"/>
            <a:cs typeface="Arial" panose="020B0604020202020204" pitchFamily="34" charset="0"/>
          </a:endParaRP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Os débitos expiratórios revelam variabilidade diurna normal, sugerindo que ele não tem asma</a:t>
          </a:r>
          <a:endParaRPr lang="en-US" sz="2100" kern="1200" dirty="0">
            <a:latin typeface="Arial" panose="020B0604020202020204" pitchFamily="34" charset="0"/>
            <a:cs typeface="Arial" panose="020B0604020202020204" pitchFamily="34" charset="0"/>
          </a:endParaRP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A pontuação EVA baixou para 5</a:t>
          </a:r>
          <a:endParaRPr lang="en-US" sz="2100" kern="1200" dirty="0">
            <a:latin typeface="Arial" panose="020B0604020202020204" pitchFamily="34" charset="0"/>
            <a:cs typeface="Arial" panose="020B0604020202020204" pitchFamily="34" charset="0"/>
          </a:endParaRP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Os exames de sangue sugerem um título moderado para ácaros do pó da casa e um título elevado para pólen de gramíneas. Os resultados são negativos para gatos, cães e bolores.</a:t>
          </a:r>
          <a:endParaRPr lang="en-US" sz="2100" kern="1200" dirty="0">
            <a:latin typeface="Arial" panose="020B0604020202020204" pitchFamily="34" charset="0"/>
            <a:cs typeface="Arial" panose="020B0604020202020204" pitchFamily="34" charset="0"/>
          </a:endParaRP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pt-BR" sz="2100" kern="1200" dirty="0">
              <a:latin typeface="Arial" panose="020B0604020202020204" pitchFamily="34" charset="0"/>
              <a:cs typeface="Arial" panose="020B0604020202020204" pitchFamily="34" charset="0"/>
            </a:rPr>
            <a:t>É realizada uma conversa adicional sobre ITA, especialmente SLIT ou SCIT</a:t>
          </a:r>
          <a:endParaRPr lang="en-US" sz="2100" kern="1200" dirty="0">
            <a:latin typeface="Arial" panose="020B0604020202020204" pitchFamily="34" charset="0"/>
            <a:cs typeface="Arial" panose="020B0604020202020204" pitchFamily="34" charset="0"/>
          </a:endParaRP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‹nº›</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‹nº›</a:t>
            </a:fld>
            <a:endParaRPr lang="en-GB"/>
          </a:p>
        </p:txBody>
      </p:sp>
      <p:sp>
        <p:nvSpPr>
          <p:cNvPr id="8" name="TextBox 7">
            <a:extLst>
              <a:ext uri="{FF2B5EF4-FFF2-40B4-BE49-F238E27FC236}">
                <a16:creationId xmlns:a16="http://schemas.microsoft.com/office/drawing/2014/main" id="{81BECC72-6D7C-2BB7-4FF9-5C51B0B659BE}"/>
              </a:ext>
            </a:extLst>
          </p:cNvPr>
          <p:cNvSpPr txBox="1"/>
          <p:nvPr userDrawn="1"/>
        </p:nvSpPr>
        <p:spPr>
          <a:xfrm>
            <a:off x="3045125" y="6598364"/>
            <a:ext cx="9411419" cy="246221"/>
          </a:xfrm>
          <a:prstGeom prst="rect">
            <a:avLst/>
          </a:prstGeom>
          <a:noFill/>
        </p:spPr>
        <p:txBody>
          <a:bodyPr wrap="square">
            <a:spAutoFit/>
          </a:bodyPr>
          <a:lstStyle/>
          <a:p>
            <a:pPr algn="ctr" fontAlgn="auto">
              <a:spcBef>
                <a:spcPts val="100"/>
              </a:spcBef>
              <a:spcAft>
                <a:spcPts val="0"/>
              </a:spcAft>
              <a:defRPr/>
            </a:pPr>
            <a:r>
              <a:rPr lang="pt-BR" sz="1000" spc="-5" dirty="0">
                <a:solidFill>
                  <a:srgbClr val="000000"/>
                </a:solidFill>
                <a:latin typeface="Arial" panose="020B0604020202020204"/>
                <a:cs typeface="Arial" panose="020B0604020202020204"/>
              </a:rPr>
              <a:t>A ALK-Abelló concedeu uma bolsa educacional sem restrições para apoiar o desenvolvimento deste estudo de caso, mas não contribuiu para o seu conteúdo.</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1.png"/><Relationship Id="rId5" Type="http://schemas.openxmlformats.org/officeDocument/2006/relationships/image" Target="../media/image40.png"/><Relationship Id="rId10" Type="http://schemas.openxmlformats.org/officeDocument/2006/relationships/image" Target="../media/image8.svg"/><Relationship Id="rId4" Type="http://schemas.openxmlformats.org/officeDocument/2006/relationships/image" Target="../media/image39.svg"/><Relationship Id="rId9" Type="http://schemas.openxmlformats.org/officeDocument/2006/relationships/image" Target="../media/image7.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2800767"/>
          </a:xfrm>
          <a:prstGeom prst="rect">
            <a:avLst/>
          </a:prstGeom>
          <a:noFill/>
        </p:spPr>
        <p:txBody>
          <a:bodyPr wrap="square" rtlCol="0">
            <a:spAutoFit/>
          </a:bodyPr>
          <a:lstStyle/>
          <a:p>
            <a:r>
              <a:rPr lang="pt-BR" sz="3800" b="1" dirty="0">
                <a:solidFill>
                  <a:srgbClr val="017973"/>
                </a:solidFill>
                <a:latin typeface="Arial" panose="020B0604020202020204" pitchFamily="34" charset="0"/>
                <a:cs typeface="Arial" panose="020B0604020202020204" pitchFamily="34" charset="0"/>
              </a:rPr>
              <a:t>Uma criança com sintomas persistentes nas vias aéreas superiores</a:t>
            </a:r>
            <a:endParaRPr lang="en-GB" sz="3800" b="1" dirty="0">
              <a:solidFill>
                <a:srgbClr val="017973"/>
              </a:solidFill>
              <a:latin typeface="Arial" panose="020B0604020202020204" pitchFamily="34" charset="0"/>
              <a:cs typeface="Arial" panose="020B0604020202020204" pitchFamily="34" charset="0"/>
            </a:endParaRPr>
          </a:p>
          <a:p>
            <a:r>
              <a:rPr lang="en-GB" sz="2400" dirty="0" err="1">
                <a:solidFill>
                  <a:srgbClr val="7EC9BD"/>
                </a:solidFill>
                <a:latin typeface="Arial" panose="020B0604020202020204" pitchFamily="34" charset="0"/>
                <a:cs typeface="Arial" panose="020B0604020202020204" pitchFamily="34" charset="0"/>
              </a:rPr>
              <a:t>Estudo</a:t>
            </a:r>
            <a:r>
              <a:rPr lang="en-GB" sz="2400" dirty="0">
                <a:solidFill>
                  <a:srgbClr val="7EC9BD"/>
                </a:solidFill>
                <a:latin typeface="Arial" panose="020B0604020202020204" pitchFamily="34" charset="0"/>
                <a:cs typeface="Arial" panose="020B0604020202020204" pitchFamily="34" charset="0"/>
              </a:rPr>
              <a:t> de </a:t>
            </a:r>
            <a:r>
              <a:rPr lang="en-GB" sz="2400" dirty="0" err="1">
                <a:solidFill>
                  <a:srgbClr val="7EC9BD"/>
                </a:solidFill>
                <a:latin typeface="Arial" panose="020B0604020202020204" pitchFamily="34" charset="0"/>
                <a:cs typeface="Arial" panose="020B0604020202020204" pitchFamily="34" charset="0"/>
              </a:rPr>
              <a:t>caso</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59623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1900" y="6315014"/>
            <a:ext cx="3148684" cy="338554"/>
          </a:xfrm>
          <a:prstGeom prst="rect">
            <a:avLst/>
          </a:prstGeom>
          <a:noFill/>
        </p:spPr>
        <p:txBody>
          <a:bodyPr wrap="square" rtlCol="0">
            <a:spAutoFit/>
          </a:bodyPr>
          <a:lstStyle/>
          <a:p>
            <a:r>
              <a:rPr lang="en-GB" sz="1600" i="1" dirty="0">
                <a:solidFill>
                  <a:srgbClr val="017973"/>
                </a:solidFill>
                <a:latin typeface="Arial" panose="020B0604020202020204" pitchFamily="34" charset="0"/>
                <a:cs typeface="Arial" panose="020B0604020202020204" pitchFamily="34" charset="0"/>
              </a:rPr>
              <a:t>Junho de 2025</a:t>
            </a:r>
          </a:p>
        </p:txBody>
      </p:sp>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Gestão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289164" y="898617"/>
            <a:ext cx="11217212" cy="2681311"/>
          </a:xfrm>
          <a:prstGeom prst="rect">
            <a:avLst/>
          </a:prstGeom>
          <a:noFill/>
        </p:spPr>
        <p:txBody>
          <a:bodyPr wrap="square">
            <a:spAutoFit/>
          </a:bodyPr>
          <a:lstStyle/>
          <a:p>
            <a:pPr marL="285750" indent="-285750">
              <a:lnSpc>
                <a:spcPct val="150000"/>
              </a:lnSpc>
              <a:buClr>
                <a:srgbClr val="017973"/>
              </a:buClr>
              <a:buSzPct val="130000"/>
              <a:buFont typeface="Arial" panose="020B0604020202020204" pitchFamily="34" charset="0"/>
              <a:buChar char="•"/>
            </a:pPr>
            <a:r>
              <a:rPr lang="pt-BR" sz="2300" dirty="0">
                <a:latin typeface="Arial" panose="020B0604020202020204" pitchFamily="34" charset="0"/>
                <a:cs typeface="Arial" panose="020B0604020202020204" pitchFamily="34" charset="0"/>
              </a:rPr>
              <a:t>Liam obtém 8 pontos na Escala Visual Analógica para Sintomas Globais de Rinite (EVA)</a:t>
            </a:r>
          </a:p>
          <a:p>
            <a:pPr marL="285750" indent="-285750">
              <a:lnSpc>
                <a:spcPct val="150000"/>
              </a:lnSpc>
              <a:buClr>
                <a:srgbClr val="017973"/>
              </a:buClr>
              <a:buSzPct val="130000"/>
              <a:buFont typeface="Arial" panose="020B0604020202020204" pitchFamily="34" charset="0"/>
              <a:buChar char="•"/>
            </a:pPr>
            <a:r>
              <a:rPr lang="pt-BR" sz="2300" dirty="0">
                <a:latin typeface="Arial" panose="020B0604020202020204" pitchFamily="34" charset="0"/>
                <a:cs typeface="Arial" panose="020B0604020202020204" pitchFamily="34" charset="0"/>
              </a:rPr>
              <a:t>Serão enviadas análises ao sangue para SpIgE</a:t>
            </a:r>
          </a:p>
          <a:p>
            <a:pPr marL="285750" indent="-285750">
              <a:lnSpc>
                <a:spcPct val="150000"/>
              </a:lnSpc>
              <a:buClr>
                <a:srgbClr val="017973"/>
              </a:buClr>
              <a:buSzPct val="130000"/>
              <a:buFont typeface="Arial" panose="020B0604020202020204" pitchFamily="34" charset="0"/>
              <a:buChar char="•"/>
            </a:pPr>
            <a:r>
              <a:rPr lang="pt-BR" sz="2300" dirty="0">
                <a:latin typeface="Arial" panose="020B0604020202020204" pitchFamily="34" charset="0"/>
                <a:cs typeface="Arial" panose="020B0604020202020204" pitchFamily="34" charset="0"/>
              </a:rPr>
              <a:t>É partilhada a importância de excluir a asma (como causa da tosse), e Liam e os pais concordam em medir o PEF duas vezes por dia</a:t>
            </a:r>
            <a:endParaRPr lang="en-US" sz="2300" b="1"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407143" y="3753826"/>
            <a:ext cx="6836937" cy="2741484"/>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8736751" y="3702707"/>
            <a:ext cx="3048754" cy="1200329"/>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Escala Visual Analógica</a:t>
            </a:r>
          </a:p>
          <a:p>
            <a:r>
              <a:rPr lang="pt-BR" dirty="0">
                <a:latin typeface="Arial" panose="020B0604020202020204" pitchFamily="34" charset="0"/>
                <a:cs typeface="Arial" panose="020B0604020202020204" pitchFamily="34" charset="0"/>
              </a:rPr>
              <a:t>Uma pontuação igual ou superior a 5 identifica doença moderada a grave.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Gestão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1168384239"/>
              </p:ext>
            </p:extLst>
          </p:nvPr>
        </p:nvGraphicFramePr>
        <p:xfrm>
          <a:off x="487394" y="195543"/>
          <a:ext cx="11217212"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pt-BR" sz="2400" dirty="0">
                <a:latin typeface="Arial" panose="020B0604020202020204" pitchFamily="34" charset="0"/>
                <a:cs typeface="Arial" panose="020B0604020202020204" pitchFamily="34" charset="0"/>
              </a:rPr>
              <a:t>Os pais perguntam sobre ITA: discutiremos na próxima consulta</a:t>
            </a:r>
          </a:p>
          <a:p>
            <a:r>
              <a:rPr lang="pt-BR" sz="2400" dirty="0">
                <a:latin typeface="Arial" panose="020B0604020202020204" pitchFamily="34" charset="0"/>
                <a:cs typeface="Arial" panose="020B0604020202020204" pitchFamily="34" charset="0"/>
              </a:rPr>
              <a:t>Reavaliação em 10-14 dias</a:t>
            </a:r>
            <a:endParaRPr lang="en-IE" sz="2400" dirty="0">
              <a:latin typeface="Arial" panose="020B0604020202020204" pitchFamily="34" charset="0"/>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8"/>
          <a:stretch>
            <a:fillRect/>
          </a:stretch>
        </p:blipFill>
        <p:spPr>
          <a:xfrm>
            <a:off x="9696450" y="4645421"/>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Reavaliação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417003193"/>
              </p:ext>
            </p:extLst>
          </p:nvPr>
        </p:nvGraphicFramePr>
        <p:xfrm>
          <a:off x="399095" y="1093865"/>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 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673847" y="1547842"/>
            <a:ext cx="8197467" cy="4318804"/>
          </a:xfrm>
        </p:spPr>
        <p:txBody>
          <a:bodyPr anchor="ctr">
            <a:noAutofit/>
          </a:bodyPr>
          <a:lstStyle/>
          <a:p>
            <a:pPr marL="0" indent="0">
              <a:buNone/>
            </a:pPr>
            <a:r>
              <a:rPr lang="pt-BR" sz="2000" dirty="0">
                <a:latin typeface="Arial" panose="020B0604020202020204" pitchFamily="34" charset="0"/>
                <a:cs typeface="Arial" panose="020B0604020202020204" pitchFamily="34" charset="0"/>
              </a:rPr>
              <a:t>Após o aconselhamento, os pais de Liam compreendem o seguinte sobre a ITA</a:t>
            </a:r>
          </a:p>
          <a:p>
            <a:pPr marL="0" indent="0">
              <a:buNone/>
            </a:pPr>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Tem melhores resultados em pacientes com sintomas moderados a graves (intermitentes ou persistentes)</a:t>
            </a:r>
          </a:p>
          <a:p>
            <a:r>
              <a:rPr lang="pt-BR" sz="2000" dirty="0">
                <a:latin typeface="Arial" panose="020B0604020202020204" pitchFamily="34" charset="0"/>
                <a:cs typeface="Arial" panose="020B0604020202020204" pitchFamily="34" charset="0"/>
              </a:rPr>
              <a:t>Ajuda quando, após o tratamento padrão, não foi possível diminuir completamente os sintomas, apesar das medidas de evicção e da farmacoterapia</a:t>
            </a:r>
          </a:p>
          <a:p>
            <a:r>
              <a:rPr lang="pt-BR" sz="2000" dirty="0">
                <a:latin typeface="Arial" panose="020B0604020202020204" pitchFamily="34" charset="0"/>
                <a:cs typeface="Arial" panose="020B0604020202020204" pitchFamily="34" charset="0"/>
              </a:rPr>
              <a:t>Excelente opção se a RA estiver a interferir nas atividades diárias ou no sono</a:t>
            </a:r>
          </a:p>
          <a:p>
            <a:r>
              <a:rPr lang="pt-BR" sz="2000" dirty="0">
                <a:latin typeface="Arial" panose="020B0604020202020204" pitchFamily="34" charset="0"/>
                <a:cs typeface="Arial" panose="020B0604020202020204" pitchFamily="34" charset="0"/>
              </a:rPr>
              <a:t>Explique que a ITA tem dois tipos principais: SCIT e SLIT.</a:t>
            </a:r>
          </a:p>
          <a:p>
            <a:r>
              <a:rPr lang="pt-BR" sz="2000" dirty="0">
                <a:latin typeface="Arial" panose="020B0604020202020204" pitchFamily="34" charset="0"/>
                <a:cs typeface="Arial" panose="020B0604020202020204" pitchFamily="34" charset="0"/>
              </a:rPr>
              <a:t>Os pais de Liam decidiram que gostariam de consultar um imunoalergologista para discutir isso mais a fundo e, portanto, foi feito um encaminhamento.</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49E08-7E85-B7C2-5B36-C957DBFCCE6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 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normAutofit fontScale="92500"/>
          </a:bodyPr>
          <a:lstStyle/>
          <a:p>
            <a:r>
              <a:rPr lang="pt-BR" dirty="0"/>
              <a:t>Os pais de Liam foram ao imunoalergologista e estão interessados na imunoterapia com alergénios (ITA) e têm muitas perguntas.</a:t>
            </a:r>
          </a:p>
          <a:p>
            <a:r>
              <a:rPr lang="pt-BR" dirty="0"/>
              <a:t>Estas são as perguntas mais importantes que eles têm</a:t>
            </a:r>
          </a:p>
          <a:p>
            <a:pPr lvl="1"/>
            <a:r>
              <a:rPr lang="pt-BR" dirty="0"/>
              <a:t>Que tipo de ITA existe e quanto tempo dura o tratamento?</a:t>
            </a:r>
          </a:p>
          <a:p>
            <a:pPr lvl="1"/>
            <a:r>
              <a:rPr lang="pt-BR" dirty="0"/>
              <a:t>Existem efeitos secundários?</a:t>
            </a:r>
          </a:p>
          <a:p>
            <a:pPr lvl="1"/>
            <a:r>
              <a:rPr lang="pt-BR" dirty="0"/>
              <a:t>Isso vai curar a alergia de Liam?</a:t>
            </a:r>
            <a:endParaRPr lang="en-IE" dirty="0"/>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0675-0A22-DC0C-7ECB-EACC7D27D5D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 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774794" y="976329"/>
            <a:ext cx="4677229" cy="4905341"/>
          </a:xfrm>
        </p:spPr>
        <p:txBody>
          <a:bodyPr>
            <a:normAutofit/>
          </a:bodyPr>
          <a:lstStyle/>
          <a:p>
            <a:r>
              <a:rPr lang="pt-BR" dirty="0"/>
              <a:t>Que tipo de ITA existe e qual é a duração do tratamento?</a:t>
            </a:r>
          </a:p>
          <a:p>
            <a:pPr lvl="1"/>
            <a:r>
              <a:rPr lang="pt-BR" dirty="0"/>
              <a:t>Imunoterapia sublingual (SLIT) e imunoterapia subcutânea (SCIT)</a:t>
            </a:r>
          </a:p>
          <a:p>
            <a:pPr lvl="1"/>
            <a:r>
              <a:rPr lang="pt-BR" dirty="0"/>
              <a:t>Ambas com anos de investigação e uso clínico</a:t>
            </a:r>
          </a:p>
          <a:p>
            <a:pPr lvl="1"/>
            <a:r>
              <a:rPr lang="pt-BR" dirty="0"/>
              <a:t>SLIT: comprimidos ou gotas, 3-5 anos.</a:t>
            </a:r>
          </a:p>
          <a:p>
            <a:pPr lvl="1"/>
            <a:r>
              <a:rPr lang="pt-BR" dirty="0"/>
              <a:t>SCIT: injeção subcutânea, 3-5 anos</a:t>
            </a:r>
            <a:endParaRPr lang="en-US" dirty="0"/>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624918" y="1286432"/>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234289" y="3347106"/>
            <a:ext cx="4777335" cy="3044041"/>
          </a:xfrm>
          <a:prstGeom prst="rect">
            <a:avLst/>
          </a:prstGeom>
        </p:spPr>
      </p:pic>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C43C-389B-00E5-1415-EACBAC6E31F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 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487680" y="976329"/>
            <a:ext cx="5007429" cy="4905341"/>
          </a:xfrm>
        </p:spPr>
        <p:txBody>
          <a:bodyPr/>
          <a:lstStyle/>
          <a:p>
            <a:r>
              <a:rPr lang="en-US" dirty="0" err="1"/>
              <a:t>Existem</a:t>
            </a:r>
            <a:r>
              <a:rPr lang="en-US" dirty="0"/>
              <a:t> </a:t>
            </a:r>
            <a:r>
              <a:rPr lang="en-US" dirty="0" err="1"/>
              <a:t>efeitos</a:t>
            </a:r>
            <a:r>
              <a:rPr lang="en-US" dirty="0"/>
              <a:t> </a:t>
            </a:r>
            <a:r>
              <a:rPr lang="en-US" dirty="0" err="1"/>
              <a:t>secundários</a:t>
            </a:r>
            <a:r>
              <a:rPr lang="en-US" dirty="0"/>
              <a:t>?</a:t>
            </a:r>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 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838200" y="1271621"/>
            <a:ext cx="4677229" cy="4905341"/>
          </a:xfrm>
        </p:spPr>
        <p:txBody>
          <a:bodyPr>
            <a:normAutofit lnSpcReduction="10000"/>
          </a:bodyPr>
          <a:lstStyle/>
          <a:p>
            <a:r>
              <a:rPr lang="pt-BR" dirty="0"/>
              <a:t>Isso vai curar a alergia do Liam?</a:t>
            </a:r>
          </a:p>
          <a:p>
            <a:r>
              <a:rPr lang="pt-BR" dirty="0"/>
              <a:t>Não é perfeito, mas funciona para a maioria dos pacientes.</a:t>
            </a:r>
          </a:p>
          <a:p>
            <a:r>
              <a:rPr lang="pt-BR" dirty="0"/>
              <a:t>Melhores resultados em pacientes com alergia moderada a grave</a:t>
            </a:r>
          </a:p>
          <a:p>
            <a:r>
              <a:rPr lang="pt-BR" dirty="0"/>
              <a:t>Seleção do alergénio</a:t>
            </a:r>
          </a:p>
          <a:p>
            <a:r>
              <a:rPr lang="pt-BR" dirty="0"/>
              <a:t>Alívio a curto e longo prazo</a:t>
            </a:r>
          </a:p>
          <a:p>
            <a:r>
              <a:rPr lang="pt-BR" dirty="0"/>
              <a:t>Medicação modificadora da doença</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2956873651"/>
              </p:ext>
            </p:extLst>
          </p:nvPr>
        </p:nvGraphicFramePr>
        <p:xfrm>
          <a:off x="873760" y="281092"/>
          <a:ext cx="9174481" cy="6108186"/>
        </p:xfrm>
        <a:graphic>
          <a:graphicData uri="http://schemas.openxmlformats.org/drawingml/2006/table">
            <a:tbl>
              <a:tblPr firstRow="1" bandRow="1">
                <a:noFill/>
              </a:tblPr>
              <a:tblGrid>
                <a:gridCol w="2458720">
                  <a:extLst>
                    <a:ext uri="{9D8B030D-6E8A-4147-A177-3AD203B41FA5}">
                      <a16:colId xmlns:a16="http://schemas.microsoft.com/office/drawing/2014/main" val="742786417"/>
                    </a:ext>
                  </a:extLst>
                </a:gridCol>
                <a:gridCol w="3401215">
                  <a:extLst>
                    <a:ext uri="{9D8B030D-6E8A-4147-A177-3AD203B41FA5}">
                      <a16:colId xmlns:a16="http://schemas.microsoft.com/office/drawing/2014/main" val="2318689931"/>
                    </a:ext>
                  </a:extLst>
                </a:gridCol>
                <a:gridCol w="3314546">
                  <a:extLst>
                    <a:ext uri="{9D8B030D-6E8A-4147-A177-3AD203B41FA5}">
                      <a16:colId xmlns:a16="http://schemas.microsoft.com/office/drawing/2014/main" val="3174457865"/>
                    </a:ext>
                  </a:extLst>
                </a:gridCol>
              </a:tblGrid>
              <a:tr h="734049">
                <a:tc>
                  <a:txBody>
                    <a:bodyPr/>
                    <a:lstStyle/>
                    <a:p>
                      <a:r>
                        <a:rPr lang="en-IE" sz="2000" b="1" cap="none" spc="30" dirty="0" err="1">
                          <a:solidFill>
                            <a:schemeClr val="tx1"/>
                          </a:solidFill>
                          <a:effectLst/>
                        </a:rPr>
                        <a:t>Aspecto</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SLIT (</a:t>
                      </a:r>
                      <a:r>
                        <a:rPr lang="en-IE" sz="2000" b="1" cap="none" spc="30" dirty="0" err="1">
                          <a:solidFill>
                            <a:schemeClr val="tx1"/>
                          </a:solidFill>
                          <a:effectLst/>
                        </a:rPr>
                        <a:t>Imunoterapia</a:t>
                      </a:r>
                      <a:r>
                        <a:rPr lang="en-IE" sz="2000" b="1" cap="none" spc="30" dirty="0">
                          <a:solidFill>
                            <a:schemeClr val="tx1"/>
                          </a:solidFill>
                          <a:effectLst/>
                        </a:rPr>
                        <a:t> Sublingual)</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SCIT (</a:t>
                      </a:r>
                      <a:r>
                        <a:rPr lang="en-IE" sz="2000" b="1" cap="none" spc="30" dirty="0" err="1">
                          <a:solidFill>
                            <a:schemeClr val="tx1"/>
                          </a:solidFill>
                          <a:effectLst/>
                        </a:rPr>
                        <a:t>Imunoterapia</a:t>
                      </a:r>
                      <a:r>
                        <a:rPr lang="en-IE" sz="2000" b="1" cap="none" spc="30" dirty="0">
                          <a:solidFill>
                            <a:schemeClr val="tx1"/>
                          </a:solidFill>
                          <a:effectLst/>
                        </a:rPr>
                        <a:t> </a:t>
                      </a:r>
                      <a:r>
                        <a:rPr lang="en-IE" sz="2000" b="1" cap="none" spc="30" dirty="0" err="1">
                          <a:solidFill>
                            <a:schemeClr val="tx1"/>
                          </a:solidFill>
                          <a:effectLst/>
                        </a:rPr>
                        <a:t>Subcutânea</a:t>
                      </a:r>
                      <a:r>
                        <a:rPr lang="en-IE" sz="2000" b="1" cap="none" spc="30" dirty="0">
                          <a:solidFill>
                            <a:schemeClr val="tx1"/>
                          </a:solidFill>
                          <a:effectLst/>
                        </a:rPr>
                        <a: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r>
                        <a:rPr lang="en-IE" sz="1800" b="1" cap="none" spc="0" dirty="0">
                          <a:solidFill>
                            <a:schemeClr val="tx1"/>
                          </a:solidFill>
                          <a:effectLst/>
                        </a:rPr>
                        <a:t>Como é </a:t>
                      </a:r>
                      <a:r>
                        <a:rPr lang="en-IE" sz="1800" b="1" cap="none" spc="0" dirty="0" err="1">
                          <a:solidFill>
                            <a:schemeClr val="tx1"/>
                          </a:solidFill>
                          <a:effectLst/>
                        </a:rPr>
                        <a:t>administrado</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pt-BR" sz="1400" cap="none" spc="0" dirty="0">
                          <a:solidFill>
                            <a:schemeClr val="tx1"/>
                          </a:solidFill>
                          <a:effectLst/>
                        </a:rPr>
                        <a:t>Gotas ou comprimidos debaixo da língua em casa, diariamente</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pt-BR" sz="1400" cap="none" spc="0" dirty="0">
                          <a:solidFill>
                            <a:schemeClr val="tx1"/>
                          </a:solidFill>
                          <a:effectLst/>
                        </a:rPr>
                        <a:t>Injeções no consultório médico, geralmente semanais no início, depois mensais para manutenção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748355355"/>
                  </a:ext>
                </a:extLst>
              </a:tr>
              <a:tr h="567772">
                <a:tc>
                  <a:txBody>
                    <a:bodyPr/>
                    <a:lstStyle/>
                    <a:p>
                      <a:r>
                        <a:rPr lang="en-IE" sz="1800" b="1" cap="none" spc="0" dirty="0" err="1">
                          <a:solidFill>
                            <a:schemeClr val="tx1"/>
                          </a:solidFill>
                          <a:effectLst/>
                        </a:rPr>
                        <a:t>Conveniência</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Muito conveniente — não é necessário ir ao consultório</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Menos conveniente — requer consultas clínicas regulares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r>
                        <a:rPr lang="en-IE" sz="1800" b="1" cap="none" spc="0" dirty="0" err="1">
                          <a:solidFill>
                            <a:schemeClr val="tx1"/>
                          </a:solidFill>
                          <a:effectLst/>
                        </a:rPr>
                        <a:t>Segurança</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pt-BR" sz="1400" cap="none" spc="0" dirty="0">
                          <a:solidFill>
                            <a:schemeClr val="tx1"/>
                          </a:solidFill>
                          <a:effectLst/>
                        </a:rPr>
                        <a:t>Menor risco de reações alérgicas graves</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pt-BR" sz="1400" cap="none" spc="0" dirty="0">
                          <a:solidFill>
                            <a:schemeClr val="tx1"/>
                          </a:solidFill>
                          <a:effectLst/>
                        </a:rPr>
                        <a:t>Maior risco de reações sistémicas, requer monitorização após cada injeção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94922765"/>
                  </a:ext>
                </a:extLst>
              </a:tr>
              <a:tr h="567772">
                <a:tc>
                  <a:txBody>
                    <a:bodyPr/>
                    <a:lstStyle/>
                    <a:p>
                      <a:r>
                        <a:rPr lang="en-IE" sz="1800" b="1" cap="none" spc="0" dirty="0" err="1">
                          <a:solidFill>
                            <a:schemeClr val="tx1"/>
                          </a:solidFill>
                          <a:effectLst/>
                        </a:rPr>
                        <a:t>Eficácia</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Eficaz, mas pode ser ligeiramente menos robusto para alguns alergénios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Muito eficaz contra uma ampla gama de alergénios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r>
                        <a:rPr lang="en-IE" sz="1800" b="1" cap="none" spc="0" dirty="0" err="1">
                          <a:solidFill>
                            <a:schemeClr val="tx1"/>
                          </a:solidFill>
                          <a:effectLst/>
                        </a:rPr>
                        <a:t>Início</a:t>
                      </a:r>
                      <a:r>
                        <a:rPr lang="en-IE" sz="1800" b="1" cap="none" spc="0" dirty="0">
                          <a:solidFill>
                            <a:schemeClr val="tx1"/>
                          </a:solidFill>
                          <a:effectLst/>
                        </a:rPr>
                        <a:t> do </a:t>
                      </a:r>
                      <a:r>
                        <a:rPr lang="en-IE" sz="1800" b="1" cap="none" spc="0" dirty="0" err="1">
                          <a:solidFill>
                            <a:schemeClr val="tx1"/>
                          </a:solidFill>
                          <a:effectLst/>
                        </a:rPr>
                        <a:t>benefício</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pt-BR" sz="1400" cap="none" spc="0" dirty="0">
                          <a:solidFill>
                            <a:schemeClr val="tx1"/>
                          </a:solidFill>
                          <a:effectLst/>
                        </a:rPr>
                        <a:t>Melhoria gradual ao longo de meses a um ano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IE" sz="1400" cap="none" spc="0" dirty="0" err="1">
                          <a:solidFill>
                            <a:schemeClr val="tx1"/>
                          </a:solidFill>
                          <a:effectLst/>
                        </a:rPr>
                        <a:t>Melhoria</a:t>
                      </a:r>
                      <a:r>
                        <a:rPr lang="en-IE" sz="1400" cap="none" spc="0" dirty="0">
                          <a:solidFill>
                            <a:schemeClr val="tx1"/>
                          </a:solidFill>
                          <a:effectLst/>
                        </a:rPr>
                        <a:t> gradual </a:t>
                      </a:r>
                      <a:r>
                        <a:rPr lang="en-IE" sz="1400" cap="none" spc="0" dirty="0" err="1">
                          <a:solidFill>
                            <a:schemeClr val="tx1"/>
                          </a:solidFill>
                          <a:effectLst/>
                        </a:rPr>
                        <a:t>semelhante</a:t>
                      </a:r>
                      <a:endParaRPr lang="en-IE"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95525455"/>
                  </a:ext>
                </a:extLst>
              </a:tr>
              <a:tr h="817185">
                <a:tc>
                  <a:txBody>
                    <a:bodyPr/>
                    <a:lstStyle/>
                    <a:p>
                      <a:r>
                        <a:rPr lang="en-IE" sz="1800" b="1" cap="none" spc="0" dirty="0" err="1">
                          <a:solidFill>
                            <a:schemeClr val="tx1"/>
                          </a:solidFill>
                          <a:effectLst/>
                        </a:rPr>
                        <a:t>Considerações</a:t>
                      </a:r>
                      <a:r>
                        <a:rPr lang="en-IE" sz="1800" b="1" cap="none" spc="0" dirty="0">
                          <a:solidFill>
                            <a:schemeClr val="tx1"/>
                          </a:solidFill>
                          <a:effectLst/>
                        </a:rPr>
                        <a:t> </a:t>
                      </a:r>
                      <a:r>
                        <a:rPr lang="en-IE" sz="1800" b="1" cap="none" spc="0" dirty="0" err="1">
                          <a:solidFill>
                            <a:schemeClr val="tx1"/>
                          </a:solidFill>
                          <a:effectLst/>
                        </a:rPr>
                        <a:t>sobre</a:t>
                      </a:r>
                      <a:r>
                        <a:rPr lang="en-IE" sz="1800" b="1" cap="none" spc="0" dirty="0">
                          <a:solidFill>
                            <a:schemeClr val="tx1"/>
                          </a:solidFill>
                          <a:effectLst/>
                        </a:rPr>
                        <a:t> custos</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Menos consultas médicas podem reduzir os custos, mas os comprimidos podem ser caros.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As consultas médicas aumentam o custo total, mas as injeções geralmente são cobertas pelo seguro</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r>
                        <a:rPr lang="en-IE" sz="1800" b="1" cap="none" spc="0" dirty="0" err="1">
                          <a:solidFill>
                            <a:schemeClr val="tx1"/>
                          </a:solidFill>
                          <a:effectLst/>
                        </a:rPr>
                        <a:t>Adesão</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pt-BR" sz="1400" cap="none" spc="0" dirty="0">
                          <a:solidFill>
                            <a:schemeClr val="tx1"/>
                          </a:solidFill>
                          <a:effectLst/>
                        </a:rPr>
                        <a:t>O uso diário em casa requer um forte compromisso do paciente.</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pt-BR" sz="1400" cap="none" spc="0" dirty="0">
                          <a:solidFill>
                            <a:schemeClr val="tx1"/>
                          </a:solidFill>
                          <a:effectLst/>
                        </a:rPr>
                        <a:t>As marcações no consultório podem melhorar a adesão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58162318"/>
                  </a:ext>
                </a:extLst>
              </a:tr>
              <a:tr h="567772">
                <a:tc>
                  <a:txBody>
                    <a:bodyPr/>
                    <a:lstStyle/>
                    <a:p>
                      <a:r>
                        <a:rPr lang="en-IE" sz="1800" b="1" cap="none" spc="0" dirty="0">
                          <a:solidFill>
                            <a:schemeClr val="tx1"/>
                          </a:solidFill>
                          <a:effectLst/>
                        </a:rPr>
                        <a:t>Ideal para</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Aqueles que preferem tratamento em casa ou que não gostam de agulhas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pt-BR" sz="1400" cap="none" spc="0" dirty="0">
                          <a:solidFill>
                            <a:schemeClr val="tx1"/>
                          </a:solidFill>
                          <a:effectLst/>
                        </a:rPr>
                        <a:t>Aqueles que querem misturas personalizadas e não se importam com injeções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922E0AD-0298-0F0B-379F-36402A98F7BB}"/>
              </a:ext>
            </a:extLst>
          </p:cNvPr>
          <p:cNvGrpSpPr/>
          <p:nvPr/>
        </p:nvGrpSpPr>
        <p:grpSpPr>
          <a:xfrm>
            <a:off x="0" y="209165"/>
            <a:ext cx="11217212" cy="6535963"/>
            <a:chOff x="0" y="209165"/>
            <a:chExt cx="11217212" cy="6535963"/>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340805" y="209165"/>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634239" y="502599"/>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2037534"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b="1" kern="1200" dirty="0">
                  <a:latin typeface="Arial" panose="020B0604020202020204" pitchFamily="34" charset="0"/>
                  <a:cs typeface="Arial" panose="020B0604020202020204" pitchFamily="34" charset="0"/>
                </a:rPr>
                <a:t>Mensagens para levar para casa</a:t>
              </a:r>
              <a:endParaRPr lang="en-US" sz="2400" b="1"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91FB173-C395-BCBA-496D-0BF3FDE6D3AB}"/>
                </a:ext>
              </a:extLst>
            </p:cNvPr>
            <p:cNvSpPr/>
            <p:nvPr/>
          </p:nvSpPr>
          <p:spPr>
            <a:xfrm>
              <a:off x="5905077" y="209165"/>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6198512" y="502599"/>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7601806"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BR" sz="1900" kern="1200" dirty="0">
                  <a:latin typeface="Arial" panose="020B0604020202020204" pitchFamily="34" charset="0"/>
                  <a:cs typeface="Arial" panose="020B0604020202020204" pitchFamily="34" charset="0"/>
                </a:rPr>
                <a:t>A rinite alérgica (RA) em crianças deve ser um diagnóstico considerado pelos profissionais de cuidados</a:t>
              </a:r>
              <a:r>
                <a:rPr lang="pt-BR" sz="1900" dirty="0">
                  <a:latin typeface="Arial" panose="020B0604020202020204" pitchFamily="34" charset="0"/>
                  <a:cs typeface="Arial" panose="020B0604020202020204" pitchFamily="34" charset="0"/>
                </a:rPr>
                <a:t> de saúde</a:t>
              </a:r>
              <a:r>
                <a:rPr lang="pt-BR" sz="1900" kern="1200" dirty="0">
                  <a:latin typeface="Arial" panose="020B0604020202020204" pitchFamily="34" charset="0"/>
                  <a:cs typeface="Arial" panose="020B0604020202020204" pitchFamily="34" charset="0"/>
                </a:rPr>
                <a:t> primários.</a:t>
              </a:r>
              <a:endParaRPr lang="en-US" sz="1900" kern="12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D36125D-CDAF-4D36-48CF-6D5AA2FD19AB}"/>
                </a:ext>
              </a:extLst>
            </p:cNvPr>
            <p:cNvSpPr/>
            <p:nvPr/>
          </p:nvSpPr>
          <p:spPr>
            <a:xfrm>
              <a:off x="331280"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624714" y="2201921"/>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5" name="Oval 34">
              <a:extLst>
                <a:ext uri="{FF2B5EF4-FFF2-40B4-BE49-F238E27FC236}">
                  <a16:creationId xmlns:a16="http://schemas.microsoft.com/office/drawing/2014/main" id="{7F8CD81A-A589-DE4D-FC72-6CE98431EF6F}"/>
                </a:ext>
              </a:extLst>
            </p:cNvPr>
            <p:cNvSpPr/>
            <p:nvPr/>
          </p:nvSpPr>
          <p:spPr>
            <a:xfrm>
              <a:off x="5895552"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6188987" y="2201921"/>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7592281"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BR" sz="1900" kern="1200" dirty="0">
                  <a:latin typeface="Arial" panose="020B0604020202020204" pitchFamily="34" charset="0"/>
                  <a:cs typeface="Arial" panose="020B0604020202020204" pitchFamily="34" charset="0"/>
                </a:rPr>
                <a:t>A técnica de administração de corticosteróides nasais e o treino adequado são essenciais para a sua eficácia.</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276135" y="3607809"/>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569549" y="3901238"/>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1895983" y="3657902"/>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BR" sz="1900" kern="1200" dirty="0">
                  <a:latin typeface="Arial" panose="020B0604020202020204" pitchFamily="34" charset="0"/>
                  <a:cs typeface="Arial" panose="020B0604020202020204" pitchFamily="34" charset="0"/>
                </a:rPr>
                <a:t>A ITA é uma boa opção para os pacientes melhorarem os resultados em relação aos alcançados pel</a:t>
              </a:r>
              <a:r>
                <a:rPr lang="pt-BR" sz="1900" dirty="0">
                  <a:latin typeface="Arial" panose="020B0604020202020204" pitchFamily="34" charset="0"/>
                  <a:cs typeface="Arial" panose="020B0604020202020204" pitchFamily="34" charset="0"/>
                </a:rPr>
                <a:t>o</a:t>
              </a:r>
              <a:r>
                <a:rPr lang="pt-BR" sz="1900" kern="1200" dirty="0">
                  <a:latin typeface="Arial" panose="020B0604020202020204" pitchFamily="34" charset="0"/>
                  <a:cs typeface="Arial" panose="020B0604020202020204" pitchFamily="34" charset="0"/>
                </a:rPr>
                <a:t> tratamento convencional.</a:t>
              </a:r>
              <a:endParaRPr lang="en-US" sz="1900" kern="1200" dirty="0">
                <a:latin typeface="Arial" panose="020B0604020202020204" pitchFamily="34" charset="0"/>
                <a:cs typeface="Arial" panose="020B0604020202020204" pitchFamily="34" charset="0"/>
              </a:endParaRPr>
            </a:p>
          </p:txBody>
        </p:sp>
      </p:gr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5708172" y="3710494"/>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7381613" y="3908884"/>
            <a:ext cx="4362350" cy="646331"/>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ITA foi o primeiro (e único) tratamento para rinite alérgica</a:t>
            </a:r>
            <a:endParaRPr lang="en-US" dirty="0">
              <a:latin typeface="Arial" panose="020B0604020202020204" pitchFamily="34" charset="0"/>
              <a:cs typeface="Arial" panose="020B0604020202020204" pitchFamily="34" charset="0"/>
            </a:endParaRP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C94585B-8C38-6787-FEA6-275DF2C362BB}"/>
              </a:ext>
            </a:extLst>
          </p:cNvPr>
          <p:cNvSpPr>
            <a:spLocks noChangeArrowheads="1"/>
          </p:cNvSpPr>
          <p:nvPr/>
        </p:nvSpPr>
        <p:spPr bwMode="auto">
          <a:xfrm>
            <a:off x="1895983" y="2121143"/>
            <a:ext cx="399288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err="1">
                <a:ln>
                  <a:noFill/>
                </a:ln>
                <a:solidFill>
                  <a:schemeClr val="tx1"/>
                </a:solidFill>
                <a:effectLst/>
                <a:latin typeface="Arial" panose="020B0604020202020204" pitchFamily="34" charset="0"/>
              </a:rPr>
              <a:t>Existem</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vários</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tratamentos</a:t>
            </a:r>
            <a:r>
              <a:rPr kumimoji="0" lang="en-US" altLang="en-US" sz="1900" b="0" i="0" u="none" strike="noStrike" cap="none" normalizeH="0" baseline="0" dirty="0">
                <a:ln>
                  <a:noFill/>
                </a:ln>
                <a:solidFill>
                  <a:schemeClr val="tx1"/>
                </a:solidFill>
                <a:effectLst/>
                <a:latin typeface="Arial" panose="020B0604020202020204" pitchFamily="34" charset="0"/>
              </a:rPr>
              <a:t> para a RA, que </a:t>
            </a:r>
            <a:r>
              <a:rPr kumimoji="0" lang="en-US" altLang="en-US" sz="1900" b="0" i="0" u="none" strike="noStrike" cap="none" normalizeH="0" baseline="0" dirty="0" err="1">
                <a:ln>
                  <a:noFill/>
                </a:ln>
                <a:solidFill>
                  <a:schemeClr val="tx1"/>
                </a:solidFill>
                <a:effectLst/>
                <a:latin typeface="Arial" panose="020B0604020202020204" pitchFamily="34" charset="0"/>
              </a:rPr>
              <a:t>dependerão</a:t>
            </a:r>
            <a:r>
              <a:rPr kumimoji="0" lang="en-US" altLang="en-US" sz="1900" b="0" i="0" u="none" strike="noStrike" cap="none" normalizeH="0" baseline="0" dirty="0">
                <a:ln>
                  <a:noFill/>
                </a:ln>
                <a:solidFill>
                  <a:schemeClr val="tx1"/>
                </a:solidFill>
                <a:effectLst/>
                <a:latin typeface="Arial" panose="020B0604020202020204" pitchFamily="34" charset="0"/>
              </a:rPr>
              <a:t> do </a:t>
            </a:r>
            <a:r>
              <a:rPr kumimoji="0" lang="en-US" altLang="en-US" sz="1900" b="0" i="0" u="none" strike="noStrike" cap="none" normalizeH="0" baseline="0" dirty="0" err="1">
                <a:ln>
                  <a:noFill/>
                </a:ln>
                <a:solidFill>
                  <a:schemeClr val="tx1"/>
                </a:solidFill>
                <a:effectLst/>
                <a:latin typeface="Arial" panose="020B0604020202020204" pitchFamily="34" charset="0"/>
              </a:rPr>
              <a:t>tipo</a:t>
            </a:r>
            <a:r>
              <a:rPr kumimoji="0" lang="en-US" altLang="en-US" sz="1900" b="0" i="0" u="none" strike="noStrike" cap="none" normalizeH="0" baseline="0" dirty="0">
                <a:ln>
                  <a:noFill/>
                </a:ln>
                <a:solidFill>
                  <a:schemeClr val="tx1"/>
                </a:solidFill>
                <a:effectLst/>
                <a:latin typeface="Arial" panose="020B0604020202020204" pitchFamily="34" charset="0"/>
              </a:rPr>
              <a:t> e da </a:t>
            </a:r>
            <a:r>
              <a:rPr kumimoji="0" lang="en-US" altLang="en-US" sz="1900" b="0" i="0" u="none" strike="noStrike" cap="none" normalizeH="0" baseline="0" dirty="0" err="1">
                <a:ln>
                  <a:noFill/>
                </a:ln>
                <a:solidFill>
                  <a:schemeClr val="tx1"/>
                </a:solidFill>
                <a:effectLst/>
                <a:latin typeface="Arial" panose="020B0604020202020204" pitchFamily="34" charset="0"/>
              </a:rPr>
              <a:t>gravidade</a:t>
            </a:r>
            <a:r>
              <a:rPr kumimoji="0" lang="en-US" altLang="en-US" sz="1900" b="0" i="0" u="none" strike="noStrike" cap="none" normalizeH="0" baseline="0" dirty="0">
                <a:ln>
                  <a:noFill/>
                </a:ln>
                <a:solidFill>
                  <a:schemeClr val="tx1"/>
                </a:solidFill>
                <a:effectLst/>
                <a:latin typeface="Arial" panose="020B0604020202020204" pitchFamily="34" charset="0"/>
              </a:rPr>
              <a:t> da </a:t>
            </a:r>
            <a:r>
              <a:rPr kumimoji="0" lang="en-US" altLang="en-US" sz="1900" b="0" i="0" u="none" strike="noStrike" cap="none" normalizeH="0" baseline="0" dirty="0" err="1">
                <a:ln>
                  <a:noFill/>
                </a:ln>
                <a:solidFill>
                  <a:schemeClr val="tx1"/>
                </a:solidFill>
                <a:effectLst/>
                <a:latin typeface="Arial" panose="020B0604020202020204" pitchFamily="34" charset="0"/>
              </a:rPr>
              <a:t>doença</a:t>
            </a:r>
            <a:r>
              <a:rPr kumimoji="0" lang="en-US" altLang="en-US" sz="19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406495" y="239830"/>
            <a:ext cx="9757759"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Guia </a:t>
            </a:r>
            <a:r>
              <a:rPr lang="en-GB" sz="2800" b="1" dirty="0" err="1">
                <a:solidFill>
                  <a:srgbClr val="017973"/>
                </a:solidFill>
                <a:latin typeface="Arial" panose="020B0604020202020204" pitchFamily="34" charset="0"/>
                <a:cs typeface="Arial" panose="020B0604020202020204" pitchFamily="34" charset="0"/>
              </a:rPr>
              <a:t>Prático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rcRect/>
          <a:stretch/>
        </p:blipFill>
        <p:spPr>
          <a:xfrm>
            <a:off x="594970" y="1102888"/>
            <a:ext cx="3646396"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1013676"/>
            <a:ext cx="7482964" cy="1477328"/>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pt-BR" b="0" i="0" dirty="0">
                <a:solidFill>
                  <a:srgbClr val="223843"/>
                </a:solidFill>
                <a:effectLst/>
                <a:latin typeface="Arial" panose="020B0604020202020204" pitchFamily="34" charset="0"/>
                <a:cs typeface="Arial" panose="020B0604020202020204" pitchFamily="34" charset="0"/>
              </a:rPr>
              <a:t>A rinite é uma doença altamente prevalente em todas as faixas etárias que prejudica significativamente a vida das pessoas com a doença, incluindo os seus coabitantes. O subdiagnóstico e o diagnóstico incorreto são comuns, o que leva a um tratamento insuficiente ou inadequado, impacto económico e danos potenciais.</a:t>
            </a:r>
            <a:endParaRPr lang="en-US" b="0" i="0" dirty="0">
              <a:solidFill>
                <a:srgbClr val="223843"/>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585233"/>
            <a:ext cx="4785032" cy="3885679"/>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pt-BR" b="0" i="0" dirty="0">
                <a:solidFill>
                  <a:srgbClr val="223843"/>
                </a:solidFill>
                <a:effectLst/>
                <a:latin typeface="Arial" panose="020B0604020202020204" pitchFamily="34" charset="0"/>
                <a:cs typeface="Arial" panose="020B0604020202020204" pitchFamily="34" charset="0"/>
              </a:rPr>
              <a:t>A maioria das pessoas com rinite controla a doença episodicamente, seja com autogestão ou medicamentos sem receita médica. Muitas subestimam e negligenciam os seus sintomas e, muitas vezes, não abordam isso</a:t>
            </a:r>
            <a:r>
              <a:rPr lang="pt-BR" dirty="0">
                <a:solidFill>
                  <a:srgbClr val="223843"/>
                </a:solidFill>
                <a:latin typeface="Arial" panose="020B0604020202020204" pitchFamily="34" charset="0"/>
                <a:cs typeface="Arial" panose="020B0604020202020204" pitchFamily="34" charset="0"/>
              </a:rPr>
              <a:t> com </a:t>
            </a:r>
            <a:r>
              <a:rPr lang="pt-BR" b="0" i="0" dirty="0">
                <a:solidFill>
                  <a:srgbClr val="223843"/>
                </a:solidFill>
                <a:effectLst/>
                <a:latin typeface="Arial" panose="020B0604020202020204" pitchFamily="34" charset="0"/>
                <a:cs typeface="Arial" panose="020B0604020202020204" pitchFamily="34" charset="0"/>
              </a:rPr>
              <a:t>o seu médico de família (</a:t>
            </a:r>
            <a:r>
              <a:rPr lang="pt-BR" dirty="0">
                <a:solidFill>
                  <a:srgbClr val="223843"/>
                </a:solidFill>
                <a:latin typeface="Arial" panose="020B0604020202020204" pitchFamily="34" charset="0"/>
                <a:cs typeface="Arial" panose="020B0604020202020204" pitchFamily="34" charset="0"/>
              </a:rPr>
              <a:t>MF</a:t>
            </a:r>
            <a:r>
              <a:rPr lang="pt-BR" b="0" i="0" dirty="0">
                <a:solidFill>
                  <a:srgbClr val="223843"/>
                </a:solidFill>
                <a:effectLst/>
                <a:latin typeface="Arial" panose="020B0604020202020204" pitchFamily="34" charset="0"/>
                <a:cs typeface="Arial" panose="020B0604020202020204" pitchFamily="34" charset="0"/>
              </a:rPr>
              <a:t>).</a:t>
            </a:r>
          </a:p>
          <a:p>
            <a:pPr marL="285750" indent="-285750" algn="l">
              <a:spcAft>
                <a:spcPts val="1500"/>
              </a:spcAft>
              <a:buFont typeface="Arial" panose="020B0604020202020204" pitchFamily="34" charset="0"/>
              <a:buChar char="•"/>
            </a:pPr>
            <a:r>
              <a:rPr lang="pt-BR" b="0" i="0" dirty="0">
                <a:solidFill>
                  <a:srgbClr val="223843"/>
                </a:solidFill>
                <a:effectLst/>
                <a:latin typeface="Arial" panose="020B0604020202020204" pitchFamily="34" charset="0"/>
                <a:cs typeface="Arial" panose="020B0604020202020204" pitchFamily="34" charset="0"/>
              </a:rPr>
              <a:t>No entanto, como este é um problema comum e uma comorbidade frequente que afeta o tratamento de outras doenças, precisa de ser reconhecido e tratado adequadamente nos cuidados de saúde primários.</a:t>
            </a:r>
            <a:endParaRPr lang="en-US" b="0" i="0" dirty="0">
              <a:solidFill>
                <a:srgbClr val="22384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Guia </a:t>
            </a:r>
            <a:r>
              <a:rPr lang="en-GB" sz="2800" b="1" dirty="0" err="1">
                <a:solidFill>
                  <a:srgbClr val="017973"/>
                </a:solidFill>
                <a:latin typeface="Arial" panose="020B0604020202020204" pitchFamily="34" charset="0"/>
                <a:cs typeface="Arial" panose="020B0604020202020204" pitchFamily="34" charset="0"/>
              </a:rPr>
              <a:t>Prático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4970" y="1102888"/>
            <a:ext cx="3646396"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O </a:t>
            </a:r>
            <a:r>
              <a:rPr lang="en-GB" sz="2800" b="1" dirty="0" err="1">
                <a:solidFill>
                  <a:srgbClr val="017973"/>
                </a:solidFill>
                <a:latin typeface="Arial" panose="020B0604020202020204" pitchFamily="34" charset="0"/>
                <a:cs typeface="Arial" panose="020B0604020202020204" pitchFamily="34" charset="0"/>
              </a:rPr>
              <a:t>estudo</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caso</a:t>
            </a:r>
            <a:r>
              <a:rPr lang="en-GB" sz="2800" b="1" dirty="0">
                <a:solidFill>
                  <a:srgbClr val="017973"/>
                </a:solidFill>
                <a:latin typeface="Arial" panose="020B0604020202020204" pitchFamily="34" charset="0"/>
                <a:cs typeface="Arial" panose="020B0604020202020204" pitchFamily="34" charset="0"/>
              </a:rPr>
              <a:t>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4893647"/>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pt-BR" sz="2400" dirty="0">
                <a:latin typeface="Arial" panose="020B0604020202020204" pitchFamily="34" charset="0"/>
                <a:cs typeface="Arial" panose="020B0604020202020204" pitchFamily="34" charset="0"/>
              </a:rPr>
              <a:t>Liam é um menino de sete anos que adora jogar futebol e brincar ao ar livre com os amigos.</a:t>
            </a:r>
          </a:p>
          <a:p>
            <a:pPr marL="285750" indent="-285750">
              <a:buClr>
                <a:srgbClr val="017973"/>
              </a:buClr>
              <a:buSzPct val="130000"/>
              <a:buFont typeface="Arial" panose="020B0604020202020204" pitchFamily="34" charset="0"/>
              <a:buChar char="•"/>
            </a:pPr>
            <a:r>
              <a:rPr lang="pt-BR" sz="2400" dirty="0">
                <a:latin typeface="Arial" panose="020B0604020202020204" pitchFamily="34" charset="0"/>
                <a:cs typeface="Arial" panose="020B0604020202020204" pitchFamily="34" charset="0"/>
              </a:rPr>
              <a:t>Desde há alguns anos, ele apresenta sintomas de coriza e congestão nasal, acompanhados de espirros.</a:t>
            </a:r>
          </a:p>
          <a:p>
            <a:pPr marL="285750" indent="-285750">
              <a:buClr>
                <a:srgbClr val="017973"/>
              </a:buClr>
              <a:buSzPct val="130000"/>
              <a:buFont typeface="Arial" panose="020B0604020202020204" pitchFamily="34" charset="0"/>
              <a:buChar char="•"/>
            </a:pPr>
            <a:r>
              <a:rPr lang="pt-BR" sz="2400" dirty="0">
                <a:latin typeface="Arial" panose="020B0604020202020204" pitchFamily="34" charset="0"/>
                <a:cs typeface="Arial" panose="020B0604020202020204" pitchFamily="34" charset="0"/>
              </a:rPr>
              <a:t>Os pais dele não gostam de incomodar o médico e, nos últimos dois anos, têm usado remédios de venda livre para ajudar Liam a aliviar os sintomas.</a:t>
            </a:r>
          </a:p>
          <a:p>
            <a:pPr marL="285750" indent="-285750">
              <a:buClr>
                <a:srgbClr val="017973"/>
              </a:buClr>
              <a:buSzPct val="130000"/>
              <a:buFont typeface="Arial" panose="020B0604020202020204" pitchFamily="34" charset="0"/>
              <a:buChar char="•"/>
            </a:pPr>
            <a:r>
              <a:rPr lang="pt-BR" sz="2400" dirty="0">
                <a:latin typeface="Arial" panose="020B0604020202020204" pitchFamily="34" charset="0"/>
                <a:cs typeface="Arial" panose="020B0604020202020204" pitchFamily="34" charset="0"/>
              </a:rPr>
              <a:t>Esses remédios parecem já não estar a funcionar.</a:t>
            </a:r>
            <a:endParaRPr lang="en-US" sz="24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Objetivos</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aprendizagem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2000" kern="1200" cap="none" baseline="0" dirty="0">
                <a:latin typeface="Arial" panose="020B0604020202020204" pitchFamily="34" charset="0"/>
                <a:cs typeface="Arial" panose="020B0604020202020204" pitchFamily="34" charset="0"/>
              </a:rPr>
              <a:t>Compreender</a:t>
            </a:r>
            <a:r>
              <a:rPr lang="pt-BR" sz="2000" dirty="0">
                <a:latin typeface="Arial" panose="020B0604020202020204" pitchFamily="34" charset="0"/>
                <a:cs typeface="Arial" panose="020B0604020202020204" pitchFamily="34" charset="0"/>
              </a:rPr>
              <a:t> </a:t>
            </a:r>
            <a:r>
              <a:rPr lang="pt-BR" sz="2000" kern="1200" cap="none" baseline="0" dirty="0">
                <a:latin typeface="Arial" panose="020B0604020202020204" pitchFamily="34" charset="0"/>
                <a:cs typeface="Arial" panose="020B0604020202020204" pitchFamily="34" charset="0"/>
              </a:rPr>
              <a:t>o impacto negativo da rinite alérgica (RA) nas crianças</a:t>
            </a:r>
            <a:endParaRPr lang="en-US" sz="2000" kern="1200" cap="none" baseline="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560668"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pt-BR" sz="2000" kern="1200" cap="none" baseline="0" dirty="0">
                <a:latin typeface="Arial" panose="020B0604020202020204" pitchFamily="34" charset="0"/>
                <a:cs typeface="Arial" panose="020B0604020202020204" pitchFamily="34" charset="0"/>
              </a:rPr>
              <a:t>Identificar alguns dos obstáculos ao tratamento da RA</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29" y="3998963"/>
            <a:ext cx="3167535"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pt-BR" sz="2000" kern="1200" cap="none" baseline="0" dirty="0">
                <a:latin typeface="Arial" panose="020B0604020202020204" pitchFamily="34" charset="0"/>
                <a:cs typeface="Arial" panose="020B0604020202020204" pitchFamily="34" charset="0"/>
              </a:rPr>
              <a:t>Identificar o potencial de utilização da imunoterapia com alergénios (ITA) para a RA</a:t>
            </a:r>
            <a:endParaRPr lang="en-US" sz="2000" kern="1200" cap="none" baseline="0" dirty="0">
              <a:latin typeface="Arial" panose="020B0604020202020204" pitchFamily="34" charset="0"/>
              <a:cs typeface="Arial" panose="020B0604020202020204" pitchFamily="34" charset="0"/>
            </a:endParaRP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279510" y="4998719"/>
            <a:ext cx="1699283" cy="1699283"/>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O </a:t>
            </a:r>
            <a:r>
              <a:rPr lang="en-GB" sz="2800" b="1" dirty="0" err="1">
                <a:solidFill>
                  <a:srgbClr val="017973"/>
                </a:solidFill>
                <a:latin typeface="Arial" panose="020B0604020202020204" pitchFamily="34" charset="0"/>
                <a:cs typeface="Arial" panose="020B0604020202020204" pitchFamily="34" charset="0"/>
              </a:rPr>
              <a:t>paciente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2830731876"/>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História</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clínica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3337709351"/>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Apresentação</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atual</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645335" y="682249"/>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591128" y="1226005"/>
            <a:ext cx="4161941" cy="4832092"/>
          </a:xfrm>
          <a:prstGeom prst="rect">
            <a:avLst/>
          </a:prstGeom>
          <a:noFill/>
        </p:spPr>
        <p:txBody>
          <a:bodyPr wrap="square">
            <a:spAutoFit/>
          </a:bodyPr>
          <a:lstStyle/>
          <a:p>
            <a:pPr>
              <a:buClr>
                <a:srgbClr val="017973"/>
              </a:buClr>
              <a:buSzPct val="130000"/>
            </a:pPr>
            <a:r>
              <a:rPr lang="pt-BR" sz="2200" b="1" dirty="0">
                <a:latin typeface="Arial" panose="020B0604020202020204" pitchFamily="34" charset="0"/>
                <a:cs typeface="Arial" panose="020B0604020202020204" pitchFamily="34" charset="0"/>
              </a:rPr>
              <a:t>Liam parece infeliz.</a:t>
            </a:r>
          </a:p>
          <a:p>
            <a:pPr marL="342900" indent="-342900">
              <a:buClr>
                <a:srgbClr val="017973"/>
              </a:buClr>
              <a:buSzPct val="130000"/>
              <a:buFont typeface="Arial" panose="020B0604020202020204" pitchFamily="34" charset="0"/>
              <a:buChar char="•"/>
            </a:pPr>
            <a:r>
              <a:rPr lang="pt-BR" sz="2200" dirty="0">
                <a:latin typeface="Arial" panose="020B0604020202020204" pitchFamily="34" charset="0"/>
                <a:cs typeface="Arial" panose="020B0604020202020204" pitchFamily="34" charset="0"/>
              </a:rPr>
              <a:t>Ele tem um sulco nasal transversal e olheiras. O exame do tórax está normal e a leitura do débito expiratório (PEF) excede o valor esperado em 15%.</a:t>
            </a:r>
          </a:p>
          <a:p>
            <a:pPr marL="342900" indent="-342900">
              <a:buClr>
                <a:srgbClr val="017973"/>
              </a:buClr>
              <a:buSzPct val="130000"/>
              <a:buFont typeface="Arial" panose="020B0604020202020204" pitchFamily="34" charset="0"/>
              <a:buChar char="•"/>
            </a:pPr>
            <a:r>
              <a:rPr lang="pt-BR" sz="2200" dirty="0">
                <a:latin typeface="Arial" panose="020B0604020202020204" pitchFamily="34" charset="0"/>
                <a:cs typeface="Arial" panose="020B0604020202020204" pitchFamily="34" charset="0"/>
              </a:rPr>
              <a:t>Os cornetos nasais inferiores estão inchados e edemaciados e há secreção nasal clara.</a:t>
            </a:r>
          </a:p>
          <a:p>
            <a:pPr marL="342900" indent="-342900">
              <a:buClr>
                <a:srgbClr val="017973"/>
              </a:buClr>
              <a:buSzPct val="130000"/>
              <a:buFont typeface="Arial" panose="020B0604020202020204" pitchFamily="34" charset="0"/>
              <a:buChar char="•"/>
            </a:pPr>
            <a:r>
              <a:rPr lang="pt-BR" sz="2200" dirty="0">
                <a:latin typeface="Arial" panose="020B0604020202020204" pitchFamily="34" charset="0"/>
                <a:cs typeface="Arial" panose="020B0604020202020204" pitchFamily="34" charset="0"/>
              </a:rPr>
              <a:t>O exame do ouvido revela otite média secretora bilateral.</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Exame </a:t>
            </a:r>
            <a:r>
              <a:rPr lang="en-GB" sz="2800" b="1" dirty="0" err="1">
                <a:solidFill>
                  <a:srgbClr val="017973"/>
                </a:solidFill>
                <a:latin typeface="Arial" panose="020B0604020202020204" pitchFamily="34" charset="0"/>
                <a:cs typeface="Arial" panose="020B0604020202020204" pitchFamily="34" charset="0"/>
              </a:rPr>
              <a:t>clínico</a:t>
            </a:r>
            <a:r>
              <a:rPr lang="en-GB" sz="2800" b="1" dirty="0">
                <a:solidFill>
                  <a:srgbClr val="017973"/>
                </a:solidFill>
                <a:latin typeface="Arial" panose="020B0604020202020204" pitchFamily="34" charset="0"/>
                <a:cs typeface="Arial" panose="020B0604020202020204" pitchFamily="34" charset="0"/>
              </a:rPr>
              <a:t>/</a:t>
            </a:r>
            <a:r>
              <a:rPr lang="en-GB" sz="2800" b="1" dirty="0" err="1">
                <a:solidFill>
                  <a:srgbClr val="017973"/>
                </a:solidFill>
                <a:latin typeface="Arial" panose="020B0604020202020204" pitchFamily="34" charset="0"/>
                <a:cs typeface="Arial" panose="020B0604020202020204" pitchFamily="34" charset="0"/>
              </a:rPr>
              <a:t>investigações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pt-BR" sz="2400" kern="1200" dirty="0">
                <a:latin typeface="Arial" panose="020B0604020202020204" pitchFamily="34" charset="0"/>
                <a:cs typeface="Arial" panose="020B0604020202020204" pitchFamily="34" charset="0"/>
              </a:rPr>
              <a:t>Suspeita que ele tem rinite alérgica sazonal, além de rinite alérgica perene, </a:t>
            </a:r>
            <a:r>
              <a:rPr lang="pt-BR" sz="2400" dirty="0">
                <a:latin typeface="Arial" panose="020B0604020202020204" pitchFamily="34" charset="0"/>
                <a:cs typeface="Arial" panose="020B0604020202020204" pitchFamily="34" charset="0"/>
              </a:rPr>
              <a:t>acompanhada por</a:t>
            </a:r>
            <a:r>
              <a:rPr lang="pt-BR" sz="2400" kern="1200" dirty="0">
                <a:latin typeface="Arial" panose="020B0604020202020204" pitchFamily="34" charset="0"/>
                <a:cs typeface="Arial" panose="020B0604020202020204" pitchFamily="34" charset="0"/>
              </a:rPr>
              <a:t> otite média secretora.</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686009"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743780" y="4330870"/>
            <a:ext cx="5828459"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pt-BR" sz="2400" kern="1200" dirty="0">
                <a:latin typeface="Arial" panose="020B0604020202020204" pitchFamily="34" charset="0"/>
                <a:cs typeface="Arial" panose="020B0604020202020204" pitchFamily="34" charset="0"/>
              </a:rPr>
              <a:t>Liam concorda em fazer </a:t>
            </a:r>
            <a:r>
              <a:rPr lang="pt-BR" sz="2400" dirty="0">
                <a:latin typeface="Arial" panose="020B0604020202020204" pitchFamily="34" charset="0"/>
                <a:cs typeface="Arial" panose="020B0604020202020204" pitchFamily="34" charset="0"/>
              </a:rPr>
              <a:t>análises ao </a:t>
            </a:r>
            <a:r>
              <a:rPr lang="pt-BR" sz="2400" kern="1200" dirty="0">
                <a:latin typeface="Arial" panose="020B0604020202020204" pitchFamily="34" charset="0"/>
                <a:cs typeface="Arial" panose="020B0604020202020204" pitchFamily="34" charset="0"/>
              </a:rPr>
              <a:t>sangue para ajudar no diagnóstico, então uma amostra é retirada e enviada para análise de IgE específica (SpIgE) para alergénios aéreos comuns.</a:t>
            </a:r>
            <a:endParaRPr lang="en-US" sz="24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2989876383"/>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Diagnóstico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TotalTime>
  <Words>1464</Words>
  <Application>Microsoft Office PowerPoint</Application>
  <PresentationFormat>Ecrã Panorâmico</PresentationFormat>
  <Paragraphs>133</Paragraphs>
  <Slides>20</Slides>
  <Notes>2</Notes>
  <HiddenSlides>0</HiddenSlides>
  <MMClips>1</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20</vt:i4>
      </vt:variant>
    </vt:vector>
  </HeadingPairs>
  <TitlesOfParts>
    <vt:vector size="24" baseType="lpstr">
      <vt:lpstr>Aptos</vt:lpstr>
      <vt:lpstr>Aptos Display</vt:lpstr>
      <vt:lpstr>Arial</vt:lpstr>
      <vt:lpstr>1_Office Theme</vt:lpstr>
      <vt:lpstr>Apresentação do PowerPoint</vt:lpstr>
      <vt:lpstr>Guia Prático</vt:lpstr>
      <vt:lpstr>O estudo de caso </vt:lpstr>
      <vt:lpstr>Objetivos de aprendizagem</vt:lpstr>
      <vt:lpstr>O paciente</vt:lpstr>
      <vt:lpstr>História clínica</vt:lpstr>
      <vt:lpstr>Apresentação atual</vt:lpstr>
      <vt:lpstr>Exame clínico/investigações</vt:lpstr>
      <vt:lpstr>Diagnóstico</vt:lpstr>
      <vt:lpstr>Gestão</vt:lpstr>
      <vt:lpstr>Gestão</vt:lpstr>
      <vt:lpstr>Reavaliação</vt:lpstr>
      <vt:lpstr>Conversa sobre a ITA</vt:lpstr>
      <vt:lpstr>Conversa sobre a ITA</vt:lpstr>
      <vt:lpstr>Conversa sobre a ITA</vt:lpstr>
      <vt:lpstr>Conversa sobre a ITA</vt:lpstr>
      <vt:lpstr>Conversa sobre a ITA</vt:lpstr>
      <vt:lpstr>Apresentação do PowerPoint</vt:lpstr>
      <vt:lpstr>Apresentação do PowerPoint</vt:lpstr>
      <vt:lpstr>Guia Prático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Ana Gonçalves</cp:lastModifiedBy>
  <cp:revision>58</cp:revision>
  <dcterms:created xsi:type="dcterms:W3CDTF">2024-11-28T09:38:52Z</dcterms:created>
  <dcterms:modified xsi:type="dcterms:W3CDTF">2025-09-16T10:49:29Z</dcterms:modified>
</cp:coreProperties>
</file>