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5"/>
  </p:notesMasterIdLst>
  <p:sldIdLst>
    <p:sldId id="256" r:id="rId2"/>
    <p:sldId id="305" r:id="rId3"/>
    <p:sldId id="306" r:id="rId4"/>
    <p:sldId id="316" r:id="rId5"/>
    <p:sldId id="307" r:id="rId6"/>
    <p:sldId id="309" r:id="rId7"/>
    <p:sldId id="308" r:id="rId8"/>
    <p:sldId id="314" r:id="rId9"/>
    <p:sldId id="310" r:id="rId10"/>
    <p:sldId id="311" r:id="rId11"/>
    <p:sldId id="312" r:id="rId12"/>
    <p:sldId id="317" r:id="rId13"/>
    <p:sldId id="32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5C17660-E372-34C6-C59C-7743B5BFE5A3}" name="Siân Williams" initials="" userId="d766e87c6531ca76" providerId="Windows Live"/>
  <p188:author id="{5C8B9EB0-60C7-A30B-A544-6CA75422FE16}" name="Luís Carvalho" initials="LC" userId="Luís Carvalho"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7973"/>
    <a:srgbClr val="FFFFFF"/>
    <a:srgbClr val="7EC9BD"/>
    <a:srgbClr val="10110B"/>
    <a:srgbClr val="31B4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35" autoAdjust="0"/>
    <p:restoredTop sz="89250" autoAdjust="0"/>
  </p:normalViewPr>
  <p:slideViewPr>
    <p:cSldViewPr snapToGrid="0">
      <p:cViewPr varScale="1">
        <p:scale>
          <a:sx n="88" d="100"/>
          <a:sy n="88" d="100"/>
        </p:scale>
        <p:origin x="66"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8327B6-26DB-E241-8776-78E9005CBC3C}" type="datetimeFigureOut">
              <a:rPr lang="en-US" smtClean="0"/>
              <a:t>8/22/2025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10B876-9ED0-E54C-AB65-36F2F79F1051}" type="slidenum">
              <a:rPr lang="en-US" smtClean="0"/>
              <a:t>‹#›</a:t>
            </a:fld>
            <a:endParaRPr lang="en-US"/>
          </a:p>
        </p:txBody>
      </p:sp>
    </p:spTree>
    <p:extLst>
      <p:ext uri="{BB962C8B-B14F-4D97-AF65-F5344CB8AC3E}">
        <p14:creationId xmlns:p14="http://schemas.microsoft.com/office/powerpoint/2010/main" val="3176207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Rhinitis is a highly prevalent problem in all age groups that significantly impairs the lives of people with the condition, including</a:t>
            </a:r>
          </a:p>
          <a:p>
            <a:r>
              <a:rPr lang="en-GB" dirty="0"/>
              <a:t>their cohabitants. Underdiagnosis and misdiagnosis are common, which leads to under or inappropriate treatment, economic</a:t>
            </a:r>
          </a:p>
          <a:p>
            <a:r>
              <a:rPr lang="en-GB" dirty="0"/>
              <a:t>impact, and potential harm.</a:t>
            </a:r>
          </a:p>
          <a:p>
            <a:r>
              <a:rPr lang="en-GB" dirty="0"/>
              <a:t>Most people with rhinitis manage the condition episodically, either with self-management or over-the-counter (OTC) medications</a:t>
            </a:r>
          </a:p>
          <a:p>
            <a:r>
              <a:rPr lang="en-GB" dirty="0"/>
              <a:t>. Many underestimate and neglect their symptoms and often do not bring this to the attention of their general practitioner</a:t>
            </a:r>
          </a:p>
          <a:p>
            <a:r>
              <a:rPr lang="en-GB" dirty="0"/>
              <a:t>(GP). However, as this is a common problem and a frequent comorbidity affecting the management of other conditions, it needs</a:t>
            </a:r>
          </a:p>
          <a:p>
            <a:r>
              <a:rPr lang="en-GB" dirty="0"/>
              <a:t>to be recognised and managed appropriately in primary care.</a:t>
            </a:r>
          </a:p>
        </p:txBody>
      </p:sp>
      <p:sp>
        <p:nvSpPr>
          <p:cNvPr id="4" name="Slide Number Placeholder 3"/>
          <p:cNvSpPr>
            <a:spLocks noGrp="1"/>
          </p:cNvSpPr>
          <p:nvPr>
            <p:ph type="sldNum" sz="quarter" idx="5"/>
          </p:nvPr>
        </p:nvSpPr>
        <p:spPr/>
        <p:txBody>
          <a:bodyPr/>
          <a:lstStyle/>
          <a:p>
            <a:fld id="{0710B876-9ED0-E54C-AB65-36F2F79F1051}" type="slidenum">
              <a:rPr lang="en-US" smtClean="0"/>
              <a:t>2</a:t>
            </a:fld>
            <a:endParaRPr lang="en-US"/>
          </a:p>
        </p:txBody>
      </p:sp>
    </p:spTree>
    <p:extLst>
      <p:ext uri="{BB962C8B-B14F-4D97-AF65-F5344CB8AC3E}">
        <p14:creationId xmlns:p14="http://schemas.microsoft.com/office/powerpoint/2010/main" val="2616846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Grumpy old man nose, never used to bother me but now it gets right up my nose!.</a:t>
            </a:r>
            <a:br>
              <a:rPr lang="en-GB" dirty="0"/>
            </a:br>
            <a:br>
              <a:rPr lang="en-GB" dirty="0"/>
            </a:br>
            <a:r>
              <a:rPr lang="en-GB" dirty="0"/>
              <a:t>Runny nose an issue when he bends over to play a shot LOL</a:t>
            </a:r>
            <a:br>
              <a:rPr lang="en-GB" dirty="0"/>
            </a:br>
            <a:br>
              <a:rPr lang="en-GB" dirty="0"/>
            </a:br>
            <a:r>
              <a:rPr lang="en-GB" dirty="0"/>
              <a:t>Out in the cold could be golfing or hill walking</a:t>
            </a:r>
            <a:br>
              <a:rPr lang="en-GB" dirty="0"/>
            </a:br>
            <a:br>
              <a:rPr lang="en-GB" dirty="0"/>
            </a:br>
            <a:r>
              <a:rPr lang="en-GB" dirty="0"/>
              <a:t>6/12 history, so not seasonal and therefore not allergy/pollen</a:t>
            </a:r>
          </a:p>
        </p:txBody>
      </p:sp>
      <p:sp>
        <p:nvSpPr>
          <p:cNvPr id="4" name="Slide Number Placeholder 3"/>
          <p:cNvSpPr>
            <a:spLocks noGrp="1"/>
          </p:cNvSpPr>
          <p:nvPr>
            <p:ph type="sldNum" sz="quarter" idx="5"/>
          </p:nvPr>
        </p:nvSpPr>
        <p:spPr/>
        <p:txBody>
          <a:bodyPr/>
          <a:lstStyle/>
          <a:p>
            <a:fld id="{0710B876-9ED0-E54C-AB65-36F2F79F1051}" type="slidenum">
              <a:rPr lang="en-US" smtClean="0"/>
              <a:t>6</a:t>
            </a:fld>
            <a:endParaRPr lang="en-US"/>
          </a:p>
        </p:txBody>
      </p:sp>
    </p:spTree>
    <p:extLst>
      <p:ext uri="{BB962C8B-B14F-4D97-AF65-F5344CB8AC3E}">
        <p14:creationId xmlns:p14="http://schemas.microsoft.com/office/powerpoint/2010/main" val="4288952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ACEi</a:t>
            </a:r>
            <a:r>
              <a:rPr lang="en-GB" dirty="0"/>
              <a:t> Statin and meds for primary CVD prevention</a:t>
            </a:r>
            <a:br>
              <a:rPr lang="en-GB" dirty="0"/>
            </a:br>
            <a:br>
              <a:rPr lang="en-GB" dirty="0"/>
            </a:br>
            <a:r>
              <a:rPr lang="en-GB" dirty="0"/>
              <a:t>OTC purchases mentioned as NSAIDS can be bought OTC</a:t>
            </a:r>
          </a:p>
        </p:txBody>
      </p:sp>
      <p:sp>
        <p:nvSpPr>
          <p:cNvPr id="4" name="Slide Number Placeholder 3"/>
          <p:cNvSpPr>
            <a:spLocks noGrp="1"/>
          </p:cNvSpPr>
          <p:nvPr>
            <p:ph type="sldNum" sz="quarter" idx="5"/>
          </p:nvPr>
        </p:nvSpPr>
        <p:spPr/>
        <p:txBody>
          <a:bodyPr/>
          <a:lstStyle/>
          <a:p>
            <a:fld id="{0710B876-9ED0-E54C-AB65-36F2F79F1051}" type="slidenum">
              <a:rPr lang="en-US" smtClean="0"/>
              <a:t>7</a:t>
            </a:fld>
            <a:endParaRPr lang="en-US"/>
          </a:p>
        </p:txBody>
      </p:sp>
    </p:spTree>
    <p:extLst>
      <p:ext uri="{BB962C8B-B14F-4D97-AF65-F5344CB8AC3E}">
        <p14:creationId xmlns:p14="http://schemas.microsoft.com/office/powerpoint/2010/main" val="2388112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EEF0FF"/>
                </a:solidFill>
                <a:effectLst/>
                <a:latin typeface="Google Sans"/>
              </a:rPr>
              <a:t>ACE inhibitors can cause nasal rhinitis, also known as nonallergic rhinitis or vasomotor rhinitis, a condition characterized by inflammation of the nasal tissues leading to symptoms like nasal congestion, runny nose, and sneezing. This is because ACE inhibitors can lead to an accumulation of bradykinin and substance P, which can irritate the nasal mucosa</a:t>
            </a:r>
          </a:p>
          <a:p>
            <a:endParaRPr lang="en-GB" b="0" i="0" dirty="0">
              <a:solidFill>
                <a:srgbClr val="EEF0FF"/>
              </a:solidFill>
              <a:effectLst/>
              <a:latin typeface="Google Sans"/>
            </a:endParaRPr>
          </a:p>
          <a:p>
            <a:r>
              <a:rPr lang="en-GB" b="0" i="0" dirty="0">
                <a:solidFill>
                  <a:srgbClr val="EEF0FF"/>
                </a:solidFill>
                <a:effectLst/>
                <a:latin typeface="Google Sans"/>
              </a:rPr>
              <a:t>NSAIDs like aspirin and ibuprofen can induce rhinitis by inhibiting the body's natural anti-inflammatory pathways. </a:t>
            </a:r>
            <a:br>
              <a:rPr lang="en-GB" b="0" i="0" dirty="0">
                <a:solidFill>
                  <a:srgbClr val="EEF0FF"/>
                </a:solidFill>
                <a:effectLst/>
                <a:latin typeface="Google Sans"/>
              </a:rPr>
            </a:br>
            <a:br>
              <a:rPr lang="en-GB" b="0" i="0" dirty="0">
                <a:solidFill>
                  <a:srgbClr val="EEF0FF"/>
                </a:solidFill>
                <a:effectLst/>
                <a:latin typeface="Google Sans"/>
              </a:rPr>
            </a:br>
            <a:r>
              <a:rPr lang="en-GB" b="0" i="0" dirty="0">
                <a:solidFill>
                  <a:srgbClr val="EEF0FF"/>
                </a:solidFill>
                <a:effectLst/>
                <a:latin typeface="Google Sans"/>
              </a:rPr>
              <a:t>Block both COX, COX 1 housekeeping hormone, not like prostaglandin-Leukotriene shift in asthma</a:t>
            </a:r>
            <a:br>
              <a:rPr lang="en-GB" b="0" i="0" dirty="0">
                <a:solidFill>
                  <a:srgbClr val="EEF0FF"/>
                </a:solidFill>
                <a:effectLst/>
                <a:latin typeface="Google Sans"/>
              </a:rPr>
            </a:br>
            <a:br>
              <a:rPr lang="en-GB" b="0" i="0" dirty="0">
                <a:solidFill>
                  <a:srgbClr val="EEF0FF"/>
                </a:solidFill>
                <a:effectLst/>
                <a:latin typeface="Google Sans"/>
              </a:rPr>
            </a:br>
            <a:r>
              <a:rPr lang="en-GB" b="0" i="0" dirty="0">
                <a:solidFill>
                  <a:srgbClr val="EEF0FF"/>
                </a:solidFill>
                <a:effectLst/>
                <a:latin typeface="Google Sans"/>
              </a:rPr>
              <a:t>Also mention COCP and spicy foods, neither applicable but worthy of mention</a:t>
            </a:r>
            <a:br>
              <a:rPr lang="en-GB" b="0" i="0" dirty="0">
                <a:solidFill>
                  <a:srgbClr val="EEF0FF"/>
                </a:solidFill>
                <a:effectLst/>
                <a:latin typeface="Google Sans"/>
              </a:rPr>
            </a:br>
            <a:br>
              <a:rPr lang="en-GB" b="0" i="0" dirty="0">
                <a:solidFill>
                  <a:srgbClr val="EEF0FF"/>
                </a:solidFill>
                <a:effectLst/>
                <a:latin typeface="Google Sans"/>
              </a:rPr>
            </a:br>
            <a:r>
              <a:rPr lang="en-GB" b="0" i="0" dirty="0">
                <a:solidFill>
                  <a:srgbClr val="EEF0FF"/>
                </a:solidFill>
                <a:effectLst/>
                <a:latin typeface="Google Sans"/>
              </a:rPr>
              <a:t>Rhinoscopy if skilled, no </a:t>
            </a:r>
            <a:r>
              <a:rPr lang="en-GB" b="0" i="0" dirty="0" err="1">
                <a:solidFill>
                  <a:srgbClr val="EEF0FF"/>
                </a:solidFill>
                <a:effectLst/>
                <a:latin typeface="Google Sans"/>
              </a:rPr>
              <a:t>CRSwNP</a:t>
            </a:r>
            <a:r>
              <a:rPr lang="en-GB" b="0" i="0" dirty="0">
                <a:solidFill>
                  <a:srgbClr val="EEF0FF"/>
                </a:solidFill>
                <a:effectLst/>
                <a:latin typeface="Google Sans"/>
              </a:rPr>
              <a:t>, no anosmia, no epistaxis </a:t>
            </a:r>
            <a:br>
              <a:rPr lang="en-GB" b="0" i="0" dirty="0">
                <a:solidFill>
                  <a:srgbClr val="EEF0FF"/>
                </a:solidFill>
                <a:effectLst/>
                <a:latin typeface="Google Sans"/>
              </a:rPr>
            </a:br>
            <a:br>
              <a:rPr lang="en-GB" b="0" i="0" dirty="0">
                <a:solidFill>
                  <a:srgbClr val="EEF0FF"/>
                </a:solidFill>
                <a:effectLst/>
                <a:latin typeface="Google Sans"/>
              </a:rPr>
            </a:br>
            <a:r>
              <a:rPr lang="en-GB" b="0" i="0" dirty="0">
                <a:solidFill>
                  <a:srgbClr val="EEF0FF"/>
                </a:solidFill>
                <a:effectLst/>
                <a:latin typeface="Google Sans"/>
              </a:rPr>
              <a:t>Chest auscultation clear, so no infection and no Abx!</a:t>
            </a:r>
            <a:br>
              <a:rPr lang="en-GB" b="0" i="0" dirty="0">
                <a:solidFill>
                  <a:srgbClr val="EEF0FF"/>
                </a:solidFill>
                <a:effectLst/>
                <a:latin typeface="Google Sans"/>
              </a:rPr>
            </a:br>
            <a:br>
              <a:rPr lang="en-GB" b="0" i="0" dirty="0">
                <a:solidFill>
                  <a:srgbClr val="EEF0FF"/>
                </a:solidFill>
                <a:effectLst/>
                <a:latin typeface="Google Sans"/>
              </a:rPr>
            </a:br>
            <a:r>
              <a:rPr lang="en-GB" b="0" i="0" dirty="0">
                <a:solidFill>
                  <a:srgbClr val="EEF0FF"/>
                </a:solidFill>
                <a:effectLst/>
                <a:latin typeface="Google Sans"/>
              </a:rPr>
              <a:t>Low total </a:t>
            </a:r>
            <a:r>
              <a:rPr lang="en-GB" b="0" i="0" dirty="0" err="1">
                <a:solidFill>
                  <a:srgbClr val="EEF0FF"/>
                </a:solidFill>
                <a:effectLst/>
                <a:latin typeface="Google Sans"/>
              </a:rPr>
              <a:t>IgEs</a:t>
            </a:r>
            <a:r>
              <a:rPr lang="en-GB" b="0" i="0" dirty="0">
                <a:solidFill>
                  <a:srgbClr val="EEF0FF"/>
                </a:solidFill>
                <a:effectLst/>
                <a:latin typeface="Google Sans"/>
              </a:rPr>
              <a:t>, although not specific, ?need for skin prick test? </a:t>
            </a:r>
            <a:br>
              <a:rPr lang="en-GB" b="0" i="0" dirty="0">
                <a:solidFill>
                  <a:srgbClr val="EEF0FF"/>
                </a:solidFill>
                <a:effectLst/>
                <a:latin typeface="Google Sans"/>
              </a:rPr>
            </a:br>
            <a:br>
              <a:rPr lang="en-GB" b="0" i="0" dirty="0">
                <a:solidFill>
                  <a:srgbClr val="EEF0FF"/>
                </a:solidFill>
                <a:effectLst/>
                <a:latin typeface="Google Sans"/>
              </a:rPr>
            </a:br>
            <a:r>
              <a:rPr lang="en-GB" b="0" i="0" dirty="0">
                <a:solidFill>
                  <a:srgbClr val="EEF0FF"/>
                </a:solidFill>
                <a:effectLst/>
                <a:latin typeface="Google Sans"/>
              </a:rPr>
              <a:t>Not already using decongestant nasal sprays, and using for a </a:t>
            </a:r>
            <a:r>
              <a:rPr lang="en-GB" b="0" i="0" dirty="0" err="1">
                <a:solidFill>
                  <a:srgbClr val="EEF0FF"/>
                </a:solidFill>
                <a:effectLst/>
                <a:latin typeface="Google Sans"/>
              </a:rPr>
              <a:t>proilonged</a:t>
            </a:r>
            <a:r>
              <a:rPr lang="en-GB" b="0" i="0" dirty="0">
                <a:solidFill>
                  <a:srgbClr val="EEF0FF"/>
                </a:solidFill>
                <a:effectLst/>
                <a:latin typeface="Google Sans"/>
              </a:rPr>
              <a:t> period, rebound congestion?</a:t>
            </a:r>
            <a:endParaRPr lang="en-GB" dirty="0"/>
          </a:p>
        </p:txBody>
      </p:sp>
      <p:sp>
        <p:nvSpPr>
          <p:cNvPr id="4" name="Slide Number Placeholder 3"/>
          <p:cNvSpPr>
            <a:spLocks noGrp="1"/>
          </p:cNvSpPr>
          <p:nvPr>
            <p:ph type="sldNum" sz="quarter" idx="5"/>
          </p:nvPr>
        </p:nvSpPr>
        <p:spPr/>
        <p:txBody>
          <a:bodyPr/>
          <a:lstStyle/>
          <a:p>
            <a:fld id="{0710B876-9ED0-E54C-AB65-36F2F79F1051}" type="slidenum">
              <a:rPr lang="en-US" smtClean="0"/>
              <a:t>8</a:t>
            </a:fld>
            <a:endParaRPr lang="en-US"/>
          </a:p>
        </p:txBody>
      </p:sp>
    </p:spTree>
    <p:extLst>
      <p:ext uri="{BB962C8B-B14F-4D97-AF65-F5344CB8AC3E}">
        <p14:creationId xmlns:p14="http://schemas.microsoft.com/office/powerpoint/2010/main" val="3942093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Probably not caused by ACE or NSAIDs</a:t>
            </a:r>
            <a:br>
              <a:rPr lang="en-GB" dirty="0"/>
            </a:br>
            <a:br>
              <a:rPr lang="en-GB" dirty="0"/>
            </a:br>
            <a:r>
              <a:rPr lang="en-GB" dirty="0"/>
              <a:t>low </a:t>
            </a:r>
            <a:r>
              <a:rPr lang="en-GB" dirty="0" err="1"/>
              <a:t>IgEs</a:t>
            </a:r>
            <a:r>
              <a:rPr lang="en-GB" dirty="0"/>
              <a:t> and nothing on skin prick tends towards a non allergic path </a:t>
            </a:r>
            <a:r>
              <a:rPr lang="en-GB" dirty="0" err="1"/>
              <a:t>diagnosi</a:t>
            </a:r>
            <a:endParaRPr lang="en-GB" dirty="0"/>
          </a:p>
          <a:p>
            <a:r>
              <a:rPr lang="en-GB" b="0" i="0" dirty="0">
                <a:solidFill>
                  <a:srgbClr val="EEF0FF"/>
                </a:solidFill>
                <a:effectLst/>
                <a:latin typeface="Google Sans"/>
              </a:rPr>
              <a:t>Sherlock Holmes famously stated, "</a:t>
            </a:r>
            <a:r>
              <a:rPr lang="en-GB" dirty="0"/>
              <a:t>When you have eliminated the impossible, whatever remains, however improbable, must be the truth</a:t>
            </a:r>
            <a:r>
              <a:rPr lang="en-GB" b="0" i="0" dirty="0">
                <a:solidFill>
                  <a:srgbClr val="EEF0FF"/>
                </a:solidFill>
                <a:effectLst/>
                <a:latin typeface="Google Sans"/>
              </a:rPr>
              <a:t>."</a:t>
            </a:r>
            <a:endParaRPr lang="en-GB" dirty="0"/>
          </a:p>
        </p:txBody>
      </p:sp>
      <p:sp>
        <p:nvSpPr>
          <p:cNvPr id="4" name="Slide Number Placeholder 3"/>
          <p:cNvSpPr>
            <a:spLocks noGrp="1"/>
          </p:cNvSpPr>
          <p:nvPr>
            <p:ph type="sldNum" sz="quarter" idx="5"/>
          </p:nvPr>
        </p:nvSpPr>
        <p:spPr/>
        <p:txBody>
          <a:bodyPr/>
          <a:lstStyle/>
          <a:p>
            <a:fld id="{0710B876-9ED0-E54C-AB65-36F2F79F1051}" type="slidenum">
              <a:rPr lang="en-US" smtClean="0"/>
              <a:t>9</a:t>
            </a:fld>
            <a:endParaRPr lang="en-US"/>
          </a:p>
        </p:txBody>
      </p:sp>
    </p:spTree>
    <p:extLst>
      <p:ext uri="{BB962C8B-B14F-4D97-AF65-F5344CB8AC3E}">
        <p14:creationId xmlns:p14="http://schemas.microsoft.com/office/powerpoint/2010/main" val="399153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why boiled and cooled</a:t>
            </a:r>
            <a:br>
              <a:rPr lang="en-GB" dirty="0"/>
            </a:br>
            <a:br>
              <a:rPr lang="en-GB" dirty="0"/>
            </a:br>
            <a:r>
              <a:rPr lang="en-GB" dirty="0"/>
              <a:t>demonstrate nasal inhaler technique, nasal application rather than inhale, </a:t>
            </a:r>
            <a:r>
              <a:rPr lang="en-GB" dirty="0" err="1"/>
              <a:t>pharoh</a:t>
            </a:r>
            <a:r>
              <a:rPr lang="en-GB" dirty="0"/>
              <a:t> pose cross hands</a:t>
            </a:r>
            <a:br>
              <a:rPr lang="en-GB" dirty="0"/>
            </a:br>
            <a:br>
              <a:rPr lang="en-GB" dirty="0"/>
            </a:br>
            <a:r>
              <a:rPr lang="en-GB" dirty="0"/>
              <a:t>Mention cryotherapy or laser surgery</a:t>
            </a:r>
            <a:br>
              <a:rPr lang="en-GB" dirty="0"/>
            </a:br>
            <a:br>
              <a:rPr lang="en-GB" dirty="0"/>
            </a:br>
            <a:endParaRPr lang="en-GB" dirty="0"/>
          </a:p>
        </p:txBody>
      </p:sp>
      <p:sp>
        <p:nvSpPr>
          <p:cNvPr id="4" name="Slide Number Placeholder 3"/>
          <p:cNvSpPr>
            <a:spLocks noGrp="1"/>
          </p:cNvSpPr>
          <p:nvPr>
            <p:ph type="sldNum" sz="quarter" idx="5"/>
          </p:nvPr>
        </p:nvSpPr>
        <p:spPr/>
        <p:txBody>
          <a:bodyPr/>
          <a:lstStyle/>
          <a:p>
            <a:fld id="{0710B876-9ED0-E54C-AB65-36F2F79F1051}" type="slidenum">
              <a:rPr lang="en-US" smtClean="0"/>
              <a:t>10</a:t>
            </a:fld>
            <a:endParaRPr lang="en-US"/>
          </a:p>
        </p:txBody>
      </p:sp>
    </p:spTree>
    <p:extLst>
      <p:ext uri="{BB962C8B-B14F-4D97-AF65-F5344CB8AC3E}">
        <p14:creationId xmlns:p14="http://schemas.microsoft.com/office/powerpoint/2010/main" val="16055731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6-8 week </a:t>
            </a:r>
            <a:r>
              <a:rPr lang="en-GB" dirty="0" err="1"/>
              <a:t>followup</a:t>
            </a:r>
            <a:r>
              <a:rPr lang="en-GB" dirty="0"/>
              <a:t>, </a:t>
            </a:r>
            <a:br>
              <a:rPr lang="en-GB" dirty="0"/>
            </a:br>
            <a:br>
              <a:rPr lang="en-GB" dirty="0"/>
            </a:br>
            <a:r>
              <a:rPr lang="en-GB" dirty="0"/>
              <a:t>As summer time </a:t>
            </a:r>
            <a:r>
              <a:rPr lang="en-GB" dirty="0" err="1"/>
              <a:t>followup</a:t>
            </a:r>
            <a:r>
              <a:rPr lang="en-GB" dirty="0"/>
              <a:t> to confirm only winter cold weather trigger</a:t>
            </a:r>
          </a:p>
        </p:txBody>
      </p:sp>
      <p:sp>
        <p:nvSpPr>
          <p:cNvPr id="4" name="Slide Number Placeholder 3"/>
          <p:cNvSpPr>
            <a:spLocks noGrp="1"/>
          </p:cNvSpPr>
          <p:nvPr>
            <p:ph type="sldNum" sz="quarter" idx="5"/>
          </p:nvPr>
        </p:nvSpPr>
        <p:spPr/>
        <p:txBody>
          <a:bodyPr/>
          <a:lstStyle/>
          <a:p>
            <a:fld id="{0710B876-9ED0-E54C-AB65-36F2F79F1051}" type="slidenum">
              <a:rPr lang="en-US" smtClean="0"/>
              <a:t>11</a:t>
            </a:fld>
            <a:endParaRPr lang="en-US"/>
          </a:p>
        </p:txBody>
      </p:sp>
    </p:spTree>
    <p:extLst>
      <p:ext uri="{BB962C8B-B14F-4D97-AF65-F5344CB8AC3E}">
        <p14:creationId xmlns:p14="http://schemas.microsoft.com/office/powerpoint/2010/main" val="3941108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Even after treating what could be diagnosed as AR, patient may have NAR symptoms</a:t>
            </a:r>
          </a:p>
        </p:txBody>
      </p:sp>
      <p:sp>
        <p:nvSpPr>
          <p:cNvPr id="4" name="Slide Number Placeholder 3"/>
          <p:cNvSpPr>
            <a:spLocks noGrp="1"/>
          </p:cNvSpPr>
          <p:nvPr>
            <p:ph type="sldNum" sz="quarter" idx="5"/>
          </p:nvPr>
        </p:nvSpPr>
        <p:spPr/>
        <p:txBody>
          <a:bodyPr/>
          <a:lstStyle/>
          <a:p>
            <a:fld id="{0710B876-9ED0-E54C-AB65-36F2F79F1051}" type="slidenum">
              <a:rPr lang="en-US" smtClean="0"/>
              <a:t>12</a:t>
            </a:fld>
            <a:endParaRPr lang="en-US"/>
          </a:p>
        </p:txBody>
      </p:sp>
    </p:spTree>
    <p:extLst>
      <p:ext uri="{BB962C8B-B14F-4D97-AF65-F5344CB8AC3E}">
        <p14:creationId xmlns:p14="http://schemas.microsoft.com/office/powerpoint/2010/main" val="3390166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A631C-F1F2-C792-5852-77BC70893B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B9CEE7C-83AA-721A-A954-20B0E0D069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D3BDCAA-BCB1-36C0-79B3-9872F3372E05}"/>
              </a:ext>
            </a:extLst>
          </p:cNvPr>
          <p:cNvSpPr>
            <a:spLocks noGrp="1"/>
          </p:cNvSpPr>
          <p:nvPr>
            <p:ph type="dt" sz="half" idx="10"/>
          </p:nvPr>
        </p:nvSpPr>
        <p:spPr/>
        <p:txBody>
          <a:bodyPr/>
          <a:lstStyle/>
          <a:p>
            <a:fld id="{8E94B9BA-7E29-4DD0-A426-8A69672F55E2}" type="datetimeFigureOut">
              <a:rPr lang="en-GB" smtClean="0"/>
              <a:t>22/08/2025</a:t>
            </a:fld>
            <a:endParaRPr lang="en-GB"/>
          </a:p>
        </p:txBody>
      </p:sp>
      <p:sp>
        <p:nvSpPr>
          <p:cNvPr id="5" name="Footer Placeholder 4">
            <a:extLst>
              <a:ext uri="{FF2B5EF4-FFF2-40B4-BE49-F238E27FC236}">
                <a16:creationId xmlns:a16="http://schemas.microsoft.com/office/drawing/2014/main" id="{3681FFED-B368-571A-55C1-979883C4A4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857DB9-CEA4-B9EF-3E11-842383594291}"/>
              </a:ext>
            </a:extLst>
          </p:cNvPr>
          <p:cNvSpPr>
            <a:spLocks noGrp="1"/>
          </p:cNvSpPr>
          <p:nvPr>
            <p:ph type="sldNum" sz="quarter" idx="12"/>
          </p:nvPr>
        </p:nvSpPr>
        <p:spPr/>
        <p:txBody>
          <a:bodyPr/>
          <a:lstStyle/>
          <a:p>
            <a:fld id="{A747FC0A-2A9A-413A-82E5-A2C962DBC795}" type="slidenum">
              <a:rPr lang="en-GB" smtClean="0"/>
              <a:t>‹#›</a:t>
            </a:fld>
            <a:endParaRPr lang="en-GB"/>
          </a:p>
        </p:txBody>
      </p:sp>
    </p:spTree>
    <p:extLst>
      <p:ext uri="{BB962C8B-B14F-4D97-AF65-F5344CB8AC3E}">
        <p14:creationId xmlns:p14="http://schemas.microsoft.com/office/powerpoint/2010/main" val="265135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08A22-C53F-BD2E-26DA-6F74108402D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BC13462-62E1-2E2C-683A-5AB9DB96D3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FDBAF91-584F-F6EF-9CB1-6744FD22CA8B}"/>
              </a:ext>
            </a:extLst>
          </p:cNvPr>
          <p:cNvSpPr>
            <a:spLocks noGrp="1"/>
          </p:cNvSpPr>
          <p:nvPr>
            <p:ph type="dt" sz="half" idx="10"/>
          </p:nvPr>
        </p:nvSpPr>
        <p:spPr/>
        <p:txBody>
          <a:bodyPr/>
          <a:lstStyle/>
          <a:p>
            <a:fld id="{8E94B9BA-7E29-4DD0-A426-8A69672F55E2}" type="datetimeFigureOut">
              <a:rPr lang="en-GB" smtClean="0"/>
              <a:t>22/08/2025</a:t>
            </a:fld>
            <a:endParaRPr lang="en-GB"/>
          </a:p>
        </p:txBody>
      </p:sp>
      <p:sp>
        <p:nvSpPr>
          <p:cNvPr id="5" name="Footer Placeholder 4">
            <a:extLst>
              <a:ext uri="{FF2B5EF4-FFF2-40B4-BE49-F238E27FC236}">
                <a16:creationId xmlns:a16="http://schemas.microsoft.com/office/drawing/2014/main" id="{5A6194BD-355A-1E38-3577-B326EF3838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9849DB-3FB0-DB97-DC63-B783D0758722}"/>
              </a:ext>
            </a:extLst>
          </p:cNvPr>
          <p:cNvSpPr>
            <a:spLocks noGrp="1"/>
          </p:cNvSpPr>
          <p:nvPr>
            <p:ph type="sldNum" sz="quarter" idx="12"/>
          </p:nvPr>
        </p:nvSpPr>
        <p:spPr/>
        <p:txBody>
          <a:bodyPr/>
          <a:lstStyle/>
          <a:p>
            <a:fld id="{A747FC0A-2A9A-413A-82E5-A2C962DBC795}" type="slidenum">
              <a:rPr lang="en-GB" smtClean="0"/>
              <a:t>‹#›</a:t>
            </a:fld>
            <a:endParaRPr lang="en-GB"/>
          </a:p>
        </p:txBody>
      </p:sp>
    </p:spTree>
    <p:extLst>
      <p:ext uri="{BB962C8B-B14F-4D97-AF65-F5344CB8AC3E}">
        <p14:creationId xmlns:p14="http://schemas.microsoft.com/office/powerpoint/2010/main" val="1823118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8E02AC-C942-CD51-DEFC-1DEF060245E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D1CCC50-4278-8447-0693-19C02DB5B8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1184798-F5C5-A518-6A5D-C572374F9064}"/>
              </a:ext>
            </a:extLst>
          </p:cNvPr>
          <p:cNvSpPr>
            <a:spLocks noGrp="1"/>
          </p:cNvSpPr>
          <p:nvPr>
            <p:ph type="dt" sz="half" idx="10"/>
          </p:nvPr>
        </p:nvSpPr>
        <p:spPr/>
        <p:txBody>
          <a:bodyPr/>
          <a:lstStyle/>
          <a:p>
            <a:fld id="{8E94B9BA-7E29-4DD0-A426-8A69672F55E2}" type="datetimeFigureOut">
              <a:rPr lang="en-GB" smtClean="0"/>
              <a:t>22/08/2025</a:t>
            </a:fld>
            <a:endParaRPr lang="en-GB"/>
          </a:p>
        </p:txBody>
      </p:sp>
      <p:sp>
        <p:nvSpPr>
          <p:cNvPr id="5" name="Footer Placeholder 4">
            <a:extLst>
              <a:ext uri="{FF2B5EF4-FFF2-40B4-BE49-F238E27FC236}">
                <a16:creationId xmlns:a16="http://schemas.microsoft.com/office/drawing/2014/main" id="{AD060364-28FA-1AC7-FAFA-0D2FB420683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2F86EF-B90E-4185-A739-FA81C8B7C86B}"/>
              </a:ext>
            </a:extLst>
          </p:cNvPr>
          <p:cNvSpPr>
            <a:spLocks noGrp="1"/>
          </p:cNvSpPr>
          <p:nvPr>
            <p:ph type="sldNum" sz="quarter" idx="12"/>
          </p:nvPr>
        </p:nvSpPr>
        <p:spPr/>
        <p:txBody>
          <a:bodyPr/>
          <a:lstStyle/>
          <a:p>
            <a:fld id="{A747FC0A-2A9A-413A-82E5-A2C962DBC795}" type="slidenum">
              <a:rPr lang="en-GB" smtClean="0"/>
              <a:t>‹#›</a:t>
            </a:fld>
            <a:endParaRPr lang="en-GB"/>
          </a:p>
        </p:txBody>
      </p:sp>
    </p:spTree>
    <p:extLst>
      <p:ext uri="{BB962C8B-B14F-4D97-AF65-F5344CB8AC3E}">
        <p14:creationId xmlns:p14="http://schemas.microsoft.com/office/powerpoint/2010/main" val="228956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93BAE-19AB-0B6A-EC71-22B83D85F3F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8714DB6-0E93-C805-C666-5387C88499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D49583-5FDB-3818-3FD5-CA07A7AD5ACE}"/>
              </a:ext>
            </a:extLst>
          </p:cNvPr>
          <p:cNvSpPr>
            <a:spLocks noGrp="1"/>
          </p:cNvSpPr>
          <p:nvPr>
            <p:ph type="dt" sz="half" idx="10"/>
          </p:nvPr>
        </p:nvSpPr>
        <p:spPr/>
        <p:txBody>
          <a:bodyPr/>
          <a:lstStyle/>
          <a:p>
            <a:fld id="{8E94B9BA-7E29-4DD0-A426-8A69672F55E2}" type="datetimeFigureOut">
              <a:rPr lang="en-GB" smtClean="0"/>
              <a:t>22/08/2025</a:t>
            </a:fld>
            <a:endParaRPr lang="en-GB"/>
          </a:p>
        </p:txBody>
      </p:sp>
      <p:sp>
        <p:nvSpPr>
          <p:cNvPr id="5" name="Footer Placeholder 4">
            <a:extLst>
              <a:ext uri="{FF2B5EF4-FFF2-40B4-BE49-F238E27FC236}">
                <a16:creationId xmlns:a16="http://schemas.microsoft.com/office/drawing/2014/main" id="{A09C5812-5AB4-06C9-3ECA-2532AD579AC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93019C0-E15B-9185-0EB7-8FFB79BCE3C8}"/>
              </a:ext>
            </a:extLst>
          </p:cNvPr>
          <p:cNvSpPr>
            <a:spLocks noGrp="1"/>
          </p:cNvSpPr>
          <p:nvPr>
            <p:ph type="sldNum" sz="quarter" idx="12"/>
          </p:nvPr>
        </p:nvSpPr>
        <p:spPr/>
        <p:txBody>
          <a:bodyPr/>
          <a:lstStyle/>
          <a:p>
            <a:fld id="{A747FC0A-2A9A-413A-82E5-A2C962DBC795}" type="slidenum">
              <a:rPr lang="en-GB" smtClean="0"/>
              <a:t>‹#›</a:t>
            </a:fld>
            <a:endParaRPr lang="en-GB"/>
          </a:p>
        </p:txBody>
      </p:sp>
    </p:spTree>
    <p:extLst>
      <p:ext uri="{BB962C8B-B14F-4D97-AF65-F5344CB8AC3E}">
        <p14:creationId xmlns:p14="http://schemas.microsoft.com/office/powerpoint/2010/main" val="598297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2EE6B-D587-3523-ECFE-66C5C68385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9A543AF-A2E5-A647-29F3-91285B2D373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F5BA01-1D3E-6C1A-BBF1-B379FEAE6C6D}"/>
              </a:ext>
            </a:extLst>
          </p:cNvPr>
          <p:cNvSpPr>
            <a:spLocks noGrp="1"/>
          </p:cNvSpPr>
          <p:nvPr>
            <p:ph type="dt" sz="half" idx="10"/>
          </p:nvPr>
        </p:nvSpPr>
        <p:spPr/>
        <p:txBody>
          <a:bodyPr/>
          <a:lstStyle/>
          <a:p>
            <a:fld id="{8E94B9BA-7E29-4DD0-A426-8A69672F55E2}" type="datetimeFigureOut">
              <a:rPr lang="en-GB" smtClean="0"/>
              <a:t>22/08/2025</a:t>
            </a:fld>
            <a:endParaRPr lang="en-GB"/>
          </a:p>
        </p:txBody>
      </p:sp>
      <p:sp>
        <p:nvSpPr>
          <p:cNvPr id="5" name="Footer Placeholder 4">
            <a:extLst>
              <a:ext uri="{FF2B5EF4-FFF2-40B4-BE49-F238E27FC236}">
                <a16:creationId xmlns:a16="http://schemas.microsoft.com/office/drawing/2014/main" id="{513311F4-2ACC-F6A7-A0A1-6AED22A292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3A9B63-2CA1-E0D0-E482-8810D4A9D183}"/>
              </a:ext>
            </a:extLst>
          </p:cNvPr>
          <p:cNvSpPr>
            <a:spLocks noGrp="1"/>
          </p:cNvSpPr>
          <p:nvPr>
            <p:ph type="sldNum" sz="quarter" idx="12"/>
          </p:nvPr>
        </p:nvSpPr>
        <p:spPr/>
        <p:txBody>
          <a:bodyPr/>
          <a:lstStyle/>
          <a:p>
            <a:fld id="{A747FC0A-2A9A-413A-82E5-A2C962DBC795}" type="slidenum">
              <a:rPr lang="en-GB" smtClean="0"/>
              <a:t>‹#›</a:t>
            </a:fld>
            <a:endParaRPr lang="en-GB"/>
          </a:p>
        </p:txBody>
      </p:sp>
    </p:spTree>
    <p:extLst>
      <p:ext uri="{BB962C8B-B14F-4D97-AF65-F5344CB8AC3E}">
        <p14:creationId xmlns:p14="http://schemas.microsoft.com/office/powerpoint/2010/main" val="2425858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64DC1-D5FB-0FB3-4598-B5875A427AB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B14FC2F-5E2D-E0A8-4F34-DC23A24917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0A1E952-539D-D776-EFBB-C1B90AE4B2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DA8CF80-73BE-E9AC-146A-E155DEFEA46A}"/>
              </a:ext>
            </a:extLst>
          </p:cNvPr>
          <p:cNvSpPr>
            <a:spLocks noGrp="1"/>
          </p:cNvSpPr>
          <p:nvPr>
            <p:ph type="dt" sz="half" idx="10"/>
          </p:nvPr>
        </p:nvSpPr>
        <p:spPr/>
        <p:txBody>
          <a:bodyPr/>
          <a:lstStyle/>
          <a:p>
            <a:fld id="{8E94B9BA-7E29-4DD0-A426-8A69672F55E2}" type="datetimeFigureOut">
              <a:rPr lang="en-GB" smtClean="0"/>
              <a:t>22/08/2025</a:t>
            </a:fld>
            <a:endParaRPr lang="en-GB"/>
          </a:p>
        </p:txBody>
      </p:sp>
      <p:sp>
        <p:nvSpPr>
          <p:cNvPr id="6" name="Footer Placeholder 5">
            <a:extLst>
              <a:ext uri="{FF2B5EF4-FFF2-40B4-BE49-F238E27FC236}">
                <a16:creationId xmlns:a16="http://schemas.microsoft.com/office/drawing/2014/main" id="{094B9EDF-0274-14E6-3123-0C1E4EF8C3C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5B17B15-CAF2-744D-D90B-FE355BAF6FE1}"/>
              </a:ext>
            </a:extLst>
          </p:cNvPr>
          <p:cNvSpPr>
            <a:spLocks noGrp="1"/>
          </p:cNvSpPr>
          <p:nvPr>
            <p:ph type="sldNum" sz="quarter" idx="12"/>
          </p:nvPr>
        </p:nvSpPr>
        <p:spPr/>
        <p:txBody>
          <a:bodyPr/>
          <a:lstStyle/>
          <a:p>
            <a:fld id="{A747FC0A-2A9A-413A-82E5-A2C962DBC795}" type="slidenum">
              <a:rPr lang="en-GB" smtClean="0"/>
              <a:t>‹#›</a:t>
            </a:fld>
            <a:endParaRPr lang="en-GB"/>
          </a:p>
        </p:txBody>
      </p:sp>
    </p:spTree>
    <p:extLst>
      <p:ext uri="{BB962C8B-B14F-4D97-AF65-F5344CB8AC3E}">
        <p14:creationId xmlns:p14="http://schemas.microsoft.com/office/powerpoint/2010/main" val="716577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6110A-87D2-0DA2-C233-472F2BFAA53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10A608C-FB3F-E5D8-4BE1-FB174295F2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AF0F72-23B3-3D46-A352-A331CAD236E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CF06DC6-DD8A-A3CE-6D46-EEA928080C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296C14-1504-62D4-4E80-D3D33BF1FB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81BD864-FBED-833F-6AFE-9E6FDA8AA462}"/>
              </a:ext>
            </a:extLst>
          </p:cNvPr>
          <p:cNvSpPr>
            <a:spLocks noGrp="1"/>
          </p:cNvSpPr>
          <p:nvPr>
            <p:ph type="dt" sz="half" idx="10"/>
          </p:nvPr>
        </p:nvSpPr>
        <p:spPr/>
        <p:txBody>
          <a:bodyPr/>
          <a:lstStyle/>
          <a:p>
            <a:fld id="{8E94B9BA-7E29-4DD0-A426-8A69672F55E2}" type="datetimeFigureOut">
              <a:rPr lang="en-GB" smtClean="0"/>
              <a:t>22/08/2025</a:t>
            </a:fld>
            <a:endParaRPr lang="en-GB"/>
          </a:p>
        </p:txBody>
      </p:sp>
      <p:sp>
        <p:nvSpPr>
          <p:cNvPr id="8" name="Footer Placeholder 7">
            <a:extLst>
              <a:ext uri="{FF2B5EF4-FFF2-40B4-BE49-F238E27FC236}">
                <a16:creationId xmlns:a16="http://schemas.microsoft.com/office/drawing/2014/main" id="{DE4CA57B-F1C1-6EEC-30DE-4BF1E42D688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2DDE59D-95D8-3BC8-B38F-454E45C4C91C}"/>
              </a:ext>
            </a:extLst>
          </p:cNvPr>
          <p:cNvSpPr>
            <a:spLocks noGrp="1"/>
          </p:cNvSpPr>
          <p:nvPr>
            <p:ph type="sldNum" sz="quarter" idx="12"/>
          </p:nvPr>
        </p:nvSpPr>
        <p:spPr/>
        <p:txBody>
          <a:bodyPr/>
          <a:lstStyle/>
          <a:p>
            <a:fld id="{A747FC0A-2A9A-413A-82E5-A2C962DBC795}" type="slidenum">
              <a:rPr lang="en-GB" smtClean="0"/>
              <a:t>‹#›</a:t>
            </a:fld>
            <a:endParaRPr lang="en-GB"/>
          </a:p>
        </p:txBody>
      </p:sp>
    </p:spTree>
    <p:extLst>
      <p:ext uri="{BB962C8B-B14F-4D97-AF65-F5344CB8AC3E}">
        <p14:creationId xmlns:p14="http://schemas.microsoft.com/office/powerpoint/2010/main" val="866436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B60B6-FE3B-DAA5-8F89-CEE687044C5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0B3F8-8F28-F6B5-6A03-95C5A6F9BA0E}"/>
              </a:ext>
            </a:extLst>
          </p:cNvPr>
          <p:cNvSpPr>
            <a:spLocks noGrp="1"/>
          </p:cNvSpPr>
          <p:nvPr>
            <p:ph type="dt" sz="half" idx="10"/>
          </p:nvPr>
        </p:nvSpPr>
        <p:spPr/>
        <p:txBody>
          <a:bodyPr/>
          <a:lstStyle/>
          <a:p>
            <a:fld id="{8E94B9BA-7E29-4DD0-A426-8A69672F55E2}" type="datetimeFigureOut">
              <a:rPr lang="en-GB" smtClean="0"/>
              <a:t>22/08/2025</a:t>
            </a:fld>
            <a:endParaRPr lang="en-GB"/>
          </a:p>
        </p:txBody>
      </p:sp>
      <p:sp>
        <p:nvSpPr>
          <p:cNvPr id="4" name="Footer Placeholder 3">
            <a:extLst>
              <a:ext uri="{FF2B5EF4-FFF2-40B4-BE49-F238E27FC236}">
                <a16:creationId xmlns:a16="http://schemas.microsoft.com/office/drawing/2014/main" id="{08FB389D-F2D4-1962-15BC-BE352505B1C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1FABE56-84BD-F116-A012-2EDF9269C179}"/>
              </a:ext>
            </a:extLst>
          </p:cNvPr>
          <p:cNvSpPr>
            <a:spLocks noGrp="1"/>
          </p:cNvSpPr>
          <p:nvPr>
            <p:ph type="sldNum" sz="quarter" idx="12"/>
          </p:nvPr>
        </p:nvSpPr>
        <p:spPr/>
        <p:txBody>
          <a:bodyPr/>
          <a:lstStyle/>
          <a:p>
            <a:fld id="{A747FC0A-2A9A-413A-82E5-A2C962DBC795}" type="slidenum">
              <a:rPr lang="en-GB" smtClean="0"/>
              <a:t>‹#›</a:t>
            </a:fld>
            <a:endParaRPr lang="en-GB"/>
          </a:p>
        </p:txBody>
      </p:sp>
    </p:spTree>
    <p:extLst>
      <p:ext uri="{BB962C8B-B14F-4D97-AF65-F5344CB8AC3E}">
        <p14:creationId xmlns:p14="http://schemas.microsoft.com/office/powerpoint/2010/main" val="332932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EB3A25-BED4-76C2-A116-1EC382405C30}"/>
              </a:ext>
            </a:extLst>
          </p:cNvPr>
          <p:cNvSpPr>
            <a:spLocks noGrp="1"/>
          </p:cNvSpPr>
          <p:nvPr>
            <p:ph type="dt" sz="half" idx="10"/>
          </p:nvPr>
        </p:nvSpPr>
        <p:spPr/>
        <p:txBody>
          <a:bodyPr/>
          <a:lstStyle/>
          <a:p>
            <a:fld id="{8E94B9BA-7E29-4DD0-A426-8A69672F55E2}" type="datetimeFigureOut">
              <a:rPr lang="en-GB" smtClean="0"/>
              <a:t>22/08/2025</a:t>
            </a:fld>
            <a:endParaRPr lang="en-GB"/>
          </a:p>
        </p:txBody>
      </p:sp>
      <p:sp>
        <p:nvSpPr>
          <p:cNvPr id="3" name="Footer Placeholder 2">
            <a:extLst>
              <a:ext uri="{FF2B5EF4-FFF2-40B4-BE49-F238E27FC236}">
                <a16:creationId xmlns:a16="http://schemas.microsoft.com/office/drawing/2014/main" id="{0E4160B6-56DD-36A0-624D-D3C69530AE9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5F43D52-E95F-A8AB-AB20-9BAFBA313B12}"/>
              </a:ext>
            </a:extLst>
          </p:cNvPr>
          <p:cNvSpPr>
            <a:spLocks noGrp="1"/>
          </p:cNvSpPr>
          <p:nvPr>
            <p:ph type="sldNum" sz="quarter" idx="12"/>
          </p:nvPr>
        </p:nvSpPr>
        <p:spPr/>
        <p:txBody>
          <a:bodyPr/>
          <a:lstStyle/>
          <a:p>
            <a:fld id="{A747FC0A-2A9A-413A-82E5-A2C962DBC795}" type="slidenum">
              <a:rPr lang="en-GB" smtClean="0"/>
              <a:t>‹#›</a:t>
            </a:fld>
            <a:endParaRPr lang="en-GB"/>
          </a:p>
        </p:txBody>
      </p:sp>
    </p:spTree>
    <p:extLst>
      <p:ext uri="{BB962C8B-B14F-4D97-AF65-F5344CB8AC3E}">
        <p14:creationId xmlns:p14="http://schemas.microsoft.com/office/powerpoint/2010/main" val="257282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F3AD3-473F-237C-5678-BF34A7186D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D738DCE-E386-480A-A35A-2AC786414F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8FFBBE1-04D8-46AC-A781-D7C814F8A7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09C8D8-8BA0-9AB1-3047-973F5C9CFDF6}"/>
              </a:ext>
            </a:extLst>
          </p:cNvPr>
          <p:cNvSpPr>
            <a:spLocks noGrp="1"/>
          </p:cNvSpPr>
          <p:nvPr>
            <p:ph type="dt" sz="half" idx="10"/>
          </p:nvPr>
        </p:nvSpPr>
        <p:spPr/>
        <p:txBody>
          <a:bodyPr/>
          <a:lstStyle/>
          <a:p>
            <a:fld id="{8E94B9BA-7E29-4DD0-A426-8A69672F55E2}" type="datetimeFigureOut">
              <a:rPr lang="en-GB" smtClean="0"/>
              <a:t>22/08/2025</a:t>
            </a:fld>
            <a:endParaRPr lang="en-GB"/>
          </a:p>
        </p:txBody>
      </p:sp>
      <p:sp>
        <p:nvSpPr>
          <p:cNvPr id="6" name="Footer Placeholder 5">
            <a:extLst>
              <a:ext uri="{FF2B5EF4-FFF2-40B4-BE49-F238E27FC236}">
                <a16:creationId xmlns:a16="http://schemas.microsoft.com/office/drawing/2014/main" id="{D302CB07-9E98-673A-69B8-53705BFEE94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B6F5EBE-155C-5428-A14C-B80203A73394}"/>
              </a:ext>
            </a:extLst>
          </p:cNvPr>
          <p:cNvSpPr>
            <a:spLocks noGrp="1"/>
          </p:cNvSpPr>
          <p:nvPr>
            <p:ph type="sldNum" sz="quarter" idx="12"/>
          </p:nvPr>
        </p:nvSpPr>
        <p:spPr/>
        <p:txBody>
          <a:bodyPr/>
          <a:lstStyle/>
          <a:p>
            <a:fld id="{A747FC0A-2A9A-413A-82E5-A2C962DBC795}" type="slidenum">
              <a:rPr lang="en-GB" smtClean="0"/>
              <a:t>‹#›</a:t>
            </a:fld>
            <a:endParaRPr lang="en-GB"/>
          </a:p>
        </p:txBody>
      </p:sp>
    </p:spTree>
    <p:extLst>
      <p:ext uri="{BB962C8B-B14F-4D97-AF65-F5344CB8AC3E}">
        <p14:creationId xmlns:p14="http://schemas.microsoft.com/office/powerpoint/2010/main" val="315685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3886F-131C-59C3-3B2F-7D26050D9C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AE5ACCA-ABDA-AF7E-83EF-B8ABBDC76A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77C9065-3287-AB69-6E87-9314762E88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6A04C6-B683-D83B-8C31-4D348FCE77A8}"/>
              </a:ext>
            </a:extLst>
          </p:cNvPr>
          <p:cNvSpPr>
            <a:spLocks noGrp="1"/>
          </p:cNvSpPr>
          <p:nvPr>
            <p:ph type="dt" sz="half" idx="10"/>
          </p:nvPr>
        </p:nvSpPr>
        <p:spPr/>
        <p:txBody>
          <a:bodyPr/>
          <a:lstStyle/>
          <a:p>
            <a:fld id="{8E94B9BA-7E29-4DD0-A426-8A69672F55E2}" type="datetimeFigureOut">
              <a:rPr lang="en-GB" smtClean="0"/>
              <a:t>22/08/2025</a:t>
            </a:fld>
            <a:endParaRPr lang="en-GB"/>
          </a:p>
        </p:txBody>
      </p:sp>
      <p:sp>
        <p:nvSpPr>
          <p:cNvPr id="6" name="Footer Placeholder 5">
            <a:extLst>
              <a:ext uri="{FF2B5EF4-FFF2-40B4-BE49-F238E27FC236}">
                <a16:creationId xmlns:a16="http://schemas.microsoft.com/office/drawing/2014/main" id="{92939042-989A-B434-90F7-A0B87346FC9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3E2E8FA-4E28-C9A9-8903-F44874644493}"/>
              </a:ext>
            </a:extLst>
          </p:cNvPr>
          <p:cNvSpPr>
            <a:spLocks noGrp="1"/>
          </p:cNvSpPr>
          <p:nvPr>
            <p:ph type="sldNum" sz="quarter" idx="12"/>
          </p:nvPr>
        </p:nvSpPr>
        <p:spPr/>
        <p:txBody>
          <a:bodyPr/>
          <a:lstStyle/>
          <a:p>
            <a:fld id="{A747FC0A-2A9A-413A-82E5-A2C962DBC795}" type="slidenum">
              <a:rPr lang="en-GB" smtClean="0"/>
              <a:t>‹#›</a:t>
            </a:fld>
            <a:endParaRPr lang="en-GB"/>
          </a:p>
        </p:txBody>
      </p:sp>
    </p:spTree>
    <p:extLst>
      <p:ext uri="{BB962C8B-B14F-4D97-AF65-F5344CB8AC3E}">
        <p14:creationId xmlns:p14="http://schemas.microsoft.com/office/powerpoint/2010/main" val="3504177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6944BB-555B-601E-0A98-A3FC5D987A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5A8FA2A-17F9-886E-A102-9D40510712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8A0AD5-B435-3AD6-26BD-1D17C23240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E94B9BA-7E29-4DD0-A426-8A69672F55E2}" type="datetimeFigureOut">
              <a:rPr lang="en-GB" smtClean="0"/>
              <a:t>22/08/2025</a:t>
            </a:fld>
            <a:endParaRPr lang="en-GB"/>
          </a:p>
        </p:txBody>
      </p:sp>
      <p:sp>
        <p:nvSpPr>
          <p:cNvPr id="5" name="Footer Placeholder 4">
            <a:extLst>
              <a:ext uri="{FF2B5EF4-FFF2-40B4-BE49-F238E27FC236}">
                <a16:creationId xmlns:a16="http://schemas.microsoft.com/office/drawing/2014/main" id="{952498E6-3951-C658-B45E-A8D1C5B803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dirty="0"/>
          </a:p>
        </p:txBody>
      </p:sp>
      <p:sp>
        <p:nvSpPr>
          <p:cNvPr id="6" name="Slide Number Placeholder 5">
            <a:extLst>
              <a:ext uri="{FF2B5EF4-FFF2-40B4-BE49-F238E27FC236}">
                <a16:creationId xmlns:a16="http://schemas.microsoft.com/office/drawing/2014/main" id="{5700E09E-E519-CE28-696C-AB94732C3B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747FC0A-2A9A-413A-82E5-A2C962DBC795}" type="slidenum">
              <a:rPr lang="en-GB" smtClean="0"/>
              <a:t>‹#›</a:t>
            </a:fld>
            <a:endParaRPr lang="en-GB"/>
          </a:p>
        </p:txBody>
      </p:sp>
      <p:sp>
        <p:nvSpPr>
          <p:cNvPr id="8" name="TextBox 7">
            <a:extLst>
              <a:ext uri="{FF2B5EF4-FFF2-40B4-BE49-F238E27FC236}">
                <a16:creationId xmlns:a16="http://schemas.microsoft.com/office/drawing/2014/main" id="{55342933-D5FA-86A4-48C8-EA86645B8D1E}"/>
              </a:ext>
            </a:extLst>
          </p:cNvPr>
          <p:cNvSpPr txBox="1"/>
          <p:nvPr userDrawn="1"/>
        </p:nvSpPr>
        <p:spPr>
          <a:xfrm>
            <a:off x="2892005" y="6459865"/>
            <a:ext cx="11437189" cy="215444"/>
          </a:xfrm>
          <a:prstGeom prst="rect">
            <a:avLst/>
          </a:prstGeom>
          <a:noFill/>
        </p:spPr>
        <p:txBody>
          <a:bodyPr wrap="square">
            <a:spAutoFit/>
          </a:bodyPr>
          <a:lstStyle/>
          <a:p>
            <a:pPr algn="ctr" fontAlgn="auto">
              <a:spcBef>
                <a:spcPts val="100"/>
              </a:spcBef>
              <a:spcAft>
                <a:spcPts val="0"/>
              </a:spcAft>
              <a:defRPr/>
            </a:pPr>
            <a:r>
              <a:rPr lang="en-US" sz="800" spc="-5" dirty="0">
                <a:solidFill>
                  <a:srgbClr val="000000"/>
                </a:solidFill>
                <a:latin typeface="Arial" panose="020B0604020202020204"/>
                <a:cs typeface="Arial" panose="020B0604020202020204"/>
              </a:rPr>
              <a:t>ALK-Abelló provided an unrestricted educational grant </a:t>
            </a:r>
            <a:r>
              <a:rPr lang="en-US" sz="800" dirty="0">
                <a:solidFill>
                  <a:srgbClr val="000000"/>
                </a:solidFill>
                <a:latin typeface="Arial" panose="020B0604020202020204"/>
                <a:cs typeface="Arial" panose="020B0604020202020204"/>
              </a:rPr>
              <a:t>to </a:t>
            </a:r>
            <a:r>
              <a:rPr lang="en-US" sz="800" spc="-5" dirty="0">
                <a:solidFill>
                  <a:srgbClr val="000000"/>
                </a:solidFill>
                <a:latin typeface="Arial" panose="020B0604020202020204"/>
                <a:cs typeface="Arial" panose="020B0604020202020204"/>
              </a:rPr>
              <a:t>support </a:t>
            </a:r>
            <a:r>
              <a:rPr lang="en-US" sz="800" dirty="0">
                <a:solidFill>
                  <a:srgbClr val="000000"/>
                </a:solidFill>
                <a:latin typeface="Arial" panose="020B0604020202020204"/>
                <a:cs typeface="Arial" panose="020B0604020202020204"/>
              </a:rPr>
              <a:t>the </a:t>
            </a:r>
            <a:r>
              <a:rPr lang="en-US" sz="800" spc="-5" dirty="0">
                <a:solidFill>
                  <a:srgbClr val="000000"/>
                </a:solidFill>
                <a:latin typeface="Arial" panose="020B0604020202020204"/>
                <a:cs typeface="Arial" panose="020B0604020202020204"/>
              </a:rPr>
              <a:t>development of this case study</a:t>
            </a:r>
            <a:r>
              <a:rPr lang="en-US" sz="800" dirty="0">
                <a:solidFill>
                  <a:srgbClr val="000000"/>
                </a:solidFill>
                <a:latin typeface="Arial" panose="020B0604020202020204"/>
                <a:cs typeface="Arial" panose="020B0604020202020204"/>
              </a:rPr>
              <a:t> but did not contribute to its content</a:t>
            </a:r>
          </a:p>
        </p:txBody>
      </p:sp>
    </p:spTree>
    <p:extLst>
      <p:ext uri="{BB962C8B-B14F-4D97-AF65-F5344CB8AC3E}">
        <p14:creationId xmlns:p14="http://schemas.microsoft.com/office/powerpoint/2010/main" val="33768466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hord 17">
            <a:extLst>
              <a:ext uri="{FF2B5EF4-FFF2-40B4-BE49-F238E27FC236}">
                <a16:creationId xmlns:a16="http://schemas.microsoft.com/office/drawing/2014/main" id="{9FAAB6E0-AB9F-8781-523C-69DB7F12F72F}"/>
              </a:ext>
            </a:extLst>
          </p:cNvPr>
          <p:cNvSpPr/>
          <p:nvPr/>
        </p:nvSpPr>
        <p:spPr>
          <a:xfrm rot="11640190">
            <a:off x="-4781236" y="-685854"/>
            <a:ext cx="9541117" cy="7605683"/>
          </a:xfrm>
          <a:prstGeom prst="chord">
            <a:avLst>
              <a:gd name="adj1" fmla="val 4084160"/>
              <a:gd name="adj2" fmla="val 15811464"/>
            </a:avLst>
          </a:prstGeom>
          <a:solidFill>
            <a:srgbClr val="0179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04A9C354-EF69-ADB3-C2B6-A81525B58B71}"/>
              </a:ext>
            </a:extLst>
          </p:cNvPr>
          <p:cNvSpPr txBox="1"/>
          <p:nvPr/>
        </p:nvSpPr>
        <p:spPr>
          <a:xfrm>
            <a:off x="5383347" y="2521059"/>
            <a:ext cx="6217525" cy="1077218"/>
          </a:xfrm>
          <a:prstGeom prst="rect">
            <a:avLst/>
          </a:prstGeom>
          <a:noFill/>
        </p:spPr>
        <p:txBody>
          <a:bodyPr wrap="square" rtlCol="0">
            <a:spAutoFit/>
          </a:bodyPr>
          <a:lstStyle/>
          <a:p>
            <a:r>
              <a:rPr lang="en-GB" sz="4000" b="1" dirty="0">
                <a:solidFill>
                  <a:srgbClr val="017973"/>
                </a:solidFill>
                <a:latin typeface="Arial" panose="020B0604020202020204" pitchFamily="34" charset="0"/>
                <a:cs typeface="Arial" panose="020B0604020202020204" pitchFamily="34" charset="0"/>
              </a:rPr>
              <a:t>Non-allergic rhinitis</a:t>
            </a:r>
          </a:p>
          <a:p>
            <a:r>
              <a:rPr lang="en-GB" sz="2400" dirty="0">
                <a:solidFill>
                  <a:srgbClr val="7EC9BD"/>
                </a:solidFill>
                <a:latin typeface="Arial" panose="020B0604020202020204" pitchFamily="34" charset="0"/>
                <a:cs typeface="Arial" panose="020B0604020202020204" pitchFamily="34" charset="0"/>
              </a:rPr>
              <a:t>Case study</a:t>
            </a:r>
          </a:p>
        </p:txBody>
      </p:sp>
      <p:sp>
        <p:nvSpPr>
          <p:cNvPr id="3" name="TextBox 2">
            <a:extLst>
              <a:ext uri="{FF2B5EF4-FFF2-40B4-BE49-F238E27FC236}">
                <a16:creationId xmlns:a16="http://schemas.microsoft.com/office/drawing/2014/main" id="{18B0BD1D-80C9-F40D-40F9-D21571365E59}"/>
              </a:ext>
            </a:extLst>
          </p:cNvPr>
          <p:cNvSpPr txBox="1"/>
          <p:nvPr/>
        </p:nvSpPr>
        <p:spPr>
          <a:xfrm>
            <a:off x="5419910" y="5778371"/>
            <a:ext cx="3685990" cy="646331"/>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Garry McDonald (Scotland, UK)</a:t>
            </a:r>
          </a:p>
          <a:p>
            <a:r>
              <a:rPr lang="en-GB" dirty="0">
                <a:latin typeface="Arial" panose="020B0604020202020204" pitchFamily="34" charset="0"/>
                <a:cs typeface="Arial" panose="020B0604020202020204" pitchFamily="34" charset="0"/>
              </a:rPr>
              <a:t>Osman Yusuf (Pakistan)</a:t>
            </a:r>
          </a:p>
        </p:txBody>
      </p:sp>
      <p:pic>
        <p:nvPicPr>
          <p:cNvPr id="16" name="Picture 15" descr="A black and white logo&#10;&#10;AI-generated content may be incorrect.">
            <a:extLst>
              <a:ext uri="{FF2B5EF4-FFF2-40B4-BE49-F238E27FC236}">
                <a16:creationId xmlns:a16="http://schemas.microsoft.com/office/drawing/2014/main" id="{FBB58B13-0506-85EB-D3CD-0E0B1E58D8A7}"/>
              </a:ext>
            </a:extLst>
          </p:cNvPr>
          <p:cNvPicPr>
            <a:picLocks noChangeAspect="1"/>
          </p:cNvPicPr>
          <p:nvPr/>
        </p:nvPicPr>
        <p:blipFill>
          <a:blip r:embed="rId2"/>
          <a:stretch>
            <a:fillRect/>
          </a:stretch>
        </p:blipFill>
        <p:spPr>
          <a:xfrm>
            <a:off x="928799" y="2687231"/>
            <a:ext cx="2931895" cy="1483539"/>
          </a:xfrm>
          <a:prstGeom prst="rect">
            <a:avLst/>
          </a:prstGeom>
        </p:spPr>
      </p:pic>
      <p:sp>
        <p:nvSpPr>
          <p:cNvPr id="17" name="Rectangle 16">
            <a:extLst>
              <a:ext uri="{FF2B5EF4-FFF2-40B4-BE49-F238E27FC236}">
                <a16:creationId xmlns:a16="http://schemas.microsoft.com/office/drawing/2014/main" id="{FDBF5E02-FE7A-DED9-78D6-0FC6A7A3877C}"/>
              </a:ext>
            </a:extLst>
          </p:cNvPr>
          <p:cNvSpPr/>
          <p:nvPr/>
        </p:nvSpPr>
        <p:spPr>
          <a:xfrm>
            <a:off x="-1219199" y="-1130300"/>
            <a:ext cx="1219200" cy="9091476"/>
          </a:xfrm>
          <a:prstGeom prst="rect">
            <a:avLst/>
          </a:prstGeom>
          <a:solidFill>
            <a:srgbClr val="1011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297C8A18-F605-CB27-E834-58BE24317646}"/>
              </a:ext>
            </a:extLst>
          </p:cNvPr>
          <p:cNvSpPr/>
          <p:nvPr/>
        </p:nvSpPr>
        <p:spPr>
          <a:xfrm>
            <a:off x="-133122" y="-1969046"/>
            <a:ext cx="4253393" cy="1969046"/>
          </a:xfrm>
          <a:prstGeom prst="rect">
            <a:avLst/>
          </a:prstGeom>
          <a:solidFill>
            <a:srgbClr val="1011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78F8A03-26F0-7B57-9647-E435871ABE22}"/>
              </a:ext>
            </a:extLst>
          </p:cNvPr>
          <p:cNvSpPr/>
          <p:nvPr/>
        </p:nvSpPr>
        <p:spPr>
          <a:xfrm>
            <a:off x="-133122" y="6875053"/>
            <a:ext cx="4253393" cy="1969046"/>
          </a:xfrm>
          <a:prstGeom prst="rect">
            <a:avLst/>
          </a:prstGeom>
          <a:solidFill>
            <a:srgbClr val="1011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descr="A black background with blue and red text&#10;&#10;AI-generated content may be incorrect.">
            <a:extLst>
              <a:ext uri="{FF2B5EF4-FFF2-40B4-BE49-F238E27FC236}">
                <a16:creationId xmlns:a16="http://schemas.microsoft.com/office/drawing/2014/main" id="{02CB42C7-4591-1AC9-0C54-72086519B7E9}"/>
              </a:ext>
            </a:extLst>
          </p:cNvPr>
          <p:cNvPicPr>
            <a:picLocks noChangeAspect="1"/>
          </p:cNvPicPr>
          <p:nvPr/>
        </p:nvPicPr>
        <p:blipFill>
          <a:blip r:embed="rId3"/>
          <a:stretch>
            <a:fillRect/>
          </a:stretch>
        </p:blipFill>
        <p:spPr>
          <a:xfrm>
            <a:off x="8873259" y="340965"/>
            <a:ext cx="2727613" cy="1047403"/>
          </a:xfrm>
          <a:prstGeom prst="rect">
            <a:avLst/>
          </a:prstGeom>
        </p:spPr>
      </p:pic>
      <p:pic>
        <p:nvPicPr>
          <p:cNvPr id="4" name="Picture 3" descr="A sign with a person and dollar sign&#10;&#10;AI-generated content may be incorrect.">
            <a:extLst>
              <a:ext uri="{FF2B5EF4-FFF2-40B4-BE49-F238E27FC236}">
                <a16:creationId xmlns:a16="http://schemas.microsoft.com/office/drawing/2014/main" id="{862D723A-64E4-09A9-045D-5AB2B06A3E3D}"/>
              </a:ext>
            </a:extLst>
          </p:cNvPr>
          <p:cNvPicPr>
            <a:picLocks noChangeAspect="1"/>
          </p:cNvPicPr>
          <p:nvPr/>
        </p:nvPicPr>
        <p:blipFill>
          <a:blip r:embed="rId4"/>
          <a:stretch>
            <a:fillRect/>
          </a:stretch>
        </p:blipFill>
        <p:spPr>
          <a:xfrm>
            <a:off x="10055721" y="5784829"/>
            <a:ext cx="1804988" cy="633413"/>
          </a:xfrm>
          <a:prstGeom prst="rect">
            <a:avLst/>
          </a:prstGeom>
        </p:spPr>
      </p:pic>
    </p:spTree>
    <p:extLst>
      <p:ext uri="{BB962C8B-B14F-4D97-AF65-F5344CB8AC3E}">
        <p14:creationId xmlns:p14="http://schemas.microsoft.com/office/powerpoint/2010/main" val="4168748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0D6FD-BCB2-D0BA-56AF-61E7E4E477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99F6C5-8D04-4EF8-EC08-AC871EC2B7E5}"/>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Management</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E85D2BF3-19C5-A82C-D950-E9A9EC49ABFB}"/>
              </a:ext>
            </a:extLst>
          </p:cNvPr>
          <p:cNvPicPr>
            <a:picLocks noChangeAspect="1"/>
          </p:cNvPicPr>
          <p:nvPr/>
        </p:nvPicPr>
        <p:blipFill>
          <a:blip r:embed="rId3"/>
          <a:stretch>
            <a:fillRect/>
          </a:stretch>
        </p:blipFill>
        <p:spPr>
          <a:xfrm>
            <a:off x="10411291" y="281092"/>
            <a:ext cx="1374214" cy="695352"/>
          </a:xfrm>
          <a:prstGeom prst="rect">
            <a:avLst/>
          </a:prstGeom>
        </p:spPr>
      </p:pic>
      <p:sp>
        <p:nvSpPr>
          <p:cNvPr id="3" name="TextBox 2">
            <a:extLst>
              <a:ext uri="{FF2B5EF4-FFF2-40B4-BE49-F238E27FC236}">
                <a16:creationId xmlns:a16="http://schemas.microsoft.com/office/drawing/2014/main" id="{994751BD-78FD-1C0B-365D-75BF95F3FF91}"/>
              </a:ext>
            </a:extLst>
          </p:cNvPr>
          <p:cNvSpPr txBox="1"/>
          <p:nvPr/>
        </p:nvSpPr>
        <p:spPr>
          <a:xfrm>
            <a:off x="470811" y="1712430"/>
            <a:ext cx="10254339" cy="4462760"/>
          </a:xfrm>
          <a:prstGeom prst="rect">
            <a:avLst/>
          </a:prstGeom>
          <a:noFill/>
        </p:spPr>
        <p:txBody>
          <a:bodyPr wrap="square">
            <a:spAutoFit/>
          </a:bodyPr>
          <a:lstStyle/>
          <a:p>
            <a:pPr marL="457200" indent="-457200">
              <a:buClr>
                <a:srgbClr val="017973"/>
              </a:buClr>
              <a:buSzPct val="130000"/>
              <a:buBlip>
                <a:blip r:embed="rId4"/>
              </a:buBlip>
            </a:pPr>
            <a:r>
              <a:rPr lang="en-US" sz="3000" dirty="0">
                <a:latin typeface="Arial" panose="020B0604020202020204" pitchFamily="34" charset="0"/>
                <a:cs typeface="Arial" panose="020B0604020202020204" pitchFamily="34" charset="0"/>
              </a:rPr>
              <a:t>Nasal Rinse using boiled cooled water</a:t>
            </a:r>
          </a:p>
          <a:p>
            <a:pPr marL="457200" indent="-457200">
              <a:buClr>
                <a:srgbClr val="017973"/>
              </a:buClr>
              <a:buSzPct val="130000"/>
              <a:buBlip>
                <a:blip r:embed="rId4"/>
              </a:buBlip>
            </a:pPr>
            <a:endParaRPr lang="en-US"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en-US" sz="3200" dirty="0">
                <a:latin typeface="Arial" panose="020B0604020202020204" pitchFamily="34" charset="0"/>
              </a:rPr>
              <a:t>Trial of an anti muscarinic nasal spray</a:t>
            </a:r>
            <a:r>
              <a:rPr lang="en-US" sz="3200" b="0" i="0" dirty="0">
                <a:effectLst/>
                <a:latin typeface="Arial" panose="020B0604020202020204" pitchFamily="34" charset="0"/>
              </a:rPr>
              <a:t> </a:t>
            </a:r>
          </a:p>
          <a:p>
            <a:pPr marL="457200" indent="-457200">
              <a:buClr>
                <a:srgbClr val="017973"/>
              </a:buClr>
              <a:buSzPct val="130000"/>
              <a:buBlip>
                <a:blip r:embed="rId4"/>
              </a:buBlip>
            </a:pPr>
            <a:endParaRPr lang="en-US" sz="3200" b="0" i="0" dirty="0">
              <a:effectLst/>
              <a:latin typeface="Arial" panose="020B0604020202020204" pitchFamily="34" charset="0"/>
            </a:endParaRPr>
          </a:p>
          <a:p>
            <a:pPr marL="457200" indent="-457200">
              <a:buClr>
                <a:srgbClr val="017973"/>
              </a:buClr>
              <a:buSzPct val="130000"/>
              <a:buBlip>
                <a:blip r:embed="rId4"/>
              </a:buBlip>
            </a:pPr>
            <a:r>
              <a:rPr lang="en-US" sz="3200" dirty="0">
                <a:latin typeface="Arial" panose="020B0604020202020204" pitchFamily="34" charset="0"/>
              </a:rPr>
              <a:t>Dual action corticosteroid/anti histamine spray </a:t>
            </a:r>
            <a:endParaRPr lang="en-US" sz="3200" b="0" i="0" dirty="0">
              <a:effectLst/>
              <a:latin typeface="Arial" panose="020B0604020202020204" pitchFamily="34" charset="0"/>
            </a:endParaRPr>
          </a:p>
          <a:p>
            <a:pPr marL="457200" indent="-457200">
              <a:buClr>
                <a:srgbClr val="017973"/>
              </a:buClr>
              <a:buSzPct val="130000"/>
              <a:buBlip>
                <a:blip r:embed="rId4"/>
              </a:buBlip>
            </a:pPr>
            <a:endParaRPr lang="en-US" sz="3200" b="0" i="0" dirty="0">
              <a:effectLst/>
              <a:latin typeface="Arial" panose="020B0604020202020204" pitchFamily="34" charset="0"/>
            </a:endParaRPr>
          </a:p>
          <a:p>
            <a:pPr marL="457200" indent="-457200">
              <a:buClr>
                <a:srgbClr val="017973"/>
              </a:buClr>
              <a:buSzPct val="130000"/>
              <a:buBlip>
                <a:blip r:embed="rId4"/>
              </a:buBlip>
            </a:pPr>
            <a:r>
              <a:rPr lang="en-US" sz="3200" dirty="0">
                <a:latin typeface="Arial" panose="020B0604020202020204" pitchFamily="34" charset="0"/>
                <a:cs typeface="Arial" panose="020B0604020202020204" pitchFamily="34" charset="0"/>
              </a:rPr>
              <a:t>Wear a mask or scarf to warm up air before inhaling</a:t>
            </a:r>
          </a:p>
          <a:p>
            <a:pPr marL="457200" indent="-457200">
              <a:buClr>
                <a:srgbClr val="017973"/>
              </a:buClr>
              <a:buSzPct val="130000"/>
              <a:buBlip>
                <a:blip r:embed="rId4"/>
              </a:buBlip>
            </a:pPr>
            <a:endParaRPr lang="en-US" sz="32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en-US" sz="3200" dirty="0">
                <a:latin typeface="Arial" panose="020B0604020202020204" pitchFamily="34" charset="0"/>
                <a:cs typeface="Arial" panose="020B0604020202020204" pitchFamily="34" charset="0"/>
              </a:rPr>
              <a:t>WSP/Petroleum jelly on vestibule when cold weather</a:t>
            </a:r>
            <a:endParaRPr lang="en-US" sz="3000" dirty="0">
              <a:latin typeface="Arial" panose="020B0604020202020204" pitchFamily="34" charset="0"/>
              <a:cs typeface="Arial" panose="020B0604020202020204" pitchFamily="34" charset="0"/>
            </a:endParaRPr>
          </a:p>
        </p:txBody>
      </p:sp>
      <p:pic>
        <p:nvPicPr>
          <p:cNvPr id="6" name="Picture 5" descr="A hand holding a water bottle&#10;&#10;AI-generated content may be incorrect.">
            <a:extLst>
              <a:ext uri="{FF2B5EF4-FFF2-40B4-BE49-F238E27FC236}">
                <a16:creationId xmlns:a16="http://schemas.microsoft.com/office/drawing/2014/main" id="{BD4EAFA2-B85A-0B51-BD21-867A907B8725}"/>
              </a:ext>
            </a:extLst>
          </p:cNvPr>
          <p:cNvPicPr>
            <a:picLocks noChangeAspect="1"/>
          </p:cNvPicPr>
          <p:nvPr/>
        </p:nvPicPr>
        <p:blipFill>
          <a:blip r:embed="rId5"/>
          <a:stretch>
            <a:fillRect/>
          </a:stretch>
        </p:blipFill>
        <p:spPr>
          <a:xfrm>
            <a:off x="8991600" y="927100"/>
            <a:ext cx="3198507" cy="3048178"/>
          </a:xfrm>
          <a:prstGeom prst="rect">
            <a:avLst/>
          </a:prstGeom>
        </p:spPr>
      </p:pic>
      <p:pic>
        <p:nvPicPr>
          <p:cNvPr id="8" name="Picture 7" descr="A black bottle with a white cap&#10;&#10;AI-generated content may be incorrect.">
            <a:extLst>
              <a:ext uri="{FF2B5EF4-FFF2-40B4-BE49-F238E27FC236}">
                <a16:creationId xmlns:a16="http://schemas.microsoft.com/office/drawing/2014/main" id="{A957AF95-D054-0655-73A4-A7347AEF43B5}"/>
              </a:ext>
            </a:extLst>
          </p:cNvPr>
          <p:cNvPicPr>
            <a:picLocks noChangeAspect="1"/>
          </p:cNvPicPr>
          <p:nvPr/>
        </p:nvPicPr>
        <p:blipFill>
          <a:blip r:embed="rId6"/>
          <a:stretch>
            <a:fillRect/>
          </a:stretch>
        </p:blipFill>
        <p:spPr>
          <a:xfrm>
            <a:off x="9544447" y="2853017"/>
            <a:ext cx="3765153" cy="3765153"/>
          </a:xfrm>
          <a:prstGeom prst="rect">
            <a:avLst/>
          </a:prstGeom>
        </p:spPr>
      </p:pic>
    </p:spTree>
    <p:extLst>
      <p:ext uri="{BB962C8B-B14F-4D97-AF65-F5344CB8AC3E}">
        <p14:creationId xmlns:p14="http://schemas.microsoft.com/office/powerpoint/2010/main" val="4225520031"/>
      </p:ext>
    </p:extLst>
  </p:cSld>
  <p:clrMapOvr>
    <a:masterClrMapping/>
  </p:clrMapOvr>
  <mc:AlternateContent xmlns:mc="http://schemas.openxmlformats.org/markup-compatibility/2006" xmlns:p14="http://schemas.microsoft.com/office/powerpoint/2010/main">
    <mc:Choice Requires="p14">
      <p:transition spd="slow" p14:dur="2000" advTm="56803"/>
    </mc:Choice>
    <mc:Fallback xmlns="">
      <p:transition spd="slow" advTm="56803"/>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07677-4C29-CE97-6AD8-4E749A57B8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5B2B4D-7F94-7762-CF9D-EABE963647EC}"/>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Review</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73442A18-5F9D-538C-4B6B-B2D056D7B303}"/>
              </a:ext>
            </a:extLst>
          </p:cNvPr>
          <p:cNvPicPr>
            <a:picLocks noChangeAspect="1"/>
          </p:cNvPicPr>
          <p:nvPr/>
        </p:nvPicPr>
        <p:blipFill>
          <a:blip r:embed="rId3"/>
          <a:stretch>
            <a:fillRect/>
          </a:stretch>
        </p:blipFill>
        <p:spPr>
          <a:xfrm>
            <a:off x="10411291" y="281092"/>
            <a:ext cx="1374214" cy="695352"/>
          </a:xfrm>
          <a:prstGeom prst="rect">
            <a:avLst/>
          </a:prstGeom>
        </p:spPr>
      </p:pic>
      <p:sp>
        <p:nvSpPr>
          <p:cNvPr id="5" name="TextBox 4">
            <a:extLst>
              <a:ext uri="{FF2B5EF4-FFF2-40B4-BE49-F238E27FC236}">
                <a16:creationId xmlns:a16="http://schemas.microsoft.com/office/drawing/2014/main" id="{585A6A40-166D-CC03-478B-C29BE3DAEFB3}"/>
              </a:ext>
            </a:extLst>
          </p:cNvPr>
          <p:cNvSpPr txBox="1"/>
          <p:nvPr/>
        </p:nvSpPr>
        <p:spPr>
          <a:xfrm>
            <a:off x="2180377" y="6491212"/>
            <a:ext cx="7831247" cy="253916"/>
          </a:xfrm>
          <a:prstGeom prst="rect">
            <a:avLst/>
          </a:prstGeom>
          <a:noFill/>
        </p:spPr>
        <p:txBody>
          <a:bodyPr wrap="square">
            <a:spAutoFit/>
          </a:bodyPr>
          <a:lstStyle/>
          <a:p>
            <a:pPr algn="ctr" fontAlgn="auto">
              <a:spcBef>
                <a:spcPts val="100"/>
              </a:spcBef>
              <a:spcAft>
                <a:spcPts val="0"/>
              </a:spcAft>
              <a:defRPr/>
            </a:pPr>
            <a:r>
              <a:rPr lang="en-US" sz="1000" spc="-5" dirty="0">
                <a:solidFill>
                  <a:srgbClr val="000000"/>
                </a:solidFill>
                <a:latin typeface="Arial" panose="020B0604020202020204"/>
                <a:cs typeface="Arial" panose="020B0604020202020204"/>
              </a:rPr>
              <a:t>ALK-Abelló provided an unrestricted educational grant </a:t>
            </a:r>
            <a:r>
              <a:rPr lang="en-US" sz="1000" dirty="0">
                <a:solidFill>
                  <a:srgbClr val="000000"/>
                </a:solidFill>
                <a:latin typeface="Arial" panose="020B0604020202020204"/>
                <a:cs typeface="Arial" panose="020B0604020202020204"/>
              </a:rPr>
              <a:t>to </a:t>
            </a:r>
            <a:r>
              <a:rPr lang="en-US" sz="1000" spc="-5" dirty="0">
                <a:solidFill>
                  <a:srgbClr val="000000"/>
                </a:solidFill>
                <a:latin typeface="Arial" panose="020B0604020202020204"/>
                <a:cs typeface="Arial" panose="020B0604020202020204"/>
              </a:rPr>
              <a:t>support </a:t>
            </a:r>
            <a:r>
              <a:rPr lang="en-US" sz="1000" dirty="0">
                <a:solidFill>
                  <a:srgbClr val="000000"/>
                </a:solidFill>
                <a:latin typeface="Arial" panose="020B0604020202020204"/>
                <a:cs typeface="Arial" panose="020B0604020202020204"/>
              </a:rPr>
              <a:t>the </a:t>
            </a:r>
            <a:r>
              <a:rPr lang="en-US" sz="1000" spc="-5" dirty="0">
                <a:solidFill>
                  <a:srgbClr val="000000"/>
                </a:solidFill>
                <a:latin typeface="Arial" panose="020B0604020202020204"/>
                <a:cs typeface="Arial" panose="020B0604020202020204"/>
              </a:rPr>
              <a:t>development of this case study</a:t>
            </a:r>
            <a:r>
              <a:rPr lang="en-US" sz="1000" dirty="0">
                <a:solidFill>
                  <a:srgbClr val="000000"/>
                </a:solidFill>
                <a:latin typeface="Arial" panose="020B0604020202020204"/>
                <a:cs typeface="Arial" panose="020B0604020202020204"/>
              </a:rPr>
              <a:t> but did not contribute to its content</a:t>
            </a:r>
          </a:p>
        </p:txBody>
      </p:sp>
      <p:pic>
        <p:nvPicPr>
          <p:cNvPr id="4" name="Picture 3" descr="A person playing golf on a golf course&#10;&#10;AI-generated content may be incorrect.">
            <a:extLst>
              <a:ext uri="{FF2B5EF4-FFF2-40B4-BE49-F238E27FC236}">
                <a16:creationId xmlns:a16="http://schemas.microsoft.com/office/drawing/2014/main" id="{7A3472FA-C816-C37E-76B6-8F04E8B508ED}"/>
              </a:ext>
            </a:extLst>
          </p:cNvPr>
          <p:cNvPicPr>
            <a:picLocks noChangeAspect="1"/>
          </p:cNvPicPr>
          <p:nvPr/>
        </p:nvPicPr>
        <p:blipFill>
          <a:blip r:embed="rId4"/>
          <a:stretch>
            <a:fillRect/>
          </a:stretch>
        </p:blipFill>
        <p:spPr>
          <a:xfrm>
            <a:off x="8586883" y="1283372"/>
            <a:ext cx="3372256" cy="5058385"/>
          </a:xfrm>
          <a:prstGeom prst="rect">
            <a:avLst/>
          </a:prstGeom>
        </p:spPr>
      </p:pic>
      <p:sp>
        <p:nvSpPr>
          <p:cNvPr id="3" name="TextBox 2">
            <a:extLst>
              <a:ext uri="{FF2B5EF4-FFF2-40B4-BE49-F238E27FC236}">
                <a16:creationId xmlns:a16="http://schemas.microsoft.com/office/drawing/2014/main" id="{E7789A00-EAD3-C1EE-750D-3D28C0CA7DA2}"/>
              </a:ext>
            </a:extLst>
          </p:cNvPr>
          <p:cNvSpPr txBox="1"/>
          <p:nvPr/>
        </p:nvSpPr>
        <p:spPr>
          <a:xfrm>
            <a:off x="470812" y="1712430"/>
            <a:ext cx="8330288" cy="3970318"/>
          </a:xfrm>
          <a:prstGeom prst="rect">
            <a:avLst/>
          </a:prstGeom>
          <a:noFill/>
        </p:spPr>
        <p:txBody>
          <a:bodyPr wrap="square">
            <a:spAutoFit/>
          </a:bodyPr>
          <a:lstStyle/>
          <a:p>
            <a:pPr marL="457200" indent="-457200">
              <a:buClr>
                <a:srgbClr val="017973"/>
              </a:buClr>
              <a:buSzPct val="130000"/>
              <a:buBlip>
                <a:blip r:embed="rId5"/>
              </a:buBlip>
            </a:pPr>
            <a:r>
              <a:rPr lang="en-US" sz="3000" dirty="0">
                <a:latin typeface="Arial" panose="020B0604020202020204" pitchFamily="34" charset="0"/>
                <a:cs typeface="Arial" panose="020B0604020202020204" pitchFamily="34" charset="0"/>
              </a:rPr>
              <a:t>6/52 follow up</a:t>
            </a:r>
          </a:p>
          <a:p>
            <a:pPr>
              <a:buClr>
                <a:srgbClr val="017973"/>
              </a:buClr>
              <a:buSzPct val="130000"/>
            </a:pPr>
            <a:endParaRPr lang="en-US" sz="3000" dirty="0">
              <a:latin typeface="Arial" panose="020B0604020202020204" pitchFamily="34" charset="0"/>
              <a:cs typeface="Arial" panose="020B0604020202020204" pitchFamily="34" charset="0"/>
            </a:endParaRPr>
          </a:p>
          <a:p>
            <a:pPr marL="457200" indent="-457200">
              <a:buClr>
                <a:srgbClr val="017973"/>
              </a:buClr>
              <a:buSzPct val="130000"/>
              <a:buBlip>
                <a:blip r:embed="rId5"/>
              </a:buBlip>
            </a:pPr>
            <a:r>
              <a:rPr lang="en-US" sz="3200" dirty="0">
                <a:latin typeface="Arial" panose="020B0604020202020204" pitchFamily="34" charset="0"/>
              </a:rPr>
              <a:t>Review 6/12 in summer and before winter</a:t>
            </a:r>
            <a:r>
              <a:rPr lang="en-US" sz="3200" b="0" i="0" dirty="0">
                <a:effectLst/>
                <a:latin typeface="Arial" panose="020B0604020202020204" pitchFamily="34" charset="0"/>
              </a:rPr>
              <a:t> </a:t>
            </a:r>
          </a:p>
          <a:p>
            <a:pPr marL="457200" indent="-457200">
              <a:buClr>
                <a:srgbClr val="017973"/>
              </a:buClr>
              <a:buSzPct val="130000"/>
              <a:buBlip>
                <a:blip r:embed="rId5"/>
              </a:buBlip>
            </a:pPr>
            <a:endParaRPr lang="en-US" sz="3200" b="0" i="0" dirty="0">
              <a:effectLst/>
              <a:latin typeface="Arial" panose="020B0604020202020204" pitchFamily="34" charset="0"/>
            </a:endParaRPr>
          </a:p>
          <a:p>
            <a:pPr marL="457200" indent="-457200">
              <a:buClr>
                <a:srgbClr val="017973"/>
              </a:buClr>
              <a:buSzPct val="130000"/>
              <a:buBlip>
                <a:blip r:embed="rId5"/>
              </a:buBlip>
            </a:pPr>
            <a:r>
              <a:rPr lang="en-US" sz="3200" dirty="0">
                <a:latin typeface="Arial" panose="020B0604020202020204" pitchFamily="34" charset="0"/>
              </a:rPr>
              <a:t>Worsening statement given:</a:t>
            </a:r>
            <a:br>
              <a:rPr lang="en-US" sz="3200" dirty="0">
                <a:latin typeface="Arial" panose="020B0604020202020204" pitchFamily="34" charset="0"/>
              </a:rPr>
            </a:br>
            <a:r>
              <a:rPr lang="en-US" sz="3200" dirty="0">
                <a:latin typeface="Arial" panose="020B0604020202020204" pitchFamily="34" charset="0"/>
              </a:rPr>
              <a:t>Anosmia</a:t>
            </a:r>
            <a:br>
              <a:rPr lang="en-US" sz="3200" dirty="0">
                <a:latin typeface="Arial" panose="020B0604020202020204" pitchFamily="34" charset="0"/>
              </a:rPr>
            </a:br>
            <a:r>
              <a:rPr lang="en-US" sz="3200" dirty="0">
                <a:latin typeface="Arial" panose="020B0604020202020204" pitchFamily="34" charset="0"/>
              </a:rPr>
              <a:t>Epistaxis</a:t>
            </a:r>
            <a:br>
              <a:rPr lang="en-US" sz="3200" dirty="0">
                <a:latin typeface="Arial" panose="020B0604020202020204" pitchFamily="34" charset="0"/>
              </a:rPr>
            </a:br>
            <a:endParaRPr lang="en-US" sz="3200" dirty="0">
              <a:latin typeface="Arial" panose="020B0604020202020204" pitchFamily="34" charset="0"/>
            </a:endParaRPr>
          </a:p>
        </p:txBody>
      </p:sp>
    </p:spTree>
    <p:extLst>
      <p:ext uri="{BB962C8B-B14F-4D97-AF65-F5344CB8AC3E}">
        <p14:creationId xmlns:p14="http://schemas.microsoft.com/office/powerpoint/2010/main" val="628020994"/>
      </p:ext>
    </p:extLst>
  </p:cSld>
  <p:clrMapOvr>
    <a:masterClrMapping/>
  </p:clrMapOvr>
  <mc:AlternateContent xmlns:mc="http://schemas.openxmlformats.org/markup-compatibility/2006" xmlns:p14="http://schemas.microsoft.com/office/powerpoint/2010/main">
    <mc:Choice Requires="p14">
      <p:transition spd="slow" p14:dur="2000" advTm="56803"/>
    </mc:Choice>
    <mc:Fallback xmlns="">
      <p:transition spd="slow" advTm="56803"/>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07677-4C29-CE97-6AD8-4E749A57B8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5B2B4D-7F94-7762-CF9D-EABE963647EC}"/>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Summary Takeaway Messages</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73442A18-5F9D-538C-4B6B-B2D056D7B303}"/>
              </a:ext>
            </a:extLst>
          </p:cNvPr>
          <p:cNvPicPr>
            <a:picLocks noChangeAspect="1"/>
          </p:cNvPicPr>
          <p:nvPr/>
        </p:nvPicPr>
        <p:blipFill>
          <a:blip r:embed="rId3"/>
          <a:stretch>
            <a:fillRect/>
          </a:stretch>
        </p:blipFill>
        <p:spPr>
          <a:xfrm>
            <a:off x="10411291" y="281092"/>
            <a:ext cx="1374214" cy="695352"/>
          </a:xfrm>
          <a:prstGeom prst="rect">
            <a:avLst/>
          </a:prstGeom>
        </p:spPr>
      </p:pic>
      <p:sp>
        <p:nvSpPr>
          <p:cNvPr id="3" name="TextBox 2">
            <a:extLst>
              <a:ext uri="{FF2B5EF4-FFF2-40B4-BE49-F238E27FC236}">
                <a16:creationId xmlns:a16="http://schemas.microsoft.com/office/drawing/2014/main" id="{E7789A00-EAD3-C1EE-750D-3D28C0CA7DA2}"/>
              </a:ext>
            </a:extLst>
          </p:cNvPr>
          <p:cNvSpPr txBox="1"/>
          <p:nvPr/>
        </p:nvSpPr>
        <p:spPr>
          <a:xfrm>
            <a:off x="470811" y="1712430"/>
            <a:ext cx="11721189" cy="4524315"/>
          </a:xfrm>
          <a:prstGeom prst="rect">
            <a:avLst/>
          </a:prstGeom>
          <a:noFill/>
        </p:spPr>
        <p:txBody>
          <a:bodyPr wrap="square">
            <a:spAutoFit/>
          </a:bodyPr>
          <a:lstStyle/>
          <a:p>
            <a:pPr marL="457200" indent="-457200">
              <a:buClr>
                <a:srgbClr val="017973"/>
              </a:buClr>
              <a:buSzPct val="130000"/>
              <a:buBlip>
                <a:blip r:embed="rId4"/>
              </a:buBlip>
            </a:pPr>
            <a:r>
              <a:rPr lang="en-US" sz="3200" dirty="0">
                <a:latin typeface="Arial" panose="020B0604020202020204" pitchFamily="34" charset="0"/>
              </a:rPr>
              <a:t>Not </a:t>
            </a:r>
            <a:r>
              <a:rPr lang="en-US" sz="3200" b="1" dirty="0">
                <a:latin typeface="Arial" panose="020B0604020202020204" pitchFamily="34" charset="0"/>
              </a:rPr>
              <a:t>ALL</a:t>
            </a:r>
            <a:r>
              <a:rPr lang="en-US" sz="3200" dirty="0">
                <a:latin typeface="Arial" panose="020B0604020202020204" pitchFamily="34" charset="0"/>
              </a:rPr>
              <a:t> Rhinitis is Allergic</a:t>
            </a:r>
          </a:p>
          <a:p>
            <a:pPr marL="457200" indent="-457200">
              <a:buClr>
                <a:srgbClr val="017973"/>
              </a:buClr>
              <a:buSzPct val="130000"/>
              <a:buBlip>
                <a:blip r:embed="rId4"/>
              </a:buBlip>
            </a:pPr>
            <a:endParaRPr lang="en-US" sz="3200" dirty="0">
              <a:latin typeface="Arial" panose="020B0604020202020204" pitchFamily="34" charset="0"/>
            </a:endParaRPr>
          </a:p>
          <a:p>
            <a:pPr marL="457200" indent="-457200">
              <a:buClr>
                <a:srgbClr val="017973"/>
              </a:buClr>
              <a:buSzPct val="130000"/>
              <a:buBlip>
                <a:blip r:embed="rId4"/>
              </a:buBlip>
            </a:pPr>
            <a:r>
              <a:rPr lang="en-GB" sz="3200" dirty="0">
                <a:latin typeface="Arial" panose="020B0604020202020204" pitchFamily="34" charset="0"/>
              </a:rPr>
              <a:t>Thorough investigation of the cause of symptoms is essential</a:t>
            </a:r>
          </a:p>
          <a:p>
            <a:pPr marL="457200" indent="-457200">
              <a:buClr>
                <a:srgbClr val="017973"/>
              </a:buClr>
              <a:buSzPct val="130000"/>
              <a:buBlip>
                <a:blip r:embed="rId4"/>
              </a:buBlip>
            </a:pPr>
            <a:endParaRPr lang="en-GB" sz="3200" dirty="0">
              <a:latin typeface="Arial" panose="020B0604020202020204" pitchFamily="34" charset="0"/>
            </a:endParaRPr>
          </a:p>
          <a:p>
            <a:pPr marL="457200" indent="-457200">
              <a:buClr>
                <a:srgbClr val="017973"/>
              </a:buClr>
              <a:buSzPct val="130000"/>
              <a:buBlip>
                <a:blip r:embed="rId4"/>
              </a:buBlip>
            </a:pPr>
            <a:r>
              <a:rPr lang="en-GB" sz="3200" dirty="0">
                <a:latin typeface="Arial" panose="020B0604020202020204" pitchFamily="34" charset="0"/>
              </a:rPr>
              <a:t>Non-pharmacological treatments and preventative measures are very important in managing NAR</a:t>
            </a:r>
          </a:p>
          <a:p>
            <a:pPr marL="457200" indent="-457200">
              <a:buClr>
                <a:srgbClr val="017973"/>
              </a:buClr>
              <a:buSzPct val="130000"/>
              <a:buBlip>
                <a:blip r:embed="rId4"/>
              </a:buBlip>
            </a:pPr>
            <a:endParaRPr lang="en-GB" sz="3200" dirty="0">
              <a:latin typeface="Arial" panose="020B0604020202020204" pitchFamily="34" charset="0"/>
            </a:endParaRPr>
          </a:p>
          <a:p>
            <a:pPr marL="457200" indent="-457200">
              <a:buClr>
                <a:srgbClr val="017973"/>
              </a:buClr>
              <a:buSzPct val="130000"/>
              <a:buBlip>
                <a:blip r:embed="rId4"/>
              </a:buBlip>
            </a:pPr>
            <a:r>
              <a:rPr lang="en-GB" sz="3200" dirty="0">
                <a:latin typeface="Arial" panose="020B0604020202020204" pitchFamily="34" charset="0"/>
              </a:rPr>
              <a:t>Aware that patients may have AR and NAR</a:t>
            </a:r>
            <a:br>
              <a:rPr lang="en-US" sz="3200" dirty="0">
                <a:latin typeface="Arial" panose="020B0604020202020204" pitchFamily="34" charset="0"/>
              </a:rPr>
            </a:br>
            <a:endParaRPr lang="en-US" sz="3200" dirty="0">
              <a:latin typeface="Arial" panose="020B0604020202020204" pitchFamily="34" charset="0"/>
            </a:endParaRPr>
          </a:p>
        </p:txBody>
      </p:sp>
      <p:pic>
        <p:nvPicPr>
          <p:cNvPr id="6" name="Picture 5">
            <a:extLst>
              <a:ext uri="{FF2B5EF4-FFF2-40B4-BE49-F238E27FC236}">
                <a16:creationId xmlns:a16="http://schemas.microsoft.com/office/drawing/2014/main" id="{6061C0B6-706D-E509-6D85-F1503AD615D3}"/>
              </a:ext>
            </a:extLst>
          </p:cNvPr>
          <p:cNvPicPr>
            <a:picLocks noChangeAspect="1"/>
          </p:cNvPicPr>
          <p:nvPr/>
        </p:nvPicPr>
        <p:blipFill>
          <a:blip r:embed="rId5"/>
          <a:srcRect l="12522" t="8257" r="8968" b="9812"/>
          <a:stretch/>
        </p:blipFill>
        <p:spPr>
          <a:xfrm>
            <a:off x="7495289" y="281092"/>
            <a:ext cx="1435209" cy="2246654"/>
          </a:xfrm>
          <a:prstGeom prst="rect">
            <a:avLst/>
          </a:prstGeom>
        </p:spPr>
      </p:pic>
    </p:spTree>
    <p:extLst>
      <p:ext uri="{BB962C8B-B14F-4D97-AF65-F5344CB8AC3E}">
        <p14:creationId xmlns:p14="http://schemas.microsoft.com/office/powerpoint/2010/main" val="2278831288"/>
      </p:ext>
    </p:extLst>
  </p:cSld>
  <p:clrMapOvr>
    <a:masterClrMapping/>
  </p:clrMapOvr>
  <mc:AlternateContent xmlns:mc="http://schemas.openxmlformats.org/markup-compatibility/2006" xmlns:p14="http://schemas.microsoft.com/office/powerpoint/2010/main">
    <mc:Choice Requires="p14">
      <p:transition spd="slow" p14:dur="2000" advTm="56803"/>
    </mc:Choice>
    <mc:Fallback xmlns="">
      <p:transition spd="slow" advTm="56803"/>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F696E-27BA-85D8-6A15-B5781789C2C9}"/>
            </a:ext>
          </a:extLst>
        </p:cNvPr>
        <p:cNvGrpSpPr/>
        <p:nvPr/>
      </p:nvGrpSpPr>
      <p:grpSpPr>
        <a:xfrm>
          <a:off x="0" y="0"/>
          <a:ext cx="0" cy="0"/>
          <a:chOff x="0" y="0"/>
          <a:chExt cx="0" cy="0"/>
        </a:xfrm>
      </p:grpSpPr>
      <p:pic>
        <p:nvPicPr>
          <p:cNvPr id="6" name="Picture 5" descr="A qr code with green squares&#10;&#10;AI-generated content may be incorrect.">
            <a:extLst>
              <a:ext uri="{FF2B5EF4-FFF2-40B4-BE49-F238E27FC236}">
                <a16:creationId xmlns:a16="http://schemas.microsoft.com/office/drawing/2014/main" id="{019C2053-A183-8926-3D4C-F660979A7F78}"/>
              </a:ext>
            </a:extLst>
          </p:cNvPr>
          <p:cNvPicPr>
            <a:picLocks noChangeAspect="1"/>
          </p:cNvPicPr>
          <p:nvPr/>
        </p:nvPicPr>
        <p:blipFill>
          <a:blip r:embed="rId2"/>
          <a:stretch>
            <a:fillRect/>
          </a:stretch>
        </p:blipFill>
        <p:spPr>
          <a:xfrm>
            <a:off x="5906535" y="1376455"/>
            <a:ext cx="4105089" cy="4105089"/>
          </a:xfrm>
          <a:prstGeom prst="rect">
            <a:avLst/>
          </a:prstGeom>
        </p:spPr>
      </p:pic>
      <p:sp>
        <p:nvSpPr>
          <p:cNvPr id="2" name="Title 1">
            <a:extLst>
              <a:ext uri="{FF2B5EF4-FFF2-40B4-BE49-F238E27FC236}">
                <a16:creationId xmlns:a16="http://schemas.microsoft.com/office/drawing/2014/main" id="{D7DFBCFC-D390-C717-5D0E-469922328BEC}"/>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The desktop-helper</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07363A06-F593-2B82-AAF9-6C1710EBC8BA}"/>
              </a:ext>
            </a:extLst>
          </p:cNvPr>
          <p:cNvPicPr>
            <a:picLocks noChangeAspect="1"/>
          </p:cNvPicPr>
          <p:nvPr/>
        </p:nvPicPr>
        <p:blipFill>
          <a:blip r:embed="rId3"/>
          <a:stretch>
            <a:fillRect/>
          </a:stretch>
        </p:blipFill>
        <p:spPr>
          <a:xfrm>
            <a:off x="10411291" y="281092"/>
            <a:ext cx="1374214" cy="695352"/>
          </a:xfrm>
          <a:prstGeom prst="rect">
            <a:avLst/>
          </a:prstGeom>
        </p:spPr>
      </p:pic>
      <p:pic>
        <p:nvPicPr>
          <p:cNvPr id="3" name="Picture 2">
            <a:extLst>
              <a:ext uri="{FF2B5EF4-FFF2-40B4-BE49-F238E27FC236}">
                <a16:creationId xmlns:a16="http://schemas.microsoft.com/office/drawing/2014/main" id="{45592010-5956-B70B-7CAF-6535B6F740A2}"/>
              </a:ext>
            </a:extLst>
          </p:cNvPr>
          <p:cNvPicPr>
            <a:picLocks noChangeAspect="1"/>
          </p:cNvPicPr>
          <p:nvPr/>
        </p:nvPicPr>
        <p:blipFill>
          <a:blip r:embed="rId4"/>
          <a:stretch>
            <a:fillRect/>
          </a:stretch>
        </p:blipFill>
        <p:spPr>
          <a:xfrm>
            <a:off x="591128" y="1102888"/>
            <a:ext cx="3654081" cy="5152516"/>
          </a:xfrm>
          <a:prstGeom prst="rect">
            <a:avLst/>
          </a:prstGeom>
          <a:ln>
            <a:noFill/>
          </a:ln>
          <a:effectLst>
            <a:outerShdw blurRad="292100" dist="139700" dir="2700000" algn="tl" rotWithShape="0">
              <a:srgbClr val="333333">
                <a:alpha val="65000"/>
              </a:srgbClr>
            </a:outerShdw>
          </a:effectLst>
        </p:spPr>
      </p:pic>
      <p:sp>
        <p:nvSpPr>
          <p:cNvPr id="4" name="Title 1">
            <a:extLst>
              <a:ext uri="{FF2B5EF4-FFF2-40B4-BE49-F238E27FC236}">
                <a16:creationId xmlns:a16="http://schemas.microsoft.com/office/drawing/2014/main" id="{B6762B5D-1221-B39F-DCCB-CBDE23FD8882}"/>
              </a:ext>
            </a:extLst>
          </p:cNvPr>
          <p:cNvSpPr txBox="1">
            <a:spLocks/>
          </p:cNvSpPr>
          <p:nvPr/>
        </p:nvSpPr>
        <p:spPr>
          <a:xfrm>
            <a:off x="6311835" y="5328414"/>
            <a:ext cx="3395583" cy="7778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solidFill>
                  <a:srgbClr val="017973"/>
                </a:solidFill>
                <a:latin typeface="Arial" panose="020B0604020202020204" pitchFamily="34" charset="0"/>
                <a:cs typeface="Arial" panose="020B0604020202020204" pitchFamily="34" charset="0"/>
              </a:rPr>
              <a:t>www.ipcrg.org</a:t>
            </a:r>
            <a:endParaRPr lang="en-GB" sz="2800" dirty="0">
              <a:solidFill>
                <a:srgbClr val="017973"/>
              </a:solidFill>
            </a:endParaRPr>
          </a:p>
        </p:txBody>
      </p:sp>
    </p:spTree>
    <p:extLst>
      <p:ext uri="{BB962C8B-B14F-4D97-AF65-F5344CB8AC3E}">
        <p14:creationId xmlns:p14="http://schemas.microsoft.com/office/powerpoint/2010/main" val="282884505"/>
      </p:ext>
    </p:extLst>
  </p:cSld>
  <p:clrMapOvr>
    <a:masterClrMapping/>
  </p:clrMapOvr>
  <mc:AlternateContent xmlns:mc="http://schemas.openxmlformats.org/markup-compatibility/2006" xmlns:p14="http://schemas.microsoft.com/office/powerpoint/2010/main">
    <mc:Choice Requires="p14">
      <p:transition spd="slow" p14:dur="2000" advTm="56803"/>
    </mc:Choice>
    <mc:Fallback xmlns="">
      <p:transition spd="slow" advTm="56803"/>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35231-7C25-DF88-DE16-C20B3AC751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9FC36A-AA00-C22F-2EF0-422DF323403D}"/>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The desktop-helper No19</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F42CB89D-79B7-7684-D29A-E034643B37CA}"/>
              </a:ext>
            </a:extLst>
          </p:cNvPr>
          <p:cNvPicPr>
            <a:picLocks noChangeAspect="1"/>
          </p:cNvPicPr>
          <p:nvPr/>
        </p:nvPicPr>
        <p:blipFill>
          <a:blip r:embed="rId3"/>
          <a:stretch>
            <a:fillRect/>
          </a:stretch>
        </p:blipFill>
        <p:spPr>
          <a:xfrm>
            <a:off x="10411291" y="281092"/>
            <a:ext cx="1374214" cy="695352"/>
          </a:xfrm>
          <a:prstGeom prst="rect">
            <a:avLst/>
          </a:prstGeom>
        </p:spPr>
      </p:pic>
      <p:sp>
        <p:nvSpPr>
          <p:cNvPr id="8" name="TextBox 7">
            <a:extLst>
              <a:ext uri="{FF2B5EF4-FFF2-40B4-BE49-F238E27FC236}">
                <a16:creationId xmlns:a16="http://schemas.microsoft.com/office/drawing/2014/main" id="{A44B5CB7-0573-0843-1C9A-5ADC86A7502A}"/>
              </a:ext>
            </a:extLst>
          </p:cNvPr>
          <p:cNvSpPr txBox="1"/>
          <p:nvPr/>
        </p:nvSpPr>
        <p:spPr>
          <a:xfrm>
            <a:off x="378214" y="6024805"/>
            <a:ext cx="11217212" cy="800219"/>
          </a:xfrm>
          <a:prstGeom prst="rect">
            <a:avLst/>
          </a:prstGeom>
          <a:noFill/>
        </p:spPr>
        <p:txBody>
          <a:bodyPr wrap="square">
            <a:spAutoFit/>
          </a:bodyPr>
          <a:lstStyle/>
          <a:p>
            <a:pPr algn="ctr">
              <a:buClr>
                <a:srgbClr val="017973"/>
              </a:buClr>
              <a:buSzPct val="130000"/>
            </a:pPr>
            <a:r>
              <a:rPr lang="en-US" sz="1600" dirty="0">
                <a:solidFill>
                  <a:srgbClr val="017973"/>
                </a:solidFill>
                <a:effectLst/>
                <a:latin typeface="Arial" panose="020B0604020202020204" pitchFamily="34" charset="0"/>
                <a:cs typeface="Arial" panose="020B0604020202020204" pitchFamily="34" charset="0"/>
              </a:rPr>
              <a:t>https://www.ipcrg.org/search-resources/ipcrg-dth-no19-a-practical-guide-to-improve-rhinitis-diagnosis-in-primary-care</a:t>
            </a:r>
          </a:p>
          <a:p>
            <a:pPr lvl="1" algn="ctr">
              <a:buClr>
                <a:srgbClr val="017973"/>
              </a:buClr>
              <a:buSzPct val="130000"/>
            </a:pPr>
            <a:endParaRPr lang="en-US" sz="3000" dirty="0">
              <a:latin typeface="Arial" panose="020B0604020202020204" pitchFamily="34" charset="0"/>
              <a:cs typeface="Arial" panose="020B0604020202020204" pitchFamily="34" charset="0"/>
            </a:endParaRPr>
          </a:p>
        </p:txBody>
      </p:sp>
      <p:pic>
        <p:nvPicPr>
          <p:cNvPr id="4" name="Picture 3" descr="A black and blue text with black text&#10;&#10;AI-generated content may be incorrect.">
            <a:extLst>
              <a:ext uri="{FF2B5EF4-FFF2-40B4-BE49-F238E27FC236}">
                <a16:creationId xmlns:a16="http://schemas.microsoft.com/office/drawing/2014/main" id="{DC02FDF0-ACF8-E2B0-93C1-060C185E656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8966" y="1111602"/>
            <a:ext cx="3308550" cy="46800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screenshot of a computer screen&#10;&#10;AI-generated content may be incorrect.">
            <a:extLst>
              <a:ext uri="{FF2B5EF4-FFF2-40B4-BE49-F238E27FC236}">
                <a16:creationId xmlns:a16="http://schemas.microsoft.com/office/drawing/2014/main" id="{74CE5BC2-5F18-0B11-B89C-F047E9B339B4}"/>
              </a:ext>
            </a:extLst>
          </p:cNvPr>
          <p:cNvPicPr>
            <a:picLocks noChangeAspect="1"/>
          </p:cNvPicPr>
          <p:nvPr/>
        </p:nvPicPr>
        <p:blipFill>
          <a:blip r:embed="rId5"/>
          <a:stretch>
            <a:fillRect/>
          </a:stretch>
        </p:blipFill>
        <p:spPr>
          <a:xfrm>
            <a:off x="4441722" y="1111602"/>
            <a:ext cx="3308556" cy="46800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A screenshot of a computer&#10;&#10;AI-generated content may be incorrect.">
            <a:extLst>
              <a:ext uri="{FF2B5EF4-FFF2-40B4-BE49-F238E27FC236}">
                <a16:creationId xmlns:a16="http://schemas.microsoft.com/office/drawing/2014/main" id="{65868356-54BD-85C7-232B-82E63E194CC5}"/>
              </a:ext>
            </a:extLst>
          </p:cNvPr>
          <p:cNvPicPr>
            <a:picLocks noChangeAspect="1"/>
          </p:cNvPicPr>
          <p:nvPr/>
        </p:nvPicPr>
        <p:blipFill>
          <a:blip r:embed="rId6"/>
          <a:stretch>
            <a:fillRect/>
          </a:stretch>
        </p:blipFill>
        <p:spPr>
          <a:xfrm>
            <a:off x="8094484" y="1111602"/>
            <a:ext cx="3308556" cy="46800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A qr code with green squares&#10;&#10;AI-generated content may be incorrect.">
            <a:extLst>
              <a:ext uri="{FF2B5EF4-FFF2-40B4-BE49-F238E27FC236}">
                <a16:creationId xmlns:a16="http://schemas.microsoft.com/office/drawing/2014/main" id="{A783C130-E4AA-3193-C141-ECB48F00E4C6}"/>
              </a:ext>
            </a:extLst>
          </p:cNvPr>
          <p:cNvPicPr>
            <a:picLocks noChangeAspect="1"/>
          </p:cNvPicPr>
          <p:nvPr/>
        </p:nvPicPr>
        <p:blipFill>
          <a:blip r:embed="rId7"/>
          <a:stretch>
            <a:fillRect/>
          </a:stretch>
        </p:blipFill>
        <p:spPr>
          <a:xfrm>
            <a:off x="6096000" y="1886893"/>
            <a:ext cx="3084214" cy="3084214"/>
          </a:xfrm>
          <a:prstGeom prst="rect">
            <a:avLst/>
          </a:prstGeom>
        </p:spPr>
      </p:pic>
    </p:spTree>
    <p:extLst>
      <p:ext uri="{BB962C8B-B14F-4D97-AF65-F5344CB8AC3E}">
        <p14:creationId xmlns:p14="http://schemas.microsoft.com/office/powerpoint/2010/main" val="1230112865"/>
      </p:ext>
    </p:extLst>
  </p:cSld>
  <p:clrMapOvr>
    <a:masterClrMapping/>
  </p:clrMapOvr>
  <mc:AlternateContent xmlns:mc="http://schemas.openxmlformats.org/markup-compatibility/2006" xmlns:p14="http://schemas.microsoft.com/office/powerpoint/2010/main">
    <mc:Choice Requires="p14">
      <p:transition spd="slow" p14:dur="2000" advTm="56803"/>
    </mc:Choice>
    <mc:Fallback xmlns="">
      <p:transition spd="slow" advTm="56803"/>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DCEC4-E6AB-5B70-6581-19958F1537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74E664-9386-A0D2-C61B-AD47D8A1359A}"/>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Learning objectives</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D7A09A5F-3E63-F61A-BFE9-0CA0D601837C}"/>
              </a:ext>
            </a:extLst>
          </p:cNvPr>
          <p:cNvPicPr>
            <a:picLocks noChangeAspect="1"/>
          </p:cNvPicPr>
          <p:nvPr/>
        </p:nvPicPr>
        <p:blipFill>
          <a:blip r:embed="rId2"/>
          <a:stretch>
            <a:fillRect/>
          </a:stretch>
        </p:blipFill>
        <p:spPr>
          <a:xfrm>
            <a:off x="10411291" y="281092"/>
            <a:ext cx="1374214" cy="695352"/>
          </a:xfrm>
          <a:prstGeom prst="rect">
            <a:avLst/>
          </a:prstGeom>
        </p:spPr>
      </p:pic>
      <p:sp>
        <p:nvSpPr>
          <p:cNvPr id="8" name="TextBox 7">
            <a:extLst>
              <a:ext uri="{FF2B5EF4-FFF2-40B4-BE49-F238E27FC236}">
                <a16:creationId xmlns:a16="http://schemas.microsoft.com/office/drawing/2014/main" id="{8CB8E21F-C6CD-CD3B-347F-8144B7120097}"/>
              </a:ext>
            </a:extLst>
          </p:cNvPr>
          <p:cNvSpPr txBox="1"/>
          <p:nvPr/>
        </p:nvSpPr>
        <p:spPr>
          <a:xfrm>
            <a:off x="470812" y="1712430"/>
            <a:ext cx="11314693" cy="3477875"/>
          </a:xfrm>
          <a:prstGeom prst="rect">
            <a:avLst/>
          </a:prstGeom>
          <a:noFill/>
        </p:spPr>
        <p:txBody>
          <a:bodyPr wrap="square">
            <a:spAutoFit/>
          </a:bodyPr>
          <a:lstStyle/>
          <a:p>
            <a:pPr marL="457200" indent="-457200">
              <a:buClr>
                <a:srgbClr val="017973"/>
              </a:buClr>
              <a:buSzPct val="130000"/>
              <a:buBlip>
                <a:blip r:embed="rId3"/>
              </a:buBlip>
            </a:pPr>
            <a:r>
              <a:rPr lang="en-US" sz="3000" dirty="0">
                <a:latin typeface="Arial" panose="020B0604020202020204" pitchFamily="34" charset="0"/>
                <a:cs typeface="Arial" panose="020B0604020202020204" pitchFamily="34" charset="0"/>
              </a:rPr>
              <a:t>Identifying Rhinitis in patients</a:t>
            </a:r>
          </a:p>
          <a:p>
            <a:pPr marL="457200" indent="-457200">
              <a:buClr>
                <a:srgbClr val="017973"/>
              </a:buClr>
              <a:buSzPct val="130000"/>
              <a:buBlip>
                <a:blip r:embed="rId3"/>
              </a:buBlip>
            </a:pPr>
            <a:endParaRPr lang="en-US" sz="3000" dirty="0">
              <a:latin typeface="Arial" panose="020B0604020202020204" pitchFamily="34" charset="0"/>
              <a:cs typeface="Arial" panose="020B0604020202020204" pitchFamily="34" charset="0"/>
            </a:endParaRPr>
          </a:p>
          <a:p>
            <a:pPr marL="457200" indent="-457200">
              <a:buClr>
                <a:srgbClr val="017973"/>
              </a:buClr>
              <a:buSzPct val="130000"/>
              <a:buBlip>
                <a:blip r:embed="rId3"/>
              </a:buBlip>
            </a:pPr>
            <a:r>
              <a:rPr lang="en-US" sz="3200" b="0" i="0" dirty="0">
                <a:effectLst/>
                <a:latin typeface="Arial" panose="020B0604020202020204" pitchFamily="34" charset="0"/>
              </a:rPr>
              <a:t>Differentiating between Allergic Rhinitis (AR) and Non-AR </a:t>
            </a:r>
          </a:p>
          <a:p>
            <a:pPr marL="457200" indent="-457200">
              <a:buClr>
                <a:srgbClr val="017973"/>
              </a:buClr>
              <a:buSzPct val="130000"/>
              <a:buBlip>
                <a:blip r:embed="rId3"/>
              </a:buBlip>
            </a:pPr>
            <a:endParaRPr lang="en-US" sz="3200" b="0" i="0" dirty="0">
              <a:effectLst/>
              <a:latin typeface="Arial" panose="020B0604020202020204" pitchFamily="34" charset="0"/>
            </a:endParaRPr>
          </a:p>
          <a:p>
            <a:pPr marL="457200" indent="-457200">
              <a:buClr>
                <a:srgbClr val="017973"/>
              </a:buClr>
              <a:buSzPct val="130000"/>
              <a:buBlip>
                <a:blip r:embed="rId3"/>
              </a:buBlip>
            </a:pPr>
            <a:r>
              <a:rPr lang="en-US" sz="3200" b="0" i="0" dirty="0">
                <a:effectLst/>
                <a:latin typeface="Arial" panose="020B0604020202020204" pitchFamily="34" charset="0"/>
              </a:rPr>
              <a:t>Diagnosing non-allergic rhinitis</a:t>
            </a:r>
          </a:p>
          <a:p>
            <a:pPr marL="457200" indent="-457200">
              <a:buClr>
                <a:srgbClr val="017973"/>
              </a:buClr>
              <a:buSzPct val="130000"/>
              <a:buBlip>
                <a:blip r:embed="rId3"/>
              </a:buBlip>
            </a:pPr>
            <a:endParaRPr lang="en-US" sz="3200" b="0" i="0" dirty="0">
              <a:effectLst/>
              <a:latin typeface="Arial" panose="020B0604020202020204" pitchFamily="34" charset="0"/>
            </a:endParaRPr>
          </a:p>
          <a:p>
            <a:pPr marL="457200" indent="-457200">
              <a:buClr>
                <a:srgbClr val="017973"/>
              </a:buClr>
              <a:buSzPct val="130000"/>
              <a:buBlip>
                <a:blip r:embed="rId3"/>
              </a:buBlip>
            </a:pPr>
            <a:r>
              <a:rPr lang="en-US" sz="3200" b="0" i="0" dirty="0">
                <a:effectLst/>
                <a:latin typeface="Arial" panose="020B0604020202020204" pitchFamily="34" charset="0"/>
              </a:rPr>
              <a:t>Managing non-allergic rhinitis</a:t>
            </a:r>
            <a:endParaRPr lang="en-US" sz="3000" dirty="0">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BE9F1A28-9133-80AA-E3A7-A6B118965683}"/>
              </a:ext>
            </a:extLst>
          </p:cNvPr>
          <p:cNvGrpSpPr/>
          <p:nvPr/>
        </p:nvGrpSpPr>
        <p:grpSpPr>
          <a:xfrm>
            <a:off x="6306017" y="4563864"/>
            <a:ext cx="5792133" cy="2013044"/>
            <a:chOff x="6306017" y="4236173"/>
            <a:chExt cx="5792133" cy="2013044"/>
          </a:xfrm>
        </p:grpSpPr>
        <p:pic>
          <p:nvPicPr>
            <p:cNvPr id="7" name="Picture 6" descr="A mug with a nose and nose on it&#10;&#10;AI-generated content may be incorrect.">
              <a:extLst>
                <a:ext uri="{FF2B5EF4-FFF2-40B4-BE49-F238E27FC236}">
                  <a16:creationId xmlns:a16="http://schemas.microsoft.com/office/drawing/2014/main" id="{886B395A-1A42-19AD-CF66-7533370224EF}"/>
                </a:ext>
              </a:extLst>
            </p:cNvPr>
            <p:cNvPicPr>
              <a:picLocks noChangeAspect="1"/>
            </p:cNvPicPr>
            <p:nvPr/>
          </p:nvPicPr>
          <p:blipFill>
            <a:blip r:embed="rId4"/>
            <a:stretch>
              <a:fillRect/>
            </a:stretch>
          </p:blipFill>
          <p:spPr>
            <a:xfrm>
              <a:off x="9834659" y="4269217"/>
              <a:ext cx="2263491" cy="1980000"/>
            </a:xfrm>
            <a:prstGeom prst="rect">
              <a:avLst/>
            </a:prstGeom>
          </p:spPr>
        </p:pic>
        <p:pic>
          <p:nvPicPr>
            <p:cNvPr id="11" name="Picture 10" descr="A white container with green lid&#10;&#10;AI-generated content may be incorrect.">
              <a:extLst>
                <a:ext uri="{FF2B5EF4-FFF2-40B4-BE49-F238E27FC236}">
                  <a16:creationId xmlns:a16="http://schemas.microsoft.com/office/drawing/2014/main" id="{8553FC9D-5CC3-4746-B89A-900DB48C5C4B}"/>
                </a:ext>
              </a:extLst>
            </p:cNvPr>
            <p:cNvPicPr>
              <a:picLocks noChangeAspect="1"/>
            </p:cNvPicPr>
            <p:nvPr/>
          </p:nvPicPr>
          <p:blipFill>
            <a:blip r:embed="rId5"/>
            <a:stretch>
              <a:fillRect/>
            </a:stretch>
          </p:blipFill>
          <p:spPr>
            <a:xfrm>
              <a:off x="8392543" y="4269216"/>
              <a:ext cx="1619081" cy="1915042"/>
            </a:xfrm>
            <a:prstGeom prst="rect">
              <a:avLst/>
            </a:prstGeom>
          </p:spPr>
        </p:pic>
        <p:pic>
          <p:nvPicPr>
            <p:cNvPr id="13" name="Picture 12" descr="A white and green mug with a green handle&#10;&#10;AI-generated content may be incorrect.">
              <a:extLst>
                <a:ext uri="{FF2B5EF4-FFF2-40B4-BE49-F238E27FC236}">
                  <a16:creationId xmlns:a16="http://schemas.microsoft.com/office/drawing/2014/main" id="{D573E433-27BA-D16F-FABC-8D0446A54BAF}"/>
                </a:ext>
              </a:extLst>
            </p:cNvPr>
            <p:cNvPicPr>
              <a:picLocks noChangeAspect="1"/>
            </p:cNvPicPr>
            <p:nvPr/>
          </p:nvPicPr>
          <p:blipFill>
            <a:blip r:embed="rId6"/>
            <a:stretch>
              <a:fillRect/>
            </a:stretch>
          </p:blipFill>
          <p:spPr>
            <a:xfrm>
              <a:off x="6306017" y="4236173"/>
              <a:ext cx="2438311" cy="1981128"/>
            </a:xfrm>
            <a:prstGeom prst="rect">
              <a:avLst/>
            </a:prstGeom>
          </p:spPr>
        </p:pic>
      </p:grpSp>
    </p:spTree>
    <p:extLst>
      <p:ext uri="{BB962C8B-B14F-4D97-AF65-F5344CB8AC3E}">
        <p14:creationId xmlns:p14="http://schemas.microsoft.com/office/powerpoint/2010/main" val="4075101473"/>
      </p:ext>
    </p:extLst>
  </p:cSld>
  <p:clrMapOvr>
    <a:masterClrMapping/>
  </p:clrMapOvr>
  <mc:AlternateContent xmlns:mc="http://schemas.openxmlformats.org/markup-compatibility/2006" xmlns:p14="http://schemas.microsoft.com/office/powerpoint/2010/main">
    <mc:Choice Requires="p14">
      <p:transition spd="slow" p14:dur="2000" advTm="56803"/>
    </mc:Choice>
    <mc:Fallback xmlns="">
      <p:transition spd="slow" advTm="56803"/>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D5EC1-B8DE-7EB1-3D05-8230C18934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225AC4-051C-B9C0-D249-D3027655173C}"/>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Meet Tom</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F839A213-B385-5DBC-EA57-21D070B30563}"/>
              </a:ext>
            </a:extLst>
          </p:cNvPr>
          <p:cNvPicPr>
            <a:picLocks noChangeAspect="1"/>
          </p:cNvPicPr>
          <p:nvPr/>
        </p:nvPicPr>
        <p:blipFill>
          <a:blip r:embed="rId2"/>
          <a:stretch>
            <a:fillRect/>
          </a:stretch>
        </p:blipFill>
        <p:spPr>
          <a:xfrm>
            <a:off x="10411291" y="281092"/>
            <a:ext cx="1374214" cy="695352"/>
          </a:xfrm>
          <a:prstGeom prst="rect">
            <a:avLst/>
          </a:prstGeom>
        </p:spPr>
      </p:pic>
      <p:pic>
        <p:nvPicPr>
          <p:cNvPr id="4" name="Picture 3" descr="A person standing on a golf course&#10;&#10;AI-generated content may be incorrect.">
            <a:extLst>
              <a:ext uri="{FF2B5EF4-FFF2-40B4-BE49-F238E27FC236}">
                <a16:creationId xmlns:a16="http://schemas.microsoft.com/office/drawing/2014/main" id="{13C65C6F-06FA-A107-6F84-15F937CD4948}"/>
              </a:ext>
            </a:extLst>
          </p:cNvPr>
          <p:cNvPicPr>
            <a:picLocks noChangeAspect="1"/>
          </p:cNvPicPr>
          <p:nvPr/>
        </p:nvPicPr>
        <p:blipFill>
          <a:blip r:embed="rId3"/>
          <a:stretch>
            <a:fillRect/>
          </a:stretch>
        </p:blipFill>
        <p:spPr>
          <a:xfrm>
            <a:off x="8441548" y="1289849"/>
            <a:ext cx="3402254" cy="5103382"/>
          </a:xfrm>
          <a:prstGeom prst="rect">
            <a:avLst/>
          </a:prstGeom>
        </p:spPr>
      </p:pic>
      <p:sp>
        <p:nvSpPr>
          <p:cNvPr id="3" name="TextBox 2">
            <a:extLst>
              <a:ext uri="{FF2B5EF4-FFF2-40B4-BE49-F238E27FC236}">
                <a16:creationId xmlns:a16="http://schemas.microsoft.com/office/drawing/2014/main" id="{58EB1012-56C2-D0C6-238B-270E4E00A6C3}"/>
              </a:ext>
            </a:extLst>
          </p:cNvPr>
          <p:cNvSpPr txBox="1"/>
          <p:nvPr/>
        </p:nvSpPr>
        <p:spPr>
          <a:xfrm>
            <a:off x="470812" y="1712430"/>
            <a:ext cx="7831247" cy="4431983"/>
          </a:xfrm>
          <a:prstGeom prst="rect">
            <a:avLst/>
          </a:prstGeom>
          <a:noFill/>
        </p:spPr>
        <p:txBody>
          <a:bodyPr wrap="square">
            <a:spAutoFit/>
          </a:bodyPr>
          <a:lstStyle/>
          <a:p>
            <a:pPr marL="457200" indent="-457200">
              <a:buClr>
                <a:srgbClr val="017973"/>
              </a:buClr>
              <a:buSzPct val="130000"/>
              <a:buBlip>
                <a:blip r:embed="rId4"/>
              </a:buBlip>
            </a:pPr>
            <a:r>
              <a:rPr lang="en-US" sz="3000" dirty="0">
                <a:latin typeface="Arial" panose="020B0604020202020204" pitchFamily="34" charset="0"/>
                <a:cs typeface="Arial" panose="020B0604020202020204" pitchFamily="34" charset="0"/>
              </a:rPr>
              <a:t>65 year old Scottish male</a:t>
            </a:r>
          </a:p>
          <a:p>
            <a:pPr marL="457200" indent="-457200">
              <a:buClr>
                <a:srgbClr val="017973"/>
              </a:buClr>
              <a:buSzPct val="130000"/>
              <a:buBlip>
                <a:blip r:embed="rId4"/>
              </a:buBlip>
            </a:pPr>
            <a:endParaRPr lang="en-US"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en-US" sz="3200" b="0" i="0" dirty="0">
                <a:effectLst/>
                <a:latin typeface="Arial" panose="020B0604020202020204" pitchFamily="34" charset="0"/>
              </a:rPr>
              <a:t>Enjoys golf and hill w</a:t>
            </a:r>
            <a:r>
              <a:rPr lang="en-US" sz="3200" dirty="0">
                <a:latin typeface="Arial" panose="020B0604020202020204" pitchFamily="34" charset="0"/>
              </a:rPr>
              <a:t>alking</a:t>
            </a:r>
            <a:r>
              <a:rPr lang="en-US" sz="3200" b="0" i="0" dirty="0">
                <a:effectLst/>
                <a:latin typeface="Arial" panose="020B0604020202020204" pitchFamily="34" charset="0"/>
              </a:rPr>
              <a:t> </a:t>
            </a:r>
          </a:p>
          <a:p>
            <a:pPr marL="457200" indent="-457200">
              <a:buClr>
                <a:srgbClr val="017973"/>
              </a:buClr>
              <a:buSzPct val="130000"/>
              <a:buBlip>
                <a:blip r:embed="rId4"/>
              </a:buBlip>
            </a:pPr>
            <a:endParaRPr lang="en-US" sz="3200" b="0" i="0" dirty="0">
              <a:effectLst/>
              <a:latin typeface="Arial" panose="020B0604020202020204" pitchFamily="34" charset="0"/>
            </a:endParaRPr>
          </a:p>
          <a:p>
            <a:pPr marL="457200" indent="-457200">
              <a:buClr>
                <a:srgbClr val="017973"/>
              </a:buClr>
              <a:buSzPct val="130000"/>
              <a:buBlip>
                <a:blip r:embed="rId4"/>
              </a:buBlip>
            </a:pPr>
            <a:r>
              <a:rPr lang="en-US" sz="3200" dirty="0">
                <a:latin typeface="Arial" panose="020B0604020202020204" pitchFamily="34" charset="0"/>
              </a:rPr>
              <a:t>Was CEO of an electronics company</a:t>
            </a:r>
            <a:endParaRPr lang="en-US" sz="3200" b="0" i="0" dirty="0">
              <a:effectLst/>
              <a:latin typeface="Arial" panose="020B0604020202020204" pitchFamily="34" charset="0"/>
            </a:endParaRPr>
          </a:p>
          <a:p>
            <a:pPr marL="457200" indent="-457200">
              <a:buClr>
                <a:srgbClr val="017973"/>
              </a:buClr>
              <a:buSzPct val="130000"/>
              <a:buBlip>
                <a:blip r:embed="rId4"/>
              </a:buBlip>
            </a:pPr>
            <a:endParaRPr lang="en-US" sz="3200" b="0" i="0" dirty="0">
              <a:effectLst/>
              <a:latin typeface="Arial" panose="020B0604020202020204" pitchFamily="34" charset="0"/>
            </a:endParaRPr>
          </a:p>
          <a:p>
            <a:pPr marL="457200" indent="-457200">
              <a:buClr>
                <a:srgbClr val="017973"/>
              </a:buClr>
              <a:buSzPct val="130000"/>
              <a:buBlip>
                <a:blip r:embed="rId4"/>
              </a:buBlip>
            </a:pPr>
            <a:r>
              <a:rPr lang="en-US" sz="3200" dirty="0">
                <a:latin typeface="Arial" panose="020B0604020202020204" pitchFamily="34" charset="0"/>
                <a:cs typeface="Arial" panose="020B0604020202020204" pitchFamily="34" charset="0"/>
              </a:rPr>
              <a:t>Holidays at least twice a year</a:t>
            </a:r>
          </a:p>
          <a:p>
            <a:pPr marL="457200" indent="-457200">
              <a:buClr>
                <a:srgbClr val="017973"/>
              </a:buClr>
              <a:buSzPct val="130000"/>
              <a:buBlip>
                <a:blip r:embed="rId4"/>
              </a:buBlip>
            </a:pPr>
            <a:endParaRPr lang="en-US" sz="32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en-US" sz="3200" dirty="0">
                <a:latin typeface="Arial" panose="020B0604020202020204" pitchFamily="34" charset="0"/>
                <a:cs typeface="Arial" panose="020B0604020202020204" pitchFamily="34" charset="0"/>
              </a:rPr>
              <a:t>No pets in his house</a:t>
            </a:r>
            <a:endParaRPr lang="en-US" sz="3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677660"/>
      </p:ext>
    </p:extLst>
  </p:cSld>
  <p:clrMapOvr>
    <a:masterClrMapping/>
  </p:clrMapOvr>
  <mc:AlternateContent xmlns:mc="http://schemas.openxmlformats.org/markup-compatibility/2006" xmlns:p14="http://schemas.microsoft.com/office/powerpoint/2010/main">
    <mc:Choice Requires="p14">
      <p:transition spd="slow" p14:dur="2000" advTm="56803"/>
    </mc:Choice>
    <mc:Fallback xmlns="">
      <p:transition spd="slow" advTm="56803"/>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D5EC1-B8DE-7EB1-3D05-8230C18934E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67594007-9BCF-A35D-3533-9C15B224982E}"/>
              </a:ext>
            </a:extLst>
          </p:cNvPr>
          <p:cNvPicPr>
            <a:picLocks noChangeAspect="1"/>
          </p:cNvPicPr>
          <p:nvPr/>
        </p:nvPicPr>
        <p:blipFill>
          <a:blip r:embed="rId2"/>
          <a:stretch>
            <a:fillRect/>
          </a:stretch>
        </p:blipFill>
        <p:spPr>
          <a:xfrm>
            <a:off x="8441547" y="1289849"/>
            <a:ext cx="3402255" cy="5103383"/>
          </a:xfrm>
          <a:prstGeom prst="rect">
            <a:avLst/>
          </a:prstGeom>
        </p:spPr>
      </p:pic>
      <p:sp>
        <p:nvSpPr>
          <p:cNvPr id="2" name="Title 1">
            <a:extLst>
              <a:ext uri="{FF2B5EF4-FFF2-40B4-BE49-F238E27FC236}">
                <a16:creationId xmlns:a16="http://schemas.microsoft.com/office/drawing/2014/main" id="{F7225AC4-051C-B9C0-D249-D3027655173C}"/>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Initial Presentation</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F839A213-B385-5DBC-EA57-21D070B30563}"/>
              </a:ext>
            </a:extLst>
          </p:cNvPr>
          <p:cNvPicPr>
            <a:picLocks noChangeAspect="1"/>
          </p:cNvPicPr>
          <p:nvPr/>
        </p:nvPicPr>
        <p:blipFill>
          <a:blip r:embed="rId3"/>
          <a:stretch>
            <a:fillRect/>
          </a:stretch>
        </p:blipFill>
        <p:spPr>
          <a:xfrm>
            <a:off x="10411291" y="281092"/>
            <a:ext cx="1374214" cy="695352"/>
          </a:xfrm>
          <a:prstGeom prst="rect">
            <a:avLst/>
          </a:prstGeom>
        </p:spPr>
      </p:pic>
      <p:sp>
        <p:nvSpPr>
          <p:cNvPr id="3" name="TextBox 2">
            <a:extLst>
              <a:ext uri="{FF2B5EF4-FFF2-40B4-BE49-F238E27FC236}">
                <a16:creationId xmlns:a16="http://schemas.microsoft.com/office/drawing/2014/main" id="{58EB1012-56C2-D0C6-238B-270E4E00A6C3}"/>
              </a:ext>
            </a:extLst>
          </p:cNvPr>
          <p:cNvSpPr txBox="1"/>
          <p:nvPr/>
        </p:nvSpPr>
        <p:spPr>
          <a:xfrm>
            <a:off x="470812" y="1712430"/>
            <a:ext cx="7831247" cy="4431983"/>
          </a:xfrm>
          <a:prstGeom prst="rect">
            <a:avLst/>
          </a:prstGeom>
          <a:noFill/>
        </p:spPr>
        <p:txBody>
          <a:bodyPr wrap="square">
            <a:spAutoFit/>
          </a:bodyPr>
          <a:lstStyle/>
          <a:p>
            <a:pPr marL="457200" indent="-457200">
              <a:buClr>
                <a:srgbClr val="017973"/>
              </a:buClr>
              <a:buSzPct val="130000"/>
              <a:buBlip>
                <a:blip r:embed="rId4"/>
              </a:buBlip>
            </a:pPr>
            <a:r>
              <a:rPr lang="en-US" sz="3000" dirty="0">
                <a:latin typeface="Arial" panose="020B0604020202020204" pitchFamily="34" charset="0"/>
                <a:cs typeface="Arial" panose="020B0604020202020204" pitchFamily="34" charset="0"/>
              </a:rPr>
              <a:t>Nasal decongestant OTC from Pharmacy</a:t>
            </a:r>
          </a:p>
          <a:p>
            <a:pPr marL="457200" indent="-457200">
              <a:buClr>
                <a:srgbClr val="017973"/>
              </a:buClr>
              <a:buSzPct val="130000"/>
              <a:buBlip>
                <a:blip r:embed="rId4"/>
              </a:buBlip>
            </a:pPr>
            <a:endParaRPr lang="en-US"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en-US" sz="3200" dirty="0">
                <a:latin typeface="Arial" panose="020B0604020202020204" pitchFamily="34" charset="0"/>
              </a:rPr>
              <a:t>3</a:t>
            </a:r>
            <a:r>
              <a:rPr lang="en-US" sz="3200" baseline="30000" dirty="0">
                <a:latin typeface="Arial" panose="020B0604020202020204" pitchFamily="34" charset="0"/>
              </a:rPr>
              <a:t>rd</a:t>
            </a:r>
            <a:r>
              <a:rPr lang="en-US" sz="3200" dirty="0">
                <a:latin typeface="Arial" panose="020B0604020202020204" pitchFamily="34" charset="0"/>
              </a:rPr>
              <a:t> purchase in 2 weeks</a:t>
            </a:r>
            <a:r>
              <a:rPr lang="en-US" sz="3200" b="0" i="0" dirty="0">
                <a:effectLst/>
                <a:latin typeface="Arial" panose="020B0604020202020204" pitchFamily="34" charset="0"/>
              </a:rPr>
              <a:t> </a:t>
            </a:r>
          </a:p>
          <a:p>
            <a:pPr marL="457200" indent="-457200">
              <a:buClr>
                <a:srgbClr val="017973"/>
              </a:buClr>
              <a:buSzPct val="130000"/>
              <a:buBlip>
                <a:blip r:embed="rId4"/>
              </a:buBlip>
            </a:pPr>
            <a:endParaRPr lang="en-US" sz="3200" b="0" i="0" dirty="0">
              <a:effectLst/>
              <a:latin typeface="Arial" panose="020B0604020202020204" pitchFamily="34" charset="0"/>
            </a:endParaRPr>
          </a:p>
          <a:p>
            <a:pPr marL="457200" indent="-457200">
              <a:buClr>
                <a:srgbClr val="017973"/>
              </a:buClr>
              <a:buSzPct val="130000"/>
              <a:buBlip>
                <a:blip r:embed="rId4"/>
              </a:buBlip>
            </a:pPr>
            <a:r>
              <a:rPr lang="en-US" sz="3200" b="0" i="0" dirty="0">
                <a:effectLst/>
                <a:latin typeface="Arial" panose="020B0604020202020204" pitchFamily="34" charset="0"/>
              </a:rPr>
              <a:t>Pharmacist intervention &amp; consultation</a:t>
            </a:r>
          </a:p>
          <a:p>
            <a:pPr marL="457200" indent="-457200">
              <a:buClr>
                <a:srgbClr val="017973"/>
              </a:buClr>
              <a:buSzPct val="130000"/>
              <a:buBlip>
                <a:blip r:embed="rId4"/>
              </a:buBlip>
            </a:pPr>
            <a:endParaRPr lang="en-US" sz="3200" b="0" i="0" dirty="0">
              <a:effectLst/>
              <a:latin typeface="Arial" panose="020B0604020202020204" pitchFamily="34" charset="0"/>
            </a:endParaRPr>
          </a:p>
          <a:p>
            <a:pPr marL="457200" indent="-457200">
              <a:buClr>
                <a:srgbClr val="017973"/>
              </a:buClr>
              <a:buSzPct val="130000"/>
              <a:buBlip>
                <a:blip r:embed="rId4"/>
              </a:buBlip>
            </a:pPr>
            <a:r>
              <a:rPr lang="en-US" sz="3200" dirty="0">
                <a:latin typeface="Arial" panose="020B0604020202020204" pitchFamily="34" charset="0"/>
                <a:cs typeface="Arial" panose="020B0604020202020204" pitchFamily="34" charset="0"/>
              </a:rPr>
              <a:t>Referral to GP in primary care</a:t>
            </a:r>
          </a:p>
          <a:p>
            <a:pPr marL="457200" indent="-457200">
              <a:buClr>
                <a:srgbClr val="017973"/>
              </a:buClr>
              <a:buSzPct val="130000"/>
              <a:buBlip>
                <a:blip r:embed="rId4"/>
              </a:buBlip>
            </a:pPr>
            <a:endParaRPr lang="en-US" sz="32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en-US" sz="3200" dirty="0">
                <a:latin typeface="Arial" panose="020B0604020202020204" pitchFamily="34" charset="0"/>
                <a:cs typeface="Arial" panose="020B0604020202020204" pitchFamily="34" charset="0"/>
              </a:rPr>
              <a:t>Nasal irrigation suggested in interim</a:t>
            </a:r>
            <a:endParaRPr lang="en-US" sz="3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6904682"/>
      </p:ext>
    </p:extLst>
  </p:cSld>
  <p:clrMapOvr>
    <a:masterClrMapping/>
  </p:clrMapOvr>
  <mc:AlternateContent xmlns:mc="http://schemas.openxmlformats.org/markup-compatibility/2006" xmlns:p14="http://schemas.microsoft.com/office/powerpoint/2010/main">
    <mc:Choice Requires="p14">
      <p:transition spd="slow" p14:dur="2000" advTm="56803"/>
    </mc:Choice>
    <mc:Fallback xmlns="">
      <p:transition spd="slow" advTm="56803"/>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A1206-3EBC-6C3E-4308-38069A771B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FE6983-F483-69D1-AE97-C9D386073215}"/>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Presentation at GP</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BD72FACB-790D-6FAD-1353-443DDA79481A}"/>
              </a:ext>
            </a:extLst>
          </p:cNvPr>
          <p:cNvPicPr>
            <a:picLocks noChangeAspect="1"/>
          </p:cNvPicPr>
          <p:nvPr/>
        </p:nvPicPr>
        <p:blipFill>
          <a:blip r:embed="rId3"/>
          <a:stretch>
            <a:fillRect/>
          </a:stretch>
        </p:blipFill>
        <p:spPr>
          <a:xfrm>
            <a:off x="10411291" y="281092"/>
            <a:ext cx="1374214" cy="695352"/>
          </a:xfrm>
          <a:prstGeom prst="rect">
            <a:avLst/>
          </a:prstGeom>
        </p:spPr>
      </p:pic>
      <p:sp>
        <p:nvSpPr>
          <p:cNvPr id="3" name="TextBox 2">
            <a:extLst>
              <a:ext uri="{FF2B5EF4-FFF2-40B4-BE49-F238E27FC236}">
                <a16:creationId xmlns:a16="http://schemas.microsoft.com/office/drawing/2014/main" id="{85B827DA-2218-A8BC-C903-F8E93A9DDDA9}"/>
              </a:ext>
            </a:extLst>
          </p:cNvPr>
          <p:cNvSpPr txBox="1"/>
          <p:nvPr/>
        </p:nvSpPr>
        <p:spPr>
          <a:xfrm>
            <a:off x="470812" y="1712430"/>
            <a:ext cx="7831247" cy="4431983"/>
          </a:xfrm>
          <a:prstGeom prst="rect">
            <a:avLst/>
          </a:prstGeom>
          <a:noFill/>
        </p:spPr>
        <p:txBody>
          <a:bodyPr wrap="square">
            <a:spAutoFit/>
          </a:bodyPr>
          <a:lstStyle/>
          <a:p>
            <a:pPr marL="457200" indent="-457200">
              <a:buClr>
                <a:srgbClr val="017973"/>
              </a:buClr>
              <a:buSzPct val="130000"/>
              <a:buBlip>
                <a:blip r:embed="rId4"/>
              </a:buBlip>
            </a:pPr>
            <a:r>
              <a:rPr lang="en-US" sz="3000" dirty="0">
                <a:latin typeface="Arial" panose="020B0604020202020204" pitchFamily="34" charset="0"/>
                <a:cs typeface="Arial" panose="020B0604020202020204" pitchFamily="34" charset="0"/>
              </a:rPr>
              <a:t>6/12 history of blocked +/- runny nose</a:t>
            </a:r>
          </a:p>
          <a:p>
            <a:pPr marL="457200" indent="-457200">
              <a:buClr>
                <a:srgbClr val="017973"/>
              </a:buClr>
              <a:buSzPct val="130000"/>
              <a:buBlip>
                <a:blip r:embed="rId4"/>
              </a:buBlip>
            </a:pPr>
            <a:endParaRPr lang="en-US"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en-US" sz="3200" dirty="0">
                <a:latin typeface="Arial" panose="020B0604020202020204" pitchFamily="34" charset="0"/>
              </a:rPr>
              <a:t>No ocular symptoms</a:t>
            </a:r>
            <a:r>
              <a:rPr lang="en-US" sz="3200" b="0" i="0" dirty="0">
                <a:effectLst/>
                <a:latin typeface="Arial" panose="020B0604020202020204" pitchFamily="34" charset="0"/>
              </a:rPr>
              <a:t> </a:t>
            </a:r>
          </a:p>
          <a:p>
            <a:pPr marL="457200" indent="-457200">
              <a:buClr>
                <a:srgbClr val="017973"/>
              </a:buClr>
              <a:buSzPct val="130000"/>
              <a:buBlip>
                <a:blip r:embed="rId4"/>
              </a:buBlip>
            </a:pPr>
            <a:endParaRPr lang="en-US" sz="3200" b="0" i="0" dirty="0">
              <a:effectLst/>
              <a:latin typeface="Arial" panose="020B0604020202020204" pitchFamily="34" charset="0"/>
            </a:endParaRPr>
          </a:p>
          <a:p>
            <a:pPr marL="457200" indent="-457200">
              <a:buClr>
                <a:srgbClr val="017973"/>
              </a:buClr>
              <a:buSzPct val="130000"/>
              <a:buBlip>
                <a:blip r:embed="rId4"/>
              </a:buBlip>
            </a:pPr>
            <a:r>
              <a:rPr lang="en-US" sz="3200" b="0" i="0" dirty="0">
                <a:effectLst/>
                <a:latin typeface="Arial" panose="020B0604020202020204" pitchFamily="34" charset="0"/>
              </a:rPr>
              <a:t>Worse when outside in the cold</a:t>
            </a:r>
          </a:p>
          <a:p>
            <a:pPr marL="457200" indent="-457200">
              <a:buClr>
                <a:srgbClr val="017973"/>
              </a:buClr>
              <a:buSzPct val="130000"/>
              <a:buBlip>
                <a:blip r:embed="rId4"/>
              </a:buBlip>
            </a:pPr>
            <a:endParaRPr lang="en-US" sz="3200" b="0" i="0" dirty="0">
              <a:effectLst/>
              <a:latin typeface="Arial" panose="020B0604020202020204" pitchFamily="34" charset="0"/>
            </a:endParaRPr>
          </a:p>
          <a:p>
            <a:pPr marL="457200" indent="-457200">
              <a:buClr>
                <a:srgbClr val="017973"/>
              </a:buClr>
              <a:buSzPct val="130000"/>
              <a:buBlip>
                <a:blip r:embed="rId4"/>
              </a:buBlip>
            </a:pPr>
            <a:r>
              <a:rPr lang="en-US" sz="3200" dirty="0">
                <a:latin typeface="Arial" panose="020B0604020202020204" pitchFamily="34" charset="0"/>
                <a:cs typeface="Arial" panose="020B0604020202020204" pitchFamily="34" charset="0"/>
              </a:rPr>
              <a:t>No sneezing, no itching</a:t>
            </a:r>
          </a:p>
          <a:p>
            <a:pPr marL="457200" indent="-457200">
              <a:buClr>
                <a:srgbClr val="017973"/>
              </a:buClr>
              <a:buSzPct val="130000"/>
              <a:buBlip>
                <a:blip r:embed="rId4"/>
              </a:buBlip>
            </a:pPr>
            <a:endParaRPr lang="en-US" sz="32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en-US" sz="3200" dirty="0">
                <a:latin typeface="Arial" panose="020B0604020202020204" pitchFamily="34" charset="0"/>
                <a:cs typeface="Arial" panose="020B0604020202020204" pitchFamily="34" charset="0"/>
              </a:rPr>
              <a:t>Keeping him awake at night</a:t>
            </a:r>
            <a:endParaRPr lang="en-US" sz="3000" dirty="0">
              <a:latin typeface="Arial" panose="020B0604020202020204" pitchFamily="34" charset="0"/>
              <a:cs typeface="Arial" panose="020B0604020202020204" pitchFamily="34" charset="0"/>
            </a:endParaRPr>
          </a:p>
        </p:txBody>
      </p:sp>
      <p:pic>
        <p:nvPicPr>
          <p:cNvPr id="6" name="Picture 5" descr="A person talking to a doctor&#10;&#10;AI-generated content may be incorrect.">
            <a:extLst>
              <a:ext uri="{FF2B5EF4-FFF2-40B4-BE49-F238E27FC236}">
                <a16:creationId xmlns:a16="http://schemas.microsoft.com/office/drawing/2014/main" id="{D5019786-4596-AC5D-4EA9-C7EBAA6D1836}"/>
              </a:ext>
            </a:extLst>
          </p:cNvPr>
          <p:cNvPicPr>
            <a:picLocks noChangeAspect="1"/>
          </p:cNvPicPr>
          <p:nvPr/>
        </p:nvPicPr>
        <p:blipFill>
          <a:blip r:embed="rId5"/>
          <a:srcRect r="55493"/>
          <a:stretch/>
        </p:blipFill>
        <p:spPr>
          <a:xfrm flipH="1">
            <a:off x="8829106" y="1296009"/>
            <a:ext cx="3130760" cy="4974803"/>
          </a:xfrm>
          <a:prstGeom prst="rect">
            <a:avLst/>
          </a:prstGeom>
        </p:spPr>
      </p:pic>
    </p:spTree>
    <p:extLst>
      <p:ext uri="{BB962C8B-B14F-4D97-AF65-F5344CB8AC3E}">
        <p14:creationId xmlns:p14="http://schemas.microsoft.com/office/powerpoint/2010/main" val="2267446361"/>
      </p:ext>
    </p:extLst>
  </p:cSld>
  <p:clrMapOvr>
    <a:masterClrMapping/>
  </p:clrMapOvr>
  <mc:AlternateContent xmlns:mc="http://schemas.openxmlformats.org/markup-compatibility/2006" xmlns:p14="http://schemas.microsoft.com/office/powerpoint/2010/main">
    <mc:Choice Requires="p14">
      <p:transition spd="slow" p14:dur="2000" advTm="56803"/>
    </mc:Choice>
    <mc:Fallback xmlns="">
      <p:transition spd="slow" advTm="56803"/>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8389C-7F7C-19FF-834F-C3036B5CFE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961EB9-C8BC-4AA2-34A8-D96F70D27583}"/>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Medical History</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BE859DD7-1F3E-F95C-517E-C6D09705CC9F}"/>
              </a:ext>
            </a:extLst>
          </p:cNvPr>
          <p:cNvPicPr>
            <a:picLocks noChangeAspect="1"/>
          </p:cNvPicPr>
          <p:nvPr/>
        </p:nvPicPr>
        <p:blipFill>
          <a:blip r:embed="rId3"/>
          <a:stretch>
            <a:fillRect/>
          </a:stretch>
        </p:blipFill>
        <p:spPr>
          <a:xfrm>
            <a:off x="10411291" y="281092"/>
            <a:ext cx="1374214" cy="695352"/>
          </a:xfrm>
          <a:prstGeom prst="rect">
            <a:avLst/>
          </a:prstGeom>
        </p:spPr>
      </p:pic>
      <p:sp>
        <p:nvSpPr>
          <p:cNvPr id="3" name="TextBox 2">
            <a:extLst>
              <a:ext uri="{FF2B5EF4-FFF2-40B4-BE49-F238E27FC236}">
                <a16:creationId xmlns:a16="http://schemas.microsoft.com/office/drawing/2014/main" id="{20A7A79D-7331-12A0-B4E7-EB4D4FFB03FB}"/>
              </a:ext>
            </a:extLst>
          </p:cNvPr>
          <p:cNvSpPr txBox="1"/>
          <p:nvPr/>
        </p:nvSpPr>
        <p:spPr>
          <a:xfrm>
            <a:off x="470812" y="1712430"/>
            <a:ext cx="8594465" cy="3970318"/>
          </a:xfrm>
          <a:prstGeom prst="rect">
            <a:avLst/>
          </a:prstGeom>
          <a:noFill/>
        </p:spPr>
        <p:txBody>
          <a:bodyPr wrap="square">
            <a:spAutoFit/>
          </a:bodyPr>
          <a:lstStyle/>
          <a:p>
            <a:pPr marL="457200" indent="-457200">
              <a:buClr>
                <a:srgbClr val="017973"/>
              </a:buClr>
              <a:buSzPct val="130000"/>
              <a:buBlip>
                <a:blip r:embed="rId4"/>
              </a:buBlip>
            </a:pPr>
            <a:r>
              <a:rPr lang="en-US" sz="3000" dirty="0">
                <a:latin typeface="Arial" panose="020B0604020202020204" pitchFamily="34" charset="0"/>
                <a:cs typeface="Arial" panose="020B0604020202020204" pitchFamily="34" charset="0"/>
              </a:rPr>
              <a:t>Previous HTN diagnosis 10 years ago</a:t>
            </a:r>
          </a:p>
          <a:p>
            <a:pPr marL="457200" indent="-457200">
              <a:buClr>
                <a:srgbClr val="017973"/>
              </a:buClr>
              <a:buSzPct val="130000"/>
              <a:buBlip>
                <a:blip r:embed="rId4"/>
              </a:buBlip>
            </a:pPr>
            <a:endParaRPr lang="en-US"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en-US" sz="3200" dirty="0">
                <a:latin typeface="Arial" panose="020B0604020202020204" pitchFamily="34" charset="0"/>
              </a:rPr>
              <a:t>Currently taking </a:t>
            </a:r>
            <a:r>
              <a:rPr lang="en-US" sz="3200" dirty="0" err="1">
                <a:latin typeface="Arial" panose="020B0604020202020204" pitchFamily="34" charset="0"/>
              </a:rPr>
              <a:t>ACEi</a:t>
            </a:r>
            <a:r>
              <a:rPr lang="en-US" sz="3200" dirty="0">
                <a:latin typeface="Arial" panose="020B0604020202020204" pitchFamily="34" charset="0"/>
              </a:rPr>
              <a:t> Statin and Ca Blocker</a:t>
            </a:r>
            <a:r>
              <a:rPr lang="en-US" sz="3200" b="0" i="0" dirty="0">
                <a:effectLst/>
                <a:latin typeface="Arial" panose="020B0604020202020204" pitchFamily="34" charset="0"/>
              </a:rPr>
              <a:t> </a:t>
            </a:r>
          </a:p>
          <a:p>
            <a:pPr marL="457200" indent="-457200">
              <a:buClr>
                <a:srgbClr val="017973"/>
              </a:buClr>
              <a:buSzPct val="130000"/>
              <a:buBlip>
                <a:blip r:embed="rId4"/>
              </a:buBlip>
            </a:pPr>
            <a:endParaRPr lang="en-US" sz="3200" b="0" i="0" dirty="0">
              <a:effectLst/>
              <a:latin typeface="Arial" panose="020B0604020202020204" pitchFamily="34" charset="0"/>
            </a:endParaRPr>
          </a:p>
          <a:p>
            <a:pPr marL="457200" indent="-457200">
              <a:buClr>
                <a:srgbClr val="017973"/>
              </a:buClr>
              <a:buSzPct val="130000"/>
              <a:buBlip>
                <a:blip r:embed="rId4"/>
              </a:buBlip>
            </a:pPr>
            <a:r>
              <a:rPr lang="en-US" sz="3200" dirty="0">
                <a:latin typeface="Arial" panose="020B0604020202020204" pitchFamily="34" charset="0"/>
              </a:rPr>
              <a:t>No history of asthma or COPD</a:t>
            </a:r>
            <a:endParaRPr lang="en-US" sz="3200" b="0" i="0" dirty="0">
              <a:effectLst/>
              <a:latin typeface="Arial" panose="020B0604020202020204" pitchFamily="34" charset="0"/>
            </a:endParaRPr>
          </a:p>
          <a:p>
            <a:pPr marL="457200" indent="-457200">
              <a:buClr>
                <a:srgbClr val="017973"/>
              </a:buClr>
              <a:buSzPct val="130000"/>
              <a:buBlip>
                <a:blip r:embed="rId4"/>
              </a:buBlip>
            </a:pPr>
            <a:endParaRPr lang="en-US" sz="3200" b="0" i="0" dirty="0">
              <a:effectLst/>
              <a:latin typeface="Arial" panose="020B0604020202020204" pitchFamily="34" charset="0"/>
            </a:endParaRPr>
          </a:p>
          <a:p>
            <a:pPr marL="457200" indent="-457200">
              <a:buClr>
                <a:srgbClr val="017973"/>
              </a:buClr>
              <a:buSzPct val="130000"/>
              <a:buBlip>
                <a:blip r:embed="rId4"/>
              </a:buBlip>
            </a:pPr>
            <a:r>
              <a:rPr lang="en-US" sz="3200" dirty="0">
                <a:latin typeface="Arial" panose="020B0604020202020204" pitchFamily="34" charset="0"/>
                <a:cs typeface="Arial" panose="020B0604020202020204" pitchFamily="34" charset="0"/>
              </a:rPr>
              <a:t>Occasionally purchases Green Lipped Mussel extract and Ibuprofen OTC for joints</a:t>
            </a:r>
            <a:endParaRPr lang="en-US" sz="3000" dirty="0">
              <a:latin typeface="Arial" panose="020B0604020202020204" pitchFamily="34" charset="0"/>
              <a:cs typeface="Arial" panose="020B0604020202020204" pitchFamily="34" charset="0"/>
            </a:endParaRPr>
          </a:p>
        </p:txBody>
      </p:sp>
      <p:pic>
        <p:nvPicPr>
          <p:cNvPr id="6" name="Picture 5" descr="A pile of pills on a white surface&#10;&#10;AI-generated content may be incorrect.">
            <a:extLst>
              <a:ext uri="{FF2B5EF4-FFF2-40B4-BE49-F238E27FC236}">
                <a16:creationId xmlns:a16="http://schemas.microsoft.com/office/drawing/2014/main" id="{BEF3A84E-9AB4-C9D2-7623-BBC22C2801C7}"/>
              </a:ext>
            </a:extLst>
          </p:cNvPr>
          <p:cNvPicPr>
            <a:picLocks noChangeAspect="1"/>
          </p:cNvPicPr>
          <p:nvPr/>
        </p:nvPicPr>
        <p:blipFill>
          <a:blip r:embed="rId5"/>
          <a:stretch>
            <a:fillRect/>
          </a:stretch>
        </p:blipFill>
        <p:spPr>
          <a:xfrm rot="16200000">
            <a:off x="8020393" y="2292341"/>
            <a:ext cx="4871588" cy="2781815"/>
          </a:xfrm>
          <a:prstGeom prst="rect">
            <a:avLst/>
          </a:prstGeom>
        </p:spPr>
      </p:pic>
    </p:spTree>
    <p:extLst>
      <p:ext uri="{BB962C8B-B14F-4D97-AF65-F5344CB8AC3E}">
        <p14:creationId xmlns:p14="http://schemas.microsoft.com/office/powerpoint/2010/main" val="990361694"/>
      </p:ext>
    </p:extLst>
  </p:cSld>
  <p:clrMapOvr>
    <a:masterClrMapping/>
  </p:clrMapOvr>
  <mc:AlternateContent xmlns:mc="http://schemas.openxmlformats.org/markup-compatibility/2006" xmlns:p14="http://schemas.microsoft.com/office/powerpoint/2010/main">
    <mc:Choice Requires="p14">
      <p:transition spd="slow" p14:dur="2000" advTm="56803"/>
    </mc:Choice>
    <mc:Fallback xmlns="">
      <p:transition spd="slow" advTm="56803"/>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84143-9EE3-0CDB-8B8F-CCE8A8FED5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59D6D7-4FE9-D3E4-D738-4872CB0FA7AA}"/>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Clinical Examination &amp; Investigations </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939CA94D-2897-9A6D-17A2-94E5C946271D}"/>
              </a:ext>
            </a:extLst>
          </p:cNvPr>
          <p:cNvPicPr>
            <a:picLocks noChangeAspect="1"/>
          </p:cNvPicPr>
          <p:nvPr/>
        </p:nvPicPr>
        <p:blipFill>
          <a:blip r:embed="rId3"/>
          <a:stretch>
            <a:fillRect/>
          </a:stretch>
        </p:blipFill>
        <p:spPr>
          <a:xfrm>
            <a:off x="10411291" y="281092"/>
            <a:ext cx="1374214" cy="695352"/>
          </a:xfrm>
          <a:prstGeom prst="rect">
            <a:avLst/>
          </a:prstGeom>
        </p:spPr>
      </p:pic>
      <p:sp>
        <p:nvSpPr>
          <p:cNvPr id="3" name="TextBox 2">
            <a:extLst>
              <a:ext uri="{FF2B5EF4-FFF2-40B4-BE49-F238E27FC236}">
                <a16:creationId xmlns:a16="http://schemas.microsoft.com/office/drawing/2014/main" id="{307B5008-A8E8-3AF6-317E-7E141D18F07E}"/>
              </a:ext>
            </a:extLst>
          </p:cNvPr>
          <p:cNvSpPr txBox="1"/>
          <p:nvPr/>
        </p:nvSpPr>
        <p:spPr>
          <a:xfrm>
            <a:off x="470812" y="1712430"/>
            <a:ext cx="8069938" cy="4955203"/>
          </a:xfrm>
          <a:prstGeom prst="rect">
            <a:avLst/>
          </a:prstGeom>
          <a:noFill/>
        </p:spPr>
        <p:txBody>
          <a:bodyPr wrap="square">
            <a:spAutoFit/>
          </a:bodyPr>
          <a:lstStyle/>
          <a:p>
            <a:pPr marL="457200" indent="-457200">
              <a:buClr>
                <a:srgbClr val="017973"/>
              </a:buClr>
              <a:buSzPct val="130000"/>
              <a:buBlip>
                <a:blip r:embed="rId4"/>
              </a:buBlip>
            </a:pPr>
            <a:r>
              <a:rPr lang="en-US" sz="3000" dirty="0" err="1">
                <a:latin typeface="Arial" panose="020B0604020202020204" pitchFamily="34" charset="0"/>
                <a:cs typeface="Arial" panose="020B0604020202020204" pitchFamily="34" charset="0"/>
              </a:rPr>
              <a:t>ACEi</a:t>
            </a:r>
            <a:r>
              <a:rPr lang="en-US" sz="3000" dirty="0">
                <a:latin typeface="Arial" panose="020B0604020202020204" pitchFamily="34" charset="0"/>
                <a:cs typeface="Arial" panose="020B0604020202020204" pitchFamily="34" charset="0"/>
              </a:rPr>
              <a:t> can cause nasal symptoms</a:t>
            </a:r>
          </a:p>
          <a:p>
            <a:pPr marL="457200" indent="-457200">
              <a:buClr>
                <a:srgbClr val="017973"/>
              </a:buClr>
              <a:buSzPct val="130000"/>
              <a:buBlip>
                <a:blip r:embed="rId4"/>
              </a:buBlip>
            </a:pPr>
            <a:endParaRPr lang="en-US"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en-US" sz="3200" dirty="0">
                <a:latin typeface="Arial" panose="020B0604020202020204" pitchFamily="34" charset="0"/>
              </a:rPr>
              <a:t>NSAIDs shift COX-1 pathway</a:t>
            </a:r>
          </a:p>
          <a:p>
            <a:pPr marL="457200" indent="-457200">
              <a:buClr>
                <a:srgbClr val="017973"/>
              </a:buClr>
              <a:buSzPct val="130000"/>
              <a:buBlip>
                <a:blip r:embed="rId4"/>
              </a:buBlip>
            </a:pPr>
            <a:endParaRPr lang="en-US" sz="3200" b="0" i="0" dirty="0">
              <a:effectLst/>
              <a:latin typeface="Arial" panose="020B0604020202020204" pitchFamily="34" charset="0"/>
            </a:endParaRPr>
          </a:p>
          <a:p>
            <a:pPr marL="457200" indent="-457200">
              <a:buClr>
                <a:srgbClr val="017973"/>
              </a:buClr>
              <a:buSzPct val="130000"/>
              <a:buBlip>
                <a:blip r:embed="rId4"/>
              </a:buBlip>
            </a:pPr>
            <a:r>
              <a:rPr lang="en-US" sz="3200" dirty="0">
                <a:latin typeface="Arial" panose="020B0604020202020204" pitchFamily="34" charset="0"/>
              </a:rPr>
              <a:t>Rhinoscopy showed mucosa congestion</a:t>
            </a:r>
          </a:p>
          <a:p>
            <a:pPr marL="457200" indent="-457200">
              <a:buClr>
                <a:srgbClr val="017973"/>
              </a:buClr>
              <a:buSzPct val="130000"/>
              <a:buBlip>
                <a:blip r:embed="rId4"/>
              </a:buBlip>
            </a:pPr>
            <a:endParaRPr lang="en-US" sz="3200" b="0" i="0" dirty="0">
              <a:effectLst/>
              <a:latin typeface="Arial" panose="020B0604020202020204" pitchFamily="34" charset="0"/>
            </a:endParaRPr>
          </a:p>
          <a:p>
            <a:pPr marL="457200" indent="-457200">
              <a:buClr>
                <a:srgbClr val="017973"/>
              </a:buClr>
              <a:buSzPct val="130000"/>
              <a:buBlip>
                <a:blip r:embed="rId4"/>
              </a:buBlip>
            </a:pPr>
            <a:r>
              <a:rPr lang="en-US" sz="3200" dirty="0">
                <a:latin typeface="Arial" panose="020B0604020202020204" pitchFamily="34" charset="0"/>
              </a:rPr>
              <a:t>Chest auscultation clear</a:t>
            </a:r>
          </a:p>
          <a:p>
            <a:pPr marL="457200" indent="-457200">
              <a:buClr>
                <a:srgbClr val="017973"/>
              </a:buClr>
              <a:buSzPct val="130000"/>
              <a:buBlip>
                <a:blip r:embed="rId4"/>
              </a:buBlip>
            </a:pPr>
            <a:endParaRPr lang="en-US" sz="3200" b="0" i="0" dirty="0">
              <a:effectLst/>
              <a:latin typeface="Arial" panose="020B0604020202020204" pitchFamily="34" charset="0"/>
            </a:endParaRPr>
          </a:p>
          <a:p>
            <a:pPr marL="457200" indent="-457200">
              <a:buClr>
                <a:srgbClr val="017973"/>
              </a:buClr>
              <a:buSzPct val="130000"/>
              <a:buBlip>
                <a:blip r:embed="rId4"/>
              </a:buBlip>
            </a:pPr>
            <a:r>
              <a:rPr lang="en-US" sz="3200" dirty="0">
                <a:latin typeface="Arial" panose="020B0604020202020204" pitchFamily="34" charset="0"/>
              </a:rPr>
              <a:t>Total </a:t>
            </a:r>
            <a:r>
              <a:rPr lang="en-US" sz="3200" dirty="0" err="1">
                <a:latin typeface="Arial" panose="020B0604020202020204" pitchFamily="34" charset="0"/>
              </a:rPr>
              <a:t>IgE</a:t>
            </a:r>
            <a:r>
              <a:rPr lang="en-US" sz="3200" dirty="0">
                <a:latin typeface="Arial" panose="020B0604020202020204" pitchFamily="34" charset="0"/>
              </a:rPr>
              <a:t> not elevated, ?Skin Prick test?</a:t>
            </a:r>
          </a:p>
          <a:p>
            <a:pPr>
              <a:buClr>
                <a:srgbClr val="017973"/>
              </a:buClr>
              <a:buSzPct val="130000"/>
            </a:pPr>
            <a:endParaRPr lang="en-US" sz="3200" b="0" i="0" dirty="0">
              <a:effectLst/>
              <a:latin typeface="Arial" panose="020B0604020202020204" pitchFamily="34" charset="0"/>
            </a:endParaRPr>
          </a:p>
        </p:txBody>
      </p:sp>
      <p:pic>
        <p:nvPicPr>
          <p:cNvPr id="6" name="Picture 5" descr="A nose and nose with black background&#10;&#10;AI-generated content may be incorrect.">
            <a:extLst>
              <a:ext uri="{FF2B5EF4-FFF2-40B4-BE49-F238E27FC236}">
                <a16:creationId xmlns:a16="http://schemas.microsoft.com/office/drawing/2014/main" id="{55F56F2C-ED5D-ACF5-3D70-4C664B476EA9}"/>
              </a:ext>
            </a:extLst>
          </p:cNvPr>
          <p:cNvPicPr>
            <a:picLocks noChangeAspect="1"/>
          </p:cNvPicPr>
          <p:nvPr/>
        </p:nvPicPr>
        <p:blipFill>
          <a:blip r:embed="rId5"/>
          <a:srcRect l="5907" t="2731" r="3262"/>
          <a:stretch/>
        </p:blipFill>
        <p:spPr>
          <a:xfrm>
            <a:off x="7977073" y="1629778"/>
            <a:ext cx="4069101" cy="4514071"/>
          </a:xfrm>
          <a:prstGeom prst="rect">
            <a:avLst/>
          </a:prstGeom>
        </p:spPr>
      </p:pic>
      <p:pic>
        <p:nvPicPr>
          <p:cNvPr id="7" name="Picture 6" descr="A black and white logo&#10;&#10;AI-generated content may be incorrect.">
            <a:extLst>
              <a:ext uri="{FF2B5EF4-FFF2-40B4-BE49-F238E27FC236}">
                <a16:creationId xmlns:a16="http://schemas.microsoft.com/office/drawing/2014/main" id="{BD3AC7A4-2F46-2F05-46F4-07C8CD8CC48A}"/>
              </a:ext>
            </a:extLst>
          </p:cNvPr>
          <p:cNvPicPr>
            <a:picLocks noChangeAspect="1"/>
          </p:cNvPicPr>
          <p:nvPr/>
        </p:nvPicPr>
        <p:blipFill>
          <a:blip r:embed="rId6"/>
          <a:stretch>
            <a:fillRect/>
          </a:stretch>
        </p:blipFill>
        <p:spPr>
          <a:xfrm>
            <a:off x="5437667" y="4439510"/>
            <a:ext cx="1068532" cy="996089"/>
          </a:xfrm>
          <a:prstGeom prst="rect">
            <a:avLst/>
          </a:prstGeom>
        </p:spPr>
      </p:pic>
    </p:spTree>
    <p:extLst>
      <p:ext uri="{BB962C8B-B14F-4D97-AF65-F5344CB8AC3E}">
        <p14:creationId xmlns:p14="http://schemas.microsoft.com/office/powerpoint/2010/main" val="3782684344"/>
      </p:ext>
    </p:extLst>
  </p:cSld>
  <p:clrMapOvr>
    <a:masterClrMapping/>
  </p:clrMapOvr>
  <mc:AlternateContent xmlns:mc="http://schemas.openxmlformats.org/markup-compatibility/2006" xmlns:p14="http://schemas.microsoft.com/office/powerpoint/2010/main">
    <mc:Choice Requires="p14">
      <p:transition spd="slow" p14:dur="2000" advTm="56803"/>
    </mc:Choice>
    <mc:Fallback xmlns="">
      <p:transition spd="slow" advTm="56803"/>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9BCF6-E732-E645-B393-841DEB14DA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113BE0-FA43-129E-9E7B-B427A9FAA116}"/>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Diagnosis</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68124451-407B-3DFC-43D7-E36126218607}"/>
              </a:ext>
            </a:extLst>
          </p:cNvPr>
          <p:cNvPicPr>
            <a:picLocks noChangeAspect="1"/>
          </p:cNvPicPr>
          <p:nvPr/>
        </p:nvPicPr>
        <p:blipFill>
          <a:blip r:embed="rId3"/>
          <a:stretch>
            <a:fillRect/>
          </a:stretch>
        </p:blipFill>
        <p:spPr>
          <a:xfrm>
            <a:off x="10411291" y="281092"/>
            <a:ext cx="1374214" cy="695352"/>
          </a:xfrm>
          <a:prstGeom prst="rect">
            <a:avLst/>
          </a:prstGeom>
        </p:spPr>
      </p:pic>
      <p:sp>
        <p:nvSpPr>
          <p:cNvPr id="3" name="TextBox 2">
            <a:extLst>
              <a:ext uri="{FF2B5EF4-FFF2-40B4-BE49-F238E27FC236}">
                <a16:creationId xmlns:a16="http://schemas.microsoft.com/office/drawing/2014/main" id="{D68DBC4F-B84B-E7D0-A26A-B2D17662519C}"/>
              </a:ext>
            </a:extLst>
          </p:cNvPr>
          <p:cNvSpPr txBox="1"/>
          <p:nvPr/>
        </p:nvSpPr>
        <p:spPr>
          <a:xfrm>
            <a:off x="470812" y="1712430"/>
            <a:ext cx="8177888" cy="5170646"/>
          </a:xfrm>
          <a:prstGeom prst="rect">
            <a:avLst/>
          </a:prstGeom>
          <a:noFill/>
        </p:spPr>
        <p:txBody>
          <a:bodyPr wrap="square">
            <a:spAutoFit/>
          </a:bodyPr>
          <a:lstStyle/>
          <a:p>
            <a:pPr marL="457200" indent="-457200">
              <a:buClr>
                <a:srgbClr val="017973"/>
              </a:buClr>
              <a:buSzPct val="130000"/>
              <a:buBlip>
                <a:blip r:embed="rId4"/>
              </a:buBlip>
            </a:pPr>
            <a:r>
              <a:rPr lang="en-US" sz="3000" dirty="0">
                <a:latin typeface="Arial" panose="020B0604020202020204" pitchFamily="34" charset="0"/>
                <a:cs typeface="Arial" panose="020B0604020202020204" pitchFamily="34" charset="0"/>
              </a:rPr>
              <a:t>Consider </a:t>
            </a:r>
            <a:r>
              <a:rPr lang="en-US" sz="3000" dirty="0" err="1">
                <a:latin typeface="Arial" panose="020B0604020202020204" pitchFamily="34" charset="0"/>
                <a:cs typeface="Arial" panose="020B0604020202020204" pitchFamily="34" charset="0"/>
              </a:rPr>
              <a:t>ACEi</a:t>
            </a:r>
            <a:r>
              <a:rPr lang="en-US" sz="3000" dirty="0">
                <a:latin typeface="Arial" panose="020B0604020202020204" pitchFamily="34" charset="0"/>
                <a:cs typeface="Arial" panose="020B0604020202020204" pitchFamily="34" charset="0"/>
              </a:rPr>
              <a:t> to ARB switch</a:t>
            </a:r>
          </a:p>
          <a:p>
            <a:pPr marL="457200" indent="-457200">
              <a:buClr>
                <a:srgbClr val="017973"/>
              </a:buClr>
              <a:buSzPct val="130000"/>
              <a:buBlip>
                <a:blip r:embed="rId4"/>
              </a:buBlip>
            </a:pPr>
            <a:endParaRPr lang="en-US"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en-US" sz="3000" dirty="0">
                <a:latin typeface="Arial" panose="020B0604020202020204" pitchFamily="34" charset="0"/>
                <a:cs typeface="Arial" panose="020B0604020202020204" pitchFamily="34" charset="0"/>
              </a:rPr>
              <a:t>Symptomatic without taking NSAIDs</a:t>
            </a:r>
          </a:p>
          <a:p>
            <a:pPr marL="457200" indent="-457200">
              <a:buClr>
                <a:srgbClr val="017973"/>
              </a:buClr>
              <a:buSzPct val="130000"/>
              <a:buBlip>
                <a:blip r:embed="rId4"/>
              </a:buBlip>
            </a:pPr>
            <a:endParaRPr lang="en-US"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en-US" sz="3000" dirty="0">
                <a:latin typeface="Arial" panose="020B0604020202020204" pitchFamily="34" charset="0"/>
                <a:cs typeface="Arial" panose="020B0604020202020204" pitchFamily="34" charset="0"/>
              </a:rPr>
              <a:t>Low total </a:t>
            </a:r>
            <a:r>
              <a:rPr lang="en-US" sz="3000" dirty="0" err="1">
                <a:latin typeface="Arial" panose="020B0604020202020204" pitchFamily="34" charset="0"/>
                <a:cs typeface="Arial" panose="020B0604020202020204" pitchFamily="34" charset="0"/>
              </a:rPr>
              <a:t>IgEs</a:t>
            </a:r>
            <a:r>
              <a:rPr lang="en-US" sz="3000" dirty="0">
                <a:latin typeface="Arial" panose="020B0604020202020204" pitchFamily="34" charset="0"/>
                <a:cs typeface="Arial" panose="020B0604020202020204" pitchFamily="34" charset="0"/>
              </a:rPr>
              <a:t> and nothing on skin prick test</a:t>
            </a:r>
          </a:p>
          <a:p>
            <a:pPr marL="457200" indent="-457200">
              <a:buClr>
                <a:srgbClr val="017973"/>
              </a:buClr>
              <a:buSzPct val="130000"/>
              <a:buBlip>
                <a:blip r:embed="rId4"/>
              </a:buBlip>
            </a:pPr>
            <a:endParaRPr lang="en-US"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en-US" sz="3000" dirty="0">
                <a:latin typeface="Arial" panose="020B0604020202020204" pitchFamily="34" charset="0"/>
                <a:cs typeface="Arial" panose="020B0604020202020204" pitchFamily="34" charset="0"/>
              </a:rPr>
              <a:t>Be aware that AR and NAR can co-exist</a:t>
            </a:r>
          </a:p>
          <a:p>
            <a:pPr marL="457200" indent="-457200">
              <a:buClr>
                <a:srgbClr val="017973"/>
              </a:buClr>
              <a:buSzPct val="130000"/>
              <a:buBlip>
                <a:blip r:embed="rId4"/>
              </a:buBlip>
            </a:pPr>
            <a:endParaRPr lang="en-US"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r>
              <a:rPr lang="en-US" sz="3000" dirty="0">
                <a:latin typeface="Arial" panose="020B0604020202020204" pitchFamily="34" charset="0"/>
                <a:cs typeface="Arial" panose="020B0604020202020204" pitchFamily="34" charset="0"/>
              </a:rPr>
              <a:t>If AR ruled out then consider NAR diagnosis</a:t>
            </a:r>
          </a:p>
          <a:p>
            <a:pPr marL="457200" indent="-457200">
              <a:buClr>
                <a:srgbClr val="017973"/>
              </a:buClr>
              <a:buSzPct val="130000"/>
              <a:buBlip>
                <a:blip r:embed="rId4"/>
              </a:buBlip>
            </a:pPr>
            <a:endParaRPr lang="en-US" sz="3000" dirty="0">
              <a:latin typeface="Arial" panose="020B0604020202020204" pitchFamily="34" charset="0"/>
              <a:cs typeface="Arial" panose="020B0604020202020204" pitchFamily="34" charset="0"/>
            </a:endParaRPr>
          </a:p>
          <a:p>
            <a:pPr marL="457200" indent="-457200">
              <a:buClr>
                <a:srgbClr val="017973"/>
              </a:buClr>
              <a:buSzPct val="130000"/>
              <a:buBlip>
                <a:blip r:embed="rId4"/>
              </a:buBlip>
            </a:pPr>
            <a:endParaRPr lang="en-US" sz="3000" dirty="0">
              <a:latin typeface="Arial" panose="020B0604020202020204" pitchFamily="34" charset="0"/>
              <a:cs typeface="Arial" panose="020B0604020202020204" pitchFamily="34" charset="0"/>
            </a:endParaRPr>
          </a:p>
        </p:txBody>
      </p:sp>
      <p:pic>
        <p:nvPicPr>
          <p:cNvPr id="1028" name="Picture 4">
            <a:extLst>
              <a:ext uri="{FF2B5EF4-FFF2-40B4-BE49-F238E27FC236}">
                <a16:creationId xmlns:a16="http://schemas.microsoft.com/office/drawing/2014/main" id="{57EBAF1A-0E60-8DD6-CFEE-4527DA5796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48700" y="1244600"/>
            <a:ext cx="3218321" cy="4737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6553509"/>
      </p:ext>
    </p:extLst>
  </p:cSld>
  <p:clrMapOvr>
    <a:masterClrMapping/>
  </p:clrMapOvr>
  <mc:AlternateContent xmlns:mc="http://schemas.openxmlformats.org/markup-compatibility/2006" xmlns:p14="http://schemas.microsoft.com/office/powerpoint/2010/main">
    <mc:Choice Requires="p14">
      <p:transition spd="slow" p14:dur="2000" advTm="56803"/>
    </mc:Choice>
    <mc:Fallback xmlns="">
      <p:transition spd="slow" advTm="56803"/>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TotalTime>
  <Words>845</Words>
  <Application>Microsoft Office PowerPoint</Application>
  <PresentationFormat>Widescreen</PresentationFormat>
  <Paragraphs>124</Paragraphs>
  <Slides>13</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Aptos</vt:lpstr>
      <vt:lpstr>Aptos Display</vt:lpstr>
      <vt:lpstr>Arial</vt:lpstr>
      <vt:lpstr>Google Sans</vt:lpstr>
      <vt:lpstr>1_Office Theme</vt:lpstr>
      <vt:lpstr>PowerPoint Presentation</vt:lpstr>
      <vt:lpstr>The desktop-helper No19</vt:lpstr>
      <vt:lpstr>Learning objectives</vt:lpstr>
      <vt:lpstr>Meet Tom</vt:lpstr>
      <vt:lpstr>Initial Presentation</vt:lpstr>
      <vt:lpstr>Presentation at GP</vt:lpstr>
      <vt:lpstr>Medical History</vt:lpstr>
      <vt:lpstr>Clinical Examination &amp; Investigations </vt:lpstr>
      <vt:lpstr>Diagnosis</vt:lpstr>
      <vt:lpstr>Management</vt:lpstr>
      <vt:lpstr>Review</vt:lpstr>
      <vt:lpstr>Summary Takeaway Messages</vt:lpstr>
      <vt:lpstr>The desktop-helper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Dermot Ryan</dc:creator>
  <cp:lastModifiedBy>Nicola Connor</cp:lastModifiedBy>
  <cp:revision>43</cp:revision>
  <dcterms:created xsi:type="dcterms:W3CDTF">2024-11-28T09:38:52Z</dcterms:created>
  <dcterms:modified xsi:type="dcterms:W3CDTF">2025-08-22T10:52:23Z</dcterms:modified>
</cp:coreProperties>
</file>