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2"/>
  </p:notesMasterIdLst>
  <p:sldIdLst>
    <p:sldId id="256" r:id="rId2"/>
    <p:sldId id="317" r:id="rId3"/>
    <p:sldId id="305" r:id="rId4"/>
    <p:sldId id="306" r:id="rId5"/>
    <p:sldId id="307" r:id="rId6"/>
    <p:sldId id="308" r:id="rId7"/>
    <p:sldId id="309" r:id="rId8"/>
    <p:sldId id="314" r:id="rId9"/>
    <p:sldId id="310" r:id="rId10"/>
    <p:sldId id="311" r:id="rId11"/>
    <p:sldId id="315" r:id="rId12"/>
    <p:sldId id="312" r:id="rId13"/>
    <p:sldId id="319" r:id="rId14"/>
    <p:sldId id="321" r:id="rId15"/>
    <p:sldId id="322" r:id="rId16"/>
    <p:sldId id="323" r:id="rId17"/>
    <p:sldId id="324" r:id="rId18"/>
    <p:sldId id="325" r:id="rId19"/>
    <p:sldId id="313" r:id="rId20"/>
    <p:sldId id="320"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5C17660-E372-34C6-C59C-7743B5BFE5A3}" name="Siân Williams" initials="" userId="d766e87c6531ca76" providerId="Windows Live"/>
  <p188:author id="{5C8B9EB0-60C7-A30B-A544-6CA75422FE16}" name="Luís Carvalho" initials="LC" userId="Luís Carvalho" providerId="None"/>
  <p188:author id="{990E89C9-3D55-4713-63E2-D8BCFE6C2E93}" name="Dermot Ryan" initials="DR" userId="e6c3618d0fc74f9f"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7973"/>
    <a:srgbClr val="FFFFFF"/>
    <a:srgbClr val="7EC9BD"/>
    <a:srgbClr val="10110B"/>
    <a:srgbClr val="31B44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MasterView">
  <p:normalViewPr>
    <p:restoredLeft sz="18384" autoAdjust="0"/>
    <p:restoredTop sz="95846" autoAdjust="0"/>
  </p:normalViewPr>
  <p:slideViewPr>
    <p:cSldViewPr snapToGrid="0">
      <p:cViewPr varScale="1">
        <p:scale>
          <a:sx n="111" d="100"/>
          <a:sy n="111" d="100"/>
        </p:scale>
        <p:origin x="396" y="10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8/10/relationships/authors" Target="authors.xml"/></Relationships>
</file>

<file path=ppt/diagrams/_rels/data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4" Type="http://schemas.openxmlformats.org/officeDocument/2006/relationships/image" Target="../media/image25.svg"/></Relationships>
</file>

<file path=ppt/diagrams/_rels/drawing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4" Type="http://schemas.openxmlformats.org/officeDocument/2006/relationships/image" Target="../media/image25.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91456E4-F236-401B-98ED-7F25C7319C4E}"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5998D65C-DA78-4B9F-B860-530E6978ADC2}">
      <dgm:prSet custT="1"/>
      <dgm:spPr>
        <a:solidFill>
          <a:srgbClr val="017973"/>
        </a:solidFill>
      </dgm:spPr>
      <dgm:t>
        <a:bodyPr/>
        <a:lstStyle/>
        <a:p>
          <a:r>
            <a:rPr lang="en-IE" sz="2000" dirty="0"/>
            <a:t>Since mid-May, there has been a decline in Liam’s energy levels</a:t>
          </a:r>
          <a:r>
            <a:rPr lang="pt-PT" sz="2000" dirty="0"/>
            <a:t>.</a:t>
          </a:r>
          <a:endParaRPr lang="en-US" sz="2000" dirty="0"/>
        </a:p>
      </dgm:t>
    </dgm:pt>
    <dgm:pt modelId="{80A1E023-CE62-447D-81BC-C145D0A77E1C}" type="parTrans" cxnId="{3220B6F5-3314-41E6-B8D5-0148A6E07CCA}">
      <dgm:prSet/>
      <dgm:spPr/>
      <dgm:t>
        <a:bodyPr/>
        <a:lstStyle/>
        <a:p>
          <a:endParaRPr lang="en-US" sz="1800"/>
        </a:p>
      </dgm:t>
    </dgm:pt>
    <dgm:pt modelId="{150CA0D5-68A1-41DE-9F92-90F419FCE7BF}" type="sibTrans" cxnId="{3220B6F5-3314-41E6-B8D5-0148A6E07CCA}">
      <dgm:prSet custT="1"/>
      <dgm:spPr/>
      <dgm:t>
        <a:bodyPr/>
        <a:lstStyle/>
        <a:p>
          <a:endParaRPr lang="en-US" sz="2400"/>
        </a:p>
      </dgm:t>
    </dgm:pt>
    <dgm:pt modelId="{C9FB27F4-90A4-488B-AB13-3CD5A3AABDD8}">
      <dgm:prSet custT="1"/>
      <dgm:spPr>
        <a:solidFill>
          <a:srgbClr val="017973"/>
        </a:solidFill>
      </dgm:spPr>
      <dgm:t>
        <a:bodyPr/>
        <a:lstStyle/>
        <a:p>
          <a:r>
            <a:rPr lang="en-IE" sz="2000" dirty="0"/>
            <a:t>He does not appear to be sleeping well and Mum and Dad sometimes hear him snore</a:t>
          </a:r>
          <a:endParaRPr lang="en-US" sz="2000" dirty="0"/>
        </a:p>
      </dgm:t>
    </dgm:pt>
    <dgm:pt modelId="{E339AAAA-DF3A-4EDA-987B-D0BA8172315B}" type="parTrans" cxnId="{92F795B2-D44D-4FD2-B155-5FE9364722EA}">
      <dgm:prSet/>
      <dgm:spPr/>
      <dgm:t>
        <a:bodyPr/>
        <a:lstStyle/>
        <a:p>
          <a:endParaRPr lang="en-US" sz="1800"/>
        </a:p>
      </dgm:t>
    </dgm:pt>
    <dgm:pt modelId="{D75041B5-133F-48FC-B0A2-0169398B2CAC}" type="sibTrans" cxnId="{92F795B2-D44D-4FD2-B155-5FE9364722EA}">
      <dgm:prSet custT="1"/>
      <dgm:spPr/>
      <dgm:t>
        <a:bodyPr/>
        <a:lstStyle/>
        <a:p>
          <a:endParaRPr lang="en-US" sz="2400"/>
        </a:p>
      </dgm:t>
    </dgm:pt>
    <dgm:pt modelId="{DDA042C1-B854-467B-A190-224CE75392AF}">
      <dgm:prSet custT="1"/>
      <dgm:spPr>
        <a:solidFill>
          <a:srgbClr val="017973"/>
        </a:solidFill>
      </dgm:spPr>
      <dgm:t>
        <a:bodyPr/>
        <a:lstStyle/>
        <a:p>
          <a:r>
            <a:rPr lang="en-IE" sz="2000" dirty="0"/>
            <a:t>Teacher complains that Liam is inattentive in class and does not appear to hear what is being said to him</a:t>
          </a:r>
          <a:endParaRPr lang="en-US" sz="2000" dirty="0"/>
        </a:p>
      </dgm:t>
    </dgm:pt>
    <dgm:pt modelId="{8818B325-019D-46E6-85AB-19961634F9C1}" type="parTrans" cxnId="{E37D7546-5440-4A79-8AB6-C72B21648961}">
      <dgm:prSet/>
      <dgm:spPr/>
      <dgm:t>
        <a:bodyPr/>
        <a:lstStyle/>
        <a:p>
          <a:endParaRPr lang="en-US" sz="1800"/>
        </a:p>
      </dgm:t>
    </dgm:pt>
    <dgm:pt modelId="{72EB82D3-E317-49AC-ABDC-B49325F39F07}" type="sibTrans" cxnId="{E37D7546-5440-4A79-8AB6-C72B21648961}">
      <dgm:prSet custT="1"/>
      <dgm:spPr/>
      <dgm:t>
        <a:bodyPr/>
        <a:lstStyle/>
        <a:p>
          <a:endParaRPr lang="en-US" sz="2400"/>
        </a:p>
      </dgm:t>
    </dgm:pt>
    <dgm:pt modelId="{56EEC3B9-CC0D-4795-AC6C-A42EA2F563FB}">
      <dgm:prSet custT="1"/>
      <dgm:spPr>
        <a:solidFill>
          <a:srgbClr val="017973"/>
        </a:solidFill>
      </dgm:spPr>
      <dgm:t>
        <a:bodyPr/>
        <a:lstStyle/>
        <a:p>
          <a:r>
            <a:rPr lang="pt-PT" sz="2000" dirty="0"/>
            <a:t>Coughing a lot</a:t>
          </a:r>
          <a:endParaRPr lang="en-US" sz="2000" dirty="0"/>
        </a:p>
      </dgm:t>
    </dgm:pt>
    <dgm:pt modelId="{5603B274-DD36-4E4B-A2A6-60E3A6C35F03}" type="parTrans" cxnId="{0E7927DD-36B0-41BD-90FD-4D383591E4E0}">
      <dgm:prSet/>
      <dgm:spPr/>
      <dgm:t>
        <a:bodyPr/>
        <a:lstStyle/>
        <a:p>
          <a:endParaRPr lang="en-US" sz="1800"/>
        </a:p>
      </dgm:t>
    </dgm:pt>
    <dgm:pt modelId="{CE436C80-F915-4F23-A7EC-4DA5FA3FAF6B}" type="sibTrans" cxnId="{0E7927DD-36B0-41BD-90FD-4D383591E4E0}">
      <dgm:prSet/>
      <dgm:spPr/>
      <dgm:t>
        <a:bodyPr/>
        <a:lstStyle/>
        <a:p>
          <a:endParaRPr lang="en-US" sz="1800"/>
        </a:p>
      </dgm:t>
    </dgm:pt>
    <dgm:pt modelId="{B4829FF3-E1E2-4746-809B-8227EF164B67}">
      <dgm:prSet custT="1"/>
      <dgm:spPr>
        <a:solidFill>
          <a:srgbClr val="017973"/>
        </a:solidFill>
      </dgm:spPr>
      <dgm:t>
        <a:bodyPr/>
        <a:lstStyle/>
        <a:p>
          <a:r>
            <a:rPr lang="en-US" sz="2800" b="1" dirty="0"/>
            <a:t>Reasons for visiting the doctor</a:t>
          </a:r>
        </a:p>
      </dgm:t>
    </dgm:pt>
    <dgm:pt modelId="{321700C0-FA87-46A0-A13E-D97ED35BBBEA}" type="sibTrans" cxnId="{1D58FAF2-D121-42DB-AC06-FC60166C44DF}">
      <dgm:prSet custT="1"/>
      <dgm:spPr/>
      <dgm:t>
        <a:bodyPr/>
        <a:lstStyle/>
        <a:p>
          <a:endParaRPr lang="en-US" sz="2400"/>
        </a:p>
      </dgm:t>
    </dgm:pt>
    <dgm:pt modelId="{86D5FD87-E79F-4859-8917-38638CAE5C3E}" type="parTrans" cxnId="{1D58FAF2-D121-42DB-AC06-FC60166C44DF}">
      <dgm:prSet/>
      <dgm:spPr/>
      <dgm:t>
        <a:bodyPr/>
        <a:lstStyle/>
        <a:p>
          <a:endParaRPr lang="en-US" sz="1800"/>
        </a:p>
      </dgm:t>
    </dgm:pt>
    <dgm:pt modelId="{7608F57B-7B45-4E23-95AA-DF8D77852E7D}" type="pres">
      <dgm:prSet presAssocID="{791456E4-F236-401B-98ED-7F25C7319C4E}" presName="outerComposite" presStyleCnt="0">
        <dgm:presLayoutVars>
          <dgm:chMax val="5"/>
          <dgm:dir/>
          <dgm:resizeHandles val="exact"/>
        </dgm:presLayoutVars>
      </dgm:prSet>
      <dgm:spPr/>
    </dgm:pt>
    <dgm:pt modelId="{EE9C0D02-EE01-4CC9-98C5-7711785D2897}" type="pres">
      <dgm:prSet presAssocID="{791456E4-F236-401B-98ED-7F25C7319C4E}" presName="dummyMaxCanvas" presStyleCnt="0">
        <dgm:presLayoutVars/>
      </dgm:prSet>
      <dgm:spPr/>
    </dgm:pt>
    <dgm:pt modelId="{F0CEF320-3D1F-4C46-A8B5-4DD4D708E79E}" type="pres">
      <dgm:prSet presAssocID="{791456E4-F236-401B-98ED-7F25C7319C4E}" presName="FiveNodes_1" presStyleLbl="node1" presStyleIdx="0" presStyleCnt="5" custLinFactNeighborX="3742" custLinFactNeighborY="-503">
        <dgm:presLayoutVars>
          <dgm:bulletEnabled val="1"/>
        </dgm:presLayoutVars>
      </dgm:prSet>
      <dgm:spPr/>
    </dgm:pt>
    <dgm:pt modelId="{724F9902-B41C-4DED-9678-3B0095DA958D}" type="pres">
      <dgm:prSet presAssocID="{791456E4-F236-401B-98ED-7F25C7319C4E}" presName="FiveNodes_2" presStyleLbl="node1" presStyleIdx="1" presStyleCnt="5">
        <dgm:presLayoutVars>
          <dgm:bulletEnabled val="1"/>
        </dgm:presLayoutVars>
      </dgm:prSet>
      <dgm:spPr/>
    </dgm:pt>
    <dgm:pt modelId="{EE494212-F2B9-4B4A-884B-D9E83E49B21E}" type="pres">
      <dgm:prSet presAssocID="{791456E4-F236-401B-98ED-7F25C7319C4E}" presName="FiveNodes_3" presStyleLbl="node1" presStyleIdx="2" presStyleCnt="5">
        <dgm:presLayoutVars>
          <dgm:bulletEnabled val="1"/>
        </dgm:presLayoutVars>
      </dgm:prSet>
      <dgm:spPr/>
    </dgm:pt>
    <dgm:pt modelId="{38FFE77C-46E4-4D32-BF39-0980BDB2EEBC}" type="pres">
      <dgm:prSet presAssocID="{791456E4-F236-401B-98ED-7F25C7319C4E}" presName="FiveNodes_4" presStyleLbl="node1" presStyleIdx="3" presStyleCnt="5">
        <dgm:presLayoutVars>
          <dgm:bulletEnabled val="1"/>
        </dgm:presLayoutVars>
      </dgm:prSet>
      <dgm:spPr/>
    </dgm:pt>
    <dgm:pt modelId="{5CFEE596-56EB-42F8-A85E-5664D7DB0A1B}" type="pres">
      <dgm:prSet presAssocID="{791456E4-F236-401B-98ED-7F25C7319C4E}" presName="FiveNodes_5" presStyleLbl="node1" presStyleIdx="4" presStyleCnt="5">
        <dgm:presLayoutVars>
          <dgm:bulletEnabled val="1"/>
        </dgm:presLayoutVars>
      </dgm:prSet>
      <dgm:spPr/>
    </dgm:pt>
    <dgm:pt modelId="{57ACB9D9-F8AD-4AAE-BB4C-CD2BB7E66BF4}" type="pres">
      <dgm:prSet presAssocID="{791456E4-F236-401B-98ED-7F25C7319C4E}" presName="FiveConn_1-2" presStyleLbl="fgAccFollowNode1" presStyleIdx="0" presStyleCnt="4">
        <dgm:presLayoutVars>
          <dgm:bulletEnabled val="1"/>
        </dgm:presLayoutVars>
      </dgm:prSet>
      <dgm:spPr/>
    </dgm:pt>
    <dgm:pt modelId="{994D474D-34C4-467E-9CDA-DB95E17005A7}" type="pres">
      <dgm:prSet presAssocID="{791456E4-F236-401B-98ED-7F25C7319C4E}" presName="FiveConn_2-3" presStyleLbl="fgAccFollowNode1" presStyleIdx="1" presStyleCnt="4">
        <dgm:presLayoutVars>
          <dgm:bulletEnabled val="1"/>
        </dgm:presLayoutVars>
      </dgm:prSet>
      <dgm:spPr/>
    </dgm:pt>
    <dgm:pt modelId="{BFA1CF1D-DBDA-4DAC-9033-376F288279BA}" type="pres">
      <dgm:prSet presAssocID="{791456E4-F236-401B-98ED-7F25C7319C4E}" presName="FiveConn_3-4" presStyleLbl="fgAccFollowNode1" presStyleIdx="2" presStyleCnt="4">
        <dgm:presLayoutVars>
          <dgm:bulletEnabled val="1"/>
        </dgm:presLayoutVars>
      </dgm:prSet>
      <dgm:spPr/>
    </dgm:pt>
    <dgm:pt modelId="{B0C117E5-11BA-4E2C-930E-96B4D9517C63}" type="pres">
      <dgm:prSet presAssocID="{791456E4-F236-401B-98ED-7F25C7319C4E}" presName="FiveConn_4-5" presStyleLbl="fgAccFollowNode1" presStyleIdx="3" presStyleCnt="4">
        <dgm:presLayoutVars>
          <dgm:bulletEnabled val="1"/>
        </dgm:presLayoutVars>
      </dgm:prSet>
      <dgm:spPr/>
    </dgm:pt>
    <dgm:pt modelId="{3698A9A1-5444-4D35-B4BE-EF25C62DBA4E}" type="pres">
      <dgm:prSet presAssocID="{791456E4-F236-401B-98ED-7F25C7319C4E}" presName="FiveNodes_1_text" presStyleLbl="node1" presStyleIdx="4" presStyleCnt="5">
        <dgm:presLayoutVars>
          <dgm:bulletEnabled val="1"/>
        </dgm:presLayoutVars>
      </dgm:prSet>
      <dgm:spPr/>
    </dgm:pt>
    <dgm:pt modelId="{33D8DB37-F182-4D09-BAC0-9C93E179E4AE}" type="pres">
      <dgm:prSet presAssocID="{791456E4-F236-401B-98ED-7F25C7319C4E}" presName="FiveNodes_2_text" presStyleLbl="node1" presStyleIdx="4" presStyleCnt="5">
        <dgm:presLayoutVars>
          <dgm:bulletEnabled val="1"/>
        </dgm:presLayoutVars>
      </dgm:prSet>
      <dgm:spPr/>
    </dgm:pt>
    <dgm:pt modelId="{F6681C63-9C3B-43B2-9F24-05685F153A35}" type="pres">
      <dgm:prSet presAssocID="{791456E4-F236-401B-98ED-7F25C7319C4E}" presName="FiveNodes_3_text" presStyleLbl="node1" presStyleIdx="4" presStyleCnt="5">
        <dgm:presLayoutVars>
          <dgm:bulletEnabled val="1"/>
        </dgm:presLayoutVars>
      </dgm:prSet>
      <dgm:spPr/>
    </dgm:pt>
    <dgm:pt modelId="{B374781E-4EC3-4F36-88B0-90D35EF45DEF}" type="pres">
      <dgm:prSet presAssocID="{791456E4-F236-401B-98ED-7F25C7319C4E}" presName="FiveNodes_4_text" presStyleLbl="node1" presStyleIdx="4" presStyleCnt="5">
        <dgm:presLayoutVars>
          <dgm:bulletEnabled val="1"/>
        </dgm:presLayoutVars>
      </dgm:prSet>
      <dgm:spPr/>
    </dgm:pt>
    <dgm:pt modelId="{891F7F6F-5DE4-450E-8514-DED9E10C8864}" type="pres">
      <dgm:prSet presAssocID="{791456E4-F236-401B-98ED-7F25C7319C4E}" presName="FiveNodes_5_text" presStyleLbl="node1" presStyleIdx="4" presStyleCnt="5">
        <dgm:presLayoutVars>
          <dgm:bulletEnabled val="1"/>
        </dgm:presLayoutVars>
      </dgm:prSet>
      <dgm:spPr/>
    </dgm:pt>
  </dgm:ptLst>
  <dgm:cxnLst>
    <dgm:cxn modelId="{BE746915-383C-4D81-9EF0-E8E1509B5AAB}" type="presOf" srcId="{C9FB27F4-90A4-488B-AB13-3CD5A3AABDD8}" destId="{EE494212-F2B9-4B4A-884B-D9E83E49B21E}" srcOrd="0" destOrd="0" presId="urn:microsoft.com/office/officeart/2005/8/layout/vProcess5"/>
    <dgm:cxn modelId="{93A14B17-A510-4D6C-BAFF-F109A29AB407}" type="presOf" srcId="{B4829FF3-E1E2-4746-809B-8227EF164B67}" destId="{3698A9A1-5444-4D35-B4BE-EF25C62DBA4E}" srcOrd="1" destOrd="0" presId="urn:microsoft.com/office/officeart/2005/8/layout/vProcess5"/>
    <dgm:cxn modelId="{92CF935F-C75E-47EF-86A1-2AE835528B9D}" type="presOf" srcId="{72EB82D3-E317-49AC-ABDC-B49325F39F07}" destId="{B0C117E5-11BA-4E2C-930E-96B4D9517C63}" srcOrd="0" destOrd="0" presId="urn:microsoft.com/office/officeart/2005/8/layout/vProcess5"/>
    <dgm:cxn modelId="{43965161-8037-4004-90B3-99D60E326588}" type="presOf" srcId="{56EEC3B9-CC0D-4795-AC6C-A42EA2F563FB}" destId="{891F7F6F-5DE4-450E-8514-DED9E10C8864}" srcOrd="1" destOrd="0" presId="urn:microsoft.com/office/officeart/2005/8/layout/vProcess5"/>
    <dgm:cxn modelId="{E37D7546-5440-4A79-8AB6-C72B21648961}" srcId="{791456E4-F236-401B-98ED-7F25C7319C4E}" destId="{DDA042C1-B854-467B-A190-224CE75392AF}" srcOrd="3" destOrd="0" parTransId="{8818B325-019D-46E6-85AB-19961634F9C1}" sibTransId="{72EB82D3-E317-49AC-ABDC-B49325F39F07}"/>
    <dgm:cxn modelId="{29CCE26C-384F-4C6C-8F86-521D53532C30}" type="presOf" srcId="{150CA0D5-68A1-41DE-9F92-90F419FCE7BF}" destId="{994D474D-34C4-467E-9CDA-DB95E17005A7}" srcOrd="0" destOrd="0" presId="urn:microsoft.com/office/officeart/2005/8/layout/vProcess5"/>
    <dgm:cxn modelId="{6668877C-F45E-41E7-A593-8CD8503F06F4}" type="presOf" srcId="{C9FB27F4-90A4-488B-AB13-3CD5A3AABDD8}" destId="{F6681C63-9C3B-43B2-9F24-05685F153A35}" srcOrd="1" destOrd="0" presId="urn:microsoft.com/office/officeart/2005/8/layout/vProcess5"/>
    <dgm:cxn modelId="{B3390A7E-4891-409E-B174-71A1B4C77F97}" type="presOf" srcId="{DDA042C1-B854-467B-A190-224CE75392AF}" destId="{38FFE77C-46E4-4D32-BF39-0980BDB2EEBC}" srcOrd="0" destOrd="0" presId="urn:microsoft.com/office/officeart/2005/8/layout/vProcess5"/>
    <dgm:cxn modelId="{EE9882A4-F772-4C56-8964-B4669FB81FEC}" type="presOf" srcId="{5998D65C-DA78-4B9F-B860-530E6978ADC2}" destId="{33D8DB37-F182-4D09-BAC0-9C93E179E4AE}" srcOrd="1" destOrd="0" presId="urn:microsoft.com/office/officeart/2005/8/layout/vProcess5"/>
    <dgm:cxn modelId="{92F795B2-D44D-4FD2-B155-5FE9364722EA}" srcId="{791456E4-F236-401B-98ED-7F25C7319C4E}" destId="{C9FB27F4-90A4-488B-AB13-3CD5A3AABDD8}" srcOrd="2" destOrd="0" parTransId="{E339AAAA-DF3A-4EDA-987B-D0BA8172315B}" sibTransId="{D75041B5-133F-48FC-B0A2-0169398B2CAC}"/>
    <dgm:cxn modelId="{113C2AC5-A47D-4789-B630-539CB6C72365}" type="presOf" srcId="{B4829FF3-E1E2-4746-809B-8227EF164B67}" destId="{F0CEF320-3D1F-4C46-A8B5-4DD4D708E79E}" srcOrd="0" destOrd="0" presId="urn:microsoft.com/office/officeart/2005/8/layout/vProcess5"/>
    <dgm:cxn modelId="{3F701DCC-356E-4EF1-B080-63748C00EA29}" type="presOf" srcId="{791456E4-F236-401B-98ED-7F25C7319C4E}" destId="{7608F57B-7B45-4E23-95AA-DF8D77852E7D}" srcOrd="0" destOrd="0" presId="urn:microsoft.com/office/officeart/2005/8/layout/vProcess5"/>
    <dgm:cxn modelId="{79A148D5-E536-4D01-B37E-A2F589CB1621}" type="presOf" srcId="{D75041B5-133F-48FC-B0A2-0169398B2CAC}" destId="{BFA1CF1D-DBDA-4DAC-9033-376F288279BA}" srcOrd="0" destOrd="0" presId="urn:microsoft.com/office/officeart/2005/8/layout/vProcess5"/>
    <dgm:cxn modelId="{7F1B2CDC-6803-47A7-A8C6-2E47702E9A88}" type="presOf" srcId="{321700C0-FA87-46A0-A13E-D97ED35BBBEA}" destId="{57ACB9D9-F8AD-4AAE-BB4C-CD2BB7E66BF4}" srcOrd="0" destOrd="0" presId="urn:microsoft.com/office/officeart/2005/8/layout/vProcess5"/>
    <dgm:cxn modelId="{0E7927DD-36B0-41BD-90FD-4D383591E4E0}" srcId="{791456E4-F236-401B-98ED-7F25C7319C4E}" destId="{56EEC3B9-CC0D-4795-AC6C-A42EA2F563FB}" srcOrd="4" destOrd="0" parTransId="{5603B274-DD36-4E4B-A2A6-60E3A6C35F03}" sibTransId="{CE436C80-F915-4F23-A7EC-4DA5FA3FAF6B}"/>
    <dgm:cxn modelId="{89BA49E5-C842-4AE3-9D57-55C45E3EBDF7}" type="presOf" srcId="{56EEC3B9-CC0D-4795-AC6C-A42EA2F563FB}" destId="{5CFEE596-56EB-42F8-A85E-5664D7DB0A1B}" srcOrd="0" destOrd="0" presId="urn:microsoft.com/office/officeart/2005/8/layout/vProcess5"/>
    <dgm:cxn modelId="{3AD999EC-32D9-481D-A146-F12D62A553F2}" type="presOf" srcId="{5998D65C-DA78-4B9F-B860-530E6978ADC2}" destId="{724F9902-B41C-4DED-9678-3B0095DA958D}" srcOrd="0" destOrd="0" presId="urn:microsoft.com/office/officeart/2005/8/layout/vProcess5"/>
    <dgm:cxn modelId="{00F891EE-B584-4674-BB51-2BB3B4BF282C}" type="presOf" srcId="{DDA042C1-B854-467B-A190-224CE75392AF}" destId="{B374781E-4EC3-4F36-88B0-90D35EF45DEF}" srcOrd="1" destOrd="0" presId="urn:microsoft.com/office/officeart/2005/8/layout/vProcess5"/>
    <dgm:cxn modelId="{1D58FAF2-D121-42DB-AC06-FC60166C44DF}" srcId="{791456E4-F236-401B-98ED-7F25C7319C4E}" destId="{B4829FF3-E1E2-4746-809B-8227EF164B67}" srcOrd="0" destOrd="0" parTransId="{86D5FD87-E79F-4859-8917-38638CAE5C3E}" sibTransId="{321700C0-FA87-46A0-A13E-D97ED35BBBEA}"/>
    <dgm:cxn modelId="{3220B6F5-3314-41E6-B8D5-0148A6E07CCA}" srcId="{791456E4-F236-401B-98ED-7F25C7319C4E}" destId="{5998D65C-DA78-4B9F-B860-530E6978ADC2}" srcOrd="1" destOrd="0" parTransId="{80A1E023-CE62-447D-81BC-C145D0A77E1C}" sibTransId="{150CA0D5-68A1-41DE-9F92-90F419FCE7BF}"/>
    <dgm:cxn modelId="{382E5957-925B-4356-B03B-65DB1E7597BD}" type="presParOf" srcId="{7608F57B-7B45-4E23-95AA-DF8D77852E7D}" destId="{EE9C0D02-EE01-4CC9-98C5-7711785D2897}" srcOrd="0" destOrd="0" presId="urn:microsoft.com/office/officeart/2005/8/layout/vProcess5"/>
    <dgm:cxn modelId="{43C654DB-C25F-4C6C-89E5-34B6C7A86BA6}" type="presParOf" srcId="{7608F57B-7B45-4E23-95AA-DF8D77852E7D}" destId="{F0CEF320-3D1F-4C46-A8B5-4DD4D708E79E}" srcOrd="1" destOrd="0" presId="urn:microsoft.com/office/officeart/2005/8/layout/vProcess5"/>
    <dgm:cxn modelId="{74A096AE-3F2E-450D-92AF-F5FD09C38476}" type="presParOf" srcId="{7608F57B-7B45-4E23-95AA-DF8D77852E7D}" destId="{724F9902-B41C-4DED-9678-3B0095DA958D}" srcOrd="2" destOrd="0" presId="urn:microsoft.com/office/officeart/2005/8/layout/vProcess5"/>
    <dgm:cxn modelId="{C6263E97-CBD7-4AB1-A0E4-B50AB07A62EB}" type="presParOf" srcId="{7608F57B-7B45-4E23-95AA-DF8D77852E7D}" destId="{EE494212-F2B9-4B4A-884B-D9E83E49B21E}" srcOrd="3" destOrd="0" presId="urn:microsoft.com/office/officeart/2005/8/layout/vProcess5"/>
    <dgm:cxn modelId="{E1BD716C-07A2-41BE-A37B-478F4BC57AC9}" type="presParOf" srcId="{7608F57B-7B45-4E23-95AA-DF8D77852E7D}" destId="{38FFE77C-46E4-4D32-BF39-0980BDB2EEBC}" srcOrd="4" destOrd="0" presId="urn:microsoft.com/office/officeart/2005/8/layout/vProcess5"/>
    <dgm:cxn modelId="{4D70F308-39FF-4B9F-9585-D3AAC185E90C}" type="presParOf" srcId="{7608F57B-7B45-4E23-95AA-DF8D77852E7D}" destId="{5CFEE596-56EB-42F8-A85E-5664D7DB0A1B}" srcOrd="5" destOrd="0" presId="urn:microsoft.com/office/officeart/2005/8/layout/vProcess5"/>
    <dgm:cxn modelId="{AFCE2CC0-0BA8-4276-8599-14ED97F307B7}" type="presParOf" srcId="{7608F57B-7B45-4E23-95AA-DF8D77852E7D}" destId="{57ACB9D9-F8AD-4AAE-BB4C-CD2BB7E66BF4}" srcOrd="6" destOrd="0" presId="urn:microsoft.com/office/officeart/2005/8/layout/vProcess5"/>
    <dgm:cxn modelId="{D91FBC10-6A14-401D-91ED-341125F6490C}" type="presParOf" srcId="{7608F57B-7B45-4E23-95AA-DF8D77852E7D}" destId="{994D474D-34C4-467E-9CDA-DB95E17005A7}" srcOrd="7" destOrd="0" presId="urn:microsoft.com/office/officeart/2005/8/layout/vProcess5"/>
    <dgm:cxn modelId="{801A5EA9-2739-4784-833D-C8FFC9EC71F9}" type="presParOf" srcId="{7608F57B-7B45-4E23-95AA-DF8D77852E7D}" destId="{BFA1CF1D-DBDA-4DAC-9033-376F288279BA}" srcOrd="8" destOrd="0" presId="urn:microsoft.com/office/officeart/2005/8/layout/vProcess5"/>
    <dgm:cxn modelId="{8122A13A-167D-4317-BD21-0881FABEFD23}" type="presParOf" srcId="{7608F57B-7B45-4E23-95AA-DF8D77852E7D}" destId="{B0C117E5-11BA-4E2C-930E-96B4D9517C63}" srcOrd="9" destOrd="0" presId="urn:microsoft.com/office/officeart/2005/8/layout/vProcess5"/>
    <dgm:cxn modelId="{83ACC159-213C-4CF9-9588-10825D14AF0E}" type="presParOf" srcId="{7608F57B-7B45-4E23-95AA-DF8D77852E7D}" destId="{3698A9A1-5444-4D35-B4BE-EF25C62DBA4E}" srcOrd="10" destOrd="0" presId="urn:microsoft.com/office/officeart/2005/8/layout/vProcess5"/>
    <dgm:cxn modelId="{46A2BF5A-B479-4928-B74F-637A92A9AC83}" type="presParOf" srcId="{7608F57B-7B45-4E23-95AA-DF8D77852E7D}" destId="{33D8DB37-F182-4D09-BAC0-9C93E179E4AE}" srcOrd="11" destOrd="0" presId="urn:microsoft.com/office/officeart/2005/8/layout/vProcess5"/>
    <dgm:cxn modelId="{3539D883-80A1-4F11-B36A-1F2CEF0D20DA}" type="presParOf" srcId="{7608F57B-7B45-4E23-95AA-DF8D77852E7D}" destId="{F6681C63-9C3B-43B2-9F24-05685F153A35}" srcOrd="12" destOrd="0" presId="urn:microsoft.com/office/officeart/2005/8/layout/vProcess5"/>
    <dgm:cxn modelId="{02A9D189-C4E9-4044-9FA6-7C56B999DFBA}" type="presParOf" srcId="{7608F57B-7B45-4E23-95AA-DF8D77852E7D}" destId="{B374781E-4EC3-4F36-88B0-90D35EF45DEF}" srcOrd="13" destOrd="0" presId="urn:microsoft.com/office/officeart/2005/8/layout/vProcess5"/>
    <dgm:cxn modelId="{FD117720-C6D2-443C-8BA1-BE27EA252094}" type="presParOf" srcId="{7608F57B-7B45-4E23-95AA-DF8D77852E7D}" destId="{891F7F6F-5DE4-450E-8514-DED9E10C8864}" srcOrd="14"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27B74EB-09D3-4BD2-9EEB-4A848EDF413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46791BF-AD4B-49C4-B700-DE4AE24FA4D1}">
      <dgm:prSet/>
      <dgm:spPr>
        <a:solidFill>
          <a:srgbClr val="017973"/>
        </a:solidFill>
      </dgm:spPr>
      <dgm:t>
        <a:bodyPr/>
        <a:lstStyle/>
        <a:p>
          <a:r>
            <a:rPr lang="en-US" dirty="0"/>
            <a:t>Mum has been purchasing OTC anti-histamines for him (but they are not sure he takes them)</a:t>
          </a:r>
        </a:p>
      </dgm:t>
    </dgm:pt>
    <dgm:pt modelId="{80910426-56C7-4293-9FD2-70803AD20D3B}" type="parTrans" cxnId="{E0C0F4EC-2202-4AE0-90C0-D638D162D4A4}">
      <dgm:prSet/>
      <dgm:spPr/>
      <dgm:t>
        <a:bodyPr/>
        <a:lstStyle/>
        <a:p>
          <a:endParaRPr lang="en-US"/>
        </a:p>
      </dgm:t>
    </dgm:pt>
    <dgm:pt modelId="{85432105-1E75-4AD0-BFAD-D7DC44D05255}" type="sibTrans" cxnId="{E0C0F4EC-2202-4AE0-90C0-D638D162D4A4}">
      <dgm:prSet/>
      <dgm:spPr/>
      <dgm:t>
        <a:bodyPr/>
        <a:lstStyle/>
        <a:p>
          <a:endParaRPr lang="en-US"/>
        </a:p>
      </dgm:t>
    </dgm:pt>
    <dgm:pt modelId="{CD383BAC-6FA1-48D9-AC9B-C920B18D938B}">
      <dgm:prSet/>
      <dgm:spPr>
        <a:solidFill>
          <a:srgbClr val="017973"/>
        </a:solidFill>
      </dgm:spPr>
      <dgm:t>
        <a:bodyPr/>
        <a:lstStyle/>
        <a:p>
          <a:r>
            <a:rPr lang="en-US"/>
            <a:t>Mum had eczema and hay fever as a child</a:t>
          </a:r>
        </a:p>
      </dgm:t>
    </dgm:pt>
    <dgm:pt modelId="{FF5A4CDD-E1A6-4430-99F0-6F9E5B489204}" type="parTrans" cxnId="{C5715A67-06AE-4FE5-93D5-1EAFEBFC8DF7}">
      <dgm:prSet/>
      <dgm:spPr/>
      <dgm:t>
        <a:bodyPr/>
        <a:lstStyle/>
        <a:p>
          <a:endParaRPr lang="en-US"/>
        </a:p>
      </dgm:t>
    </dgm:pt>
    <dgm:pt modelId="{CF143D47-6F17-4AF1-9E2E-79C986004076}" type="sibTrans" cxnId="{C5715A67-06AE-4FE5-93D5-1EAFEBFC8DF7}">
      <dgm:prSet/>
      <dgm:spPr/>
      <dgm:t>
        <a:bodyPr/>
        <a:lstStyle/>
        <a:p>
          <a:endParaRPr lang="en-US"/>
        </a:p>
      </dgm:t>
    </dgm:pt>
    <dgm:pt modelId="{B257E5A3-697C-4578-A63E-5BEBE89659C9}">
      <dgm:prSet/>
      <dgm:spPr>
        <a:solidFill>
          <a:srgbClr val="017973"/>
        </a:solidFill>
      </dgm:spPr>
      <dgm:t>
        <a:bodyPr/>
        <a:lstStyle/>
        <a:p>
          <a:r>
            <a:rPr lang="en-US"/>
            <a:t>They live on the edge of town, with fields opposite the house</a:t>
          </a:r>
        </a:p>
      </dgm:t>
    </dgm:pt>
    <dgm:pt modelId="{5DC160A9-22D5-41D7-A93A-0A86B346AB1E}" type="parTrans" cxnId="{B2F44A20-74BD-4B30-A120-994C97391E22}">
      <dgm:prSet/>
      <dgm:spPr/>
      <dgm:t>
        <a:bodyPr/>
        <a:lstStyle/>
        <a:p>
          <a:endParaRPr lang="en-US"/>
        </a:p>
      </dgm:t>
    </dgm:pt>
    <dgm:pt modelId="{001446F9-DFC9-4738-A7BE-DDBBAE0D06DD}" type="sibTrans" cxnId="{B2F44A20-74BD-4B30-A120-994C97391E22}">
      <dgm:prSet/>
      <dgm:spPr/>
      <dgm:t>
        <a:bodyPr/>
        <a:lstStyle/>
        <a:p>
          <a:endParaRPr lang="en-US"/>
        </a:p>
      </dgm:t>
    </dgm:pt>
    <dgm:pt modelId="{87D40387-59DB-4E3E-9C02-F599904F2435}">
      <dgm:prSet/>
      <dgm:spPr>
        <a:solidFill>
          <a:srgbClr val="017973"/>
        </a:solidFill>
      </dgm:spPr>
      <dgm:t>
        <a:bodyPr/>
        <a:lstStyle/>
        <a:p>
          <a:r>
            <a:rPr lang="en-US"/>
            <a:t>Neither parent smokes cigarettes</a:t>
          </a:r>
        </a:p>
      </dgm:t>
    </dgm:pt>
    <dgm:pt modelId="{F075F042-AB66-47E2-9A14-3AE78A2A9ADF}" type="parTrans" cxnId="{B1E06562-AA36-4E84-B49A-3DAD927EB1F8}">
      <dgm:prSet/>
      <dgm:spPr/>
      <dgm:t>
        <a:bodyPr/>
        <a:lstStyle/>
        <a:p>
          <a:endParaRPr lang="en-US"/>
        </a:p>
      </dgm:t>
    </dgm:pt>
    <dgm:pt modelId="{33BD97CD-76F9-4D4F-AC9A-2441CBA20641}" type="sibTrans" cxnId="{B1E06562-AA36-4E84-B49A-3DAD927EB1F8}">
      <dgm:prSet/>
      <dgm:spPr/>
      <dgm:t>
        <a:bodyPr/>
        <a:lstStyle/>
        <a:p>
          <a:endParaRPr lang="en-US"/>
        </a:p>
      </dgm:t>
    </dgm:pt>
    <dgm:pt modelId="{E52D555B-889A-4C69-ACAC-37748FE5C1F5}">
      <dgm:prSet/>
      <dgm:spPr>
        <a:solidFill>
          <a:srgbClr val="017973"/>
        </a:solidFill>
      </dgm:spPr>
      <dgm:t>
        <a:bodyPr/>
        <a:lstStyle/>
        <a:p>
          <a:r>
            <a:rPr lang="en-US" dirty="0"/>
            <a:t>They have noticed that although Liam has mild symptoms throughout the year, that these are much worse over the last three weeks. He does not seem to have the energy to play football and generally appears lethargic.</a:t>
          </a:r>
        </a:p>
      </dgm:t>
    </dgm:pt>
    <dgm:pt modelId="{12455E05-936B-4D7E-8DEB-419DC86F16A4}" type="parTrans" cxnId="{FAC38B01-207D-4AE0-8519-A8CF04037E5C}">
      <dgm:prSet/>
      <dgm:spPr/>
      <dgm:t>
        <a:bodyPr/>
        <a:lstStyle/>
        <a:p>
          <a:endParaRPr lang="en-US"/>
        </a:p>
      </dgm:t>
    </dgm:pt>
    <dgm:pt modelId="{081C3B1C-80C6-43FD-99D7-BD02248AC188}" type="sibTrans" cxnId="{FAC38B01-207D-4AE0-8519-A8CF04037E5C}">
      <dgm:prSet/>
      <dgm:spPr/>
      <dgm:t>
        <a:bodyPr/>
        <a:lstStyle/>
        <a:p>
          <a:endParaRPr lang="en-US"/>
        </a:p>
      </dgm:t>
    </dgm:pt>
    <dgm:pt modelId="{0D0E0DE7-FD70-46A0-8F6F-68676AB5C283}">
      <dgm:prSet/>
      <dgm:spPr>
        <a:solidFill>
          <a:srgbClr val="017973"/>
        </a:solidFill>
      </dgm:spPr>
      <dgm:t>
        <a:bodyPr/>
        <a:lstStyle/>
        <a:p>
          <a:r>
            <a:rPr lang="en-US" dirty="0"/>
            <a:t>Liam’s mom also noted he is coughing a lot</a:t>
          </a:r>
        </a:p>
      </dgm:t>
    </dgm:pt>
    <dgm:pt modelId="{83357BA4-48C4-49DF-9664-EE3BFF813FAB}" type="parTrans" cxnId="{D9D0EF4C-BDCA-41CC-975F-7076345893B6}">
      <dgm:prSet/>
      <dgm:spPr/>
      <dgm:t>
        <a:bodyPr/>
        <a:lstStyle/>
        <a:p>
          <a:endParaRPr lang="en-US"/>
        </a:p>
      </dgm:t>
    </dgm:pt>
    <dgm:pt modelId="{69851371-6394-4B1B-ADFE-2DFAD05EE17C}" type="sibTrans" cxnId="{D9D0EF4C-BDCA-41CC-975F-7076345893B6}">
      <dgm:prSet/>
      <dgm:spPr/>
      <dgm:t>
        <a:bodyPr/>
        <a:lstStyle/>
        <a:p>
          <a:endParaRPr lang="en-US"/>
        </a:p>
      </dgm:t>
    </dgm:pt>
    <dgm:pt modelId="{806CFF42-B52B-44E4-9ACB-3F3481A8F4E8}" type="pres">
      <dgm:prSet presAssocID="{627B74EB-09D3-4BD2-9EEB-4A848EDF4130}" presName="linear" presStyleCnt="0">
        <dgm:presLayoutVars>
          <dgm:animLvl val="lvl"/>
          <dgm:resizeHandles val="exact"/>
        </dgm:presLayoutVars>
      </dgm:prSet>
      <dgm:spPr/>
    </dgm:pt>
    <dgm:pt modelId="{E90FEC48-9661-4292-A600-2A2F5B925341}" type="pres">
      <dgm:prSet presAssocID="{846791BF-AD4B-49C4-B700-DE4AE24FA4D1}" presName="parentText" presStyleLbl="node1" presStyleIdx="0" presStyleCnt="6">
        <dgm:presLayoutVars>
          <dgm:chMax val="0"/>
          <dgm:bulletEnabled val="1"/>
        </dgm:presLayoutVars>
      </dgm:prSet>
      <dgm:spPr/>
    </dgm:pt>
    <dgm:pt modelId="{494ED636-5108-4FF7-9965-8D0290429FA5}" type="pres">
      <dgm:prSet presAssocID="{85432105-1E75-4AD0-BFAD-D7DC44D05255}" presName="spacer" presStyleCnt="0"/>
      <dgm:spPr/>
    </dgm:pt>
    <dgm:pt modelId="{487DFB31-FEB7-4613-A95C-F446ABB88647}" type="pres">
      <dgm:prSet presAssocID="{CD383BAC-6FA1-48D9-AC9B-C920B18D938B}" presName="parentText" presStyleLbl="node1" presStyleIdx="1" presStyleCnt="6">
        <dgm:presLayoutVars>
          <dgm:chMax val="0"/>
          <dgm:bulletEnabled val="1"/>
        </dgm:presLayoutVars>
      </dgm:prSet>
      <dgm:spPr/>
    </dgm:pt>
    <dgm:pt modelId="{5380E285-812E-49C2-9020-3AFA41C25BF6}" type="pres">
      <dgm:prSet presAssocID="{CF143D47-6F17-4AF1-9E2E-79C986004076}" presName="spacer" presStyleCnt="0"/>
      <dgm:spPr/>
    </dgm:pt>
    <dgm:pt modelId="{46D95FD7-6A32-45B6-A580-04903A7E35C0}" type="pres">
      <dgm:prSet presAssocID="{B257E5A3-697C-4578-A63E-5BEBE89659C9}" presName="parentText" presStyleLbl="node1" presStyleIdx="2" presStyleCnt="6">
        <dgm:presLayoutVars>
          <dgm:chMax val="0"/>
          <dgm:bulletEnabled val="1"/>
        </dgm:presLayoutVars>
      </dgm:prSet>
      <dgm:spPr/>
    </dgm:pt>
    <dgm:pt modelId="{51C691A3-CF4E-4527-9DCB-0D3ADC401C89}" type="pres">
      <dgm:prSet presAssocID="{001446F9-DFC9-4738-A7BE-DDBBAE0D06DD}" presName="spacer" presStyleCnt="0"/>
      <dgm:spPr/>
    </dgm:pt>
    <dgm:pt modelId="{C8785DF7-0FF6-48F1-A8B9-AEAE6A6113D1}" type="pres">
      <dgm:prSet presAssocID="{87D40387-59DB-4E3E-9C02-F599904F2435}" presName="parentText" presStyleLbl="node1" presStyleIdx="3" presStyleCnt="6">
        <dgm:presLayoutVars>
          <dgm:chMax val="0"/>
          <dgm:bulletEnabled val="1"/>
        </dgm:presLayoutVars>
      </dgm:prSet>
      <dgm:spPr/>
    </dgm:pt>
    <dgm:pt modelId="{D5C5AE86-B6CA-462D-8F57-E0A804CADB8B}" type="pres">
      <dgm:prSet presAssocID="{33BD97CD-76F9-4D4F-AC9A-2441CBA20641}" presName="spacer" presStyleCnt="0"/>
      <dgm:spPr/>
    </dgm:pt>
    <dgm:pt modelId="{86ECBF9A-A963-410B-8D97-37209BAA6674}" type="pres">
      <dgm:prSet presAssocID="{E52D555B-889A-4C69-ACAC-37748FE5C1F5}" presName="parentText" presStyleLbl="node1" presStyleIdx="4" presStyleCnt="6">
        <dgm:presLayoutVars>
          <dgm:chMax val="0"/>
          <dgm:bulletEnabled val="1"/>
        </dgm:presLayoutVars>
      </dgm:prSet>
      <dgm:spPr/>
    </dgm:pt>
    <dgm:pt modelId="{1570102F-650E-4C8B-98CF-2EB943709D16}" type="pres">
      <dgm:prSet presAssocID="{081C3B1C-80C6-43FD-99D7-BD02248AC188}" presName="spacer" presStyleCnt="0"/>
      <dgm:spPr/>
    </dgm:pt>
    <dgm:pt modelId="{0EB033C2-C2EF-4E0E-A1D4-9A97589FC9EB}" type="pres">
      <dgm:prSet presAssocID="{0D0E0DE7-FD70-46A0-8F6F-68676AB5C283}" presName="parentText" presStyleLbl="node1" presStyleIdx="5" presStyleCnt="6">
        <dgm:presLayoutVars>
          <dgm:chMax val="0"/>
          <dgm:bulletEnabled val="1"/>
        </dgm:presLayoutVars>
      </dgm:prSet>
      <dgm:spPr/>
    </dgm:pt>
  </dgm:ptLst>
  <dgm:cxnLst>
    <dgm:cxn modelId="{FAC38B01-207D-4AE0-8519-A8CF04037E5C}" srcId="{627B74EB-09D3-4BD2-9EEB-4A848EDF4130}" destId="{E52D555B-889A-4C69-ACAC-37748FE5C1F5}" srcOrd="4" destOrd="0" parTransId="{12455E05-936B-4D7E-8DEB-419DC86F16A4}" sibTransId="{081C3B1C-80C6-43FD-99D7-BD02248AC188}"/>
    <dgm:cxn modelId="{7EBA1809-1E02-4D96-B39F-6E8E387162C1}" type="presOf" srcId="{CD383BAC-6FA1-48D9-AC9B-C920B18D938B}" destId="{487DFB31-FEB7-4613-A95C-F446ABB88647}" srcOrd="0" destOrd="0" presId="urn:microsoft.com/office/officeart/2005/8/layout/vList2"/>
    <dgm:cxn modelId="{B2F44A20-74BD-4B30-A120-994C97391E22}" srcId="{627B74EB-09D3-4BD2-9EEB-4A848EDF4130}" destId="{B257E5A3-697C-4578-A63E-5BEBE89659C9}" srcOrd="2" destOrd="0" parTransId="{5DC160A9-22D5-41D7-A93A-0A86B346AB1E}" sibTransId="{001446F9-DFC9-4738-A7BE-DDBBAE0D06DD}"/>
    <dgm:cxn modelId="{B1E06562-AA36-4E84-B49A-3DAD927EB1F8}" srcId="{627B74EB-09D3-4BD2-9EEB-4A848EDF4130}" destId="{87D40387-59DB-4E3E-9C02-F599904F2435}" srcOrd="3" destOrd="0" parTransId="{F075F042-AB66-47E2-9A14-3AE78A2A9ADF}" sibTransId="{33BD97CD-76F9-4D4F-AC9A-2441CBA20641}"/>
    <dgm:cxn modelId="{FADC3466-3CE8-40B4-AFBF-2C537F7DBFC6}" type="presOf" srcId="{B257E5A3-697C-4578-A63E-5BEBE89659C9}" destId="{46D95FD7-6A32-45B6-A580-04903A7E35C0}" srcOrd="0" destOrd="0" presId="urn:microsoft.com/office/officeart/2005/8/layout/vList2"/>
    <dgm:cxn modelId="{C5715A67-06AE-4FE5-93D5-1EAFEBFC8DF7}" srcId="{627B74EB-09D3-4BD2-9EEB-4A848EDF4130}" destId="{CD383BAC-6FA1-48D9-AC9B-C920B18D938B}" srcOrd="1" destOrd="0" parTransId="{FF5A4CDD-E1A6-4430-99F0-6F9E5B489204}" sibTransId="{CF143D47-6F17-4AF1-9E2E-79C986004076}"/>
    <dgm:cxn modelId="{039CAD68-A077-473D-A1E0-B9562C2B618A}" type="presOf" srcId="{87D40387-59DB-4E3E-9C02-F599904F2435}" destId="{C8785DF7-0FF6-48F1-A8B9-AEAE6A6113D1}" srcOrd="0" destOrd="0" presId="urn:microsoft.com/office/officeart/2005/8/layout/vList2"/>
    <dgm:cxn modelId="{D9D0EF4C-BDCA-41CC-975F-7076345893B6}" srcId="{627B74EB-09D3-4BD2-9EEB-4A848EDF4130}" destId="{0D0E0DE7-FD70-46A0-8F6F-68676AB5C283}" srcOrd="5" destOrd="0" parTransId="{83357BA4-48C4-49DF-9664-EE3BFF813FAB}" sibTransId="{69851371-6394-4B1B-ADFE-2DFAD05EE17C}"/>
    <dgm:cxn modelId="{AFE1CC8B-000E-4A55-A028-542FB513106F}" type="presOf" srcId="{0D0E0DE7-FD70-46A0-8F6F-68676AB5C283}" destId="{0EB033C2-C2EF-4E0E-A1D4-9A97589FC9EB}" srcOrd="0" destOrd="0" presId="urn:microsoft.com/office/officeart/2005/8/layout/vList2"/>
    <dgm:cxn modelId="{487F5A9A-1174-4571-9128-764C32EF358F}" type="presOf" srcId="{846791BF-AD4B-49C4-B700-DE4AE24FA4D1}" destId="{E90FEC48-9661-4292-A600-2A2F5B925341}" srcOrd="0" destOrd="0" presId="urn:microsoft.com/office/officeart/2005/8/layout/vList2"/>
    <dgm:cxn modelId="{D2C6F6B4-9EBA-418B-8C2B-2B52B4647979}" type="presOf" srcId="{E52D555B-889A-4C69-ACAC-37748FE5C1F5}" destId="{86ECBF9A-A963-410B-8D97-37209BAA6674}" srcOrd="0" destOrd="0" presId="urn:microsoft.com/office/officeart/2005/8/layout/vList2"/>
    <dgm:cxn modelId="{3F9014E3-9E1B-4DF2-84CC-DB642696FDAF}" type="presOf" srcId="{627B74EB-09D3-4BD2-9EEB-4A848EDF4130}" destId="{806CFF42-B52B-44E4-9ACB-3F3481A8F4E8}" srcOrd="0" destOrd="0" presId="urn:microsoft.com/office/officeart/2005/8/layout/vList2"/>
    <dgm:cxn modelId="{E0C0F4EC-2202-4AE0-90C0-D638D162D4A4}" srcId="{627B74EB-09D3-4BD2-9EEB-4A848EDF4130}" destId="{846791BF-AD4B-49C4-B700-DE4AE24FA4D1}" srcOrd="0" destOrd="0" parTransId="{80910426-56C7-4293-9FD2-70803AD20D3B}" sibTransId="{85432105-1E75-4AD0-BFAD-D7DC44D05255}"/>
    <dgm:cxn modelId="{57D09898-7017-47C6-B1AA-FD323536B1FE}" type="presParOf" srcId="{806CFF42-B52B-44E4-9ACB-3F3481A8F4E8}" destId="{E90FEC48-9661-4292-A600-2A2F5B925341}" srcOrd="0" destOrd="0" presId="urn:microsoft.com/office/officeart/2005/8/layout/vList2"/>
    <dgm:cxn modelId="{1FF623A1-1AE7-49D1-A519-97990D3A88F4}" type="presParOf" srcId="{806CFF42-B52B-44E4-9ACB-3F3481A8F4E8}" destId="{494ED636-5108-4FF7-9965-8D0290429FA5}" srcOrd="1" destOrd="0" presId="urn:microsoft.com/office/officeart/2005/8/layout/vList2"/>
    <dgm:cxn modelId="{5070200C-F252-48D9-8EC0-431FA586905E}" type="presParOf" srcId="{806CFF42-B52B-44E4-9ACB-3F3481A8F4E8}" destId="{487DFB31-FEB7-4613-A95C-F446ABB88647}" srcOrd="2" destOrd="0" presId="urn:microsoft.com/office/officeart/2005/8/layout/vList2"/>
    <dgm:cxn modelId="{644F3F02-6C11-4BD6-9BF4-E4BE4B385531}" type="presParOf" srcId="{806CFF42-B52B-44E4-9ACB-3F3481A8F4E8}" destId="{5380E285-812E-49C2-9020-3AFA41C25BF6}" srcOrd="3" destOrd="0" presId="urn:microsoft.com/office/officeart/2005/8/layout/vList2"/>
    <dgm:cxn modelId="{5B9BF487-E07E-49A6-9BDB-9DF972FE50D6}" type="presParOf" srcId="{806CFF42-B52B-44E4-9ACB-3F3481A8F4E8}" destId="{46D95FD7-6A32-45B6-A580-04903A7E35C0}" srcOrd="4" destOrd="0" presId="urn:microsoft.com/office/officeart/2005/8/layout/vList2"/>
    <dgm:cxn modelId="{5EA9349E-9713-4FCE-AD13-F69DCEDCADF9}" type="presParOf" srcId="{806CFF42-B52B-44E4-9ACB-3F3481A8F4E8}" destId="{51C691A3-CF4E-4527-9DCB-0D3ADC401C89}" srcOrd="5" destOrd="0" presId="urn:microsoft.com/office/officeart/2005/8/layout/vList2"/>
    <dgm:cxn modelId="{56DADD40-F846-49DA-8348-23F6B5BC4587}" type="presParOf" srcId="{806CFF42-B52B-44E4-9ACB-3F3481A8F4E8}" destId="{C8785DF7-0FF6-48F1-A8B9-AEAE6A6113D1}" srcOrd="6" destOrd="0" presId="urn:microsoft.com/office/officeart/2005/8/layout/vList2"/>
    <dgm:cxn modelId="{145B48F3-4723-411B-A693-78F20B51BBC3}" type="presParOf" srcId="{806CFF42-B52B-44E4-9ACB-3F3481A8F4E8}" destId="{D5C5AE86-B6CA-462D-8F57-E0A804CADB8B}" srcOrd="7" destOrd="0" presId="urn:microsoft.com/office/officeart/2005/8/layout/vList2"/>
    <dgm:cxn modelId="{777C25D3-B783-4088-BEC1-13DCC391B749}" type="presParOf" srcId="{806CFF42-B52B-44E4-9ACB-3F3481A8F4E8}" destId="{86ECBF9A-A963-410B-8D97-37209BAA6674}" srcOrd="8" destOrd="0" presId="urn:microsoft.com/office/officeart/2005/8/layout/vList2"/>
    <dgm:cxn modelId="{25692344-DDFC-42DA-B139-D0A24E0A07E8}" type="presParOf" srcId="{806CFF42-B52B-44E4-9ACB-3F3481A8F4E8}" destId="{1570102F-650E-4C8B-98CF-2EB943709D16}" srcOrd="9" destOrd="0" presId="urn:microsoft.com/office/officeart/2005/8/layout/vList2"/>
    <dgm:cxn modelId="{F5F19B05-311D-481A-8EDC-CBA7B8931BB6}" type="presParOf" srcId="{806CFF42-B52B-44E4-9ACB-3F3481A8F4E8}" destId="{0EB033C2-C2EF-4E0E-A1D4-9A97589FC9EB}" srcOrd="1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0FF860A-68A0-4CEE-888E-A78DB3B1496B}"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A02211F9-E7B0-493F-968D-2E02375F9C71}">
      <dgm:prSet/>
      <dgm:spPr/>
      <dgm:t>
        <a:bodyPr/>
        <a:lstStyle/>
        <a:p>
          <a:pPr>
            <a:lnSpc>
              <a:spcPct val="100000"/>
            </a:lnSpc>
            <a:spcAft>
              <a:spcPts val="0"/>
            </a:spcAft>
          </a:pPr>
          <a:r>
            <a:rPr lang="en-US" dirty="0">
              <a:latin typeface="Arial" panose="020B0604020202020204" pitchFamily="34" charset="0"/>
              <a:cs typeface="Arial" panose="020B0604020202020204" pitchFamily="34" charset="0"/>
            </a:rPr>
            <a:t>You explain to Liam and to his parents that Liam appears to have </a:t>
          </a:r>
        </a:p>
        <a:p>
          <a:pPr>
            <a:lnSpc>
              <a:spcPct val="100000"/>
            </a:lnSpc>
            <a:spcAft>
              <a:spcPts val="0"/>
            </a:spcAft>
          </a:pPr>
          <a:r>
            <a:rPr lang="en-US" b="1" dirty="0">
              <a:latin typeface="Arial" panose="020B0604020202020204" pitchFamily="34" charset="0"/>
              <a:cs typeface="Arial" panose="020B0604020202020204" pitchFamily="34" charset="0"/>
            </a:rPr>
            <a:t>Perennial Allergic Rhinitis </a:t>
          </a:r>
          <a:r>
            <a:rPr lang="en-US" dirty="0">
              <a:latin typeface="Arial" panose="020B0604020202020204" pitchFamily="34" charset="0"/>
              <a:cs typeface="Arial" panose="020B0604020202020204" pitchFamily="34" charset="0"/>
            </a:rPr>
            <a:t>(probably due to h</a:t>
          </a:r>
          <a:r>
            <a:rPr lang="en-GB" dirty="0" err="1">
              <a:latin typeface="Arial" panose="020B0604020202020204" pitchFamily="34" charset="0"/>
              <a:cs typeface="Arial" panose="020B0604020202020204" pitchFamily="34" charset="0"/>
            </a:rPr>
            <a:t>ouse</a:t>
          </a:r>
          <a:r>
            <a:rPr lang="en-GB" dirty="0">
              <a:latin typeface="Arial" panose="020B0604020202020204" pitchFamily="34" charset="0"/>
              <a:cs typeface="Arial" panose="020B0604020202020204" pitchFamily="34" charset="0"/>
            </a:rPr>
            <a:t> dust mites</a:t>
          </a:r>
          <a:r>
            <a:rPr lang="en-US" dirty="0">
              <a:latin typeface="Arial" panose="020B0604020202020204" pitchFamily="34" charset="0"/>
              <a:cs typeface="Arial" panose="020B0604020202020204" pitchFamily="34" charset="0"/>
            </a:rPr>
            <a:t>) and now has </a:t>
          </a:r>
        </a:p>
        <a:p>
          <a:pPr>
            <a:lnSpc>
              <a:spcPct val="100000"/>
            </a:lnSpc>
            <a:spcAft>
              <a:spcPts val="0"/>
            </a:spcAft>
          </a:pPr>
          <a:r>
            <a:rPr lang="en-US" b="1" dirty="0">
              <a:latin typeface="Arial" panose="020B0604020202020204" pitchFamily="34" charset="0"/>
              <a:cs typeface="Arial" panose="020B0604020202020204" pitchFamily="34" charset="0"/>
            </a:rPr>
            <a:t>Seasonal Allergic Rhinitis</a:t>
          </a:r>
          <a:r>
            <a:rPr lang="en-US" dirty="0">
              <a:latin typeface="Arial" panose="020B0604020202020204" pitchFamily="34" charset="0"/>
              <a:cs typeface="Arial" panose="020B0604020202020204" pitchFamily="34" charset="0"/>
            </a:rPr>
            <a:t>, probably due to grass pollens</a:t>
          </a:r>
        </a:p>
      </dgm:t>
    </dgm:pt>
    <dgm:pt modelId="{2699C537-15A8-4271-BA68-450EB11F6602}" type="parTrans" cxnId="{8CDA424E-A8A4-4A9F-8500-337D2153A22E}">
      <dgm:prSet/>
      <dgm:spPr/>
      <dgm:t>
        <a:bodyPr/>
        <a:lstStyle/>
        <a:p>
          <a:endParaRPr lang="en-US"/>
        </a:p>
      </dgm:t>
    </dgm:pt>
    <dgm:pt modelId="{082984BD-E1ED-43D9-9D5D-7D8463636778}" type="sibTrans" cxnId="{8CDA424E-A8A4-4A9F-8500-337D2153A22E}">
      <dgm:prSet/>
      <dgm:spPr/>
      <dgm:t>
        <a:bodyPr/>
        <a:lstStyle/>
        <a:p>
          <a:endParaRPr lang="en-US"/>
        </a:p>
      </dgm:t>
    </dgm:pt>
    <dgm:pt modelId="{4C9F162B-3F98-4FB7-834C-92CB7A8499D2}">
      <dgm:prSet/>
      <dgm:spPr/>
      <dgm:t>
        <a:bodyPr/>
        <a:lstStyle/>
        <a:p>
          <a:pPr>
            <a:lnSpc>
              <a:spcPct val="100000"/>
            </a:lnSpc>
          </a:pPr>
          <a:r>
            <a:rPr lang="en-US" dirty="0">
              <a:latin typeface="Arial" panose="020B0604020202020204" pitchFamily="34" charset="0"/>
              <a:cs typeface="Arial" panose="020B0604020202020204" pitchFamily="34" charset="0"/>
            </a:rPr>
            <a:t>This is causing blockage of his nose, postnasal drip (causing cough) and fluid behind the ear drums  (leading to his reduced hearing) altogether this is also interfering with his sleep quality causing loss of “get up and go”</a:t>
          </a:r>
        </a:p>
      </dgm:t>
    </dgm:pt>
    <dgm:pt modelId="{81A6A0CD-ACD1-45FC-8842-0981AD8C3152}" type="parTrans" cxnId="{138C8F08-780A-463E-9207-C100ADC4AD53}">
      <dgm:prSet/>
      <dgm:spPr/>
      <dgm:t>
        <a:bodyPr/>
        <a:lstStyle/>
        <a:p>
          <a:endParaRPr lang="en-US"/>
        </a:p>
      </dgm:t>
    </dgm:pt>
    <dgm:pt modelId="{4EB3325B-4A9B-4889-B3A8-D3540CD61563}" type="sibTrans" cxnId="{138C8F08-780A-463E-9207-C100ADC4AD53}">
      <dgm:prSet/>
      <dgm:spPr/>
      <dgm:t>
        <a:bodyPr/>
        <a:lstStyle/>
        <a:p>
          <a:endParaRPr lang="en-US"/>
        </a:p>
      </dgm:t>
    </dgm:pt>
    <dgm:pt modelId="{D98D4C66-0E08-4A2C-AE69-20AEF842F5D5}" type="pres">
      <dgm:prSet presAssocID="{70FF860A-68A0-4CEE-888E-A78DB3B1496B}" presName="root" presStyleCnt="0">
        <dgm:presLayoutVars>
          <dgm:dir/>
          <dgm:resizeHandles val="exact"/>
        </dgm:presLayoutVars>
      </dgm:prSet>
      <dgm:spPr/>
    </dgm:pt>
    <dgm:pt modelId="{2865D8FA-FAB5-4FA8-B64E-2F03EAAE2829}" type="pres">
      <dgm:prSet presAssocID="{A02211F9-E7B0-493F-968D-2E02375F9C71}" presName="compNode" presStyleCnt="0"/>
      <dgm:spPr/>
    </dgm:pt>
    <dgm:pt modelId="{01B183A7-F8F2-45A4-BD29-C6F4FE65C6A3}" type="pres">
      <dgm:prSet presAssocID="{A02211F9-E7B0-493F-968D-2E02375F9C71}" presName="bgRect" presStyleLbl="bgShp" presStyleIdx="0" presStyleCnt="2"/>
      <dgm:spPr/>
    </dgm:pt>
    <dgm:pt modelId="{433C4547-EA3F-487A-B6FE-32A146EFB944}" type="pres">
      <dgm:prSet presAssocID="{A02211F9-E7B0-493F-968D-2E02375F9C71}"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arent and Child"/>
        </a:ext>
      </dgm:extLst>
    </dgm:pt>
    <dgm:pt modelId="{BE1E1945-A282-4E8B-9E76-D2C824422337}" type="pres">
      <dgm:prSet presAssocID="{A02211F9-E7B0-493F-968D-2E02375F9C71}" presName="spaceRect" presStyleCnt="0"/>
      <dgm:spPr/>
    </dgm:pt>
    <dgm:pt modelId="{4A6C5DFC-1E1A-4284-9017-32EC0C39C26C}" type="pres">
      <dgm:prSet presAssocID="{A02211F9-E7B0-493F-968D-2E02375F9C71}" presName="parTx" presStyleLbl="revTx" presStyleIdx="0" presStyleCnt="2">
        <dgm:presLayoutVars>
          <dgm:chMax val="0"/>
          <dgm:chPref val="0"/>
        </dgm:presLayoutVars>
      </dgm:prSet>
      <dgm:spPr/>
    </dgm:pt>
    <dgm:pt modelId="{8319BA4F-C003-40D1-91A3-F92D32CE325E}" type="pres">
      <dgm:prSet presAssocID="{082984BD-E1ED-43D9-9D5D-7D8463636778}" presName="sibTrans" presStyleCnt="0"/>
      <dgm:spPr/>
    </dgm:pt>
    <dgm:pt modelId="{5A983E7E-EE66-47BA-98EF-08996CB2E47B}" type="pres">
      <dgm:prSet presAssocID="{4C9F162B-3F98-4FB7-834C-92CB7A8499D2}" presName="compNode" presStyleCnt="0"/>
      <dgm:spPr/>
    </dgm:pt>
    <dgm:pt modelId="{25D5F1A6-5AF2-4A75-9895-D15B92E7545A}" type="pres">
      <dgm:prSet presAssocID="{4C9F162B-3F98-4FB7-834C-92CB7A8499D2}" presName="bgRect" presStyleLbl="bgShp" presStyleIdx="1" presStyleCnt="2"/>
      <dgm:spPr/>
    </dgm:pt>
    <dgm:pt modelId="{BAFF1DA2-8D22-45E5-9C0C-CA88E247C8C0}" type="pres">
      <dgm:prSet presAssocID="{4C9F162B-3F98-4FB7-834C-92CB7A8499D2}"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Nose"/>
        </a:ext>
      </dgm:extLst>
    </dgm:pt>
    <dgm:pt modelId="{EDA8BF88-0CF7-4236-9C98-F9062E635C5D}" type="pres">
      <dgm:prSet presAssocID="{4C9F162B-3F98-4FB7-834C-92CB7A8499D2}" presName="spaceRect" presStyleCnt="0"/>
      <dgm:spPr/>
    </dgm:pt>
    <dgm:pt modelId="{9DEAA8DC-374A-494B-BD8C-D178A9711F94}" type="pres">
      <dgm:prSet presAssocID="{4C9F162B-3F98-4FB7-834C-92CB7A8499D2}" presName="parTx" presStyleLbl="revTx" presStyleIdx="1" presStyleCnt="2">
        <dgm:presLayoutVars>
          <dgm:chMax val="0"/>
          <dgm:chPref val="0"/>
        </dgm:presLayoutVars>
      </dgm:prSet>
      <dgm:spPr/>
    </dgm:pt>
  </dgm:ptLst>
  <dgm:cxnLst>
    <dgm:cxn modelId="{138C8F08-780A-463E-9207-C100ADC4AD53}" srcId="{70FF860A-68A0-4CEE-888E-A78DB3B1496B}" destId="{4C9F162B-3F98-4FB7-834C-92CB7A8499D2}" srcOrd="1" destOrd="0" parTransId="{81A6A0CD-ACD1-45FC-8842-0981AD8C3152}" sibTransId="{4EB3325B-4A9B-4889-B3A8-D3540CD61563}"/>
    <dgm:cxn modelId="{237BE623-4936-4849-8E3A-F1A28D42AACB}" type="presOf" srcId="{4C9F162B-3F98-4FB7-834C-92CB7A8499D2}" destId="{9DEAA8DC-374A-494B-BD8C-D178A9711F94}" srcOrd="0" destOrd="0" presId="urn:microsoft.com/office/officeart/2018/2/layout/IconVerticalSolidList"/>
    <dgm:cxn modelId="{927DDA47-3066-46D5-9A44-771D303F7D75}" type="presOf" srcId="{70FF860A-68A0-4CEE-888E-A78DB3B1496B}" destId="{D98D4C66-0E08-4A2C-AE69-20AEF842F5D5}" srcOrd="0" destOrd="0" presId="urn:microsoft.com/office/officeart/2018/2/layout/IconVerticalSolidList"/>
    <dgm:cxn modelId="{8CDA424E-A8A4-4A9F-8500-337D2153A22E}" srcId="{70FF860A-68A0-4CEE-888E-A78DB3B1496B}" destId="{A02211F9-E7B0-493F-968D-2E02375F9C71}" srcOrd="0" destOrd="0" parTransId="{2699C537-15A8-4271-BA68-450EB11F6602}" sibTransId="{082984BD-E1ED-43D9-9D5D-7D8463636778}"/>
    <dgm:cxn modelId="{EFAA7179-ED64-4FF7-A731-91D67B958353}" type="presOf" srcId="{A02211F9-E7B0-493F-968D-2E02375F9C71}" destId="{4A6C5DFC-1E1A-4284-9017-32EC0C39C26C}" srcOrd="0" destOrd="0" presId="urn:microsoft.com/office/officeart/2018/2/layout/IconVerticalSolidList"/>
    <dgm:cxn modelId="{115AA9B1-A0D9-49A8-88DB-AF638A86E76B}" type="presParOf" srcId="{D98D4C66-0E08-4A2C-AE69-20AEF842F5D5}" destId="{2865D8FA-FAB5-4FA8-B64E-2F03EAAE2829}" srcOrd="0" destOrd="0" presId="urn:microsoft.com/office/officeart/2018/2/layout/IconVerticalSolidList"/>
    <dgm:cxn modelId="{E679FE83-E57E-4FD1-8C0D-044FB1728B60}" type="presParOf" srcId="{2865D8FA-FAB5-4FA8-B64E-2F03EAAE2829}" destId="{01B183A7-F8F2-45A4-BD29-C6F4FE65C6A3}" srcOrd="0" destOrd="0" presId="urn:microsoft.com/office/officeart/2018/2/layout/IconVerticalSolidList"/>
    <dgm:cxn modelId="{7FC488F9-78BC-4C6D-8AFB-704056704B8B}" type="presParOf" srcId="{2865D8FA-FAB5-4FA8-B64E-2F03EAAE2829}" destId="{433C4547-EA3F-487A-B6FE-32A146EFB944}" srcOrd="1" destOrd="0" presId="urn:microsoft.com/office/officeart/2018/2/layout/IconVerticalSolidList"/>
    <dgm:cxn modelId="{FABFE88A-6377-43DD-9D9B-3DCD2C297F2A}" type="presParOf" srcId="{2865D8FA-FAB5-4FA8-B64E-2F03EAAE2829}" destId="{BE1E1945-A282-4E8B-9E76-D2C824422337}" srcOrd="2" destOrd="0" presId="urn:microsoft.com/office/officeart/2018/2/layout/IconVerticalSolidList"/>
    <dgm:cxn modelId="{2F169CA2-AB1E-4B65-AA30-69EDD24AB77B}" type="presParOf" srcId="{2865D8FA-FAB5-4FA8-B64E-2F03EAAE2829}" destId="{4A6C5DFC-1E1A-4284-9017-32EC0C39C26C}" srcOrd="3" destOrd="0" presId="urn:microsoft.com/office/officeart/2018/2/layout/IconVerticalSolidList"/>
    <dgm:cxn modelId="{DAF91FE4-691A-493C-AD11-4AB9D7741918}" type="presParOf" srcId="{D98D4C66-0E08-4A2C-AE69-20AEF842F5D5}" destId="{8319BA4F-C003-40D1-91A3-F92D32CE325E}" srcOrd="1" destOrd="0" presId="urn:microsoft.com/office/officeart/2018/2/layout/IconVerticalSolidList"/>
    <dgm:cxn modelId="{48770B2C-DBA3-4647-96B2-305CA28CC4BE}" type="presParOf" srcId="{D98D4C66-0E08-4A2C-AE69-20AEF842F5D5}" destId="{5A983E7E-EE66-47BA-98EF-08996CB2E47B}" srcOrd="2" destOrd="0" presId="urn:microsoft.com/office/officeart/2018/2/layout/IconVerticalSolidList"/>
    <dgm:cxn modelId="{0D70D0C6-EA86-40CF-987B-1AE967A4C310}" type="presParOf" srcId="{5A983E7E-EE66-47BA-98EF-08996CB2E47B}" destId="{25D5F1A6-5AF2-4A75-9895-D15B92E7545A}" srcOrd="0" destOrd="0" presId="urn:microsoft.com/office/officeart/2018/2/layout/IconVerticalSolidList"/>
    <dgm:cxn modelId="{6416A046-4EA2-4B0F-8D73-A20D248145D8}" type="presParOf" srcId="{5A983E7E-EE66-47BA-98EF-08996CB2E47B}" destId="{BAFF1DA2-8D22-45E5-9C0C-CA88E247C8C0}" srcOrd="1" destOrd="0" presId="urn:microsoft.com/office/officeart/2018/2/layout/IconVerticalSolidList"/>
    <dgm:cxn modelId="{C959E6FB-4FD5-4322-8E2E-057F129FCC3F}" type="presParOf" srcId="{5A983E7E-EE66-47BA-98EF-08996CB2E47B}" destId="{EDA8BF88-0CF7-4236-9C98-F9062E635C5D}" srcOrd="2" destOrd="0" presId="urn:microsoft.com/office/officeart/2018/2/layout/IconVerticalSolidList"/>
    <dgm:cxn modelId="{085FD88B-858F-4802-A250-FEF654FF6966}" type="presParOf" srcId="{5A983E7E-EE66-47BA-98EF-08996CB2E47B}" destId="{9DEAA8DC-374A-494B-BD8C-D178A9711F94}"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09AB123-50CF-4B95-93AA-306F74DFDB1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D1AE5C7-9809-4C7C-B646-28A5E265D2DB}">
      <dgm:prSet custT="1"/>
      <dgm:spPr>
        <a:solidFill>
          <a:srgbClr val="017973"/>
        </a:solidFill>
      </dgm:spPr>
      <dgm:t>
        <a:bodyPr/>
        <a:lstStyle/>
        <a:p>
          <a:r>
            <a:rPr lang="en-US" sz="2400" dirty="0">
              <a:latin typeface="Arial" panose="020B0604020202020204" pitchFamily="34" charset="0"/>
              <a:cs typeface="Arial" panose="020B0604020202020204" pitchFamily="34" charset="0"/>
            </a:rPr>
            <a:t>We agree to use a </a:t>
          </a:r>
          <a:r>
            <a:rPr lang="en-US" sz="2400" b="1" dirty="0">
              <a:latin typeface="Arial" panose="020B0604020202020204" pitchFamily="34" charset="0"/>
              <a:cs typeface="Arial" panose="020B0604020202020204" pitchFamily="34" charset="0"/>
            </a:rPr>
            <a:t>topical nasal decongestant</a:t>
          </a:r>
          <a:r>
            <a:rPr lang="en-US" sz="2400" dirty="0">
              <a:latin typeface="Arial" panose="020B0604020202020204" pitchFamily="34" charset="0"/>
              <a:cs typeface="Arial" panose="020B0604020202020204" pitchFamily="34" charset="0"/>
            </a:rPr>
            <a:t>, for 5 days only, every 4-6 hours to reduce swelling </a:t>
          </a:r>
        </a:p>
      </dgm:t>
    </dgm:pt>
    <dgm:pt modelId="{7463544D-8501-4A61-9162-C9D3033C1001}" type="parTrans" cxnId="{67AC2566-B927-4E40-8720-76B404963780}">
      <dgm:prSet/>
      <dgm:spPr/>
      <dgm:t>
        <a:bodyPr/>
        <a:lstStyle/>
        <a:p>
          <a:endParaRPr lang="en-US" sz="1400"/>
        </a:p>
      </dgm:t>
    </dgm:pt>
    <dgm:pt modelId="{7796EC4F-030F-45F6-91FC-B19F9213DABA}" type="sibTrans" cxnId="{67AC2566-B927-4E40-8720-76B404963780}">
      <dgm:prSet/>
      <dgm:spPr/>
      <dgm:t>
        <a:bodyPr/>
        <a:lstStyle/>
        <a:p>
          <a:endParaRPr lang="en-US" sz="1400"/>
        </a:p>
      </dgm:t>
    </dgm:pt>
    <dgm:pt modelId="{0E66B94C-C504-442E-AF85-1B7C05D9ADA5}">
      <dgm:prSet custT="1"/>
      <dgm:spPr>
        <a:solidFill>
          <a:srgbClr val="017973"/>
        </a:solidFill>
      </dgm:spPr>
      <dgm:t>
        <a:bodyPr/>
        <a:lstStyle/>
        <a:p>
          <a:r>
            <a:rPr lang="en-US" sz="2400" dirty="0">
              <a:latin typeface="Arial" panose="020B0604020202020204" pitchFamily="34" charset="0"/>
              <a:cs typeface="Arial" panose="020B0604020202020204" pitchFamily="34" charset="0"/>
            </a:rPr>
            <a:t>We agree to use nasal steroids </a:t>
          </a:r>
        </a:p>
      </dgm:t>
    </dgm:pt>
    <dgm:pt modelId="{351E367E-C241-416F-8691-237DFE4BD56B}" type="parTrans" cxnId="{5C68E20F-9EAA-4071-B70D-C44327BEFD3D}">
      <dgm:prSet/>
      <dgm:spPr/>
      <dgm:t>
        <a:bodyPr/>
        <a:lstStyle/>
        <a:p>
          <a:endParaRPr lang="en-US" sz="1400"/>
        </a:p>
      </dgm:t>
    </dgm:pt>
    <dgm:pt modelId="{913EFB65-E242-42A8-B71E-C533C069E2B6}" type="sibTrans" cxnId="{5C68E20F-9EAA-4071-B70D-C44327BEFD3D}">
      <dgm:prSet/>
      <dgm:spPr/>
      <dgm:t>
        <a:bodyPr/>
        <a:lstStyle/>
        <a:p>
          <a:endParaRPr lang="en-US" sz="1400"/>
        </a:p>
      </dgm:t>
    </dgm:pt>
    <dgm:pt modelId="{0A459B69-9A16-4396-9018-98EB08B80B1B}">
      <dgm:prSet custT="1"/>
      <dgm:spPr/>
      <dgm:t>
        <a:bodyPr/>
        <a:lstStyle/>
        <a:p>
          <a:r>
            <a:rPr lang="en-US" sz="2000" dirty="0">
              <a:latin typeface="Arial" panose="020B0604020202020204" pitchFamily="34" charset="0"/>
              <a:cs typeface="Arial" panose="020B0604020202020204" pitchFamily="34" charset="0"/>
            </a:rPr>
            <a:t>It is explained that the nasal steroids are very safe</a:t>
          </a:r>
        </a:p>
      </dgm:t>
    </dgm:pt>
    <dgm:pt modelId="{C5611E68-7BC1-49AE-A804-6135D3407FAD}" type="parTrans" cxnId="{8F9EB317-B047-4CA8-8944-C8E30EC1B882}">
      <dgm:prSet/>
      <dgm:spPr/>
      <dgm:t>
        <a:bodyPr/>
        <a:lstStyle/>
        <a:p>
          <a:endParaRPr lang="en-US" sz="1400"/>
        </a:p>
      </dgm:t>
    </dgm:pt>
    <dgm:pt modelId="{CDF6A79E-163A-4CA7-B148-3C95A232BCAC}" type="sibTrans" cxnId="{8F9EB317-B047-4CA8-8944-C8E30EC1B882}">
      <dgm:prSet/>
      <dgm:spPr/>
      <dgm:t>
        <a:bodyPr/>
        <a:lstStyle/>
        <a:p>
          <a:endParaRPr lang="en-US" sz="1400"/>
        </a:p>
      </dgm:t>
    </dgm:pt>
    <dgm:pt modelId="{76329682-6EB6-439E-92A2-3F89636AF391}">
      <dgm:prSet custT="1"/>
      <dgm:spPr/>
      <dgm:t>
        <a:bodyPr/>
        <a:lstStyle/>
        <a:p>
          <a:r>
            <a:rPr lang="en-US" sz="2000" dirty="0">
              <a:latin typeface="Arial" panose="020B0604020202020204" pitchFamily="34" charset="0"/>
              <a:cs typeface="Arial" panose="020B0604020202020204" pitchFamily="34" charset="0"/>
            </a:rPr>
            <a:t>It is demonstrated how to use the nasal spray</a:t>
          </a:r>
        </a:p>
      </dgm:t>
    </dgm:pt>
    <dgm:pt modelId="{7DE8A587-AD2F-4BC0-A0B0-24CE478A108C}" type="parTrans" cxnId="{A9023267-A4F8-42B3-B879-9BC30E3242DE}">
      <dgm:prSet/>
      <dgm:spPr/>
      <dgm:t>
        <a:bodyPr/>
        <a:lstStyle/>
        <a:p>
          <a:endParaRPr lang="en-US" sz="1400"/>
        </a:p>
      </dgm:t>
    </dgm:pt>
    <dgm:pt modelId="{FCD6855F-6037-4761-B9D4-8CD71A142CBA}" type="sibTrans" cxnId="{A9023267-A4F8-42B3-B879-9BC30E3242DE}">
      <dgm:prSet/>
      <dgm:spPr/>
      <dgm:t>
        <a:bodyPr/>
        <a:lstStyle/>
        <a:p>
          <a:endParaRPr lang="en-US" sz="1400"/>
        </a:p>
      </dgm:t>
    </dgm:pt>
    <dgm:pt modelId="{0277573B-DFA3-4911-B460-1F8DD1812C46}">
      <dgm:prSet custT="1"/>
      <dgm:spPr/>
      <dgm:t>
        <a:bodyPr/>
        <a:lstStyle/>
        <a:p>
          <a:r>
            <a:rPr lang="en-US" sz="2000" dirty="0">
              <a:latin typeface="Arial" panose="020B0604020202020204" pitchFamily="34" charset="0"/>
              <a:cs typeface="Arial" panose="020B0604020202020204" pitchFamily="34" charset="0"/>
            </a:rPr>
            <a:t>Liam is started on one puff of Fluticasone propionate, Fluticasone Furoate or Mometasone. one squirt each nostril daily.</a:t>
          </a:r>
        </a:p>
      </dgm:t>
    </dgm:pt>
    <dgm:pt modelId="{D90D6EF4-D88B-4B09-9BEC-89EF23DF7A21}" type="parTrans" cxnId="{FDEAF9F2-409F-4C48-830A-559E04A43463}">
      <dgm:prSet/>
      <dgm:spPr/>
      <dgm:t>
        <a:bodyPr/>
        <a:lstStyle/>
        <a:p>
          <a:endParaRPr lang="en-US" sz="1400"/>
        </a:p>
      </dgm:t>
    </dgm:pt>
    <dgm:pt modelId="{27C6AE70-07B1-4315-A09B-B0043B230EED}" type="sibTrans" cxnId="{FDEAF9F2-409F-4C48-830A-559E04A43463}">
      <dgm:prSet/>
      <dgm:spPr/>
      <dgm:t>
        <a:bodyPr/>
        <a:lstStyle/>
        <a:p>
          <a:endParaRPr lang="en-US" sz="1400"/>
        </a:p>
      </dgm:t>
    </dgm:pt>
    <dgm:pt modelId="{C2456416-74E9-4C45-B6E3-27E18F9B30AA}">
      <dgm:prSet custT="1"/>
      <dgm:spPr/>
      <dgm:t>
        <a:bodyPr/>
        <a:lstStyle/>
        <a:p>
          <a:r>
            <a:rPr lang="en-US" sz="2000" dirty="0">
              <a:latin typeface="Arial" panose="020B0604020202020204" pitchFamily="34" charset="0"/>
              <a:cs typeface="Arial" panose="020B0604020202020204" pitchFamily="34" charset="0"/>
            </a:rPr>
            <a:t>The importance of taking the medication as directed is emphasized</a:t>
          </a:r>
        </a:p>
      </dgm:t>
    </dgm:pt>
    <dgm:pt modelId="{0ED93889-32A2-47A3-809E-3B2C329EBCFC}" type="parTrans" cxnId="{4249BBD3-9000-4E49-85AB-32BDA6DE3C7A}">
      <dgm:prSet/>
      <dgm:spPr/>
      <dgm:t>
        <a:bodyPr/>
        <a:lstStyle/>
        <a:p>
          <a:endParaRPr lang="en-US" sz="1400"/>
        </a:p>
      </dgm:t>
    </dgm:pt>
    <dgm:pt modelId="{9923A09A-A6FA-41FB-BE63-D5F4571AE1F8}" type="sibTrans" cxnId="{4249BBD3-9000-4E49-85AB-32BDA6DE3C7A}">
      <dgm:prSet/>
      <dgm:spPr/>
      <dgm:t>
        <a:bodyPr/>
        <a:lstStyle/>
        <a:p>
          <a:endParaRPr lang="en-US" sz="1400"/>
        </a:p>
      </dgm:t>
    </dgm:pt>
    <dgm:pt modelId="{C0C43E89-F91A-4B58-8970-30D2168D9DCC}" type="pres">
      <dgm:prSet presAssocID="{209AB123-50CF-4B95-93AA-306F74DFDB19}" presName="linear" presStyleCnt="0">
        <dgm:presLayoutVars>
          <dgm:animLvl val="lvl"/>
          <dgm:resizeHandles val="exact"/>
        </dgm:presLayoutVars>
      </dgm:prSet>
      <dgm:spPr/>
    </dgm:pt>
    <dgm:pt modelId="{2E583550-9962-410C-9477-6876F9CB044E}" type="pres">
      <dgm:prSet presAssocID="{1D1AE5C7-9809-4C7C-B646-28A5E265D2DB}" presName="parentText" presStyleLbl="node1" presStyleIdx="0" presStyleCnt="2">
        <dgm:presLayoutVars>
          <dgm:chMax val="0"/>
          <dgm:bulletEnabled val="1"/>
        </dgm:presLayoutVars>
      </dgm:prSet>
      <dgm:spPr/>
    </dgm:pt>
    <dgm:pt modelId="{A4BEB9EE-3942-478C-842D-98F21E28A4E6}" type="pres">
      <dgm:prSet presAssocID="{7796EC4F-030F-45F6-91FC-B19F9213DABA}" presName="spacer" presStyleCnt="0"/>
      <dgm:spPr/>
    </dgm:pt>
    <dgm:pt modelId="{F4EDB389-19E5-4329-AB72-1CEDF22D95B2}" type="pres">
      <dgm:prSet presAssocID="{0E66B94C-C504-442E-AF85-1B7C05D9ADA5}" presName="parentText" presStyleLbl="node1" presStyleIdx="1" presStyleCnt="2" custScaleY="66308">
        <dgm:presLayoutVars>
          <dgm:chMax val="0"/>
          <dgm:bulletEnabled val="1"/>
        </dgm:presLayoutVars>
      </dgm:prSet>
      <dgm:spPr/>
    </dgm:pt>
    <dgm:pt modelId="{D87DA16F-F95E-48FB-8460-9F8140FFA6EE}" type="pres">
      <dgm:prSet presAssocID="{0E66B94C-C504-442E-AF85-1B7C05D9ADA5}" presName="childText" presStyleLbl="revTx" presStyleIdx="0" presStyleCnt="1" custLinFactNeighborY="5313">
        <dgm:presLayoutVars>
          <dgm:bulletEnabled val="1"/>
        </dgm:presLayoutVars>
      </dgm:prSet>
      <dgm:spPr/>
    </dgm:pt>
  </dgm:ptLst>
  <dgm:cxnLst>
    <dgm:cxn modelId="{5C68E20F-9EAA-4071-B70D-C44327BEFD3D}" srcId="{209AB123-50CF-4B95-93AA-306F74DFDB19}" destId="{0E66B94C-C504-442E-AF85-1B7C05D9ADA5}" srcOrd="1" destOrd="0" parTransId="{351E367E-C241-416F-8691-237DFE4BD56B}" sibTransId="{913EFB65-E242-42A8-B71E-C533C069E2B6}"/>
    <dgm:cxn modelId="{3E8DFA16-D567-4D30-B0A7-503281AADBB7}" type="presOf" srcId="{1D1AE5C7-9809-4C7C-B646-28A5E265D2DB}" destId="{2E583550-9962-410C-9477-6876F9CB044E}" srcOrd="0" destOrd="0" presId="urn:microsoft.com/office/officeart/2005/8/layout/vList2"/>
    <dgm:cxn modelId="{8F9EB317-B047-4CA8-8944-C8E30EC1B882}" srcId="{0E66B94C-C504-442E-AF85-1B7C05D9ADA5}" destId="{0A459B69-9A16-4396-9018-98EB08B80B1B}" srcOrd="0" destOrd="0" parTransId="{C5611E68-7BC1-49AE-A804-6135D3407FAD}" sibTransId="{CDF6A79E-163A-4CA7-B148-3C95A232BCAC}"/>
    <dgm:cxn modelId="{09295D24-DA7F-4C76-8B8C-399014F7F44E}" type="presOf" srcId="{0A459B69-9A16-4396-9018-98EB08B80B1B}" destId="{D87DA16F-F95E-48FB-8460-9F8140FFA6EE}" srcOrd="0" destOrd="0" presId="urn:microsoft.com/office/officeart/2005/8/layout/vList2"/>
    <dgm:cxn modelId="{889CAA64-0402-430F-9A68-1A786B7B1A1F}" type="presOf" srcId="{0E66B94C-C504-442E-AF85-1B7C05D9ADA5}" destId="{F4EDB389-19E5-4329-AB72-1CEDF22D95B2}" srcOrd="0" destOrd="0" presId="urn:microsoft.com/office/officeart/2005/8/layout/vList2"/>
    <dgm:cxn modelId="{77099765-DF72-4DA0-AAA2-B9C2C14CDBAE}" type="presOf" srcId="{76329682-6EB6-439E-92A2-3F89636AF391}" destId="{D87DA16F-F95E-48FB-8460-9F8140FFA6EE}" srcOrd="0" destOrd="1" presId="urn:microsoft.com/office/officeart/2005/8/layout/vList2"/>
    <dgm:cxn modelId="{67AC2566-B927-4E40-8720-76B404963780}" srcId="{209AB123-50CF-4B95-93AA-306F74DFDB19}" destId="{1D1AE5C7-9809-4C7C-B646-28A5E265D2DB}" srcOrd="0" destOrd="0" parTransId="{7463544D-8501-4A61-9162-C9D3033C1001}" sibTransId="{7796EC4F-030F-45F6-91FC-B19F9213DABA}"/>
    <dgm:cxn modelId="{A9023267-A4F8-42B3-B879-9BC30E3242DE}" srcId="{0E66B94C-C504-442E-AF85-1B7C05D9ADA5}" destId="{76329682-6EB6-439E-92A2-3F89636AF391}" srcOrd="1" destOrd="0" parTransId="{7DE8A587-AD2F-4BC0-A0B0-24CE478A108C}" sibTransId="{FCD6855F-6037-4761-B9D4-8CD71A142CBA}"/>
    <dgm:cxn modelId="{1EE00B96-47CE-4900-83A6-69242450B171}" type="presOf" srcId="{C2456416-74E9-4C45-B6E3-27E18F9B30AA}" destId="{D87DA16F-F95E-48FB-8460-9F8140FFA6EE}" srcOrd="0" destOrd="3" presId="urn:microsoft.com/office/officeart/2005/8/layout/vList2"/>
    <dgm:cxn modelId="{22C3B49C-1A53-4E37-B233-674A533EBC12}" type="presOf" srcId="{0277573B-DFA3-4911-B460-1F8DD1812C46}" destId="{D87DA16F-F95E-48FB-8460-9F8140FFA6EE}" srcOrd="0" destOrd="2" presId="urn:microsoft.com/office/officeart/2005/8/layout/vList2"/>
    <dgm:cxn modelId="{E05794AF-D546-47F6-989E-894F248A9515}" type="presOf" srcId="{209AB123-50CF-4B95-93AA-306F74DFDB19}" destId="{C0C43E89-F91A-4B58-8970-30D2168D9DCC}" srcOrd="0" destOrd="0" presId="urn:microsoft.com/office/officeart/2005/8/layout/vList2"/>
    <dgm:cxn modelId="{4249BBD3-9000-4E49-85AB-32BDA6DE3C7A}" srcId="{0E66B94C-C504-442E-AF85-1B7C05D9ADA5}" destId="{C2456416-74E9-4C45-B6E3-27E18F9B30AA}" srcOrd="3" destOrd="0" parTransId="{0ED93889-32A2-47A3-809E-3B2C329EBCFC}" sibTransId="{9923A09A-A6FA-41FB-BE63-D5F4571AE1F8}"/>
    <dgm:cxn modelId="{FDEAF9F2-409F-4C48-830A-559E04A43463}" srcId="{0E66B94C-C504-442E-AF85-1B7C05D9ADA5}" destId="{0277573B-DFA3-4911-B460-1F8DD1812C46}" srcOrd="2" destOrd="0" parTransId="{D90D6EF4-D88B-4B09-9BEC-89EF23DF7A21}" sibTransId="{27C6AE70-07B1-4315-A09B-B0043B230EED}"/>
    <dgm:cxn modelId="{3AE2A7BB-A3CC-4A18-BA74-6661B4D6C9C3}" type="presParOf" srcId="{C0C43E89-F91A-4B58-8970-30D2168D9DCC}" destId="{2E583550-9962-410C-9477-6876F9CB044E}" srcOrd="0" destOrd="0" presId="urn:microsoft.com/office/officeart/2005/8/layout/vList2"/>
    <dgm:cxn modelId="{FF4B3385-3117-457C-A7A2-5322A6C36A11}" type="presParOf" srcId="{C0C43E89-F91A-4B58-8970-30D2168D9DCC}" destId="{A4BEB9EE-3942-478C-842D-98F21E28A4E6}" srcOrd="1" destOrd="0" presId="urn:microsoft.com/office/officeart/2005/8/layout/vList2"/>
    <dgm:cxn modelId="{5CE30169-5B58-4C11-8944-4D58CD53601E}" type="presParOf" srcId="{C0C43E89-F91A-4B58-8970-30D2168D9DCC}" destId="{F4EDB389-19E5-4329-AB72-1CEDF22D95B2}" srcOrd="2" destOrd="0" presId="urn:microsoft.com/office/officeart/2005/8/layout/vList2"/>
    <dgm:cxn modelId="{82756885-FA2A-44B6-B6C0-B374D79421D8}" type="presParOf" srcId="{C0C43E89-F91A-4B58-8970-30D2168D9DCC}" destId="{D87DA16F-F95E-48FB-8460-9F8140FFA6EE}"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A8B0DD7-A6F0-47BF-9D72-3365D90739C1}"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9A2870CF-00AE-4C5A-BDC0-6E7122AC38D2}">
      <dgm:prSet/>
      <dgm:spPr/>
      <dgm:t>
        <a:bodyPr/>
        <a:lstStyle/>
        <a:p>
          <a:r>
            <a:rPr lang="en-US" dirty="0">
              <a:latin typeface="Arial" panose="020B0604020202020204" pitchFamily="34" charset="0"/>
              <a:cs typeface="Arial" panose="020B0604020202020204" pitchFamily="34" charset="0"/>
            </a:rPr>
            <a:t>Liam looks a lot happier.</a:t>
          </a:r>
        </a:p>
      </dgm:t>
    </dgm:pt>
    <dgm:pt modelId="{2F5575EE-B482-40FC-9AA3-85EA3BF7F983}" type="parTrans" cxnId="{CE16DD34-F2C2-4205-B2CF-CE71BDBC7E91}">
      <dgm:prSet/>
      <dgm:spPr/>
      <dgm:t>
        <a:bodyPr/>
        <a:lstStyle/>
        <a:p>
          <a:endParaRPr lang="en-US"/>
        </a:p>
      </dgm:t>
    </dgm:pt>
    <dgm:pt modelId="{E6E606CF-ED17-48CE-BB2D-7F73AEAB9576}" type="sibTrans" cxnId="{CE16DD34-F2C2-4205-B2CF-CE71BDBC7E91}">
      <dgm:prSet/>
      <dgm:spPr/>
      <dgm:t>
        <a:bodyPr/>
        <a:lstStyle/>
        <a:p>
          <a:endParaRPr lang="en-US"/>
        </a:p>
      </dgm:t>
    </dgm:pt>
    <dgm:pt modelId="{C72F16CE-C740-4393-B7EA-9B4786E38CA1}">
      <dgm:prSet/>
      <dgm:spPr/>
      <dgm:t>
        <a:bodyPr/>
        <a:lstStyle/>
        <a:p>
          <a:r>
            <a:rPr lang="en-US">
              <a:latin typeface="Arial" panose="020B0604020202020204" pitchFamily="34" charset="0"/>
              <a:cs typeface="Arial" panose="020B0604020202020204" pitchFamily="34" charset="0"/>
            </a:rPr>
            <a:t>Parents report he is now going out to play again</a:t>
          </a:r>
        </a:p>
      </dgm:t>
    </dgm:pt>
    <dgm:pt modelId="{E4C8E907-0161-4446-9AD5-F9ECD9E817B1}" type="parTrans" cxnId="{409F46CE-10F2-4C5A-B28F-BE7C6DFA618C}">
      <dgm:prSet/>
      <dgm:spPr/>
      <dgm:t>
        <a:bodyPr/>
        <a:lstStyle/>
        <a:p>
          <a:endParaRPr lang="en-US"/>
        </a:p>
      </dgm:t>
    </dgm:pt>
    <dgm:pt modelId="{F0919912-FC20-4E2B-82B0-C09B1750D4C3}" type="sibTrans" cxnId="{409F46CE-10F2-4C5A-B28F-BE7C6DFA618C}">
      <dgm:prSet/>
      <dgm:spPr/>
      <dgm:t>
        <a:bodyPr/>
        <a:lstStyle/>
        <a:p>
          <a:endParaRPr lang="en-US"/>
        </a:p>
      </dgm:t>
    </dgm:pt>
    <dgm:pt modelId="{950AD1E1-AF9E-4EC9-BBE0-B11023C0B4F8}">
      <dgm:prSet/>
      <dgm:spPr/>
      <dgm:t>
        <a:bodyPr/>
        <a:lstStyle/>
        <a:p>
          <a:r>
            <a:rPr lang="en-US">
              <a:latin typeface="Arial" panose="020B0604020202020204" pitchFamily="34" charset="0"/>
              <a:cs typeface="Arial" panose="020B0604020202020204" pitchFamily="34" charset="0"/>
            </a:rPr>
            <a:t>Peak flows reveal normal diurnal variability suggesting he does not have asthma</a:t>
          </a:r>
        </a:p>
      </dgm:t>
    </dgm:pt>
    <dgm:pt modelId="{29DE3895-258A-4DD7-B42F-8186BB2CFE20}" type="parTrans" cxnId="{A76659CB-AC3F-421D-978A-62763D9BDFB6}">
      <dgm:prSet/>
      <dgm:spPr/>
      <dgm:t>
        <a:bodyPr/>
        <a:lstStyle/>
        <a:p>
          <a:endParaRPr lang="en-US"/>
        </a:p>
      </dgm:t>
    </dgm:pt>
    <dgm:pt modelId="{BC4E9CE4-B377-452E-81BC-3CF307DDCF63}" type="sibTrans" cxnId="{A76659CB-AC3F-421D-978A-62763D9BDFB6}">
      <dgm:prSet/>
      <dgm:spPr/>
      <dgm:t>
        <a:bodyPr/>
        <a:lstStyle/>
        <a:p>
          <a:endParaRPr lang="en-US"/>
        </a:p>
      </dgm:t>
    </dgm:pt>
    <dgm:pt modelId="{0B162D4E-A90A-4241-B6D2-E3A07AA4BC23}">
      <dgm:prSet/>
      <dgm:spPr/>
      <dgm:t>
        <a:bodyPr/>
        <a:lstStyle/>
        <a:p>
          <a:r>
            <a:rPr lang="en-US" dirty="0">
              <a:latin typeface="Arial" panose="020B0604020202020204" pitchFamily="34" charset="0"/>
              <a:cs typeface="Arial" panose="020B0604020202020204" pitchFamily="34" charset="0"/>
            </a:rPr>
            <a:t>The VAS score is down to 5.</a:t>
          </a:r>
        </a:p>
      </dgm:t>
    </dgm:pt>
    <dgm:pt modelId="{D0593BDB-10CE-42B1-8A67-6BBED83B30A1}" type="parTrans" cxnId="{31E402E0-D79E-4F0F-A439-531831D44050}">
      <dgm:prSet/>
      <dgm:spPr/>
      <dgm:t>
        <a:bodyPr/>
        <a:lstStyle/>
        <a:p>
          <a:endParaRPr lang="en-US"/>
        </a:p>
      </dgm:t>
    </dgm:pt>
    <dgm:pt modelId="{079B829D-2F20-49F1-9814-821CD470DC9C}" type="sibTrans" cxnId="{31E402E0-D79E-4F0F-A439-531831D44050}">
      <dgm:prSet/>
      <dgm:spPr/>
      <dgm:t>
        <a:bodyPr/>
        <a:lstStyle/>
        <a:p>
          <a:endParaRPr lang="en-US"/>
        </a:p>
      </dgm:t>
    </dgm:pt>
    <dgm:pt modelId="{C0FFDBB2-BB59-4CD7-BBF0-C83FD8325C6D}">
      <dgm:prSet/>
      <dgm:spPr/>
      <dgm:t>
        <a:bodyPr/>
        <a:lstStyle/>
        <a:p>
          <a:r>
            <a:rPr lang="en-US">
              <a:latin typeface="Arial" panose="020B0604020202020204" pitchFamily="34" charset="0"/>
              <a:cs typeface="Arial" panose="020B0604020202020204" pitchFamily="34" charset="0"/>
            </a:rPr>
            <a:t>Blood tests suggests a moderate titer to House dust mite (HDM) and a high titer to Grass pollen. They are negative for cat, dog and molds</a:t>
          </a:r>
        </a:p>
      </dgm:t>
    </dgm:pt>
    <dgm:pt modelId="{883EA3A2-D8C4-4ED4-A447-9004B4E173EA}" type="parTrans" cxnId="{0650D22D-E8CC-4692-82A7-97A8F4D958E3}">
      <dgm:prSet/>
      <dgm:spPr/>
      <dgm:t>
        <a:bodyPr/>
        <a:lstStyle/>
        <a:p>
          <a:endParaRPr lang="en-US"/>
        </a:p>
      </dgm:t>
    </dgm:pt>
    <dgm:pt modelId="{EBE6CD78-5EF9-4FE1-87B5-F31F4B143839}" type="sibTrans" cxnId="{0650D22D-E8CC-4692-82A7-97A8F4D958E3}">
      <dgm:prSet/>
      <dgm:spPr/>
      <dgm:t>
        <a:bodyPr/>
        <a:lstStyle/>
        <a:p>
          <a:endParaRPr lang="en-US"/>
        </a:p>
      </dgm:t>
    </dgm:pt>
    <dgm:pt modelId="{4EE02336-4EE9-448E-8493-AF9CEB58E844}">
      <dgm:prSet/>
      <dgm:spPr/>
      <dgm:t>
        <a:bodyPr/>
        <a:lstStyle/>
        <a:p>
          <a:r>
            <a:rPr lang="en-US" dirty="0">
              <a:latin typeface="Arial" panose="020B0604020202020204" pitchFamily="34" charset="0"/>
              <a:cs typeface="Arial" panose="020B0604020202020204" pitchFamily="34" charset="0"/>
            </a:rPr>
            <a:t>A further conversation is had concerning AIT especially SLIT or SCIT</a:t>
          </a:r>
        </a:p>
      </dgm:t>
    </dgm:pt>
    <dgm:pt modelId="{0DFD376D-8BE1-43F4-A9B7-20542F2C2148}" type="parTrans" cxnId="{777E0993-B757-40E7-B291-4B88637D28AC}">
      <dgm:prSet/>
      <dgm:spPr/>
      <dgm:t>
        <a:bodyPr/>
        <a:lstStyle/>
        <a:p>
          <a:endParaRPr lang="en-US"/>
        </a:p>
      </dgm:t>
    </dgm:pt>
    <dgm:pt modelId="{11D8E4D9-9DAA-477D-BC94-7370EDB2D8B8}" type="sibTrans" cxnId="{777E0993-B757-40E7-B291-4B88637D28AC}">
      <dgm:prSet/>
      <dgm:spPr/>
      <dgm:t>
        <a:bodyPr/>
        <a:lstStyle/>
        <a:p>
          <a:endParaRPr lang="en-US"/>
        </a:p>
      </dgm:t>
    </dgm:pt>
    <dgm:pt modelId="{4D9D4A01-6450-407F-A4EE-9807ACB7E6F4}" type="pres">
      <dgm:prSet presAssocID="{FA8B0DD7-A6F0-47BF-9D72-3365D90739C1}" presName="vert0" presStyleCnt="0">
        <dgm:presLayoutVars>
          <dgm:dir/>
          <dgm:animOne val="branch"/>
          <dgm:animLvl val="lvl"/>
        </dgm:presLayoutVars>
      </dgm:prSet>
      <dgm:spPr/>
    </dgm:pt>
    <dgm:pt modelId="{1100E7E2-56D3-4C3B-96FA-6BD062DCE3CA}" type="pres">
      <dgm:prSet presAssocID="{9A2870CF-00AE-4C5A-BDC0-6E7122AC38D2}" presName="thickLine" presStyleLbl="alignNode1" presStyleIdx="0" presStyleCnt="6"/>
      <dgm:spPr/>
    </dgm:pt>
    <dgm:pt modelId="{2CC6E0A2-CC18-43B5-BE8F-5088F8AB62C5}" type="pres">
      <dgm:prSet presAssocID="{9A2870CF-00AE-4C5A-BDC0-6E7122AC38D2}" presName="horz1" presStyleCnt="0"/>
      <dgm:spPr/>
    </dgm:pt>
    <dgm:pt modelId="{13A54ED6-FF31-4D36-915D-356A6E4E9B3F}" type="pres">
      <dgm:prSet presAssocID="{9A2870CF-00AE-4C5A-BDC0-6E7122AC38D2}" presName="tx1" presStyleLbl="revTx" presStyleIdx="0" presStyleCnt="6"/>
      <dgm:spPr/>
    </dgm:pt>
    <dgm:pt modelId="{15DA7E9D-A6E2-466F-A02C-B9C6F738E321}" type="pres">
      <dgm:prSet presAssocID="{9A2870CF-00AE-4C5A-BDC0-6E7122AC38D2}" presName="vert1" presStyleCnt="0"/>
      <dgm:spPr/>
    </dgm:pt>
    <dgm:pt modelId="{A7785C27-FFB9-4C91-9D89-19D156C54315}" type="pres">
      <dgm:prSet presAssocID="{C72F16CE-C740-4393-B7EA-9B4786E38CA1}" presName="thickLine" presStyleLbl="alignNode1" presStyleIdx="1" presStyleCnt="6"/>
      <dgm:spPr/>
    </dgm:pt>
    <dgm:pt modelId="{029F9051-A490-4E50-BCD9-16D7A7AC859C}" type="pres">
      <dgm:prSet presAssocID="{C72F16CE-C740-4393-B7EA-9B4786E38CA1}" presName="horz1" presStyleCnt="0"/>
      <dgm:spPr/>
    </dgm:pt>
    <dgm:pt modelId="{18BAE490-F1E4-4089-B35E-3E2ACFCD032B}" type="pres">
      <dgm:prSet presAssocID="{C72F16CE-C740-4393-B7EA-9B4786E38CA1}" presName="tx1" presStyleLbl="revTx" presStyleIdx="1" presStyleCnt="6"/>
      <dgm:spPr/>
    </dgm:pt>
    <dgm:pt modelId="{C8824253-A14A-43D4-85ED-0DA13C71BD6F}" type="pres">
      <dgm:prSet presAssocID="{C72F16CE-C740-4393-B7EA-9B4786E38CA1}" presName="vert1" presStyleCnt="0"/>
      <dgm:spPr/>
    </dgm:pt>
    <dgm:pt modelId="{4701EE64-1AF3-4A04-9504-84219CA3770E}" type="pres">
      <dgm:prSet presAssocID="{950AD1E1-AF9E-4EC9-BBE0-B11023C0B4F8}" presName="thickLine" presStyleLbl="alignNode1" presStyleIdx="2" presStyleCnt="6"/>
      <dgm:spPr/>
    </dgm:pt>
    <dgm:pt modelId="{1F11AC21-24DF-43D7-AF0E-A607958D8165}" type="pres">
      <dgm:prSet presAssocID="{950AD1E1-AF9E-4EC9-BBE0-B11023C0B4F8}" presName="horz1" presStyleCnt="0"/>
      <dgm:spPr/>
    </dgm:pt>
    <dgm:pt modelId="{906C684D-6BF2-4D3D-ACC1-94A40CAE450F}" type="pres">
      <dgm:prSet presAssocID="{950AD1E1-AF9E-4EC9-BBE0-B11023C0B4F8}" presName="tx1" presStyleLbl="revTx" presStyleIdx="2" presStyleCnt="6"/>
      <dgm:spPr/>
    </dgm:pt>
    <dgm:pt modelId="{44E16F86-06E3-46EB-93FA-4F113F278204}" type="pres">
      <dgm:prSet presAssocID="{950AD1E1-AF9E-4EC9-BBE0-B11023C0B4F8}" presName="vert1" presStyleCnt="0"/>
      <dgm:spPr/>
    </dgm:pt>
    <dgm:pt modelId="{07CF9C6E-5121-4089-A466-E3A6A27A16ED}" type="pres">
      <dgm:prSet presAssocID="{0B162D4E-A90A-4241-B6D2-E3A07AA4BC23}" presName="thickLine" presStyleLbl="alignNode1" presStyleIdx="3" presStyleCnt="6"/>
      <dgm:spPr/>
    </dgm:pt>
    <dgm:pt modelId="{885CF6E2-6903-4E27-91BC-56896CCD3F37}" type="pres">
      <dgm:prSet presAssocID="{0B162D4E-A90A-4241-B6D2-E3A07AA4BC23}" presName="horz1" presStyleCnt="0"/>
      <dgm:spPr/>
    </dgm:pt>
    <dgm:pt modelId="{C57661DA-9896-436D-B77A-C7B372EF9D29}" type="pres">
      <dgm:prSet presAssocID="{0B162D4E-A90A-4241-B6D2-E3A07AA4BC23}" presName="tx1" presStyleLbl="revTx" presStyleIdx="3" presStyleCnt="6"/>
      <dgm:spPr/>
    </dgm:pt>
    <dgm:pt modelId="{81DC526E-ABC1-4597-8326-065A7877D47C}" type="pres">
      <dgm:prSet presAssocID="{0B162D4E-A90A-4241-B6D2-E3A07AA4BC23}" presName="vert1" presStyleCnt="0"/>
      <dgm:spPr/>
    </dgm:pt>
    <dgm:pt modelId="{C4D542D9-1AF8-4089-B578-6E7242C5413C}" type="pres">
      <dgm:prSet presAssocID="{C0FFDBB2-BB59-4CD7-BBF0-C83FD8325C6D}" presName="thickLine" presStyleLbl="alignNode1" presStyleIdx="4" presStyleCnt="6"/>
      <dgm:spPr/>
    </dgm:pt>
    <dgm:pt modelId="{29F7A6FE-4E87-4F53-8334-0E5AAE55BA2F}" type="pres">
      <dgm:prSet presAssocID="{C0FFDBB2-BB59-4CD7-BBF0-C83FD8325C6D}" presName="horz1" presStyleCnt="0"/>
      <dgm:spPr/>
    </dgm:pt>
    <dgm:pt modelId="{8273051C-4537-42D8-AB9A-55C6E42C08C6}" type="pres">
      <dgm:prSet presAssocID="{C0FFDBB2-BB59-4CD7-BBF0-C83FD8325C6D}" presName="tx1" presStyleLbl="revTx" presStyleIdx="4" presStyleCnt="6"/>
      <dgm:spPr/>
    </dgm:pt>
    <dgm:pt modelId="{F8103632-B6E7-4803-9AAE-0E09E8E0D2FF}" type="pres">
      <dgm:prSet presAssocID="{C0FFDBB2-BB59-4CD7-BBF0-C83FD8325C6D}" presName="vert1" presStyleCnt="0"/>
      <dgm:spPr/>
    </dgm:pt>
    <dgm:pt modelId="{262C9EC0-C884-49BB-AA8A-D578DFCF0401}" type="pres">
      <dgm:prSet presAssocID="{4EE02336-4EE9-448E-8493-AF9CEB58E844}" presName="thickLine" presStyleLbl="alignNode1" presStyleIdx="5" presStyleCnt="6"/>
      <dgm:spPr/>
    </dgm:pt>
    <dgm:pt modelId="{40B79C05-A86E-487F-A989-B649DF24120E}" type="pres">
      <dgm:prSet presAssocID="{4EE02336-4EE9-448E-8493-AF9CEB58E844}" presName="horz1" presStyleCnt="0"/>
      <dgm:spPr/>
    </dgm:pt>
    <dgm:pt modelId="{B43AA2C2-37B4-4167-9283-66CA8FFE0E44}" type="pres">
      <dgm:prSet presAssocID="{4EE02336-4EE9-448E-8493-AF9CEB58E844}" presName="tx1" presStyleLbl="revTx" presStyleIdx="5" presStyleCnt="6"/>
      <dgm:spPr/>
    </dgm:pt>
    <dgm:pt modelId="{7B6C3A6E-3619-4F8A-9CA5-3AB67BCB13B3}" type="pres">
      <dgm:prSet presAssocID="{4EE02336-4EE9-448E-8493-AF9CEB58E844}" presName="vert1" presStyleCnt="0"/>
      <dgm:spPr/>
    </dgm:pt>
  </dgm:ptLst>
  <dgm:cxnLst>
    <dgm:cxn modelId="{6D5BD22C-0A2B-41F1-AB31-8B85B1921CC7}" type="presOf" srcId="{950AD1E1-AF9E-4EC9-BBE0-B11023C0B4F8}" destId="{906C684D-6BF2-4D3D-ACC1-94A40CAE450F}" srcOrd="0" destOrd="0" presId="urn:microsoft.com/office/officeart/2008/layout/LinedList"/>
    <dgm:cxn modelId="{0650D22D-E8CC-4692-82A7-97A8F4D958E3}" srcId="{FA8B0DD7-A6F0-47BF-9D72-3365D90739C1}" destId="{C0FFDBB2-BB59-4CD7-BBF0-C83FD8325C6D}" srcOrd="4" destOrd="0" parTransId="{883EA3A2-D8C4-4ED4-A447-9004B4E173EA}" sibTransId="{EBE6CD78-5EF9-4FE1-87B5-F31F4B143839}"/>
    <dgm:cxn modelId="{CE16DD34-F2C2-4205-B2CF-CE71BDBC7E91}" srcId="{FA8B0DD7-A6F0-47BF-9D72-3365D90739C1}" destId="{9A2870CF-00AE-4C5A-BDC0-6E7122AC38D2}" srcOrd="0" destOrd="0" parTransId="{2F5575EE-B482-40FC-9AA3-85EA3BF7F983}" sibTransId="{E6E606CF-ED17-48CE-BB2D-7F73AEAB9576}"/>
    <dgm:cxn modelId="{8F388743-53C3-47F1-8E5C-C193E8BBED67}" type="presOf" srcId="{FA8B0DD7-A6F0-47BF-9D72-3365D90739C1}" destId="{4D9D4A01-6450-407F-A4EE-9807ACB7E6F4}" srcOrd="0" destOrd="0" presId="urn:microsoft.com/office/officeart/2008/layout/LinedList"/>
    <dgm:cxn modelId="{467B8958-EFCE-4DEC-87A5-8382739F3BF9}" type="presOf" srcId="{C0FFDBB2-BB59-4CD7-BBF0-C83FD8325C6D}" destId="{8273051C-4537-42D8-AB9A-55C6E42C08C6}" srcOrd="0" destOrd="0" presId="urn:microsoft.com/office/officeart/2008/layout/LinedList"/>
    <dgm:cxn modelId="{28C64B5A-31AD-41A0-B4DF-4CE532B8AF38}" type="presOf" srcId="{C72F16CE-C740-4393-B7EA-9B4786E38CA1}" destId="{18BAE490-F1E4-4089-B35E-3E2ACFCD032B}" srcOrd="0" destOrd="0" presId="urn:microsoft.com/office/officeart/2008/layout/LinedList"/>
    <dgm:cxn modelId="{777E0993-B757-40E7-B291-4B88637D28AC}" srcId="{FA8B0DD7-A6F0-47BF-9D72-3365D90739C1}" destId="{4EE02336-4EE9-448E-8493-AF9CEB58E844}" srcOrd="5" destOrd="0" parTransId="{0DFD376D-8BE1-43F4-A9B7-20542F2C2148}" sibTransId="{11D8E4D9-9DAA-477D-BC94-7370EDB2D8B8}"/>
    <dgm:cxn modelId="{62115AB7-1CBC-4B98-8208-56D960E05AF6}" type="presOf" srcId="{9A2870CF-00AE-4C5A-BDC0-6E7122AC38D2}" destId="{13A54ED6-FF31-4D36-915D-356A6E4E9B3F}" srcOrd="0" destOrd="0" presId="urn:microsoft.com/office/officeart/2008/layout/LinedList"/>
    <dgm:cxn modelId="{A76659CB-AC3F-421D-978A-62763D9BDFB6}" srcId="{FA8B0DD7-A6F0-47BF-9D72-3365D90739C1}" destId="{950AD1E1-AF9E-4EC9-BBE0-B11023C0B4F8}" srcOrd="2" destOrd="0" parTransId="{29DE3895-258A-4DD7-B42F-8186BB2CFE20}" sibTransId="{BC4E9CE4-B377-452E-81BC-3CF307DDCF63}"/>
    <dgm:cxn modelId="{409F46CE-10F2-4C5A-B28F-BE7C6DFA618C}" srcId="{FA8B0DD7-A6F0-47BF-9D72-3365D90739C1}" destId="{C72F16CE-C740-4393-B7EA-9B4786E38CA1}" srcOrd="1" destOrd="0" parTransId="{E4C8E907-0161-4446-9AD5-F9ECD9E817B1}" sibTransId="{F0919912-FC20-4E2B-82B0-C09B1750D4C3}"/>
    <dgm:cxn modelId="{40E462D9-D9AE-4398-AA7A-2CF6DB79E2CA}" type="presOf" srcId="{0B162D4E-A90A-4241-B6D2-E3A07AA4BC23}" destId="{C57661DA-9896-436D-B77A-C7B372EF9D29}" srcOrd="0" destOrd="0" presId="urn:microsoft.com/office/officeart/2008/layout/LinedList"/>
    <dgm:cxn modelId="{31E402E0-D79E-4F0F-A439-531831D44050}" srcId="{FA8B0DD7-A6F0-47BF-9D72-3365D90739C1}" destId="{0B162D4E-A90A-4241-B6D2-E3A07AA4BC23}" srcOrd="3" destOrd="0" parTransId="{D0593BDB-10CE-42B1-8A67-6BBED83B30A1}" sibTransId="{079B829D-2F20-49F1-9814-821CD470DC9C}"/>
    <dgm:cxn modelId="{77CBABFE-BE3F-4307-99EA-AAE75C03016F}" type="presOf" srcId="{4EE02336-4EE9-448E-8493-AF9CEB58E844}" destId="{B43AA2C2-37B4-4167-9283-66CA8FFE0E44}" srcOrd="0" destOrd="0" presId="urn:microsoft.com/office/officeart/2008/layout/LinedList"/>
    <dgm:cxn modelId="{F244EBE2-9D28-41E2-8C1E-4540A6AF98DE}" type="presParOf" srcId="{4D9D4A01-6450-407F-A4EE-9807ACB7E6F4}" destId="{1100E7E2-56D3-4C3B-96FA-6BD062DCE3CA}" srcOrd="0" destOrd="0" presId="urn:microsoft.com/office/officeart/2008/layout/LinedList"/>
    <dgm:cxn modelId="{76C5F96E-8453-4203-A711-B9413127D920}" type="presParOf" srcId="{4D9D4A01-6450-407F-A4EE-9807ACB7E6F4}" destId="{2CC6E0A2-CC18-43B5-BE8F-5088F8AB62C5}" srcOrd="1" destOrd="0" presId="urn:microsoft.com/office/officeart/2008/layout/LinedList"/>
    <dgm:cxn modelId="{E15FDBA4-D397-48A0-BE94-74FB7355D936}" type="presParOf" srcId="{2CC6E0A2-CC18-43B5-BE8F-5088F8AB62C5}" destId="{13A54ED6-FF31-4D36-915D-356A6E4E9B3F}" srcOrd="0" destOrd="0" presId="urn:microsoft.com/office/officeart/2008/layout/LinedList"/>
    <dgm:cxn modelId="{892B3526-C473-4540-947B-DF001CB922C9}" type="presParOf" srcId="{2CC6E0A2-CC18-43B5-BE8F-5088F8AB62C5}" destId="{15DA7E9D-A6E2-466F-A02C-B9C6F738E321}" srcOrd="1" destOrd="0" presId="urn:microsoft.com/office/officeart/2008/layout/LinedList"/>
    <dgm:cxn modelId="{E07DA70D-18F3-4D0E-9D0E-10136534688B}" type="presParOf" srcId="{4D9D4A01-6450-407F-A4EE-9807ACB7E6F4}" destId="{A7785C27-FFB9-4C91-9D89-19D156C54315}" srcOrd="2" destOrd="0" presId="urn:microsoft.com/office/officeart/2008/layout/LinedList"/>
    <dgm:cxn modelId="{D8CBDB27-EFCA-4575-9B10-4A364668361A}" type="presParOf" srcId="{4D9D4A01-6450-407F-A4EE-9807ACB7E6F4}" destId="{029F9051-A490-4E50-BCD9-16D7A7AC859C}" srcOrd="3" destOrd="0" presId="urn:microsoft.com/office/officeart/2008/layout/LinedList"/>
    <dgm:cxn modelId="{581BDF2C-EAAE-4900-8891-A0FB1134CD0E}" type="presParOf" srcId="{029F9051-A490-4E50-BCD9-16D7A7AC859C}" destId="{18BAE490-F1E4-4089-B35E-3E2ACFCD032B}" srcOrd="0" destOrd="0" presId="urn:microsoft.com/office/officeart/2008/layout/LinedList"/>
    <dgm:cxn modelId="{DFC2364A-FBFC-4B20-BAA2-995E9CE6D833}" type="presParOf" srcId="{029F9051-A490-4E50-BCD9-16D7A7AC859C}" destId="{C8824253-A14A-43D4-85ED-0DA13C71BD6F}" srcOrd="1" destOrd="0" presId="urn:microsoft.com/office/officeart/2008/layout/LinedList"/>
    <dgm:cxn modelId="{AAB07361-FCF1-4A48-AA8E-AD0854E094D4}" type="presParOf" srcId="{4D9D4A01-6450-407F-A4EE-9807ACB7E6F4}" destId="{4701EE64-1AF3-4A04-9504-84219CA3770E}" srcOrd="4" destOrd="0" presId="urn:microsoft.com/office/officeart/2008/layout/LinedList"/>
    <dgm:cxn modelId="{BDDC83D4-C5E6-4CFB-BB6F-C5834128A511}" type="presParOf" srcId="{4D9D4A01-6450-407F-A4EE-9807ACB7E6F4}" destId="{1F11AC21-24DF-43D7-AF0E-A607958D8165}" srcOrd="5" destOrd="0" presId="urn:microsoft.com/office/officeart/2008/layout/LinedList"/>
    <dgm:cxn modelId="{56DE445B-80FA-4F86-85EF-3BB812481B44}" type="presParOf" srcId="{1F11AC21-24DF-43D7-AF0E-A607958D8165}" destId="{906C684D-6BF2-4D3D-ACC1-94A40CAE450F}" srcOrd="0" destOrd="0" presId="urn:microsoft.com/office/officeart/2008/layout/LinedList"/>
    <dgm:cxn modelId="{4E097A07-3405-4A2F-9284-7808DB7799AC}" type="presParOf" srcId="{1F11AC21-24DF-43D7-AF0E-A607958D8165}" destId="{44E16F86-06E3-46EB-93FA-4F113F278204}" srcOrd="1" destOrd="0" presId="urn:microsoft.com/office/officeart/2008/layout/LinedList"/>
    <dgm:cxn modelId="{AF36F89C-6005-4811-AFD8-1D9581811500}" type="presParOf" srcId="{4D9D4A01-6450-407F-A4EE-9807ACB7E6F4}" destId="{07CF9C6E-5121-4089-A466-E3A6A27A16ED}" srcOrd="6" destOrd="0" presId="urn:microsoft.com/office/officeart/2008/layout/LinedList"/>
    <dgm:cxn modelId="{D23FB1E9-C751-45F9-A167-AF855FBA59A8}" type="presParOf" srcId="{4D9D4A01-6450-407F-A4EE-9807ACB7E6F4}" destId="{885CF6E2-6903-4E27-91BC-56896CCD3F37}" srcOrd="7" destOrd="0" presId="urn:microsoft.com/office/officeart/2008/layout/LinedList"/>
    <dgm:cxn modelId="{42094541-4D47-44C2-8C9D-C6EBC4AF9B59}" type="presParOf" srcId="{885CF6E2-6903-4E27-91BC-56896CCD3F37}" destId="{C57661DA-9896-436D-B77A-C7B372EF9D29}" srcOrd="0" destOrd="0" presId="urn:microsoft.com/office/officeart/2008/layout/LinedList"/>
    <dgm:cxn modelId="{EBCEADCA-EA73-4B22-B372-F30DA7EF59C6}" type="presParOf" srcId="{885CF6E2-6903-4E27-91BC-56896CCD3F37}" destId="{81DC526E-ABC1-4597-8326-065A7877D47C}" srcOrd="1" destOrd="0" presId="urn:microsoft.com/office/officeart/2008/layout/LinedList"/>
    <dgm:cxn modelId="{E6265F26-04C7-4F25-8D7F-78FC58A3D901}" type="presParOf" srcId="{4D9D4A01-6450-407F-A4EE-9807ACB7E6F4}" destId="{C4D542D9-1AF8-4089-B578-6E7242C5413C}" srcOrd="8" destOrd="0" presId="urn:microsoft.com/office/officeart/2008/layout/LinedList"/>
    <dgm:cxn modelId="{3CD7DC99-D5CC-42C2-9028-28917DD288A8}" type="presParOf" srcId="{4D9D4A01-6450-407F-A4EE-9807ACB7E6F4}" destId="{29F7A6FE-4E87-4F53-8334-0E5AAE55BA2F}" srcOrd="9" destOrd="0" presId="urn:microsoft.com/office/officeart/2008/layout/LinedList"/>
    <dgm:cxn modelId="{4844F962-57CB-41B7-A508-8C064206790A}" type="presParOf" srcId="{29F7A6FE-4E87-4F53-8334-0E5AAE55BA2F}" destId="{8273051C-4537-42D8-AB9A-55C6E42C08C6}" srcOrd="0" destOrd="0" presId="urn:microsoft.com/office/officeart/2008/layout/LinedList"/>
    <dgm:cxn modelId="{E9A822CB-844D-4BA8-AA1A-89E9B7DE1126}" type="presParOf" srcId="{29F7A6FE-4E87-4F53-8334-0E5AAE55BA2F}" destId="{F8103632-B6E7-4803-9AAE-0E09E8E0D2FF}" srcOrd="1" destOrd="0" presId="urn:microsoft.com/office/officeart/2008/layout/LinedList"/>
    <dgm:cxn modelId="{1E0A2710-DEDA-466F-B26C-49EC8B19ED93}" type="presParOf" srcId="{4D9D4A01-6450-407F-A4EE-9807ACB7E6F4}" destId="{262C9EC0-C884-49BB-AA8A-D578DFCF0401}" srcOrd="10" destOrd="0" presId="urn:microsoft.com/office/officeart/2008/layout/LinedList"/>
    <dgm:cxn modelId="{7FA4C9E3-02D0-4CB5-B062-95F68327AAF5}" type="presParOf" srcId="{4D9D4A01-6450-407F-A4EE-9807ACB7E6F4}" destId="{40B79C05-A86E-487F-A989-B649DF24120E}" srcOrd="11" destOrd="0" presId="urn:microsoft.com/office/officeart/2008/layout/LinedList"/>
    <dgm:cxn modelId="{829C36BE-35F9-4838-BA0A-A5986984BF6F}" type="presParOf" srcId="{40B79C05-A86E-487F-A989-B649DF24120E}" destId="{B43AA2C2-37B4-4167-9283-66CA8FFE0E44}" srcOrd="0" destOrd="0" presId="urn:microsoft.com/office/officeart/2008/layout/LinedList"/>
    <dgm:cxn modelId="{507F1EA5-65A2-4F92-B2A6-FF7FFF9083EF}" type="presParOf" srcId="{40B79C05-A86E-487F-A989-B649DF24120E}" destId="{7B6C3A6E-3619-4F8A-9CA5-3AB67BCB13B3}"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CEF320-3D1F-4C46-A8B5-4DD4D708E79E}">
      <dsp:nvSpPr>
        <dsp:cNvPr id="0" name=""/>
        <dsp:cNvSpPr/>
      </dsp:nvSpPr>
      <dsp:spPr>
        <a:xfrm>
          <a:off x="298793" y="0"/>
          <a:ext cx="7984869" cy="866497"/>
        </a:xfrm>
        <a:prstGeom prst="roundRect">
          <a:avLst>
            <a:gd name="adj" fmla="val 10000"/>
          </a:avLst>
        </a:prstGeom>
        <a:solidFill>
          <a:srgbClr val="01797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t>Reasons for visiting the doctor</a:t>
          </a:r>
        </a:p>
      </dsp:txBody>
      <dsp:txXfrm>
        <a:off x="324172" y="25379"/>
        <a:ext cx="6948471" cy="815739"/>
      </dsp:txXfrm>
    </dsp:sp>
    <dsp:sp modelId="{724F9902-B41C-4DED-9678-3B0095DA958D}">
      <dsp:nvSpPr>
        <dsp:cNvPr id="0" name=""/>
        <dsp:cNvSpPr/>
      </dsp:nvSpPr>
      <dsp:spPr>
        <a:xfrm>
          <a:off x="596272" y="986844"/>
          <a:ext cx="7984869" cy="866497"/>
        </a:xfrm>
        <a:prstGeom prst="roundRect">
          <a:avLst>
            <a:gd name="adj" fmla="val 10000"/>
          </a:avLst>
        </a:prstGeom>
        <a:solidFill>
          <a:srgbClr val="01797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IE" sz="2000" kern="1200" dirty="0"/>
            <a:t>Since mid-May, there has been a decline in Liam’s energy levels</a:t>
          </a:r>
          <a:r>
            <a:rPr lang="pt-PT" sz="2000" kern="1200" dirty="0"/>
            <a:t>.</a:t>
          </a:r>
          <a:endParaRPr lang="en-US" sz="2000" kern="1200" dirty="0"/>
        </a:p>
      </dsp:txBody>
      <dsp:txXfrm>
        <a:off x="621651" y="1012223"/>
        <a:ext cx="6774615" cy="815739"/>
      </dsp:txXfrm>
    </dsp:sp>
    <dsp:sp modelId="{EE494212-F2B9-4B4A-884B-D9E83E49B21E}">
      <dsp:nvSpPr>
        <dsp:cNvPr id="0" name=""/>
        <dsp:cNvSpPr/>
      </dsp:nvSpPr>
      <dsp:spPr>
        <a:xfrm>
          <a:off x="1192545" y="1973688"/>
          <a:ext cx="7984869" cy="866497"/>
        </a:xfrm>
        <a:prstGeom prst="roundRect">
          <a:avLst>
            <a:gd name="adj" fmla="val 10000"/>
          </a:avLst>
        </a:prstGeom>
        <a:solidFill>
          <a:srgbClr val="01797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IE" sz="2000" kern="1200" dirty="0"/>
            <a:t>He does not appear to be sleeping well and Mum and Dad sometimes hear him snore</a:t>
          </a:r>
          <a:endParaRPr lang="en-US" sz="2000" kern="1200" dirty="0"/>
        </a:p>
      </dsp:txBody>
      <dsp:txXfrm>
        <a:off x="1217924" y="1999067"/>
        <a:ext cx="6774615" cy="815739"/>
      </dsp:txXfrm>
    </dsp:sp>
    <dsp:sp modelId="{38FFE77C-46E4-4D32-BF39-0980BDB2EEBC}">
      <dsp:nvSpPr>
        <dsp:cNvPr id="0" name=""/>
        <dsp:cNvSpPr/>
      </dsp:nvSpPr>
      <dsp:spPr>
        <a:xfrm>
          <a:off x="1788818" y="2960533"/>
          <a:ext cx="7984869" cy="866497"/>
        </a:xfrm>
        <a:prstGeom prst="roundRect">
          <a:avLst>
            <a:gd name="adj" fmla="val 10000"/>
          </a:avLst>
        </a:prstGeom>
        <a:solidFill>
          <a:srgbClr val="01797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IE" sz="2000" kern="1200" dirty="0"/>
            <a:t>Teacher complains that Liam is inattentive in class and does not appear to hear what is being said to him</a:t>
          </a:r>
          <a:endParaRPr lang="en-US" sz="2000" kern="1200" dirty="0"/>
        </a:p>
      </dsp:txBody>
      <dsp:txXfrm>
        <a:off x="1814197" y="2985912"/>
        <a:ext cx="6774615" cy="815739"/>
      </dsp:txXfrm>
    </dsp:sp>
    <dsp:sp modelId="{5CFEE596-56EB-42F8-A85E-5664D7DB0A1B}">
      <dsp:nvSpPr>
        <dsp:cNvPr id="0" name=""/>
        <dsp:cNvSpPr/>
      </dsp:nvSpPr>
      <dsp:spPr>
        <a:xfrm>
          <a:off x="2385091" y="3947377"/>
          <a:ext cx="7984869" cy="866497"/>
        </a:xfrm>
        <a:prstGeom prst="roundRect">
          <a:avLst>
            <a:gd name="adj" fmla="val 10000"/>
          </a:avLst>
        </a:prstGeom>
        <a:solidFill>
          <a:srgbClr val="01797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pt-PT" sz="2000" kern="1200" dirty="0"/>
            <a:t>Coughing a lot</a:t>
          </a:r>
          <a:endParaRPr lang="en-US" sz="2000" kern="1200" dirty="0"/>
        </a:p>
      </dsp:txBody>
      <dsp:txXfrm>
        <a:off x="2410470" y="3972756"/>
        <a:ext cx="6774615" cy="815739"/>
      </dsp:txXfrm>
    </dsp:sp>
    <dsp:sp modelId="{57ACB9D9-F8AD-4AAE-BB4C-CD2BB7E66BF4}">
      <dsp:nvSpPr>
        <dsp:cNvPr id="0" name=""/>
        <dsp:cNvSpPr/>
      </dsp:nvSpPr>
      <dsp:spPr>
        <a:xfrm>
          <a:off x="7421646" y="633024"/>
          <a:ext cx="563223" cy="563223"/>
        </a:xfrm>
        <a:prstGeom prst="downArrow">
          <a:avLst>
            <a:gd name="adj1" fmla="val 55000"/>
            <a:gd name="adj2" fmla="val 45000"/>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7548371" y="633024"/>
        <a:ext cx="309773" cy="423825"/>
      </dsp:txXfrm>
    </dsp:sp>
    <dsp:sp modelId="{994D474D-34C4-467E-9CDA-DB95E17005A7}">
      <dsp:nvSpPr>
        <dsp:cNvPr id="0" name=""/>
        <dsp:cNvSpPr/>
      </dsp:nvSpPr>
      <dsp:spPr>
        <a:xfrm>
          <a:off x="8017919" y="1619868"/>
          <a:ext cx="563223" cy="563223"/>
        </a:xfrm>
        <a:prstGeom prst="downArrow">
          <a:avLst>
            <a:gd name="adj1" fmla="val 55000"/>
            <a:gd name="adj2" fmla="val 45000"/>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8144644" y="1619868"/>
        <a:ext cx="309773" cy="423825"/>
      </dsp:txXfrm>
    </dsp:sp>
    <dsp:sp modelId="{BFA1CF1D-DBDA-4DAC-9033-376F288279BA}">
      <dsp:nvSpPr>
        <dsp:cNvPr id="0" name=""/>
        <dsp:cNvSpPr/>
      </dsp:nvSpPr>
      <dsp:spPr>
        <a:xfrm>
          <a:off x="8614192" y="2592271"/>
          <a:ext cx="563223" cy="563223"/>
        </a:xfrm>
        <a:prstGeom prst="downArrow">
          <a:avLst>
            <a:gd name="adj1" fmla="val 55000"/>
            <a:gd name="adj2" fmla="val 45000"/>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8740917" y="2592271"/>
        <a:ext cx="309773" cy="423825"/>
      </dsp:txXfrm>
    </dsp:sp>
    <dsp:sp modelId="{B0C117E5-11BA-4E2C-930E-96B4D9517C63}">
      <dsp:nvSpPr>
        <dsp:cNvPr id="0" name=""/>
        <dsp:cNvSpPr/>
      </dsp:nvSpPr>
      <dsp:spPr>
        <a:xfrm>
          <a:off x="9210464" y="3588743"/>
          <a:ext cx="563223" cy="563223"/>
        </a:xfrm>
        <a:prstGeom prst="downArrow">
          <a:avLst>
            <a:gd name="adj1" fmla="val 55000"/>
            <a:gd name="adj2" fmla="val 45000"/>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9337189" y="3588743"/>
        <a:ext cx="309773" cy="4238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0FEC48-9661-4292-A600-2A2F5B925341}">
      <dsp:nvSpPr>
        <dsp:cNvPr id="0" name=""/>
        <dsp:cNvSpPr/>
      </dsp:nvSpPr>
      <dsp:spPr>
        <a:xfrm>
          <a:off x="0" y="68872"/>
          <a:ext cx="11447431" cy="718672"/>
        </a:xfrm>
        <a:prstGeom prst="roundRect">
          <a:avLst/>
        </a:prstGeom>
        <a:solidFill>
          <a:srgbClr val="01797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Mum has been purchasing OTC anti-histamines for him (but they are not sure he takes them)</a:t>
          </a:r>
        </a:p>
      </dsp:txBody>
      <dsp:txXfrm>
        <a:off x="35083" y="103955"/>
        <a:ext cx="11377265" cy="648506"/>
      </dsp:txXfrm>
    </dsp:sp>
    <dsp:sp modelId="{487DFB31-FEB7-4613-A95C-F446ABB88647}">
      <dsp:nvSpPr>
        <dsp:cNvPr id="0" name=""/>
        <dsp:cNvSpPr/>
      </dsp:nvSpPr>
      <dsp:spPr>
        <a:xfrm>
          <a:off x="0" y="839385"/>
          <a:ext cx="11447431" cy="718672"/>
        </a:xfrm>
        <a:prstGeom prst="roundRect">
          <a:avLst/>
        </a:prstGeom>
        <a:solidFill>
          <a:srgbClr val="01797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Mum had eczema and hay fever as a child</a:t>
          </a:r>
        </a:p>
      </dsp:txBody>
      <dsp:txXfrm>
        <a:off x="35083" y="874468"/>
        <a:ext cx="11377265" cy="648506"/>
      </dsp:txXfrm>
    </dsp:sp>
    <dsp:sp modelId="{46D95FD7-6A32-45B6-A580-04903A7E35C0}">
      <dsp:nvSpPr>
        <dsp:cNvPr id="0" name=""/>
        <dsp:cNvSpPr/>
      </dsp:nvSpPr>
      <dsp:spPr>
        <a:xfrm>
          <a:off x="0" y="1609898"/>
          <a:ext cx="11447431" cy="718672"/>
        </a:xfrm>
        <a:prstGeom prst="roundRect">
          <a:avLst/>
        </a:prstGeom>
        <a:solidFill>
          <a:srgbClr val="01797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They live on the edge of town, with fields opposite the house</a:t>
          </a:r>
        </a:p>
      </dsp:txBody>
      <dsp:txXfrm>
        <a:off x="35083" y="1644981"/>
        <a:ext cx="11377265" cy="648506"/>
      </dsp:txXfrm>
    </dsp:sp>
    <dsp:sp modelId="{C8785DF7-0FF6-48F1-A8B9-AEAE6A6113D1}">
      <dsp:nvSpPr>
        <dsp:cNvPr id="0" name=""/>
        <dsp:cNvSpPr/>
      </dsp:nvSpPr>
      <dsp:spPr>
        <a:xfrm>
          <a:off x="0" y="2380410"/>
          <a:ext cx="11447431" cy="718672"/>
        </a:xfrm>
        <a:prstGeom prst="roundRect">
          <a:avLst/>
        </a:prstGeom>
        <a:solidFill>
          <a:srgbClr val="01797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Neither parent smokes cigarettes</a:t>
          </a:r>
        </a:p>
      </dsp:txBody>
      <dsp:txXfrm>
        <a:off x="35083" y="2415493"/>
        <a:ext cx="11377265" cy="648506"/>
      </dsp:txXfrm>
    </dsp:sp>
    <dsp:sp modelId="{86ECBF9A-A963-410B-8D97-37209BAA6674}">
      <dsp:nvSpPr>
        <dsp:cNvPr id="0" name=""/>
        <dsp:cNvSpPr/>
      </dsp:nvSpPr>
      <dsp:spPr>
        <a:xfrm>
          <a:off x="0" y="3150923"/>
          <a:ext cx="11447431" cy="718672"/>
        </a:xfrm>
        <a:prstGeom prst="roundRect">
          <a:avLst/>
        </a:prstGeom>
        <a:solidFill>
          <a:srgbClr val="01797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They have noticed that although Liam has mild symptoms throughout the year, that these are much worse over the last three weeks. He does not seem to have the energy to play football and generally appears lethargic.</a:t>
          </a:r>
        </a:p>
      </dsp:txBody>
      <dsp:txXfrm>
        <a:off x="35083" y="3186006"/>
        <a:ext cx="11377265" cy="648506"/>
      </dsp:txXfrm>
    </dsp:sp>
    <dsp:sp modelId="{0EB033C2-C2EF-4E0E-A1D4-9A97589FC9EB}">
      <dsp:nvSpPr>
        <dsp:cNvPr id="0" name=""/>
        <dsp:cNvSpPr/>
      </dsp:nvSpPr>
      <dsp:spPr>
        <a:xfrm>
          <a:off x="0" y="3921435"/>
          <a:ext cx="11447431" cy="718672"/>
        </a:xfrm>
        <a:prstGeom prst="roundRect">
          <a:avLst/>
        </a:prstGeom>
        <a:solidFill>
          <a:srgbClr val="01797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Liam’s mom also noted he is coughing a lot</a:t>
          </a:r>
        </a:p>
      </dsp:txBody>
      <dsp:txXfrm>
        <a:off x="35083" y="3956518"/>
        <a:ext cx="11377265" cy="6485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B183A7-F8F2-45A4-BD29-C6F4FE65C6A3}">
      <dsp:nvSpPr>
        <dsp:cNvPr id="0" name=""/>
        <dsp:cNvSpPr/>
      </dsp:nvSpPr>
      <dsp:spPr>
        <a:xfrm>
          <a:off x="0" y="840229"/>
          <a:ext cx="11217212" cy="155119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33C4547-EA3F-487A-B6FE-32A146EFB944}">
      <dsp:nvSpPr>
        <dsp:cNvPr id="0" name=""/>
        <dsp:cNvSpPr/>
      </dsp:nvSpPr>
      <dsp:spPr>
        <a:xfrm>
          <a:off x="469236" y="1189248"/>
          <a:ext cx="853156" cy="85315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A6C5DFC-1E1A-4284-9017-32EC0C39C26C}">
      <dsp:nvSpPr>
        <dsp:cNvPr id="0" name=""/>
        <dsp:cNvSpPr/>
      </dsp:nvSpPr>
      <dsp:spPr>
        <a:xfrm>
          <a:off x="1791628" y="840229"/>
          <a:ext cx="9425583" cy="15511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4168" tIns="164168" rIns="164168" bIns="164168" numCol="1" spcCol="1270" anchor="ctr" anchorCtr="0">
          <a:noAutofit/>
        </a:bodyPr>
        <a:lstStyle/>
        <a:p>
          <a:pPr marL="0" lvl="0" indent="0" algn="l" defTabSz="933450">
            <a:lnSpc>
              <a:spcPct val="100000"/>
            </a:lnSpc>
            <a:spcBef>
              <a:spcPct val="0"/>
            </a:spcBef>
            <a:spcAft>
              <a:spcPts val="0"/>
            </a:spcAft>
            <a:buNone/>
          </a:pPr>
          <a:r>
            <a:rPr lang="en-US" sz="2100" kern="1200" dirty="0">
              <a:latin typeface="Arial" panose="020B0604020202020204" pitchFamily="34" charset="0"/>
              <a:cs typeface="Arial" panose="020B0604020202020204" pitchFamily="34" charset="0"/>
            </a:rPr>
            <a:t>You explain to Liam and to his parents that Liam appears to have </a:t>
          </a:r>
        </a:p>
        <a:p>
          <a:pPr marL="0" lvl="0" indent="0" algn="l" defTabSz="933450">
            <a:lnSpc>
              <a:spcPct val="100000"/>
            </a:lnSpc>
            <a:spcBef>
              <a:spcPct val="0"/>
            </a:spcBef>
            <a:spcAft>
              <a:spcPts val="0"/>
            </a:spcAft>
            <a:buNone/>
          </a:pPr>
          <a:r>
            <a:rPr lang="en-US" sz="2100" b="1" kern="1200" dirty="0">
              <a:latin typeface="Arial" panose="020B0604020202020204" pitchFamily="34" charset="0"/>
              <a:cs typeface="Arial" panose="020B0604020202020204" pitchFamily="34" charset="0"/>
            </a:rPr>
            <a:t>Perennial Allergic Rhinitis </a:t>
          </a:r>
          <a:r>
            <a:rPr lang="en-US" sz="2100" kern="1200" dirty="0">
              <a:latin typeface="Arial" panose="020B0604020202020204" pitchFamily="34" charset="0"/>
              <a:cs typeface="Arial" panose="020B0604020202020204" pitchFamily="34" charset="0"/>
            </a:rPr>
            <a:t>(probably due to h</a:t>
          </a:r>
          <a:r>
            <a:rPr lang="en-GB" sz="2100" kern="1200" dirty="0" err="1">
              <a:latin typeface="Arial" panose="020B0604020202020204" pitchFamily="34" charset="0"/>
              <a:cs typeface="Arial" panose="020B0604020202020204" pitchFamily="34" charset="0"/>
            </a:rPr>
            <a:t>ouse</a:t>
          </a:r>
          <a:r>
            <a:rPr lang="en-GB" sz="2100" kern="1200" dirty="0">
              <a:latin typeface="Arial" panose="020B0604020202020204" pitchFamily="34" charset="0"/>
              <a:cs typeface="Arial" panose="020B0604020202020204" pitchFamily="34" charset="0"/>
            </a:rPr>
            <a:t> dust mites</a:t>
          </a:r>
          <a:r>
            <a:rPr lang="en-US" sz="2100" kern="1200" dirty="0">
              <a:latin typeface="Arial" panose="020B0604020202020204" pitchFamily="34" charset="0"/>
              <a:cs typeface="Arial" panose="020B0604020202020204" pitchFamily="34" charset="0"/>
            </a:rPr>
            <a:t>) and now has </a:t>
          </a:r>
        </a:p>
        <a:p>
          <a:pPr marL="0" lvl="0" indent="0" algn="l" defTabSz="933450">
            <a:lnSpc>
              <a:spcPct val="100000"/>
            </a:lnSpc>
            <a:spcBef>
              <a:spcPct val="0"/>
            </a:spcBef>
            <a:spcAft>
              <a:spcPts val="0"/>
            </a:spcAft>
            <a:buNone/>
          </a:pPr>
          <a:r>
            <a:rPr lang="en-US" sz="2100" b="1" kern="1200" dirty="0">
              <a:latin typeface="Arial" panose="020B0604020202020204" pitchFamily="34" charset="0"/>
              <a:cs typeface="Arial" panose="020B0604020202020204" pitchFamily="34" charset="0"/>
            </a:rPr>
            <a:t>Seasonal Allergic Rhinitis</a:t>
          </a:r>
          <a:r>
            <a:rPr lang="en-US" sz="2100" kern="1200" dirty="0">
              <a:latin typeface="Arial" panose="020B0604020202020204" pitchFamily="34" charset="0"/>
              <a:cs typeface="Arial" panose="020B0604020202020204" pitchFamily="34" charset="0"/>
            </a:rPr>
            <a:t>, probably due to grass pollens</a:t>
          </a:r>
        </a:p>
      </dsp:txBody>
      <dsp:txXfrm>
        <a:off x="1791628" y="840229"/>
        <a:ext cx="9425583" cy="1551193"/>
      </dsp:txXfrm>
    </dsp:sp>
    <dsp:sp modelId="{25D5F1A6-5AF2-4A75-9895-D15B92E7545A}">
      <dsp:nvSpPr>
        <dsp:cNvPr id="0" name=""/>
        <dsp:cNvSpPr/>
      </dsp:nvSpPr>
      <dsp:spPr>
        <a:xfrm>
          <a:off x="0" y="2779222"/>
          <a:ext cx="11217212" cy="155119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FF1DA2-8D22-45E5-9C0C-CA88E247C8C0}">
      <dsp:nvSpPr>
        <dsp:cNvPr id="0" name=""/>
        <dsp:cNvSpPr/>
      </dsp:nvSpPr>
      <dsp:spPr>
        <a:xfrm>
          <a:off x="469236" y="3128240"/>
          <a:ext cx="853156" cy="85315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DEAA8DC-374A-494B-BD8C-D178A9711F94}">
      <dsp:nvSpPr>
        <dsp:cNvPr id="0" name=""/>
        <dsp:cNvSpPr/>
      </dsp:nvSpPr>
      <dsp:spPr>
        <a:xfrm>
          <a:off x="1791628" y="2779222"/>
          <a:ext cx="9425583" cy="15511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4168" tIns="164168" rIns="164168" bIns="164168" numCol="1" spcCol="1270" anchor="ctr" anchorCtr="0">
          <a:noAutofit/>
        </a:bodyPr>
        <a:lstStyle/>
        <a:p>
          <a:pPr marL="0" lvl="0" indent="0" algn="l" defTabSz="933450">
            <a:lnSpc>
              <a:spcPct val="100000"/>
            </a:lnSpc>
            <a:spcBef>
              <a:spcPct val="0"/>
            </a:spcBef>
            <a:spcAft>
              <a:spcPct val="35000"/>
            </a:spcAft>
            <a:buNone/>
          </a:pPr>
          <a:r>
            <a:rPr lang="en-US" sz="2100" kern="1200" dirty="0">
              <a:latin typeface="Arial" panose="020B0604020202020204" pitchFamily="34" charset="0"/>
              <a:cs typeface="Arial" panose="020B0604020202020204" pitchFamily="34" charset="0"/>
            </a:rPr>
            <a:t>This is causing blockage of his nose, postnasal drip (causing cough) and fluid behind the ear drums  (leading to his reduced hearing) altogether this is also interfering with his sleep quality causing loss of “get up and go”</a:t>
          </a:r>
        </a:p>
      </dsp:txBody>
      <dsp:txXfrm>
        <a:off x="1791628" y="2779222"/>
        <a:ext cx="9425583" cy="155119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583550-9962-410C-9477-6876F9CB044E}">
      <dsp:nvSpPr>
        <dsp:cNvPr id="0" name=""/>
        <dsp:cNvSpPr/>
      </dsp:nvSpPr>
      <dsp:spPr>
        <a:xfrm>
          <a:off x="0" y="937075"/>
          <a:ext cx="11217212" cy="1216800"/>
        </a:xfrm>
        <a:prstGeom prst="roundRect">
          <a:avLst/>
        </a:prstGeom>
        <a:solidFill>
          <a:srgbClr val="01797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We agree to use a </a:t>
          </a:r>
          <a:r>
            <a:rPr lang="en-US" sz="2400" b="1" kern="1200" dirty="0">
              <a:latin typeface="Arial" panose="020B0604020202020204" pitchFamily="34" charset="0"/>
              <a:cs typeface="Arial" panose="020B0604020202020204" pitchFamily="34" charset="0"/>
            </a:rPr>
            <a:t>topical nasal decongestant</a:t>
          </a:r>
          <a:r>
            <a:rPr lang="en-US" sz="2400" kern="1200" dirty="0">
              <a:latin typeface="Arial" panose="020B0604020202020204" pitchFamily="34" charset="0"/>
              <a:cs typeface="Arial" panose="020B0604020202020204" pitchFamily="34" charset="0"/>
            </a:rPr>
            <a:t>, for 5 days only, every 4-6 hours to reduce swelling </a:t>
          </a:r>
        </a:p>
      </dsp:txBody>
      <dsp:txXfrm>
        <a:off x="59399" y="996474"/>
        <a:ext cx="11098414" cy="1098002"/>
      </dsp:txXfrm>
    </dsp:sp>
    <dsp:sp modelId="{F4EDB389-19E5-4329-AB72-1CEDF22D95B2}">
      <dsp:nvSpPr>
        <dsp:cNvPr id="0" name=""/>
        <dsp:cNvSpPr/>
      </dsp:nvSpPr>
      <dsp:spPr>
        <a:xfrm>
          <a:off x="0" y="2341075"/>
          <a:ext cx="11217212" cy="806835"/>
        </a:xfrm>
        <a:prstGeom prst="roundRect">
          <a:avLst/>
        </a:prstGeom>
        <a:solidFill>
          <a:srgbClr val="01797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We agree to use nasal steroids </a:t>
          </a:r>
        </a:p>
      </dsp:txBody>
      <dsp:txXfrm>
        <a:off x="39386" y="2380461"/>
        <a:ext cx="11138440" cy="728063"/>
      </dsp:txXfrm>
    </dsp:sp>
    <dsp:sp modelId="{D87DA16F-F95E-48FB-8460-9F8140FFA6EE}">
      <dsp:nvSpPr>
        <dsp:cNvPr id="0" name=""/>
        <dsp:cNvSpPr/>
      </dsp:nvSpPr>
      <dsp:spPr>
        <a:xfrm>
          <a:off x="0" y="3212559"/>
          <a:ext cx="11217212" cy="15473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6146"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sz="2000" kern="1200" dirty="0">
              <a:latin typeface="Arial" panose="020B0604020202020204" pitchFamily="34" charset="0"/>
              <a:cs typeface="Arial" panose="020B0604020202020204" pitchFamily="34" charset="0"/>
            </a:rPr>
            <a:t>It is explained that the nasal steroids are very safe</a:t>
          </a:r>
        </a:p>
        <a:p>
          <a:pPr marL="228600" lvl="1" indent="-228600" algn="l" defTabSz="889000">
            <a:lnSpc>
              <a:spcPct val="90000"/>
            </a:lnSpc>
            <a:spcBef>
              <a:spcPct val="0"/>
            </a:spcBef>
            <a:spcAft>
              <a:spcPct val="20000"/>
            </a:spcAft>
            <a:buChar char="•"/>
          </a:pPr>
          <a:r>
            <a:rPr lang="en-US" sz="2000" kern="1200" dirty="0">
              <a:latin typeface="Arial" panose="020B0604020202020204" pitchFamily="34" charset="0"/>
              <a:cs typeface="Arial" panose="020B0604020202020204" pitchFamily="34" charset="0"/>
            </a:rPr>
            <a:t>It is demonstrated how to use the nasal spray</a:t>
          </a:r>
        </a:p>
        <a:p>
          <a:pPr marL="228600" lvl="1" indent="-228600" algn="l" defTabSz="889000">
            <a:lnSpc>
              <a:spcPct val="90000"/>
            </a:lnSpc>
            <a:spcBef>
              <a:spcPct val="0"/>
            </a:spcBef>
            <a:spcAft>
              <a:spcPct val="20000"/>
            </a:spcAft>
            <a:buChar char="•"/>
          </a:pPr>
          <a:r>
            <a:rPr lang="en-US" sz="2000" kern="1200" dirty="0">
              <a:latin typeface="Arial" panose="020B0604020202020204" pitchFamily="34" charset="0"/>
              <a:cs typeface="Arial" panose="020B0604020202020204" pitchFamily="34" charset="0"/>
            </a:rPr>
            <a:t>Liam is started on one puff of Fluticasone propionate, Fluticasone Furoate or Mometasone. one squirt each nostril daily.</a:t>
          </a:r>
        </a:p>
        <a:p>
          <a:pPr marL="228600" lvl="1" indent="-228600" algn="l" defTabSz="889000">
            <a:lnSpc>
              <a:spcPct val="90000"/>
            </a:lnSpc>
            <a:spcBef>
              <a:spcPct val="0"/>
            </a:spcBef>
            <a:spcAft>
              <a:spcPct val="20000"/>
            </a:spcAft>
            <a:buChar char="•"/>
          </a:pPr>
          <a:r>
            <a:rPr lang="en-US" sz="2000" kern="1200" dirty="0">
              <a:latin typeface="Arial" panose="020B0604020202020204" pitchFamily="34" charset="0"/>
              <a:cs typeface="Arial" panose="020B0604020202020204" pitchFamily="34" charset="0"/>
            </a:rPr>
            <a:t>The importance of taking the medication as directed is emphasized</a:t>
          </a:r>
        </a:p>
      </dsp:txBody>
      <dsp:txXfrm>
        <a:off x="0" y="3212559"/>
        <a:ext cx="11217212" cy="154732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00E7E2-56D3-4C3B-96FA-6BD062DCE3CA}">
      <dsp:nvSpPr>
        <dsp:cNvPr id="0" name=""/>
        <dsp:cNvSpPr/>
      </dsp:nvSpPr>
      <dsp:spPr>
        <a:xfrm>
          <a:off x="0" y="2299"/>
          <a:ext cx="11217212"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3A54ED6-FF31-4D36-915D-356A6E4E9B3F}">
      <dsp:nvSpPr>
        <dsp:cNvPr id="0" name=""/>
        <dsp:cNvSpPr/>
      </dsp:nvSpPr>
      <dsp:spPr>
        <a:xfrm>
          <a:off x="0" y="2299"/>
          <a:ext cx="11217212" cy="7840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latin typeface="Arial" panose="020B0604020202020204" pitchFamily="34" charset="0"/>
              <a:cs typeface="Arial" panose="020B0604020202020204" pitchFamily="34" charset="0"/>
            </a:rPr>
            <a:t>Liam looks a lot happier.</a:t>
          </a:r>
        </a:p>
      </dsp:txBody>
      <dsp:txXfrm>
        <a:off x="0" y="2299"/>
        <a:ext cx="11217212" cy="784063"/>
      </dsp:txXfrm>
    </dsp:sp>
    <dsp:sp modelId="{A7785C27-FFB9-4C91-9D89-19D156C54315}">
      <dsp:nvSpPr>
        <dsp:cNvPr id="0" name=""/>
        <dsp:cNvSpPr/>
      </dsp:nvSpPr>
      <dsp:spPr>
        <a:xfrm>
          <a:off x="0" y="786363"/>
          <a:ext cx="11217212"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BAE490-F1E4-4089-B35E-3E2ACFCD032B}">
      <dsp:nvSpPr>
        <dsp:cNvPr id="0" name=""/>
        <dsp:cNvSpPr/>
      </dsp:nvSpPr>
      <dsp:spPr>
        <a:xfrm>
          <a:off x="0" y="786363"/>
          <a:ext cx="11217212" cy="7840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latin typeface="Arial" panose="020B0604020202020204" pitchFamily="34" charset="0"/>
              <a:cs typeface="Arial" panose="020B0604020202020204" pitchFamily="34" charset="0"/>
            </a:rPr>
            <a:t>Parents report he is now going out to play again</a:t>
          </a:r>
        </a:p>
      </dsp:txBody>
      <dsp:txXfrm>
        <a:off x="0" y="786363"/>
        <a:ext cx="11217212" cy="784063"/>
      </dsp:txXfrm>
    </dsp:sp>
    <dsp:sp modelId="{4701EE64-1AF3-4A04-9504-84219CA3770E}">
      <dsp:nvSpPr>
        <dsp:cNvPr id="0" name=""/>
        <dsp:cNvSpPr/>
      </dsp:nvSpPr>
      <dsp:spPr>
        <a:xfrm>
          <a:off x="0" y="1570426"/>
          <a:ext cx="11217212"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6C684D-6BF2-4D3D-ACC1-94A40CAE450F}">
      <dsp:nvSpPr>
        <dsp:cNvPr id="0" name=""/>
        <dsp:cNvSpPr/>
      </dsp:nvSpPr>
      <dsp:spPr>
        <a:xfrm>
          <a:off x="0" y="1570426"/>
          <a:ext cx="11217212" cy="7840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latin typeface="Arial" panose="020B0604020202020204" pitchFamily="34" charset="0"/>
              <a:cs typeface="Arial" panose="020B0604020202020204" pitchFamily="34" charset="0"/>
            </a:rPr>
            <a:t>Peak flows reveal normal diurnal variability suggesting he does not have asthma</a:t>
          </a:r>
        </a:p>
      </dsp:txBody>
      <dsp:txXfrm>
        <a:off x="0" y="1570426"/>
        <a:ext cx="11217212" cy="784063"/>
      </dsp:txXfrm>
    </dsp:sp>
    <dsp:sp modelId="{07CF9C6E-5121-4089-A466-E3A6A27A16ED}">
      <dsp:nvSpPr>
        <dsp:cNvPr id="0" name=""/>
        <dsp:cNvSpPr/>
      </dsp:nvSpPr>
      <dsp:spPr>
        <a:xfrm>
          <a:off x="0" y="2354490"/>
          <a:ext cx="11217212"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57661DA-9896-436D-B77A-C7B372EF9D29}">
      <dsp:nvSpPr>
        <dsp:cNvPr id="0" name=""/>
        <dsp:cNvSpPr/>
      </dsp:nvSpPr>
      <dsp:spPr>
        <a:xfrm>
          <a:off x="0" y="2354490"/>
          <a:ext cx="11217212" cy="7840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latin typeface="Arial" panose="020B0604020202020204" pitchFamily="34" charset="0"/>
              <a:cs typeface="Arial" panose="020B0604020202020204" pitchFamily="34" charset="0"/>
            </a:rPr>
            <a:t>The VAS score is down to 5.</a:t>
          </a:r>
        </a:p>
      </dsp:txBody>
      <dsp:txXfrm>
        <a:off x="0" y="2354490"/>
        <a:ext cx="11217212" cy="784063"/>
      </dsp:txXfrm>
    </dsp:sp>
    <dsp:sp modelId="{C4D542D9-1AF8-4089-B578-6E7242C5413C}">
      <dsp:nvSpPr>
        <dsp:cNvPr id="0" name=""/>
        <dsp:cNvSpPr/>
      </dsp:nvSpPr>
      <dsp:spPr>
        <a:xfrm>
          <a:off x="0" y="3138554"/>
          <a:ext cx="11217212"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73051C-4537-42D8-AB9A-55C6E42C08C6}">
      <dsp:nvSpPr>
        <dsp:cNvPr id="0" name=""/>
        <dsp:cNvSpPr/>
      </dsp:nvSpPr>
      <dsp:spPr>
        <a:xfrm>
          <a:off x="0" y="3138554"/>
          <a:ext cx="11217212" cy="7840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latin typeface="Arial" panose="020B0604020202020204" pitchFamily="34" charset="0"/>
              <a:cs typeface="Arial" panose="020B0604020202020204" pitchFamily="34" charset="0"/>
            </a:rPr>
            <a:t>Blood tests suggests a moderate titer to House dust mite (HDM) and a high titer to Grass pollen. They are negative for cat, dog and molds</a:t>
          </a:r>
        </a:p>
      </dsp:txBody>
      <dsp:txXfrm>
        <a:off x="0" y="3138554"/>
        <a:ext cx="11217212" cy="784063"/>
      </dsp:txXfrm>
    </dsp:sp>
    <dsp:sp modelId="{262C9EC0-C884-49BB-AA8A-D578DFCF0401}">
      <dsp:nvSpPr>
        <dsp:cNvPr id="0" name=""/>
        <dsp:cNvSpPr/>
      </dsp:nvSpPr>
      <dsp:spPr>
        <a:xfrm>
          <a:off x="0" y="3922617"/>
          <a:ext cx="11217212"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43AA2C2-37B4-4167-9283-66CA8FFE0E44}">
      <dsp:nvSpPr>
        <dsp:cNvPr id="0" name=""/>
        <dsp:cNvSpPr/>
      </dsp:nvSpPr>
      <dsp:spPr>
        <a:xfrm>
          <a:off x="0" y="3922617"/>
          <a:ext cx="11217212" cy="7840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latin typeface="Arial" panose="020B0604020202020204" pitchFamily="34" charset="0"/>
              <a:cs typeface="Arial" panose="020B0604020202020204" pitchFamily="34" charset="0"/>
            </a:rPr>
            <a:t>A further conversation is had concerning AIT especially SLIT or SCIT</a:t>
          </a:r>
        </a:p>
      </dsp:txBody>
      <dsp:txXfrm>
        <a:off x="0" y="3922617"/>
        <a:ext cx="11217212" cy="784063"/>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8327B6-26DB-E241-8776-78E9005CBC3C}" type="datetimeFigureOut">
              <a:rPr lang="en-US" smtClean="0"/>
              <a:t>8/25/2025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10B876-9ED0-E54C-AB65-36F2F79F1051}" type="slidenum">
              <a:rPr lang="en-US" smtClean="0"/>
              <a:t>‹#›</a:t>
            </a:fld>
            <a:endParaRPr lang="en-US"/>
          </a:p>
        </p:txBody>
      </p:sp>
    </p:spTree>
    <p:extLst>
      <p:ext uri="{BB962C8B-B14F-4D97-AF65-F5344CB8AC3E}">
        <p14:creationId xmlns:p14="http://schemas.microsoft.com/office/powerpoint/2010/main" val="31762074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heading 1. Abrogation of parental responsibility. Need to say we suggest to parents that they need to supervise medication taking</a:t>
            </a:r>
          </a:p>
        </p:txBody>
      </p:sp>
      <p:sp>
        <p:nvSpPr>
          <p:cNvPr id="4" name="Slide Number Placeholder 3"/>
          <p:cNvSpPr>
            <a:spLocks noGrp="1"/>
          </p:cNvSpPr>
          <p:nvPr>
            <p:ph type="sldNum" sz="quarter" idx="5"/>
          </p:nvPr>
        </p:nvSpPr>
        <p:spPr/>
        <p:txBody>
          <a:bodyPr/>
          <a:lstStyle/>
          <a:p>
            <a:fld id="{0710B876-9ED0-E54C-AB65-36F2F79F1051}" type="slidenum">
              <a:rPr lang="en-US" smtClean="0"/>
              <a:t>6</a:t>
            </a:fld>
            <a:endParaRPr lang="en-US"/>
          </a:p>
        </p:txBody>
      </p:sp>
    </p:spTree>
    <p:extLst>
      <p:ext uri="{BB962C8B-B14F-4D97-AF65-F5344CB8AC3E}">
        <p14:creationId xmlns:p14="http://schemas.microsoft.com/office/powerpoint/2010/main" val="7829867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10B876-9ED0-E54C-AB65-36F2F79F1051}" type="slidenum">
              <a:rPr lang="en-US" smtClean="0"/>
              <a:t>19</a:t>
            </a:fld>
            <a:endParaRPr lang="en-US"/>
          </a:p>
        </p:txBody>
      </p:sp>
    </p:spTree>
    <p:extLst>
      <p:ext uri="{BB962C8B-B14F-4D97-AF65-F5344CB8AC3E}">
        <p14:creationId xmlns:p14="http://schemas.microsoft.com/office/powerpoint/2010/main" val="16849855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A631C-F1F2-C792-5852-77BC70893B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B9CEE7C-83AA-721A-A954-20B0E0D069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D3BDCAA-BCB1-36C0-79B3-9872F3372E05}"/>
              </a:ext>
            </a:extLst>
          </p:cNvPr>
          <p:cNvSpPr>
            <a:spLocks noGrp="1"/>
          </p:cNvSpPr>
          <p:nvPr>
            <p:ph type="dt" sz="half" idx="10"/>
          </p:nvPr>
        </p:nvSpPr>
        <p:spPr/>
        <p:txBody>
          <a:bodyPr/>
          <a:lstStyle/>
          <a:p>
            <a:fld id="{8E94B9BA-7E29-4DD0-A426-8A69672F55E2}" type="datetimeFigureOut">
              <a:rPr lang="en-GB" smtClean="0"/>
              <a:t>25/08/2025</a:t>
            </a:fld>
            <a:endParaRPr lang="en-GB"/>
          </a:p>
        </p:txBody>
      </p:sp>
      <p:sp>
        <p:nvSpPr>
          <p:cNvPr id="5" name="Footer Placeholder 4">
            <a:extLst>
              <a:ext uri="{FF2B5EF4-FFF2-40B4-BE49-F238E27FC236}">
                <a16:creationId xmlns:a16="http://schemas.microsoft.com/office/drawing/2014/main" id="{3681FFED-B368-571A-55C1-979883C4A4E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6857DB9-CEA4-B9EF-3E11-842383594291}"/>
              </a:ext>
            </a:extLst>
          </p:cNvPr>
          <p:cNvSpPr>
            <a:spLocks noGrp="1"/>
          </p:cNvSpPr>
          <p:nvPr>
            <p:ph type="sldNum" sz="quarter" idx="12"/>
          </p:nvPr>
        </p:nvSpPr>
        <p:spPr/>
        <p:txBody>
          <a:bodyPr/>
          <a:lstStyle/>
          <a:p>
            <a:fld id="{A747FC0A-2A9A-413A-82E5-A2C962DBC795}" type="slidenum">
              <a:rPr lang="en-GB" smtClean="0"/>
              <a:t>‹#›</a:t>
            </a:fld>
            <a:endParaRPr lang="en-GB"/>
          </a:p>
        </p:txBody>
      </p:sp>
    </p:spTree>
    <p:extLst>
      <p:ext uri="{BB962C8B-B14F-4D97-AF65-F5344CB8AC3E}">
        <p14:creationId xmlns:p14="http://schemas.microsoft.com/office/powerpoint/2010/main" val="2651351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08A22-C53F-BD2E-26DA-6F74108402D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BC13462-62E1-2E2C-683A-5AB9DB96D32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FDBAF91-584F-F6EF-9CB1-6744FD22CA8B}"/>
              </a:ext>
            </a:extLst>
          </p:cNvPr>
          <p:cNvSpPr>
            <a:spLocks noGrp="1"/>
          </p:cNvSpPr>
          <p:nvPr>
            <p:ph type="dt" sz="half" idx="10"/>
          </p:nvPr>
        </p:nvSpPr>
        <p:spPr/>
        <p:txBody>
          <a:bodyPr/>
          <a:lstStyle/>
          <a:p>
            <a:fld id="{8E94B9BA-7E29-4DD0-A426-8A69672F55E2}" type="datetimeFigureOut">
              <a:rPr lang="en-GB" smtClean="0"/>
              <a:t>25/08/2025</a:t>
            </a:fld>
            <a:endParaRPr lang="en-GB"/>
          </a:p>
        </p:txBody>
      </p:sp>
      <p:sp>
        <p:nvSpPr>
          <p:cNvPr id="5" name="Footer Placeholder 4">
            <a:extLst>
              <a:ext uri="{FF2B5EF4-FFF2-40B4-BE49-F238E27FC236}">
                <a16:creationId xmlns:a16="http://schemas.microsoft.com/office/drawing/2014/main" id="{5A6194BD-355A-1E38-3577-B326EF3838E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59849DB-3FB0-DB97-DC63-B783D0758722}"/>
              </a:ext>
            </a:extLst>
          </p:cNvPr>
          <p:cNvSpPr>
            <a:spLocks noGrp="1"/>
          </p:cNvSpPr>
          <p:nvPr>
            <p:ph type="sldNum" sz="quarter" idx="12"/>
          </p:nvPr>
        </p:nvSpPr>
        <p:spPr/>
        <p:txBody>
          <a:bodyPr/>
          <a:lstStyle/>
          <a:p>
            <a:fld id="{A747FC0A-2A9A-413A-82E5-A2C962DBC795}" type="slidenum">
              <a:rPr lang="en-GB" smtClean="0"/>
              <a:t>‹#›</a:t>
            </a:fld>
            <a:endParaRPr lang="en-GB"/>
          </a:p>
        </p:txBody>
      </p:sp>
    </p:spTree>
    <p:extLst>
      <p:ext uri="{BB962C8B-B14F-4D97-AF65-F5344CB8AC3E}">
        <p14:creationId xmlns:p14="http://schemas.microsoft.com/office/powerpoint/2010/main" val="1823118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A8E02AC-C942-CD51-DEFC-1DEF060245E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D1CCC50-4278-8447-0693-19C02DB5B80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1184798-F5C5-A518-6A5D-C572374F9064}"/>
              </a:ext>
            </a:extLst>
          </p:cNvPr>
          <p:cNvSpPr>
            <a:spLocks noGrp="1"/>
          </p:cNvSpPr>
          <p:nvPr>
            <p:ph type="dt" sz="half" idx="10"/>
          </p:nvPr>
        </p:nvSpPr>
        <p:spPr/>
        <p:txBody>
          <a:bodyPr/>
          <a:lstStyle/>
          <a:p>
            <a:fld id="{8E94B9BA-7E29-4DD0-A426-8A69672F55E2}" type="datetimeFigureOut">
              <a:rPr lang="en-GB" smtClean="0"/>
              <a:t>25/08/2025</a:t>
            </a:fld>
            <a:endParaRPr lang="en-GB"/>
          </a:p>
        </p:txBody>
      </p:sp>
      <p:sp>
        <p:nvSpPr>
          <p:cNvPr id="5" name="Footer Placeholder 4">
            <a:extLst>
              <a:ext uri="{FF2B5EF4-FFF2-40B4-BE49-F238E27FC236}">
                <a16:creationId xmlns:a16="http://schemas.microsoft.com/office/drawing/2014/main" id="{AD060364-28FA-1AC7-FAFA-0D2FB420683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92F86EF-B90E-4185-A739-FA81C8B7C86B}"/>
              </a:ext>
            </a:extLst>
          </p:cNvPr>
          <p:cNvSpPr>
            <a:spLocks noGrp="1"/>
          </p:cNvSpPr>
          <p:nvPr>
            <p:ph type="sldNum" sz="quarter" idx="12"/>
          </p:nvPr>
        </p:nvSpPr>
        <p:spPr/>
        <p:txBody>
          <a:bodyPr/>
          <a:lstStyle/>
          <a:p>
            <a:fld id="{A747FC0A-2A9A-413A-82E5-A2C962DBC795}" type="slidenum">
              <a:rPr lang="en-GB" smtClean="0"/>
              <a:t>‹#›</a:t>
            </a:fld>
            <a:endParaRPr lang="en-GB"/>
          </a:p>
        </p:txBody>
      </p:sp>
    </p:spTree>
    <p:extLst>
      <p:ext uri="{BB962C8B-B14F-4D97-AF65-F5344CB8AC3E}">
        <p14:creationId xmlns:p14="http://schemas.microsoft.com/office/powerpoint/2010/main" val="2289567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93BAE-19AB-0B6A-EC71-22B83D85F3F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8714DB6-0E93-C805-C666-5387C88499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3D49583-5FDB-3818-3FD5-CA07A7AD5ACE}"/>
              </a:ext>
            </a:extLst>
          </p:cNvPr>
          <p:cNvSpPr>
            <a:spLocks noGrp="1"/>
          </p:cNvSpPr>
          <p:nvPr>
            <p:ph type="dt" sz="half" idx="10"/>
          </p:nvPr>
        </p:nvSpPr>
        <p:spPr/>
        <p:txBody>
          <a:bodyPr/>
          <a:lstStyle/>
          <a:p>
            <a:fld id="{8E94B9BA-7E29-4DD0-A426-8A69672F55E2}" type="datetimeFigureOut">
              <a:rPr lang="en-GB" smtClean="0"/>
              <a:t>25/08/2025</a:t>
            </a:fld>
            <a:endParaRPr lang="en-GB"/>
          </a:p>
        </p:txBody>
      </p:sp>
      <p:sp>
        <p:nvSpPr>
          <p:cNvPr id="5" name="Footer Placeholder 4">
            <a:extLst>
              <a:ext uri="{FF2B5EF4-FFF2-40B4-BE49-F238E27FC236}">
                <a16:creationId xmlns:a16="http://schemas.microsoft.com/office/drawing/2014/main" id="{A09C5812-5AB4-06C9-3ECA-2532AD579AC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93019C0-E15B-9185-0EB7-8FFB79BCE3C8}"/>
              </a:ext>
            </a:extLst>
          </p:cNvPr>
          <p:cNvSpPr>
            <a:spLocks noGrp="1"/>
          </p:cNvSpPr>
          <p:nvPr>
            <p:ph type="sldNum" sz="quarter" idx="12"/>
          </p:nvPr>
        </p:nvSpPr>
        <p:spPr/>
        <p:txBody>
          <a:bodyPr/>
          <a:lstStyle/>
          <a:p>
            <a:fld id="{A747FC0A-2A9A-413A-82E5-A2C962DBC795}" type="slidenum">
              <a:rPr lang="en-GB" smtClean="0"/>
              <a:t>‹#›</a:t>
            </a:fld>
            <a:endParaRPr lang="en-GB"/>
          </a:p>
        </p:txBody>
      </p:sp>
    </p:spTree>
    <p:extLst>
      <p:ext uri="{BB962C8B-B14F-4D97-AF65-F5344CB8AC3E}">
        <p14:creationId xmlns:p14="http://schemas.microsoft.com/office/powerpoint/2010/main" val="5982974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2EE6B-D587-3523-ECFE-66C5C68385E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9A543AF-A2E5-A647-29F3-91285B2D373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6F5BA01-1D3E-6C1A-BBF1-B379FEAE6C6D}"/>
              </a:ext>
            </a:extLst>
          </p:cNvPr>
          <p:cNvSpPr>
            <a:spLocks noGrp="1"/>
          </p:cNvSpPr>
          <p:nvPr>
            <p:ph type="dt" sz="half" idx="10"/>
          </p:nvPr>
        </p:nvSpPr>
        <p:spPr/>
        <p:txBody>
          <a:bodyPr/>
          <a:lstStyle/>
          <a:p>
            <a:fld id="{8E94B9BA-7E29-4DD0-A426-8A69672F55E2}" type="datetimeFigureOut">
              <a:rPr lang="en-GB" smtClean="0"/>
              <a:t>25/08/2025</a:t>
            </a:fld>
            <a:endParaRPr lang="en-GB"/>
          </a:p>
        </p:txBody>
      </p:sp>
      <p:sp>
        <p:nvSpPr>
          <p:cNvPr id="5" name="Footer Placeholder 4">
            <a:extLst>
              <a:ext uri="{FF2B5EF4-FFF2-40B4-BE49-F238E27FC236}">
                <a16:creationId xmlns:a16="http://schemas.microsoft.com/office/drawing/2014/main" id="{513311F4-2ACC-F6A7-A0A1-6AED22A2921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3A9B63-2CA1-E0D0-E482-8810D4A9D183}"/>
              </a:ext>
            </a:extLst>
          </p:cNvPr>
          <p:cNvSpPr>
            <a:spLocks noGrp="1"/>
          </p:cNvSpPr>
          <p:nvPr>
            <p:ph type="sldNum" sz="quarter" idx="12"/>
          </p:nvPr>
        </p:nvSpPr>
        <p:spPr/>
        <p:txBody>
          <a:bodyPr/>
          <a:lstStyle/>
          <a:p>
            <a:fld id="{A747FC0A-2A9A-413A-82E5-A2C962DBC795}" type="slidenum">
              <a:rPr lang="en-GB" smtClean="0"/>
              <a:t>‹#›</a:t>
            </a:fld>
            <a:endParaRPr lang="en-GB"/>
          </a:p>
        </p:txBody>
      </p:sp>
    </p:spTree>
    <p:extLst>
      <p:ext uri="{BB962C8B-B14F-4D97-AF65-F5344CB8AC3E}">
        <p14:creationId xmlns:p14="http://schemas.microsoft.com/office/powerpoint/2010/main" val="24258588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64DC1-D5FB-0FB3-4598-B5875A427AB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B14FC2F-5E2D-E0A8-4F34-DC23A249177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0A1E952-539D-D776-EFBB-C1B90AE4B20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DA8CF80-73BE-E9AC-146A-E155DEFEA46A}"/>
              </a:ext>
            </a:extLst>
          </p:cNvPr>
          <p:cNvSpPr>
            <a:spLocks noGrp="1"/>
          </p:cNvSpPr>
          <p:nvPr>
            <p:ph type="dt" sz="half" idx="10"/>
          </p:nvPr>
        </p:nvSpPr>
        <p:spPr/>
        <p:txBody>
          <a:bodyPr/>
          <a:lstStyle/>
          <a:p>
            <a:fld id="{8E94B9BA-7E29-4DD0-A426-8A69672F55E2}" type="datetimeFigureOut">
              <a:rPr lang="en-GB" smtClean="0"/>
              <a:t>25/08/2025</a:t>
            </a:fld>
            <a:endParaRPr lang="en-GB"/>
          </a:p>
        </p:txBody>
      </p:sp>
      <p:sp>
        <p:nvSpPr>
          <p:cNvPr id="6" name="Footer Placeholder 5">
            <a:extLst>
              <a:ext uri="{FF2B5EF4-FFF2-40B4-BE49-F238E27FC236}">
                <a16:creationId xmlns:a16="http://schemas.microsoft.com/office/drawing/2014/main" id="{094B9EDF-0274-14E6-3123-0C1E4EF8C3C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5B17B15-CAF2-744D-D90B-FE355BAF6FE1}"/>
              </a:ext>
            </a:extLst>
          </p:cNvPr>
          <p:cNvSpPr>
            <a:spLocks noGrp="1"/>
          </p:cNvSpPr>
          <p:nvPr>
            <p:ph type="sldNum" sz="quarter" idx="12"/>
          </p:nvPr>
        </p:nvSpPr>
        <p:spPr/>
        <p:txBody>
          <a:bodyPr/>
          <a:lstStyle/>
          <a:p>
            <a:fld id="{A747FC0A-2A9A-413A-82E5-A2C962DBC795}" type="slidenum">
              <a:rPr lang="en-GB" smtClean="0"/>
              <a:t>‹#›</a:t>
            </a:fld>
            <a:endParaRPr lang="en-GB"/>
          </a:p>
        </p:txBody>
      </p:sp>
    </p:spTree>
    <p:extLst>
      <p:ext uri="{BB962C8B-B14F-4D97-AF65-F5344CB8AC3E}">
        <p14:creationId xmlns:p14="http://schemas.microsoft.com/office/powerpoint/2010/main" val="7165779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6110A-87D2-0DA2-C233-472F2BFAA53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10A608C-FB3F-E5D8-4BE1-FB174295F2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AAF0F72-23B3-3D46-A352-A331CAD236E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CF06DC6-DD8A-A3CE-6D46-EEA928080CF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E296C14-1504-62D4-4E80-D3D33BF1FB6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81BD864-FBED-833F-6AFE-9E6FDA8AA462}"/>
              </a:ext>
            </a:extLst>
          </p:cNvPr>
          <p:cNvSpPr>
            <a:spLocks noGrp="1"/>
          </p:cNvSpPr>
          <p:nvPr>
            <p:ph type="dt" sz="half" idx="10"/>
          </p:nvPr>
        </p:nvSpPr>
        <p:spPr/>
        <p:txBody>
          <a:bodyPr/>
          <a:lstStyle/>
          <a:p>
            <a:fld id="{8E94B9BA-7E29-4DD0-A426-8A69672F55E2}" type="datetimeFigureOut">
              <a:rPr lang="en-GB" smtClean="0"/>
              <a:t>25/08/2025</a:t>
            </a:fld>
            <a:endParaRPr lang="en-GB"/>
          </a:p>
        </p:txBody>
      </p:sp>
      <p:sp>
        <p:nvSpPr>
          <p:cNvPr id="8" name="Footer Placeholder 7">
            <a:extLst>
              <a:ext uri="{FF2B5EF4-FFF2-40B4-BE49-F238E27FC236}">
                <a16:creationId xmlns:a16="http://schemas.microsoft.com/office/drawing/2014/main" id="{DE4CA57B-F1C1-6EEC-30DE-4BF1E42D688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2DDE59D-95D8-3BC8-B38F-454E45C4C91C}"/>
              </a:ext>
            </a:extLst>
          </p:cNvPr>
          <p:cNvSpPr>
            <a:spLocks noGrp="1"/>
          </p:cNvSpPr>
          <p:nvPr>
            <p:ph type="sldNum" sz="quarter" idx="12"/>
          </p:nvPr>
        </p:nvSpPr>
        <p:spPr/>
        <p:txBody>
          <a:bodyPr/>
          <a:lstStyle/>
          <a:p>
            <a:fld id="{A747FC0A-2A9A-413A-82E5-A2C962DBC795}" type="slidenum">
              <a:rPr lang="en-GB" smtClean="0"/>
              <a:t>‹#›</a:t>
            </a:fld>
            <a:endParaRPr lang="en-GB"/>
          </a:p>
        </p:txBody>
      </p:sp>
    </p:spTree>
    <p:extLst>
      <p:ext uri="{BB962C8B-B14F-4D97-AF65-F5344CB8AC3E}">
        <p14:creationId xmlns:p14="http://schemas.microsoft.com/office/powerpoint/2010/main" val="8664361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B60B6-FE3B-DAA5-8F89-CEE687044C5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8A0B3F8-8F28-F6B5-6A03-95C5A6F9BA0E}"/>
              </a:ext>
            </a:extLst>
          </p:cNvPr>
          <p:cNvSpPr>
            <a:spLocks noGrp="1"/>
          </p:cNvSpPr>
          <p:nvPr>
            <p:ph type="dt" sz="half" idx="10"/>
          </p:nvPr>
        </p:nvSpPr>
        <p:spPr/>
        <p:txBody>
          <a:bodyPr/>
          <a:lstStyle/>
          <a:p>
            <a:fld id="{8E94B9BA-7E29-4DD0-A426-8A69672F55E2}" type="datetimeFigureOut">
              <a:rPr lang="en-GB" smtClean="0"/>
              <a:t>25/08/2025</a:t>
            </a:fld>
            <a:endParaRPr lang="en-GB"/>
          </a:p>
        </p:txBody>
      </p:sp>
      <p:sp>
        <p:nvSpPr>
          <p:cNvPr id="4" name="Footer Placeholder 3">
            <a:extLst>
              <a:ext uri="{FF2B5EF4-FFF2-40B4-BE49-F238E27FC236}">
                <a16:creationId xmlns:a16="http://schemas.microsoft.com/office/drawing/2014/main" id="{08FB389D-F2D4-1962-15BC-BE352505B1C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1FABE56-84BD-F116-A012-2EDF9269C179}"/>
              </a:ext>
            </a:extLst>
          </p:cNvPr>
          <p:cNvSpPr>
            <a:spLocks noGrp="1"/>
          </p:cNvSpPr>
          <p:nvPr>
            <p:ph type="sldNum" sz="quarter" idx="12"/>
          </p:nvPr>
        </p:nvSpPr>
        <p:spPr/>
        <p:txBody>
          <a:bodyPr/>
          <a:lstStyle/>
          <a:p>
            <a:fld id="{A747FC0A-2A9A-413A-82E5-A2C962DBC795}" type="slidenum">
              <a:rPr lang="en-GB" smtClean="0"/>
              <a:t>‹#›</a:t>
            </a:fld>
            <a:endParaRPr lang="en-GB"/>
          </a:p>
        </p:txBody>
      </p:sp>
    </p:spTree>
    <p:extLst>
      <p:ext uri="{BB962C8B-B14F-4D97-AF65-F5344CB8AC3E}">
        <p14:creationId xmlns:p14="http://schemas.microsoft.com/office/powerpoint/2010/main" val="3329324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EEB3A25-BED4-76C2-A116-1EC382405C30}"/>
              </a:ext>
            </a:extLst>
          </p:cNvPr>
          <p:cNvSpPr>
            <a:spLocks noGrp="1"/>
          </p:cNvSpPr>
          <p:nvPr>
            <p:ph type="dt" sz="half" idx="10"/>
          </p:nvPr>
        </p:nvSpPr>
        <p:spPr/>
        <p:txBody>
          <a:bodyPr/>
          <a:lstStyle/>
          <a:p>
            <a:fld id="{8E94B9BA-7E29-4DD0-A426-8A69672F55E2}" type="datetimeFigureOut">
              <a:rPr lang="en-GB" smtClean="0"/>
              <a:t>25/08/2025</a:t>
            </a:fld>
            <a:endParaRPr lang="en-GB"/>
          </a:p>
        </p:txBody>
      </p:sp>
      <p:sp>
        <p:nvSpPr>
          <p:cNvPr id="3" name="Footer Placeholder 2">
            <a:extLst>
              <a:ext uri="{FF2B5EF4-FFF2-40B4-BE49-F238E27FC236}">
                <a16:creationId xmlns:a16="http://schemas.microsoft.com/office/drawing/2014/main" id="{0E4160B6-56DD-36A0-624D-D3C69530AE9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5F43D52-E95F-A8AB-AB20-9BAFBA313B12}"/>
              </a:ext>
            </a:extLst>
          </p:cNvPr>
          <p:cNvSpPr>
            <a:spLocks noGrp="1"/>
          </p:cNvSpPr>
          <p:nvPr>
            <p:ph type="sldNum" sz="quarter" idx="12"/>
          </p:nvPr>
        </p:nvSpPr>
        <p:spPr/>
        <p:txBody>
          <a:bodyPr/>
          <a:lstStyle/>
          <a:p>
            <a:fld id="{A747FC0A-2A9A-413A-82E5-A2C962DBC795}" type="slidenum">
              <a:rPr lang="en-GB" smtClean="0"/>
              <a:t>‹#›</a:t>
            </a:fld>
            <a:endParaRPr lang="en-GB"/>
          </a:p>
        </p:txBody>
      </p:sp>
    </p:spTree>
    <p:extLst>
      <p:ext uri="{BB962C8B-B14F-4D97-AF65-F5344CB8AC3E}">
        <p14:creationId xmlns:p14="http://schemas.microsoft.com/office/powerpoint/2010/main" val="2572822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F3AD3-473F-237C-5678-BF34A7186D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D738DCE-E386-480A-A35A-2AC786414F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8FFBBE1-04D8-46AC-A781-D7C814F8A7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09C8D8-8BA0-9AB1-3047-973F5C9CFDF6}"/>
              </a:ext>
            </a:extLst>
          </p:cNvPr>
          <p:cNvSpPr>
            <a:spLocks noGrp="1"/>
          </p:cNvSpPr>
          <p:nvPr>
            <p:ph type="dt" sz="half" idx="10"/>
          </p:nvPr>
        </p:nvSpPr>
        <p:spPr/>
        <p:txBody>
          <a:bodyPr/>
          <a:lstStyle/>
          <a:p>
            <a:fld id="{8E94B9BA-7E29-4DD0-A426-8A69672F55E2}" type="datetimeFigureOut">
              <a:rPr lang="en-GB" smtClean="0"/>
              <a:t>25/08/2025</a:t>
            </a:fld>
            <a:endParaRPr lang="en-GB"/>
          </a:p>
        </p:txBody>
      </p:sp>
      <p:sp>
        <p:nvSpPr>
          <p:cNvPr id="6" name="Footer Placeholder 5">
            <a:extLst>
              <a:ext uri="{FF2B5EF4-FFF2-40B4-BE49-F238E27FC236}">
                <a16:creationId xmlns:a16="http://schemas.microsoft.com/office/drawing/2014/main" id="{D302CB07-9E98-673A-69B8-53705BFEE94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B6F5EBE-155C-5428-A14C-B80203A73394}"/>
              </a:ext>
            </a:extLst>
          </p:cNvPr>
          <p:cNvSpPr>
            <a:spLocks noGrp="1"/>
          </p:cNvSpPr>
          <p:nvPr>
            <p:ph type="sldNum" sz="quarter" idx="12"/>
          </p:nvPr>
        </p:nvSpPr>
        <p:spPr/>
        <p:txBody>
          <a:bodyPr/>
          <a:lstStyle/>
          <a:p>
            <a:fld id="{A747FC0A-2A9A-413A-82E5-A2C962DBC795}" type="slidenum">
              <a:rPr lang="en-GB" smtClean="0"/>
              <a:t>‹#›</a:t>
            </a:fld>
            <a:endParaRPr lang="en-GB"/>
          </a:p>
        </p:txBody>
      </p:sp>
    </p:spTree>
    <p:extLst>
      <p:ext uri="{BB962C8B-B14F-4D97-AF65-F5344CB8AC3E}">
        <p14:creationId xmlns:p14="http://schemas.microsoft.com/office/powerpoint/2010/main" val="3156857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3886F-131C-59C3-3B2F-7D26050D9C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AE5ACCA-ABDA-AF7E-83EF-B8ABBDC76A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77C9065-3287-AB69-6E87-9314762E88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6A04C6-B683-D83B-8C31-4D348FCE77A8}"/>
              </a:ext>
            </a:extLst>
          </p:cNvPr>
          <p:cNvSpPr>
            <a:spLocks noGrp="1"/>
          </p:cNvSpPr>
          <p:nvPr>
            <p:ph type="dt" sz="half" idx="10"/>
          </p:nvPr>
        </p:nvSpPr>
        <p:spPr/>
        <p:txBody>
          <a:bodyPr/>
          <a:lstStyle/>
          <a:p>
            <a:fld id="{8E94B9BA-7E29-4DD0-A426-8A69672F55E2}" type="datetimeFigureOut">
              <a:rPr lang="en-GB" smtClean="0"/>
              <a:t>25/08/2025</a:t>
            </a:fld>
            <a:endParaRPr lang="en-GB"/>
          </a:p>
        </p:txBody>
      </p:sp>
      <p:sp>
        <p:nvSpPr>
          <p:cNvPr id="6" name="Footer Placeholder 5">
            <a:extLst>
              <a:ext uri="{FF2B5EF4-FFF2-40B4-BE49-F238E27FC236}">
                <a16:creationId xmlns:a16="http://schemas.microsoft.com/office/drawing/2014/main" id="{92939042-989A-B434-90F7-A0B87346FC9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3E2E8FA-4E28-C9A9-8903-F44874644493}"/>
              </a:ext>
            </a:extLst>
          </p:cNvPr>
          <p:cNvSpPr>
            <a:spLocks noGrp="1"/>
          </p:cNvSpPr>
          <p:nvPr>
            <p:ph type="sldNum" sz="quarter" idx="12"/>
          </p:nvPr>
        </p:nvSpPr>
        <p:spPr/>
        <p:txBody>
          <a:bodyPr/>
          <a:lstStyle/>
          <a:p>
            <a:fld id="{A747FC0A-2A9A-413A-82E5-A2C962DBC795}" type="slidenum">
              <a:rPr lang="en-GB" smtClean="0"/>
              <a:t>‹#›</a:t>
            </a:fld>
            <a:endParaRPr lang="en-GB"/>
          </a:p>
        </p:txBody>
      </p:sp>
    </p:spTree>
    <p:extLst>
      <p:ext uri="{BB962C8B-B14F-4D97-AF65-F5344CB8AC3E}">
        <p14:creationId xmlns:p14="http://schemas.microsoft.com/office/powerpoint/2010/main" val="35041777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C6944BB-555B-601E-0A98-A3FC5D987A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5A8FA2A-17F9-886E-A102-9D40510712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48A0AD5-B435-3AD6-26BD-1D17C23240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E94B9BA-7E29-4DD0-A426-8A69672F55E2}" type="datetimeFigureOut">
              <a:rPr lang="en-GB" smtClean="0"/>
              <a:t>25/08/2025</a:t>
            </a:fld>
            <a:endParaRPr lang="en-GB"/>
          </a:p>
        </p:txBody>
      </p:sp>
      <p:sp>
        <p:nvSpPr>
          <p:cNvPr id="5" name="Footer Placeholder 4">
            <a:extLst>
              <a:ext uri="{FF2B5EF4-FFF2-40B4-BE49-F238E27FC236}">
                <a16:creationId xmlns:a16="http://schemas.microsoft.com/office/drawing/2014/main" id="{952498E6-3951-C658-B45E-A8D1C5B803D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dirty="0"/>
          </a:p>
        </p:txBody>
      </p:sp>
      <p:sp>
        <p:nvSpPr>
          <p:cNvPr id="6" name="Slide Number Placeholder 5">
            <a:extLst>
              <a:ext uri="{FF2B5EF4-FFF2-40B4-BE49-F238E27FC236}">
                <a16:creationId xmlns:a16="http://schemas.microsoft.com/office/drawing/2014/main" id="{5700E09E-E519-CE28-696C-AB94732C3B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747FC0A-2A9A-413A-82E5-A2C962DBC795}" type="slidenum">
              <a:rPr lang="en-GB" smtClean="0"/>
              <a:t>‹#›</a:t>
            </a:fld>
            <a:endParaRPr lang="en-GB"/>
          </a:p>
        </p:txBody>
      </p:sp>
      <p:sp>
        <p:nvSpPr>
          <p:cNvPr id="8" name="TextBox 7">
            <a:extLst>
              <a:ext uri="{FF2B5EF4-FFF2-40B4-BE49-F238E27FC236}">
                <a16:creationId xmlns:a16="http://schemas.microsoft.com/office/drawing/2014/main" id="{81BECC72-6D7C-2BB7-4FF9-5C51B0B659BE}"/>
              </a:ext>
            </a:extLst>
          </p:cNvPr>
          <p:cNvSpPr txBox="1"/>
          <p:nvPr userDrawn="1"/>
        </p:nvSpPr>
        <p:spPr>
          <a:xfrm>
            <a:off x="3858164" y="6598364"/>
            <a:ext cx="7960025" cy="246221"/>
          </a:xfrm>
          <a:prstGeom prst="rect">
            <a:avLst/>
          </a:prstGeom>
          <a:noFill/>
        </p:spPr>
        <p:txBody>
          <a:bodyPr wrap="square">
            <a:spAutoFit/>
          </a:bodyPr>
          <a:lstStyle/>
          <a:p>
            <a:pPr algn="ctr" fontAlgn="auto">
              <a:spcBef>
                <a:spcPts val="100"/>
              </a:spcBef>
              <a:spcAft>
                <a:spcPts val="0"/>
              </a:spcAft>
              <a:defRPr/>
            </a:pPr>
            <a:r>
              <a:rPr lang="en-US" sz="1000" spc="-5" dirty="0">
                <a:solidFill>
                  <a:srgbClr val="000000"/>
                </a:solidFill>
                <a:latin typeface="Arial" panose="020B0604020202020204"/>
                <a:cs typeface="Arial" panose="020B0604020202020204"/>
              </a:rPr>
              <a:t>ALK-Abelló provided an unrestricted educational grant </a:t>
            </a:r>
            <a:r>
              <a:rPr lang="en-US" sz="1000" dirty="0">
                <a:solidFill>
                  <a:srgbClr val="000000"/>
                </a:solidFill>
                <a:latin typeface="Arial" panose="020B0604020202020204"/>
                <a:cs typeface="Arial" panose="020B0604020202020204"/>
              </a:rPr>
              <a:t>to </a:t>
            </a:r>
            <a:r>
              <a:rPr lang="en-US" sz="1000" spc="-5" dirty="0">
                <a:solidFill>
                  <a:srgbClr val="000000"/>
                </a:solidFill>
                <a:latin typeface="Arial" panose="020B0604020202020204"/>
                <a:cs typeface="Arial" panose="020B0604020202020204"/>
              </a:rPr>
              <a:t>support </a:t>
            </a:r>
            <a:r>
              <a:rPr lang="en-US" sz="1000" dirty="0">
                <a:solidFill>
                  <a:srgbClr val="000000"/>
                </a:solidFill>
                <a:latin typeface="Arial" panose="020B0604020202020204"/>
                <a:cs typeface="Arial" panose="020B0604020202020204"/>
              </a:rPr>
              <a:t>the </a:t>
            </a:r>
            <a:r>
              <a:rPr lang="en-US" sz="1000" spc="-5" dirty="0">
                <a:solidFill>
                  <a:srgbClr val="000000"/>
                </a:solidFill>
                <a:latin typeface="Arial" panose="020B0604020202020204"/>
                <a:cs typeface="Arial" panose="020B0604020202020204"/>
              </a:rPr>
              <a:t>development of this case study</a:t>
            </a:r>
            <a:r>
              <a:rPr lang="en-US" sz="1000" dirty="0">
                <a:solidFill>
                  <a:srgbClr val="000000"/>
                </a:solidFill>
                <a:latin typeface="Arial" panose="020B0604020202020204"/>
                <a:cs typeface="Arial" panose="020B0604020202020204"/>
              </a:rPr>
              <a:t> but did not contribute to its content</a:t>
            </a:r>
          </a:p>
        </p:txBody>
      </p:sp>
    </p:spTree>
    <p:extLst>
      <p:ext uri="{BB962C8B-B14F-4D97-AF65-F5344CB8AC3E}">
        <p14:creationId xmlns:p14="http://schemas.microsoft.com/office/powerpoint/2010/main" val="33768466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e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42.jpeg"/><Relationship Id="rId3" Type="http://schemas.openxmlformats.org/officeDocument/2006/relationships/image" Target="../media/image38.png"/><Relationship Id="rId7" Type="http://schemas.openxmlformats.org/officeDocument/2006/relationships/image" Target="../media/image9.png"/><Relationship Id="rId12" Type="http://schemas.openxmlformats.org/officeDocument/2006/relationships/image" Target="../media/image12.sv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1.svg"/><Relationship Id="rId11" Type="http://schemas.openxmlformats.org/officeDocument/2006/relationships/image" Target="../media/image11.png"/><Relationship Id="rId5" Type="http://schemas.openxmlformats.org/officeDocument/2006/relationships/image" Target="../media/image40.png"/><Relationship Id="rId10" Type="http://schemas.openxmlformats.org/officeDocument/2006/relationships/image" Target="../media/image8.svg"/><Relationship Id="rId4" Type="http://schemas.openxmlformats.org/officeDocument/2006/relationships/image" Target="../media/image39.svg"/><Relationship Id="rId9" Type="http://schemas.openxmlformats.org/officeDocument/2006/relationships/image" Target="../media/image7.png"/><Relationship Id="rId1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4.pn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4.png"/><Relationship Id="rId7" Type="http://schemas.openxmlformats.org/officeDocument/2006/relationships/diagramColors" Target="../diagrams/colors1.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png"/><Relationship Id="rId7" Type="http://schemas.openxmlformats.org/officeDocument/2006/relationships/diagramColors" Target="../diagrams/colors2.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4.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hord 17">
            <a:extLst>
              <a:ext uri="{FF2B5EF4-FFF2-40B4-BE49-F238E27FC236}">
                <a16:creationId xmlns:a16="http://schemas.microsoft.com/office/drawing/2014/main" id="{9FAAB6E0-AB9F-8781-523C-69DB7F12F72F}"/>
              </a:ext>
            </a:extLst>
          </p:cNvPr>
          <p:cNvSpPr/>
          <p:nvPr/>
        </p:nvSpPr>
        <p:spPr>
          <a:xfrm rot="11640190">
            <a:off x="-4781236" y="-685854"/>
            <a:ext cx="9541117" cy="7605683"/>
          </a:xfrm>
          <a:prstGeom prst="chord">
            <a:avLst>
              <a:gd name="adj1" fmla="val 4084160"/>
              <a:gd name="adj2" fmla="val 15811464"/>
            </a:avLst>
          </a:prstGeom>
          <a:solidFill>
            <a:srgbClr val="0179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04A9C354-EF69-ADB3-C2B6-A81525B58B71}"/>
              </a:ext>
            </a:extLst>
          </p:cNvPr>
          <p:cNvSpPr txBox="1"/>
          <p:nvPr/>
        </p:nvSpPr>
        <p:spPr>
          <a:xfrm>
            <a:off x="5383347" y="2521059"/>
            <a:ext cx="6217525" cy="1631216"/>
          </a:xfrm>
          <a:prstGeom prst="rect">
            <a:avLst/>
          </a:prstGeom>
          <a:noFill/>
        </p:spPr>
        <p:txBody>
          <a:bodyPr wrap="square" rtlCol="0">
            <a:spAutoFit/>
          </a:bodyPr>
          <a:lstStyle/>
          <a:p>
            <a:r>
              <a:rPr lang="en-GB" sz="3800" b="1" dirty="0">
                <a:solidFill>
                  <a:srgbClr val="017973"/>
                </a:solidFill>
                <a:latin typeface="Arial" panose="020B0604020202020204" pitchFamily="34" charset="0"/>
                <a:cs typeface="Arial" panose="020B0604020202020204" pitchFamily="34" charset="0"/>
              </a:rPr>
              <a:t>A child with persistent upper airways symptoms</a:t>
            </a:r>
          </a:p>
          <a:p>
            <a:r>
              <a:rPr lang="en-GB" sz="2400" dirty="0">
                <a:solidFill>
                  <a:srgbClr val="7EC9BD"/>
                </a:solidFill>
                <a:latin typeface="Arial" panose="020B0604020202020204" pitchFamily="34" charset="0"/>
                <a:cs typeface="Arial" panose="020B0604020202020204" pitchFamily="34" charset="0"/>
              </a:rPr>
              <a:t>Case study</a:t>
            </a:r>
          </a:p>
        </p:txBody>
      </p:sp>
      <p:sp>
        <p:nvSpPr>
          <p:cNvPr id="3" name="TextBox 2">
            <a:extLst>
              <a:ext uri="{FF2B5EF4-FFF2-40B4-BE49-F238E27FC236}">
                <a16:creationId xmlns:a16="http://schemas.microsoft.com/office/drawing/2014/main" id="{18B0BD1D-80C9-F40D-40F9-D21571365E59}"/>
              </a:ext>
            </a:extLst>
          </p:cNvPr>
          <p:cNvSpPr txBox="1"/>
          <p:nvPr/>
        </p:nvSpPr>
        <p:spPr>
          <a:xfrm>
            <a:off x="5419910" y="5596235"/>
            <a:ext cx="3148684" cy="646331"/>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Dermot Ryan</a:t>
            </a:r>
          </a:p>
          <a:p>
            <a:r>
              <a:rPr lang="en-GB" dirty="0">
                <a:latin typeface="Arial" panose="020B0604020202020204" pitchFamily="34" charset="0"/>
                <a:cs typeface="Arial" panose="020B0604020202020204" pitchFamily="34" charset="0"/>
              </a:rPr>
              <a:t>Juan Trujillo </a:t>
            </a:r>
            <a:r>
              <a:rPr lang="en-GB" dirty="0" err="1">
                <a:latin typeface="Arial" panose="020B0604020202020204" pitchFamily="34" charset="0"/>
                <a:cs typeface="Arial" panose="020B0604020202020204" pitchFamily="34" charset="0"/>
              </a:rPr>
              <a:t>Wurttele</a:t>
            </a:r>
            <a:r>
              <a:rPr lang="en-GB" dirty="0">
                <a:latin typeface="Arial" panose="020B0604020202020204" pitchFamily="34" charset="0"/>
                <a:cs typeface="Arial" panose="020B0604020202020204" pitchFamily="34" charset="0"/>
              </a:rPr>
              <a:t> </a:t>
            </a:r>
          </a:p>
        </p:txBody>
      </p:sp>
      <p:pic>
        <p:nvPicPr>
          <p:cNvPr id="16" name="Picture 15" descr="A black and white logo&#10;&#10;AI-generated content may be incorrect.">
            <a:extLst>
              <a:ext uri="{FF2B5EF4-FFF2-40B4-BE49-F238E27FC236}">
                <a16:creationId xmlns:a16="http://schemas.microsoft.com/office/drawing/2014/main" id="{FBB58B13-0506-85EB-D3CD-0E0B1E58D8A7}"/>
              </a:ext>
            </a:extLst>
          </p:cNvPr>
          <p:cNvPicPr>
            <a:picLocks noChangeAspect="1"/>
          </p:cNvPicPr>
          <p:nvPr/>
        </p:nvPicPr>
        <p:blipFill>
          <a:blip r:embed="rId2"/>
          <a:stretch>
            <a:fillRect/>
          </a:stretch>
        </p:blipFill>
        <p:spPr>
          <a:xfrm>
            <a:off x="928799" y="2687231"/>
            <a:ext cx="2931895" cy="1483539"/>
          </a:xfrm>
          <a:prstGeom prst="rect">
            <a:avLst/>
          </a:prstGeom>
        </p:spPr>
      </p:pic>
      <p:sp>
        <p:nvSpPr>
          <p:cNvPr id="17" name="Rectangle 16">
            <a:extLst>
              <a:ext uri="{FF2B5EF4-FFF2-40B4-BE49-F238E27FC236}">
                <a16:creationId xmlns:a16="http://schemas.microsoft.com/office/drawing/2014/main" id="{FDBF5E02-FE7A-DED9-78D6-0FC6A7A3877C}"/>
              </a:ext>
            </a:extLst>
          </p:cNvPr>
          <p:cNvSpPr/>
          <p:nvPr/>
        </p:nvSpPr>
        <p:spPr>
          <a:xfrm>
            <a:off x="-1219199" y="-1130300"/>
            <a:ext cx="1219200" cy="9091476"/>
          </a:xfrm>
          <a:prstGeom prst="rect">
            <a:avLst/>
          </a:prstGeom>
          <a:solidFill>
            <a:srgbClr val="1011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297C8A18-F605-CB27-E834-58BE24317646}"/>
              </a:ext>
            </a:extLst>
          </p:cNvPr>
          <p:cNvSpPr/>
          <p:nvPr/>
        </p:nvSpPr>
        <p:spPr>
          <a:xfrm>
            <a:off x="-133122" y="-1969046"/>
            <a:ext cx="4253393" cy="1969046"/>
          </a:xfrm>
          <a:prstGeom prst="rect">
            <a:avLst/>
          </a:prstGeom>
          <a:solidFill>
            <a:srgbClr val="1011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78F8A03-26F0-7B57-9647-E435871ABE22}"/>
              </a:ext>
            </a:extLst>
          </p:cNvPr>
          <p:cNvSpPr/>
          <p:nvPr/>
        </p:nvSpPr>
        <p:spPr>
          <a:xfrm>
            <a:off x="-133122" y="6875053"/>
            <a:ext cx="4253393" cy="1969046"/>
          </a:xfrm>
          <a:prstGeom prst="rect">
            <a:avLst/>
          </a:prstGeom>
          <a:solidFill>
            <a:srgbClr val="1011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Picture 21" descr="A black background with blue and red text&#10;&#10;AI-generated content may be incorrect.">
            <a:extLst>
              <a:ext uri="{FF2B5EF4-FFF2-40B4-BE49-F238E27FC236}">
                <a16:creationId xmlns:a16="http://schemas.microsoft.com/office/drawing/2014/main" id="{02CB42C7-4591-1AC9-0C54-72086519B7E9}"/>
              </a:ext>
            </a:extLst>
          </p:cNvPr>
          <p:cNvPicPr>
            <a:picLocks noChangeAspect="1"/>
          </p:cNvPicPr>
          <p:nvPr/>
        </p:nvPicPr>
        <p:blipFill>
          <a:blip r:embed="rId3"/>
          <a:stretch>
            <a:fillRect/>
          </a:stretch>
        </p:blipFill>
        <p:spPr>
          <a:xfrm>
            <a:off x="8873259" y="553397"/>
            <a:ext cx="2727613" cy="1047403"/>
          </a:xfrm>
          <a:prstGeom prst="rect">
            <a:avLst/>
          </a:prstGeom>
        </p:spPr>
      </p:pic>
      <p:sp>
        <p:nvSpPr>
          <p:cNvPr id="23" name="TextBox 22">
            <a:extLst>
              <a:ext uri="{FF2B5EF4-FFF2-40B4-BE49-F238E27FC236}">
                <a16:creationId xmlns:a16="http://schemas.microsoft.com/office/drawing/2014/main" id="{3685BDA8-2890-82ED-7993-7EC616830C65}"/>
              </a:ext>
            </a:extLst>
          </p:cNvPr>
          <p:cNvSpPr txBox="1"/>
          <p:nvPr/>
        </p:nvSpPr>
        <p:spPr>
          <a:xfrm>
            <a:off x="5421900" y="6315014"/>
            <a:ext cx="3148684" cy="338554"/>
          </a:xfrm>
          <a:prstGeom prst="rect">
            <a:avLst/>
          </a:prstGeom>
          <a:noFill/>
        </p:spPr>
        <p:txBody>
          <a:bodyPr wrap="square" rtlCol="0">
            <a:spAutoFit/>
          </a:bodyPr>
          <a:lstStyle/>
          <a:p>
            <a:r>
              <a:rPr lang="en-GB" sz="1600" i="1" dirty="0">
                <a:solidFill>
                  <a:srgbClr val="017973"/>
                </a:solidFill>
                <a:latin typeface="Arial" panose="020B0604020202020204" pitchFamily="34" charset="0"/>
                <a:cs typeface="Arial" panose="020B0604020202020204" pitchFamily="34" charset="0"/>
              </a:rPr>
              <a:t>June 2025</a:t>
            </a:r>
          </a:p>
        </p:txBody>
      </p:sp>
    </p:spTree>
    <p:extLst>
      <p:ext uri="{BB962C8B-B14F-4D97-AF65-F5344CB8AC3E}">
        <p14:creationId xmlns:p14="http://schemas.microsoft.com/office/powerpoint/2010/main" val="4168748079"/>
      </p:ext>
    </p:extLst>
  </p:cSld>
  <p:clrMapOvr>
    <a:masterClrMapping/>
  </p:clrMapOvr>
  <mc:AlternateContent xmlns:mc="http://schemas.openxmlformats.org/markup-compatibility/2006" xmlns:p14="http://schemas.microsoft.com/office/powerpoint/2010/main">
    <mc:Choice Requires="p14">
      <p:transition spd="slow" p14:dur="2000" advTm="18049"/>
    </mc:Choice>
    <mc:Fallback xmlns="">
      <p:transition spd="slow" advTm="18049"/>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90D6FD-BCB2-D0BA-56AF-61E7E4E477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99F6C5-8D04-4EF8-EC08-AC871EC2B7E5}"/>
              </a:ext>
            </a:extLst>
          </p:cNvPr>
          <p:cNvSpPr>
            <a:spLocks noGrp="1"/>
          </p:cNvSpPr>
          <p:nvPr>
            <p:ph type="title"/>
          </p:nvPr>
        </p:nvSpPr>
        <p:spPr>
          <a:xfrm>
            <a:off x="591128" y="239830"/>
            <a:ext cx="9573126" cy="777875"/>
          </a:xfrm>
        </p:spPr>
        <p:txBody>
          <a:bodyPr>
            <a:normAutofit/>
          </a:bodyPr>
          <a:lstStyle/>
          <a:p>
            <a:r>
              <a:rPr lang="en-GB" sz="2800" b="1" dirty="0">
                <a:solidFill>
                  <a:srgbClr val="017973"/>
                </a:solidFill>
                <a:latin typeface="Arial" panose="020B0604020202020204" pitchFamily="34" charset="0"/>
                <a:cs typeface="Arial" panose="020B0604020202020204" pitchFamily="34" charset="0"/>
              </a:rPr>
              <a:t>Management</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E85D2BF3-19C5-A82C-D950-E9A9EC49ABFB}"/>
              </a:ext>
            </a:extLst>
          </p:cNvPr>
          <p:cNvPicPr>
            <a:picLocks noChangeAspect="1"/>
          </p:cNvPicPr>
          <p:nvPr/>
        </p:nvPicPr>
        <p:blipFill>
          <a:blip r:embed="rId2"/>
          <a:stretch>
            <a:fillRect/>
          </a:stretch>
        </p:blipFill>
        <p:spPr>
          <a:xfrm>
            <a:off x="10411291" y="281092"/>
            <a:ext cx="1374214" cy="695352"/>
          </a:xfrm>
          <a:prstGeom prst="rect">
            <a:avLst/>
          </a:prstGeom>
        </p:spPr>
      </p:pic>
      <p:sp>
        <p:nvSpPr>
          <p:cNvPr id="8" name="TextBox 7">
            <a:extLst>
              <a:ext uri="{FF2B5EF4-FFF2-40B4-BE49-F238E27FC236}">
                <a16:creationId xmlns:a16="http://schemas.microsoft.com/office/drawing/2014/main" id="{D19B72F9-9C6A-4884-71C6-F1D910BF960F}"/>
              </a:ext>
            </a:extLst>
          </p:cNvPr>
          <p:cNvSpPr txBox="1"/>
          <p:nvPr/>
        </p:nvSpPr>
        <p:spPr>
          <a:xfrm>
            <a:off x="380604" y="1264377"/>
            <a:ext cx="11217212" cy="2150397"/>
          </a:xfrm>
          <a:prstGeom prst="rect">
            <a:avLst/>
          </a:prstGeom>
          <a:noFill/>
        </p:spPr>
        <p:txBody>
          <a:bodyPr wrap="square">
            <a:spAutoFit/>
          </a:bodyPr>
          <a:lstStyle/>
          <a:p>
            <a:pPr marL="285750" indent="-285750">
              <a:lnSpc>
                <a:spcPct val="150000"/>
              </a:lnSpc>
              <a:buClr>
                <a:srgbClr val="017973"/>
              </a:buClr>
              <a:buSzPct val="130000"/>
              <a:buFont typeface="Arial" panose="020B0604020202020204" pitchFamily="34" charset="0"/>
              <a:buChar char="•"/>
            </a:pPr>
            <a:r>
              <a:rPr lang="en-US" sz="2300" dirty="0">
                <a:latin typeface="Arial" panose="020B0604020202020204" pitchFamily="34" charset="0"/>
                <a:cs typeface="Arial" panose="020B0604020202020204" pitchFamily="34" charset="0"/>
              </a:rPr>
              <a:t>Liam scores 8 on the </a:t>
            </a:r>
            <a:r>
              <a:rPr lang="en-US" sz="2300" b="1" dirty="0">
                <a:latin typeface="Arial" panose="020B0604020202020204" pitchFamily="34" charset="0"/>
                <a:cs typeface="Arial" panose="020B0604020202020204" pitchFamily="34" charset="0"/>
              </a:rPr>
              <a:t>Visual Analogue Scale </a:t>
            </a:r>
            <a:r>
              <a:rPr lang="en-US" sz="2300" dirty="0">
                <a:latin typeface="Arial" panose="020B0604020202020204" pitchFamily="34" charset="0"/>
                <a:cs typeface="Arial" panose="020B0604020202020204" pitchFamily="34" charset="0"/>
              </a:rPr>
              <a:t>for global Rhinitis Symptoms (VAS)</a:t>
            </a:r>
          </a:p>
          <a:p>
            <a:pPr marL="285750" indent="-285750">
              <a:lnSpc>
                <a:spcPct val="150000"/>
              </a:lnSpc>
              <a:buClr>
                <a:srgbClr val="017973"/>
              </a:buClr>
              <a:buSzPct val="130000"/>
              <a:buFont typeface="Arial" panose="020B0604020202020204" pitchFamily="34" charset="0"/>
              <a:buChar char="•"/>
            </a:pPr>
            <a:r>
              <a:rPr lang="en-US" sz="2300" noProof="0" dirty="0">
                <a:latin typeface="Arial" panose="020B0604020202020204" pitchFamily="34" charset="0"/>
                <a:cs typeface="Arial" panose="020B0604020202020204" pitchFamily="34" charset="0"/>
              </a:rPr>
              <a:t>Blood tests will be sent off for </a:t>
            </a:r>
            <a:r>
              <a:rPr lang="en-US" sz="2300" b="1" noProof="0" dirty="0" err="1">
                <a:latin typeface="Arial" panose="020B0604020202020204" pitchFamily="34" charset="0"/>
                <a:cs typeface="Arial" panose="020B0604020202020204" pitchFamily="34" charset="0"/>
              </a:rPr>
              <a:t>SpIgE</a:t>
            </a:r>
            <a:endParaRPr lang="en-US" sz="2300" b="1" noProof="0" dirty="0">
              <a:latin typeface="Arial" panose="020B0604020202020204" pitchFamily="34" charset="0"/>
              <a:cs typeface="Arial" panose="020B0604020202020204" pitchFamily="34" charset="0"/>
            </a:endParaRPr>
          </a:p>
          <a:p>
            <a:pPr marL="285750" indent="-285750">
              <a:lnSpc>
                <a:spcPct val="150000"/>
              </a:lnSpc>
              <a:buClr>
                <a:srgbClr val="017973"/>
              </a:buClr>
              <a:buSzPct val="130000"/>
              <a:buFont typeface="Arial" panose="020B0604020202020204" pitchFamily="34" charset="0"/>
              <a:buChar char="•"/>
            </a:pPr>
            <a:r>
              <a:rPr lang="en-US" sz="2300" noProof="0" dirty="0">
                <a:latin typeface="Arial" panose="020B0604020202020204" pitchFamily="34" charset="0"/>
                <a:cs typeface="Arial" panose="020B0604020202020204" pitchFamily="34" charset="0"/>
              </a:rPr>
              <a:t>The importance of ruling out asthma (as a cause of cough) is shared, and Liam and parents agree to doing twice daily </a:t>
            </a:r>
            <a:r>
              <a:rPr lang="en-US" sz="2300" b="1" noProof="0" dirty="0">
                <a:latin typeface="Arial" panose="020B0604020202020204" pitchFamily="34" charset="0"/>
                <a:cs typeface="Arial" panose="020B0604020202020204" pitchFamily="34" charset="0"/>
              </a:rPr>
              <a:t>PEF</a:t>
            </a:r>
            <a:endParaRPr lang="en-US" sz="2300" b="1" dirty="0">
              <a:effectLst/>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093D0BCA-D50E-2CE5-048A-FD42260416A8}"/>
              </a:ext>
            </a:extLst>
          </p:cNvPr>
          <p:cNvPicPr>
            <a:picLocks noChangeAspect="1"/>
          </p:cNvPicPr>
          <p:nvPr/>
        </p:nvPicPr>
        <p:blipFill>
          <a:blip r:embed="rId3"/>
          <a:srcRect t="11155"/>
          <a:stretch>
            <a:fillRect/>
          </a:stretch>
        </p:blipFill>
        <p:spPr>
          <a:xfrm>
            <a:off x="407143" y="3155293"/>
            <a:ext cx="8329608" cy="3340017"/>
          </a:xfrm>
          <a:prstGeom prst="rect">
            <a:avLst/>
          </a:prstGeom>
        </p:spPr>
      </p:pic>
      <p:sp>
        <p:nvSpPr>
          <p:cNvPr id="11" name="TextBox 10">
            <a:extLst>
              <a:ext uri="{FF2B5EF4-FFF2-40B4-BE49-F238E27FC236}">
                <a16:creationId xmlns:a16="http://schemas.microsoft.com/office/drawing/2014/main" id="{BFD2805A-7A39-B625-B114-B7DAAAD570A7}"/>
              </a:ext>
            </a:extLst>
          </p:cNvPr>
          <p:cNvSpPr txBox="1"/>
          <p:nvPr/>
        </p:nvSpPr>
        <p:spPr>
          <a:xfrm>
            <a:off x="8736751" y="3702707"/>
            <a:ext cx="3048754" cy="861774"/>
          </a:xfrm>
          <a:prstGeom prst="rect">
            <a:avLst/>
          </a:prstGeom>
          <a:noFill/>
        </p:spPr>
        <p:txBody>
          <a:bodyPr wrap="square">
            <a:spAutoFit/>
          </a:bodyPr>
          <a:lstStyle/>
          <a:p>
            <a:r>
              <a:rPr lang="en-US" b="1" dirty="0">
                <a:latin typeface="Arial" panose="020B0604020202020204" pitchFamily="34" charset="0"/>
                <a:cs typeface="Arial" panose="020B0604020202020204" pitchFamily="34" charset="0"/>
              </a:rPr>
              <a:t>Visual Analogue Scale</a:t>
            </a:r>
            <a:endParaRPr lang="en-US" sz="1800" b="1" i="0" dirty="0">
              <a:solidFill>
                <a:srgbClr val="242021"/>
              </a:solidFill>
              <a:effectLst/>
              <a:latin typeface="Arial" panose="020B0604020202020204" pitchFamily="34" charset="0"/>
              <a:cs typeface="Arial" panose="020B0604020202020204" pitchFamily="34" charset="0"/>
            </a:endParaRPr>
          </a:p>
          <a:p>
            <a:r>
              <a:rPr lang="en-US" sz="1600" b="0" i="0" dirty="0">
                <a:solidFill>
                  <a:srgbClr val="242021"/>
                </a:solidFill>
                <a:effectLst/>
                <a:latin typeface="Arial" panose="020B0604020202020204" pitchFamily="34" charset="0"/>
                <a:cs typeface="Arial" panose="020B0604020202020204" pitchFamily="34" charset="0"/>
              </a:rPr>
              <a:t>A score of 5 or more identifies moderate to severe disease. </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25520031"/>
      </p:ext>
    </p:extLst>
  </p:cSld>
  <p:clrMapOvr>
    <a:masterClrMapping/>
  </p:clrMapOvr>
  <mc:AlternateContent xmlns:mc="http://schemas.openxmlformats.org/markup-compatibility/2006" xmlns:p14="http://schemas.microsoft.com/office/powerpoint/2010/main">
    <mc:Choice Requires="p14">
      <p:transition spd="slow" p14:dur="2000" advTm="37307"/>
    </mc:Choice>
    <mc:Fallback xmlns="">
      <p:transition spd="slow" advTm="37307"/>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336AA5-54D2-8E89-7E02-2488689587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4F47FF-EA0A-2592-D740-63638D85DE7F}"/>
              </a:ext>
            </a:extLst>
          </p:cNvPr>
          <p:cNvSpPr>
            <a:spLocks noGrp="1"/>
          </p:cNvSpPr>
          <p:nvPr>
            <p:ph type="title"/>
          </p:nvPr>
        </p:nvSpPr>
        <p:spPr>
          <a:xfrm>
            <a:off x="591128" y="239830"/>
            <a:ext cx="9573126" cy="777875"/>
          </a:xfrm>
        </p:spPr>
        <p:txBody>
          <a:bodyPr>
            <a:normAutofit/>
          </a:bodyPr>
          <a:lstStyle/>
          <a:p>
            <a:r>
              <a:rPr lang="en-GB" sz="2800" b="1" dirty="0">
                <a:solidFill>
                  <a:srgbClr val="017973"/>
                </a:solidFill>
                <a:latin typeface="Arial" panose="020B0604020202020204" pitchFamily="34" charset="0"/>
                <a:cs typeface="Arial" panose="020B0604020202020204" pitchFamily="34" charset="0"/>
              </a:rPr>
              <a:t>Management</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D0DA460E-9DA4-4A69-992A-98AD64FF2290}"/>
              </a:ext>
            </a:extLst>
          </p:cNvPr>
          <p:cNvPicPr>
            <a:picLocks noChangeAspect="1"/>
          </p:cNvPicPr>
          <p:nvPr/>
        </p:nvPicPr>
        <p:blipFill>
          <a:blip r:embed="rId2"/>
          <a:stretch>
            <a:fillRect/>
          </a:stretch>
        </p:blipFill>
        <p:spPr>
          <a:xfrm>
            <a:off x="10411291" y="281092"/>
            <a:ext cx="1374214" cy="695352"/>
          </a:xfrm>
          <a:prstGeom prst="rect">
            <a:avLst/>
          </a:prstGeom>
        </p:spPr>
      </p:pic>
      <p:graphicFrame>
        <p:nvGraphicFramePr>
          <p:cNvPr id="11" name="TextBox 7">
            <a:extLst>
              <a:ext uri="{FF2B5EF4-FFF2-40B4-BE49-F238E27FC236}">
                <a16:creationId xmlns:a16="http://schemas.microsoft.com/office/drawing/2014/main" id="{78134B35-6063-3D71-B5AE-E2AFA7A4B5F4}"/>
              </a:ext>
            </a:extLst>
          </p:cNvPr>
          <p:cNvGraphicFramePr/>
          <p:nvPr>
            <p:extLst>
              <p:ext uri="{D42A27DB-BD31-4B8C-83A1-F6EECF244321}">
                <p14:modId xmlns:p14="http://schemas.microsoft.com/office/powerpoint/2010/main" val="586202541"/>
              </p:ext>
            </p:extLst>
          </p:nvPr>
        </p:nvGraphicFramePr>
        <p:xfrm>
          <a:off x="487394" y="281092"/>
          <a:ext cx="11217212" cy="56323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Rounded Corners 5">
            <a:extLst>
              <a:ext uri="{FF2B5EF4-FFF2-40B4-BE49-F238E27FC236}">
                <a16:creationId xmlns:a16="http://schemas.microsoft.com/office/drawing/2014/main" id="{9956D9DE-2758-4FE4-6DB5-E6528BDC8012}"/>
              </a:ext>
            </a:extLst>
          </p:cNvPr>
          <p:cNvSpPr/>
          <p:nvPr/>
        </p:nvSpPr>
        <p:spPr>
          <a:xfrm>
            <a:off x="568293" y="5319566"/>
            <a:ext cx="9128157" cy="1016576"/>
          </a:xfrm>
          <a:prstGeom prst="roundRect">
            <a:avLst/>
          </a:prstGeom>
          <a:solidFill>
            <a:srgbClr val="017973"/>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r>
              <a:rPr lang="en-US" sz="2400" dirty="0">
                <a:latin typeface="Arial" panose="020B0604020202020204" pitchFamily="34" charset="0"/>
                <a:cs typeface="Arial" panose="020B0604020202020204" pitchFamily="34" charset="0"/>
              </a:rPr>
              <a:t>Parents ask about </a:t>
            </a:r>
            <a:r>
              <a:rPr lang="en-US" sz="2400" b="1" dirty="0">
                <a:latin typeface="Arial" panose="020B0604020202020204" pitchFamily="34" charset="0"/>
                <a:cs typeface="Arial" panose="020B0604020202020204" pitchFamily="34" charset="0"/>
              </a:rPr>
              <a:t>AIT</a:t>
            </a:r>
            <a:r>
              <a:rPr lang="en-US" sz="2400" dirty="0">
                <a:latin typeface="Arial" panose="020B0604020202020204" pitchFamily="34" charset="0"/>
                <a:cs typeface="Arial" panose="020B0604020202020204" pitchFamily="34" charset="0"/>
              </a:rPr>
              <a:t>: we will discuss at next visit</a:t>
            </a:r>
          </a:p>
          <a:p>
            <a:r>
              <a:rPr lang="en-US" sz="2400" dirty="0">
                <a:latin typeface="Arial" panose="020B0604020202020204" pitchFamily="34" charset="0"/>
                <a:cs typeface="Arial" panose="020B0604020202020204" pitchFamily="34" charset="0"/>
              </a:rPr>
              <a:t>Follow up in 10-14 days</a:t>
            </a:r>
            <a:endParaRPr lang="en-IE" sz="2400" dirty="0">
              <a:latin typeface="Arial" panose="020B0604020202020204" pitchFamily="34" charset="0"/>
              <a:cs typeface="Arial" panose="020B0604020202020204" pitchFamily="34" charset="0"/>
            </a:endParaRPr>
          </a:p>
        </p:txBody>
      </p:sp>
      <p:pic>
        <p:nvPicPr>
          <p:cNvPr id="3" name="Picture 2" descr="A cartoon of a doctor giving a high five to a child&#10;&#10;AI-generated content may be incorrect.">
            <a:extLst>
              <a:ext uri="{FF2B5EF4-FFF2-40B4-BE49-F238E27FC236}">
                <a16:creationId xmlns:a16="http://schemas.microsoft.com/office/drawing/2014/main" id="{48A1CEEE-8FFF-E054-FA8A-E3E5089708AF}"/>
              </a:ext>
            </a:extLst>
          </p:cNvPr>
          <p:cNvPicPr>
            <a:picLocks noChangeAspect="1"/>
          </p:cNvPicPr>
          <p:nvPr/>
        </p:nvPicPr>
        <p:blipFill>
          <a:blip r:embed="rId8"/>
          <a:stretch>
            <a:fillRect/>
          </a:stretch>
        </p:blipFill>
        <p:spPr>
          <a:xfrm>
            <a:off x="7894173" y="4617789"/>
            <a:ext cx="1913062" cy="1690721"/>
          </a:xfrm>
          <a:prstGeom prst="rect">
            <a:avLst/>
          </a:prstGeom>
        </p:spPr>
      </p:pic>
    </p:spTree>
    <p:extLst>
      <p:ext uri="{BB962C8B-B14F-4D97-AF65-F5344CB8AC3E}">
        <p14:creationId xmlns:p14="http://schemas.microsoft.com/office/powerpoint/2010/main" val="2015912601"/>
      </p:ext>
    </p:extLst>
  </p:cSld>
  <p:clrMapOvr>
    <a:masterClrMapping/>
  </p:clrMapOvr>
  <mc:AlternateContent xmlns:mc="http://schemas.openxmlformats.org/markup-compatibility/2006" xmlns:p14="http://schemas.microsoft.com/office/powerpoint/2010/main">
    <mc:Choice Requires="p14">
      <p:transition spd="slow" p14:dur="2000" advTm="92241"/>
    </mc:Choice>
    <mc:Fallback xmlns="">
      <p:transition spd="slow" advTm="92241"/>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A07677-4C29-CE97-6AD8-4E749A57B8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5B2B4D-7F94-7762-CF9D-EABE963647EC}"/>
              </a:ext>
            </a:extLst>
          </p:cNvPr>
          <p:cNvSpPr>
            <a:spLocks noGrp="1"/>
          </p:cNvSpPr>
          <p:nvPr>
            <p:ph type="title"/>
          </p:nvPr>
        </p:nvSpPr>
        <p:spPr>
          <a:xfrm>
            <a:off x="591128" y="239830"/>
            <a:ext cx="9573126" cy="777875"/>
          </a:xfrm>
        </p:spPr>
        <p:txBody>
          <a:bodyPr>
            <a:normAutofit/>
          </a:bodyPr>
          <a:lstStyle/>
          <a:p>
            <a:r>
              <a:rPr lang="en-GB" sz="2800" b="1" dirty="0">
                <a:solidFill>
                  <a:srgbClr val="017973"/>
                </a:solidFill>
                <a:latin typeface="Arial" panose="020B0604020202020204" pitchFamily="34" charset="0"/>
                <a:cs typeface="Arial" panose="020B0604020202020204" pitchFamily="34" charset="0"/>
              </a:rPr>
              <a:t>Review</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73442A18-5F9D-538C-4B6B-B2D056D7B303}"/>
              </a:ext>
            </a:extLst>
          </p:cNvPr>
          <p:cNvPicPr>
            <a:picLocks noChangeAspect="1"/>
          </p:cNvPicPr>
          <p:nvPr/>
        </p:nvPicPr>
        <p:blipFill>
          <a:blip r:embed="rId2"/>
          <a:stretch>
            <a:fillRect/>
          </a:stretch>
        </p:blipFill>
        <p:spPr>
          <a:xfrm>
            <a:off x="10411291" y="281092"/>
            <a:ext cx="1374214" cy="695352"/>
          </a:xfrm>
          <a:prstGeom prst="rect">
            <a:avLst/>
          </a:prstGeom>
        </p:spPr>
      </p:pic>
      <p:graphicFrame>
        <p:nvGraphicFramePr>
          <p:cNvPr id="11" name="TextBox 7">
            <a:extLst>
              <a:ext uri="{FF2B5EF4-FFF2-40B4-BE49-F238E27FC236}">
                <a16:creationId xmlns:a16="http://schemas.microsoft.com/office/drawing/2014/main" id="{A3375430-5CBE-5DEC-6C6E-6161D6406031}"/>
              </a:ext>
            </a:extLst>
          </p:cNvPr>
          <p:cNvGraphicFramePr/>
          <p:nvPr>
            <p:extLst>
              <p:ext uri="{D42A27DB-BD31-4B8C-83A1-F6EECF244321}">
                <p14:modId xmlns:p14="http://schemas.microsoft.com/office/powerpoint/2010/main" val="1998154421"/>
              </p:ext>
            </p:extLst>
          </p:nvPr>
        </p:nvGraphicFramePr>
        <p:xfrm>
          <a:off x="399095" y="1093865"/>
          <a:ext cx="11217212" cy="47089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28020994"/>
      </p:ext>
    </p:extLst>
  </p:cSld>
  <p:clrMapOvr>
    <a:masterClrMapping/>
  </p:clrMapOvr>
  <mc:AlternateContent xmlns:mc="http://schemas.openxmlformats.org/markup-compatibility/2006" xmlns:p14="http://schemas.microsoft.com/office/powerpoint/2010/main">
    <mc:Choice Requires="p14">
      <p:transition spd="slow" p14:dur="2000" advTm="51290"/>
    </mc:Choice>
    <mc:Fallback xmlns="">
      <p:transition spd="slow" advTm="5129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2FC428-EB48-00F0-0B80-5140F9CEF6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0513EE-E7EC-A30B-88B0-B2643CDC51B9}"/>
              </a:ext>
            </a:extLst>
          </p:cNvPr>
          <p:cNvSpPr>
            <a:spLocks noGrp="1"/>
          </p:cNvSpPr>
          <p:nvPr>
            <p:ph type="title"/>
          </p:nvPr>
        </p:nvSpPr>
        <p:spPr>
          <a:xfrm>
            <a:off x="591128" y="239830"/>
            <a:ext cx="9573126" cy="777875"/>
          </a:xfrm>
        </p:spPr>
        <p:txBody>
          <a:bodyPr>
            <a:normAutofit/>
          </a:bodyPr>
          <a:lstStyle/>
          <a:p>
            <a:r>
              <a:rPr lang="en-GB" sz="2800" b="1" dirty="0">
                <a:solidFill>
                  <a:srgbClr val="017973"/>
                </a:solidFill>
                <a:latin typeface="Arial" panose="020B0604020202020204" pitchFamily="34" charset="0"/>
                <a:cs typeface="Arial" panose="020B0604020202020204" pitchFamily="34" charset="0"/>
              </a:rPr>
              <a:t>Conversation for AIT</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2688EA41-0D6A-011F-45A8-746F4C22B61B}"/>
              </a:ext>
            </a:extLst>
          </p:cNvPr>
          <p:cNvPicPr>
            <a:picLocks noChangeAspect="1"/>
          </p:cNvPicPr>
          <p:nvPr/>
        </p:nvPicPr>
        <p:blipFill>
          <a:blip r:embed="rId2"/>
          <a:stretch>
            <a:fillRect/>
          </a:stretch>
        </p:blipFill>
        <p:spPr>
          <a:xfrm>
            <a:off x="10411291" y="281092"/>
            <a:ext cx="1374214" cy="695352"/>
          </a:xfrm>
          <a:prstGeom prst="rect">
            <a:avLst/>
          </a:prstGeom>
        </p:spPr>
      </p:pic>
      <p:grpSp>
        <p:nvGrpSpPr>
          <p:cNvPr id="3" name="Group 2">
            <a:extLst>
              <a:ext uri="{FF2B5EF4-FFF2-40B4-BE49-F238E27FC236}">
                <a16:creationId xmlns:a16="http://schemas.microsoft.com/office/drawing/2014/main" id="{34941FBD-6185-E27B-99CA-E2DEB5E8003B}"/>
              </a:ext>
            </a:extLst>
          </p:cNvPr>
          <p:cNvGrpSpPr/>
          <p:nvPr/>
        </p:nvGrpSpPr>
        <p:grpSpPr>
          <a:xfrm>
            <a:off x="8934219" y="1547842"/>
            <a:ext cx="2164179" cy="2950220"/>
            <a:chOff x="8155571" y="3496234"/>
            <a:chExt cx="1971312" cy="2660013"/>
          </a:xfrm>
        </p:grpSpPr>
        <p:pic>
          <p:nvPicPr>
            <p:cNvPr id="4" name="Picture 3" descr="A person pointing at something&#10;&#10;AI-generated content may be incorrect.">
              <a:extLst>
                <a:ext uri="{FF2B5EF4-FFF2-40B4-BE49-F238E27FC236}">
                  <a16:creationId xmlns:a16="http://schemas.microsoft.com/office/drawing/2014/main" id="{918BD312-F5C3-CFD1-3C38-145590BDA819}"/>
                </a:ext>
              </a:extLst>
            </p:cNvPr>
            <p:cNvPicPr>
              <a:picLocks noChangeAspect="1"/>
            </p:cNvPicPr>
            <p:nvPr/>
          </p:nvPicPr>
          <p:blipFill>
            <a:blip r:embed="rId3"/>
            <a:srcRect l="76796" t="51806" r="2500"/>
            <a:stretch/>
          </p:blipFill>
          <p:spPr>
            <a:xfrm>
              <a:off x="8155571" y="3575074"/>
              <a:ext cx="1971312" cy="2581173"/>
            </a:xfrm>
            <a:prstGeom prst="rect">
              <a:avLst/>
            </a:prstGeom>
          </p:spPr>
        </p:pic>
        <p:sp>
          <p:nvSpPr>
            <p:cNvPr id="6" name="Rectangle 5">
              <a:extLst>
                <a:ext uri="{FF2B5EF4-FFF2-40B4-BE49-F238E27FC236}">
                  <a16:creationId xmlns:a16="http://schemas.microsoft.com/office/drawing/2014/main" id="{60FC0EA7-B27F-69C5-3BF6-CC63D985CBE9}"/>
                </a:ext>
              </a:extLst>
            </p:cNvPr>
            <p:cNvSpPr/>
            <p:nvPr/>
          </p:nvSpPr>
          <p:spPr>
            <a:xfrm>
              <a:off x="8155571" y="3496234"/>
              <a:ext cx="226429" cy="377107"/>
            </a:xfrm>
            <a:prstGeom prst="rect">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grpSp>
      <p:sp>
        <p:nvSpPr>
          <p:cNvPr id="7" name="Content Placeholder 2">
            <a:extLst>
              <a:ext uri="{FF2B5EF4-FFF2-40B4-BE49-F238E27FC236}">
                <a16:creationId xmlns:a16="http://schemas.microsoft.com/office/drawing/2014/main" id="{0B6D3733-A24E-A20C-5056-FAC01290BD16}"/>
              </a:ext>
            </a:extLst>
          </p:cNvPr>
          <p:cNvSpPr>
            <a:spLocks noGrp="1"/>
          </p:cNvSpPr>
          <p:nvPr>
            <p:ph idx="1"/>
          </p:nvPr>
        </p:nvSpPr>
        <p:spPr>
          <a:xfrm>
            <a:off x="673847" y="1547842"/>
            <a:ext cx="8197467" cy="4318804"/>
          </a:xfrm>
        </p:spPr>
        <p:txBody>
          <a:bodyPr anchor="ctr">
            <a:noAutofit/>
          </a:bodyPr>
          <a:lstStyle/>
          <a:p>
            <a:pPr marL="0" indent="0">
              <a:buNone/>
            </a:pPr>
            <a:r>
              <a:rPr lang="en-US" sz="2000" dirty="0">
                <a:latin typeface="Arial" panose="020B0604020202020204" pitchFamily="34" charset="0"/>
                <a:cs typeface="Arial" panose="020B0604020202020204" pitchFamily="34" charset="0"/>
              </a:rPr>
              <a:t>After counselling, Liams parents understand the following about AIT</a:t>
            </a:r>
          </a:p>
          <a:p>
            <a:endParaRPr lang="en-US" sz="2000" dirty="0">
              <a:latin typeface="Arial" panose="020B0604020202020204" pitchFamily="34" charset="0"/>
              <a:cs typeface="Arial" panose="020B0604020202020204" pitchFamily="34" charset="0"/>
            </a:endParaRPr>
          </a:p>
          <a:p>
            <a:r>
              <a:rPr lang="en-IE" sz="2000" dirty="0">
                <a:latin typeface="Arial" panose="020B0604020202020204" pitchFamily="34" charset="0"/>
                <a:cs typeface="Arial" panose="020B0604020202020204" pitchFamily="34" charset="0"/>
              </a:rPr>
              <a:t>It has better results in patients with moderate-to severe symptoms (intermittent or persistent)</a:t>
            </a:r>
          </a:p>
          <a:p>
            <a:r>
              <a:rPr lang="en-IE" sz="2000" dirty="0">
                <a:latin typeface="Arial" panose="020B0604020202020204" pitchFamily="34" charset="0"/>
                <a:cs typeface="Arial" panose="020B0604020202020204" pitchFamily="34" charset="0"/>
              </a:rPr>
              <a:t>It helps when after standard treatment and not been successful decreasing symptoms completely despite avoidance measures and pharmacotherapy</a:t>
            </a:r>
          </a:p>
          <a:p>
            <a:r>
              <a:rPr lang="en-IE" sz="2000" dirty="0">
                <a:latin typeface="Arial" panose="020B0604020202020204" pitchFamily="34" charset="0"/>
                <a:cs typeface="Arial" panose="020B0604020202020204" pitchFamily="34" charset="0"/>
              </a:rPr>
              <a:t>Excellent option if AR is interfering with daily activities or sleep</a:t>
            </a:r>
          </a:p>
          <a:p>
            <a:r>
              <a:rPr lang="en-IE" sz="2000" dirty="0">
                <a:latin typeface="Arial" panose="020B0604020202020204" pitchFamily="34" charset="0"/>
                <a:cs typeface="Arial" panose="020B0604020202020204" pitchFamily="34" charset="0"/>
              </a:rPr>
              <a:t>You explain the AIT comes in two main forms SCIT and SLIT. </a:t>
            </a:r>
          </a:p>
          <a:p>
            <a:r>
              <a:rPr lang="en-IE" sz="2000" dirty="0">
                <a:latin typeface="Arial" panose="020B0604020202020204" pitchFamily="34" charset="0"/>
                <a:cs typeface="Arial" panose="020B0604020202020204" pitchFamily="34" charset="0"/>
              </a:rPr>
              <a:t>Liam’s </a:t>
            </a:r>
            <a:r>
              <a:rPr lang="en-US" sz="2000" dirty="0">
                <a:latin typeface="Arial" panose="020B0604020202020204" pitchFamily="34" charset="0"/>
                <a:cs typeface="Arial" panose="020B0604020202020204" pitchFamily="34" charset="0"/>
              </a:rPr>
              <a:t>have decided they would like to </a:t>
            </a:r>
            <a:r>
              <a:rPr lang="en-US" sz="2000">
                <a:latin typeface="Arial" panose="020B0604020202020204" pitchFamily="34" charset="0"/>
                <a:cs typeface="Arial" panose="020B0604020202020204" pitchFamily="34" charset="0"/>
              </a:rPr>
              <a:t>see an </a:t>
            </a:r>
            <a:r>
              <a:rPr lang="en-US" sz="2000" dirty="0">
                <a:latin typeface="Arial" panose="020B0604020202020204" pitchFamily="34" charset="0"/>
                <a:cs typeface="Arial" panose="020B0604020202020204" pitchFamily="34" charset="0"/>
              </a:rPr>
              <a:t>allergist to discuss this more and so a referral is made.</a:t>
            </a:r>
            <a:endParaRPr lang="en-IE"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17268393"/>
      </p:ext>
    </p:extLst>
  </p:cSld>
  <p:clrMapOvr>
    <a:masterClrMapping/>
  </p:clrMapOvr>
  <mc:AlternateContent xmlns:mc="http://schemas.openxmlformats.org/markup-compatibility/2006" xmlns:p14="http://schemas.microsoft.com/office/powerpoint/2010/main">
    <mc:Choice Requires="p14">
      <p:transition spd="slow" p14:dur="2000" advTm="83272"/>
    </mc:Choice>
    <mc:Fallback xmlns="">
      <p:transition spd="slow" advTm="83272"/>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4B4FBB-6107-2ECD-78E1-2623E95029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F49E08-7E85-B7C2-5B36-C957DBFCCE63}"/>
              </a:ext>
            </a:extLst>
          </p:cNvPr>
          <p:cNvSpPr>
            <a:spLocks noGrp="1"/>
          </p:cNvSpPr>
          <p:nvPr>
            <p:ph type="title"/>
          </p:nvPr>
        </p:nvSpPr>
        <p:spPr>
          <a:xfrm>
            <a:off x="591128" y="239830"/>
            <a:ext cx="9573126" cy="777875"/>
          </a:xfrm>
        </p:spPr>
        <p:txBody>
          <a:bodyPr>
            <a:normAutofit/>
          </a:bodyPr>
          <a:lstStyle/>
          <a:p>
            <a:r>
              <a:rPr lang="en-GB" sz="2800" b="1" dirty="0">
                <a:solidFill>
                  <a:srgbClr val="017973"/>
                </a:solidFill>
                <a:latin typeface="Arial" panose="020B0604020202020204" pitchFamily="34" charset="0"/>
                <a:cs typeface="Arial" panose="020B0604020202020204" pitchFamily="34" charset="0"/>
              </a:rPr>
              <a:t>Conversation for AIT</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1E5B5B77-D704-08A5-4471-26DEEAD8D936}"/>
              </a:ext>
            </a:extLst>
          </p:cNvPr>
          <p:cNvPicPr>
            <a:picLocks noChangeAspect="1"/>
          </p:cNvPicPr>
          <p:nvPr/>
        </p:nvPicPr>
        <p:blipFill>
          <a:blip r:embed="rId2"/>
          <a:stretch>
            <a:fillRect/>
          </a:stretch>
        </p:blipFill>
        <p:spPr>
          <a:xfrm>
            <a:off x="10411291" y="281092"/>
            <a:ext cx="1374214" cy="695352"/>
          </a:xfrm>
          <a:prstGeom prst="rect">
            <a:avLst/>
          </a:prstGeom>
        </p:spPr>
      </p:pic>
      <p:pic>
        <p:nvPicPr>
          <p:cNvPr id="10" name="Picture 9">
            <a:extLst>
              <a:ext uri="{FF2B5EF4-FFF2-40B4-BE49-F238E27FC236}">
                <a16:creationId xmlns:a16="http://schemas.microsoft.com/office/drawing/2014/main" id="{4AF85A0B-2054-B099-CD07-D0B81FCC26BA}"/>
              </a:ext>
            </a:extLst>
          </p:cNvPr>
          <p:cNvPicPr>
            <a:picLocks noChangeAspect="1"/>
          </p:cNvPicPr>
          <p:nvPr/>
        </p:nvPicPr>
        <p:blipFill>
          <a:blip r:embed="rId3"/>
          <a:stretch>
            <a:fillRect/>
          </a:stretch>
        </p:blipFill>
        <p:spPr>
          <a:xfrm>
            <a:off x="5342569" y="1180745"/>
            <a:ext cx="6849431" cy="3077004"/>
          </a:xfrm>
          <a:prstGeom prst="rect">
            <a:avLst/>
          </a:prstGeom>
        </p:spPr>
      </p:pic>
      <p:sp>
        <p:nvSpPr>
          <p:cNvPr id="12" name="Content Placeholder 11">
            <a:extLst>
              <a:ext uri="{FF2B5EF4-FFF2-40B4-BE49-F238E27FC236}">
                <a16:creationId xmlns:a16="http://schemas.microsoft.com/office/drawing/2014/main" id="{169AF584-9656-7FEB-0631-352EC335CB8A}"/>
              </a:ext>
            </a:extLst>
          </p:cNvPr>
          <p:cNvSpPr>
            <a:spLocks noGrp="1"/>
          </p:cNvSpPr>
          <p:nvPr>
            <p:ph idx="1"/>
          </p:nvPr>
        </p:nvSpPr>
        <p:spPr>
          <a:xfrm>
            <a:off x="838200" y="1271621"/>
            <a:ext cx="4677229" cy="4905341"/>
          </a:xfrm>
        </p:spPr>
        <p:txBody>
          <a:bodyPr/>
          <a:lstStyle/>
          <a:p>
            <a:r>
              <a:rPr lang="en-US" dirty="0"/>
              <a:t>Liams parent came to the allergist and are interested in allergen immunotherapy (AIT) and have many questions. </a:t>
            </a:r>
          </a:p>
          <a:p>
            <a:r>
              <a:rPr lang="en-US" dirty="0"/>
              <a:t>This are the most important questions they have</a:t>
            </a:r>
          </a:p>
          <a:p>
            <a:pPr lvl="1"/>
            <a:r>
              <a:rPr lang="en-US" dirty="0"/>
              <a:t>What Type of AIT exists and how long is the treatment?</a:t>
            </a:r>
          </a:p>
          <a:p>
            <a:pPr lvl="1"/>
            <a:r>
              <a:rPr lang="en-US" dirty="0"/>
              <a:t>Are there any side effects?</a:t>
            </a:r>
          </a:p>
          <a:p>
            <a:pPr lvl="1"/>
            <a:r>
              <a:rPr lang="en-US" dirty="0"/>
              <a:t>Is this going to cure Liams Allergy?</a:t>
            </a:r>
            <a:endParaRPr lang="en-IE" dirty="0"/>
          </a:p>
        </p:txBody>
      </p:sp>
    </p:spTree>
    <p:extLst>
      <p:ext uri="{BB962C8B-B14F-4D97-AF65-F5344CB8AC3E}">
        <p14:creationId xmlns:p14="http://schemas.microsoft.com/office/powerpoint/2010/main" val="4154871868"/>
      </p:ext>
    </p:extLst>
  </p:cSld>
  <p:clrMapOvr>
    <a:masterClrMapping/>
  </p:clrMapOvr>
  <mc:AlternateContent xmlns:mc="http://schemas.openxmlformats.org/markup-compatibility/2006" xmlns:p14="http://schemas.microsoft.com/office/powerpoint/2010/main">
    <mc:Choice Requires="p14">
      <p:transition spd="slow" p14:dur="2000" advTm="75107"/>
    </mc:Choice>
    <mc:Fallback xmlns="">
      <p:transition spd="slow" advTm="75107"/>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B796BF-6745-C0CE-C771-D94065CCAD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6A0675-0A22-DC0C-7ECB-EACC7D27D5D6}"/>
              </a:ext>
            </a:extLst>
          </p:cNvPr>
          <p:cNvSpPr>
            <a:spLocks noGrp="1"/>
          </p:cNvSpPr>
          <p:nvPr>
            <p:ph type="title"/>
          </p:nvPr>
        </p:nvSpPr>
        <p:spPr>
          <a:xfrm>
            <a:off x="591128" y="239830"/>
            <a:ext cx="9573126" cy="777875"/>
          </a:xfrm>
        </p:spPr>
        <p:txBody>
          <a:bodyPr>
            <a:normAutofit/>
          </a:bodyPr>
          <a:lstStyle/>
          <a:p>
            <a:r>
              <a:rPr lang="en-GB" sz="2800" b="1" dirty="0">
                <a:solidFill>
                  <a:srgbClr val="017973"/>
                </a:solidFill>
                <a:latin typeface="Arial" panose="020B0604020202020204" pitchFamily="34" charset="0"/>
                <a:cs typeface="Arial" panose="020B0604020202020204" pitchFamily="34" charset="0"/>
              </a:rPr>
              <a:t>Conversation for AIT</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D3283795-4CDB-D306-9877-EAA260C524D4}"/>
              </a:ext>
            </a:extLst>
          </p:cNvPr>
          <p:cNvPicPr>
            <a:picLocks noChangeAspect="1"/>
          </p:cNvPicPr>
          <p:nvPr/>
        </p:nvPicPr>
        <p:blipFill>
          <a:blip r:embed="rId2"/>
          <a:stretch>
            <a:fillRect/>
          </a:stretch>
        </p:blipFill>
        <p:spPr>
          <a:xfrm>
            <a:off x="10411291" y="281092"/>
            <a:ext cx="1374214" cy="695352"/>
          </a:xfrm>
          <a:prstGeom prst="rect">
            <a:avLst/>
          </a:prstGeom>
        </p:spPr>
      </p:pic>
      <p:sp>
        <p:nvSpPr>
          <p:cNvPr id="12" name="Content Placeholder 11">
            <a:extLst>
              <a:ext uri="{FF2B5EF4-FFF2-40B4-BE49-F238E27FC236}">
                <a16:creationId xmlns:a16="http://schemas.microsoft.com/office/drawing/2014/main" id="{3F7959E2-AC7D-5B1F-44BD-3C6997932BE2}"/>
              </a:ext>
            </a:extLst>
          </p:cNvPr>
          <p:cNvSpPr>
            <a:spLocks noGrp="1"/>
          </p:cNvSpPr>
          <p:nvPr>
            <p:ph idx="1"/>
          </p:nvPr>
        </p:nvSpPr>
        <p:spPr>
          <a:xfrm>
            <a:off x="774794" y="976329"/>
            <a:ext cx="4677229" cy="4905341"/>
          </a:xfrm>
        </p:spPr>
        <p:txBody>
          <a:bodyPr/>
          <a:lstStyle/>
          <a:p>
            <a:r>
              <a:rPr lang="en-US" dirty="0"/>
              <a:t>What Type of AIT exists and how long is the treatment?</a:t>
            </a:r>
          </a:p>
          <a:p>
            <a:pPr lvl="1"/>
            <a:r>
              <a:rPr lang="en-US" dirty="0"/>
              <a:t>Sublingual immunotherapy (SLIT) and Subcutaneous Immunotherapy (SCIT)</a:t>
            </a:r>
          </a:p>
          <a:p>
            <a:pPr lvl="1"/>
            <a:r>
              <a:rPr lang="en-US" dirty="0"/>
              <a:t>Both of them with years of research and clinical use </a:t>
            </a:r>
          </a:p>
          <a:p>
            <a:pPr lvl="1"/>
            <a:r>
              <a:rPr lang="en-US" dirty="0"/>
              <a:t>SLIT: tablets and drops 3-5 years. </a:t>
            </a:r>
          </a:p>
          <a:p>
            <a:pPr lvl="1"/>
            <a:endParaRPr lang="en-US" dirty="0"/>
          </a:p>
          <a:p>
            <a:pPr lvl="1"/>
            <a:r>
              <a:rPr lang="en-US" dirty="0"/>
              <a:t>SCIT: SC injection 3-5 years</a:t>
            </a:r>
          </a:p>
        </p:txBody>
      </p:sp>
      <p:pic>
        <p:nvPicPr>
          <p:cNvPr id="4" name="Picture 3">
            <a:extLst>
              <a:ext uri="{FF2B5EF4-FFF2-40B4-BE49-F238E27FC236}">
                <a16:creationId xmlns:a16="http://schemas.microsoft.com/office/drawing/2014/main" id="{EDC8FD67-0FE3-6281-EFED-64B390D9A4FF}"/>
              </a:ext>
            </a:extLst>
          </p:cNvPr>
          <p:cNvPicPr>
            <a:picLocks noChangeAspect="1"/>
          </p:cNvPicPr>
          <p:nvPr/>
        </p:nvPicPr>
        <p:blipFill>
          <a:blip r:embed="rId3"/>
          <a:srcRect l="18141"/>
          <a:stretch/>
        </p:blipFill>
        <p:spPr>
          <a:xfrm>
            <a:off x="6624918" y="1286432"/>
            <a:ext cx="4068254" cy="2163255"/>
          </a:xfrm>
          <a:prstGeom prst="rect">
            <a:avLst/>
          </a:prstGeom>
        </p:spPr>
      </p:pic>
      <p:pic>
        <p:nvPicPr>
          <p:cNvPr id="8" name="Picture 7">
            <a:extLst>
              <a:ext uri="{FF2B5EF4-FFF2-40B4-BE49-F238E27FC236}">
                <a16:creationId xmlns:a16="http://schemas.microsoft.com/office/drawing/2014/main" id="{434193D9-957D-3F4A-834A-E62B45E8C1E6}"/>
              </a:ext>
            </a:extLst>
          </p:cNvPr>
          <p:cNvPicPr>
            <a:picLocks noChangeAspect="1"/>
          </p:cNvPicPr>
          <p:nvPr/>
        </p:nvPicPr>
        <p:blipFill>
          <a:blip r:embed="rId4"/>
          <a:stretch>
            <a:fillRect/>
          </a:stretch>
        </p:blipFill>
        <p:spPr>
          <a:xfrm>
            <a:off x="5234289" y="3347106"/>
            <a:ext cx="4777335" cy="3044041"/>
          </a:xfrm>
          <a:prstGeom prst="rect">
            <a:avLst/>
          </a:prstGeom>
        </p:spPr>
      </p:pic>
    </p:spTree>
    <p:extLst>
      <p:ext uri="{BB962C8B-B14F-4D97-AF65-F5344CB8AC3E}">
        <p14:creationId xmlns:p14="http://schemas.microsoft.com/office/powerpoint/2010/main" val="2403976179"/>
      </p:ext>
    </p:extLst>
  </p:cSld>
  <p:clrMapOvr>
    <a:masterClrMapping/>
  </p:clrMapOvr>
  <mc:AlternateContent xmlns:mc="http://schemas.openxmlformats.org/markup-compatibility/2006" xmlns:p14="http://schemas.microsoft.com/office/powerpoint/2010/main">
    <mc:Choice Requires="p14">
      <p:transition spd="slow" p14:dur="2000" advTm="158265"/>
    </mc:Choice>
    <mc:Fallback xmlns="">
      <p:transition spd="slow" advTm="158265"/>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2BFD2F-CE5A-8A05-8C8E-2200CB30F6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F4C43C-389B-00E5-1415-EACBAC6E31F5}"/>
              </a:ext>
            </a:extLst>
          </p:cNvPr>
          <p:cNvSpPr>
            <a:spLocks noGrp="1"/>
          </p:cNvSpPr>
          <p:nvPr>
            <p:ph type="title"/>
          </p:nvPr>
        </p:nvSpPr>
        <p:spPr>
          <a:xfrm>
            <a:off x="591128" y="239830"/>
            <a:ext cx="9573126" cy="777875"/>
          </a:xfrm>
        </p:spPr>
        <p:txBody>
          <a:bodyPr>
            <a:normAutofit/>
          </a:bodyPr>
          <a:lstStyle/>
          <a:p>
            <a:r>
              <a:rPr lang="en-GB" sz="2800" b="1" dirty="0">
                <a:solidFill>
                  <a:srgbClr val="017973"/>
                </a:solidFill>
                <a:latin typeface="Arial" panose="020B0604020202020204" pitchFamily="34" charset="0"/>
                <a:cs typeface="Arial" panose="020B0604020202020204" pitchFamily="34" charset="0"/>
              </a:rPr>
              <a:t>Conversation for AIT</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C9C720BF-16D0-E15B-F35A-A80EB93F68D3}"/>
              </a:ext>
            </a:extLst>
          </p:cNvPr>
          <p:cNvPicPr>
            <a:picLocks noChangeAspect="1"/>
          </p:cNvPicPr>
          <p:nvPr/>
        </p:nvPicPr>
        <p:blipFill>
          <a:blip r:embed="rId2"/>
          <a:stretch>
            <a:fillRect/>
          </a:stretch>
        </p:blipFill>
        <p:spPr>
          <a:xfrm>
            <a:off x="10411291" y="281092"/>
            <a:ext cx="1374214" cy="695352"/>
          </a:xfrm>
          <a:prstGeom prst="rect">
            <a:avLst/>
          </a:prstGeom>
        </p:spPr>
      </p:pic>
      <p:sp>
        <p:nvSpPr>
          <p:cNvPr id="12" name="Content Placeholder 11">
            <a:extLst>
              <a:ext uri="{FF2B5EF4-FFF2-40B4-BE49-F238E27FC236}">
                <a16:creationId xmlns:a16="http://schemas.microsoft.com/office/drawing/2014/main" id="{86CF20F6-1067-95AD-41D5-978B2B30D6BE}"/>
              </a:ext>
            </a:extLst>
          </p:cNvPr>
          <p:cNvSpPr>
            <a:spLocks noGrp="1"/>
          </p:cNvSpPr>
          <p:nvPr>
            <p:ph idx="1"/>
          </p:nvPr>
        </p:nvSpPr>
        <p:spPr>
          <a:xfrm>
            <a:off x="838200" y="1271621"/>
            <a:ext cx="4677229" cy="4905341"/>
          </a:xfrm>
        </p:spPr>
        <p:txBody>
          <a:bodyPr/>
          <a:lstStyle/>
          <a:p>
            <a:r>
              <a:rPr lang="en-US" dirty="0"/>
              <a:t>Are there any side effects?</a:t>
            </a:r>
          </a:p>
        </p:txBody>
      </p:sp>
      <p:pic>
        <p:nvPicPr>
          <p:cNvPr id="4" name="Picture 3">
            <a:extLst>
              <a:ext uri="{FF2B5EF4-FFF2-40B4-BE49-F238E27FC236}">
                <a16:creationId xmlns:a16="http://schemas.microsoft.com/office/drawing/2014/main" id="{7A1849DC-1A31-0859-C2F4-C512CA59A2B4}"/>
              </a:ext>
            </a:extLst>
          </p:cNvPr>
          <p:cNvPicPr>
            <a:picLocks noChangeAspect="1"/>
          </p:cNvPicPr>
          <p:nvPr/>
        </p:nvPicPr>
        <p:blipFill>
          <a:blip r:embed="rId3"/>
          <a:stretch>
            <a:fillRect/>
          </a:stretch>
        </p:blipFill>
        <p:spPr>
          <a:xfrm>
            <a:off x="5377691" y="1301965"/>
            <a:ext cx="5105400" cy="2552700"/>
          </a:xfrm>
          <a:prstGeom prst="rect">
            <a:avLst/>
          </a:prstGeom>
        </p:spPr>
      </p:pic>
      <p:pic>
        <p:nvPicPr>
          <p:cNvPr id="1026" name="Picture 2" descr="What Hereditary Angioedema Attacks Look Like on the Body (Pictures)">
            <a:extLst>
              <a:ext uri="{FF2B5EF4-FFF2-40B4-BE49-F238E27FC236}">
                <a16:creationId xmlns:a16="http://schemas.microsoft.com/office/drawing/2014/main" id="{304FD5F1-4096-7ED8-CED7-664E32CDB5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6697" y="1804342"/>
            <a:ext cx="2162157" cy="121583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FCE68BE0-7387-BE86-FFAA-8208B3250453}"/>
              </a:ext>
            </a:extLst>
          </p:cNvPr>
          <p:cNvPicPr>
            <a:picLocks noChangeAspect="1"/>
          </p:cNvPicPr>
          <p:nvPr/>
        </p:nvPicPr>
        <p:blipFill>
          <a:blip r:embed="rId5"/>
          <a:stretch>
            <a:fillRect/>
          </a:stretch>
        </p:blipFill>
        <p:spPr>
          <a:xfrm>
            <a:off x="945075" y="1778555"/>
            <a:ext cx="1748117" cy="2330823"/>
          </a:xfrm>
          <a:prstGeom prst="rect">
            <a:avLst/>
          </a:prstGeom>
        </p:spPr>
      </p:pic>
      <p:pic>
        <p:nvPicPr>
          <p:cNvPr id="11" name="Picture 10">
            <a:extLst>
              <a:ext uri="{FF2B5EF4-FFF2-40B4-BE49-F238E27FC236}">
                <a16:creationId xmlns:a16="http://schemas.microsoft.com/office/drawing/2014/main" id="{7DD6C8D7-A75A-E7FF-CF27-0161A447E52F}"/>
              </a:ext>
            </a:extLst>
          </p:cNvPr>
          <p:cNvPicPr>
            <a:picLocks noChangeAspect="1"/>
          </p:cNvPicPr>
          <p:nvPr/>
        </p:nvPicPr>
        <p:blipFill>
          <a:blip r:embed="rId6"/>
          <a:stretch>
            <a:fillRect/>
          </a:stretch>
        </p:blipFill>
        <p:spPr>
          <a:xfrm>
            <a:off x="5377691" y="3885009"/>
            <a:ext cx="4560234" cy="2336836"/>
          </a:xfrm>
          <a:prstGeom prst="rect">
            <a:avLst/>
          </a:prstGeom>
        </p:spPr>
      </p:pic>
      <p:pic>
        <p:nvPicPr>
          <p:cNvPr id="13" name="Picture 12">
            <a:extLst>
              <a:ext uri="{FF2B5EF4-FFF2-40B4-BE49-F238E27FC236}">
                <a16:creationId xmlns:a16="http://schemas.microsoft.com/office/drawing/2014/main" id="{A1FB28CD-B28F-34D9-882F-C08119931825}"/>
              </a:ext>
            </a:extLst>
          </p:cNvPr>
          <p:cNvPicPr>
            <a:picLocks noChangeAspect="1"/>
          </p:cNvPicPr>
          <p:nvPr/>
        </p:nvPicPr>
        <p:blipFill>
          <a:blip r:embed="rId7"/>
          <a:stretch>
            <a:fillRect/>
          </a:stretch>
        </p:blipFill>
        <p:spPr>
          <a:xfrm>
            <a:off x="918260" y="4301759"/>
            <a:ext cx="2524233" cy="1682822"/>
          </a:xfrm>
          <a:prstGeom prst="rect">
            <a:avLst/>
          </a:prstGeom>
        </p:spPr>
      </p:pic>
    </p:spTree>
    <p:extLst>
      <p:ext uri="{BB962C8B-B14F-4D97-AF65-F5344CB8AC3E}">
        <p14:creationId xmlns:p14="http://schemas.microsoft.com/office/powerpoint/2010/main" val="3675557957"/>
      </p:ext>
    </p:extLst>
  </p:cSld>
  <p:clrMapOvr>
    <a:masterClrMapping/>
  </p:clrMapOvr>
  <mc:AlternateContent xmlns:mc="http://schemas.openxmlformats.org/markup-compatibility/2006" xmlns:p14="http://schemas.microsoft.com/office/powerpoint/2010/main">
    <mc:Choice Requires="p14">
      <p:transition spd="slow" p14:dur="2000" advTm="133229"/>
    </mc:Choice>
    <mc:Fallback xmlns="">
      <p:transition spd="slow" advTm="133229"/>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06B739-A5A3-1A0E-3885-54C1270541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F0E003-968E-0BCF-EE76-6B20AFE6B2B2}"/>
              </a:ext>
            </a:extLst>
          </p:cNvPr>
          <p:cNvSpPr>
            <a:spLocks noGrp="1"/>
          </p:cNvSpPr>
          <p:nvPr>
            <p:ph type="title"/>
          </p:nvPr>
        </p:nvSpPr>
        <p:spPr>
          <a:xfrm>
            <a:off x="591128" y="239830"/>
            <a:ext cx="9573126" cy="777875"/>
          </a:xfrm>
        </p:spPr>
        <p:txBody>
          <a:bodyPr>
            <a:normAutofit/>
          </a:bodyPr>
          <a:lstStyle/>
          <a:p>
            <a:r>
              <a:rPr lang="en-GB" sz="2800" b="1" dirty="0">
                <a:solidFill>
                  <a:srgbClr val="017973"/>
                </a:solidFill>
                <a:latin typeface="Arial" panose="020B0604020202020204" pitchFamily="34" charset="0"/>
                <a:cs typeface="Arial" panose="020B0604020202020204" pitchFamily="34" charset="0"/>
              </a:rPr>
              <a:t>Conversation for AIT</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B30CA9F2-85B9-EAD1-7AA7-8872747603BC}"/>
              </a:ext>
            </a:extLst>
          </p:cNvPr>
          <p:cNvPicPr>
            <a:picLocks noChangeAspect="1"/>
          </p:cNvPicPr>
          <p:nvPr/>
        </p:nvPicPr>
        <p:blipFill>
          <a:blip r:embed="rId2"/>
          <a:stretch>
            <a:fillRect/>
          </a:stretch>
        </p:blipFill>
        <p:spPr>
          <a:xfrm>
            <a:off x="10411291" y="281092"/>
            <a:ext cx="1374214" cy="695352"/>
          </a:xfrm>
          <a:prstGeom prst="rect">
            <a:avLst/>
          </a:prstGeom>
        </p:spPr>
      </p:pic>
      <p:sp>
        <p:nvSpPr>
          <p:cNvPr id="12" name="Content Placeholder 11">
            <a:extLst>
              <a:ext uri="{FF2B5EF4-FFF2-40B4-BE49-F238E27FC236}">
                <a16:creationId xmlns:a16="http://schemas.microsoft.com/office/drawing/2014/main" id="{94301AFC-A858-A82F-6969-4C1BD3AB42A6}"/>
              </a:ext>
            </a:extLst>
          </p:cNvPr>
          <p:cNvSpPr>
            <a:spLocks noGrp="1"/>
          </p:cNvSpPr>
          <p:nvPr>
            <p:ph idx="1"/>
          </p:nvPr>
        </p:nvSpPr>
        <p:spPr>
          <a:xfrm>
            <a:off x="838200" y="1271621"/>
            <a:ext cx="4677229" cy="4905341"/>
          </a:xfrm>
        </p:spPr>
        <p:txBody>
          <a:bodyPr/>
          <a:lstStyle/>
          <a:p>
            <a:r>
              <a:rPr lang="en-US" dirty="0"/>
              <a:t>Is this going to cure Liams Allergy?</a:t>
            </a:r>
          </a:p>
          <a:p>
            <a:r>
              <a:rPr lang="en-US" dirty="0"/>
              <a:t>Is not perfect but works for most patients. </a:t>
            </a:r>
          </a:p>
          <a:p>
            <a:r>
              <a:rPr lang="en-US" dirty="0"/>
              <a:t>Better results in moderate to severe patients</a:t>
            </a:r>
          </a:p>
          <a:p>
            <a:r>
              <a:rPr lang="en-US" dirty="0"/>
              <a:t>Selection of the allergen </a:t>
            </a:r>
          </a:p>
          <a:p>
            <a:r>
              <a:rPr lang="en-US" dirty="0"/>
              <a:t>Short and long-term relieve</a:t>
            </a:r>
          </a:p>
          <a:p>
            <a:r>
              <a:rPr lang="en-US" dirty="0"/>
              <a:t>Disease modify medication</a:t>
            </a:r>
            <a:endParaRPr lang="en-IE" dirty="0"/>
          </a:p>
        </p:txBody>
      </p:sp>
      <p:pic>
        <p:nvPicPr>
          <p:cNvPr id="3" name="Picture 2">
            <a:extLst>
              <a:ext uri="{FF2B5EF4-FFF2-40B4-BE49-F238E27FC236}">
                <a16:creationId xmlns:a16="http://schemas.microsoft.com/office/drawing/2014/main" id="{C4399658-8B2E-77B5-6483-78FA3502C349}"/>
              </a:ext>
            </a:extLst>
          </p:cNvPr>
          <p:cNvPicPr>
            <a:picLocks noChangeAspect="1"/>
          </p:cNvPicPr>
          <p:nvPr/>
        </p:nvPicPr>
        <p:blipFill>
          <a:blip r:embed="rId3"/>
          <a:stretch>
            <a:fillRect/>
          </a:stretch>
        </p:blipFill>
        <p:spPr>
          <a:xfrm>
            <a:off x="5762466" y="1017705"/>
            <a:ext cx="5314950" cy="4648200"/>
          </a:xfrm>
          <a:prstGeom prst="rect">
            <a:avLst/>
          </a:prstGeom>
        </p:spPr>
      </p:pic>
    </p:spTree>
    <p:extLst>
      <p:ext uri="{BB962C8B-B14F-4D97-AF65-F5344CB8AC3E}">
        <p14:creationId xmlns:p14="http://schemas.microsoft.com/office/powerpoint/2010/main" val="4085814002"/>
      </p:ext>
    </p:extLst>
  </p:cSld>
  <p:clrMapOvr>
    <a:masterClrMapping/>
  </p:clrMapOvr>
  <mc:AlternateContent xmlns:mc="http://schemas.openxmlformats.org/markup-compatibility/2006" xmlns:p14="http://schemas.microsoft.com/office/powerpoint/2010/main">
    <mc:Choice Requires="p14">
      <p:transition spd="slow" p14:dur="2000" advTm="102745"/>
    </mc:Choice>
    <mc:Fallback xmlns="">
      <p:transition spd="slow" advTm="102745"/>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DB8FA1-5ADA-7040-7992-102E8E26D9B9}"/>
            </a:ext>
          </a:extLst>
        </p:cNvPr>
        <p:cNvGrpSpPr/>
        <p:nvPr/>
      </p:nvGrpSpPr>
      <p:grpSpPr>
        <a:xfrm>
          <a:off x="0" y="0"/>
          <a:ext cx="0" cy="0"/>
          <a:chOff x="0" y="0"/>
          <a:chExt cx="0" cy="0"/>
        </a:xfrm>
      </p:grpSpPr>
      <p:pic>
        <p:nvPicPr>
          <p:cNvPr id="9" name="Picture 8" descr="A close up of a logo&#10;&#10;AI-generated content may be incorrect.">
            <a:extLst>
              <a:ext uri="{FF2B5EF4-FFF2-40B4-BE49-F238E27FC236}">
                <a16:creationId xmlns:a16="http://schemas.microsoft.com/office/drawing/2014/main" id="{89C7116F-96C0-B205-7B9A-E7908BE6808C}"/>
              </a:ext>
            </a:extLst>
          </p:cNvPr>
          <p:cNvPicPr>
            <a:picLocks noChangeAspect="1"/>
          </p:cNvPicPr>
          <p:nvPr/>
        </p:nvPicPr>
        <p:blipFill>
          <a:blip r:embed="rId2"/>
          <a:stretch>
            <a:fillRect/>
          </a:stretch>
        </p:blipFill>
        <p:spPr>
          <a:xfrm>
            <a:off x="10411291" y="281092"/>
            <a:ext cx="1374214" cy="695352"/>
          </a:xfrm>
          <a:prstGeom prst="rect">
            <a:avLst/>
          </a:prstGeom>
        </p:spPr>
      </p:pic>
      <p:graphicFrame>
        <p:nvGraphicFramePr>
          <p:cNvPr id="13" name="Content Placeholder 12">
            <a:extLst>
              <a:ext uri="{FF2B5EF4-FFF2-40B4-BE49-F238E27FC236}">
                <a16:creationId xmlns:a16="http://schemas.microsoft.com/office/drawing/2014/main" id="{A9548B20-82CC-1F98-CD67-949B03237141}"/>
              </a:ext>
            </a:extLst>
          </p:cNvPr>
          <p:cNvGraphicFramePr>
            <a:graphicFrameLocks noGrp="1"/>
          </p:cNvGraphicFramePr>
          <p:nvPr>
            <p:ph idx="1"/>
            <p:extLst>
              <p:ext uri="{D42A27DB-BD31-4B8C-83A1-F6EECF244321}">
                <p14:modId xmlns:p14="http://schemas.microsoft.com/office/powerpoint/2010/main" val="3863983527"/>
              </p:ext>
            </p:extLst>
          </p:nvPr>
        </p:nvGraphicFramePr>
        <p:xfrm>
          <a:off x="1388954" y="281092"/>
          <a:ext cx="7831247" cy="6024464"/>
        </p:xfrm>
        <a:graphic>
          <a:graphicData uri="http://schemas.openxmlformats.org/drawingml/2006/table">
            <a:tbl>
              <a:tblPr firstRow="1" bandRow="1">
                <a:noFill/>
              </a:tblPr>
              <a:tblGrid>
                <a:gridCol w="2058366">
                  <a:extLst>
                    <a:ext uri="{9D8B030D-6E8A-4147-A177-3AD203B41FA5}">
                      <a16:colId xmlns:a16="http://schemas.microsoft.com/office/drawing/2014/main" val="742786417"/>
                    </a:ext>
                  </a:extLst>
                </a:gridCol>
                <a:gridCol w="2943617">
                  <a:extLst>
                    <a:ext uri="{9D8B030D-6E8A-4147-A177-3AD203B41FA5}">
                      <a16:colId xmlns:a16="http://schemas.microsoft.com/office/drawing/2014/main" val="2318689931"/>
                    </a:ext>
                  </a:extLst>
                </a:gridCol>
                <a:gridCol w="2829264">
                  <a:extLst>
                    <a:ext uri="{9D8B030D-6E8A-4147-A177-3AD203B41FA5}">
                      <a16:colId xmlns:a16="http://schemas.microsoft.com/office/drawing/2014/main" val="3174457865"/>
                    </a:ext>
                  </a:extLst>
                </a:gridCol>
              </a:tblGrid>
              <a:tr h="734049">
                <a:tc>
                  <a:txBody>
                    <a:bodyPr/>
                    <a:lstStyle/>
                    <a:p>
                      <a:r>
                        <a:rPr lang="en-IE" sz="2000" b="1" cap="none" spc="30">
                          <a:solidFill>
                            <a:schemeClr val="tx1"/>
                          </a:solidFill>
                          <a:effectLst/>
                        </a:rPr>
                        <a:t>Aspect</a:t>
                      </a:r>
                    </a:p>
                  </a:txBody>
                  <a:tcPr marL="0" marR="7469" marT="5707" marB="5707" anchor="ctr">
                    <a:lnL w="12700" cmpd="sng">
                      <a:noFill/>
                    </a:lnL>
                    <a:lnR w="12700" cmpd="sng">
                      <a:noFill/>
                    </a:lnR>
                    <a:lnT w="19050" cap="flat" cmpd="sng" algn="ctr">
                      <a:solidFill>
                        <a:schemeClr val="accent1"/>
                      </a:solidFill>
                      <a:prstDash val="solid"/>
                    </a:lnT>
                    <a:lnB w="38100" cmpd="sng">
                      <a:noFill/>
                    </a:lnB>
                    <a:noFill/>
                  </a:tcPr>
                </a:tc>
                <a:tc>
                  <a:txBody>
                    <a:bodyPr/>
                    <a:lstStyle/>
                    <a:p>
                      <a:r>
                        <a:rPr lang="en-IE" sz="2000" b="1" cap="none" spc="30">
                          <a:solidFill>
                            <a:schemeClr val="tx1"/>
                          </a:solidFill>
                          <a:effectLst/>
                        </a:rPr>
                        <a:t>SLIT (Sublingual Immunotherapy)</a:t>
                      </a:r>
                    </a:p>
                  </a:txBody>
                  <a:tcPr marL="0" marR="7469" marT="5707" marB="5707" anchor="ctr">
                    <a:lnL w="12700" cmpd="sng">
                      <a:noFill/>
                    </a:lnL>
                    <a:lnR w="12700" cmpd="sng">
                      <a:noFill/>
                    </a:lnR>
                    <a:lnT w="19050" cap="flat" cmpd="sng" algn="ctr">
                      <a:solidFill>
                        <a:schemeClr val="accent1"/>
                      </a:solidFill>
                      <a:prstDash val="solid"/>
                    </a:lnT>
                    <a:lnB w="38100" cmpd="sng">
                      <a:noFill/>
                    </a:lnB>
                    <a:noFill/>
                  </a:tcPr>
                </a:tc>
                <a:tc>
                  <a:txBody>
                    <a:bodyPr/>
                    <a:lstStyle/>
                    <a:p>
                      <a:r>
                        <a:rPr lang="en-IE" sz="2000" b="1" cap="none" spc="30">
                          <a:solidFill>
                            <a:schemeClr val="tx1"/>
                          </a:solidFill>
                          <a:effectLst/>
                        </a:rPr>
                        <a:t>SCIT (Subcutaneous Immunotherapy)</a:t>
                      </a:r>
                    </a:p>
                  </a:txBody>
                  <a:tcPr marL="0" marR="7469" marT="5707" marB="5707" anchor="ctr">
                    <a:lnL w="12700" cmpd="sng">
                      <a:noFill/>
                    </a:lnL>
                    <a:lnR w="12700" cmpd="sng">
                      <a:noFill/>
                    </a:lnR>
                    <a:lnT w="19050" cap="flat" cmpd="sng" algn="ctr">
                      <a:solidFill>
                        <a:schemeClr val="accent1"/>
                      </a:solidFill>
                      <a:prstDash val="solid"/>
                    </a:lnT>
                    <a:lnB w="38100" cmpd="sng">
                      <a:noFill/>
                    </a:lnB>
                    <a:noFill/>
                  </a:tcPr>
                </a:tc>
                <a:extLst>
                  <a:ext uri="{0D108BD9-81ED-4DB2-BD59-A6C34878D82A}">
                    <a16:rowId xmlns:a16="http://schemas.microsoft.com/office/drawing/2014/main" val="2633357186"/>
                  </a:ext>
                </a:extLst>
              </a:tr>
              <a:tr h="817185">
                <a:tc>
                  <a:txBody>
                    <a:bodyPr/>
                    <a:lstStyle/>
                    <a:p>
                      <a:r>
                        <a:rPr lang="en-IE" sz="1800" b="1" cap="none" spc="0" dirty="0">
                          <a:solidFill>
                            <a:schemeClr val="tx1"/>
                          </a:solidFill>
                          <a:effectLst/>
                        </a:rPr>
                        <a:t>How it's given</a:t>
                      </a:r>
                      <a:endParaRPr lang="en-IE" sz="1800" cap="none" spc="0" dirty="0">
                        <a:solidFill>
                          <a:schemeClr val="tx1"/>
                        </a:solidFill>
                        <a:effectLst/>
                      </a:endParaRPr>
                    </a:p>
                  </a:txBody>
                  <a:tcPr marL="0" marR="28533" marT="5707" marB="5707" anchor="ctr">
                    <a:lnL w="12700" cmpd="sng">
                      <a:noFill/>
                      <a:prstDash val="solid"/>
                    </a:lnL>
                    <a:lnR w="12700" cmpd="sng">
                      <a:noFill/>
                      <a:prstDash val="solid"/>
                    </a:lnR>
                    <a:lnT w="38100" cmpd="sng">
                      <a:noFill/>
                    </a:lnT>
                    <a:lnB w="9525" cap="flat" cmpd="sng" algn="ctr">
                      <a:solidFill>
                        <a:schemeClr val="accent1"/>
                      </a:solidFill>
                      <a:prstDash val="solid"/>
                    </a:lnB>
                    <a:noFill/>
                  </a:tcPr>
                </a:tc>
                <a:tc>
                  <a:txBody>
                    <a:bodyPr/>
                    <a:lstStyle/>
                    <a:p>
                      <a:r>
                        <a:rPr lang="en-US" sz="1400" cap="none" spc="0">
                          <a:solidFill>
                            <a:schemeClr val="tx1"/>
                          </a:solidFill>
                          <a:effectLst/>
                        </a:rPr>
                        <a:t>Drops or tablets under the tongue at home, daily</a:t>
                      </a:r>
                    </a:p>
                  </a:txBody>
                  <a:tcPr marL="0" marR="28533" marT="5707" marB="5707" anchor="ctr">
                    <a:lnL w="12700" cmpd="sng">
                      <a:noFill/>
                      <a:prstDash val="solid"/>
                    </a:lnL>
                    <a:lnR w="12700" cmpd="sng">
                      <a:noFill/>
                      <a:prstDash val="solid"/>
                    </a:lnR>
                    <a:lnT w="38100" cmpd="sng">
                      <a:noFill/>
                    </a:lnT>
                    <a:lnB w="9525" cap="flat" cmpd="sng" algn="ctr">
                      <a:solidFill>
                        <a:schemeClr val="accent1"/>
                      </a:solidFill>
                      <a:prstDash val="solid"/>
                    </a:lnB>
                    <a:noFill/>
                  </a:tcPr>
                </a:tc>
                <a:tc>
                  <a:txBody>
                    <a:bodyPr/>
                    <a:lstStyle/>
                    <a:p>
                      <a:r>
                        <a:rPr lang="en-US" sz="1400" cap="none" spc="0">
                          <a:solidFill>
                            <a:schemeClr val="tx1"/>
                          </a:solidFill>
                          <a:effectLst/>
                        </a:rPr>
                        <a:t>Injections at a doctor's office, usually weekly at first, then monthly maintenance</a:t>
                      </a:r>
                    </a:p>
                  </a:txBody>
                  <a:tcPr marL="0" marR="28533" marT="5707" marB="5707" anchor="ctr">
                    <a:lnL w="12700" cmpd="sng">
                      <a:noFill/>
                      <a:prstDash val="solid"/>
                    </a:lnL>
                    <a:lnR w="12700" cmpd="sng">
                      <a:noFill/>
                      <a:prstDash val="solid"/>
                    </a:lnR>
                    <a:lnT w="38100" cmpd="sng">
                      <a:noFill/>
                    </a:lnT>
                    <a:lnB w="9525" cap="flat" cmpd="sng" algn="ctr">
                      <a:solidFill>
                        <a:schemeClr val="accent1"/>
                      </a:solidFill>
                      <a:prstDash val="solid"/>
                    </a:lnB>
                    <a:noFill/>
                  </a:tcPr>
                </a:tc>
                <a:extLst>
                  <a:ext uri="{0D108BD9-81ED-4DB2-BD59-A6C34878D82A}">
                    <a16:rowId xmlns:a16="http://schemas.microsoft.com/office/drawing/2014/main" val="748355355"/>
                  </a:ext>
                </a:extLst>
              </a:tr>
              <a:tr h="567772">
                <a:tc>
                  <a:txBody>
                    <a:bodyPr/>
                    <a:lstStyle/>
                    <a:p>
                      <a:r>
                        <a:rPr lang="en-IE" sz="1800" b="1" cap="none" spc="0" dirty="0">
                          <a:solidFill>
                            <a:schemeClr val="tx1"/>
                          </a:solidFill>
                          <a:effectLst/>
                        </a:rPr>
                        <a:t>Convenience</a:t>
                      </a:r>
                      <a:endParaRPr lang="en-IE" sz="1800" cap="none" spc="0" dirty="0">
                        <a:solidFill>
                          <a:schemeClr val="tx1"/>
                        </a:solidFill>
                        <a:effectLst/>
                      </a:endParaRPr>
                    </a:p>
                  </a:txBody>
                  <a:tcPr marL="37343" marR="28533" marT="5707" marB="5707"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r>
                        <a:rPr lang="en-US" sz="1400" cap="none" spc="0">
                          <a:solidFill>
                            <a:schemeClr val="tx1"/>
                          </a:solidFill>
                          <a:effectLst/>
                        </a:rPr>
                        <a:t>Very convenient — no office visits needed</a:t>
                      </a:r>
                    </a:p>
                  </a:txBody>
                  <a:tcPr marL="37343" marR="28533" marT="5707" marB="5707"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r>
                        <a:rPr lang="en-US" sz="1400" cap="none" spc="0">
                          <a:solidFill>
                            <a:schemeClr val="tx1"/>
                          </a:solidFill>
                          <a:effectLst/>
                        </a:rPr>
                        <a:t>Less convenient — requires regular clinic visits</a:t>
                      </a:r>
                    </a:p>
                  </a:txBody>
                  <a:tcPr marL="37343" marR="28533" marT="5707" marB="5707"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extLst>
                  <a:ext uri="{0D108BD9-81ED-4DB2-BD59-A6C34878D82A}">
                    <a16:rowId xmlns:a16="http://schemas.microsoft.com/office/drawing/2014/main" val="209244632"/>
                  </a:ext>
                </a:extLst>
              </a:tr>
              <a:tr h="817185">
                <a:tc>
                  <a:txBody>
                    <a:bodyPr/>
                    <a:lstStyle/>
                    <a:p>
                      <a:r>
                        <a:rPr lang="en-IE" sz="1800" b="1" cap="none" spc="0">
                          <a:solidFill>
                            <a:schemeClr val="tx1"/>
                          </a:solidFill>
                          <a:effectLst/>
                        </a:rPr>
                        <a:t>Safety</a:t>
                      </a:r>
                      <a:endParaRPr lang="en-IE" sz="1800" cap="none" spc="0">
                        <a:solidFill>
                          <a:schemeClr val="tx1"/>
                        </a:solidFill>
                        <a:effectLst/>
                      </a:endParaRPr>
                    </a:p>
                  </a:txBody>
                  <a:tcPr marL="0" marR="28533" marT="5707" marB="5707" anchor="ctr">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a:txBody>
                    <a:bodyPr/>
                    <a:lstStyle/>
                    <a:p>
                      <a:r>
                        <a:rPr lang="en-US" sz="1400" cap="none" spc="0" dirty="0">
                          <a:solidFill>
                            <a:schemeClr val="tx1"/>
                          </a:solidFill>
                          <a:effectLst/>
                        </a:rPr>
                        <a:t>Lower risk of severe allergic reactions</a:t>
                      </a:r>
                    </a:p>
                  </a:txBody>
                  <a:tcPr marL="0" marR="28533" marT="5707" marB="5707" anchor="ctr">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a:txBody>
                    <a:bodyPr/>
                    <a:lstStyle/>
                    <a:p>
                      <a:r>
                        <a:rPr lang="en-US" sz="1400" cap="none" spc="0">
                          <a:solidFill>
                            <a:schemeClr val="tx1"/>
                          </a:solidFill>
                          <a:effectLst/>
                        </a:rPr>
                        <a:t>Higher risk of systemic reactions, requires monitoring after each injection</a:t>
                      </a:r>
                    </a:p>
                  </a:txBody>
                  <a:tcPr marL="0" marR="28533" marT="5707" marB="5707" anchor="ctr">
                    <a:lnL w="12700" cmpd="sng">
                      <a:noFill/>
                      <a:prstDash val="solid"/>
                    </a:lnL>
                    <a:lnR w="12700" cmpd="sng">
                      <a:noFill/>
                      <a:prstDash val="solid"/>
                    </a:lnR>
                    <a:lnT w="12700" cmpd="sng">
                      <a:noFill/>
                      <a:prstDash val="solid"/>
                    </a:lnT>
                    <a:lnB w="9525" cap="flat" cmpd="sng" algn="ctr">
                      <a:solidFill>
                        <a:schemeClr val="accent1"/>
                      </a:solidFill>
                      <a:prstDash val="solid"/>
                    </a:lnB>
                    <a:noFill/>
                  </a:tcPr>
                </a:tc>
                <a:extLst>
                  <a:ext uri="{0D108BD9-81ED-4DB2-BD59-A6C34878D82A}">
                    <a16:rowId xmlns:a16="http://schemas.microsoft.com/office/drawing/2014/main" val="2494922765"/>
                  </a:ext>
                </a:extLst>
              </a:tr>
              <a:tr h="567772">
                <a:tc>
                  <a:txBody>
                    <a:bodyPr/>
                    <a:lstStyle/>
                    <a:p>
                      <a:r>
                        <a:rPr lang="en-IE" sz="1800" b="1" cap="none" spc="0">
                          <a:solidFill>
                            <a:schemeClr val="tx1"/>
                          </a:solidFill>
                          <a:effectLst/>
                        </a:rPr>
                        <a:t>Effectiveness</a:t>
                      </a:r>
                      <a:endParaRPr lang="en-IE" sz="1800" cap="none" spc="0">
                        <a:solidFill>
                          <a:schemeClr val="tx1"/>
                        </a:solidFill>
                        <a:effectLst/>
                      </a:endParaRPr>
                    </a:p>
                  </a:txBody>
                  <a:tcPr marL="37343" marR="28533" marT="5707" marB="5707"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r>
                        <a:rPr lang="en-US" sz="1400" cap="none" spc="0" dirty="0">
                          <a:solidFill>
                            <a:schemeClr val="tx1"/>
                          </a:solidFill>
                          <a:effectLst/>
                        </a:rPr>
                        <a:t>Effective, but may be slightly less robust for some allergens</a:t>
                      </a:r>
                    </a:p>
                  </a:txBody>
                  <a:tcPr marL="37343" marR="28533" marT="5707" marB="5707"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r>
                        <a:rPr lang="en-US" sz="1400" cap="none" spc="0">
                          <a:solidFill>
                            <a:schemeClr val="tx1"/>
                          </a:solidFill>
                          <a:effectLst/>
                        </a:rPr>
                        <a:t>Very effective across a wide range of allergens</a:t>
                      </a:r>
                    </a:p>
                  </a:txBody>
                  <a:tcPr marL="37343" marR="28533" marT="5707" marB="5707"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extLst>
                  <a:ext uri="{0D108BD9-81ED-4DB2-BD59-A6C34878D82A}">
                    <a16:rowId xmlns:a16="http://schemas.microsoft.com/office/drawing/2014/main" val="3262540799"/>
                  </a:ext>
                </a:extLst>
              </a:tr>
              <a:tr h="567772">
                <a:tc>
                  <a:txBody>
                    <a:bodyPr/>
                    <a:lstStyle/>
                    <a:p>
                      <a:r>
                        <a:rPr lang="en-IE" sz="1800" b="1" cap="none" spc="0">
                          <a:solidFill>
                            <a:schemeClr val="tx1"/>
                          </a:solidFill>
                          <a:effectLst/>
                        </a:rPr>
                        <a:t>Onset of benefit</a:t>
                      </a:r>
                      <a:endParaRPr lang="en-IE" sz="1800" cap="none" spc="0">
                        <a:solidFill>
                          <a:schemeClr val="tx1"/>
                        </a:solidFill>
                        <a:effectLst/>
                      </a:endParaRPr>
                    </a:p>
                  </a:txBody>
                  <a:tcPr marL="0" marR="28533" marT="5707" marB="5707" anchor="ctr">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a:txBody>
                    <a:bodyPr/>
                    <a:lstStyle/>
                    <a:p>
                      <a:r>
                        <a:rPr lang="en-US" sz="1400" cap="none" spc="0" dirty="0">
                          <a:solidFill>
                            <a:schemeClr val="tx1"/>
                          </a:solidFill>
                          <a:effectLst/>
                        </a:rPr>
                        <a:t>Gradual improvement over months to a year</a:t>
                      </a:r>
                    </a:p>
                  </a:txBody>
                  <a:tcPr marL="0" marR="28533" marT="5707" marB="5707" anchor="ctr">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a:txBody>
                    <a:bodyPr/>
                    <a:lstStyle/>
                    <a:p>
                      <a:r>
                        <a:rPr lang="en-IE" sz="1400" cap="none" spc="0">
                          <a:solidFill>
                            <a:schemeClr val="tx1"/>
                          </a:solidFill>
                          <a:effectLst/>
                        </a:rPr>
                        <a:t>Similar gradual improvement</a:t>
                      </a:r>
                    </a:p>
                  </a:txBody>
                  <a:tcPr marL="0" marR="28533" marT="5707" marB="5707" anchor="ctr">
                    <a:lnL w="12700" cmpd="sng">
                      <a:noFill/>
                      <a:prstDash val="solid"/>
                    </a:lnL>
                    <a:lnR w="12700" cmpd="sng">
                      <a:noFill/>
                      <a:prstDash val="solid"/>
                    </a:lnR>
                    <a:lnT w="12700" cmpd="sng">
                      <a:noFill/>
                      <a:prstDash val="solid"/>
                    </a:lnT>
                    <a:lnB w="9525" cap="flat" cmpd="sng" algn="ctr">
                      <a:solidFill>
                        <a:schemeClr val="accent1"/>
                      </a:solidFill>
                      <a:prstDash val="solid"/>
                    </a:lnB>
                    <a:noFill/>
                  </a:tcPr>
                </a:tc>
                <a:extLst>
                  <a:ext uri="{0D108BD9-81ED-4DB2-BD59-A6C34878D82A}">
                    <a16:rowId xmlns:a16="http://schemas.microsoft.com/office/drawing/2014/main" val="795525455"/>
                  </a:ext>
                </a:extLst>
              </a:tr>
              <a:tr h="817185">
                <a:tc>
                  <a:txBody>
                    <a:bodyPr/>
                    <a:lstStyle/>
                    <a:p>
                      <a:r>
                        <a:rPr lang="en-IE" sz="1800" b="1" cap="none" spc="0">
                          <a:solidFill>
                            <a:schemeClr val="tx1"/>
                          </a:solidFill>
                          <a:effectLst/>
                        </a:rPr>
                        <a:t>Cost considerations</a:t>
                      </a:r>
                      <a:endParaRPr lang="en-IE" sz="1800" cap="none" spc="0">
                        <a:solidFill>
                          <a:schemeClr val="tx1"/>
                        </a:solidFill>
                        <a:effectLst/>
                      </a:endParaRPr>
                    </a:p>
                  </a:txBody>
                  <a:tcPr marL="37343" marR="28533" marT="5707" marB="5707"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r>
                        <a:rPr lang="en-US" sz="1400" cap="none" spc="0">
                          <a:solidFill>
                            <a:schemeClr val="tx1"/>
                          </a:solidFill>
                          <a:effectLst/>
                        </a:rPr>
                        <a:t>Fewer office visits may lower costs, but tablets can be expensive</a:t>
                      </a:r>
                    </a:p>
                  </a:txBody>
                  <a:tcPr marL="37343" marR="28533" marT="5707" marB="5707"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r>
                        <a:rPr lang="en-US" sz="1400" cap="none" spc="0">
                          <a:solidFill>
                            <a:schemeClr val="tx1"/>
                          </a:solidFill>
                          <a:effectLst/>
                        </a:rPr>
                        <a:t>Office visits increase overall cost, but injections often covered by insurance</a:t>
                      </a:r>
                    </a:p>
                  </a:txBody>
                  <a:tcPr marL="37343" marR="28533" marT="5707" marB="5707"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extLst>
                  <a:ext uri="{0D108BD9-81ED-4DB2-BD59-A6C34878D82A}">
                    <a16:rowId xmlns:a16="http://schemas.microsoft.com/office/drawing/2014/main" val="446477651"/>
                  </a:ext>
                </a:extLst>
              </a:tr>
              <a:tr h="567772">
                <a:tc>
                  <a:txBody>
                    <a:bodyPr/>
                    <a:lstStyle/>
                    <a:p>
                      <a:r>
                        <a:rPr lang="en-IE" sz="1800" b="1" cap="none" spc="0">
                          <a:solidFill>
                            <a:schemeClr val="tx1"/>
                          </a:solidFill>
                          <a:effectLst/>
                        </a:rPr>
                        <a:t>Adherence</a:t>
                      </a:r>
                      <a:endParaRPr lang="en-IE" sz="1800" cap="none" spc="0">
                        <a:solidFill>
                          <a:schemeClr val="tx1"/>
                        </a:solidFill>
                        <a:effectLst/>
                      </a:endParaRPr>
                    </a:p>
                  </a:txBody>
                  <a:tcPr marL="0" marR="28533" marT="5707" marB="5707" anchor="ctr">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a:txBody>
                    <a:bodyPr/>
                    <a:lstStyle/>
                    <a:p>
                      <a:r>
                        <a:rPr lang="en-US" sz="1400" cap="none" spc="0">
                          <a:solidFill>
                            <a:schemeClr val="tx1"/>
                          </a:solidFill>
                          <a:effectLst/>
                        </a:rPr>
                        <a:t>Daily home use requires strong patient commitment</a:t>
                      </a:r>
                    </a:p>
                  </a:txBody>
                  <a:tcPr marL="0" marR="28533" marT="5707" marB="5707" anchor="ctr">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a:txBody>
                    <a:bodyPr/>
                    <a:lstStyle/>
                    <a:p>
                      <a:r>
                        <a:rPr lang="en-US" sz="1400" cap="none" spc="0">
                          <a:solidFill>
                            <a:schemeClr val="tx1"/>
                          </a:solidFill>
                          <a:effectLst/>
                        </a:rPr>
                        <a:t>In-office schedule can improve adherence</a:t>
                      </a:r>
                    </a:p>
                  </a:txBody>
                  <a:tcPr marL="0" marR="28533" marT="5707" marB="5707" anchor="ctr">
                    <a:lnL w="12700" cmpd="sng">
                      <a:noFill/>
                      <a:prstDash val="solid"/>
                    </a:lnL>
                    <a:lnR w="12700" cmpd="sng">
                      <a:noFill/>
                      <a:prstDash val="solid"/>
                    </a:lnR>
                    <a:lnT w="12700" cmpd="sng">
                      <a:noFill/>
                      <a:prstDash val="solid"/>
                    </a:lnT>
                    <a:lnB w="9525" cap="flat" cmpd="sng" algn="ctr">
                      <a:solidFill>
                        <a:schemeClr val="accent1"/>
                      </a:solidFill>
                      <a:prstDash val="solid"/>
                    </a:lnB>
                    <a:noFill/>
                  </a:tcPr>
                </a:tc>
                <a:extLst>
                  <a:ext uri="{0D108BD9-81ED-4DB2-BD59-A6C34878D82A}">
                    <a16:rowId xmlns:a16="http://schemas.microsoft.com/office/drawing/2014/main" val="758162318"/>
                  </a:ext>
                </a:extLst>
              </a:tr>
              <a:tr h="567772">
                <a:tc>
                  <a:txBody>
                    <a:bodyPr/>
                    <a:lstStyle/>
                    <a:p>
                      <a:r>
                        <a:rPr lang="en-IE" sz="1800" b="1" cap="none" spc="0" dirty="0">
                          <a:solidFill>
                            <a:schemeClr val="tx1"/>
                          </a:solidFill>
                          <a:effectLst/>
                        </a:rPr>
                        <a:t>Best for</a:t>
                      </a:r>
                      <a:endParaRPr lang="en-IE" sz="1800" cap="none" spc="0" dirty="0">
                        <a:solidFill>
                          <a:schemeClr val="tx1"/>
                        </a:solidFill>
                        <a:effectLst/>
                      </a:endParaRPr>
                    </a:p>
                  </a:txBody>
                  <a:tcPr marL="37343" marR="28533" marT="5707" marB="5707"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r>
                        <a:rPr lang="en-US" sz="1400" cap="none" spc="0">
                          <a:solidFill>
                            <a:schemeClr val="tx1"/>
                          </a:solidFill>
                          <a:effectLst/>
                        </a:rPr>
                        <a:t>Those preferring home treatment or who dislike needles</a:t>
                      </a:r>
                    </a:p>
                  </a:txBody>
                  <a:tcPr marL="37343" marR="28533" marT="5707" marB="5707"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r>
                        <a:rPr lang="en-US" sz="1400" cap="none" spc="0" dirty="0">
                          <a:solidFill>
                            <a:schemeClr val="tx1"/>
                          </a:solidFill>
                          <a:effectLst/>
                        </a:rPr>
                        <a:t>Those who want tailored mixes and don’t mind injections</a:t>
                      </a:r>
                    </a:p>
                  </a:txBody>
                  <a:tcPr marL="37343" marR="28533" marT="5707" marB="5707"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extLst>
                  <a:ext uri="{0D108BD9-81ED-4DB2-BD59-A6C34878D82A}">
                    <a16:rowId xmlns:a16="http://schemas.microsoft.com/office/drawing/2014/main" val="1697904688"/>
                  </a:ext>
                </a:extLst>
              </a:tr>
            </a:tbl>
          </a:graphicData>
        </a:graphic>
      </p:graphicFrame>
    </p:spTree>
    <p:extLst>
      <p:ext uri="{BB962C8B-B14F-4D97-AF65-F5344CB8AC3E}">
        <p14:creationId xmlns:p14="http://schemas.microsoft.com/office/powerpoint/2010/main" val="2229310625"/>
      </p:ext>
    </p:extLst>
  </p:cSld>
  <p:clrMapOvr>
    <a:masterClrMapping/>
  </p:clrMapOvr>
  <mc:AlternateContent xmlns:mc="http://schemas.openxmlformats.org/markup-compatibility/2006" xmlns:p14="http://schemas.microsoft.com/office/powerpoint/2010/main">
    <mc:Choice Requires="p14">
      <p:transition spd="slow" p14:dur="2000" advTm="129800"/>
    </mc:Choice>
    <mc:Fallback xmlns="">
      <p:transition spd="slow" advTm="1298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DF2759-D7D3-ECF0-C459-B97AD6C2DDBD}"/>
            </a:ext>
          </a:extLst>
        </p:cNvPr>
        <p:cNvGrpSpPr/>
        <p:nvPr/>
      </p:nvGrpSpPr>
      <p:grpSpPr>
        <a:xfrm>
          <a:off x="0" y="0"/>
          <a:ext cx="0" cy="0"/>
          <a:chOff x="0" y="0"/>
          <a:chExt cx="0" cy="0"/>
        </a:xfrm>
      </p:grpSpPr>
      <p:grpSp>
        <p:nvGrpSpPr>
          <p:cNvPr id="24" name="Group 23">
            <a:extLst>
              <a:ext uri="{FF2B5EF4-FFF2-40B4-BE49-F238E27FC236}">
                <a16:creationId xmlns:a16="http://schemas.microsoft.com/office/drawing/2014/main" id="{2922E0AD-0298-0F0B-379F-36402A98F7BB}"/>
              </a:ext>
            </a:extLst>
          </p:cNvPr>
          <p:cNvGrpSpPr/>
          <p:nvPr/>
        </p:nvGrpSpPr>
        <p:grpSpPr>
          <a:xfrm>
            <a:off x="0" y="209165"/>
            <a:ext cx="11217212" cy="6535963"/>
            <a:chOff x="0" y="209165"/>
            <a:chExt cx="11217212" cy="6535963"/>
          </a:xfrm>
        </p:grpSpPr>
        <p:sp>
          <p:nvSpPr>
            <p:cNvPr id="25" name="Rectangle 24">
              <a:extLst>
                <a:ext uri="{FF2B5EF4-FFF2-40B4-BE49-F238E27FC236}">
                  <a16:creationId xmlns:a16="http://schemas.microsoft.com/office/drawing/2014/main" id="{77218855-A335-65FE-B35B-0B7FAD2539CA}"/>
                </a:ext>
              </a:extLst>
            </p:cNvPr>
            <p:cNvSpPr/>
            <p:nvPr/>
          </p:nvSpPr>
          <p:spPr>
            <a:xfrm>
              <a:off x="0" y="374153"/>
              <a:ext cx="11217212" cy="6370975"/>
            </a:xfrm>
            <a:prstGeom prst="rect">
              <a:avLst/>
            </a:prstGeom>
            <a:noFill/>
          </p:spPr>
          <p:txBody>
            <a:bodyPr/>
            <a:lstStyle/>
            <a:p>
              <a:endParaRPr lang="en-GB"/>
            </a:p>
          </p:txBody>
        </p:sp>
        <p:sp>
          <p:nvSpPr>
            <p:cNvPr id="26" name="Oval 25">
              <a:extLst>
                <a:ext uri="{FF2B5EF4-FFF2-40B4-BE49-F238E27FC236}">
                  <a16:creationId xmlns:a16="http://schemas.microsoft.com/office/drawing/2014/main" id="{7B8FBC51-C8A3-AEDD-2F4D-4D3F2D4421F8}"/>
                </a:ext>
              </a:extLst>
            </p:cNvPr>
            <p:cNvSpPr/>
            <p:nvPr/>
          </p:nvSpPr>
          <p:spPr>
            <a:xfrm>
              <a:off x="340805" y="209165"/>
              <a:ext cx="1397306" cy="1397306"/>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27" name="Rectangle 26" descr="House">
              <a:extLst>
                <a:ext uri="{FF2B5EF4-FFF2-40B4-BE49-F238E27FC236}">
                  <a16:creationId xmlns:a16="http://schemas.microsoft.com/office/drawing/2014/main" id="{D3DE8E21-4AF1-64DF-955F-92EA19445D13}"/>
                </a:ext>
              </a:extLst>
            </p:cNvPr>
            <p:cNvSpPr/>
            <p:nvPr/>
          </p:nvSpPr>
          <p:spPr>
            <a:xfrm>
              <a:off x="634239" y="502599"/>
              <a:ext cx="810437" cy="810437"/>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28" name="Freeform: Shape 27">
              <a:extLst>
                <a:ext uri="{FF2B5EF4-FFF2-40B4-BE49-F238E27FC236}">
                  <a16:creationId xmlns:a16="http://schemas.microsoft.com/office/drawing/2014/main" id="{BBD78ADF-9F69-F381-A119-F9644C0B40DC}"/>
                </a:ext>
              </a:extLst>
            </p:cNvPr>
            <p:cNvSpPr/>
            <p:nvPr/>
          </p:nvSpPr>
          <p:spPr>
            <a:xfrm>
              <a:off x="2037534" y="209165"/>
              <a:ext cx="3293649" cy="1397306"/>
            </a:xfrm>
            <a:custGeom>
              <a:avLst/>
              <a:gdLst>
                <a:gd name="connsiteX0" fmla="*/ 0 w 3293649"/>
                <a:gd name="connsiteY0" fmla="*/ 0 h 1397306"/>
                <a:gd name="connsiteX1" fmla="*/ 3293649 w 3293649"/>
                <a:gd name="connsiteY1" fmla="*/ 0 h 1397306"/>
                <a:gd name="connsiteX2" fmla="*/ 3293649 w 3293649"/>
                <a:gd name="connsiteY2" fmla="*/ 1397306 h 1397306"/>
                <a:gd name="connsiteX3" fmla="*/ 0 w 3293649"/>
                <a:gd name="connsiteY3" fmla="*/ 1397306 h 1397306"/>
                <a:gd name="connsiteX4" fmla="*/ 0 w 3293649"/>
                <a:gd name="connsiteY4" fmla="*/ 0 h 13973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3649" h="1397306">
                  <a:moveTo>
                    <a:pt x="0" y="0"/>
                  </a:moveTo>
                  <a:lnTo>
                    <a:pt x="3293649" y="0"/>
                  </a:lnTo>
                  <a:lnTo>
                    <a:pt x="3293649" y="1397306"/>
                  </a:lnTo>
                  <a:lnTo>
                    <a:pt x="0" y="139730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b="1" kern="1200" dirty="0">
                  <a:latin typeface="Arial" panose="020B0604020202020204" pitchFamily="34" charset="0"/>
                  <a:cs typeface="Arial" panose="020B0604020202020204" pitchFamily="34" charset="0"/>
                </a:rPr>
                <a:t>Take home messages</a:t>
              </a:r>
            </a:p>
          </p:txBody>
        </p:sp>
        <p:sp>
          <p:nvSpPr>
            <p:cNvPr id="29" name="Oval 28">
              <a:extLst>
                <a:ext uri="{FF2B5EF4-FFF2-40B4-BE49-F238E27FC236}">
                  <a16:creationId xmlns:a16="http://schemas.microsoft.com/office/drawing/2014/main" id="{991FB173-C395-BCBA-496D-0BF3FDE6D3AB}"/>
                </a:ext>
              </a:extLst>
            </p:cNvPr>
            <p:cNvSpPr/>
            <p:nvPr/>
          </p:nvSpPr>
          <p:spPr>
            <a:xfrm>
              <a:off x="5905077" y="209165"/>
              <a:ext cx="1397306" cy="1397306"/>
            </a:xfrm>
            <a:prstGeom prst="ellipse">
              <a:avLst/>
            </a:prstGeom>
            <a:ln>
              <a:noFill/>
            </a:ln>
          </p:spPr>
          <p:style>
            <a:lnRef idx="0">
              <a:scrgbClr r="0" g="0" b="0"/>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30" name="Rectangle 29" descr="Stethoscope">
              <a:extLst>
                <a:ext uri="{FF2B5EF4-FFF2-40B4-BE49-F238E27FC236}">
                  <a16:creationId xmlns:a16="http://schemas.microsoft.com/office/drawing/2014/main" id="{9F9C66D4-FEF6-8364-50DA-EAB3D1CAE841}"/>
                </a:ext>
              </a:extLst>
            </p:cNvPr>
            <p:cNvSpPr/>
            <p:nvPr/>
          </p:nvSpPr>
          <p:spPr>
            <a:xfrm>
              <a:off x="6198512" y="502599"/>
              <a:ext cx="810437" cy="810437"/>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31" name="Freeform: Shape 30">
              <a:extLst>
                <a:ext uri="{FF2B5EF4-FFF2-40B4-BE49-F238E27FC236}">
                  <a16:creationId xmlns:a16="http://schemas.microsoft.com/office/drawing/2014/main" id="{1E913E4D-5F4E-BA2F-AE0F-80A8F9E9888E}"/>
                </a:ext>
              </a:extLst>
            </p:cNvPr>
            <p:cNvSpPr/>
            <p:nvPr/>
          </p:nvSpPr>
          <p:spPr>
            <a:xfrm>
              <a:off x="7601806" y="209165"/>
              <a:ext cx="3293649" cy="1397306"/>
            </a:xfrm>
            <a:custGeom>
              <a:avLst/>
              <a:gdLst>
                <a:gd name="connsiteX0" fmla="*/ 0 w 3293649"/>
                <a:gd name="connsiteY0" fmla="*/ 0 h 1397306"/>
                <a:gd name="connsiteX1" fmla="*/ 3293649 w 3293649"/>
                <a:gd name="connsiteY1" fmla="*/ 0 h 1397306"/>
                <a:gd name="connsiteX2" fmla="*/ 3293649 w 3293649"/>
                <a:gd name="connsiteY2" fmla="*/ 1397306 h 1397306"/>
                <a:gd name="connsiteX3" fmla="*/ 0 w 3293649"/>
                <a:gd name="connsiteY3" fmla="*/ 1397306 h 1397306"/>
                <a:gd name="connsiteX4" fmla="*/ 0 w 3293649"/>
                <a:gd name="connsiteY4" fmla="*/ 0 h 13973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3649" h="1397306">
                  <a:moveTo>
                    <a:pt x="0" y="0"/>
                  </a:moveTo>
                  <a:lnTo>
                    <a:pt x="3293649" y="0"/>
                  </a:lnTo>
                  <a:lnTo>
                    <a:pt x="3293649" y="1397306"/>
                  </a:lnTo>
                  <a:lnTo>
                    <a:pt x="0" y="139730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844550">
                <a:lnSpc>
                  <a:spcPct val="100000"/>
                </a:lnSpc>
                <a:spcBef>
                  <a:spcPct val="0"/>
                </a:spcBef>
                <a:spcAft>
                  <a:spcPct val="35000"/>
                </a:spcAft>
                <a:buNone/>
              </a:pPr>
              <a:r>
                <a:rPr lang="en-US" sz="1900" kern="1200" dirty="0">
                  <a:latin typeface="Arial" panose="020B0604020202020204" pitchFamily="34" charset="0"/>
                  <a:cs typeface="Arial" panose="020B0604020202020204" pitchFamily="34" charset="0"/>
                </a:rPr>
                <a:t>Allergic Rhinitis (AR) in children should be a diagnosis considered by primary care practitioners</a:t>
              </a:r>
            </a:p>
          </p:txBody>
        </p:sp>
        <p:sp>
          <p:nvSpPr>
            <p:cNvPr id="32" name="Oval 31">
              <a:extLst>
                <a:ext uri="{FF2B5EF4-FFF2-40B4-BE49-F238E27FC236}">
                  <a16:creationId xmlns:a16="http://schemas.microsoft.com/office/drawing/2014/main" id="{FD36125D-CDAF-4D36-48CF-6D5AA2FD19AB}"/>
                </a:ext>
              </a:extLst>
            </p:cNvPr>
            <p:cNvSpPr/>
            <p:nvPr/>
          </p:nvSpPr>
          <p:spPr>
            <a:xfrm>
              <a:off x="331280" y="1908487"/>
              <a:ext cx="1397306" cy="1397306"/>
            </a:xfrm>
            <a:prstGeom prst="ellipse">
              <a:avLst/>
            </a:prstGeom>
            <a:ln>
              <a:noFill/>
            </a:ln>
          </p:spPr>
          <p:style>
            <a:lnRef idx="0">
              <a:scrgbClr r="0" g="0" b="0"/>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33" name="Rectangle 32" descr="Medicine">
              <a:extLst>
                <a:ext uri="{FF2B5EF4-FFF2-40B4-BE49-F238E27FC236}">
                  <a16:creationId xmlns:a16="http://schemas.microsoft.com/office/drawing/2014/main" id="{66CC61B7-BEA4-D5C8-EA73-011441291BA4}"/>
                </a:ext>
              </a:extLst>
            </p:cNvPr>
            <p:cNvSpPr/>
            <p:nvPr/>
          </p:nvSpPr>
          <p:spPr>
            <a:xfrm>
              <a:off x="624714" y="2201921"/>
              <a:ext cx="810437" cy="810437"/>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34" name="Freeform: Shape 33">
              <a:extLst>
                <a:ext uri="{FF2B5EF4-FFF2-40B4-BE49-F238E27FC236}">
                  <a16:creationId xmlns:a16="http://schemas.microsoft.com/office/drawing/2014/main" id="{5B109E2A-C48F-8832-2004-609C48E28873}"/>
                </a:ext>
              </a:extLst>
            </p:cNvPr>
            <p:cNvSpPr/>
            <p:nvPr/>
          </p:nvSpPr>
          <p:spPr>
            <a:xfrm>
              <a:off x="2028009" y="1908487"/>
              <a:ext cx="3293649" cy="1397306"/>
            </a:xfrm>
            <a:custGeom>
              <a:avLst/>
              <a:gdLst>
                <a:gd name="connsiteX0" fmla="*/ 0 w 3293649"/>
                <a:gd name="connsiteY0" fmla="*/ 0 h 1397306"/>
                <a:gd name="connsiteX1" fmla="*/ 3293649 w 3293649"/>
                <a:gd name="connsiteY1" fmla="*/ 0 h 1397306"/>
                <a:gd name="connsiteX2" fmla="*/ 3293649 w 3293649"/>
                <a:gd name="connsiteY2" fmla="*/ 1397306 h 1397306"/>
                <a:gd name="connsiteX3" fmla="*/ 0 w 3293649"/>
                <a:gd name="connsiteY3" fmla="*/ 1397306 h 1397306"/>
                <a:gd name="connsiteX4" fmla="*/ 0 w 3293649"/>
                <a:gd name="connsiteY4" fmla="*/ 0 h 13973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3649" h="1397306">
                  <a:moveTo>
                    <a:pt x="0" y="0"/>
                  </a:moveTo>
                  <a:lnTo>
                    <a:pt x="3293649" y="0"/>
                  </a:lnTo>
                  <a:lnTo>
                    <a:pt x="3293649" y="1397306"/>
                  </a:lnTo>
                  <a:lnTo>
                    <a:pt x="0" y="139730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844550">
                <a:lnSpc>
                  <a:spcPct val="100000"/>
                </a:lnSpc>
                <a:spcBef>
                  <a:spcPct val="0"/>
                </a:spcBef>
                <a:spcAft>
                  <a:spcPct val="35000"/>
                </a:spcAft>
                <a:buNone/>
              </a:pPr>
              <a:r>
                <a:rPr lang="pt-PT" sz="1900" kern="1200" dirty="0" err="1">
                  <a:latin typeface="Arial" panose="020B0604020202020204" pitchFamily="34" charset="0"/>
                  <a:cs typeface="Arial" panose="020B0604020202020204" pitchFamily="34" charset="0"/>
                </a:rPr>
                <a:t>There</a:t>
              </a:r>
              <a:r>
                <a:rPr lang="pt-PT" sz="1900" kern="1200" dirty="0">
                  <a:latin typeface="Arial" panose="020B0604020202020204" pitchFamily="34" charset="0"/>
                  <a:cs typeface="Arial" panose="020B0604020202020204" pitchFamily="34" charset="0"/>
                </a:rPr>
                <a:t> are </a:t>
              </a:r>
              <a:r>
                <a:rPr lang="pt-PT" sz="1900" kern="1200" dirty="0" err="1">
                  <a:latin typeface="Arial" panose="020B0604020202020204" pitchFamily="34" charset="0"/>
                  <a:cs typeface="Arial" panose="020B0604020202020204" pitchFamily="34" charset="0"/>
                </a:rPr>
                <a:t>several</a:t>
              </a:r>
              <a:r>
                <a:rPr lang="pt-PT" sz="1900" kern="1200" dirty="0">
                  <a:latin typeface="Arial" panose="020B0604020202020204" pitchFamily="34" charset="0"/>
                  <a:cs typeface="Arial" panose="020B0604020202020204" pitchFamily="34" charset="0"/>
                </a:rPr>
                <a:t> </a:t>
              </a:r>
              <a:r>
                <a:rPr lang="pt-PT" sz="1900" kern="1200" dirty="0" err="1">
                  <a:latin typeface="Arial" panose="020B0604020202020204" pitchFamily="34" charset="0"/>
                  <a:cs typeface="Arial" panose="020B0604020202020204" pitchFamily="34" charset="0"/>
                </a:rPr>
                <a:t>treatments</a:t>
              </a:r>
              <a:r>
                <a:rPr lang="pt-PT" sz="1900" kern="1200" dirty="0">
                  <a:latin typeface="Arial" panose="020B0604020202020204" pitchFamily="34" charset="0"/>
                  <a:cs typeface="Arial" panose="020B0604020202020204" pitchFamily="34" charset="0"/>
                </a:rPr>
                <a:t> for AR </a:t>
              </a:r>
              <a:r>
                <a:rPr lang="pt-PT" sz="1900" kern="1200" dirty="0" err="1">
                  <a:latin typeface="Arial" panose="020B0604020202020204" pitchFamily="34" charset="0"/>
                  <a:cs typeface="Arial" panose="020B0604020202020204" pitchFamily="34" charset="0"/>
                </a:rPr>
                <a:t>that</a:t>
              </a:r>
              <a:r>
                <a:rPr lang="pt-PT" sz="1900" kern="1200" dirty="0">
                  <a:latin typeface="Arial" panose="020B0604020202020204" pitchFamily="34" charset="0"/>
                  <a:cs typeface="Arial" panose="020B0604020202020204" pitchFamily="34" charset="0"/>
                </a:rPr>
                <a:t> </a:t>
              </a:r>
              <a:r>
                <a:rPr lang="pt-PT" sz="1900" kern="1200" dirty="0" err="1">
                  <a:latin typeface="Arial" panose="020B0604020202020204" pitchFamily="34" charset="0"/>
                  <a:cs typeface="Arial" panose="020B0604020202020204" pitchFamily="34" charset="0"/>
                </a:rPr>
                <a:t>will</a:t>
              </a:r>
              <a:r>
                <a:rPr lang="pt-PT" sz="1900" kern="1200" dirty="0">
                  <a:latin typeface="Arial" panose="020B0604020202020204" pitchFamily="34" charset="0"/>
                  <a:cs typeface="Arial" panose="020B0604020202020204" pitchFamily="34" charset="0"/>
                </a:rPr>
                <a:t> </a:t>
              </a:r>
              <a:r>
                <a:rPr lang="pt-PT" sz="1900" kern="1200" dirty="0" err="1">
                  <a:latin typeface="Arial" panose="020B0604020202020204" pitchFamily="34" charset="0"/>
                  <a:cs typeface="Arial" panose="020B0604020202020204" pitchFamily="34" charset="0"/>
                </a:rPr>
                <a:t>depend</a:t>
              </a:r>
              <a:r>
                <a:rPr lang="pt-PT" sz="1900" kern="1200" dirty="0">
                  <a:latin typeface="Arial" panose="020B0604020202020204" pitchFamily="34" charset="0"/>
                  <a:cs typeface="Arial" panose="020B0604020202020204" pitchFamily="34" charset="0"/>
                </a:rPr>
                <a:t> </a:t>
              </a:r>
              <a:r>
                <a:rPr lang="pt-PT" sz="1900" kern="1200" dirty="0" err="1">
                  <a:latin typeface="Arial" panose="020B0604020202020204" pitchFamily="34" charset="0"/>
                  <a:cs typeface="Arial" panose="020B0604020202020204" pitchFamily="34" charset="0"/>
                </a:rPr>
                <a:t>on</a:t>
              </a:r>
              <a:r>
                <a:rPr lang="pt-PT" sz="1900" kern="1200" dirty="0">
                  <a:latin typeface="Arial" panose="020B0604020202020204" pitchFamily="34" charset="0"/>
                  <a:cs typeface="Arial" panose="020B0604020202020204" pitchFamily="34" charset="0"/>
                </a:rPr>
                <a:t> </a:t>
              </a:r>
              <a:r>
                <a:rPr lang="pt-PT" sz="1900" kern="1200" dirty="0" err="1">
                  <a:latin typeface="Arial" panose="020B0604020202020204" pitchFamily="34" charset="0"/>
                  <a:cs typeface="Arial" panose="020B0604020202020204" pitchFamily="34" charset="0"/>
                </a:rPr>
                <a:t>the</a:t>
              </a:r>
              <a:r>
                <a:rPr lang="pt-PT" sz="1900" kern="1200" dirty="0">
                  <a:latin typeface="Arial" panose="020B0604020202020204" pitchFamily="34" charset="0"/>
                  <a:cs typeface="Arial" panose="020B0604020202020204" pitchFamily="34" charset="0"/>
                </a:rPr>
                <a:t> </a:t>
              </a:r>
              <a:r>
                <a:rPr lang="pt-PT" sz="1900" kern="1200" dirty="0" err="1">
                  <a:latin typeface="Arial" panose="020B0604020202020204" pitchFamily="34" charset="0"/>
                  <a:cs typeface="Arial" panose="020B0604020202020204" pitchFamily="34" charset="0"/>
                </a:rPr>
                <a:t>type</a:t>
              </a:r>
              <a:r>
                <a:rPr lang="pt-PT" sz="1900" kern="1200" dirty="0">
                  <a:latin typeface="Arial" panose="020B0604020202020204" pitchFamily="34" charset="0"/>
                  <a:cs typeface="Arial" panose="020B0604020202020204" pitchFamily="34" charset="0"/>
                </a:rPr>
                <a:t> </a:t>
              </a:r>
              <a:r>
                <a:rPr lang="pt-PT" sz="1900" kern="1200" dirty="0" err="1">
                  <a:latin typeface="Arial" panose="020B0604020202020204" pitchFamily="34" charset="0"/>
                  <a:cs typeface="Arial" panose="020B0604020202020204" pitchFamily="34" charset="0"/>
                </a:rPr>
                <a:t>and</a:t>
              </a:r>
              <a:r>
                <a:rPr lang="pt-PT" sz="1900" kern="1200" dirty="0">
                  <a:latin typeface="Arial" panose="020B0604020202020204" pitchFamily="34" charset="0"/>
                  <a:cs typeface="Arial" panose="020B0604020202020204" pitchFamily="34" charset="0"/>
                </a:rPr>
                <a:t> </a:t>
              </a:r>
              <a:r>
                <a:rPr lang="pt-PT" sz="1900" kern="1200" dirty="0" err="1">
                  <a:latin typeface="Arial" panose="020B0604020202020204" pitchFamily="34" charset="0"/>
                  <a:cs typeface="Arial" panose="020B0604020202020204" pitchFamily="34" charset="0"/>
                </a:rPr>
                <a:t>severity</a:t>
              </a:r>
              <a:r>
                <a:rPr lang="pt-PT" sz="1900" kern="1200" dirty="0">
                  <a:latin typeface="Arial" panose="020B0604020202020204" pitchFamily="34" charset="0"/>
                  <a:cs typeface="Arial" panose="020B0604020202020204" pitchFamily="34" charset="0"/>
                </a:rPr>
                <a:t> </a:t>
              </a:r>
              <a:r>
                <a:rPr lang="pt-PT" sz="1900" kern="1200" dirty="0" err="1">
                  <a:latin typeface="Arial" panose="020B0604020202020204" pitchFamily="34" charset="0"/>
                  <a:cs typeface="Arial" panose="020B0604020202020204" pitchFamily="34" charset="0"/>
                </a:rPr>
                <a:t>of</a:t>
              </a:r>
              <a:r>
                <a:rPr lang="pt-PT" sz="1900" kern="1200" dirty="0">
                  <a:latin typeface="Arial" panose="020B0604020202020204" pitchFamily="34" charset="0"/>
                  <a:cs typeface="Arial" panose="020B0604020202020204" pitchFamily="34" charset="0"/>
                </a:rPr>
                <a:t> AR</a:t>
              </a:r>
              <a:endParaRPr lang="en-US" sz="1900" kern="1200" dirty="0">
                <a:latin typeface="Arial" panose="020B0604020202020204" pitchFamily="34" charset="0"/>
                <a:cs typeface="Arial" panose="020B0604020202020204" pitchFamily="34" charset="0"/>
              </a:endParaRPr>
            </a:p>
          </p:txBody>
        </p:sp>
        <p:sp>
          <p:nvSpPr>
            <p:cNvPr id="35" name="Oval 34">
              <a:extLst>
                <a:ext uri="{FF2B5EF4-FFF2-40B4-BE49-F238E27FC236}">
                  <a16:creationId xmlns:a16="http://schemas.microsoft.com/office/drawing/2014/main" id="{7F8CD81A-A589-DE4D-FC72-6CE98431EF6F}"/>
                </a:ext>
              </a:extLst>
            </p:cNvPr>
            <p:cNvSpPr/>
            <p:nvPr/>
          </p:nvSpPr>
          <p:spPr>
            <a:xfrm>
              <a:off x="5895552" y="1908487"/>
              <a:ext cx="1397306" cy="1397306"/>
            </a:xfrm>
            <a:prstGeom prst="ellipse">
              <a:avLst/>
            </a:prstGeom>
            <a:ln>
              <a:noFill/>
            </a:ln>
          </p:spPr>
          <p:style>
            <a:lnRef idx="0">
              <a:scrgbClr r="0" g="0" b="0"/>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36" name="Rectangle 35" descr="Needle">
              <a:extLst>
                <a:ext uri="{FF2B5EF4-FFF2-40B4-BE49-F238E27FC236}">
                  <a16:creationId xmlns:a16="http://schemas.microsoft.com/office/drawing/2014/main" id="{77F99D81-B714-1B8A-96BF-CE98D13809B1}"/>
                </a:ext>
              </a:extLst>
            </p:cNvPr>
            <p:cNvSpPr/>
            <p:nvPr/>
          </p:nvSpPr>
          <p:spPr>
            <a:xfrm>
              <a:off x="6188987" y="2201921"/>
              <a:ext cx="810437" cy="810437"/>
            </a:xfrm>
            <a:prstGeom prst="rect">
              <a:avLst/>
            </a:prstGeom>
            <a: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37" name="Freeform: Shape 36">
              <a:extLst>
                <a:ext uri="{FF2B5EF4-FFF2-40B4-BE49-F238E27FC236}">
                  <a16:creationId xmlns:a16="http://schemas.microsoft.com/office/drawing/2014/main" id="{79A148A1-D69B-3402-3DE2-4EA28A4972F9}"/>
                </a:ext>
              </a:extLst>
            </p:cNvPr>
            <p:cNvSpPr/>
            <p:nvPr/>
          </p:nvSpPr>
          <p:spPr>
            <a:xfrm>
              <a:off x="7592281" y="1908487"/>
              <a:ext cx="3293649" cy="1397306"/>
            </a:xfrm>
            <a:custGeom>
              <a:avLst/>
              <a:gdLst>
                <a:gd name="connsiteX0" fmla="*/ 0 w 3293649"/>
                <a:gd name="connsiteY0" fmla="*/ 0 h 1397306"/>
                <a:gd name="connsiteX1" fmla="*/ 3293649 w 3293649"/>
                <a:gd name="connsiteY1" fmla="*/ 0 h 1397306"/>
                <a:gd name="connsiteX2" fmla="*/ 3293649 w 3293649"/>
                <a:gd name="connsiteY2" fmla="*/ 1397306 h 1397306"/>
                <a:gd name="connsiteX3" fmla="*/ 0 w 3293649"/>
                <a:gd name="connsiteY3" fmla="*/ 1397306 h 1397306"/>
                <a:gd name="connsiteX4" fmla="*/ 0 w 3293649"/>
                <a:gd name="connsiteY4" fmla="*/ 0 h 13973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3649" h="1397306">
                  <a:moveTo>
                    <a:pt x="0" y="0"/>
                  </a:moveTo>
                  <a:lnTo>
                    <a:pt x="3293649" y="0"/>
                  </a:lnTo>
                  <a:lnTo>
                    <a:pt x="3293649" y="1397306"/>
                  </a:lnTo>
                  <a:lnTo>
                    <a:pt x="0" y="139730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844550">
                <a:lnSpc>
                  <a:spcPct val="100000"/>
                </a:lnSpc>
                <a:spcBef>
                  <a:spcPct val="0"/>
                </a:spcBef>
                <a:spcAft>
                  <a:spcPct val="35000"/>
                </a:spcAft>
                <a:buNone/>
              </a:pPr>
              <a:r>
                <a:rPr lang="pt-PT" sz="1900" kern="1200" dirty="0">
                  <a:latin typeface="Arial" panose="020B0604020202020204" pitchFamily="34" charset="0"/>
                  <a:cs typeface="Arial" panose="020B0604020202020204" pitchFamily="34" charset="0"/>
                </a:rPr>
                <a:t>Nasal </a:t>
              </a:r>
              <a:r>
                <a:rPr lang="pt-PT" sz="1900" kern="1200" dirty="0" err="1">
                  <a:latin typeface="Arial" panose="020B0604020202020204" pitchFamily="34" charset="0"/>
                  <a:cs typeface="Arial" panose="020B0604020202020204" pitchFamily="34" charset="0"/>
                </a:rPr>
                <a:t>Steroid</a:t>
              </a:r>
              <a:r>
                <a:rPr lang="pt-PT" sz="1900" kern="1200" dirty="0">
                  <a:latin typeface="Arial" panose="020B0604020202020204" pitchFamily="34" charset="0"/>
                  <a:cs typeface="Arial" panose="020B0604020202020204" pitchFamily="34" charset="0"/>
                </a:rPr>
                <a:t> </a:t>
              </a:r>
              <a:r>
                <a:rPr lang="pt-PT" sz="1900" kern="1200" dirty="0" err="1">
                  <a:latin typeface="Arial" panose="020B0604020202020204" pitchFamily="34" charset="0"/>
                  <a:cs typeface="Arial" panose="020B0604020202020204" pitchFamily="34" charset="0"/>
                </a:rPr>
                <a:t>administration</a:t>
              </a:r>
              <a:r>
                <a:rPr lang="pt-PT" sz="1900" kern="1200" dirty="0">
                  <a:latin typeface="Arial" panose="020B0604020202020204" pitchFamily="34" charset="0"/>
                  <a:cs typeface="Arial" panose="020B0604020202020204" pitchFamily="34" charset="0"/>
                </a:rPr>
                <a:t> </a:t>
              </a:r>
              <a:r>
                <a:rPr lang="pt-PT" sz="1900" kern="1200" dirty="0" err="1">
                  <a:latin typeface="Arial" panose="020B0604020202020204" pitchFamily="34" charset="0"/>
                  <a:cs typeface="Arial" panose="020B0604020202020204" pitchFamily="34" charset="0"/>
                </a:rPr>
                <a:t>technique</a:t>
              </a:r>
              <a:r>
                <a:rPr lang="pt-PT" sz="1900" kern="1200" dirty="0">
                  <a:latin typeface="Arial" panose="020B0604020202020204" pitchFamily="34" charset="0"/>
                  <a:cs typeface="Arial" panose="020B0604020202020204" pitchFamily="34" charset="0"/>
                </a:rPr>
                <a:t> </a:t>
              </a:r>
              <a:r>
                <a:rPr lang="pt-PT" sz="1900" kern="1200" dirty="0" err="1">
                  <a:latin typeface="Arial" panose="020B0604020202020204" pitchFamily="34" charset="0"/>
                  <a:cs typeface="Arial" panose="020B0604020202020204" pitchFamily="34" charset="0"/>
                </a:rPr>
                <a:t>and</a:t>
              </a:r>
              <a:r>
                <a:rPr lang="pt-PT" sz="1900" kern="1200" dirty="0">
                  <a:latin typeface="Arial" panose="020B0604020202020204" pitchFamily="34" charset="0"/>
                  <a:cs typeface="Arial" panose="020B0604020202020204" pitchFamily="34" charset="0"/>
                </a:rPr>
                <a:t> </a:t>
              </a:r>
              <a:r>
                <a:rPr lang="pt-PT" sz="1900" kern="1200" dirty="0" err="1">
                  <a:latin typeface="Arial" panose="020B0604020202020204" pitchFamily="34" charset="0"/>
                  <a:cs typeface="Arial" panose="020B0604020202020204" pitchFamily="34" charset="0"/>
                </a:rPr>
                <a:t>appropriate</a:t>
              </a:r>
              <a:r>
                <a:rPr lang="pt-PT" sz="1900" kern="1200" dirty="0">
                  <a:latin typeface="Arial" panose="020B0604020202020204" pitchFamily="34" charset="0"/>
                  <a:cs typeface="Arial" panose="020B0604020202020204" pitchFamily="34" charset="0"/>
                </a:rPr>
                <a:t> training </a:t>
              </a:r>
              <a:r>
                <a:rPr lang="pt-PT" sz="1900" kern="1200" dirty="0" err="1">
                  <a:latin typeface="Arial" panose="020B0604020202020204" pitchFamily="34" charset="0"/>
                  <a:cs typeface="Arial" panose="020B0604020202020204" pitchFamily="34" charset="0"/>
                </a:rPr>
                <a:t>is</a:t>
              </a:r>
              <a:r>
                <a:rPr lang="pt-PT" sz="1900" kern="1200" dirty="0">
                  <a:latin typeface="Arial" panose="020B0604020202020204" pitchFamily="34" charset="0"/>
                  <a:cs typeface="Arial" panose="020B0604020202020204" pitchFamily="34" charset="0"/>
                </a:rPr>
                <a:t> </a:t>
              </a:r>
              <a:r>
                <a:rPr lang="pt-PT" sz="1900" kern="1200" dirty="0" err="1">
                  <a:latin typeface="Arial" panose="020B0604020202020204" pitchFamily="34" charset="0"/>
                  <a:cs typeface="Arial" panose="020B0604020202020204" pitchFamily="34" charset="0"/>
                </a:rPr>
                <a:t>essential</a:t>
              </a:r>
              <a:r>
                <a:rPr lang="pt-PT" sz="1900" kern="1200" dirty="0">
                  <a:latin typeface="Arial" panose="020B0604020202020204" pitchFamily="34" charset="0"/>
                  <a:cs typeface="Arial" panose="020B0604020202020204" pitchFamily="34" charset="0"/>
                </a:rPr>
                <a:t> for </a:t>
              </a:r>
              <a:r>
                <a:rPr lang="pt-PT" sz="1900" kern="1200" dirty="0" err="1">
                  <a:latin typeface="Arial" panose="020B0604020202020204" pitchFamily="34" charset="0"/>
                  <a:cs typeface="Arial" panose="020B0604020202020204" pitchFamily="34" charset="0"/>
                </a:rPr>
                <a:t>its</a:t>
              </a:r>
              <a:r>
                <a:rPr lang="pt-PT" sz="1900" kern="1200" dirty="0">
                  <a:latin typeface="Arial" panose="020B0604020202020204" pitchFamily="34" charset="0"/>
                  <a:cs typeface="Arial" panose="020B0604020202020204" pitchFamily="34" charset="0"/>
                </a:rPr>
                <a:t>’ </a:t>
              </a:r>
              <a:r>
                <a:rPr lang="pt-PT" sz="1900" kern="1200" dirty="0" err="1">
                  <a:latin typeface="Arial" panose="020B0604020202020204" pitchFamily="34" charset="0"/>
                  <a:cs typeface="Arial" panose="020B0604020202020204" pitchFamily="34" charset="0"/>
                </a:rPr>
                <a:t>effectiveness</a:t>
              </a:r>
              <a:endParaRPr lang="en-US" sz="1900" kern="1200" dirty="0">
                <a:latin typeface="Arial" panose="020B0604020202020204" pitchFamily="34" charset="0"/>
                <a:cs typeface="Arial" panose="020B0604020202020204" pitchFamily="34" charset="0"/>
              </a:endParaRPr>
            </a:p>
          </p:txBody>
        </p:sp>
        <p:sp>
          <p:nvSpPr>
            <p:cNvPr id="38" name="Oval 37">
              <a:extLst>
                <a:ext uri="{FF2B5EF4-FFF2-40B4-BE49-F238E27FC236}">
                  <a16:creationId xmlns:a16="http://schemas.microsoft.com/office/drawing/2014/main" id="{6D107620-1E89-5FC2-033F-468F0DA89C70}"/>
                </a:ext>
              </a:extLst>
            </p:cNvPr>
            <p:cNvSpPr/>
            <p:nvPr/>
          </p:nvSpPr>
          <p:spPr>
            <a:xfrm>
              <a:off x="276135" y="3607809"/>
              <a:ext cx="1397306" cy="1397306"/>
            </a:xfrm>
            <a:prstGeom prst="ellipse">
              <a:avLst/>
            </a:prstGeom>
            <a:ln>
              <a:noFill/>
            </a:ln>
          </p:spPr>
          <p:style>
            <a:lnRef idx="0">
              <a:scrgbClr r="0" g="0" b="0"/>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39" name="Rectangle 38" descr="Checkmark">
              <a:extLst>
                <a:ext uri="{FF2B5EF4-FFF2-40B4-BE49-F238E27FC236}">
                  <a16:creationId xmlns:a16="http://schemas.microsoft.com/office/drawing/2014/main" id="{D3B67568-FD0D-26F8-24AC-2DF56DFDE56C}"/>
                </a:ext>
              </a:extLst>
            </p:cNvPr>
            <p:cNvSpPr/>
            <p:nvPr/>
          </p:nvSpPr>
          <p:spPr>
            <a:xfrm>
              <a:off x="569549" y="3901238"/>
              <a:ext cx="810437" cy="810437"/>
            </a:xfrm>
            <a:prstGeom prst="rect">
              <a:avLst/>
            </a:prstGeom>
            <a: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40" name="Freeform: Shape 39">
              <a:extLst>
                <a:ext uri="{FF2B5EF4-FFF2-40B4-BE49-F238E27FC236}">
                  <a16:creationId xmlns:a16="http://schemas.microsoft.com/office/drawing/2014/main" id="{950BF111-646A-8A56-2F4D-DA2A29E8CBE3}"/>
                </a:ext>
              </a:extLst>
            </p:cNvPr>
            <p:cNvSpPr/>
            <p:nvPr/>
          </p:nvSpPr>
          <p:spPr>
            <a:xfrm>
              <a:off x="1895983" y="3657902"/>
              <a:ext cx="3293649" cy="1397306"/>
            </a:xfrm>
            <a:custGeom>
              <a:avLst/>
              <a:gdLst>
                <a:gd name="connsiteX0" fmla="*/ 0 w 3293649"/>
                <a:gd name="connsiteY0" fmla="*/ 0 h 1397306"/>
                <a:gd name="connsiteX1" fmla="*/ 3293649 w 3293649"/>
                <a:gd name="connsiteY1" fmla="*/ 0 h 1397306"/>
                <a:gd name="connsiteX2" fmla="*/ 3293649 w 3293649"/>
                <a:gd name="connsiteY2" fmla="*/ 1397306 h 1397306"/>
                <a:gd name="connsiteX3" fmla="*/ 0 w 3293649"/>
                <a:gd name="connsiteY3" fmla="*/ 1397306 h 1397306"/>
                <a:gd name="connsiteX4" fmla="*/ 0 w 3293649"/>
                <a:gd name="connsiteY4" fmla="*/ 0 h 13973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3649" h="1397306">
                  <a:moveTo>
                    <a:pt x="0" y="0"/>
                  </a:moveTo>
                  <a:lnTo>
                    <a:pt x="3293649" y="0"/>
                  </a:lnTo>
                  <a:lnTo>
                    <a:pt x="3293649" y="1397306"/>
                  </a:lnTo>
                  <a:lnTo>
                    <a:pt x="0" y="139730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844550">
                <a:lnSpc>
                  <a:spcPct val="100000"/>
                </a:lnSpc>
                <a:spcBef>
                  <a:spcPct val="0"/>
                </a:spcBef>
                <a:spcAft>
                  <a:spcPct val="35000"/>
                </a:spcAft>
                <a:buNone/>
              </a:pPr>
              <a:r>
                <a:rPr lang="pt-PT" sz="1900" kern="1200" dirty="0">
                  <a:latin typeface="Arial" panose="020B0604020202020204" pitchFamily="34" charset="0"/>
                  <a:cs typeface="Arial" panose="020B0604020202020204" pitchFamily="34" charset="0"/>
                </a:rPr>
                <a:t>AIT is a good option for </a:t>
              </a:r>
              <a:r>
                <a:rPr lang="pt-PT" sz="1900" kern="1200" dirty="0" err="1">
                  <a:latin typeface="Arial" panose="020B0604020202020204" pitchFamily="34" charset="0"/>
                  <a:cs typeface="Arial" panose="020B0604020202020204" pitchFamily="34" charset="0"/>
                </a:rPr>
                <a:t>patients</a:t>
              </a:r>
              <a:r>
                <a:rPr lang="pt-PT" sz="1900" kern="1200" dirty="0">
                  <a:latin typeface="Arial" panose="020B0604020202020204" pitchFamily="34" charset="0"/>
                  <a:cs typeface="Arial" panose="020B0604020202020204" pitchFamily="34" charset="0"/>
                </a:rPr>
                <a:t> to improve </a:t>
              </a:r>
              <a:r>
                <a:rPr lang="pt-PT" sz="1900" kern="1200" dirty="0" err="1">
                  <a:latin typeface="Arial" panose="020B0604020202020204" pitchFamily="34" charset="0"/>
                  <a:cs typeface="Arial" panose="020B0604020202020204" pitchFamily="34" charset="0"/>
                </a:rPr>
                <a:t>outcomes</a:t>
              </a:r>
              <a:r>
                <a:rPr lang="pt-PT" sz="1900" kern="1200" dirty="0">
                  <a:latin typeface="Arial" panose="020B0604020202020204" pitchFamily="34" charset="0"/>
                  <a:cs typeface="Arial" panose="020B0604020202020204" pitchFamily="34" charset="0"/>
                </a:rPr>
                <a:t> </a:t>
              </a:r>
              <a:r>
                <a:rPr lang="pt-PT" sz="1900" kern="1200" dirty="0" err="1">
                  <a:latin typeface="Arial" panose="020B0604020202020204" pitchFamily="34" charset="0"/>
                  <a:cs typeface="Arial" panose="020B0604020202020204" pitchFamily="34" charset="0"/>
                </a:rPr>
                <a:t>over</a:t>
              </a:r>
              <a:r>
                <a:rPr lang="pt-PT" sz="1900" kern="1200" dirty="0">
                  <a:latin typeface="Arial" panose="020B0604020202020204" pitchFamily="34" charset="0"/>
                  <a:cs typeface="Arial" panose="020B0604020202020204" pitchFamily="34" charset="0"/>
                </a:rPr>
                <a:t> </a:t>
              </a:r>
              <a:r>
                <a:rPr lang="pt-PT" sz="1900" kern="1200" dirty="0" err="1">
                  <a:latin typeface="Arial" panose="020B0604020202020204" pitchFamily="34" charset="0"/>
                  <a:cs typeface="Arial" panose="020B0604020202020204" pitchFamily="34" charset="0"/>
                </a:rPr>
                <a:t>those</a:t>
              </a:r>
              <a:r>
                <a:rPr lang="pt-PT" sz="1900" kern="1200" dirty="0">
                  <a:latin typeface="Arial" panose="020B0604020202020204" pitchFamily="34" charset="0"/>
                  <a:cs typeface="Arial" panose="020B0604020202020204" pitchFamily="34" charset="0"/>
                </a:rPr>
                <a:t> </a:t>
              </a:r>
              <a:r>
                <a:rPr lang="pt-PT" sz="1900" kern="1200" dirty="0" err="1">
                  <a:latin typeface="Arial" panose="020B0604020202020204" pitchFamily="34" charset="0"/>
                  <a:cs typeface="Arial" panose="020B0604020202020204" pitchFamily="34" charset="0"/>
                </a:rPr>
                <a:t>achieved</a:t>
              </a:r>
              <a:r>
                <a:rPr lang="pt-PT" sz="1900" kern="1200" dirty="0">
                  <a:latin typeface="Arial" panose="020B0604020202020204" pitchFamily="34" charset="0"/>
                  <a:cs typeface="Arial" panose="020B0604020202020204" pitchFamily="34" charset="0"/>
                </a:rPr>
                <a:t> </a:t>
              </a:r>
              <a:r>
                <a:rPr lang="pt-PT" sz="1900" kern="1200" dirty="0" err="1">
                  <a:latin typeface="Arial" panose="020B0604020202020204" pitchFamily="34" charset="0"/>
                  <a:cs typeface="Arial" panose="020B0604020202020204" pitchFamily="34" charset="0"/>
                </a:rPr>
                <a:t>by</a:t>
              </a:r>
              <a:r>
                <a:rPr lang="pt-PT" sz="1900" kern="1200" dirty="0">
                  <a:latin typeface="Arial" panose="020B0604020202020204" pitchFamily="34" charset="0"/>
                  <a:cs typeface="Arial" panose="020B0604020202020204" pitchFamily="34" charset="0"/>
                </a:rPr>
                <a:t> </a:t>
              </a:r>
              <a:r>
                <a:rPr lang="pt-PT" sz="1900" kern="1200" dirty="0" err="1">
                  <a:latin typeface="Arial" panose="020B0604020202020204" pitchFamily="34" charset="0"/>
                  <a:cs typeface="Arial" panose="020B0604020202020204" pitchFamily="34" charset="0"/>
                </a:rPr>
                <a:t>conventional</a:t>
              </a:r>
              <a:r>
                <a:rPr lang="pt-PT" sz="1900" kern="1200" dirty="0">
                  <a:latin typeface="Arial" panose="020B0604020202020204" pitchFamily="34" charset="0"/>
                  <a:cs typeface="Arial" panose="020B0604020202020204" pitchFamily="34" charset="0"/>
                </a:rPr>
                <a:t> </a:t>
              </a:r>
              <a:r>
                <a:rPr lang="pt-PT" sz="1900" kern="1200" dirty="0" err="1">
                  <a:latin typeface="Arial" panose="020B0604020202020204" pitchFamily="34" charset="0"/>
                  <a:cs typeface="Arial" panose="020B0604020202020204" pitchFamily="34" charset="0"/>
                </a:rPr>
                <a:t>therapy</a:t>
              </a:r>
              <a:endParaRPr lang="en-US" sz="1900" kern="1200" dirty="0">
                <a:latin typeface="Arial" panose="020B0604020202020204" pitchFamily="34" charset="0"/>
                <a:cs typeface="Arial" panose="020B0604020202020204" pitchFamily="34" charset="0"/>
              </a:endParaRPr>
            </a:p>
          </p:txBody>
        </p:sp>
      </p:grpSp>
      <p:pic>
        <p:nvPicPr>
          <p:cNvPr id="1026" name="Picture 2" descr="Ordinal Number Circle Counting ...">
            <a:extLst>
              <a:ext uri="{FF2B5EF4-FFF2-40B4-BE49-F238E27FC236}">
                <a16:creationId xmlns:a16="http://schemas.microsoft.com/office/drawing/2014/main" id="{57466F0A-8685-2FBA-E7A0-B69474E4C161}"/>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14141" t="15119" r="10606" b="24483"/>
          <a:stretch/>
        </p:blipFill>
        <p:spPr bwMode="auto">
          <a:xfrm>
            <a:off x="5708172" y="3710494"/>
            <a:ext cx="1594211" cy="138022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9F37854-D7F7-6330-5E8B-58818F27A390}"/>
              </a:ext>
            </a:extLst>
          </p:cNvPr>
          <p:cNvSpPr txBox="1"/>
          <p:nvPr/>
        </p:nvSpPr>
        <p:spPr>
          <a:xfrm>
            <a:off x="7467700" y="3494452"/>
            <a:ext cx="4362350"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AIT was the first (and only) treatment for allergic rhinitis</a:t>
            </a:r>
          </a:p>
        </p:txBody>
      </p:sp>
      <p:pic>
        <p:nvPicPr>
          <p:cNvPr id="2" name="Picture 1" descr="Kein Folientitel">
            <a:extLst>
              <a:ext uri="{FF2B5EF4-FFF2-40B4-BE49-F238E27FC236}">
                <a16:creationId xmlns:a16="http://schemas.microsoft.com/office/drawing/2014/main" id="{E3C1C124-CD73-87A5-66EA-FF1AAEAF1F2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1" t="8061" r="-3777" b="54183"/>
          <a:stretch/>
        </p:blipFill>
        <p:spPr bwMode="auto">
          <a:xfrm>
            <a:off x="3611096" y="5168467"/>
            <a:ext cx="4194152" cy="1113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5597742"/>
      </p:ext>
    </p:extLst>
  </p:cSld>
  <p:clrMapOvr>
    <a:masterClrMapping/>
  </p:clrMapOvr>
  <mc:AlternateContent xmlns:mc="http://schemas.openxmlformats.org/markup-compatibility/2006" xmlns:p14="http://schemas.microsoft.com/office/powerpoint/2010/main">
    <mc:Choice Requires="p14">
      <p:transition spd="slow" p14:dur="2000" advTm="42914"/>
    </mc:Choice>
    <mc:Fallback xmlns="">
      <p:transition spd="slow" advTm="42914"/>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9D0192-6248-B7CC-74E9-B093480B4465}"/>
            </a:ext>
          </a:extLst>
        </p:cNvPr>
        <p:cNvGrpSpPr/>
        <p:nvPr/>
      </p:nvGrpSpPr>
      <p:grpSpPr>
        <a:xfrm>
          <a:off x="0" y="0"/>
          <a:ext cx="0" cy="0"/>
          <a:chOff x="0" y="0"/>
          <a:chExt cx="0" cy="0"/>
        </a:xfrm>
      </p:grpSpPr>
      <p:pic>
        <p:nvPicPr>
          <p:cNvPr id="6" name="Picture 5" descr="A qr code with green squares&#10;&#10;AI-generated content may be incorrect.">
            <a:extLst>
              <a:ext uri="{FF2B5EF4-FFF2-40B4-BE49-F238E27FC236}">
                <a16:creationId xmlns:a16="http://schemas.microsoft.com/office/drawing/2014/main" id="{540E6A4F-9AFC-0550-B7CD-82CCA049897C}"/>
              </a:ext>
            </a:extLst>
          </p:cNvPr>
          <p:cNvPicPr>
            <a:picLocks noChangeAspect="1"/>
          </p:cNvPicPr>
          <p:nvPr/>
        </p:nvPicPr>
        <p:blipFill>
          <a:blip r:embed="rId2"/>
          <a:stretch>
            <a:fillRect/>
          </a:stretch>
        </p:blipFill>
        <p:spPr>
          <a:xfrm>
            <a:off x="9041394" y="2058219"/>
            <a:ext cx="3084214" cy="3084214"/>
          </a:xfrm>
          <a:prstGeom prst="rect">
            <a:avLst/>
          </a:prstGeom>
        </p:spPr>
      </p:pic>
      <p:sp>
        <p:nvSpPr>
          <p:cNvPr id="2" name="Title 1">
            <a:extLst>
              <a:ext uri="{FF2B5EF4-FFF2-40B4-BE49-F238E27FC236}">
                <a16:creationId xmlns:a16="http://schemas.microsoft.com/office/drawing/2014/main" id="{D892CED3-87FE-A959-663B-DCAB344F7E93}"/>
              </a:ext>
            </a:extLst>
          </p:cNvPr>
          <p:cNvSpPr>
            <a:spLocks noGrp="1"/>
          </p:cNvSpPr>
          <p:nvPr>
            <p:ph type="title"/>
          </p:nvPr>
        </p:nvSpPr>
        <p:spPr>
          <a:xfrm>
            <a:off x="591128" y="239830"/>
            <a:ext cx="9573126" cy="777875"/>
          </a:xfrm>
        </p:spPr>
        <p:txBody>
          <a:bodyPr>
            <a:normAutofit/>
          </a:bodyPr>
          <a:lstStyle/>
          <a:p>
            <a:r>
              <a:rPr lang="en-GB" sz="2800" b="1" dirty="0">
                <a:solidFill>
                  <a:srgbClr val="017973"/>
                </a:solidFill>
                <a:latin typeface="Arial" panose="020B0604020202020204" pitchFamily="34" charset="0"/>
                <a:cs typeface="Arial" panose="020B0604020202020204" pitchFamily="34" charset="0"/>
              </a:rPr>
              <a:t>The desktop-helper</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0DB8C812-739B-589D-9773-C1E5882BB6E1}"/>
              </a:ext>
            </a:extLst>
          </p:cNvPr>
          <p:cNvPicPr>
            <a:picLocks noChangeAspect="1"/>
          </p:cNvPicPr>
          <p:nvPr/>
        </p:nvPicPr>
        <p:blipFill>
          <a:blip r:embed="rId3"/>
          <a:stretch>
            <a:fillRect/>
          </a:stretch>
        </p:blipFill>
        <p:spPr>
          <a:xfrm>
            <a:off x="10411291" y="281092"/>
            <a:ext cx="1374214" cy="695352"/>
          </a:xfrm>
          <a:prstGeom prst="rect">
            <a:avLst/>
          </a:prstGeom>
        </p:spPr>
      </p:pic>
      <p:pic>
        <p:nvPicPr>
          <p:cNvPr id="3" name="Picture 2">
            <a:extLst>
              <a:ext uri="{FF2B5EF4-FFF2-40B4-BE49-F238E27FC236}">
                <a16:creationId xmlns:a16="http://schemas.microsoft.com/office/drawing/2014/main" id="{500A76F9-56C8-F0D7-147F-C049CE7D1C5D}"/>
              </a:ext>
            </a:extLst>
          </p:cNvPr>
          <p:cNvPicPr>
            <a:picLocks noChangeAspect="1"/>
          </p:cNvPicPr>
          <p:nvPr/>
        </p:nvPicPr>
        <p:blipFill>
          <a:blip r:embed="rId4"/>
          <a:stretch>
            <a:fillRect/>
          </a:stretch>
        </p:blipFill>
        <p:spPr>
          <a:xfrm>
            <a:off x="591128" y="1102888"/>
            <a:ext cx="3654081" cy="5152516"/>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34F52526-7FFF-5046-3622-D73EF5F4B7BC}"/>
              </a:ext>
            </a:extLst>
          </p:cNvPr>
          <p:cNvSpPr txBox="1"/>
          <p:nvPr/>
        </p:nvSpPr>
        <p:spPr>
          <a:xfrm>
            <a:off x="4449503" y="1013676"/>
            <a:ext cx="7482964" cy="1477328"/>
          </a:xfrm>
          <a:prstGeom prst="rect">
            <a:avLst/>
          </a:prstGeom>
          <a:noFill/>
        </p:spPr>
        <p:txBody>
          <a:bodyPr wrap="square">
            <a:spAutoFit/>
          </a:bodyPr>
          <a:lstStyle/>
          <a:p>
            <a:pPr marL="285750" indent="-285750" algn="l">
              <a:spcAft>
                <a:spcPts val="1500"/>
              </a:spcAft>
              <a:buFont typeface="Arial" panose="020B0604020202020204" pitchFamily="34" charset="0"/>
              <a:buChar char="•"/>
            </a:pPr>
            <a:r>
              <a:rPr lang="en-US" b="0" i="0" dirty="0">
                <a:solidFill>
                  <a:srgbClr val="223843"/>
                </a:solidFill>
                <a:effectLst/>
                <a:latin typeface="Arial" panose="020B0604020202020204" pitchFamily="34" charset="0"/>
                <a:cs typeface="Arial" panose="020B0604020202020204" pitchFamily="34" charset="0"/>
              </a:rPr>
              <a:t>Rhinitis is a highly </a:t>
            </a:r>
            <a:r>
              <a:rPr lang="en-US" b="1" i="0" dirty="0">
                <a:solidFill>
                  <a:srgbClr val="223843"/>
                </a:solidFill>
                <a:effectLst/>
                <a:latin typeface="Arial" panose="020B0604020202020204" pitchFamily="34" charset="0"/>
                <a:cs typeface="Arial" panose="020B0604020202020204" pitchFamily="34" charset="0"/>
              </a:rPr>
              <a:t>prevalent</a:t>
            </a:r>
            <a:r>
              <a:rPr lang="en-US" b="0" i="0" dirty="0">
                <a:solidFill>
                  <a:srgbClr val="223843"/>
                </a:solidFill>
                <a:effectLst/>
                <a:latin typeface="Arial" panose="020B0604020202020204" pitchFamily="34" charset="0"/>
                <a:cs typeface="Arial" panose="020B0604020202020204" pitchFamily="34" charset="0"/>
              </a:rPr>
              <a:t> problem in all age groups that significantly impairs the lives of people with the condition, including their cohabitants. </a:t>
            </a:r>
            <a:r>
              <a:rPr lang="en-US" b="1" i="0" dirty="0">
                <a:solidFill>
                  <a:srgbClr val="223843"/>
                </a:solidFill>
                <a:effectLst/>
                <a:latin typeface="Arial" panose="020B0604020202020204" pitchFamily="34" charset="0"/>
                <a:cs typeface="Arial" panose="020B0604020202020204" pitchFamily="34" charset="0"/>
              </a:rPr>
              <a:t>Underdiagnosis</a:t>
            </a:r>
            <a:r>
              <a:rPr lang="en-US" b="0" i="0" dirty="0">
                <a:solidFill>
                  <a:srgbClr val="223843"/>
                </a:solidFill>
                <a:effectLst/>
                <a:latin typeface="Arial" panose="020B0604020202020204" pitchFamily="34" charset="0"/>
                <a:cs typeface="Arial" panose="020B0604020202020204" pitchFamily="34" charset="0"/>
              </a:rPr>
              <a:t> and </a:t>
            </a:r>
            <a:r>
              <a:rPr lang="en-US" b="1" i="0" dirty="0">
                <a:solidFill>
                  <a:srgbClr val="223843"/>
                </a:solidFill>
                <a:effectLst/>
                <a:latin typeface="Arial" panose="020B0604020202020204" pitchFamily="34" charset="0"/>
                <a:cs typeface="Arial" panose="020B0604020202020204" pitchFamily="34" charset="0"/>
              </a:rPr>
              <a:t>misdiagnosis</a:t>
            </a:r>
            <a:r>
              <a:rPr lang="en-US" b="0" i="0" dirty="0">
                <a:solidFill>
                  <a:srgbClr val="223843"/>
                </a:solidFill>
                <a:effectLst/>
                <a:latin typeface="Arial" panose="020B0604020202020204" pitchFamily="34" charset="0"/>
                <a:cs typeface="Arial" panose="020B0604020202020204" pitchFamily="34" charset="0"/>
              </a:rPr>
              <a:t> are common, which leads to under or inappropriate treatment, economic impact, and potential harm.</a:t>
            </a:r>
          </a:p>
        </p:txBody>
      </p:sp>
      <p:sp>
        <p:nvSpPr>
          <p:cNvPr id="11" name="TextBox 10">
            <a:extLst>
              <a:ext uri="{FF2B5EF4-FFF2-40B4-BE49-F238E27FC236}">
                <a16:creationId xmlns:a16="http://schemas.microsoft.com/office/drawing/2014/main" id="{AF660F3B-832A-6214-9CE3-553EEBB7CFDE}"/>
              </a:ext>
            </a:extLst>
          </p:cNvPr>
          <p:cNvSpPr txBox="1"/>
          <p:nvPr/>
        </p:nvSpPr>
        <p:spPr>
          <a:xfrm>
            <a:off x="4449503" y="2585233"/>
            <a:ext cx="4785032" cy="3608680"/>
          </a:xfrm>
          <a:prstGeom prst="rect">
            <a:avLst/>
          </a:prstGeom>
          <a:noFill/>
        </p:spPr>
        <p:txBody>
          <a:bodyPr wrap="square">
            <a:spAutoFit/>
          </a:bodyPr>
          <a:lstStyle/>
          <a:p>
            <a:pPr marL="285750" indent="-285750" algn="l">
              <a:spcAft>
                <a:spcPts val="1500"/>
              </a:spcAft>
              <a:buFont typeface="Arial" panose="020B0604020202020204" pitchFamily="34" charset="0"/>
              <a:buChar char="•"/>
            </a:pPr>
            <a:r>
              <a:rPr lang="en-US" b="0" i="0" dirty="0">
                <a:solidFill>
                  <a:srgbClr val="223843"/>
                </a:solidFill>
                <a:effectLst/>
                <a:latin typeface="Arial" panose="020B0604020202020204" pitchFamily="34" charset="0"/>
                <a:cs typeface="Arial" panose="020B0604020202020204" pitchFamily="34" charset="0"/>
              </a:rPr>
              <a:t>Most people with rhinitis manage the condition </a:t>
            </a:r>
            <a:r>
              <a:rPr lang="en-US" b="1" i="0" dirty="0">
                <a:solidFill>
                  <a:srgbClr val="223843"/>
                </a:solidFill>
                <a:effectLst/>
                <a:latin typeface="Arial" panose="020B0604020202020204" pitchFamily="34" charset="0"/>
                <a:cs typeface="Arial" panose="020B0604020202020204" pitchFamily="34" charset="0"/>
              </a:rPr>
              <a:t>episodically</a:t>
            </a:r>
            <a:r>
              <a:rPr lang="en-US" b="0" i="0" dirty="0">
                <a:solidFill>
                  <a:srgbClr val="223843"/>
                </a:solidFill>
                <a:effectLst/>
                <a:latin typeface="Arial" panose="020B0604020202020204" pitchFamily="34" charset="0"/>
                <a:cs typeface="Arial" panose="020B0604020202020204" pitchFamily="34" charset="0"/>
              </a:rPr>
              <a:t>, either with self-management or over-the-counter medications (OTC). Many </a:t>
            </a:r>
            <a:r>
              <a:rPr lang="en-US" b="1" i="0" dirty="0">
                <a:solidFill>
                  <a:srgbClr val="223843"/>
                </a:solidFill>
                <a:effectLst/>
                <a:latin typeface="Arial" panose="020B0604020202020204" pitchFamily="34" charset="0"/>
                <a:cs typeface="Arial" panose="020B0604020202020204" pitchFamily="34" charset="0"/>
              </a:rPr>
              <a:t>underestimate</a:t>
            </a:r>
            <a:r>
              <a:rPr lang="en-US" b="0" i="0" dirty="0">
                <a:solidFill>
                  <a:srgbClr val="223843"/>
                </a:solidFill>
                <a:effectLst/>
                <a:latin typeface="Arial" panose="020B0604020202020204" pitchFamily="34" charset="0"/>
                <a:cs typeface="Arial" panose="020B0604020202020204" pitchFamily="34" charset="0"/>
              </a:rPr>
              <a:t> and </a:t>
            </a:r>
            <a:r>
              <a:rPr lang="en-US" b="1" i="0" dirty="0">
                <a:solidFill>
                  <a:srgbClr val="223843"/>
                </a:solidFill>
                <a:effectLst/>
                <a:latin typeface="Arial" panose="020B0604020202020204" pitchFamily="34" charset="0"/>
                <a:cs typeface="Arial" panose="020B0604020202020204" pitchFamily="34" charset="0"/>
              </a:rPr>
              <a:t>neglect</a:t>
            </a:r>
            <a:r>
              <a:rPr lang="en-US" b="0" i="0" dirty="0">
                <a:solidFill>
                  <a:srgbClr val="223843"/>
                </a:solidFill>
                <a:effectLst/>
                <a:latin typeface="Arial" panose="020B0604020202020204" pitchFamily="34" charset="0"/>
                <a:cs typeface="Arial" panose="020B0604020202020204" pitchFamily="34" charset="0"/>
              </a:rPr>
              <a:t> their </a:t>
            </a:r>
            <a:r>
              <a:rPr lang="en-US" b="1" i="0" dirty="0">
                <a:solidFill>
                  <a:srgbClr val="223843"/>
                </a:solidFill>
                <a:effectLst/>
                <a:latin typeface="Arial" panose="020B0604020202020204" pitchFamily="34" charset="0"/>
                <a:cs typeface="Arial" panose="020B0604020202020204" pitchFamily="34" charset="0"/>
              </a:rPr>
              <a:t>symptoms</a:t>
            </a:r>
            <a:r>
              <a:rPr lang="en-US" b="0" i="0" dirty="0">
                <a:solidFill>
                  <a:srgbClr val="223843"/>
                </a:solidFill>
                <a:effectLst/>
                <a:latin typeface="Arial" panose="020B0604020202020204" pitchFamily="34" charset="0"/>
                <a:cs typeface="Arial" panose="020B0604020202020204" pitchFamily="34" charset="0"/>
              </a:rPr>
              <a:t> and often do not bring this to the attention of their general practitioner (GP). </a:t>
            </a:r>
          </a:p>
          <a:p>
            <a:pPr marL="285750" indent="-285750" algn="l">
              <a:spcAft>
                <a:spcPts val="1500"/>
              </a:spcAft>
              <a:buFont typeface="Arial" panose="020B0604020202020204" pitchFamily="34" charset="0"/>
              <a:buChar char="•"/>
            </a:pPr>
            <a:r>
              <a:rPr lang="en-US" b="0" i="0" dirty="0">
                <a:solidFill>
                  <a:srgbClr val="223843"/>
                </a:solidFill>
                <a:effectLst/>
                <a:latin typeface="Arial" panose="020B0604020202020204" pitchFamily="34" charset="0"/>
                <a:cs typeface="Arial" panose="020B0604020202020204" pitchFamily="34" charset="0"/>
              </a:rPr>
              <a:t>However, as this is a common problem and a frequent comorbidity affecting the management of other conditions, it needs to be </a:t>
            </a:r>
            <a:r>
              <a:rPr lang="en-US" b="0" i="0" dirty="0" err="1">
                <a:solidFill>
                  <a:srgbClr val="223843"/>
                </a:solidFill>
                <a:effectLst/>
                <a:latin typeface="Arial" panose="020B0604020202020204" pitchFamily="34" charset="0"/>
                <a:cs typeface="Arial" panose="020B0604020202020204" pitchFamily="34" charset="0"/>
              </a:rPr>
              <a:t>recognised</a:t>
            </a:r>
            <a:r>
              <a:rPr lang="en-US" b="0" i="0" dirty="0">
                <a:solidFill>
                  <a:srgbClr val="223843"/>
                </a:solidFill>
                <a:effectLst/>
                <a:latin typeface="Arial" panose="020B0604020202020204" pitchFamily="34" charset="0"/>
                <a:cs typeface="Arial" panose="020B0604020202020204" pitchFamily="34" charset="0"/>
              </a:rPr>
              <a:t> and managed appropriately in </a:t>
            </a:r>
            <a:r>
              <a:rPr lang="en-US" b="1" i="0" dirty="0">
                <a:solidFill>
                  <a:srgbClr val="223843"/>
                </a:solidFill>
                <a:effectLst/>
                <a:latin typeface="Arial" panose="020B0604020202020204" pitchFamily="34" charset="0"/>
                <a:cs typeface="Arial" panose="020B0604020202020204" pitchFamily="34" charset="0"/>
              </a:rPr>
              <a:t>primary care</a:t>
            </a:r>
            <a:r>
              <a:rPr lang="en-US" b="0" i="0" dirty="0">
                <a:solidFill>
                  <a:srgbClr val="223843"/>
                </a:solidFill>
                <a:effectLst/>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229903149"/>
      </p:ext>
    </p:extLst>
  </p:cSld>
  <p:clrMapOvr>
    <a:masterClrMapping/>
  </p:clrMapOvr>
  <mc:AlternateContent xmlns:mc="http://schemas.openxmlformats.org/markup-compatibility/2006" xmlns:p14="http://schemas.microsoft.com/office/powerpoint/2010/main">
    <mc:Choice Requires="p14">
      <p:transition spd="slow" p14:dur="2000" advTm="61038"/>
    </mc:Choice>
    <mc:Fallback xmlns="">
      <p:transition spd="slow" advTm="61038"/>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3F696E-27BA-85D8-6A15-B5781789C2C9}"/>
            </a:ext>
          </a:extLst>
        </p:cNvPr>
        <p:cNvGrpSpPr/>
        <p:nvPr/>
      </p:nvGrpSpPr>
      <p:grpSpPr>
        <a:xfrm>
          <a:off x="0" y="0"/>
          <a:ext cx="0" cy="0"/>
          <a:chOff x="0" y="0"/>
          <a:chExt cx="0" cy="0"/>
        </a:xfrm>
      </p:grpSpPr>
      <p:pic>
        <p:nvPicPr>
          <p:cNvPr id="6" name="Picture 5" descr="A qr code with green squares&#10;&#10;AI-generated content may be incorrect.">
            <a:extLst>
              <a:ext uri="{FF2B5EF4-FFF2-40B4-BE49-F238E27FC236}">
                <a16:creationId xmlns:a16="http://schemas.microsoft.com/office/drawing/2014/main" id="{019C2053-A183-8926-3D4C-F660979A7F78}"/>
              </a:ext>
            </a:extLst>
          </p:cNvPr>
          <p:cNvPicPr>
            <a:picLocks noChangeAspect="1"/>
          </p:cNvPicPr>
          <p:nvPr/>
        </p:nvPicPr>
        <p:blipFill>
          <a:blip r:embed="rId2"/>
          <a:stretch>
            <a:fillRect/>
          </a:stretch>
        </p:blipFill>
        <p:spPr>
          <a:xfrm>
            <a:off x="5906535" y="1376455"/>
            <a:ext cx="4105089" cy="4105089"/>
          </a:xfrm>
          <a:prstGeom prst="rect">
            <a:avLst/>
          </a:prstGeom>
        </p:spPr>
      </p:pic>
      <p:sp>
        <p:nvSpPr>
          <p:cNvPr id="2" name="Title 1">
            <a:extLst>
              <a:ext uri="{FF2B5EF4-FFF2-40B4-BE49-F238E27FC236}">
                <a16:creationId xmlns:a16="http://schemas.microsoft.com/office/drawing/2014/main" id="{D7DFBCFC-D390-C717-5D0E-469922328BEC}"/>
              </a:ext>
            </a:extLst>
          </p:cNvPr>
          <p:cNvSpPr>
            <a:spLocks noGrp="1"/>
          </p:cNvSpPr>
          <p:nvPr>
            <p:ph type="title"/>
          </p:nvPr>
        </p:nvSpPr>
        <p:spPr>
          <a:xfrm>
            <a:off x="591128" y="239830"/>
            <a:ext cx="9573126" cy="777875"/>
          </a:xfrm>
        </p:spPr>
        <p:txBody>
          <a:bodyPr>
            <a:normAutofit/>
          </a:bodyPr>
          <a:lstStyle/>
          <a:p>
            <a:r>
              <a:rPr lang="en-GB" sz="2800" b="1" dirty="0">
                <a:solidFill>
                  <a:srgbClr val="017973"/>
                </a:solidFill>
                <a:latin typeface="Arial" panose="020B0604020202020204" pitchFamily="34" charset="0"/>
                <a:cs typeface="Arial" panose="020B0604020202020204" pitchFamily="34" charset="0"/>
              </a:rPr>
              <a:t>The desktop-helper</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07363A06-F593-2B82-AAF9-6C1710EBC8BA}"/>
              </a:ext>
            </a:extLst>
          </p:cNvPr>
          <p:cNvPicPr>
            <a:picLocks noChangeAspect="1"/>
          </p:cNvPicPr>
          <p:nvPr/>
        </p:nvPicPr>
        <p:blipFill>
          <a:blip r:embed="rId3"/>
          <a:stretch>
            <a:fillRect/>
          </a:stretch>
        </p:blipFill>
        <p:spPr>
          <a:xfrm>
            <a:off x="10411291" y="281092"/>
            <a:ext cx="1374214" cy="695352"/>
          </a:xfrm>
          <a:prstGeom prst="rect">
            <a:avLst/>
          </a:prstGeom>
        </p:spPr>
      </p:pic>
      <p:pic>
        <p:nvPicPr>
          <p:cNvPr id="3" name="Picture 2">
            <a:extLst>
              <a:ext uri="{FF2B5EF4-FFF2-40B4-BE49-F238E27FC236}">
                <a16:creationId xmlns:a16="http://schemas.microsoft.com/office/drawing/2014/main" id="{45592010-5956-B70B-7CAF-6535B6F740A2}"/>
              </a:ext>
            </a:extLst>
          </p:cNvPr>
          <p:cNvPicPr>
            <a:picLocks noChangeAspect="1"/>
          </p:cNvPicPr>
          <p:nvPr/>
        </p:nvPicPr>
        <p:blipFill>
          <a:blip r:embed="rId4"/>
          <a:stretch>
            <a:fillRect/>
          </a:stretch>
        </p:blipFill>
        <p:spPr>
          <a:xfrm>
            <a:off x="591128" y="1102888"/>
            <a:ext cx="3654081" cy="5152516"/>
          </a:xfrm>
          <a:prstGeom prst="rect">
            <a:avLst/>
          </a:prstGeom>
          <a:ln>
            <a:noFill/>
          </a:ln>
          <a:effectLst>
            <a:outerShdw blurRad="292100" dist="139700" dir="2700000" algn="tl" rotWithShape="0">
              <a:srgbClr val="333333">
                <a:alpha val="65000"/>
              </a:srgbClr>
            </a:outerShdw>
          </a:effectLst>
        </p:spPr>
      </p:pic>
      <p:sp>
        <p:nvSpPr>
          <p:cNvPr id="4" name="Title 1">
            <a:extLst>
              <a:ext uri="{FF2B5EF4-FFF2-40B4-BE49-F238E27FC236}">
                <a16:creationId xmlns:a16="http://schemas.microsoft.com/office/drawing/2014/main" id="{B6762B5D-1221-B39F-DCCB-CBDE23FD8882}"/>
              </a:ext>
            </a:extLst>
          </p:cNvPr>
          <p:cNvSpPr txBox="1">
            <a:spLocks/>
          </p:cNvSpPr>
          <p:nvPr/>
        </p:nvSpPr>
        <p:spPr>
          <a:xfrm>
            <a:off x="6311835" y="5328414"/>
            <a:ext cx="3395583" cy="7778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800" b="1" dirty="0">
                <a:solidFill>
                  <a:srgbClr val="017973"/>
                </a:solidFill>
                <a:latin typeface="Arial" panose="020B0604020202020204" pitchFamily="34" charset="0"/>
                <a:cs typeface="Arial" panose="020B0604020202020204" pitchFamily="34" charset="0"/>
              </a:rPr>
              <a:t>www.ipcrg.org</a:t>
            </a:r>
            <a:endParaRPr lang="en-GB" sz="2800" dirty="0">
              <a:solidFill>
                <a:srgbClr val="017973"/>
              </a:solidFill>
            </a:endParaRPr>
          </a:p>
        </p:txBody>
      </p:sp>
    </p:spTree>
    <p:extLst>
      <p:ext uri="{BB962C8B-B14F-4D97-AF65-F5344CB8AC3E}">
        <p14:creationId xmlns:p14="http://schemas.microsoft.com/office/powerpoint/2010/main" val="282884505"/>
      </p:ext>
    </p:extLst>
  </p:cSld>
  <p:clrMapOvr>
    <a:masterClrMapping/>
  </p:clrMapOvr>
  <mc:AlternateContent xmlns:mc="http://schemas.openxmlformats.org/markup-compatibility/2006" xmlns:p14="http://schemas.microsoft.com/office/powerpoint/2010/main">
    <mc:Choice Requires="p14">
      <p:transition spd="slow" p14:dur="2000" advTm="27132"/>
    </mc:Choice>
    <mc:Fallback xmlns="">
      <p:transition spd="slow" advTm="27132"/>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A35231-7C25-DF88-DE16-C20B3AC751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9FC36A-AA00-C22F-2EF0-422DF323403D}"/>
              </a:ext>
            </a:extLst>
          </p:cNvPr>
          <p:cNvSpPr>
            <a:spLocks noGrp="1"/>
          </p:cNvSpPr>
          <p:nvPr>
            <p:ph type="title"/>
          </p:nvPr>
        </p:nvSpPr>
        <p:spPr>
          <a:xfrm>
            <a:off x="591128" y="239830"/>
            <a:ext cx="9573126" cy="777875"/>
          </a:xfrm>
        </p:spPr>
        <p:txBody>
          <a:bodyPr>
            <a:normAutofit/>
          </a:bodyPr>
          <a:lstStyle/>
          <a:p>
            <a:r>
              <a:rPr lang="en-GB" sz="2800" b="1" dirty="0">
                <a:solidFill>
                  <a:srgbClr val="017973"/>
                </a:solidFill>
                <a:latin typeface="Arial" panose="020B0604020202020204" pitchFamily="34" charset="0"/>
                <a:cs typeface="Arial" panose="020B0604020202020204" pitchFamily="34" charset="0"/>
              </a:rPr>
              <a:t>The desktop-helper</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F42CB89D-79B7-7684-D29A-E034643B37CA}"/>
              </a:ext>
            </a:extLst>
          </p:cNvPr>
          <p:cNvPicPr>
            <a:picLocks noChangeAspect="1"/>
          </p:cNvPicPr>
          <p:nvPr/>
        </p:nvPicPr>
        <p:blipFill>
          <a:blip r:embed="rId2"/>
          <a:stretch>
            <a:fillRect/>
          </a:stretch>
        </p:blipFill>
        <p:spPr>
          <a:xfrm>
            <a:off x="10411291" y="281092"/>
            <a:ext cx="1374214" cy="695352"/>
          </a:xfrm>
          <a:prstGeom prst="rect">
            <a:avLst/>
          </a:prstGeom>
        </p:spPr>
      </p:pic>
      <p:sp>
        <p:nvSpPr>
          <p:cNvPr id="8" name="TextBox 7">
            <a:extLst>
              <a:ext uri="{FF2B5EF4-FFF2-40B4-BE49-F238E27FC236}">
                <a16:creationId xmlns:a16="http://schemas.microsoft.com/office/drawing/2014/main" id="{A44B5CB7-0573-0843-1C9A-5ADC86A7502A}"/>
              </a:ext>
            </a:extLst>
          </p:cNvPr>
          <p:cNvSpPr txBox="1"/>
          <p:nvPr/>
        </p:nvSpPr>
        <p:spPr>
          <a:xfrm>
            <a:off x="462292" y="1376556"/>
            <a:ext cx="5633708" cy="4893647"/>
          </a:xfrm>
          <a:prstGeom prst="rect">
            <a:avLst/>
          </a:prstGeom>
          <a:noFill/>
        </p:spPr>
        <p:txBody>
          <a:bodyPr wrap="square">
            <a:spAutoFit/>
          </a:bodyPr>
          <a:lstStyle/>
          <a:p>
            <a:pPr marL="285750" indent="-285750">
              <a:buClr>
                <a:srgbClr val="017973"/>
              </a:buClr>
              <a:buSzPct val="130000"/>
              <a:buFont typeface="Arial" panose="020B0604020202020204" pitchFamily="34" charset="0"/>
              <a:buChar char="•"/>
            </a:pPr>
            <a:r>
              <a:rPr lang="en-US" sz="2400" b="1" dirty="0">
                <a:latin typeface="Arial" panose="020B0604020202020204" pitchFamily="34" charset="0"/>
                <a:cs typeface="Arial" panose="020B0604020202020204" pitchFamily="34" charset="0"/>
              </a:rPr>
              <a:t>Liam</a:t>
            </a:r>
            <a:r>
              <a:rPr lang="en-US" sz="2400" dirty="0">
                <a:latin typeface="Arial" panose="020B0604020202020204" pitchFamily="34" charset="0"/>
                <a:cs typeface="Arial" panose="020B0604020202020204" pitchFamily="34" charset="0"/>
              </a:rPr>
              <a:t> is a seven-year-old lad who loves playing football and playing around outside with his friends.</a:t>
            </a:r>
          </a:p>
          <a:p>
            <a:pPr marL="285750" indent="-285750">
              <a:buClr>
                <a:srgbClr val="017973"/>
              </a:buClr>
              <a:buSzPct val="130000"/>
              <a:buFont typeface="Arial" panose="020B0604020202020204" pitchFamily="34" charset="0"/>
              <a:buChar char="•"/>
            </a:pPr>
            <a:r>
              <a:rPr lang="en-US" sz="2400" dirty="0">
                <a:latin typeface="Arial" panose="020B0604020202020204" pitchFamily="34" charset="0"/>
                <a:cs typeface="Arial" panose="020B0604020202020204" pitchFamily="34" charset="0"/>
              </a:rPr>
              <a:t>He has had symptoms of nasal running and blocking with sneezing for a couple of years</a:t>
            </a:r>
          </a:p>
          <a:p>
            <a:pPr marL="285750" indent="-285750">
              <a:buClr>
                <a:srgbClr val="017973"/>
              </a:buClr>
              <a:buSzPct val="130000"/>
              <a:buFont typeface="Arial" panose="020B0604020202020204" pitchFamily="34" charset="0"/>
              <a:buChar char="•"/>
            </a:pPr>
            <a:r>
              <a:rPr lang="en-US" sz="2400" noProof="0" dirty="0">
                <a:latin typeface="Arial" panose="020B0604020202020204" pitchFamily="34" charset="0"/>
                <a:cs typeface="Arial" panose="020B0604020202020204" pitchFamily="34" charset="0"/>
              </a:rPr>
              <a:t>His parents do not like to trouble the doctor and have used over the counter (OTC) remedies to help Liam with his symptoms over the last couple of years</a:t>
            </a:r>
            <a:endParaRPr lang="pt-PT" sz="2400" dirty="0">
              <a:latin typeface="Arial" panose="020B0604020202020204" pitchFamily="34" charset="0"/>
              <a:cs typeface="Arial" panose="020B0604020202020204" pitchFamily="34" charset="0"/>
            </a:endParaRPr>
          </a:p>
          <a:p>
            <a:pPr marL="285750" indent="-285750">
              <a:buClr>
                <a:srgbClr val="017973"/>
              </a:buClr>
              <a:buSzPct val="130000"/>
              <a:buFont typeface="Arial" panose="020B0604020202020204" pitchFamily="34" charset="0"/>
              <a:buChar char="•"/>
            </a:pPr>
            <a:r>
              <a:rPr lang="en-US" sz="2400" noProof="0" dirty="0">
                <a:effectLst/>
                <a:latin typeface="Arial" panose="020B0604020202020204" pitchFamily="34" charset="0"/>
                <a:cs typeface="Arial" panose="020B0604020202020204" pitchFamily="34" charset="0"/>
              </a:rPr>
              <a:t>These reme</a:t>
            </a:r>
            <a:r>
              <a:rPr lang="en-US" sz="2400" noProof="0" dirty="0">
                <a:latin typeface="Arial" panose="020B0604020202020204" pitchFamily="34" charset="0"/>
                <a:cs typeface="Arial" panose="020B0604020202020204" pitchFamily="34" charset="0"/>
              </a:rPr>
              <a:t>dies no longer appear to w</a:t>
            </a:r>
            <a:r>
              <a:rPr lang="pt-PT" sz="2400" dirty="0" err="1">
                <a:latin typeface="Arial" panose="020B0604020202020204" pitchFamily="34" charset="0"/>
                <a:cs typeface="Arial" panose="020B0604020202020204" pitchFamily="34" charset="0"/>
              </a:rPr>
              <a:t>ork</a:t>
            </a:r>
            <a:endParaRPr lang="en-US" sz="2400" dirty="0">
              <a:effectLst/>
              <a:latin typeface="Arial" panose="020B0604020202020204" pitchFamily="34" charset="0"/>
              <a:cs typeface="Arial" panose="020B0604020202020204" pitchFamily="34" charset="0"/>
            </a:endParaRPr>
          </a:p>
        </p:txBody>
      </p:sp>
      <p:pic>
        <p:nvPicPr>
          <p:cNvPr id="1026" name="Picture 2">
            <a:extLst>
              <a:ext uri="{FF2B5EF4-FFF2-40B4-BE49-F238E27FC236}">
                <a16:creationId xmlns:a16="http://schemas.microsoft.com/office/drawing/2014/main" id="{D1F39326-366A-7388-A37C-15D28C47BC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0827" y="1104713"/>
            <a:ext cx="5370929" cy="40031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0112865"/>
      </p:ext>
    </p:extLst>
  </p:cSld>
  <p:clrMapOvr>
    <a:masterClrMapping/>
  </p:clrMapOvr>
  <mc:AlternateContent xmlns:mc="http://schemas.openxmlformats.org/markup-compatibility/2006" xmlns:p14="http://schemas.microsoft.com/office/powerpoint/2010/main">
    <mc:Choice Requires="p14">
      <p:transition spd="slow" p14:dur="2000" advTm="36830"/>
    </mc:Choice>
    <mc:Fallback xmlns="">
      <p:transition spd="slow" advTm="3683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EDCEC4-E6AB-5B70-6581-19958F15371E}"/>
            </a:ext>
          </a:extLst>
        </p:cNvPr>
        <p:cNvGrpSpPr/>
        <p:nvPr/>
      </p:nvGrpSpPr>
      <p:grpSpPr>
        <a:xfrm>
          <a:off x="0" y="0"/>
          <a:ext cx="0" cy="0"/>
          <a:chOff x="0" y="0"/>
          <a:chExt cx="0" cy="0"/>
        </a:xfrm>
      </p:grpSpPr>
      <p:sp>
        <p:nvSpPr>
          <p:cNvPr id="18" name="Oval 17">
            <a:extLst>
              <a:ext uri="{FF2B5EF4-FFF2-40B4-BE49-F238E27FC236}">
                <a16:creationId xmlns:a16="http://schemas.microsoft.com/office/drawing/2014/main" id="{B127C6DA-E7E9-CA94-B59E-2F255CFBA41E}"/>
              </a:ext>
            </a:extLst>
          </p:cNvPr>
          <p:cNvSpPr/>
          <p:nvPr/>
        </p:nvSpPr>
        <p:spPr>
          <a:xfrm>
            <a:off x="8722043" y="1568963"/>
            <a:ext cx="1852875" cy="1852875"/>
          </a:xfrm>
          <a:prstGeom prst="ellipse">
            <a:avLst/>
          </a:prstGeom>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2" name="Title 1">
            <a:extLst>
              <a:ext uri="{FF2B5EF4-FFF2-40B4-BE49-F238E27FC236}">
                <a16:creationId xmlns:a16="http://schemas.microsoft.com/office/drawing/2014/main" id="{6174E664-9386-A0D2-C61B-AD47D8A1359A}"/>
              </a:ext>
            </a:extLst>
          </p:cNvPr>
          <p:cNvSpPr>
            <a:spLocks noGrp="1"/>
          </p:cNvSpPr>
          <p:nvPr>
            <p:ph type="title"/>
          </p:nvPr>
        </p:nvSpPr>
        <p:spPr>
          <a:xfrm>
            <a:off x="591128" y="239830"/>
            <a:ext cx="9573126" cy="777875"/>
          </a:xfrm>
        </p:spPr>
        <p:txBody>
          <a:bodyPr>
            <a:normAutofit/>
          </a:bodyPr>
          <a:lstStyle/>
          <a:p>
            <a:r>
              <a:rPr lang="en-GB" sz="2800" b="1" dirty="0">
                <a:solidFill>
                  <a:srgbClr val="017973"/>
                </a:solidFill>
                <a:latin typeface="Arial" panose="020B0604020202020204" pitchFamily="34" charset="0"/>
                <a:cs typeface="Arial" panose="020B0604020202020204" pitchFamily="34" charset="0"/>
              </a:rPr>
              <a:t>Learning objectives</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D7A09A5F-3E63-F61A-BFE9-0CA0D601837C}"/>
              </a:ext>
            </a:extLst>
          </p:cNvPr>
          <p:cNvPicPr>
            <a:picLocks noChangeAspect="1"/>
          </p:cNvPicPr>
          <p:nvPr/>
        </p:nvPicPr>
        <p:blipFill>
          <a:blip r:embed="rId4"/>
          <a:stretch>
            <a:fillRect/>
          </a:stretch>
        </p:blipFill>
        <p:spPr>
          <a:xfrm>
            <a:off x="10411291" y="281092"/>
            <a:ext cx="1374214" cy="695352"/>
          </a:xfrm>
          <a:prstGeom prst="rect">
            <a:avLst/>
          </a:prstGeom>
        </p:spPr>
      </p:pic>
      <p:sp>
        <p:nvSpPr>
          <p:cNvPr id="4" name="Oval 3">
            <a:extLst>
              <a:ext uri="{FF2B5EF4-FFF2-40B4-BE49-F238E27FC236}">
                <a16:creationId xmlns:a16="http://schemas.microsoft.com/office/drawing/2014/main" id="{1A67258B-CED3-2070-3ED7-C866C70CC058}"/>
              </a:ext>
            </a:extLst>
          </p:cNvPr>
          <p:cNvSpPr/>
          <p:nvPr/>
        </p:nvSpPr>
        <p:spPr>
          <a:xfrm>
            <a:off x="1583918" y="1568963"/>
            <a:ext cx="1852875" cy="1852875"/>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6" name="Rectangle 5" descr="Needle">
            <a:extLst>
              <a:ext uri="{FF2B5EF4-FFF2-40B4-BE49-F238E27FC236}">
                <a16:creationId xmlns:a16="http://schemas.microsoft.com/office/drawing/2014/main" id="{4F2E076B-4482-7085-9CED-7D30A64AF5DE}"/>
              </a:ext>
            </a:extLst>
          </p:cNvPr>
          <p:cNvSpPr/>
          <p:nvPr/>
        </p:nvSpPr>
        <p:spPr>
          <a:xfrm>
            <a:off x="1978793" y="1963838"/>
            <a:ext cx="1063125" cy="1063125"/>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dirty="0"/>
          </a:p>
        </p:txBody>
      </p:sp>
      <p:sp>
        <p:nvSpPr>
          <p:cNvPr id="7" name="Freeform: Shape 6">
            <a:extLst>
              <a:ext uri="{FF2B5EF4-FFF2-40B4-BE49-F238E27FC236}">
                <a16:creationId xmlns:a16="http://schemas.microsoft.com/office/drawing/2014/main" id="{C9C00277-8525-7F5E-6115-89AF143ED44F}"/>
              </a:ext>
            </a:extLst>
          </p:cNvPr>
          <p:cNvSpPr/>
          <p:nvPr/>
        </p:nvSpPr>
        <p:spPr>
          <a:xfrm>
            <a:off x="991605" y="3998963"/>
            <a:ext cx="3037500" cy="855000"/>
          </a:xfrm>
          <a:custGeom>
            <a:avLst/>
            <a:gdLst>
              <a:gd name="connsiteX0" fmla="*/ 0 w 3037500"/>
              <a:gd name="connsiteY0" fmla="*/ 0 h 855000"/>
              <a:gd name="connsiteX1" fmla="*/ 3037500 w 3037500"/>
              <a:gd name="connsiteY1" fmla="*/ 0 h 855000"/>
              <a:gd name="connsiteX2" fmla="*/ 3037500 w 3037500"/>
              <a:gd name="connsiteY2" fmla="*/ 855000 h 855000"/>
              <a:gd name="connsiteX3" fmla="*/ 0 w 3037500"/>
              <a:gd name="connsiteY3" fmla="*/ 855000 h 855000"/>
              <a:gd name="connsiteX4" fmla="*/ 0 w 3037500"/>
              <a:gd name="connsiteY4" fmla="*/ 0 h 85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7500" h="855000">
                <a:moveTo>
                  <a:pt x="0" y="0"/>
                </a:moveTo>
                <a:lnTo>
                  <a:pt x="3037500" y="0"/>
                </a:lnTo>
                <a:lnTo>
                  <a:pt x="3037500" y="855000"/>
                </a:lnTo>
                <a:lnTo>
                  <a:pt x="0" y="855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2000" kern="1200" cap="none" baseline="0" dirty="0">
                <a:latin typeface="Arial" panose="020B0604020202020204" pitchFamily="34" charset="0"/>
                <a:cs typeface="Arial" panose="020B0604020202020204" pitchFamily="34" charset="0"/>
              </a:rPr>
              <a:t>Understanding of the  negative impact of Allergic Rhinitis (AR) on children</a:t>
            </a:r>
          </a:p>
        </p:txBody>
      </p:sp>
      <p:sp>
        <p:nvSpPr>
          <p:cNvPr id="8" name="Oval 7">
            <a:extLst>
              <a:ext uri="{FF2B5EF4-FFF2-40B4-BE49-F238E27FC236}">
                <a16:creationId xmlns:a16="http://schemas.microsoft.com/office/drawing/2014/main" id="{9EF77B05-70FE-4F6D-1708-B9E475439282}"/>
              </a:ext>
            </a:extLst>
          </p:cNvPr>
          <p:cNvSpPr/>
          <p:nvPr/>
        </p:nvSpPr>
        <p:spPr>
          <a:xfrm>
            <a:off x="5152980" y="1568963"/>
            <a:ext cx="1852875" cy="1852875"/>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0" name="Rectangle 9" descr="Medicine">
            <a:extLst>
              <a:ext uri="{FF2B5EF4-FFF2-40B4-BE49-F238E27FC236}">
                <a16:creationId xmlns:a16="http://schemas.microsoft.com/office/drawing/2014/main" id="{EC99BF66-65A4-0C3C-EB35-3EB05941C533}"/>
              </a:ext>
            </a:extLst>
          </p:cNvPr>
          <p:cNvSpPr/>
          <p:nvPr/>
        </p:nvSpPr>
        <p:spPr>
          <a:xfrm>
            <a:off x="5547855" y="1963838"/>
            <a:ext cx="1063125" cy="1063125"/>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12" name="Freeform: Shape 11">
            <a:extLst>
              <a:ext uri="{FF2B5EF4-FFF2-40B4-BE49-F238E27FC236}">
                <a16:creationId xmlns:a16="http://schemas.microsoft.com/office/drawing/2014/main" id="{448AFC00-E0B2-2D34-3921-E9E4F32F24F8}"/>
              </a:ext>
            </a:extLst>
          </p:cNvPr>
          <p:cNvSpPr/>
          <p:nvPr/>
        </p:nvSpPr>
        <p:spPr>
          <a:xfrm>
            <a:off x="4560668" y="3998963"/>
            <a:ext cx="3037500" cy="855000"/>
          </a:xfrm>
          <a:custGeom>
            <a:avLst/>
            <a:gdLst>
              <a:gd name="connsiteX0" fmla="*/ 0 w 3037500"/>
              <a:gd name="connsiteY0" fmla="*/ 0 h 855000"/>
              <a:gd name="connsiteX1" fmla="*/ 3037500 w 3037500"/>
              <a:gd name="connsiteY1" fmla="*/ 0 h 855000"/>
              <a:gd name="connsiteX2" fmla="*/ 3037500 w 3037500"/>
              <a:gd name="connsiteY2" fmla="*/ 855000 h 855000"/>
              <a:gd name="connsiteX3" fmla="*/ 0 w 3037500"/>
              <a:gd name="connsiteY3" fmla="*/ 855000 h 855000"/>
              <a:gd name="connsiteX4" fmla="*/ 0 w 3037500"/>
              <a:gd name="connsiteY4" fmla="*/ 0 h 85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7500" h="855000">
                <a:moveTo>
                  <a:pt x="0" y="0"/>
                </a:moveTo>
                <a:lnTo>
                  <a:pt x="3037500" y="0"/>
                </a:lnTo>
                <a:lnTo>
                  <a:pt x="3037500" y="855000"/>
                </a:lnTo>
                <a:lnTo>
                  <a:pt x="0" y="855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defRPr cap="all"/>
            </a:pPr>
            <a:r>
              <a:rPr lang="pt-PT" sz="2000" kern="1200" cap="none" baseline="0" dirty="0">
                <a:latin typeface="Arial" panose="020B0604020202020204" pitchFamily="34" charset="0"/>
                <a:cs typeface="Arial" panose="020B0604020202020204" pitchFamily="34" charset="0"/>
              </a:rPr>
              <a:t>Distinguish between some of the treatment obstacles of AR</a:t>
            </a:r>
            <a:endParaRPr lang="en-US" sz="2000" kern="1200" cap="none" baseline="0" dirty="0">
              <a:latin typeface="Arial" panose="020B0604020202020204" pitchFamily="34" charset="0"/>
              <a:cs typeface="Arial" panose="020B0604020202020204" pitchFamily="34" charset="0"/>
            </a:endParaRPr>
          </a:p>
        </p:txBody>
      </p:sp>
      <p:sp>
        <p:nvSpPr>
          <p:cNvPr id="14" name="Rectangle 13" descr="Checkmark">
            <a:extLst>
              <a:ext uri="{FF2B5EF4-FFF2-40B4-BE49-F238E27FC236}">
                <a16:creationId xmlns:a16="http://schemas.microsoft.com/office/drawing/2014/main" id="{728C5C5E-9B44-4A8E-1CAE-3DD7177E2CD0}"/>
              </a:ext>
            </a:extLst>
          </p:cNvPr>
          <p:cNvSpPr/>
          <p:nvPr/>
        </p:nvSpPr>
        <p:spPr>
          <a:xfrm>
            <a:off x="9116918" y="1963838"/>
            <a:ext cx="1063125" cy="1063125"/>
          </a:xfrm>
          <a:prstGeom prst="rect">
            <a:avLst/>
          </a:prstGeom>
          <a: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15" name="Freeform: Shape 14">
            <a:extLst>
              <a:ext uri="{FF2B5EF4-FFF2-40B4-BE49-F238E27FC236}">
                <a16:creationId xmlns:a16="http://schemas.microsoft.com/office/drawing/2014/main" id="{7EBD98BC-8B29-83D5-F0AC-43AC18F449C5}"/>
              </a:ext>
            </a:extLst>
          </p:cNvPr>
          <p:cNvSpPr/>
          <p:nvPr/>
        </p:nvSpPr>
        <p:spPr>
          <a:xfrm>
            <a:off x="8129730" y="3998963"/>
            <a:ext cx="3037500" cy="855000"/>
          </a:xfrm>
          <a:custGeom>
            <a:avLst/>
            <a:gdLst>
              <a:gd name="connsiteX0" fmla="*/ 0 w 3037500"/>
              <a:gd name="connsiteY0" fmla="*/ 0 h 855000"/>
              <a:gd name="connsiteX1" fmla="*/ 3037500 w 3037500"/>
              <a:gd name="connsiteY1" fmla="*/ 0 h 855000"/>
              <a:gd name="connsiteX2" fmla="*/ 3037500 w 3037500"/>
              <a:gd name="connsiteY2" fmla="*/ 855000 h 855000"/>
              <a:gd name="connsiteX3" fmla="*/ 0 w 3037500"/>
              <a:gd name="connsiteY3" fmla="*/ 855000 h 855000"/>
              <a:gd name="connsiteX4" fmla="*/ 0 w 3037500"/>
              <a:gd name="connsiteY4" fmla="*/ 0 h 85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7500" h="855000">
                <a:moveTo>
                  <a:pt x="0" y="0"/>
                </a:moveTo>
                <a:lnTo>
                  <a:pt x="3037500" y="0"/>
                </a:lnTo>
                <a:lnTo>
                  <a:pt x="3037500" y="855000"/>
                </a:lnTo>
                <a:lnTo>
                  <a:pt x="0" y="855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defRPr cap="all"/>
            </a:pPr>
            <a:r>
              <a:rPr lang="en-US" sz="2000" kern="1200" cap="none" baseline="0" dirty="0">
                <a:latin typeface="Arial" panose="020B0604020202020204" pitchFamily="34" charset="0"/>
                <a:cs typeface="Arial" panose="020B0604020202020204" pitchFamily="34" charset="0"/>
              </a:rPr>
              <a:t>Identify potential of use of Allergen Immunotherapy (AIT) for AR</a:t>
            </a:r>
          </a:p>
        </p:txBody>
      </p:sp>
      <p:pic>
        <p:nvPicPr>
          <p:cNvPr id="13" name="Video 12">
            <a:extLst>
              <a:ext uri="{FF2B5EF4-FFF2-40B4-BE49-F238E27FC236}">
                <a16:creationId xmlns:a16="http://schemas.microsoft.com/office/drawing/2014/main" id="{F06F58CA-AC04-93C7-583D-76AFC48D6F5D}"/>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1"/>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75101473"/>
      </p:ext>
    </p:extLst>
  </p:cSld>
  <p:clrMapOvr>
    <a:masterClrMapping/>
  </p:clrMapOvr>
  <mc:AlternateContent xmlns:mc="http://schemas.openxmlformats.org/markup-compatibility/2006" xmlns:p14="http://schemas.microsoft.com/office/powerpoint/2010/main">
    <mc:Choice Requires="p14">
      <p:transition spd="slow" p14:dur="2000" advTm="15883"/>
    </mc:Choice>
    <mc:Fallback xmlns="">
      <p:transition spd="slow" advTm="158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2D5EC1-B8DE-7EB1-3D05-8230C18934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225AC4-051C-B9C0-D249-D3027655173C}"/>
              </a:ext>
            </a:extLst>
          </p:cNvPr>
          <p:cNvSpPr>
            <a:spLocks noGrp="1"/>
          </p:cNvSpPr>
          <p:nvPr>
            <p:ph type="title"/>
          </p:nvPr>
        </p:nvSpPr>
        <p:spPr>
          <a:xfrm>
            <a:off x="591128" y="239830"/>
            <a:ext cx="9573126" cy="777875"/>
          </a:xfrm>
        </p:spPr>
        <p:txBody>
          <a:bodyPr>
            <a:normAutofit/>
          </a:bodyPr>
          <a:lstStyle/>
          <a:p>
            <a:r>
              <a:rPr lang="en-GB" sz="2800" b="1" dirty="0">
                <a:solidFill>
                  <a:srgbClr val="017973"/>
                </a:solidFill>
                <a:latin typeface="Arial" panose="020B0604020202020204" pitchFamily="34" charset="0"/>
                <a:cs typeface="Arial" panose="020B0604020202020204" pitchFamily="34" charset="0"/>
              </a:rPr>
              <a:t>The patient</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F839A213-B385-5DBC-EA57-21D070B30563}"/>
              </a:ext>
            </a:extLst>
          </p:cNvPr>
          <p:cNvPicPr>
            <a:picLocks noChangeAspect="1"/>
          </p:cNvPicPr>
          <p:nvPr/>
        </p:nvPicPr>
        <p:blipFill>
          <a:blip r:embed="rId2"/>
          <a:stretch>
            <a:fillRect/>
          </a:stretch>
        </p:blipFill>
        <p:spPr>
          <a:xfrm>
            <a:off x="10411291" y="281092"/>
            <a:ext cx="1374214" cy="695352"/>
          </a:xfrm>
          <a:prstGeom prst="rect">
            <a:avLst/>
          </a:prstGeom>
        </p:spPr>
      </p:pic>
      <p:pic>
        <p:nvPicPr>
          <p:cNvPr id="3" name="Picture 2" descr="A cartoon of a child blowing his nose&#10;&#10;AI-generated content may be incorrect.">
            <a:extLst>
              <a:ext uri="{FF2B5EF4-FFF2-40B4-BE49-F238E27FC236}">
                <a16:creationId xmlns:a16="http://schemas.microsoft.com/office/drawing/2014/main" id="{B9132B65-95F2-18F1-E90B-E9E1C077F538}"/>
              </a:ext>
            </a:extLst>
          </p:cNvPr>
          <p:cNvPicPr>
            <a:picLocks noChangeAspect="1"/>
          </p:cNvPicPr>
          <p:nvPr/>
        </p:nvPicPr>
        <p:blipFill>
          <a:blip r:embed="rId3"/>
          <a:stretch>
            <a:fillRect/>
          </a:stretch>
        </p:blipFill>
        <p:spPr>
          <a:xfrm>
            <a:off x="9333301" y="1294244"/>
            <a:ext cx="1661906" cy="3037453"/>
          </a:xfrm>
          <a:prstGeom prst="rect">
            <a:avLst/>
          </a:prstGeom>
        </p:spPr>
      </p:pic>
      <p:graphicFrame>
        <p:nvGraphicFramePr>
          <p:cNvPr id="11" name="TextBox 7">
            <a:extLst>
              <a:ext uri="{FF2B5EF4-FFF2-40B4-BE49-F238E27FC236}">
                <a16:creationId xmlns:a16="http://schemas.microsoft.com/office/drawing/2014/main" id="{DCDE2AF8-A5A4-0971-281B-AD0A613A9F5C}"/>
              </a:ext>
            </a:extLst>
          </p:cNvPr>
          <p:cNvGraphicFramePr/>
          <p:nvPr>
            <p:extLst>
              <p:ext uri="{D42A27DB-BD31-4B8C-83A1-F6EECF244321}">
                <p14:modId xmlns:p14="http://schemas.microsoft.com/office/powerpoint/2010/main" val="54282100"/>
              </p:ext>
            </p:extLst>
          </p:nvPr>
        </p:nvGraphicFramePr>
        <p:xfrm>
          <a:off x="-102942" y="1022062"/>
          <a:ext cx="10369961" cy="48138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856904682"/>
      </p:ext>
    </p:extLst>
  </p:cSld>
  <p:clrMapOvr>
    <a:masterClrMapping/>
  </p:clrMapOvr>
  <mc:AlternateContent xmlns:mc="http://schemas.openxmlformats.org/markup-compatibility/2006" xmlns:p14="http://schemas.microsoft.com/office/powerpoint/2010/main">
    <mc:Choice Requires="p14">
      <p:transition spd="slow" p14:dur="2000" advTm="43456"/>
    </mc:Choice>
    <mc:Fallback xmlns="">
      <p:transition spd="slow" advTm="43456"/>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88389C-7F7C-19FF-834F-C3036B5CFE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961EB9-C8BC-4AA2-34A8-D96F70D27583}"/>
              </a:ext>
            </a:extLst>
          </p:cNvPr>
          <p:cNvSpPr>
            <a:spLocks noGrp="1"/>
          </p:cNvSpPr>
          <p:nvPr>
            <p:ph type="title"/>
          </p:nvPr>
        </p:nvSpPr>
        <p:spPr>
          <a:xfrm>
            <a:off x="591128" y="239830"/>
            <a:ext cx="9573126" cy="777875"/>
          </a:xfrm>
        </p:spPr>
        <p:txBody>
          <a:bodyPr>
            <a:normAutofit/>
          </a:bodyPr>
          <a:lstStyle/>
          <a:p>
            <a:r>
              <a:rPr lang="en-GB" sz="2800" b="1" dirty="0">
                <a:solidFill>
                  <a:srgbClr val="017973"/>
                </a:solidFill>
                <a:latin typeface="Arial" panose="020B0604020202020204" pitchFamily="34" charset="0"/>
                <a:cs typeface="Arial" panose="020B0604020202020204" pitchFamily="34" charset="0"/>
              </a:rPr>
              <a:t>Medical history</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BE859DD7-1F3E-F95C-517E-C6D09705CC9F}"/>
              </a:ext>
            </a:extLst>
          </p:cNvPr>
          <p:cNvPicPr>
            <a:picLocks noChangeAspect="1"/>
          </p:cNvPicPr>
          <p:nvPr/>
        </p:nvPicPr>
        <p:blipFill>
          <a:blip r:embed="rId3"/>
          <a:stretch>
            <a:fillRect/>
          </a:stretch>
        </p:blipFill>
        <p:spPr>
          <a:xfrm>
            <a:off x="10411291" y="281092"/>
            <a:ext cx="1374214" cy="695352"/>
          </a:xfrm>
          <a:prstGeom prst="rect">
            <a:avLst/>
          </a:prstGeom>
        </p:spPr>
      </p:pic>
      <p:graphicFrame>
        <p:nvGraphicFramePr>
          <p:cNvPr id="17" name="TextBox 7">
            <a:extLst>
              <a:ext uri="{FF2B5EF4-FFF2-40B4-BE49-F238E27FC236}">
                <a16:creationId xmlns:a16="http://schemas.microsoft.com/office/drawing/2014/main" id="{FBF06524-6F99-FA41-AACA-9CF11F2C298A}"/>
              </a:ext>
            </a:extLst>
          </p:cNvPr>
          <p:cNvGraphicFramePr/>
          <p:nvPr>
            <p:extLst>
              <p:ext uri="{D42A27DB-BD31-4B8C-83A1-F6EECF244321}">
                <p14:modId xmlns:p14="http://schemas.microsoft.com/office/powerpoint/2010/main" val="1128021744"/>
              </p:ext>
            </p:extLst>
          </p:nvPr>
        </p:nvGraphicFramePr>
        <p:xfrm>
          <a:off x="487393" y="1112817"/>
          <a:ext cx="11447431" cy="470898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990361694"/>
      </p:ext>
    </p:extLst>
  </p:cSld>
  <p:clrMapOvr>
    <a:masterClrMapping/>
  </p:clrMapOvr>
  <mc:AlternateContent xmlns:mc="http://schemas.openxmlformats.org/markup-compatibility/2006" xmlns:p14="http://schemas.microsoft.com/office/powerpoint/2010/main">
    <mc:Choice Requires="p14">
      <p:transition spd="slow" p14:dur="2000" advTm="51250"/>
    </mc:Choice>
    <mc:Fallback xmlns="">
      <p:transition spd="slow" advTm="5125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4A1206-3EBC-6C3E-4308-38069A771B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FE6983-F483-69D1-AE97-C9D386073215}"/>
              </a:ext>
            </a:extLst>
          </p:cNvPr>
          <p:cNvSpPr>
            <a:spLocks noGrp="1"/>
          </p:cNvSpPr>
          <p:nvPr>
            <p:ph type="title"/>
          </p:nvPr>
        </p:nvSpPr>
        <p:spPr>
          <a:xfrm>
            <a:off x="591128" y="239830"/>
            <a:ext cx="9573126" cy="777875"/>
          </a:xfrm>
        </p:spPr>
        <p:txBody>
          <a:bodyPr>
            <a:normAutofit/>
          </a:bodyPr>
          <a:lstStyle/>
          <a:p>
            <a:r>
              <a:rPr lang="en-GB" sz="2800" b="1" dirty="0">
                <a:solidFill>
                  <a:srgbClr val="017973"/>
                </a:solidFill>
                <a:latin typeface="Arial" panose="020B0604020202020204" pitchFamily="34" charset="0"/>
                <a:cs typeface="Arial" panose="020B0604020202020204" pitchFamily="34" charset="0"/>
              </a:rPr>
              <a:t>Current presentation</a:t>
            </a:r>
            <a:endParaRPr lang="en-GB" sz="2800" dirty="0">
              <a:solidFill>
                <a:srgbClr val="017973"/>
              </a:solidFill>
            </a:endParaRPr>
          </a:p>
        </p:txBody>
      </p:sp>
      <p:pic>
        <p:nvPicPr>
          <p:cNvPr id="3" name="Picture 2">
            <a:extLst>
              <a:ext uri="{FF2B5EF4-FFF2-40B4-BE49-F238E27FC236}">
                <a16:creationId xmlns:a16="http://schemas.microsoft.com/office/drawing/2014/main" id="{14945D3C-7A8F-4B01-0F67-10AAA4A38751}"/>
              </a:ext>
            </a:extLst>
          </p:cNvPr>
          <p:cNvPicPr>
            <a:picLocks noChangeAspect="1"/>
          </p:cNvPicPr>
          <p:nvPr/>
        </p:nvPicPr>
        <p:blipFill>
          <a:blip r:embed="rId2"/>
          <a:stretch>
            <a:fillRect/>
          </a:stretch>
        </p:blipFill>
        <p:spPr>
          <a:xfrm>
            <a:off x="9534525" y="-1"/>
            <a:ext cx="2657475" cy="2377995"/>
          </a:xfrm>
          <a:prstGeom prst="rect">
            <a:avLst/>
          </a:prstGeom>
        </p:spPr>
      </p:pic>
      <p:pic>
        <p:nvPicPr>
          <p:cNvPr id="4" name="Picture 3">
            <a:extLst>
              <a:ext uri="{FF2B5EF4-FFF2-40B4-BE49-F238E27FC236}">
                <a16:creationId xmlns:a16="http://schemas.microsoft.com/office/drawing/2014/main" id="{CFFDC12A-80B1-522D-C665-1A544E32759C}"/>
              </a:ext>
            </a:extLst>
          </p:cNvPr>
          <p:cNvPicPr>
            <a:picLocks noChangeAspect="1"/>
          </p:cNvPicPr>
          <p:nvPr/>
        </p:nvPicPr>
        <p:blipFill>
          <a:blip r:embed="rId3"/>
          <a:srcRect r="46591" b="7143"/>
          <a:stretch/>
        </p:blipFill>
        <p:spPr>
          <a:xfrm>
            <a:off x="9021861" y="2380461"/>
            <a:ext cx="1979525" cy="2190112"/>
          </a:xfrm>
          <a:prstGeom prst="rect">
            <a:avLst/>
          </a:prstGeom>
        </p:spPr>
      </p:pic>
      <p:pic>
        <p:nvPicPr>
          <p:cNvPr id="6" name="Picture 5">
            <a:extLst>
              <a:ext uri="{FF2B5EF4-FFF2-40B4-BE49-F238E27FC236}">
                <a16:creationId xmlns:a16="http://schemas.microsoft.com/office/drawing/2014/main" id="{10AC5134-E1F4-4936-C8FF-3D34BB3BECA0}"/>
              </a:ext>
            </a:extLst>
          </p:cNvPr>
          <p:cNvPicPr>
            <a:picLocks noChangeAspect="1"/>
          </p:cNvPicPr>
          <p:nvPr/>
        </p:nvPicPr>
        <p:blipFill>
          <a:blip r:embed="rId4"/>
          <a:srcRect l="42767"/>
          <a:stretch/>
        </p:blipFill>
        <p:spPr>
          <a:xfrm>
            <a:off x="4645335" y="682249"/>
            <a:ext cx="4267586" cy="5592406"/>
          </a:xfrm>
          <a:prstGeom prst="rect">
            <a:avLst/>
          </a:prstGeom>
        </p:spPr>
      </p:pic>
      <p:sp>
        <p:nvSpPr>
          <p:cNvPr id="7" name="TextBox 6">
            <a:extLst>
              <a:ext uri="{FF2B5EF4-FFF2-40B4-BE49-F238E27FC236}">
                <a16:creationId xmlns:a16="http://schemas.microsoft.com/office/drawing/2014/main" id="{14057890-BDB7-B3E6-4220-EFC1CE5A62C0}"/>
              </a:ext>
            </a:extLst>
          </p:cNvPr>
          <p:cNvSpPr txBox="1"/>
          <p:nvPr/>
        </p:nvSpPr>
        <p:spPr>
          <a:xfrm>
            <a:off x="591128" y="1226005"/>
            <a:ext cx="4161941" cy="4832092"/>
          </a:xfrm>
          <a:prstGeom prst="rect">
            <a:avLst/>
          </a:prstGeom>
          <a:noFill/>
        </p:spPr>
        <p:txBody>
          <a:bodyPr wrap="square">
            <a:spAutoFit/>
          </a:bodyPr>
          <a:lstStyle/>
          <a:p>
            <a:pPr>
              <a:buClr>
                <a:srgbClr val="017973"/>
              </a:buClr>
              <a:buSzPct val="130000"/>
            </a:pPr>
            <a:r>
              <a:rPr lang="en-US" sz="2200" b="1" dirty="0">
                <a:latin typeface="Arial" panose="020B0604020202020204" pitchFamily="34" charset="0"/>
                <a:cs typeface="Arial" panose="020B0604020202020204" pitchFamily="34" charset="0"/>
              </a:rPr>
              <a:t>Liam looks miserable. </a:t>
            </a:r>
          </a:p>
          <a:p>
            <a:pPr marL="285750" indent="-285750">
              <a:buClr>
                <a:srgbClr val="017973"/>
              </a:buClr>
              <a:buSzPct val="130000"/>
              <a:buFont typeface="Arial" panose="020B0604020202020204" pitchFamily="34" charset="0"/>
              <a:buChar char="•"/>
            </a:pPr>
            <a:r>
              <a:rPr lang="en-US" sz="2200" noProof="0" dirty="0">
                <a:latin typeface="Arial" panose="020B0604020202020204" pitchFamily="34" charset="0"/>
                <a:cs typeface="Arial" panose="020B0604020202020204" pitchFamily="34" charset="0"/>
              </a:rPr>
              <a:t>He has a transverse nasal crease and shadows around his eyes. His chest examination is normal and peak flow reading exceeds the expected value by 15%</a:t>
            </a:r>
          </a:p>
          <a:p>
            <a:pPr marL="285750" indent="-285750">
              <a:buClr>
                <a:srgbClr val="017973"/>
              </a:buClr>
              <a:buSzPct val="130000"/>
              <a:buFont typeface="Arial" panose="020B0604020202020204" pitchFamily="34" charset="0"/>
              <a:buChar char="•"/>
            </a:pPr>
            <a:r>
              <a:rPr lang="en-US" sz="2200" dirty="0">
                <a:latin typeface="Arial" panose="020B0604020202020204" pitchFamily="34" charset="0"/>
                <a:cs typeface="Arial" panose="020B0604020202020204" pitchFamily="34" charset="0"/>
              </a:rPr>
              <a:t>The inferior </a:t>
            </a:r>
            <a:r>
              <a:rPr lang="en-US" sz="2200" dirty="0" err="1">
                <a:latin typeface="Arial" panose="020B0604020202020204" pitchFamily="34" charset="0"/>
                <a:cs typeface="Arial" panose="020B0604020202020204" pitchFamily="34" charset="0"/>
              </a:rPr>
              <a:t>turbinates</a:t>
            </a:r>
            <a:r>
              <a:rPr lang="en-US" sz="2200" dirty="0">
                <a:latin typeface="Arial" panose="020B0604020202020204" pitchFamily="34" charset="0"/>
                <a:cs typeface="Arial" panose="020B0604020202020204" pitchFamily="34" charset="0"/>
              </a:rPr>
              <a:t> are swollen and edematous, and there is a clear nasal discharge.</a:t>
            </a:r>
          </a:p>
          <a:p>
            <a:pPr marL="285750" indent="-285750">
              <a:buClr>
                <a:srgbClr val="017973"/>
              </a:buClr>
              <a:buSzPct val="130000"/>
              <a:buFont typeface="Arial" panose="020B0604020202020204" pitchFamily="34" charset="0"/>
              <a:buChar char="•"/>
            </a:pPr>
            <a:r>
              <a:rPr lang="en-US" sz="2200" dirty="0">
                <a:latin typeface="Arial" panose="020B0604020202020204" pitchFamily="34" charset="0"/>
                <a:cs typeface="Arial" panose="020B0604020202020204" pitchFamily="34" charset="0"/>
              </a:rPr>
              <a:t>Ear exam reveals bilateral secretory otitis media</a:t>
            </a:r>
          </a:p>
          <a:p>
            <a:pPr marL="285750" indent="-285750">
              <a:buClr>
                <a:srgbClr val="017973"/>
              </a:buClr>
              <a:buSzPct val="130000"/>
              <a:buFont typeface="Arial" panose="020B0604020202020204" pitchFamily="34" charset="0"/>
              <a:buChar char="•"/>
            </a:pPr>
            <a:endParaRPr lang="en-US"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67446361"/>
      </p:ext>
    </p:extLst>
  </p:cSld>
  <p:clrMapOvr>
    <a:masterClrMapping/>
  </p:clrMapOvr>
  <mc:AlternateContent xmlns:mc="http://schemas.openxmlformats.org/markup-compatibility/2006" xmlns:p14="http://schemas.microsoft.com/office/powerpoint/2010/main">
    <mc:Choice Requires="p14">
      <p:transition spd="slow" p14:dur="2000" advTm="40897"/>
    </mc:Choice>
    <mc:Fallback xmlns="">
      <p:transition spd="slow" advTm="40897"/>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284143-9EE3-0CDB-8B8F-CCE8A8FED5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59D6D7-4FE9-D3E4-D738-4872CB0FA7AA}"/>
              </a:ext>
            </a:extLst>
          </p:cNvPr>
          <p:cNvSpPr>
            <a:spLocks noGrp="1"/>
          </p:cNvSpPr>
          <p:nvPr>
            <p:ph type="title"/>
          </p:nvPr>
        </p:nvSpPr>
        <p:spPr>
          <a:xfrm>
            <a:off x="591128" y="239830"/>
            <a:ext cx="9573126" cy="777875"/>
          </a:xfrm>
        </p:spPr>
        <p:txBody>
          <a:bodyPr>
            <a:normAutofit/>
          </a:bodyPr>
          <a:lstStyle/>
          <a:p>
            <a:r>
              <a:rPr lang="en-GB" sz="2800" b="1" dirty="0">
                <a:solidFill>
                  <a:srgbClr val="017973"/>
                </a:solidFill>
                <a:latin typeface="Arial" panose="020B0604020202020204" pitchFamily="34" charset="0"/>
                <a:cs typeface="Arial" panose="020B0604020202020204" pitchFamily="34" charset="0"/>
              </a:rPr>
              <a:t>Clinical examination/investigations </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939CA94D-2897-9A6D-17A2-94E5C946271D}"/>
              </a:ext>
            </a:extLst>
          </p:cNvPr>
          <p:cNvPicPr>
            <a:picLocks noChangeAspect="1"/>
          </p:cNvPicPr>
          <p:nvPr/>
        </p:nvPicPr>
        <p:blipFill>
          <a:blip r:embed="rId2"/>
          <a:stretch>
            <a:fillRect/>
          </a:stretch>
        </p:blipFill>
        <p:spPr>
          <a:xfrm>
            <a:off x="10411291" y="281092"/>
            <a:ext cx="1374214" cy="695352"/>
          </a:xfrm>
          <a:prstGeom prst="rect">
            <a:avLst/>
          </a:prstGeom>
        </p:spPr>
      </p:pic>
      <p:sp>
        <p:nvSpPr>
          <p:cNvPr id="4" name="Rectangle 3" descr="Plant">
            <a:extLst>
              <a:ext uri="{FF2B5EF4-FFF2-40B4-BE49-F238E27FC236}">
                <a16:creationId xmlns:a16="http://schemas.microsoft.com/office/drawing/2014/main" id="{6F7ED325-CF5E-2B1E-8CEB-C7885ADD8786}"/>
              </a:ext>
            </a:extLst>
          </p:cNvPr>
          <p:cNvSpPr/>
          <p:nvPr/>
        </p:nvSpPr>
        <p:spPr>
          <a:xfrm>
            <a:off x="2000636" y="1824332"/>
            <a:ext cx="1944000" cy="1944000"/>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6" name="Freeform: Shape 5">
            <a:extLst>
              <a:ext uri="{FF2B5EF4-FFF2-40B4-BE49-F238E27FC236}">
                <a16:creationId xmlns:a16="http://schemas.microsoft.com/office/drawing/2014/main" id="{516A7A19-1257-7103-B274-D378354BCAF6}"/>
              </a:ext>
            </a:extLst>
          </p:cNvPr>
          <p:cNvSpPr/>
          <p:nvPr/>
        </p:nvSpPr>
        <p:spPr>
          <a:xfrm>
            <a:off x="812636" y="4330870"/>
            <a:ext cx="4320000" cy="1243652"/>
          </a:xfrm>
          <a:custGeom>
            <a:avLst/>
            <a:gdLst>
              <a:gd name="connsiteX0" fmla="*/ 0 w 4320000"/>
              <a:gd name="connsiteY0" fmla="*/ 0 h 1243652"/>
              <a:gd name="connsiteX1" fmla="*/ 4320000 w 4320000"/>
              <a:gd name="connsiteY1" fmla="*/ 0 h 1243652"/>
              <a:gd name="connsiteX2" fmla="*/ 4320000 w 4320000"/>
              <a:gd name="connsiteY2" fmla="*/ 1243652 h 1243652"/>
              <a:gd name="connsiteX3" fmla="*/ 0 w 4320000"/>
              <a:gd name="connsiteY3" fmla="*/ 1243652 h 1243652"/>
              <a:gd name="connsiteX4" fmla="*/ 0 w 4320000"/>
              <a:gd name="connsiteY4" fmla="*/ 0 h 1243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0000" h="1243652">
                <a:moveTo>
                  <a:pt x="0" y="0"/>
                </a:moveTo>
                <a:lnTo>
                  <a:pt x="4320000" y="0"/>
                </a:lnTo>
                <a:lnTo>
                  <a:pt x="4320000" y="1243652"/>
                </a:lnTo>
                <a:lnTo>
                  <a:pt x="0" y="124365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kern="1200" dirty="0">
                <a:latin typeface="Arial" panose="020B0604020202020204" pitchFamily="34" charset="0"/>
                <a:cs typeface="Arial" panose="020B0604020202020204" pitchFamily="34" charset="0"/>
              </a:rPr>
              <a:t>You suspect that he has seasonal on top of perennial allergic rhinitis and co-morbid</a:t>
            </a:r>
          </a:p>
          <a:p>
            <a:pPr marL="0" lvl="0" indent="0" algn="ctr" defTabSz="1066800">
              <a:lnSpc>
                <a:spcPct val="100000"/>
              </a:lnSpc>
              <a:spcBef>
                <a:spcPct val="0"/>
              </a:spcBef>
              <a:spcAft>
                <a:spcPct val="35000"/>
              </a:spcAft>
              <a:buNone/>
            </a:pPr>
            <a:r>
              <a:rPr lang="en-US" sz="2400" dirty="0">
                <a:latin typeface="Arial" panose="020B0604020202020204" pitchFamily="34" charset="0"/>
                <a:cs typeface="Arial" panose="020B0604020202020204" pitchFamily="34" charset="0"/>
              </a:rPr>
              <a:t>secretory otitis media</a:t>
            </a:r>
            <a:endParaRPr lang="en-US" sz="2400" kern="1200" dirty="0">
              <a:latin typeface="Arial" panose="020B0604020202020204" pitchFamily="34" charset="0"/>
              <a:cs typeface="Arial" panose="020B0604020202020204" pitchFamily="34" charset="0"/>
            </a:endParaRPr>
          </a:p>
        </p:txBody>
      </p:sp>
      <p:sp>
        <p:nvSpPr>
          <p:cNvPr id="7" name="Rectangle 6" descr="Doctor">
            <a:extLst>
              <a:ext uri="{FF2B5EF4-FFF2-40B4-BE49-F238E27FC236}">
                <a16:creationId xmlns:a16="http://schemas.microsoft.com/office/drawing/2014/main" id="{5E452F16-3EF0-5705-72BE-110F90786487}"/>
              </a:ext>
            </a:extLst>
          </p:cNvPr>
          <p:cNvSpPr/>
          <p:nvPr/>
        </p:nvSpPr>
        <p:spPr>
          <a:xfrm>
            <a:off x="7076637" y="1824332"/>
            <a:ext cx="1944000" cy="1944000"/>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8" name="Freeform: Shape 7">
            <a:extLst>
              <a:ext uri="{FF2B5EF4-FFF2-40B4-BE49-F238E27FC236}">
                <a16:creationId xmlns:a16="http://schemas.microsoft.com/office/drawing/2014/main" id="{9F50B62E-5C76-404E-CAB5-B2B1C7854BDD}"/>
              </a:ext>
            </a:extLst>
          </p:cNvPr>
          <p:cNvSpPr/>
          <p:nvPr/>
        </p:nvSpPr>
        <p:spPr>
          <a:xfrm>
            <a:off x="5743781" y="4330870"/>
            <a:ext cx="4420474" cy="1243652"/>
          </a:xfrm>
          <a:custGeom>
            <a:avLst/>
            <a:gdLst>
              <a:gd name="connsiteX0" fmla="*/ 0 w 4320000"/>
              <a:gd name="connsiteY0" fmla="*/ 0 h 1243652"/>
              <a:gd name="connsiteX1" fmla="*/ 4320000 w 4320000"/>
              <a:gd name="connsiteY1" fmla="*/ 0 h 1243652"/>
              <a:gd name="connsiteX2" fmla="*/ 4320000 w 4320000"/>
              <a:gd name="connsiteY2" fmla="*/ 1243652 h 1243652"/>
              <a:gd name="connsiteX3" fmla="*/ 0 w 4320000"/>
              <a:gd name="connsiteY3" fmla="*/ 1243652 h 1243652"/>
              <a:gd name="connsiteX4" fmla="*/ 0 w 4320000"/>
              <a:gd name="connsiteY4" fmla="*/ 0 h 1243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0000" h="1243652">
                <a:moveTo>
                  <a:pt x="0" y="0"/>
                </a:moveTo>
                <a:lnTo>
                  <a:pt x="4320000" y="0"/>
                </a:lnTo>
                <a:lnTo>
                  <a:pt x="4320000" y="1243652"/>
                </a:lnTo>
                <a:lnTo>
                  <a:pt x="0" y="124365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400" kern="1200" dirty="0">
                <a:latin typeface="Arial" panose="020B0604020202020204" pitchFamily="34" charset="0"/>
                <a:cs typeface="Arial" panose="020B0604020202020204" pitchFamily="34" charset="0"/>
              </a:rPr>
              <a:t>Liam agrees to a blood test to aid the diagnosis, so a sample is taken off and sent for Specific IgE (</a:t>
            </a:r>
            <a:r>
              <a:rPr lang="en-US" sz="2400" kern="1200" dirty="0" err="1">
                <a:latin typeface="Arial" panose="020B0604020202020204" pitchFamily="34" charset="0"/>
                <a:cs typeface="Arial" panose="020B0604020202020204" pitchFamily="34" charset="0"/>
              </a:rPr>
              <a:t>SpIgE</a:t>
            </a:r>
            <a:r>
              <a:rPr lang="en-US" sz="2400" kern="1200" dirty="0">
                <a:latin typeface="Arial" panose="020B0604020202020204" pitchFamily="34" charset="0"/>
                <a:cs typeface="Arial" panose="020B0604020202020204" pitchFamily="34" charset="0"/>
              </a:rPr>
              <a:t>) to common aeroallergens</a:t>
            </a:r>
          </a:p>
        </p:txBody>
      </p:sp>
    </p:spTree>
    <p:extLst>
      <p:ext uri="{BB962C8B-B14F-4D97-AF65-F5344CB8AC3E}">
        <p14:creationId xmlns:p14="http://schemas.microsoft.com/office/powerpoint/2010/main" val="3782684344"/>
      </p:ext>
    </p:extLst>
  </p:cSld>
  <p:clrMapOvr>
    <a:masterClrMapping/>
  </p:clrMapOvr>
  <mc:AlternateContent xmlns:mc="http://schemas.openxmlformats.org/markup-compatibility/2006" xmlns:p14="http://schemas.microsoft.com/office/powerpoint/2010/main">
    <mc:Choice Requires="p14">
      <p:transition spd="slow" p14:dur="2000" advTm="30836"/>
    </mc:Choice>
    <mc:Fallback xmlns="">
      <p:transition spd="slow" advTm="30836"/>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19BCF6-E732-E645-B393-841DEB14DAB2}"/>
            </a:ext>
          </a:extLst>
        </p:cNvPr>
        <p:cNvGrpSpPr/>
        <p:nvPr/>
      </p:nvGrpSpPr>
      <p:grpSpPr>
        <a:xfrm>
          <a:off x="0" y="0"/>
          <a:ext cx="0" cy="0"/>
          <a:chOff x="0" y="0"/>
          <a:chExt cx="0" cy="0"/>
        </a:xfrm>
      </p:grpSpPr>
      <p:graphicFrame>
        <p:nvGraphicFramePr>
          <p:cNvPr id="3" name="TextBox 7">
            <a:extLst>
              <a:ext uri="{FF2B5EF4-FFF2-40B4-BE49-F238E27FC236}">
                <a16:creationId xmlns:a16="http://schemas.microsoft.com/office/drawing/2014/main" id="{30DABE77-B7B1-CE60-7C83-457A17D929A8}"/>
              </a:ext>
            </a:extLst>
          </p:cNvPr>
          <p:cNvGraphicFramePr/>
          <p:nvPr>
            <p:extLst>
              <p:ext uri="{D42A27DB-BD31-4B8C-83A1-F6EECF244321}">
                <p14:modId xmlns:p14="http://schemas.microsoft.com/office/powerpoint/2010/main" val="4080631396"/>
              </p:ext>
            </p:extLst>
          </p:nvPr>
        </p:nvGraphicFramePr>
        <p:xfrm>
          <a:off x="487394" y="1017705"/>
          <a:ext cx="11217212" cy="51706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a:extLst>
              <a:ext uri="{FF2B5EF4-FFF2-40B4-BE49-F238E27FC236}">
                <a16:creationId xmlns:a16="http://schemas.microsoft.com/office/drawing/2014/main" id="{EA113BE0-FA43-129E-9E7B-B427A9FAA116}"/>
              </a:ext>
            </a:extLst>
          </p:cNvPr>
          <p:cNvSpPr>
            <a:spLocks noGrp="1"/>
          </p:cNvSpPr>
          <p:nvPr>
            <p:ph type="title"/>
          </p:nvPr>
        </p:nvSpPr>
        <p:spPr>
          <a:xfrm>
            <a:off x="591128" y="239830"/>
            <a:ext cx="9573126" cy="777875"/>
          </a:xfrm>
        </p:spPr>
        <p:txBody>
          <a:bodyPr>
            <a:normAutofit/>
          </a:bodyPr>
          <a:lstStyle/>
          <a:p>
            <a:r>
              <a:rPr lang="en-GB" sz="2800" b="1" dirty="0">
                <a:solidFill>
                  <a:srgbClr val="017973"/>
                </a:solidFill>
                <a:latin typeface="Arial" panose="020B0604020202020204" pitchFamily="34" charset="0"/>
                <a:cs typeface="Arial" panose="020B0604020202020204" pitchFamily="34" charset="0"/>
              </a:rPr>
              <a:t>Diagnosis</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68124451-407B-3DFC-43D7-E36126218607}"/>
              </a:ext>
            </a:extLst>
          </p:cNvPr>
          <p:cNvPicPr>
            <a:picLocks noChangeAspect="1"/>
          </p:cNvPicPr>
          <p:nvPr/>
        </p:nvPicPr>
        <p:blipFill>
          <a:blip r:embed="rId7"/>
          <a:stretch>
            <a:fillRect/>
          </a:stretch>
        </p:blipFill>
        <p:spPr>
          <a:xfrm>
            <a:off x="10411291" y="281092"/>
            <a:ext cx="1374214" cy="695352"/>
          </a:xfrm>
          <a:prstGeom prst="rect">
            <a:avLst/>
          </a:prstGeom>
        </p:spPr>
      </p:pic>
    </p:spTree>
    <p:extLst>
      <p:ext uri="{BB962C8B-B14F-4D97-AF65-F5344CB8AC3E}">
        <p14:creationId xmlns:p14="http://schemas.microsoft.com/office/powerpoint/2010/main" val="4276553509"/>
      </p:ext>
    </p:extLst>
  </p:cSld>
  <p:clrMapOvr>
    <a:masterClrMapping/>
  </p:clrMapOvr>
  <mc:AlternateContent xmlns:mc="http://schemas.openxmlformats.org/markup-compatibility/2006" xmlns:p14="http://schemas.microsoft.com/office/powerpoint/2010/main">
    <mc:Choice Requires="p14">
      <p:transition spd="slow" p14:dur="2000" advTm="35548"/>
    </mc:Choice>
    <mc:Fallback xmlns="">
      <p:transition spd="slow" advTm="35548"/>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27</TotalTime>
  <Words>1338</Words>
  <Application>Microsoft Office PowerPoint</Application>
  <PresentationFormat>Widescreen</PresentationFormat>
  <Paragraphs>135</Paragraphs>
  <Slides>20</Slides>
  <Notes>2</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Aptos</vt:lpstr>
      <vt:lpstr>Aptos Display</vt:lpstr>
      <vt:lpstr>Arial</vt:lpstr>
      <vt:lpstr>1_Office Theme</vt:lpstr>
      <vt:lpstr>PowerPoint Presentation</vt:lpstr>
      <vt:lpstr>The desktop-helper</vt:lpstr>
      <vt:lpstr>The desktop-helper</vt:lpstr>
      <vt:lpstr>Learning objectives</vt:lpstr>
      <vt:lpstr>The patient</vt:lpstr>
      <vt:lpstr>Medical history</vt:lpstr>
      <vt:lpstr>Current presentation</vt:lpstr>
      <vt:lpstr>Clinical examination/investigations </vt:lpstr>
      <vt:lpstr>Diagnosis</vt:lpstr>
      <vt:lpstr>Management</vt:lpstr>
      <vt:lpstr>Management</vt:lpstr>
      <vt:lpstr>Review</vt:lpstr>
      <vt:lpstr>Conversation for AIT</vt:lpstr>
      <vt:lpstr>Conversation for AIT</vt:lpstr>
      <vt:lpstr>Conversation for AIT</vt:lpstr>
      <vt:lpstr>Conversation for AIT</vt:lpstr>
      <vt:lpstr>Conversation for AIT</vt:lpstr>
      <vt:lpstr>PowerPoint Presentation</vt:lpstr>
      <vt:lpstr>PowerPoint Presentation</vt:lpstr>
      <vt:lpstr>The desktop-helper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Dermot Ryan</dc:creator>
  <cp:lastModifiedBy>Nicola Connor</cp:lastModifiedBy>
  <cp:revision>52</cp:revision>
  <dcterms:created xsi:type="dcterms:W3CDTF">2024-11-28T09:38:52Z</dcterms:created>
  <dcterms:modified xsi:type="dcterms:W3CDTF">2025-08-25T10:29:54Z</dcterms:modified>
</cp:coreProperties>
</file>