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Lets look at the steps on the Desktop helper no 2 on difficult to manage asthma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bjuDEsonaid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288" name="Shape 2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menoREIjia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300" name="Shape 3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Dermot, please fill in a proper number so it makes sense (So apparently we use a different way to express Hb figures in Sweden than what you do in the UK)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307" name="Shape 3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Again, the steps on the IPCRG Desktop helper no 2 on difficult to manage asthma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315" name="Shape 3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larRYNjial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/>
        </p:txBody>
      </p:sp>
      <p:sp>
        <p:nvSpPr>
          <p:cNvPr id="84" name="Body Level One…"/>
          <p:cNvSpPr txBox="1"/>
          <p:nvPr>
            <p:ph type="body" sz="quarter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209"/>
            <a:ext cx="12240001" cy="68822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5" name="TextBox 5"/>
          <p:cNvSpPr txBox="1"/>
          <p:nvPr/>
        </p:nvSpPr>
        <p:spPr>
          <a:xfrm>
            <a:off x="5540828" y="2098332"/>
            <a:ext cx="5882640" cy="1082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275417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难治性哮喘</a:t>
            </a:r>
          </a:p>
          <a:p>
            <a:pPr>
              <a:defRPr sz="3200" b="1">
                <a:solidFill>
                  <a:srgbClr val="275417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 sz="2400" b="0">
                <a:solidFill>
                  <a:srgbClr val="31B44B"/>
                </a:solidFill>
              </a:rPr>
              <a:t>案例研究3：艾莎</a:t>
            </a:r>
            <a:endParaRPr sz="2400" b="0">
              <a:solidFill>
                <a:srgbClr val="31B44B"/>
              </a:solidFill>
            </a:endParaRPr>
          </a:p>
        </p:txBody>
      </p:sp>
      <p:sp>
        <p:nvSpPr>
          <p:cNvPr id="96" name="TextBox 9"/>
          <p:cNvSpPr txBox="1"/>
          <p:nvPr/>
        </p:nvSpPr>
        <p:spPr>
          <a:xfrm>
            <a:off x="5540828" y="4390337"/>
            <a:ext cx="5882640" cy="35066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Dermot Ryan, Hanna Sandelowsky</a:t>
            </a:r>
          </a:p>
        </p:txBody>
      </p:sp>
      <p:sp>
        <p:nvSpPr>
          <p:cNvPr id="97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ontent Placeholder 2"/>
          <p:cNvSpPr txBox="1"/>
          <p:nvPr>
            <p:ph type="body" idx="1"/>
          </p:nvPr>
        </p:nvSpPr>
        <p:spPr>
          <a:xfrm>
            <a:off x="909319" y="2071687"/>
            <a:ext cx="9779849" cy="4394449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72000"/>
              </a:lnSpc>
              <a:buClr>
                <a:srgbClr val="31B44B"/>
              </a:buClr>
              <a:buFontTx/>
              <a:buAutoNum type="arabicPeriod" startAt="4"/>
              <a:defRPr sz="1900" b="1"/>
            </a:pPr>
            <a:r>
              <a:t>加重因素和诱因</a:t>
            </a:r>
            <a:br>
              <a:rPr b="0"/>
            </a:br>
            <a:r>
              <a:rPr b="0"/>
              <a:t>她未报告任何异常。特别是她没有鼻炎。她体形瘦削，体格健壮。</a:t>
            </a:r>
            <a:endParaRPr b="0"/>
          </a:p>
          <a:p>
            <a:pPr marL="514350" indent="-514350">
              <a:lnSpc>
                <a:spcPct val="72000"/>
              </a:lnSpc>
              <a:buFontTx/>
              <a:buAutoNum type="arabicPeriod" startAt="4"/>
              <a:defRPr sz="1900" b="1"/>
            </a:pPr>
            <a:r>
              <a:t>药物治疗</a:t>
            </a:r>
            <a:br/>
            <a:r>
              <a:rPr b="0"/>
              <a:t>吸入布地奈德0.2毫克，每日两次；按需吸入沙丁胺醇。均通过 MDI和吸入器。</a:t>
            </a:r>
            <a:endParaRPr b="0"/>
          </a:p>
          <a:p>
            <a:pPr marL="514350" indent="-514350">
              <a:lnSpc>
                <a:spcPct val="72000"/>
              </a:lnSpc>
              <a:buFontTx/>
              <a:buAutoNum type="arabicPeriod" startAt="4"/>
              <a:defRPr sz="1900" b="1"/>
            </a:pPr>
            <a:r>
              <a:t>依从性与吸入器使用技巧</a:t>
            </a:r>
            <a:r>
              <a:rPr b="0"/>
              <a:t> </a:t>
            </a:r>
            <a:br>
              <a:rPr b="0"/>
            </a:br>
            <a:r>
              <a:rPr b="0"/>
              <a:t>完美。</a:t>
            </a:r>
            <a:endParaRPr b="0"/>
          </a:p>
          <a:p>
            <a:pPr marL="514350" indent="-514350">
              <a:lnSpc>
                <a:spcPct val="72000"/>
              </a:lnSpc>
              <a:buFontTx/>
              <a:buAutoNum type="arabicPeriod" startAt="4"/>
              <a:defRPr sz="1900" b="1"/>
            </a:pPr>
            <a:r>
              <a:t>肥胖</a:t>
            </a:r>
            <a:r>
              <a:rPr b="0"/>
              <a:t> </a:t>
            </a:r>
            <a:br>
              <a:rPr b="0"/>
            </a:br>
            <a:r>
              <a:rPr b="0"/>
              <a:t>BMI处于正常范围的下限。</a:t>
            </a:r>
            <a:endParaRPr b="0"/>
          </a:p>
          <a:p>
            <a:pPr marL="514350" indent="-514350">
              <a:lnSpc>
                <a:spcPct val="72000"/>
              </a:lnSpc>
              <a:buFontTx/>
              <a:buAutoNum type="arabicPeriod" startAt="4"/>
              <a:defRPr sz="1900" b="1"/>
            </a:pPr>
            <a:r>
              <a:t>心理支持</a:t>
            </a:r>
            <a:r>
              <a:rPr b="0"/>
              <a:t> </a:t>
            </a:r>
            <a:br>
              <a:rPr b="0"/>
            </a:br>
            <a:r>
              <a:rPr b="0"/>
              <a:t>她感到自信心下降，因为她的身体状况正在恶化，尤其是在与跑步俱乐部外出时以及参加跑步比赛时更为明显。</a:t>
            </a:r>
            <a:endParaRPr b="0"/>
          </a:p>
          <a:p>
            <a:pPr marL="514350" indent="-514350">
              <a:lnSpc>
                <a:spcPct val="72000"/>
              </a:lnSpc>
              <a:buFontTx/>
              <a:buAutoNum type="arabicPeriod" startAt="4"/>
              <a:defRPr sz="1900" b="1"/>
            </a:pPr>
            <a:r>
              <a:t>转介至专科评估</a:t>
            </a:r>
            <a:br/>
            <a:r>
              <a:rPr b="0"/>
              <a:t>目前无需转介。</a:t>
            </a:r>
            <a:endParaRPr b="0"/>
          </a:p>
        </p:txBody>
      </p:sp>
      <p:pic>
        <p:nvPicPr>
          <p:cNvPr id="143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4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868680">
              <a:lnSpc>
                <a:spcPct val="90000"/>
              </a:lnSpc>
              <a:defRPr sz="247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咨询1</a:t>
            </a:r>
          </a:p>
          <a:p>
            <a:pPr defTabSz="868680">
              <a:lnSpc>
                <a:spcPct val="90000"/>
              </a:lnSpc>
              <a:defRPr sz="247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868680">
              <a:lnSpc>
                <a:spcPct val="90000"/>
              </a:lnSpc>
              <a:defRPr sz="304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当前演示文稿，继续</a:t>
            </a:r>
          </a:p>
        </p:txBody>
      </p:sp>
      <p:sp>
        <p:nvSpPr>
          <p:cNvPr id="145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ontent Placeholder 2"/>
          <p:cNvSpPr txBox="1"/>
          <p:nvPr>
            <p:ph type="body" idx="1"/>
          </p:nvPr>
        </p:nvSpPr>
        <p:spPr>
          <a:xfrm>
            <a:off x="909319" y="2282953"/>
            <a:ext cx="10515601" cy="3916557"/>
          </a:xfrm>
          <a:prstGeom prst="rect">
            <a:avLst/>
          </a:prstGeom>
        </p:spPr>
        <p:txBody>
          <a:bodyPr/>
          <a:lstStyle/>
          <a:p>
            <a:pPr marL="0" indent="0" defTabSz="877570">
              <a:spcBef>
                <a:spcPts val="900"/>
              </a:spcBef>
              <a:buSzTx/>
              <a:buNone/>
              <a:defRPr sz="2495" b="1" i="1">
                <a:solidFill>
                  <a:srgbClr val="00B050"/>
                </a:solidFill>
              </a:defRPr>
            </a:pPr>
            <a:r>
              <a:t>检查结果：</a:t>
            </a:r>
          </a:p>
          <a:p>
            <a:pPr marL="219710" indent="-219710" defTabSz="877570">
              <a:spcBef>
                <a:spcPts val="900"/>
              </a:spcBef>
              <a:defRPr sz="2495"/>
            </a:pPr>
            <a:r>
              <a:t>心肺听诊正常。脉搏率90。</a:t>
            </a:r>
          </a:p>
          <a:p>
            <a:pPr marL="219710" indent="-219710" defTabSz="877570">
              <a:spcBef>
                <a:spcPts val="900"/>
              </a:spcBef>
              <a:defRPr sz="2495"/>
            </a:pPr>
            <a:r>
              <a:t>她看起来有点苍白。</a:t>
            </a:r>
          </a:p>
          <a:p>
            <a:pPr marL="219710" indent="-219710" defTabSz="877570">
              <a:spcBef>
                <a:spcPts val="900"/>
              </a:spcBef>
              <a:defRPr sz="2495"/>
            </a:pPr>
            <a:r>
              <a:t>肺功能检查结果正常。峰值呼气流量为450。（身高167cm：呼气量440）</a:t>
            </a:r>
          </a:p>
          <a:p>
            <a:pPr marL="219710" indent="-219710" defTabSz="877570">
              <a:spcBef>
                <a:spcPts val="900"/>
              </a:spcBef>
              <a:defRPr sz="2495"/>
            </a:pPr>
          </a:p>
          <a:p>
            <a:pPr marL="0" indent="0" defTabSz="877570">
              <a:spcBef>
                <a:spcPts val="900"/>
              </a:spcBef>
              <a:buSzTx/>
              <a:buNone/>
              <a:defRPr sz="2495" b="1" i="1">
                <a:solidFill>
                  <a:srgbClr val="FF0000"/>
                </a:solidFill>
              </a:defRPr>
            </a:pPr>
            <a:r>
              <a:t>问题：</a:t>
            </a:r>
            <a:br/>
            <a:r>
              <a:rPr b="0" i="0">
                <a:solidFill>
                  <a:srgbClr val="000000"/>
                </a:solidFill>
              </a:rPr>
              <a:t>您如何评价这些发现？</a:t>
            </a:r>
            <a:endParaRPr b="0" i="0">
              <a:solidFill>
                <a:srgbClr val="000000"/>
              </a:solidFill>
            </a:endParaRPr>
          </a:p>
        </p:txBody>
      </p:sp>
      <p:pic>
        <p:nvPicPr>
          <p:cNvPr id="150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1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咨询1</a:t>
            </a:r>
          </a:p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859790">
              <a:lnSpc>
                <a:spcPct val="90000"/>
              </a:lnSpc>
              <a:defRPr sz="301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临床检查/检查 </a:t>
            </a:r>
            <a:br/>
          </a:p>
        </p:txBody>
      </p:sp>
      <p:sp>
        <p:nvSpPr>
          <p:cNvPr id="152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ntent Placeholder 2"/>
          <p:cNvSpPr txBox="1"/>
          <p:nvPr>
            <p:ph type="body" idx="1"/>
          </p:nvPr>
        </p:nvSpPr>
        <p:spPr>
          <a:xfrm>
            <a:off x="909319" y="2346358"/>
            <a:ext cx="10515601" cy="47863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 b="1" i="1">
                <a:solidFill>
                  <a:srgbClr val="00B050"/>
                </a:solidFill>
              </a:defRPr>
            </a:pPr>
            <a:r>
              <a:t>下一步：</a:t>
            </a:r>
          </a:p>
          <a:p>
            <a:pPr>
              <a:defRPr sz="2600"/>
            </a:pPr>
            <a:r>
              <a:t>我们共同决定检查一些事项，她同意进行每日两次的峰值流量测量，并在跑步后10-15分钟内进行测量。</a:t>
            </a:r>
          </a:p>
          <a:p>
            <a:pPr>
              <a:defRPr sz="2600"/>
            </a:pPr>
            <a:r>
              <a:t>将进行血液常规检查，以检测嗜酸性粒细胞和血红蛋白水平。</a:t>
            </a:r>
          </a:p>
          <a:p>
            <a:pPr>
              <a:defRPr sz="2600"/>
            </a:pPr>
            <a:r>
              <a:t>我们约定两周后复诊，讨论检查结果。</a:t>
            </a:r>
          </a:p>
        </p:txBody>
      </p:sp>
      <p:pic>
        <p:nvPicPr>
          <p:cNvPr id="160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1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咨询1</a:t>
            </a: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管理</a:t>
            </a:r>
            <a:br/>
          </a:p>
        </p:txBody>
      </p:sp>
      <p:sp>
        <p:nvSpPr>
          <p:cNvPr id="162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ntent Placeholder 2"/>
          <p:cNvSpPr txBox="1"/>
          <p:nvPr>
            <p:ph type="body" idx="1"/>
          </p:nvPr>
        </p:nvSpPr>
        <p:spPr>
          <a:xfrm>
            <a:off x="909319" y="2220502"/>
            <a:ext cx="10515601" cy="414347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 b="1" i="1">
                <a:solidFill>
                  <a:srgbClr val="00B050"/>
                </a:solidFill>
              </a:defRPr>
            </a:pPr>
            <a:r>
              <a:t>研究结果</a:t>
            </a:r>
          </a:p>
          <a:p>
            <a:pPr>
              <a:defRPr sz="2600"/>
            </a:pPr>
            <a:r>
              <a:t>她的峰值呼气流量在430（早上）和470（晚上）之间波动。跑步没有影响（预期昼夜节律波动）</a:t>
            </a:r>
          </a:p>
          <a:p>
            <a:pPr>
              <a:defRPr sz="2600"/>
            </a:pPr>
            <a:r>
              <a:t>她的嗜酸性粒细胞为100，血红蛋白为7.0 g/dL，伴有低色素小细胞性贫血（女性正常范围12.1–15.1 g/dL）</a:t>
            </a:r>
          </a:p>
          <a:p>
            <a:pPr marL="0" indent="0">
              <a:buSzTx/>
              <a:buNone/>
              <a:defRPr sz="2600" b="1" i="1">
                <a:solidFill>
                  <a:srgbClr val="FF0000"/>
                </a:solidFill>
              </a:defRPr>
            </a:pPr>
          </a:p>
          <a:p>
            <a:pPr marL="0" indent="0">
              <a:buSzTx/>
              <a:buNone/>
              <a:defRPr sz="2600" b="1" i="1">
                <a:solidFill>
                  <a:srgbClr val="FF0000"/>
                </a:solidFill>
              </a:defRPr>
            </a:pPr>
            <a:r>
              <a:t>问题</a:t>
            </a:r>
          </a:p>
          <a:p>
            <a:pPr marL="0" indent="0">
              <a:buSzTx/>
              <a:buNone/>
              <a:defRPr sz="2600"/>
            </a:pPr>
            <a:r>
              <a:t>您还有什么其他问题想问这位患者吗？</a:t>
            </a:r>
          </a:p>
        </p:txBody>
      </p:sp>
      <p:pic>
        <p:nvPicPr>
          <p:cNvPr id="165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6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咨询2，两周后</a:t>
            </a: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临床检查/检查 </a:t>
            </a:r>
          </a:p>
        </p:txBody>
      </p:sp>
      <p:sp>
        <p:nvSpPr>
          <p:cNvPr id="167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ldLvl="5" animBg="1" advAuto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ntent Placeholder 2"/>
          <p:cNvSpPr txBox="1"/>
          <p:nvPr>
            <p:ph type="body" idx="1"/>
          </p:nvPr>
        </p:nvSpPr>
        <p:spPr>
          <a:xfrm>
            <a:off x="909319" y="1993164"/>
            <a:ext cx="10515601" cy="40520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研究结果引发了一系列更广泛的问题，并需要进一步的临床研究。</a:t>
            </a:r>
          </a:p>
          <a:p>
            <a:pPr>
              <a:lnSpc>
                <a:spcPct val="81000"/>
              </a:lnSpc>
              <a:defRPr sz="2500"/>
            </a:pPr>
            <a:r>
              <a:t>她保持均衡饮食，每周食用肉类2-3次。</a:t>
            </a:r>
          </a:p>
          <a:p>
            <a:pPr>
              <a:lnSpc>
                <a:spcPct val="81000"/>
              </a:lnSpc>
              <a:defRPr sz="2500"/>
            </a:pPr>
            <a:r>
              <a:t>她月经量大，持续7-10天，每天使用8-10个超吸收型卫生巾，偶尔伴有血块。</a:t>
            </a:r>
          </a:p>
          <a:p>
            <a:pPr>
              <a:lnSpc>
                <a:spcPct val="81000"/>
              </a:lnSpc>
              <a:defRPr sz="2500"/>
            </a:pPr>
            <a:r>
              <a:t>腹部检查发现耻骨上区有肿块，大小相当于13周妊娠，形状略不规则。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</a:p>
          <a:p>
            <a:pPr marL="0" indent="0">
              <a:lnSpc>
                <a:spcPct val="81000"/>
              </a:lnSpc>
              <a:buSzTx/>
              <a:buNone/>
              <a:defRPr sz="2500" b="1" i="1">
                <a:solidFill>
                  <a:srgbClr val="FF0000"/>
                </a:solidFill>
              </a:defRPr>
            </a:pPr>
            <a:r>
              <a:t>问题：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诊断是否正确</a:t>
            </a:r>
          </a:p>
        </p:txBody>
      </p:sp>
      <p:pic>
        <p:nvPicPr>
          <p:cNvPr id="170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1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咨询2，两周后</a:t>
            </a:r>
          </a:p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859790">
              <a:lnSpc>
                <a:spcPct val="90000"/>
              </a:lnSpc>
              <a:defRPr sz="301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临床检查/检查 </a:t>
            </a:r>
            <a:br/>
          </a:p>
        </p:txBody>
      </p:sp>
      <p:sp>
        <p:nvSpPr>
          <p:cNvPr id="172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ldLvl="5" animBg="1" advAuto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/>
          <p:nvPr>
            <p:ph type="title"/>
          </p:nvPr>
        </p:nvSpPr>
        <p:spPr>
          <a:xfrm>
            <a:off x="838198" y="325698"/>
            <a:ext cx="9685423" cy="77787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桌面助手编号：桌面助手 15 - 通过“拼图”方法构建哮喘诊断图谱</a:t>
            </a:r>
          </a:p>
        </p:txBody>
      </p:sp>
      <p:pic>
        <p:nvPicPr>
          <p:cNvPr id="175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594" y="1313620"/>
            <a:ext cx="3635986" cy="5152517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185" name="Group 34"/>
          <p:cNvGrpSpPr/>
          <p:nvPr/>
        </p:nvGrpSpPr>
        <p:grpSpPr>
          <a:xfrm>
            <a:off x="1406132" y="1254567"/>
            <a:ext cx="5993913" cy="5290373"/>
            <a:chOff x="0" y="0"/>
            <a:chExt cx="5993911" cy="5290372"/>
          </a:xfrm>
        </p:grpSpPr>
        <p:pic>
          <p:nvPicPr>
            <p:cNvPr id="177" name="Picture 11" descr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" y="0"/>
              <a:ext cx="5993913" cy="529037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grpSp>
          <p:nvGrpSpPr>
            <p:cNvPr id="184" name="Group 16"/>
            <p:cNvGrpSpPr/>
            <p:nvPr/>
          </p:nvGrpSpPr>
          <p:grpSpPr>
            <a:xfrm>
              <a:off x="3182883" y="478504"/>
              <a:ext cx="2688034" cy="2034540"/>
              <a:chOff x="0" y="0"/>
              <a:chExt cx="2688033" cy="2034539"/>
            </a:xfrm>
          </p:grpSpPr>
          <p:grpSp>
            <p:nvGrpSpPr>
              <p:cNvPr id="181" name="Group 10"/>
              <p:cNvGrpSpPr/>
              <p:nvPr/>
            </p:nvGrpSpPr>
            <p:grpSpPr>
              <a:xfrm>
                <a:off x="0" y="0"/>
                <a:ext cx="2688034" cy="2034540"/>
                <a:chOff x="0" y="0"/>
                <a:chExt cx="2688033" cy="2034539"/>
              </a:xfrm>
            </p:grpSpPr>
            <p:pic>
              <p:nvPicPr>
                <p:cNvPr id="178" name="Marcador de Posição de Conteúdo 3" descr="Marcador de Posição de Conteúdo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688034" cy="2034540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  <p:pic>
              <p:nvPicPr>
                <p:cNvPr id="179" name="Imagem 2" descr="Imagem 2"/>
                <p:cNvPicPr>
                  <a:picLocks noChangeAspect="1"/>
                </p:cNvPicPr>
                <p:nvPr/>
              </p:nvPicPr>
              <p:blipFill>
                <a:blip r:embed="rId5"/>
                <a:srcRect l="11067" t="6923" r="6846" b="6178"/>
                <a:stretch>
                  <a:fillRect/>
                </a:stretch>
              </p:blipFill>
              <p:spPr>
                <a:xfrm>
                  <a:off x="1699078" y="636376"/>
                  <a:ext cx="485124" cy="494455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  <p:pic>
              <p:nvPicPr>
                <p:cNvPr id="180" name="Imagem 5" descr="Imagem 5"/>
                <p:cNvPicPr>
                  <a:picLocks noChangeAspect="1"/>
                </p:cNvPicPr>
                <p:nvPr/>
              </p:nvPicPr>
              <p:blipFill>
                <a:blip r:embed="rId6"/>
                <a:srcRect l="4513" t="13060" r="8633" b="8245"/>
                <a:stretch>
                  <a:fillRect/>
                </a:stretch>
              </p:blipFill>
              <p:spPr>
                <a:xfrm>
                  <a:off x="454578" y="1017269"/>
                  <a:ext cx="452763" cy="478007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</p:grpSp>
          <p:sp>
            <p:nvSpPr>
              <p:cNvPr id="182" name="TextBox 13"/>
              <p:cNvSpPr txBox="1"/>
              <p:nvPr/>
            </p:nvSpPr>
            <p:spPr>
              <a:xfrm>
                <a:off x="357766" y="815554"/>
                <a:ext cx="711469" cy="264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200"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defRPr>
                </a:lvl1pPr>
              </a:lstStyle>
              <a:p>
                <a:r>
                  <a:t> low Hb </a:t>
                </a:r>
              </a:p>
            </p:txBody>
          </p:sp>
          <p:sp>
            <p:nvSpPr>
              <p:cNvPr id="183" name="TextBox 15"/>
              <p:cNvSpPr txBox="1"/>
              <p:nvPr/>
            </p:nvSpPr>
            <p:spPr>
              <a:xfrm>
                <a:off x="1650386" y="367144"/>
                <a:ext cx="872285" cy="3666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defRPr>
                </a:lvl1pPr>
              </a:lstStyle>
              <a:p>
                <a:r>
                  <a:t>no response to salbutamol</a:t>
                </a:r>
              </a:p>
            </p:txBody>
          </p:sp>
        </p:grpSp>
      </p:grpSp>
      <p:pic>
        <p:nvPicPr>
          <p:cNvPr id="186" name="Marcador de Posição de Conteúdo 3" descr="Marcador de Posição de Conteúdo 3"/>
          <p:cNvPicPr>
            <a:picLocks noChangeAspect="1"/>
          </p:cNvPicPr>
          <p:nvPr/>
        </p:nvPicPr>
        <p:blipFill>
          <a:blip r:embed="rId7"/>
          <a:srcRect l="54575" t="71876" r="33248" b="10448"/>
          <a:stretch>
            <a:fillRect/>
          </a:stretch>
        </p:blipFill>
        <p:spPr>
          <a:xfrm>
            <a:off x="3132099" y="5044113"/>
            <a:ext cx="623343" cy="4387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7" name="Marcador de Posição de Conteúdo 3" descr="Marcador de Posição de Conteúdo 3"/>
          <p:cNvPicPr>
            <a:picLocks noChangeAspect="1"/>
          </p:cNvPicPr>
          <p:nvPr/>
        </p:nvPicPr>
        <p:blipFill>
          <a:blip r:embed="rId7"/>
          <a:srcRect l="28251" t="34630" r="61525" b="37479"/>
          <a:stretch>
            <a:fillRect/>
          </a:stretch>
        </p:blipFill>
        <p:spPr>
          <a:xfrm>
            <a:off x="104518" y="5329109"/>
            <a:ext cx="432583" cy="57211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8" name="Marcador de Posição de Conteúdo 3" descr="Marcador de Posição de Conteúdo 3"/>
          <p:cNvPicPr>
            <a:picLocks noChangeAspect="1"/>
          </p:cNvPicPr>
          <p:nvPr/>
        </p:nvPicPr>
        <p:blipFill>
          <a:blip r:embed="rId7"/>
          <a:srcRect l="41668" t="34932" r="50375" b="40946"/>
          <a:stretch>
            <a:fillRect/>
          </a:stretch>
        </p:blipFill>
        <p:spPr>
          <a:xfrm>
            <a:off x="927948" y="6145934"/>
            <a:ext cx="407307" cy="5987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9" name="Marcador de Posição de Conteúdo 3" descr="Marcador de Posição de Conteúdo 3"/>
          <p:cNvPicPr>
            <a:picLocks noChangeAspect="1"/>
          </p:cNvPicPr>
          <p:nvPr/>
        </p:nvPicPr>
        <p:blipFill>
          <a:blip r:embed="rId7"/>
          <a:srcRect l="77315" t="73247" r="11381" b="6998"/>
          <a:stretch>
            <a:fillRect/>
          </a:stretch>
        </p:blipFill>
        <p:spPr>
          <a:xfrm>
            <a:off x="838199" y="4798938"/>
            <a:ext cx="578678" cy="49034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0" name="Marcador de Posição de Conteúdo 3" descr="Marcador de Posição de Conteúdo 3"/>
          <p:cNvPicPr>
            <a:picLocks noChangeAspect="1"/>
          </p:cNvPicPr>
          <p:nvPr/>
        </p:nvPicPr>
        <p:blipFill>
          <a:blip r:embed="rId7"/>
          <a:srcRect l="60702" t="42071" r="30643" b="30722"/>
          <a:stretch>
            <a:fillRect/>
          </a:stretch>
        </p:blipFill>
        <p:spPr>
          <a:xfrm>
            <a:off x="2068734" y="5202806"/>
            <a:ext cx="402758" cy="6139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1" name="Marcador de Posição de Conteúdo 3" descr="Marcador de Posição de Conteúdo 3"/>
          <p:cNvPicPr>
            <a:picLocks noChangeAspect="1"/>
          </p:cNvPicPr>
          <p:nvPr/>
        </p:nvPicPr>
        <p:blipFill>
          <a:blip r:embed="rId7"/>
          <a:srcRect l="68769" t="29556" r="17100" b="51786"/>
          <a:stretch>
            <a:fillRect/>
          </a:stretch>
        </p:blipFill>
        <p:spPr>
          <a:xfrm>
            <a:off x="1769777" y="7493959"/>
            <a:ext cx="597917" cy="3827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2" name="Marcador de Posição de Conteúdo 3" descr="Marcador de Posição de Conteúdo 3"/>
          <p:cNvPicPr>
            <a:picLocks noChangeAspect="1"/>
          </p:cNvPicPr>
          <p:nvPr/>
        </p:nvPicPr>
        <p:blipFill>
          <a:blip r:embed="rId7"/>
          <a:srcRect l="22003" t="63171" r="64782" b="19535"/>
          <a:stretch>
            <a:fillRect/>
          </a:stretch>
        </p:blipFill>
        <p:spPr>
          <a:xfrm>
            <a:off x="126164" y="6128223"/>
            <a:ext cx="676518" cy="42926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3" name="TextBox 35"/>
          <p:cNvSpPr txBox="1"/>
          <p:nvPr/>
        </p:nvSpPr>
        <p:spPr>
          <a:xfrm>
            <a:off x="725616" y="4623568"/>
            <a:ext cx="912366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variability</a:t>
            </a:r>
          </a:p>
        </p:txBody>
      </p:sp>
      <p:grpSp>
        <p:nvGrpSpPr>
          <p:cNvPr id="196" name="Group 40"/>
          <p:cNvGrpSpPr/>
          <p:nvPr/>
        </p:nvGrpSpPr>
        <p:grpSpPr>
          <a:xfrm>
            <a:off x="65332" y="4441390"/>
            <a:ext cx="711469" cy="720938"/>
            <a:chOff x="0" y="0"/>
            <a:chExt cx="711468" cy="720937"/>
          </a:xfrm>
        </p:grpSpPr>
        <p:pic>
          <p:nvPicPr>
            <p:cNvPr id="194" name="Marcador de Posição de Conteúdo 3" descr="Marcador de Posição de Conteúdo 3"/>
            <p:cNvPicPr>
              <a:picLocks noChangeAspect="1"/>
            </p:cNvPicPr>
            <p:nvPr/>
          </p:nvPicPr>
          <p:blipFill>
            <a:blip r:embed="rId7"/>
            <a:srcRect l="66669" t="73715" r="22240" b="6983"/>
            <a:stretch>
              <a:fillRect/>
            </a:stretch>
          </p:blipFill>
          <p:spPr>
            <a:xfrm>
              <a:off x="71849" y="241811"/>
              <a:ext cx="567772" cy="47912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95" name="TextBox 38"/>
            <p:cNvSpPr txBox="1"/>
            <p:nvPr/>
          </p:nvSpPr>
          <p:spPr>
            <a:xfrm>
              <a:off x="0" y="0"/>
              <a:ext cx="711469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/>
              </a:lvl1pPr>
            </a:lstStyle>
            <a:p>
              <a:r>
                <a:t>wheeze</a:t>
              </a:r>
            </a:p>
          </p:txBody>
        </p:sp>
      </p:grpSp>
      <p:sp>
        <p:nvSpPr>
          <p:cNvPr id="197" name="TextBox 39"/>
          <p:cNvSpPr txBox="1"/>
          <p:nvPr/>
        </p:nvSpPr>
        <p:spPr>
          <a:xfrm>
            <a:off x="127914" y="3912696"/>
            <a:ext cx="125279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1200" u="sng"/>
            </a:lvl1pPr>
          </a:lstStyle>
          <a:p>
            <a:r>
              <a:t>Missing pieces</a:t>
            </a:r>
          </a:p>
        </p:txBody>
      </p:sp>
      <p:sp>
        <p:nvSpPr>
          <p:cNvPr id="198" name="TextBox 43"/>
          <p:cNvSpPr txBox="1"/>
          <p:nvPr/>
        </p:nvSpPr>
        <p:spPr>
          <a:xfrm>
            <a:off x="497193" y="5412506"/>
            <a:ext cx="1312781" cy="447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nocturnal symptoms</a:t>
            </a:r>
          </a:p>
        </p:txBody>
      </p:sp>
      <p:sp>
        <p:nvSpPr>
          <p:cNvPr id="199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  <p:sp>
        <p:nvSpPr>
          <p:cNvPr id="200" name="呼吸困难"/>
          <p:cNvSpPr txBox="1"/>
          <p:nvPr/>
        </p:nvSpPr>
        <p:spPr>
          <a:xfrm>
            <a:off x="1711952" y="2293393"/>
            <a:ext cx="713741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呼吸困难</a:t>
            </a:r>
          </a:p>
        </p:txBody>
      </p:sp>
      <p:sp>
        <p:nvSpPr>
          <p:cNvPr id="201" name="图1：哮喘的典型症状——喘息、咳嗽、胸闷、呼吸困难"/>
          <p:cNvSpPr txBox="1"/>
          <p:nvPr/>
        </p:nvSpPr>
        <p:spPr>
          <a:xfrm>
            <a:off x="1434394" y="1027855"/>
            <a:ext cx="3020646" cy="7454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/>
          </a:ln>
        </p:spPr>
        <p:txBody>
          <a:bodyPr lIns="45719" rIns="45719">
            <a:spAutoFit/>
          </a:bodyPr>
          <a:lstStyle/>
          <a:p>
            <a:r>
              <a:t>图1：哮喘的典型症状——喘息、咳嗽、胸闷、呼吸困难</a:t>
            </a:r>
          </a:p>
        </p:txBody>
      </p:sp>
      <p:sp>
        <p:nvSpPr>
          <p:cNvPr id="202" name="胸闷"/>
          <p:cNvSpPr txBox="1"/>
          <p:nvPr/>
        </p:nvSpPr>
        <p:spPr>
          <a:xfrm>
            <a:off x="3434647" y="2293393"/>
            <a:ext cx="408941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胸闷</a:t>
            </a:r>
          </a:p>
        </p:txBody>
      </p:sp>
      <p:sp>
        <p:nvSpPr>
          <p:cNvPr id="203" name="喘息"/>
          <p:cNvSpPr txBox="1"/>
          <p:nvPr/>
        </p:nvSpPr>
        <p:spPr>
          <a:xfrm>
            <a:off x="2065679" y="3012784"/>
            <a:ext cx="408941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 b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喘息</a:t>
            </a:r>
          </a:p>
        </p:txBody>
      </p:sp>
      <p:sp>
        <p:nvSpPr>
          <p:cNvPr id="204" name="咳嗽"/>
          <p:cNvSpPr txBox="1"/>
          <p:nvPr/>
        </p:nvSpPr>
        <p:spPr>
          <a:xfrm>
            <a:off x="3575400" y="3012784"/>
            <a:ext cx="408941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咳嗽</a:t>
            </a:r>
          </a:p>
        </p:txBody>
      </p:sp>
      <p:sp>
        <p:nvSpPr>
          <p:cNvPr id="205" name="图2：不符合哮喘诊断的病灶"/>
          <p:cNvSpPr txBox="1"/>
          <p:nvPr/>
        </p:nvSpPr>
        <p:spPr>
          <a:xfrm>
            <a:off x="4523413" y="1227441"/>
            <a:ext cx="3020646" cy="4279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/>
          </a:ln>
        </p:spPr>
        <p:txBody>
          <a:bodyPr lIns="45719" rIns="45719">
            <a:spAutoFit/>
          </a:bodyPr>
          <a:lstStyle/>
          <a:p>
            <a:r>
              <a:t>图2：不符合哮喘诊断的病灶</a:t>
            </a:r>
          </a:p>
        </p:txBody>
      </p:sp>
      <p:sp>
        <p:nvSpPr>
          <p:cNvPr id="206" name="低血红蛋白"/>
          <p:cNvSpPr txBox="1"/>
          <p:nvPr/>
        </p:nvSpPr>
        <p:spPr>
          <a:xfrm>
            <a:off x="4683001" y="2201318"/>
            <a:ext cx="948691" cy="5422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/>
          </a:ln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低血红蛋白</a:t>
            </a:r>
          </a:p>
        </p:txBody>
      </p:sp>
      <p:sp>
        <p:nvSpPr>
          <p:cNvPr id="207" name="对沙丁胺醇无反应"/>
          <p:cNvSpPr txBox="1"/>
          <p:nvPr/>
        </p:nvSpPr>
        <p:spPr>
          <a:xfrm>
            <a:off x="5946529" y="1859865"/>
            <a:ext cx="1443991" cy="5422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/>
          </a:ln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对沙丁胺醇无反应</a:t>
            </a:r>
          </a:p>
        </p:txBody>
      </p:sp>
      <p:sp>
        <p:nvSpPr>
          <p:cNvPr id="208" name="图3：气道功能障碍的可用检测方法证实了我们的推断。"/>
          <p:cNvSpPr txBox="1"/>
          <p:nvPr/>
        </p:nvSpPr>
        <p:spPr>
          <a:xfrm>
            <a:off x="1434394" y="3800078"/>
            <a:ext cx="3020646" cy="6438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/>
          </a:ln>
        </p:spPr>
        <p:txBody>
          <a:bodyPr lIns="45719" rIns="45719">
            <a:spAutoFit/>
          </a:bodyPr>
          <a:lstStyle>
            <a:lvl1pPr>
              <a:defRPr sz="1500"/>
            </a:lvl1pPr>
          </a:lstStyle>
          <a:p>
            <a:r>
              <a:t>图3：气道功能障碍的可用检测方法证实了我们的推断。</a:t>
            </a:r>
          </a:p>
        </p:txBody>
      </p:sp>
      <p:sp>
        <p:nvSpPr>
          <p:cNvPr id="209" name="气道功能障碍"/>
          <p:cNvSpPr txBox="1"/>
          <p:nvPr/>
        </p:nvSpPr>
        <p:spPr>
          <a:xfrm>
            <a:off x="2387822" y="5248226"/>
            <a:ext cx="1113791" cy="5422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/>
          </a:ln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气道功能障碍</a:t>
            </a:r>
          </a:p>
        </p:txBody>
      </p:sp>
      <p:sp>
        <p:nvSpPr>
          <p:cNvPr id="210" name="图4：清晰的图片"/>
          <p:cNvSpPr txBox="1"/>
          <p:nvPr/>
        </p:nvSpPr>
        <p:spPr>
          <a:xfrm>
            <a:off x="4518256" y="3934921"/>
            <a:ext cx="1658601" cy="3898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/>
          </a:ln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图4：清晰的图片</a:t>
            </a:r>
          </a:p>
        </p:txBody>
      </p:sp>
      <p:sp>
        <p:nvSpPr>
          <p:cNvPr id="211" name="呼吸困难"/>
          <p:cNvSpPr txBox="1"/>
          <p:nvPr/>
        </p:nvSpPr>
        <p:spPr>
          <a:xfrm>
            <a:off x="4664514" y="4392881"/>
            <a:ext cx="783591" cy="3390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/>
          </a:ln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呼吸困难</a:t>
            </a:r>
          </a:p>
        </p:txBody>
      </p:sp>
      <p:sp>
        <p:nvSpPr>
          <p:cNvPr id="212" name="胸闷"/>
          <p:cNvSpPr txBox="1"/>
          <p:nvPr/>
        </p:nvSpPr>
        <p:spPr>
          <a:xfrm>
            <a:off x="6464054" y="4354415"/>
            <a:ext cx="453391" cy="3390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/>
          </a:ln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胸闷</a:t>
            </a:r>
          </a:p>
        </p:txBody>
      </p:sp>
      <p:sp>
        <p:nvSpPr>
          <p:cNvPr id="213" name="气道功能障碍"/>
          <p:cNvSpPr txBox="1"/>
          <p:nvPr/>
        </p:nvSpPr>
        <p:spPr>
          <a:xfrm>
            <a:off x="5476841" y="4992241"/>
            <a:ext cx="1113791" cy="5422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/>
          </a:ln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气道功能障碍</a:t>
            </a:r>
          </a:p>
        </p:txBody>
      </p:sp>
      <p:sp>
        <p:nvSpPr>
          <p:cNvPr id="214" name="缺失的部件"/>
          <p:cNvSpPr txBox="1"/>
          <p:nvPr/>
        </p:nvSpPr>
        <p:spPr>
          <a:xfrm>
            <a:off x="234243" y="3580983"/>
            <a:ext cx="866141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缺失的部件</a:t>
            </a:r>
          </a:p>
        </p:txBody>
      </p:sp>
      <p:sp>
        <p:nvSpPr>
          <p:cNvPr id="215" name="喘息"/>
          <p:cNvSpPr txBox="1"/>
          <p:nvPr/>
        </p:nvSpPr>
        <p:spPr>
          <a:xfrm>
            <a:off x="116345" y="4260114"/>
            <a:ext cx="408941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 b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喘息</a:t>
            </a:r>
          </a:p>
        </p:txBody>
      </p:sp>
      <p:sp>
        <p:nvSpPr>
          <p:cNvPr id="216" name="变异性"/>
          <p:cNvSpPr txBox="1"/>
          <p:nvPr/>
        </p:nvSpPr>
        <p:spPr>
          <a:xfrm>
            <a:off x="850875" y="4439418"/>
            <a:ext cx="561341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变异性</a:t>
            </a:r>
          </a:p>
        </p:txBody>
      </p:sp>
      <p:sp>
        <p:nvSpPr>
          <p:cNvPr id="217" name="夜间症状"/>
          <p:cNvSpPr txBox="1"/>
          <p:nvPr/>
        </p:nvSpPr>
        <p:spPr>
          <a:xfrm>
            <a:off x="614752" y="5869891"/>
            <a:ext cx="713741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夜间症状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xfrm>
            <a:off x="838198" y="325698"/>
            <a:ext cx="9685423" cy="77787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桌面助手 编号：桌面助手 15 - 通过“拼图”方法构建哮喘诊断图谱</a:t>
            </a:r>
          </a:p>
        </p:txBody>
      </p:sp>
      <p:pic>
        <p:nvPicPr>
          <p:cNvPr id="220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1" name="Marcador de Posição de Conteúdo 3" descr="Marcador de Posição de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813" y="1450245"/>
            <a:ext cx="6198374" cy="46914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2" name="Imagem 2" descr="Imagem 2"/>
          <p:cNvPicPr>
            <a:picLocks noChangeAspect="1"/>
          </p:cNvPicPr>
          <p:nvPr/>
        </p:nvPicPr>
        <p:blipFill>
          <a:blip r:embed="rId3"/>
          <a:srcRect l="11067" t="6923" r="6846" b="6178"/>
          <a:stretch>
            <a:fillRect/>
          </a:stretch>
        </p:blipFill>
        <p:spPr>
          <a:xfrm>
            <a:off x="6984041" y="2616792"/>
            <a:ext cx="1039907" cy="10599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3" name="Imagem 5" descr="Imagem 5"/>
          <p:cNvPicPr>
            <a:picLocks noChangeAspect="1"/>
          </p:cNvPicPr>
          <p:nvPr/>
        </p:nvPicPr>
        <p:blipFill>
          <a:blip r:embed="rId4"/>
          <a:srcRect l="4513" t="13060" r="8633" b="8245"/>
          <a:stretch>
            <a:fillRect/>
          </a:stretch>
        </p:blipFill>
        <p:spPr>
          <a:xfrm>
            <a:off x="1703511" y="4005064"/>
            <a:ext cx="1174349" cy="12398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4" name="TextBox 9"/>
          <p:cNvSpPr txBox="1"/>
          <p:nvPr/>
        </p:nvSpPr>
        <p:spPr>
          <a:xfrm>
            <a:off x="7105944" y="3653976"/>
            <a:ext cx="991238" cy="3793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000" b="1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no </a:t>
            </a:r>
            <a:r>
              <a:rPr sz="1100"/>
              <a:t>response</a:t>
            </a:r>
            <a:r>
              <a:t> to salbutamol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1934951" y="5317266"/>
            <a:ext cx="897190" cy="28882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1400" b="1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 low Hb </a:t>
            </a:r>
          </a:p>
        </p:txBody>
      </p:sp>
      <p:sp>
        <p:nvSpPr>
          <p:cNvPr id="226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  <p:sp>
        <p:nvSpPr>
          <p:cNvPr id="227" name="低血红蛋白"/>
          <p:cNvSpPr txBox="1"/>
          <p:nvPr/>
        </p:nvSpPr>
        <p:spPr>
          <a:xfrm>
            <a:off x="1460657" y="5678455"/>
            <a:ext cx="866141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低血红蛋白</a:t>
            </a:r>
          </a:p>
        </p:txBody>
      </p:sp>
      <p:sp>
        <p:nvSpPr>
          <p:cNvPr id="228" name="对沙丁胺醇无反应"/>
          <p:cNvSpPr txBox="1"/>
          <p:nvPr/>
        </p:nvSpPr>
        <p:spPr>
          <a:xfrm>
            <a:off x="6721614" y="4037976"/>
            <a:ext cx="1323341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对沙丁胺醇无反应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2" animBg="1" advAuto="0"/>
      <p:bldP spid="222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1" name="Title 1"/>
          <p:cNvSpPr txBox="1"/>
          <p:nvPr/>
        </p:nvSpPr>
        <p:spPr>
          <a:xfrm>
            <a:off x="955039" y="391863"/>
            <a:ext cx="9071611" cy="5466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defTabSz="905510">
              <a:lnSpc>
                <a:spcPct val="90000"/>
              </a:lnSpc>
              <a:defRPr sz="257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组装部件</a:t>
            </a:r>
          </a:p>
        </p:txBody>
      </p:sp>
      <p:pic>
        <p:nvPicPr>
          <p:cNvPr id="232" name="Marcador de Posição de Conteúdo 3" descr="Marcador de Posição de Conteúdo 3"/>
          <p:cNvPicPr>
            <a:picLocks noChangeAspect="1"/>
          </p:cNvPicPr>
          <p:nvPr/>
        </p:nvPicPr>
        <p:blipFill>
          <a:blip r:embed="rId2"/>
          <a:srcRect l="3120" t="76489" r="74204" b="3678"/>
          <a:stretch>
            <a:fillRect/>
          </a:stretch>
        </p:blipFill>
        <p:spPr>
          <a:xfrm>
            <a:off x="843423" y="4497696"/>
            <a:ext cx="1341910" cy="10710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3" name="TextBox 22"/>
          <p:cNvSpPr txBox="1"/>
          <p:nvPr/>
        </p:nvSpPr>
        <p:spPr>
          <a:xfrm>
            <a:off x="5787190" y="1751733"/>
            <a:ext cx="4118807" cy="1323341"/>
          </a:xfrm>
          <a:prstGeom prst="rect">
            <a:avLst/>
          </a:prstGeom>
          <a:solidFill>
            <a:srgbClr val="B4E5A2"/>
          </a:solidFill>
          <a:ln w="12700">
            <a:solidFill>
              <a:srgbClr val="595959"/>
            </a:solidFill>
          </a:ln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她从未吸过烟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除了生孩子外，从未住院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她的爱好是跑步，但她发现这越来越困难</a:t>
            </a:r>
          </a:p>
        </p:txBody>
      </p:sp>
      <p:sp>
        <p:nvSpPr>
          <p:cNvPr id="234" name="TextBox 23"/>
          <p:cNvSpPr txBox="1"/>
          <p:nvPr/>
        </p:nvSpPr>
        <p:spPr>
          <a:xfrm>
            <a:off x="2241904" y="3584844"/>
            <a:ext cx="3458776" cy="1628141"/>
          </a:xfrm>
          <a:prstGeom prst="rect">
            <a:avLst/>
          </a:prstGeom>
          <a:solidFill>
            <a:srgbClr val="FBE3D6"/>
          </a:solidFill>
          <a:ln w="12700">
            <a:solidFill>
              <a:srgbClr val="595959"/>
            </a:solidFill>
          </a:ln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她是一位有两个孩子的母亲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年龄分别为6岁和8岁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使用避孕措施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除生育外，从未住院治疗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语言教师</a:t>
            </a:r>
          </a:p>
        </p:txBody>
      </p:sp>
      <p:sp>
        <p:nvSpPr>
          <p:cNvPr id="235" name="TextBox 24"/>
          <p:cNvSpPr txBox="1"/>
          <p:nvPr/>
        </p:nvSpPr>
        <p:spPr>
          <a:xfrm>
            <a:off x="5813823" y="3600376"/>
            <a:ext cx="4092173" cy="2237741"/>
          </a:xfrm>
          <a:prstGeom prst="rect">
            <a:avLst/>
          </a:prstGeom>
          <a:solidFill>
            <a:srgbClr val="E59EDD"/>
          </a:solidFill>
          <a:ln w="12700">
            <a:solidFill>
              <a:srgbClr val="595959"/>
            </a:solidFill>
          </a:ln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她神情镇定，放松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呼吸正常，呼吸频率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为14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峰值流量为450升/分钟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静息心率为90次/分钟，节律规则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胸部检查正常</a:t>
            </a:r>
          </a:p>
          <a:p>
            <a:pPr marL="342900" indent="-342900">
              <a:buSzPct val="100000"/>
              <a:buFont typeface="Arial" panose="020B0604020202090204"/>
              <a:buChar char="•"/>
              <a:defRPr sz="17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她看起来相当苍白</a:t>
            </a:r>
          </a:p>
        </p:txBody>
      </p:sp>
      <p:pic>
        <p:nvPicPr>
          <p:cNvPr id="236" name="Marcador de Posição de Conteúdo 3" descr="Marcador de Posição de Conteúdo 3"/>
          <p:cNvPicPr>
            <a:picLocks noChangeAspect="1"/>
          </p:cNvPicPr>
          <p:nvPr/>
        </p:nvPicPr>
        <p:blipFill>
          <a:blip r:embed="rId2"/>
          <a:srcRect l="75843" t="71595" r="4152" b="3334"/>
          <a:stretch>
            <a:fillRect/>
          </a:stretch>
        </p:blipFill>
        <p:spPr>
          <a:xfrm>
            <a:off x="9995596" y="3551277"/>
            <a:ext cx="1183857" cy="1353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7" name="TextBox 26"/>
          <p:cNvSpPr txBox="1"/>
          <p:nvPr/>
        </p:nvSpPr>
        <p:spPr>
          <a:xfrm>
            <a:off x="2373977" y="5292127"/>
            <a:ext cx="1707902" cy="4089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b="1">
                <a:solidFill>
                  <a:srgbClr val="31B44B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历史</a:t>
            </a:r>
          </a:p>
        </p:txBody>
      </p:sp>
      <p:sp>
        <p:nvSpPr>
          <p:cNvPr id="238" name="TextBox 27"/>
          <p:cNvSpPr txBox="1"/>
          <p:nvPr/>
        </p:nvSpPr>
        <p:spPr>
          <a:xfrm>
            <a:off x="2217670" y="1356697"/>
            <a:ext cx="1707901" cy="6883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b="1">
                <a:solidFill>
                  <a:srgbClr val="31B44B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演示文稿</a:t>
            </a:r>
          </a:p>
        </p:txBody>
      </p:sp>
      <p:pic>
        <p:nvPicPr>
          <p:cNvPr id="239" name="Marcador de Posição de Conteúdo 3" descr="Marcador de Posição de Conteúdo 3"/>
          <p:cNvPicPr>
            <a:picLocks noChangeAspect="1"/>
          </p:cNvPicPr>
          <p:nvPr/>
        </p:nvPicPr>
        <p:blipFill>
          <a:blip r:embed="rId2"/>
          <a:srcRect l="1028" t="178" r="75547" b="74138"/>
          <a:stretch>
            <a:fillRect/>
          </a:stretch>
        </p:blipFill>
        <p:spPr>
          <a:xfrm>
            <a:off x="975286" y="1641006"/>
            <a:ext cx="1386195" cy="1353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0" name="Marcador de Posição de Conteúdo 3" descr="Marcador de Posição de Conteúdo 3"/>
          <p:cNvPicPr>
            <a:picLocks noChangeAspect="1"/>
          </p:cNvPicPr>
          <p:nvPr/>
        </p:nvPicPr>
        <p:blipFill>
          <a:blip r:embed="rId2"/>
          <a:srcRect l="72550" b="79228"/>
          <a:stretch>
            <a:fillRect/>
          </a:stretch>
        </p:blipFill>
        <p:spPr>
          <a:xfrm>
            <a:off x="9938080" y="1743625"/>
            <a:ext cx="1476690" cy="10197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43" name="Text Placeholder 2"/>
          <p:cNvGrpSpPr/>
          <p:nvPr/>
        </p:nvGrpSpPr>
        <p:grpSpPr>
          <a:xfrm>
            <a:off x="2241903" y="1769642"/>
            <a:ext cx="3458776" cy="1686426"/>
            <a:chOff x="0" y="0"/>
            <a:chExt cx="3458774" cy="1686425"/>
          </a:xfrm>
        </p:grpSpPr>
        <p:sp>
          <p:nvSpPr>
            <p:cNvPr id="241" name="Rectangle"/>
            <p:cNvSpPr/>
            <p:nvPr/>
          </p:nvSpPr>
          <p:spPr>
            <a:xfrm>
              <a:off x="0" y="0"/>
              <a:ext cx="3458775" cy="1686426"/>
            </a:xfrm>
            <a:prstGeom prst="rect">
              <a:avLst/>
            </a:prstGeom>
            <a:solidFill>
              <a:srgbClr val="83CBEB"/>
            </a:solidFill>
            <a:ln w="12700" cap="flat">
              <a:solidFill>
                <a:srgbClr val="59595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20000"/>
                </a:lnSpc>
              </a:pPr>
            </a:p>
          </p:txBody>
        </p:sp>
        <p:sp>
          <p:nvSpPr>
            <p:cNvPr id="242" name="42岁女性…"/>
            <p:cNvSpPr/>
            <p:nvPr/>
          </p:nvSpPr>
          <p:spPr>
            <a:xfrm>
              <a:off x="6350" y="6350"/>
              <a:ext cx="344607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91423" tIns="91423" rIns="91423" bIns="91423" numCol="1" anchor="t">
              <a:spAutoFit/>
            </a:bodyPr>
            <a:lstStyle/>
            <a:p>
              <a:pPr marL="288290" indent="-288290">
                <a:lnSpc>
                  <a:spcPct val="120000"/>
                </a:lnSpc>
                <a:buClr>
                  <a:srgbClr val="00499A"/>
                </a:buClr>
                <a:buSzPct val="100000"/>
                <a:buFont typeface="Arial" panose="020B0604020202090204"/>
                <a:buChar char="•"/>
                <a:defRPr sz="1500">
                  <a:latin typeface="Aptos Display"/>
                  <a:ea typeface="Aptos Display"/>
                  <a:cs typeface="Aptos Display"/>
                  <a:sym typeface="Aptos Display"/>
                </a:defRPr>
              </a:pPr>
              <a:r>
                <a:t>42岁女性</a:t>
              </a:r>
            </a:p>
            <a:p>
              <a:pPr marL="288290" indent="-288290">
                <a:lnSpc>
                  <a:spcPct val="120000"/>
                </a:lnSpc>
                <a:buClr>
                  <a:srgbClr val="00499A"/>
                </a:buClr>
                <a:buSzPct val="100000"/>
                <a:buFont typeface="Arial" panose="020B0604020202090204"/>
                <a:buChar char="•"/>
                <a:defRPr sz="1500">
                  <a:latin typeface="Aptos Display"/>
                  <a:ea typeface="Aptos Display"/>
                  <a:cs typeface="Aptos Display"/>
                  <a:sym typeface="Aptos Display"/>
                </a:defRPr>
              </a:pPr>
              <a:r>
                <a:t>主诉呼吸困难</a:t>
              </a:r>
            </a:p>
            <a:p>
              <a:pPr marL="288290" indent="-288290">
                <a:lnSpc>
                  <a:spcPct val="120000"/>
                </a:lnSpc>
                <a:buClr>
                  <a:srgbClr val="00499A"/>
                </a:buClr>
                <a:buSzPct val="100000"/>
                <a:buFont typeface="Arial" panose="020B0604020202090204"/>
                <a:buChar char="•"/>
                <a:defRPr sz="1500">
                  <a:latin typeface="Aptos Display"/>
                  <a:ea typeface="Aptos Display"/>
                  <a:cs typeface="Aptos Display"/>
                  <a:sym typeface="Aptos Display"/>
                </a:defRPr>
              </a:pPr>
              <a:r>
                <a:t>尤其在运动时</a:t>
              </a:r>
            </a:p>
            <a:p>
              <a:pPr marL="288290" indent="-288290">
                <a:lnSpc>
                  <a:spcPct val="120000"/>
                </a:lnSpc>
                <a:buClr>
                  <a:srgbClr val="00499A"/>
                </a:buClr>
                <a:buSzPct val="100000"/>
                <a:buFont typeface="Arial" panose="020B0604020202090204"/>
                <a:buChar char="•"/>
                <a:defRPr sz="1500">
                  <a:latin typeface="Aptos Display"/>
                  <a:ea typeface="Aptos Display"/>
                  <a:cs typeface="Aptos Display"/>
                  <a:sym typeface="Aptos Display"/>
                </a:defRPr>
              </a:pPr>
              <a:r>
                <a:t>同时感到持续疲劳</a:t>
              </a:r>
            </a:p>
            <a:p>
              <a:pPr marL="288290" indent="-288290">
                <a:lnSpc>
                  <a:spcPct val="120000"/>
                </a:lnSpc>
                <a:buClr>
                  <a:srgbClr val="00499A"/>
                </a:buClr>
                <a:buSzPct val="100000"/>
                <a:buFont typeface="Arial" panose="020B0604020202090204"/>
                <a:buChar char="•"/>
                <a:defRPr sz="1500">
                  <a:latin typeface="Aptos Display"/>
                  <a:ea typeface="Aptos Display"/>
                  <a:cs typeface="Aptos Display"/>
                  <a:sym typeface="Aptos Display"/>
                </a:defRPr>
              </a:pPr>
              <a:r>
                <a:t>坚持认为自己患有哮喘</a:t>
              </a:r>
            </a:p>
          </p:txBody>
        </p:sp>
      </p:grpSp>
      <p:sp>
        <p:nvSpPr>
          <p:cNvPr id="244" name="TextBox 31"/>
          <p:cNvSpPr txBox="1"/>
          <p:nvPr/>
        </p:nvSpPr>
        <p:spPr>
          <a:xfrm>
            <a:off x="8695217" y="1393267"/>
            <a:ext cx="561341" cy="408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31B44B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症状</a:t>
            </a:r>
          </a:p>
        </p:txBody>
      </p:sp>
      <p:sp>
        <p:nvSpPr>
          <p:cNvPr id="245" name="TextBox 32"/>
          <p:cNvSpPr txBox="1"/>
          <p:nvPr/>
        </p:nvSpPr>
        <p:spPr>
          <a:xfrm>
            <a:off x="7760700" y="5944808"/>
            <a:ext cx="1704341" cy="408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31B44B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考试与客观测试</a:t>
            </a:r>
          </a:p>
        </p:txBody>
      </p:sp>
      <p:pic>
        <p:nvPicPr>
          <p:cNvPr id="24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15" y="3044800"/>
            <a:ext cx="1402889" cy="14028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7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3" animBg="1" advAuto="0"/>
      <p:bldP spid="236" grpId="5" animBg="1" advAuto="0"/>
      <p:bldP spid="243" grpId="1" animBg="1" advAuto="0"/>
      <p:bldP spid="235" grpId="4" animBg="1" advAuto="0"/>
      <p:bldP spid="232" grpId="8" animBg="1" advAuto="0"/>
      <p:bldP spid="240" grpId="7" animBg="1" advAuto="0"/>
      <p:bldP spid="233" grpId="2" animBg="1" advAuto="0"/>
      <p:bldP spid="239" grpId="6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0" name="Title 1"/>
          <p:cNvSpPr txBox="1"/>
          <p:nvPr/>
        </p:nvSpPr>
        <p:spPr>
          <a:xfrm>
            <a:off x="955039" y="391863"/>
            <a:ext cx="4397410" cy="5466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defTabSz="905510">
              <a:lnSpc>
                <a:spcPct val="90000"/>
              </a:lnSpc>
              <a:defRPr sz="257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组装部件</a:t>
            </a:r>
          </a:p>
        </p:txBody>
      </p:sp>
      <p:sp>
        <p:nvSpPr>
          <p:cNvPr id="251" name="TextBox 1"/>
          <p:cNvSpPr txBox="1"/>
          <p:nvPr/>
        </p:nvSpPr>
        <p:spPr>
          <a:xfrm>
            <a:off x="955039" y="1516560"/>
            <a:ext cx="2237741" cy="2212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符合诊断的病灶</a:t>
            </a:r>
          </a:p>
          <a:p>
            <a:pPr marL="288290" indent="-288290">
              <a:lnSpc>
                <a:spcPct val="120000"/>
              </a:lnSpc>
              <a:buClr>
                <a:srgbClr val="00499A"/>
              </a:buClr>
              <a:buSzPct val="100000"/>
              <a:buFont typeface="Arial" panose="020B0604020202090204"/>
              <a:buChar char="•"/>
            </a:pPr>
            <a:r>
              <a:t>呼吸困难</a:t>
            </a:r>
          </a:p>
          <a:p>
            <a:pPr marL="288290" indent="-288290">
              <a:lnSpc>
                <a:spcPct val="120000"/>
              </a:lnSpc>
              <a:buClr>
                <a:srgbClr val="00499A"/>
              </a:buClr>
              <a:buSzPct val="100000"/>
              <a:buFont typeface="Arial" panose="020B0604020202090204"/>
              <a:buChar char="•"/>
            </a:pPr>
            <a:r>
              <a:t>运动症状</a:t>
            </a:r>
          </a:p>
          <a:p>
            <a:pPr marL="288290" indent="-288290">
              <a:lnSpc>
                <a:spcPct val="120000"/>
              </a:lnSpc>
              <a:buClr>
                <a:srgbClr val="00499A"/>
              </a:buClr>
              <a:buSzPct val="100000"/>
              <a:buFont typeface="Arial" panose="020B0604020202090204"/>
              <a:buChar char="•"/>
            </a:pPr>
            <a:r>
              <a:t>疲劳</a:t>
            </a:r>
          </a:p>
          <a:p/>
        </p:txBody>
      </p:sp>
      <p:sp>
        <p:nvSpPr>
          <p:cNvPr id="252" name="TextBox 2"/>
          <p:cNvSpPr txBox="1"/>
          <p:nvPr/>
        </p:nvSpPr>
        <p:spPr>
          <a:xfrm>
            <a:off x="6117672" y="1396323"/>
            <a:ext cx="5095241" cy="33299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不匹配的部件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无既往疾病或危险因素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无喘息、咳嗽、夜间症状、胸闷，峰值呼气流量正常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无症状波动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对沙丁胺醇无反应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峰值呼气流量日间波动正常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静息时心动过速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苍白</a:t>
            </a:r>
          </a:p>
        </p:txBody>
      </p:sp>
      <p:pic>
        <p:nvPicPr>
          <p:cNvPr id="253" name="Picture 2" descr="Picture 2"/>
          <p:cNvPicPr>
            <a:picLocks noChangeAspect="1"/>
          </p:cNvPicPr>
          <p:nvPr/>
        </p:nvPicPr>
        <p:blipFill>
          <a:blip r:embed="rId2"/>
          <a:srcRect l="1" t="60417" r="1727"/>
          <a:stretch>
            <a:fillRect/>
          </a:stretch>
        </p:blipFill>
        <p:spPr>
          <a:xfrm>
            <a:off x="1207323" y="3563989"/>
            <a:ext cx="2655661" cy="19016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4" y="3882077"/>
            <a:ext cx="2704943" cy="25380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5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8" name="Title 1"/>
          <p:cNvSpPr txBox="1"/>
          <p:nvPr/>
        </p:nvSpPr>
        <p:spPr>
          <a:xfrm>
            <a:off x="955039" y="391863"/>
            <a:ext cx="8071051" cy="5466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4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我们需要搜索一张不同的图片/照片/拼图。</a:t>
            </a:r>
          </a:p>
        </p:txBody>
      </p:sp>
      <p:sp>
        <p:nvSpPr>
          <p:cNvPr id="259" name="TextBox 8"/>
          <p:cNvSpPr txBox="1"/>
          <p:nvPr/>
        </p:nvSpPr>
        <p:spPr>
          <a:xfrm>
            <a:off x="955039" y="1313699"/>
            <a:ext cx="6872380" cy="1361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 panose="020B0604020202090204"/>
              <a:buChar char="•"/>
            </a:pPr>
            <a:r>
              <a:t>她为什么这么苍白？……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有人怀疑她贫血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在她这个年龄段，月经过多是贫血的常见原因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……因此提出了适当的问题</a:t>
            </a:r>
          </a:p>
        </p:txBody>
      </p:sp>
      <p:sp>
        <p:nvSpPr>
          <p:cNvPr id="260" name="TextBox 10"/>
          <p:cNvSpPr txBox="1"/>
          <p:nvPr/>
        </p:nvSpPr>
        <p:spPr>
          <a:xfrm>
            <a:off x="758642" y="2889263"/>
            <a:ext cx="8853988" cy="27965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 panose="020B0604020202090204"/>
              <a:buChar char="•"/>
            </a:pPr>
            <a:r>
              <a:t>她月经不规律且量多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进一步检查发现下腹部有非压痛性肿块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超声检查显示为子宫肌瘤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实验室检查显示血红蛋白为7.0 g/dL，低色素、小细胞，血清铁水平低下</a:t>
            </a:r>
          </a:p>
          <a:p>
            <a:pPr marL="285750" indent="-285750">
              <a:buSzPct val="100000"/>
              <a:buFont typeface="Arial" panose="020B0604020202090204"/>
              <a:buChar char="•"/>
            </a:pPr>
          </a:p>
          <a:p>
            <a:pPr marL="285750" indent="-285750">
              <a:buSzPct val="100000"/>
              <a:buFont typeface="Arial" panose="020B0604020202090204"/>
              <a:buChar char="•"/>
            </a:pPr>
            <a:r>
              <a:t>因此她被转诊至妇科医生，行子宫切除术，并开始口服铁剂，哮喘症状明显改善。</a:t>
            </a:r>
          </a:p>
        </p:txBody>
      </p:sp>
      <p:sp>
        <p:nvSpPr>
          <p:cNvPr id="261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>
            <p:ph type="title"/>
          </p:nvPr>
        </p:nvSpPr>
        <p:spPr>
          <a:xfrm>
            <a:off x="838199" y="325698"/>
            <a:ext cx="9573128" cy="77787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桌面助手2号：专为难治性哮喘设计</a:t>
            </a:r>
          </a:p>
        </p:txBody>
      </p:sp>
      <p:sp>
        <p:nvSpPr>
          <p:cNvPr id="100" name="Content Placeholder 2"/>
          <p:cNvSpPr txBox="1"/>
          <p:nvPr>
            <p:ph type="body" sz="half" idx="1"/>
          </p:nvPr>
        </p:nvSpPr>
        <p:spPr>
          <a:xfrm>
            <a:off x="838200" y="1390650"/>
            <a:ext cx="6631983" cy="4786313"/>
          </a:xfrm>
          <a:prstGeom prst="rect">
            <a:avLst/>
          </a:prstGeom>
        </p:spPr>
        <p:txBody>
          <a:bodyPr/>
          <a:lstStyle>
            <a:lvl1pPr>
              <a:buClr>
                <a:srgbClr val="31B44B"/>
              </a:buClr>
              <a:defRPr b="1"/>
            </a:lvl1pPr>
          </a:lstStyle>
          <a:p>
            <a:r>
              <a:t>了解更多关于桌面助手</a:t>
            </a:r>
          </a:p>
        </p:txBody>
      </p:sp>
      <p:pic>
        <p:nvPicPr>
          <p:cNvPr id="101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50" y="1103574"/>
            <a:ext cx="3606763" cy="5152517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818" y="2209396"/>
            <a:ext cx="3967567" cy="39675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4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1"/>
          <p:cNvSpPr txBox="1"/>
          <p:nvPr/>
        </p:nvSpPr>
        <p:spPr>
          <a:xfrm>
            <a:off x="955039" y="391863"/>
            <a:ext cx="8071051" cy="5466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defTabSz="905510">
              <a:lnSpc>
                <a:spcPct val="90000"/>
              </a:lnSpc>
              <a:defRPr sz="257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不要被误导</a:t>
            </a:r>
          </a:p>
        </p:txBody>
      </p:sp>
      <p:sp>
        <p:nvSpPr>
          <p:cNvPr id="264" name="TextBox 2"/>
          <p:cNvSpPr txBox="1"/>
          <p:nvPr/>
        </p:nvSpPr>
        <p:spPr>
          <a:xfrm>
            <a:off x="618854" y="2029640"/>
            <a:ext cx="1018541" cy="510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相似性</a:t>
            </a:r>
          </a:p>
        </p:txBody>
      </p:sp>
      <p:pic>
        <p:nvPicPr>
          <p:cNvPr id="265" name="Picture 5" descr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014" y="1730313"/>
            <a:ext cx="1465264" cy="12654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631" y="1681346"/>
            <a:ext cx="1260476" cy="130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7" name="TextBox 9"/>
          <p:cNvSpPr txBox="1"/>
          <p:nvPr/>
        </p:nvSpPr>
        <p:spPr>
          <a:xfrm>
            <a:off x="618854" y="2501290"/>
            <a:ext cx="3173254" cy="726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r>
              <a:t>两张图片的背景</a:t>
            </a:r>
          </a:p>
          <a:p>
            <a:r>
              <a:t>（气喘吁吁，疲惫不堪）</a:t>
            </a:r>
          </a:p>
        </p:txBody>
      </p:sp>
      <p:pic>
        <p:nvPicPr>
          <p:cNvPr id="26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149" y="3414631"/>
            <a:ext cx="1472511" cy="11327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9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631" y="3323509"/>
            <a:ext cx="1481224" cy="11327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0" name="TextBox 13"/>
          <p:cNvSpPr txBox="1"/>
          <p:nvPr/>
        </p:nvSpPr>
        <p:spPr>
          <a:xfrm>
            <a:off x="618853" y="4101246"/>
            <a:ext cx="2390141" cy="726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r>
              <a:t>额头</a:t>
            </a:r>
          </a:p>
          <a:p>
            <a:r>
              <a:t>（运动症状，疲劳，）</a:t>
            </a:r>
          </a:p>
        </p:txBody>
      </p:sp>
      <p:sp>
        <p:nvSpPr>
          <p:cNvPr id="271" name="TextBox 14"/>
          <p:cNvSpPr txBox="1"/>
          <p:nvPr/>
        </p:nvSpPr>
        <p:spPr>
          <a:xfrm>
            <a:off x="630877" y="3631357"/>
            <a:ext cx="1488917" cy="5105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共同特征</a:t>
            </a:r>
          </a:p>
        </p:txBody>
      </p:sp>
      <p:sp>
        <p:nvSpPr>
          <p:cNvPr id="272" name="TextBox 15"/>
          <p:cNvSpPr txBox="1"/>
          <p:nvPr/>
        </p:nvSpPr>
        <p:spPr>
          <a:xfrm>
            <a:off x="618853" y="4914222"/>
            <a:ext cx="3359900" cy="1463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相似但不同</a:t>
            </a:r>
          </a:p>
          <a:p>
            <a:r>
              <a:t>面部特征</a:t>
            </a:r>
          </a:p>
          <a:p>
            <a:r>
              <a:t>（正常肺功能、嗜酸性粒细胞、呼吸模式）</a:t>
            </a:r>
          </a:p>
        </p:txBody>
      </p:sp>
      <p:pic>
        <p:nvPicPr>
          <p:cNvPr id="273" name="Picture 16" descr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588" y="4951464"/>
            <a:ext cx="1144588" cy="129519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74" name="Picture 17" descr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351" y="4853814"/>
            <a:ext cx="1298182" cy="141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75" name="Picture 4" descr="Picture 4"/>
          <p:cNvPicPr>
            <a:picLocks noChangeAspect="1"/>
          </p:cNvPicPr>
          <p:nvPr/>
        </p:nvPicPr>
        <p:blipFill>
          <a:blip r:embed="rId7"/>
          <a:srcRect l="35105" t="54875" r="5344" b="11041"/>
          <a:stretch>
            <a:fillRect/>
          </a:stretch>
        </p:blipFill>
        <p:spPr>
          <a:xfrm>
            <a:off x="8354173" y="751422"/>
            <a:ext cx="3737816" cy="3205435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76" name="TextBox 10"/>
          <p:cNvSpPr txBox="1"/>
          <p:nvPr/>
        </p:nvSpPr>
        <p:spPr>
          <a:xfrm>
            <a:off x="8474481" y="890094"/>
            <a:ext cx="1289960" cy="447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1200" b="1"/>
            </a:pPr>
            <a:r>
              <a:t>Mimic Asthma </a:t>
            </a:r>
          </a:p>
          <a:p>
            <a:pPr algn="ctr">
              <a:defRPr sz="1200" b="1"/>
            </a:pPr>
            <a:r>
              <a:t>symptoms</a:t>
            </a:r>
          </a:p>
        </p:txBody>
      </p:sp>
      <p:sp>
        <p:nvSpPr>
          <p:cNvPr id="277" name="CaixaDeTexto 8"/>
          <p:cNvSpPr txBox="1"/>
          <p:nvPr/>
        </p:nvSpPr>
        <p:spPr>
          <a:xfrm>
            <a:off x="10609220" y="3488838"/>
            <a:ext cx="1803704" cy="4216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1100" b="1"/>
            </a:pPr>
            <a:r>
              <a:t>Worsen asthma </a:t>
            </a:r>
          </a:p>
          <a:p>
            <a:pPr algn="ctr">
              <a:defRPr sz="1100" b="1"/>
            </a:pPr>
            <a:r>
              <a:t>symptoms </a:t>
            </a:r>
          </a:p>
        </p:txBody>
      </p:sp>
      <p:sp>
        <p:nvSpPr>
          <p:cNvPr id="278" name="Triangle 20"/>
          <p:cNvSpPr/>
          <p:nvPr/>
        </p:nvSpPr>
        <p:spPr>
          <a:xfrm rot="2676218">
            <a:off x="10842358" y="746050"/>
            <a:ext cx="1776980" cy="897136"/>
          </a:xfrm>
          <a:prstGeom prst="triangle">
            <a:avLst/>
          </a:prstGeom>
          <a:solidFill>
            <a:srgbClr val="FFFFFF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Right Triangle 21"/>
          <p:cNvSpPr/>
          <p:nvPr/>
        </p:nvSpPr>
        <p:spPr>
          <a:xfrm>
            <a:off x="10294855" y="751422"/>
            <a:ext cx="1149130" cy="590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0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6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7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8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indefinite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indefinite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indefinite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5" animBg="1" advAuto="0"/>
      <p:bldP spid="277" grpId="14" animBg="1" advAuto="0"/>
      <p:bldP spid="272" grpId="9" animBg="1" advAuto="0"/>
      <p:bldP spid="278" grpId="15" animBg="1" advAuto="0"/>
      <p:bldP spid="273" grpId="10" animBg="1" advAuto="0"/>
      <p:bldP spid="270" grpId="7" animBg="1" advAuto="0"/>
      <p:bldP spid="269" grpId="6" animBg="1" advAuto="0"/>
      <p:bldP spid="265" grpId="2" animBg="1" advAuto="0"/>
      <p:bldP spid="274" grpId="11" animBg="1" advAuto="0"/>
      <p:bldP spid="276" grpId="13" animBg="1" advAuto="0"/>
      <p:bldP spid="266" grpId="3" animBg="1" advAuto="0"/>
      <p:bldP spid="264" grpId="1" animBg="1" advAuto="0"/>
      <p:bldP spid="267" grpId="4" animBg="1" advAuto="0"/>
      <p:bldP spid="275" grpId="12" animBg="1" advAuto="0"/>
      <p:bldP spid="271" grpId="8" animBg="1" advAuto="0"/>
      <p:bldP spid="279" grpId="16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ontent Placeholder 2"/>
          <p:cNvSpPr txBox="1"/>
          <p:nvPr>
            <p:ph type="body" sz="half" idx="1"/>
          </p:nvPr>
        </p:nvSpPr>
        <p:spPr>
          <a:xfrm>
            <a:off x="909319" y="2247177"/>
            <a:ext cx="6235401" cy="47863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/>
            </a:pPr>
            <a:r>
              <a:t>你认为她的呼吸困难主要是由月经过多引起的贫血所致，而非哮喘所致。</a:t>
            </a:r>
          </a:p>
          <a:p>
            <a:pPr marL="0" indent="0">
              <a:buSzTx/>
              <a:buNone/>
              <a:defRPr sz="2600"/>
            </a:pPr>
          </a:p>
          <a:p>
            <a:pPr marL="0" indent="0">
              <a:buSzTx/>
              <a:buNone/>
              <a:defRPr sz="2600" b="1" i="1">
                <a:solidFill>
                  <a:srgbClr val="FF0000"/>
                </a:solidFill>
              </a:defRPr>
            </a:pPr>
            <a:r>
              <a:t>问题：</a:t>
            </a:r>
          </a:p>
          <a:p>
            <a:pPr marL="0" indent="0">
              <a:buSzTx/>
              <a:buNone/>
              <a:defRPr sz="2600"/>
            </a:pPr>
            <a:r>
              <a:t>您接下来的管理步骤是什么？</a:t>
            </a:r>
          </a:p>
        </p:txBody>
      </p:sp>
      <p:pic>
        <p:nvPicPr>
          <p:cNvPr id="283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4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咨询2，两周后</a:t>
            </a:r>
          </a:p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859790">
              <a:lnSpc>
                <a:spcPct val="90000"/>
              </a:lnSpc>
              <a:defRPr sz="301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诊断</a:t>
            </a:r>
            <a:br/>
          </a:p>
        </p:txBody>
      </p:sp>
      <p:pic>
        <p:nvPicPr>
          <p:cNvPr id="28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625" y="1320150"/>
            <a:ext cx="4217701" cy="42177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6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1" bldLvl="5" animBg="1" advAuto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ontent Placeholder 2"/>
          <p:cNvSpPr txBox="1"/>
          <p:nvPr>
            <p:ph type="body" idx="1"/>
          </p:nvPr>
        </p:nvSpPr>
        <p:spPr>
          <a:xfrm>
            <a:off x="909319" y="2346358"/>
            <a:ext cx="10515601" cy="47863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 b="1" i="1">
                <a:solidFill>
                  <a:srgbClr val="00B050"/>
                </a:solidFill>
              </a:defRPr>
            </a:pPr>
            <a:r>
              <a:t>下一步措施：</a:t>
            </a:r>
          </a:p>
          <a:p>
            <a:pPr>
              <a:buClr>
                <a:srgbClr val="31B44B"/>
              </a:buClr>
              <a:defRPr sz="2600"/>
            </a:pPr>
            <a:r>
              <a:t>您决定在监测其峰值呼气流量值的同时，逐步减少其吸入药物剂量</a:t>
            </a:r>
          </a:p>
          <a:p>
            <a:pPr>
              <a:buClr>
                <a:srgbClr val="31B44B"/>
              </a:buClr>
              <a:defRPr sz="2600"/>
            </a:pPr>
            <a:r>
              <a:t>您为其开具铁剂并转诊至妇科医生。</a:t>
            </a:r>
          </a:p>
          <a:p>
            <a:pPr>
              <a:buClr>
                <a:srgbClr val="31B44B"/>
              </a:buClr>
              <a:defRPr sz="2600"/>
            </a:pPr>
            <a:r>
              <a:t>您要求患者在3-4个月后回诊复查。</a:t>
            </a:r>
          </a:p>
        </p:txBody>
      </p:sp>
      <p:pic>
        <p:nvPicPr>
          <p:cNvPr id="291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2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咨询2，两周后</a:t>
            </a:r>
          </a:p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859790">
              <a:lnSpc>
                <a:spcPct val="90000"/>
              </a:lnSpc>
              <a:defRPr sz="301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管理</a:t>
            </a:r>
            <a:br/>
          </a:p>
        </p:txBody>
      </p:sp>
      <p:sp>
        <p:nvSpPr>
          <p:cNvPr id="293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ontent Placeholder 2"/>
          <p:cNvSpPr txBox="1"/>
          <p:nvPr>
            <p:ph type="body" idx="1"/>
          </p:nvPr>
        </p:nvSpPr>
        <p:spPr>
          <a:xfrm>
            <a:off x="838200" y="2142532"/>
            <a:ext cx="10515601" cy="4143477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血红蛋白（Hb）目前为12.5克/分升，红细胞形态正常。</a:t>
            </a:r>
          </a:p>
          <a:p>
            <a:pPr>
              <a:defRPr sz="2600"/>
            </a:pPr>
            <a:r>
              <a:t>患者整体感觉更加精力充沛，不再出现头晕症状。</a:t>
            </a:r>
          </a:p>
          <a:p>
            <a:pPr>
              <a:defRPr sz="2600"/>
            </a:pPr>
            <a:r>
              <a:t>然而，她在跑步时仍会感到呼吸困难，尤其是在参加比赛时。此时她可能会额外服用沙丁胺醇，但仍不确定是否真正有效。</a:t>
            </a:r>
          </a:p>
          <a:p>
            <a:pPr marL="0" indent="0">
              <a:buSzTx/>
              <a:buNone/>
              <a:defRPr sz="2600"/>
            </a:pPr>
          </a:p>
          <a:p>
            <a:pPr marL="0" indent="0">
              <a:buSzTx/>
              <a:buNone/>
              <a:defRPr sz="2600" b="1" i="1">
                <a:solidFill>
                  <a:srgbClr val="FF0000"/>
                </a:solidFill>
              </a:defRPr>
            </a:pPr>
            <a:r>
              <a:t>问题：</a:t>
            </a:r>
          </a:p>
          <a:p>
            <a:pPr marL="0" indent="0">
              <a:buSzTx/>
              <a:buNone/>
              <a:defRPr sz="2600"/>
            </a:pPr>
            <a:r>
              <a:t>您目前的结论是什么，接下来您将采取哪些步骤？</a:t>
            </a:r>
          </a:p>
        </p:txBody>
      </p:sp>
      <p:pic>
        <p:nvPicPr>
          <p:cNvPr id="296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7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905510">
              <a:lnSpc>
                <a:spcPct val="90000"/>
              </a:lnSpc>
              <a:defRPr sz="257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咨询3，三个月后</a:t>
            </a:r>
          </a:p>
          <a:p>
            <a:pPr defTabSz="905510">
              <a:lnSpc>
                <a:spcPct val="90000"/>
              </a:lnSpc>
              <a:defRPr sz="257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905510">
              <a:lnSpc>
                <a:spcPct val="90000"/>
              </a:lnSpc>
              <a:defRPr sz="257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艾尔莎已返回瑞典居住</a:t>
            </a:r>
          </a:p>
          <a:p>
            <a:pPr defTabSz="905510">
              <a:lnSpc>
                <a:spcPct val="90000"/>
              </a:lnSpc>
              <a:defRPr sz="257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她带来了一份英国患者病历的打印件</a:t>
            </a:r>
          </a:p>
        </p:txBody>
      </p:sp>
      <p:sp>
        <p:nvSpPr>
          <p:cNvPr id="298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bldLvl="5" animBg="1" advAuto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ontent Placeholder 2"/>
          <p:cNvSpPr txBox="1"/>
          <p:nvPr>
            <p:ph type="body" idx="1"/>
          </p:nvPr>
        </p:nvSpPr>
        <p:spPr>
          <a:xfrm>
            <a:off x="909319" y="1993165"/>
            <a:ext cx="10515601" cy="4370814"/>
          </a:xfrm>
          <a:prstGeom prst="rect">
            <a:avLst/>
          </a:prstGeom>
        </p:spPr>
        <p:txBody>
          <a:bodyPr/>
          <a:lstStyle/>
          <a:p>
            <a:pPr marL="0" indent="0" defTabSz="877570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  <a:r>
              <a:t>一份新的综述，综合考虑了之前的步骤： </a:t>
            </a:r>
            <a:br/>
          </a:p>
          <a:p>
            <a:pPr marL="658495" lvl="1" indent="-219710" defTabSz="877570">
              <a:lnSpc>
                <a:spcPct val="72000"/>
              </a:lnSpc>
              <a:spcBef>
                <a:spcPts val="400"/>
              </a:spcBef>
              <a:defRPr sz="2305"/>
            </a:pPr>
            <a:r>
              <a:t>确保诊断准确</a:t>
            </a:r>
          </a:p>
          <a:p>
            <a:pPr marL="658495" lvl="1" indent="-219710" defTabSz="877570">
              <a:lnSpc>
                <a:spcPct val="72000"/>
              </a:lnSpc>
              <a:spcBef>
                <a:spcPts val="400"/>
              </a:spcBef>
              <a:defRPr sz="2305"/>
            </a:pPr>
            <a:r>
              <a:t>识别并管理合并症</a:t>
            </a:r>
          </a:p>
          <a:p>
            <a:pPr marL="658495" lvl="1" indent="-219710" defTabSz="877570">
              <a:lnSpc>
                <a:spcPct val="72000"/>
              </a:lnSpc>
              <a:spcBef>
                <a:spcPts val="400"/>
              </a:spcBef>
              <a:defRPr sz="2305"/>
            </a:pPr>
            <a:r>
              <a:t>进行以这些要素为重点的结构化评估</a:t>
            </a:r>
            <a:endParaRPr sz="2110"/>
          </a:p>
          <a:p>
            <a:pPr marL="1316990" lvl="2" indent="-438785" defTabSz="877570">
              <a:lnSpc>
                <a:spcPct val="72000"/>
              </a:lnSpc>
              <a:spcBef>
                <a:spcPts val="400"/>
              </a:spcBef>
              <a:buFontTx/>
              <a:buAutoNum type="arabicPeriod"/>
              <a:defRPr sz="1725"/>
            </a:pPr>
            <a:r>
              <a:t>哮喘控制</a:t>
            </a:r>
          </a:p>
          <a:p>
            <a:pPr marL="1316990" lvl="2" indent="-438785" defTabSz="877570">
              <a:lnSpc>
                <a:spcPct val="72000"/>
              </a:lnSpc>
              <a:spcBef>
                <a:spcPts val="400"/>
              </a:spcBef>
              <a:buFontTx/>
              <a:buAutoNum type="arabicPeriod"/>
              <a:defRPr sz="1725"/>
            </a:pPr>
            <a:r>
              <a:t>烟草依赖</a:t>
            </a:r>
          </a:p>
          <a:p>
            <a:pPr marL="1316990" lvl="2" indent="-438785" defTabSz="877570">
              <a:lnSpc>
                <a:spcPct val="72000"/>
              </a:lnSpc>
              <a:spcBef>
                <a:spcPts val="400"/>
              </a:spcBef>
              <a:buFontTx/>
              <a:buAutoNum type="arabicPeriod"/>
              <a:defRPr sz="1725"/>
            </a:pPr>
            <a:r>
              <a:t>患者教育与自我监测</a:t>
            </a:r>
          </a:p>
          <a:p>
            <a:pPr marL="1316990" lvl="2" indent="-438785" defTabSz="877570">
              <a:lnSpc>
                <a:spcPct val="72000"/>
              </a:lnSpc>
              <a:spcBef>
                <a:spcPts val="400"/>
              </a:spcBef>
              <a:buFontTx/>
              <a:buAutoNum type="arabicPeriod"/>
              <a:defRPr sz="1725"/>
            </a:pPr>
            <a:r>
              <a:t>加重因素与诱因</a:t>
            </a:r>
          </a:p>
          <a:p>
            <a:pPr marL="1316990" lvl="2" indent="-438785" defTabSz="877570">
              <a:lnSpc>
                <a:spcPct val="72000"/>
              </a:lnSpc>
              <a:spcBef>
                <a:spcPts val="400"/>
              </a:spcBef>
              <a:buFontTx/>
              <a:buAutoNum type="arabicPeriod"/>
              <a:defRPr sz="1725"/>
            </a:pPr>
            <a:r>
              <a:t>药物治疗</a:t>
            </a:r>
          </a:p>
          <a:p>
            <a:pPr marL="1316990" lvl="2" indent="-438785" defTabSz="877570">
              <a:lnSpc>
                <a:spcPct val="72000"/>
              </a:lnSpc>
              <a:spcBef>
                <a:spcPts val="400"/>
              </a:spcBef>
              <a:buFontTx/>
              <a:buAutoNum type="arabicPeriod"/>
              <a:defRPr sz="1725"/>
            </a:pPr>
            <a:r>
              <a:t>依从性与吸入器使用技巧.</a:t>
            </a:r>
          </a:p>
          <a:p>
            <a:pPr marL="1316990" lvl="2" indent="-438785" defTabSz="877570">
              <a:lnSpc>
                <a:spcPct val="72000"/>
              </a:lnSpc>
              <a:spcBef>
                <a:spcPts val="400"/>
              </a:spcBef>
              <a:buFontTx/>
              <a:buAutoNum type="arabicPeriod"/>
              <a:defRPr sz="1725"/>
            </a:pPr>
            <a:r>
              <a:t>肥胖</a:t>
            </a:r>
          </a:p>
          <a:p>
            <a:pPr marL="1316990" lvl="2" indent="-438785" defTabSz="877570">
              <a:lnSpc>
                <a:spcPct val="72000"/>
              </a:lnSpc>
              <a:spcBef>
                <a:spcPts val="400"/>
              </a:spcBef>
              <a:buFontTx/>
              <a:buAutoNum type="arabicPeriod"/>
              <a:defRPr sz="1725"/>
            </a:pPr>
            <a:r>
              <a:t>心理支持</a:t>
            </a:r>
          </a:p>
          <a:p>
            <a:pPr marL="1316990" lvl="2" indent="-438785" defTabSz="877570">
              <a:lnSpc>
                <a:spcPct val="72000"/>
              </a:lnSpc>
              <a:spcBef>
                <a:spcPts val="400"/>
              </a:spcBef>
              <a:buFontTx/>
              <a:buAutoNum type="arabicPeriod"/>
              <a:defRPr sz="1725"/>
            </a:pPr>
            <a:r>
              <a:t>转诊至专科评估</a:t>
            </a:r>
          </a:p>
        </p:txBody>
      </p:sp>
      <p:pic>
        <p:nvPicPr>
          <p:cNvPr id="303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4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咨询3，三个月后</a:t>
            </a: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临床检查/检查</a:t>
            </a:r>
          </a:p>
        </p:txBody>
      </p:sp>
      <p:sp>
        <p:nvSpPr>
          <p:cNvPr id="305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ontent Placeholder 2"/>
          <p:cNvSpPr txBox="1"/>
          <p:nvPr>
            <p:ph type="body" idx="1"/>
          </p:nvPr>
        </p:nvSpPr>
        <p:spPr>
          <a:xfrm>
            <a:off x="909319" y="2346358"/>
            <a:ext cx="10034907" cy="47863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 b="1" i="1">
                <a:solidFill>
                  <a:srgbClr val="00B050"/>
                </a:solidFill>
              </a:defRPr>
            </a:pPr>
            <a:r>
              <a:t>下一步：</a:t>
            </a:r>
          </a:p>
          <a:p>
            <a:pPr>
              <a:buClr>
                <a:srgbClr val="31B44B"/>
              </a:buClr>
              <a:defRPr sz="2600"/>
            </a:pPr>
            <a:r>
              <a:t>您怀疑患者存在EILO*或呼吸功能障碍，首先将患者转诊至开展EILO检查的耳鼻喉科（ENT）科室</a:t>
            </a:r>
          </a:p>
          <a:p>
            <a:pPr>
              <a:buClr>
                <a:srgbClr val="31B44B"/>
              </a:buClr>
              <a:defRPr sz="2600"/>
            </a:pPr>
            <a:r>
              <a:t>您对哮喘诊断的准确性表示怀疑。您决定逐步减少药物治疗，实际上您告知患者完全停用吸入剂，同时监测其峰值呼气流量。</a:t>
            </a:r>
          </a:p>
          <a:p>
            <a:pPr>
              <a:buClr>
                <a:srgbClr val="31B44B"/>
              </a:buClr>
              <a:defRPr sz="2600"/>
            </a:pPr>
            <a:r>
              <a:t>您计划在耳鼻喉科会诊完成后进行随访，以评估哮喘是否加重. </a:t>
            </a:r>
          </a:p>
        </p:txBody>
      </p:sp>
      <p:pic>
        <p:nvPicPr>
          <p:cNvPr id="310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11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咨询3，三个月后</a:t>
            </a: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管理</a:t>
            </a:r>
          </a:p>
        </p:txBody>
      </p:sp>
      <p:sp>
        <p:nvSpPr>
          <p:cNvPr id="312" name="TextBox 4"/>
          <p:cNvSpPr txBox="1"/>
          <p:nvPr/>
        </p:nvSpPr>
        <p:spPr>
          <a:xfrm>
            <a:off x="6832919" y="5840389"/>
            <a:ext cx="1822932" cy="345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* 运动诱发性喉部阻塞</a:t>
            </a:r>
          </a:p>
        </p:txBody>
      </p:sp>
      <p:sp>
        <p:nvSpPr>
          <p:cNvPr id="313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ontent Placeholder 2"/>
          <p:cNvSpPr txBox="1"/>
          <p:nvPr>
            <p:ph type="body" idx="1"/>
          </p:nvPr>
        </p:nvSpPr>
        <p:spPr>
          <a:xfrm>
            <a:off x="909319" y="2118484"/>
            <a:ext cx="10515601" cy="4143478"/>
          </a:xfrm>
          <a:prstGeom prst="rect">
            <a:avLst/>
          </a:prstGeom>
        </p:spPr>
        <p:txBody>
          <a:bodyPr/>
          <a:lstStyle/>
          <a:p>
            <a:pPr marL="226060" indent="-226060" defTabSz="905510">
              <a:lnSpc>
                <a:spcPct val="81000"/>
              </a:lnSpc>
              <a:spcBef>
                <a:spcPts val="900"/>
              </a:spcBef>
              <a:defRPr sz="2575"/>
            </a:pPr>
            <a:r>
              <a:t>耳鼻喉科检查结果正常。</a:t>
            </a:r>
          </a:p>
          <a:p>
            <a:pPr marL="226060" indent="-226060" defTabSz="905510">
              <a:lnSpc>
                <a:spcPct val="81000"/>
              </a:lnSpc>
              <a:spcBef>
                <a:spcPts val="900"/>
              </a:spcBef>
              <a:defRPr sz="2575"/>
            </a:pPr>
            <a:r>
              <a:t>患者未报告呼吸困难加重或她认为的“哮喘症状”，尽管未服用任何吸入性皮质类固醇（ICS）或短效β受体激动剂（SABA）。</a:t>
            </a:r>
          </a:p>
          <a:p>
            <a:pPr marL="226060" indent="-226060" defTabSz="905510">
              <a:lnSpc>
                <a:spcPct val="81000"/>
              </a:lnSpc>
              <a:spcBef>
                <a:spcPts val="900"/>
              </a:spcBef>
              <a:defRPr sz="2575"/>
            </a:pPr>
            <a:r>
              <a:t>她的峰值呼气流量与之前相同。您再次进行肺功能测试，结果与上次几乎相同（上次测试距今约5个月，当时患者正在接受哮喘药物治疗）。</a:t>
            </a:r>
          </a:p>
          <a:p>
            <a:pPr marL="226060" indent="-226060" defTabSz="905510">
              <a:lnSpc>
                <a:spcPct val="81000"/>
              </a:lnSpc>
              <a:spcBef>
                <a:spcPts val="900"/>
              </a:spcBef>
              <a:defRPr sz="2575"/>
            </a:pPr>
          </a:p>
          <a:p>
            <a:pPr marL="0" indent="0" defTabSz="905510">
              <a:lnSpc>
                <a:spcPct val="81000"/>
              </a:lnSpc>
              <a:spcBef>
                <a:spcPts val="900"/>
              </a:spcBef>
              <a:buSzTx/>
              <a:buNone/>
              <a:defRPr sz="2575" b="1" i="1">
                <a:solidFill>
                  <a:srgbClr val="FF0000"/>
                </a:solidFill>
              </a:defRPr>
            </a:pPr>
            <a:r>
              <a:t>问题：</a:t>
            </a:r>
          </a:p>
          <a:p>
            <a:pPr marL="0" indent="0" defTabSz="905510">
              <a:lnSpc>
                <a:spcPct val="81000"/>
              </a:lnSpc>
              <a:spcBef>
                <a:spcPts val="900"/>
              </a:spcBef>
              <a:buSzTx/>
              <a:buNone/>
              <a:defRPr sz="2575"/>
            </a:pPr>
            <a:r>
              <a:t>您目前的结论是什么，接下来您将采取哪些步骤</a:t>
            </a:r>
          </a:p>
        </p:txBody>
      </p:sp>
      <p:pic>
        <p:nvPicPr>
          <p:cNvPr id="318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19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咨询4，一个月后</a:t>
            </a: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临床检查/检查</a:t>
            </a:r>
          </a:p>
        </p:txBody>
      </p:sp>
      <p:sp>
        <p:nvSpPr>
          <p:cNvPr id="320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1" bldLvl="5" animBg="1" advAuto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23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咨询3，三个月后</a:t>
            </a:r>
          </a:p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859790">
              <a:lnSpc>
                <a:spcPct val="90000"/>
              </a:lnSpc>
              <a:defRPr sz="301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诊断</a:t>
            </a:r>
            <a:br/>
          </a:p>
        </p:txBody>
      </p:sp>
      <p:sp>
        <p:nvSpPr>
          <p:cNvPr id="324" name="Platshållare för innehåll 2"/>
          <p:cNvSpPr txBox="1"/>
          <p:nvPr>
            <p:ph type="body" idx="1"/>
          </p:nvPr>
        </p:nvSpPr>
        <p:spPr>
          <a:xfrm>
            <a:off x="909319" y="1763667"/>
            <a:ext cx="10515601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400"/>
            </a:pPr>
            <a:r>
              <a:t>您诊断患者患有呼吸功能障碍（DB）。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DB 是一种呼吸系统疾病，其特征为呼吸模式异常，通常表现为浅快呼吸和短句说话，可在无其他并发疾病的情况下发生，或继发于心肺疾病。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尽管主要症状常为呼吸困难或呼吸不畅，DB 还伴随非呼吸系统症状，如头晕、感觉异常和心悸。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DB在所有年龄段均有报道，成人患病率约为9.5%，女性更为常见。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在哮喘患者中，DB与哮喘同时存在于约三分之一的女性和五分之一的男性中。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由于DB的症状（呼吸困难、心悸和头晕）与其他常见心肺疾病（如慢性阻塞性肺疾病和哮喘）的症状相似，DB常被漏诊或误诊。</a:t>
            </a:r>
            <a:endParaRPr sz="2200"/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2000"/>
            </a:pPr>
          </a:p>
          <a:p>
            <a:pPr>
              <a:lnSpc>
                <a:spcPct val="72000"/>
              </a:lnSpc>
              <a:defRPr sz="2200"/>
            </a:pPr>
            <a:r>
              <a:t>您还得出结论，患者没有哮喘</a:t>
            </a:r>
          </a:p>
        </p:txBody>
      </p:sp>
      <p:sp>
        <p:nvSpPr>
          <p:cNvPr id="325" name="textruta 9"/>
          <p:cNvSpPr txBox="1"/>
          <p:nvPr/>
        </p:nvSpPr>
        <p:spPr>
          <a:xfrm>
            <a:off x="2289197" y="5087335"/>
            <a:ext cx="8263233" cy="264256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2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Vidotto LS, Carvalho CRF, Harvey A, Jones M. J Bras Pneumol. 2019 Feb 11;45(1):e20170347. </a:t>
            </a:r>
          </a:p>
        </p:txBody>
      </p:sp>
      <p:sp>
        <p:nvSpPr>
          <p:cNvPr id="326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ontent Placeholder 2"/>
          <p:cNvSpPr txBox="1"/>
          <p:nvPr>
            <p:ph type="body" idx="1"/>
          </p:nvPr>
        </p:nvSpPr>
        <p:spPr>
          <a:xfrm>
            <a:off x="945529" y="2346358"/>
            <a:ext cx="10515601" cy="366836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31B44B"/>
              </a:buClr>
              <a:defRPr sz="2600"/>
            </a:pPr>
            <a:r>
              <a:t>您应向患者明确说明她并未患有哮喘，并向其介绍DB（药物诱发性支气管痉挛）。</a:t>
            </a:r>
          </a:p>
          <a:p>
            <a:pPr>
              <a:buClr>
                <a:srgbClr val="31B44B"/>
              </a:buClr>
              <a:defRPr sz="2600"/>
            </a:pPr>
            <a:r>
              <a:t>您应与患者达成一致，转诊至专门从事呼吸系统疾病的呼吸治疗师或语言治疗师，以协助患者管理该病情。</a:t>
            </a:r>
          </a:p>
        </p:txBody>
      </p:sp>
      <p:pic>
        <p:nvPicPr>
          <p:cNvPr id="329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0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咨询3，三个月后</a:t>
            </a: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>
              <a:lnSpc>
                <a:spcPct val="90000"/>
              </a:lnSpc>
              <a:defRPr sz="26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管理</a:t>
            </a:r>
          </a:p>
        </p:txBody>
      </p:sp>
      <p:sp>
        <p:nvSpPr>
          <p:cNvPr id="331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1"/>
          <p:cNvSpPr txBox="1"/>
          <p:nvPr>
            <p:ph type="title"/>
          </p:nvPr>
        </p:nvSpPr>
        <p:spPr>
          <a:xfrm>
            <a:off x="838200" y="325698"/>
            <a:ext cx="9163050" cy="77787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摘要</a:t>
            </a:r>
          </a:p>
        </p:txBody>
      </p:sp>
      <p:sp>
        <p:nvSpPr>
          <p:cNvPr id="334" name="Content Placeholder 2"/>
          <p:cNvSpPr txBox="1"/>
          <p:nvPr>
            <p:ph type="body" idx="1"/>
          </p:nvPr>
        </p:nvSpPr>
        <p:spPr>
          <a:xfrm>
            <a:off x="838200" y="1390650"/>
            <a:ext cx="9163050" cy="47863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100"/>
            </a:pPr>
            <a:r>
              <a:t>确保既往哮喘诊断的准确性。始终自问：'患者真的患有哮喘吗？'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哮喘的正确诊断基于对临床病史的全面回顾，而通过肺功能测试可显著提高哮喘的诊断概率。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由于哮喘的气道阻塞具有波动性，正常肺功能测试结果并不能排除哮喘。通常在患者病情控制或无症状时进行肺功能测试，这可能导致假阴性结果。</a:t>
            </a:r>
          </a:p>
          <a:p>
            <a:pPr>
              <a:lnSpc>
                <a:spcPct val="72000"/>
              </a:lnSpc>
              <a:defRPr sz="2100"/>
            </a:pPr>
            <a:r>
              <a:t>不要被误导。对于已确诊哮喘的患者，采取开放、全面的评估方法来评估呼吸困难至关重要。</a:t>
            </a:r>
          </a:p>
          <a:p>
            <a:pPr>
              <a:lnSpc>
                <a:spcPct val="72000"/>
              </a:lnSpc>
              <a:defRPr sz="2100"/>
            </a:pPr>
            <a:r>
              <a:t>使用结构化访谈和适当的诊断测试，以确定患者的症状是否由哮喘、合并症引起的类似症状，或其他加重哮喘或模仿哮喘症状的疾病引起。</a:t>
            </a:r>
          </a:p>
          <a:p>
            <a:pPr>
              <a:lnSpc>
                <a:spcPct val="72000"/>
              </a:lnSpc>
              <a:defRPr sz="2100"/>
            </a:pPr>
            <a:r>
              <a:t>定期复查呼吸困难的患者，并继续复查直至找到症状的原因、进行治疗并改善症状。</a:t>
            </a:r>
          </a:p>
        </p:txBody>
      </p:sp>
      <p:pic>
        <p:nvPicPr>
          <p:cNvPr id="335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6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/>
          <p:nvPr>
            <p:ph type="title"/>
          </p:nvPr>
        </p:nvSpPr>
        <p:spPr>
          <a:xfrm>
            <a:off x="838198" y="325698"/>
            <a:ext cx="9685423" cy="77787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桌面助手2号：专为难治性哮喘设计</a:t>
            </a:r>
          </a:p>
        </p:txBody>
      </p:sp>
      <p:sp>
        <p:nvSpPr>
          <p:cNvPr id="107" name="Content Placeholder 2"/>
          <p:cNvSpPr txBox="1"/>
          <p:nvPr>
            <p:ph type="body" idx="1"/>
          </p:nvPr>
        </p:nvSpPr>
        <p:spPr>
          <a:xfrm>
            <a:off x="838200" y="1390650"/>
            <a:ext cx="6990347" cy="4786313"/>
          </a:xfrm>
          <a:prstGeom prst="rect">
            <a:avLst/>
          </a:prstGeom>
        </p:spPr>
        <p:txBody>
          <a:bodyPr/>
          <a:lstStyle/>
          <a:p>
            <a:pPr marL="217170" indent="-217170" defTabSz="868680">
              <a:spcBef>
                <a:spcPts val="900"/>
              </a:spcBef>
              <a:buClr>
                <a:srgbClr val="31B44B"/>
              </a:buClr>
              <a:defRPr sz="2660"/>
            </a:pPr>
            <a:r>
              <a:t>在进行结构化审查时，您需要检查哪些内容？</a:t>
            </a:r>
          </a:p>
          <a:p>
            <a:pPr marL="434340" indent="-434340" defTabSz="868680">
              <a:spcBef>
                <a:spcPts val="900"/>
              </a:spcBef>
              <a:buClr>
                <a:srgbClr val="31B44B"/>
              </a:buClr>
              <a:buFontTx/>
              <a:buAutoNum type="arabicPeriod"/>
              <a:defRPr sz="1900"/>
            </a:pPr>
            <a:r>
              <a:t>哮喘控制</a:t>
            </a:r>
          </a:p>
          <a:p>
            <a:pPr marL="434340" indent="-434340" defTabSz="868680">
              <a:spcBef>
                <a:spcPts val="900"/>
              </a:spcBef>
              <a:buClr>
                <a:srgbClr val="31B44B"/>
              </a:buClr>
              <a:buFontTx/>
              <a:buAutoNum type="arabicPeriod"/>
              <a:defRPr sz="1900"/>
            </a:pPr>
            <a:r>
              <a:t>依从性与吸入器使用技巧</a:t>
            </a:r>
          </a:p>
          <a:p>
            <a:pPr marL="434340" indent="-434340" defTabSz="868680">
              <a:spcBef>
                <a:spcPts val="900"/>
              </a:spcBef>
              <a:buClr>
                <a:srgbClr val="31B44B"/>
              </a:buClr>
              <a:buFontTx/>
              <a:buAutoNum type="arabicPeriod"/>
              <a:defRPr sz="1900"/>
            </a:pPr>
            <a:r>
              <a:t>烟草依赖</a:t>
            </a:r>
          </a:p>
          <a:p>
            <a:pPr marL="434340" indent="-434340" defTabSz="868680">
              <a:spcBef>
                <a:spcPts val="900"/>
              </a:spcBef>
              <a:buClr>
                <a:srgbClr val="31B44B"/>
              </a:buClr>
              <a:buFontTx/>
              <a:buAutoNum type="arabicPeriod"/>
              <a:defRPr sz="1900"/>
            </a:pPr>
            <a:r>
              <a:t>患者教育与自我监测（SMP）</a:t>
            </a:r>
          </a:p>
          <a:p>
            <a:pPr marL="434340" indent="-434340" defTabSz="868680">
              <a:spcBef>
                <a:spcPts val="900"/>
              </a:spcBef>
              <a:buClr>
                <a:srgbClr val="31B44B"/>
              </a:buClr>
              <a:buFontTx/>
              <a:buAutoNum type="arabicPeriod"/>
              <a:defRPr sz="1900"/>
            </a:pPr>
            <a:r>
              <a:t>加重因素与诱因</a:t>
            </a:r>
          </a:p>
          <a:p>
            <a:pPr marL="434340" indent="-434340" defTabSz="868680">
              <a:spcBef>
                <a:spcPts val="900"/>
              </a:spcBef>
              <a:buClr>
                <a:srgbClr val="31B44B"/>
              </a:buClr>
              <a:buFontTx/>
              <a:buAutoNum type="arabicPeriod"/>
              <a:defRPr sz="1900"/>
            </a:pPr>
            <a:r>
              <a:t>药物治疗</a:t>
            </a:r>
          </a:p>
          <a:p>
            <a:pPr marL="434340" indent="-434340" defTabSz="868680">
              <a:spcBef>
                <a:spcPts val="900"/>
              </a:spcBef>
              <a:buClr>
                <a:srgbClr val="31B44B"/>
              </a:buClr>
              <a:buFontTx/>
              <a:buAutoNum type="arabicPeriod"/>
              <a:defRPr sz="1900"/>
            </a:pPr>
            <a:r>
              <a:t>肥胖</a:t>
            </a:r>
          </a:p>
          <a:p>
            <a:pPr marL="434340" indent="-434340" defTabSz="868680">
              <a:spcBef>
                <a:spcPts val="900"/>
              </a:spcBef>
              <a:buClr>
                <a:srgbClr val="31B44B"/>
              </a:buClr>
              <a:buFontTx/>
              <a:buAutoNum type="arabicPeriod"/>
              <a:defRPr sz="1900"/>
            </a:pPr>
            <a:r>
              <a:t>心理支持</a:t>
            </a:r>
          </a:p>
          <a:p>
            <a:pPr marL="434340" indent="-434340" defTabSz="868680">
              <a:spcBef>
                <a:spcPts val="900"/>
              </a:spcBef>
              <a:buClr>
                <a:srgbClr val="31B44B"/>
              </a:buClr>
              <a:buFontTx/>
              <a:buAutoNum type="arabicPeriod"/>
              <a:defRPr sz="1900"/>
            </a:pPr>
            <a:r>
              <a:t>若症状未缓解，建议转诊至专科医生进行评估</a:t>
            </a:r>
          </a:p>
        </p:txBody>
      </p:sp>
      <p:pic>
        <p:nvPicPr>
          <p:cNvPr id="108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50" y="1103574"/>
            <a:ext cx="3412930" cy="4875613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10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 1"/>
          <p:cNvSpPr txBox="1"/>
          <p:nvPr>
            <p:ph type="title"/>
          </p:nvPr>
        </p:nvSpPr>
        <p:spPr>
          <a:xfrm>
            <a:off x="838199" y="325698"/>
            <a:ext cx="9573128" cy="77787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桌面助手2号：专为难治性哮喘设计</a:t>
            </a:r>
          </a:p>
        </p:txBody>
      </p:sp>
      <p:sp>
        <p:nvSpPr>
          <p:cNvPr id="339" name="Content Placeholder 2"/>
          <p:cNvSpPr txBox="1"/>
          <p:nvPr>
            <p:ph type="body" sz="half" idx="1"/>
          </p:nvPr>
        </p:nvSpPr>
        <p:spPr>
          <a:xfrm>
            <a:off x="790106" y="1234342"/>
            <a:ext cx="6631983" cy="4786314"/>
          </a:xfrm>
          <a:prstGeom prst="rect">
            <a:avLst/>
          </a:prstGeom>
        </p:spPr>
        <p:txBody>
          <a:bodyPr/>
          <a:lstStyle>
            <a:lvl1pPr>
              <a:buClr>
                <a:srgbClr val="31B44B"/>
              </a:buClr>
              <a:defRPr b="1"/>
            </a:lvl1pPr>
          </a:lstStyle>
          <a:p>
            <a:r>
              <a:t>了解更多关于桌面助手：</a:t>
            </a:r>
          </a:p>
        </p:txBody>
      </p:sp>
      <p:pic>
        <p:nvPicPr>
          <p:cNvPr id="340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537" y="2086931"/>
            <a:ext cx="2980796" cy="4258278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4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1" y="2086931"/>
            <a:ext cx="3967566" cy="39675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3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ntent Placeholder 2"/>
          <p:cNvSpPr txBox="1"/>
          <p:nvPr>
            <p:ph type="body" idx="1"/>
          </p:nvPr>
        </p:nvSpPr>
        <p:spPr>
          <a:xfrm>
            <a:off x="909319" y="2212259"/>
            <a:ext cx="10515601" cy="47863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br/>
            <a:r>
              <a:rPr sz="2600"/>
              <a:t>胸部检查未见异常，仅脉搏率略高于预期，但考虑到患者体质良好，仍在正常范围内。</a:t>
            </a:r>
            <a:endParaRPr sz="2600"/>
          </a:p>
          <a:p>
            <a:pPr marL="0" indent="0">
              <a:buSzTx/>
              <a:buNone/>
            </a:pPr>
            <a:r>
              <a:rPr sz="2600"/>
              <a:t>她的峰值呼气流量值符合年龄、身高和性别标准。</a:t>
            </a:r>
            <a:endParaRPr sz="2600"/>
          </a:p>
          <a:p>
            <a:pPr marL="0" indent="0">
              <a:buSzTx/>
              <a:buNone/>
              <a:defRPr sz="2600"/>
            </a:pPr>
          </a:p>
          <a:p>
            <a:pPr marL="0" indent="0">
              <a:buSzTx/>
              <a:buNone/>
              <a:defRPr sz="2600" b="1" i="1">
                <a:solidFill>
                  <a:srgbClr val="FF0000"/>
                </a:solidFill>
              </a:defRPr>
            </a:pPr>
            <a:r>
              <a:t>问题：</a:t>
            </a:r>
          </a:p>
          <a:p>
            <a:pPr marL="0" indent="0">
              <a:buSzTx/>
              <a:buNone/>
              <a:defRPr sz="2600"/>
            </a:pPr>
            <a:r>
              <a:t>您接下来的管理步骤是什么？</a:t>
            </a:r>
          </a:p>
        </p:txBody>
      </p:sp>
      <p:pic>
        <p:nvPicPr>
          <p:cNvPr id="155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6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咨询1</a:t>
            </a:r>
          </a:p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859790">
              <a:lnSpc>
                <a:spcPct val="90000"/>
              </a:lnSpc>
              <a:defRPr sz="301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临床检查/检查</a:t>
            </a:r>
            <a:br/>
          </a:p>
        </p:txBody>
      </p:sp>
      <p:sp>
        <p:nvSpPr>
          <p:cNvPr id="157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ldLvl="5" animBg="1" advAuto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title"/>
          </p:nvPr>
        </p:nvSpPr>
        <p:spPr>
          <a:xfrm>
            <a:off x="838200" y="325698"/>
            <a:ext cx="9163050" cy="77787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学习目标</a:t>
            </a:r>
          </a:p>
        </p:txBody>
      </p:sp>
      <p:sp>
        <p:nvSpPr>
          <p:cNvPr id="113" name="Content Placeholder 2"/>
          <p:cNvSpPr txBox="1"/>
          <p:nvPr>
            <p:ph type="body" idx="1"/>
          </p:nvPr>
        </p:nvSpPr>
        <p:spPr>
          <a:xfrm>
            <a:off x="838200" y="1745988"/>
            <a:ext cx="10515600" cy="47863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 b="1"/>
            </a:pPr>
            <a:r>
              <a:t>在本案例研究练习结束时，医疗保健专业人员应能够：</a:t>
            </a:r>
          </a:p>
          <a:p>
            <a:pPr marL="0" indent="0">
              <a:buSzTx/>
              <a:buNone/>
              <a:defRPr sz="2600" b="1"/>
            </a:pPr>
          </a:p>
          <a:p>
            <a:pPr>
              <a:defRPr sz="2600"/>
            </a:pPr>
            <a:r>
              <a:t>列举并识别哮喘的鉴别诊断。</a:t>
            </a:r>
          </a:p>
          <a:p>
            <a:pPr>
              <a:defRPr sz="2600"/>
            </a:pPr>
            <a:r>
              <a:t>分析并评估患者临床病史对哮喘诊断的影响，并在诊断过程中评估患者自身信念和先入之见。</a:t>
            </a:r>
          </a:p>
          <a:p>
            <a:pPr>
              <a:defRPr sz="2600"/>
            </a:pPr>
            <a:r>
              <a:t>制定并执行对出现呼吸困难症状且诊断不明确患者的定期随访计划。</a:t>
            </a:r>
          </a:p>
        </p:txBody>
      </p:sp>
      <p:pic>
        <p:nvPicPr>
          <p:cNvPr id="114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5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xfrm>
            <a:off x="838200" y="325698"/>
            <a:ext cx="9163050" cy="77787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案例研究3</a:t>
            </a:r>
          </a:p>
        </p:txBody>
      </p:sp>
      <p:sp>
        <p:nvSpPr>
          <p:cNvPr id="118" name="Content Placeholder 2"/>
          <p:cNvSpPr txBox="1"/>
          <p:nvPr>
            <p:ph type="body" sz="half" idx="1"/>
          </p:nvPr>
        </p:nvSpPr>
        <p:spPr>
          <a:xfrm>
            <a:off x="838199" y="1390650"/>
            <a:ext cx="6113445" cy="47863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31B44B"/>
                </a:solidFill>
              </a:defRPr>
            </a:pPr>
            <a:r>
              <a:t>艾尔莎担心自己的哮喘病情正在恶化，因为她在参加一次跑步比赛时出现了呼吸困难和头晕的症状。</a:t>
            </a:r>
          </a:p>
          <a:p>
            <a:pPr marL="0" indent="0">
              <a:buSzTx/>
              <a:buNone/>
              <a:defRPr b="1">
                <a:solidFill>
                  <a:srgbClr val="31B44B"/>
                </a:solidFill>
              </a:defRPr>
            </a:pPr>
          </a:p>
          <a:p>
            <a:pPr>
              <a:buClr>
                <a:srgbClr val="31B44B"/>
              </a:buClr>
            </a:pPr>
            <a:r>
              <a:t>哪些因素可能阻碍了对该患者的控制和治疗？</a:t>
            </a:r>
          </a:p>
          <a:p>
            <a:pPr>
              <a:buClr>
                <a:srgbClr val="31B44B"/>
              </a:buClr>
            </a:pPr>
            <a:r>
              <a:t>这是否属于难治性哮喘的病例？</a:t>
            </a:r>
          </a:p>
        </p:txBody>
      </p:sp>
      <p:pic>
        <p:nvPicPr>
          <p:cNvPr id="119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625" y="1320150"/>
            <a:ext cx="4217701" cy="42177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1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 txBox="1"/>
          <p:nvPr>
            <p:ph type="body" sz="half" idx="1"/>
          </p:nvPr>
        </p:nvSpPr>
        <p:spPr>
          <a:xfrm>
            <a:off x="909319" y="1993164"/>
            <a:ext cx="6205356" cy="4786313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42岁，育有两名女儿（6岁和8岁）。已婚。</a:t>
            </a:r>
          </a:p>
          <a:p>
            <a:pPr>
              <a:defRPr sz="2600"/>
            </a:pPr>
            <a:r>
              <a:t>她是一名学校教师（教授语言科目）。</a:t>
            </a:r>
          </a:p>
          <a:p>
            <a:pPr>
              <a:defRPr sz="2600"/>
            </a:pPr>
            <a:r>
              <a:t>她从不吸烟，仅在周末饮用一两杯葡萄酒。</a:t>
            </a:r>
          </a:p>
          <a:p>
            <a:pPr>
              <a:defRPr sz="2600"/>
            </a:pPr>
            <a:r>
              <a:t>她非常注重健康，是跑步俱乐部成员，每周至少跑步10公里三次，并在周末参加比赛。</a:t>
            </a:r>
          </a:p>
        </p:txBody>
      </p:sp>
      <p:pic>
        <p:nvPicPr>
          <p:cNvPr id="124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5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咨询1</a:t>
            </a:r>
          </a:p>
          <a:p>
            <a:pPr defTabSz="859790">
              <a:lnSpc>
                <a:spcPct val="90000"/>
              </a:lnSpc>
              <a:defRPr sz="2445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859790">
              <a:lnSpc>
                <a:spcPct val="90000"/>
              </a:lnSpc>
              <a:defRPr sz="301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患者：艾尔莎</a:t>
            </a:r>
            <a:br/>
          </a:p>
        </p:txBody>
      </p:sp>
      <p:pic>
        <p:nvPicPr>
          <p:cNvPr id="12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625" y="1320150"/>
            <a:ext cx="4217701" cy="42177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7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ntent Placeholder 2"/>
          <p:cNvSpPr txBox="1"/>
          <p:nvPr>
            <p:ph type="body" sz="half" idx="1"/>
          </p:nvPr>
        </p:nvSpPr>
        <p:spPr>
          <a:xfrm>
            <a:off x="909319" y="2118485"/>
            <a:ext cx="8068427" cy="400799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100"/>
            </a:pPr>
            <a:r>
              <a:t>她报告称没有过敏史，家中也没有养宠物。她的父母身体健康，均已年过七旬。她的近亲中没有人患有哮喘或过敏症。</a:t>
            </a:r>
          </a:p>
          <a:p>
            <a:pPr>
              <a:lnSpc>
                <a:spcPct val="72000"/>
              </a:lnSpc>
              <a:defRPr sz="2100"/>
            </a:pPr>
            <a:r>
              <a:t>她一生中一直身体健康（直至目前）。除分娩外，从未因任何原因住院。</a:t>
            </a:r>
          </a:p>
          <a:p>
            <a:pPr>
              <a:lnSpc>
                <a:spcPct val="72000"/>
              </a:lnSpc>
              <a:defRPr sz="2100"/>
            </a:pPr>
            <a:r>
              <a:t>哮喘最近在另一家全科医生诊所被诊断出来，因为她在跑步比赛结束时出现呼吸困难，有时在比赛后会感到轻微头晕。根据患者所述，尚未进行过肺功能测试。</a:t>
            </a:r>
          </a:p>
          <a:p>
            <a:pPr>
              <a:lnSpc>
                <a:spcPct val="72000"/>
              </a:lnSpc>
              <a:defRPr sz="2100"/>
            </a:pPr>
            <a:r>
              <a:t>她唯一的常规药物是哮喘药物，每日两次吸入性皮质类固醇（ICS），并被建议在运动前吸入两剂速效支气管扩张剂（SABA）。</a:t>
            </a:r>
          </a:p>
          <a:p>
            <a:pPr>
              <a:lnSpc>
                <a:spcPct val="72000"/>
              </a:lnSpc>
              <a:defRPr sz="2100"/>
            </a:pPr>
            <a:r>
              <a:t>她使用屏障避孕方法。</a:t>
            </a:r>
          </a:p>
        </p:txBody>
      </p:sp>
      <p:pic>
        <p:nvPicPr>
          <p:cNvPr id="130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1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868680">
              <a:lnSpc>
                <a:spcPct val="90000"/>
              </a:lnSpc>
              <a:defRPr sz="247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咨询1</a:t>
            </a:r>
          </a:p>
          <a:p>
            <a:pPr defTabSz="868680">
              <a:lnSpc>
                <a:spcPct val="90000"/>
              </a:lnSpc>
              <a:defRPr sz="247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868680">
              <a:lnSpc>
                <a:spcPct val="90000"/>
              </a:lnSpc>
              <a:defRPr sz="304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病史</a:t>
            </a:r>
          </a:p>
        </p:txBody>
      </p:sp>
      <p:pic>
        <p:nvPicPr>
          <p:cNvPr id="13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024" y="1893501"/>
            <a:ext cx="2773821" cy="27738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3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ontent Placeholder 2"/>
          <p:cNvSpPr txBox="1"/>
          <p:nvPr>
            <p:ph type="body" idx="1"/>
          </p:nvPr>
        </p:nvSpPr>
        <p:spPr>
          <a:xfrm>
            <a:off x="942129" y="1874597"/>
            <a:ext cx="9582996" cy="448938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2300"/>
            </a:pPr>
            <a:r>
              <a:t>患者最近转诊至贵诊所，这是她的首次就诊，以便领取哮喘药物。</a:t>
            </a:r>
          </a:p>
          <a:p>
            <a:pPr marL="0" indent="0">
              <a:lnSpc>
                <a:spcPct val="72000"/>
              </a:lnSpc>
              <a:buSzTx/>
              <a:buNone/>
              <a:defRPr sz="2300"/>
            </a:pPr>
          </a:p>
          <a:p>
            <a:pPr marL="514350" indent="-514350">
              <a:lnSpc>
                <a:spcPct val="72000"/>
              </a:lnSpc>
              <a:buFontTx/>
              <a:buAutoNum type="arabicPeriod"/>
              <a:defRPr sz="1900" b="1"/>
            </a:pPr>
            <a:r>
              <a:t>哮喘的控制</a:t>
            </a:r>
            <a:r>
              <a:rPr b="0"/>
              <a:t> </a:t>
            </a:r>
            <a:br>
              <a:rPr b="0"/>
            </a:br>
            <a:r>
              <a:rPr b="0"/>
              <a:t>她担心自己的哮喘病情正在恶化，因为她在运动时越来越感到呼吸困难，不得不放慢跑步速度。值得注意的是，她的症状没有明显波动。她没有夜间症状，特别是没有咳嗽（除了去年冬天的一次严重上呼吸道感染外）或喘息，即使在寒冷天气下跑步也是如此。</a:t>
            </a:r>
            <a:endParaRPr b="0"/>
          </a:p>
          <a:p>
            <a:pPr marL="514350" indent="-514350">
              <a:lnSpc>
                <a:spcPct val="72000"/>
              </a:lnSpc>
              <a:buFontTx/>
              <a:buAutoNum type="arabicPeriod"/>
              <a:defRPr sz="1900" b="1"/>
            </a:pPr>
            <a:r>
              <a:t>烟草</a:t>
            </a:r>
            <a:br/>
            <a:r>
              <a:rPr b="0"/>
              <a:t>她不吸烟。</a:t>
            </a:r>
            <a:endParaRPr b="0"/>
          </a:p>
          <a:p>
            <a:pPr marL="514350" indent="-514350">
              <a:lnSpc>
                <a:spcPct val="72000"/>
              </a:lnSpc>
              <a:buFontTx/>
              <a:buAutoNum type="arabicPeriod"/>
              <a:defRPr sz="1900" b="1"/>
            </a:pPr>
            <a:r>
              <a:t>患者教育与自我监测</a:t>
            </a:r>
            <a:br/>
            <a:r>
              <a:rPr b="0"/>
              <a:t>她的吸入器使用技巧非常娴熟。医生建议她如果症状无法控制，应增加药物剂量，因此她在跑步时出现症状时会额外使用SABA（沙丁胺醇）。然而，即使使用了2-3次额外剂量，她仍不确定沙丁胺醇是否真的有效。</a:t>
            </a:r>
            <a:endParaRPr b="0"/>
          </a:p>
        </p:txBody>
      </p:sp>
      <p:pic>
        <p:nvPicPr>
          <p:cNvPr id="136" name="Content Placeholder 4" descr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9167" y="391863"/>
            <a:ext cx="1236677" cy="6455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7" name="Title 1"/>
          <p:cNvSpPr txBox="1"/>
          <p:nvPr/>
        </p:nvSpPr>
        <p:spPr>
          <a:xfrm>
            <a:off x="955039" y="391864"/>
            <a:ext cx="9071611" cy="1726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868680">
              <a:lnSpc>
                <a:spcPct val="90000"/>
              </a:lnSpc>
              <a:defRPr sz="247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咨询1</a:t>
            </a:r>
          </a:p>
          <a:p>
            <a:pPr defTabSz="868680">
              <a:lnSpc>
                <a:spcPct val="90000"/>
              </a:lnSpc>
              <a:defRPr sz="247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  <a:p>
            <a:pPr defTabSz="868680">
              <a:lnSpc>
                <a:spcPct val="90000"/>
              </a:lnSpc>
              <a:defRPr sz="3040" b="1">
                <a:solidFill>
                  <a:srgbClr val="31B44B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t>当前演示文稿</a:t>
            </a:r>
          </a:p>
        </p:txBody>
      </p:sp>
      <p:sp>
        <p:nvSpPr>
          <p:cNvPr id="138" name="TextBox 1"/>
          <p:cNvSpPr txBox="1"/>
          <p:nvPr/>
        </p:nvSpPr>
        <p:spPr>
          <a:xfrm>
            <a:off x="2039294" y="6604489"/>
            <a:ext cx="8113412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1000" spc="-4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葛兰素史克（GSK）提供了无限制的教育资助，以支持本案例研究的开发，但未参与其内容的制定。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ptos"/>
            <a:ea typeface="Aptos"/>
            <a:cs typeface="Apto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ptos"/>
            <a:ea typeface="Aptos"/>
            <a:cs typeface="Apto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ptos"/>
            <a:ea typeface="Aptos"/>
            <a:cs typeface="Apto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ptos"/>
            <a:ea typeface="Aptos"/>
            <a:cs typeface="Apto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5499</Words>
  <Application>WPS 演示</Application>
  <PresentationFormat/>
  <Paragraphs>445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9" baseType="lpstr">
      <vt:lpstr>Arial</vt:lpstr>
      <vt:lpstr>宋体</vt:lpstr>
      <vt:lpstr>Wingdings</vt:lpstr>
      <vt:lpstr>Aptos</vt:lpstr>
      <vt:lpstr>Helvetica Neue</vt:lpstr>
      <vt:lpstr>Aptos Display</vt:lpstr>
      <vt:lpstr>Arial</vt:lpstr>
      <vt:lpstr>Calibri</vt:lpstr>
      <vt:lpstr>宋体</vt:lpstr>
      <vt:lpstr>汉仪书宋二KW</vt:lpstr>
      <vt:lpstr>微软雅黑</vt:lpstr>
      <vt:lpstr>汉仪旗黑</vt:lpstr>
      <vt:lpstr>Arial Unicode MS</vt:lpstr>
      <vt:lpstr>Times Roman</vt:lpstr>
      <vt:lpstr>Times New Roman</vt:lpstr>
      <vt:lpstr>Aptos</vt:lpstr>
      <vt:lpstr>Aptos Display</vt:lpstr>
      <vt:lpstr>Times Roman</vt:lpstr>
      <vt:lpstr>Office Theme</vt:lpstr>
      <vt:lpstr>PowerPoint 演示文稿</vt:lpstr>
      <vt:lpstr>桌面助手2号：专为难治性哮喘设计</vt:lpstr>
      <vt:lpstr>桌面助手2号：专为难治性哮喘设计</vt:lpstr>
      <vt:lpstr>PowerPoint 演示文稿</vt:lpstr>
      <vt:lpstr>学习目标</vt:lpstr>
      <vt:lpstr>案例研究3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桌面助手编号：桌面助手 15 - 通过“拼图”方法构建哮喘诊断图谱</vt:lpstr>
      <vt:lpstr>桌面助手 编号：桌面助手 15 - 通过“拼图”方法构建哮喘诊断图谱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摘要</vt:lpstr>
      <vt:lpstr>桌面助手2号：专为难治性哮喘设计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潘子涵</cp:lastModifiedBy>
  <cp:revision>1</cp:revision>
  <dcterms:created xsi:type="dcterms:W3CDTF">2025-05-16T08:53:10Z</dcterms:created>
  <dcterms:modified xsi:type="dcterms:W3CDTF">2025-05-16T08:53:10Z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18776844F9212D7AF6FC2668D7338AC1_42</vt:lpwstr>
  </property>
  <property fmtid="{D5CDD505-2E9C-101B-9397-08002B2CF9AE}" pid="3" name="KSOProductBuildVer">
    <vt:lpwstr>2052-7.3.1.8967</vt:lpwstr>
  </property>
</Properties>
</file>