
<file path=[Content_Types].xml><?xml version="1.0" encoding="utf-8"?>
<Types xmlns="http://schemas.openxmlformats.org/package/2006/content-types">
  <Default Extension="png" ContentType="image/png"/>
  <Default Extension="jpeg" ContentType="image/jpeg"/>
  <Default Extension="JPG" ContentType="image/.jp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1"/>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Aptos"/>
        <a:ea typeface="Aptos"/>
        <a:cs typeface="Aptos"/>
        <a:sym typeface="Aptos"/>
      </a:defRPr>
    </a:lvl1pPr>
    <a:lvl2pPr marL="0" marR="0" indent="4572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Aptos"/>
        <a:ea typeface="Aptos"/>
        <a:cs typeface="Aptos"/>
        <a:sym typeface="Aptos"/>
      </a:defRPr>
    </a:lvl2pPr>
    <a:lvl3pPr marL="0" marR="0" indent="9144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Aptos"/>
        <a:ea typeface="Aptos"/>
        <a:cs typeface="Aptos"/>
        <a:sym typeface="Aptos"/>
      </a:defRPr>
    </a:lvl3pPr>
    <a:lvl4pPr marL="0" marR="0" indent="13716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Aptos"/>
        <a:ea typeface="Aptos"/>
        <a:cs typeface="Aptos"/>
        <a:sym typeface="Aptos"/>
      </a:defRPr>
    </a:lvl4pPr>
    <a:lvl5pPr marL="0" marR="0" indent="18288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Aptos"/>
        <a:ea typeface="Aptos"/>
        <a:cs typeface="Aptos"/>
        <a:sym typeface="Aptos"/>
      </a:defRPr>
    </a:lvl5pPr>
    <a:lvl6pPr marL="0" marR="0" indent="22860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Aptos"/>
        <a:ea typeface="Aptos"/>
        <a:cs typeface="Aptos"/>
        <a:sym typeface="Aptos"/>
      </a:defRPr>
    </a:lvl6pPr>
    <a:lvl7pPr marL="0" marR="0" indent="27432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Aptos"/>
        <a:ea typeface="Aptos"/>
        <a:cs typeface="Aptos"/>
        <a:sym typeface="Aptos"/>
      </a:defRPr>
    </a:lvl7pPr>
    <a:lvl8pPr marL="0" marR="0" indent="32004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Aptos"/>
        <a:ea typeface="Aptos"/>
        <a:cs typeface="Aptos"/>
        <a:sym typeface="Aptos"/>
      </a:defRPr>
    </a:lvl8pPr>
    <a:lvl9pPr marL="0" marR="0" indent="36576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Aptos"/>
        <a:ea typeface="Aptos"/>
        <a:cs typeface="Aptos"/>
        <a:sym typeface="Apto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4" Type="http://schemas.openxmlformats.org/officeDocument/2006/relationships/tableStyles" Target="tableStyles.xml"/><Relationship Id="rId33" Type="http://schemas.openxmlformats.org/officeDocument/2006/relationships/viewProps" Target="viewProps.xml"/><Relationship Id="rId32" Type="http://schemas.openxmlformats.org/officeDocument/2006/relationships/presProps" Target="presProps.xml"/><Relationship Id="rId31" Type="http://schemas.openxmlformats.org/officeDocument/2006/relationships/notesMaster" Target="notesMasters/notesMaster1.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p:txBody>
      </p:sp>
      <p:sp>
        <p:nvSpPr>
          <p:cNvPr id="92" name="Shape 92"/>
          <p:cNvSpPr/>
          <p:nvPr>
            <p:ph type="body" sz="quarter" idx="1"/>
          </p:nvPr>
        </p:nvSpPr>
        <p:spPr>
          <a:xfrm>
            <a:off x="914400" y="4343400"/>
            <a:ext cx="5029200" cy="4114800"/>
          </a:xfrm>
          <a:prstGeom prst="rect">
            <a:avLst/>
          </a:prstGeom>
        </p:spPr>
        <p:txBody>
          <a:bodyPr/>
          <a:lstStyle/>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p:nvPr>
            <p:ph type="title" hasCustomPrompt="1"/>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p:nvPr>
            <p:ph type="body" sz="quarter" idx="1" hasCustomPrompt="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p:nvPr>
            <p:ph type="title" hasCustomPrompt="1"/>
          </p:nvPr>
        </p:nvSpPr>
        <p:spPr>
          <a:prstGeom prst="rect">
            <a:avLst/>
          </a:prstGeom>
        </p:spPr>
        <p:txBody>
          <a:bodyPr/>
          <a:lstStyle/>
          <a:p>
            <a:r>
              <a:t>Title Text</a:t>
            </a:r>
          </a:p>
        </p:txBody>
      </p:sp>
      <p:sp>
        <p:nvSpPr>
          <p:cNvPr id="21" name="Body Level One…"/>
          <p:cNvSpPr txBox="1"/>
          <p:nvPr>
            <p:ph type="body" idx="1" hasCustomPrompt="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p:nvPr>
            <p:ph type="title" hasCustomPrompt="1"/>
          </p:nvPr>
        </p:nvSpPr>
        <p:spPr>
          <a:xfrm>
            <a:off x="831850" y="1709738"/>
            <a:ext cx="10515600" cy="2852737"/>
          </a:xfrm>
          <a:prstGeom prst="rect">
            <a:avLst/>
          </a:prstGeom>
        </p:spPr>
        <p:txBody>
          <a:bodyPr anchor="b"/>
          <a:lstStyle>
            <a:lvl1pPr>
              <a:defRPr sz="6000"/>
            </a:lvl1pPr>
          </a:lstStyle>
          <a:p>
            <a:r>
              <a:t>Title Text</a:t>
            </a:r>
          </a:p>
        </p:txBody>
      </p:sp>
      <p:sp>
        <p:nvSpPr>
          <p:cNvPr id="30" name="Body Level One…"/>
          <p:cNvSpPr txBox="1"/>
          <p:nvPr>
            <p:ph type="body" sz="quarter" idx="1" hasCustomPrompt="1"/>
          </p:nvPr>
        </p:nvSpPr>
        <p:spPr>
          <a:xfrm>
            <a:off x="831850" y="4589462"/>
            <a:ext cx="10515600" cy="1500188"/>
          </a:xfrm>
          <a:prstGeom prst="rect">
            <a:avLst/>
          </a:prstGeom>
        </p:spPr>
        <p:txBody>
          <a:bodyPr/>
          <a:lstStyle>
            <a:lvl1pPr marL="0" indent="0">
              <a:buSzTx/>
              <a:buFontTx/>
              <a:buNone/>
              <a:defRPr sz="2400">
                <a:solidFill>
                  <a:srgbClr val="757575"/>
                </a:solidFill>
              </a:defRPr>
            </a:lvl1pPr>
            <a:lvl2pPr marL="0" indent="457200">
              <a:buSzTx/>
              <a:buFontTx/>
              <a:buNone/>
              <a:defRPr sz="2400">
                <a:solidFill>
                  <a:srgbClr val="757575"/>
                </a:solidFill>
              </a:defRPr>
            </a:lvl2pPr>
            <a:lvl3pPr marL="0" indent="914400">
              <a:buSzTx/>
              <a:buFontTx/>
              <a:buNone/>
              <a:defRPr sz="2400">
                <a:solidFill>
                  <a:srgbClr val="757575"/>
                </a:solidFill>
              </a:defRPr>
            </a:lvl3pPr>
            <a:lvl4pPr marL="0" indent="1371600">
              <a:buSzTx/>
              <a:buFontTx/>
              <a:buNone/>
              <a:defRPr sz="2400">
                <a:solidFill>
                  <a:srgbClr val="757575"/>
                </a:solidFill>
              </a:defRPr>
            </a:lvl4pPr>
            <a:lvl5pPr marL="0" indent="1828800">
              <a:buSzTx/>
              <a:buFontTx/>
              <a:buNone/>
              <a:defRPr sz="2400">
                <a:solidFill>
                  <a:srgbClr val="757575"/>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p:nvPr>
            <p:ph type="title" hasCustomPrompt="1"/>
          </p:nvPr>
        </p:nvSpPr>
        <p:spPr>
          <a:prstGeom prst="rect">
            <a:avLst/>
          </a:prstGeom>
        </p:spPr>
        <p:txBody>
          <a:bodyPr/>
          <a:lstStyle/>
          <a:p>
            <a:r>
              <a:t>Title Text</a:t>
            </a:r>
          </a:p>
        </p:txBody>
      </p:sp>
      <p:sp>
        <p:nvSpPr>
          <p:cNvPr id="39" name="Body Level One…"/>
          <p:cNvSpPr txBox="1"/>
          <p:nvPr>
            <p:ph type="body" sz="half" idx="1" hasCustomPrompt="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p:nvPr>
            <p:ph type="title" hasCustomPrompt="1"/>
          </p:nvPr>
        </p:nvSpPr>
        <p:spPr>
          <a:xfrm>
            <a:off x="839787" y="365125"/>
            <a:ext cx="10515601" cy="1325563"/>
          </a:xfrm>
          <a:prstGeom prst="rect">
            <a:avLst/>
          </a:prstGeom>
        </p:spPr>
        <p:txBody>
          <a:bodyPr/>
          <a:lstStyle/>
          <a:p>
            <a:r>
              <a:t>Title Text</a:t>
            </a:r>
          </a:p>
        </p:txBody>
      </p:sp>
      <p:sp>
        <p:nvSpPr>
          <p:cNvPr id="48" name="Body Level One…"/>
          <p:cNvSpPr txBox="1"/>
          <p:nvPr>
            <p:ph type="body" sz="quarter" idx="1" hasCustomPrompt="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21"/>
          </p:nvPr>
        </p:nvSpPr>
        <p:spPr>
          <a:xfrm>
            <a:off x="6172200" y="1681163"/>
            <a:ext cx="5183188" cy="823913"/>
          </a:xfrm>
          <a:prstGeom prst="rect">
            <a:avLst/>
          </a:prstGeom>
        </p:spPr>
        <p:txBody>
          <a:bodyPr anchor="b"/>
          <a:lstStyle/>
          <a:p>
            <a:pPr marL="0" indent="0">
              <a:buSzTx/>
              <a:buFontTx/>
              <a:buNone/>
              <a:defRPr sz="2400" b="1"/>
            </a:pPr>
          </a:p>
        </p:txBody>
      </p:sp>
      <p:sp>
        <p:nvSpPr>
          <p:cNvPr id="50" name="Slide Number"/>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p:nvPr>
            <p:ph type="title" hasCustomPrompt="1"/>
          </p:nvPr>
        </p:nvSpPr>
        <p:spPr>
          <a:prstGeom prst="rect">
            <a:avLst/>
          </a:prstGeom>
        </p:spPr>
        <p:txBody>
          <a:bodyPr/>
          <a:lstStyle/>
          <a:p>
            <a:r>
              <a:t>Title Text</a:t>
            </a:r>
          </a:p>
        </p:txBody>
      </p:sp>
      <p:sp>
        <p:nvSpPr>
          <p:cNvPr id="58" name="Slide Number"/>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p:nvPr>
            <p:ph type="title" hasCustomPrompt="1"/>
          </p:nvPr>
        </p:nvSpPr>
        <p:spPr>
          <a:xfrm>
            <a:off x="839787" y="457200"/>
            <a:ext cx="3932239" cy="1600200"/>
          </a:xfrm>
          <a:prstGeom prst="rect">
            <a:avLst/>
          </a:prstGeom>
        </p:spPr>
        <p:txBody>
          <a:bodyPr anchor="b"/>
          <a:lstStyle>
            <a:lvl1pPr>
              <a:defRPr sz="3200"/>
            </a:lvl1pPr>
          </a:lstStyle>
          <a:p>
            <a:r>
              <a:t>Title Text</a:t>
            </a:r>
          </a:p>
        </p:txBody>
      </p:sp>
      <p:sp>
        <p:nvSpPr>
          <p:cNvPr id="73" name="Body Level One…"/>
          <p:cNvSpPr txBox="1"/>
          <p:nvPr>
            <p:ph type="body" sz="half" idx="1" hasCustomPrompt="1"/>
          </p:nvPr>
        </p:nvSpPr>
        <p:spPr>
          <a:xfrm>
            <a:off x="5183187" y="987425"/>
            <a:ext cx="6172201" cy="4873625"/>
          </a:xfrm>
          <a:prstGeom prst="rect">
            <a:avLst/>
          </a:prstGeom>
        </p:spPr>
        <p:txBody>
          <a:bodyPr/>
          <a:lstStyle>
            <a:lvl1pPr>
              <a:defRPr sz="3200"/>
            </a:lvl1pPr>
            <a:lvl2pPr marL="718185" indent="-260985">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21"/>
          </p:nvPr>
        </p:nvSpPr>
        <p:spPr>
          <a:xfrm>
            <a:off x="839787" y="2057400"/>
            <a:ext cx="3932238" cy="3811588"/>
          </a:xfrm>
          <a:prstGeom prst="rect">
            <a:avLst/>
          </a:prstGeom>
        </p:spPr>
        <p:txBody>
          <a:bodyPr/>
          <a:lstStyle/>
          <a:p>
            <a:pPr marL="0" indent="0">
              <a:buSzTx/>
              <a:buFontTx/>
              <a:buNone/>
              <a:defRPr sz="1600"/>
            </a:pPr>
          </a:p>
        </p:txBody>
      </p:sp>
      <p:sp>
        <p:nvSpPr>
          <p:cNvPr id="75" name="Slide Number"/>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p:nvPr>
            <p:ph type="title" hasCustomPrompt="1"/>
          </p:nvPr>
        </p:nvSpPr>
        <p:spPr>
          <a:xfrm>
            <a:off x="839787" y="457200"/>
            <a:ext cx="3932239" cy="1600200"/>
          </a:xfrm>
          <a:prstGeom prst="rect">
            <a:avLst/>
          </a:prstGeom>
        </p:spPr>
        <p:txBody>
          <a:bodyPr anchor="b"/>
          <a:lstStyle>
            <a:lvl1pPr>
              <a:defRPr sz="3200"/>
            </a:lvl1pPr>
          </a:lstStyle>
          <a:p>
            <a:r>
              <a:t>Title Text</a:t>
            </a:r>
          </a:p>
        </p:txBody>
      </p:sp>
      <p:sp>
        <p:nvSpPr>
          <p:cNvPr id="83" name="Picture Placeholder 2"/>
          <p:cNvSpPr/>
          <p:nvPr>
            <p:ph type="pic" sz="half" idx="21"/>
          </p:nvPr>
        </p:nvSpPr>
        <p:spPr>
          <a:xfrm>
            <a:off x="5183187" y="987425"/>
            <a:ext cx="6172201" cy="4873625"/>
          </a:xfrm>
          <a:prstGeom prst="rect">
            <a:avLst/>
          </a:prstGeom>
        </p:spPr>
        <p:txBody>
          <a:bodyPr lIns="91439" rIns="91439">
            <a:noAutofit/>
          </a:bodyPr>
          <a:lstStyle/>
          <a:p/>
        </p:txBody>
      </p:sp>
      <p:sp>
        <p:nvSpPr>
          <p:cNvPr id="84" name="Body Level One…"/>
          <p:cNvSpPr txBox="1"/>
          <p:nvPr>
            <p:ph type="body" sz="quarter" idx="1" hasCustomPrompt="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0"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p:nvPr>
            <p:ph type="title"/>
          </p:nvPr>
        </p:nvSpPr>
        <p:spPr>
          <a:xfrm>
            <a:off x="838200" y="365125"/>
            <a:ext cx="10515600" cy="1325563"/>
          </a:xfrm>
          <a:prstGeom prst="rect">
            <a:avLst/>
          </a:prstGeom>
          <a:ln w="12700">
            <a:miter lim="400000"/>
          </a:ln>
        </p:spPr>
        <p:txBody>
          <a:bodyPr lIns="45719" rIns="45719" anchor="ctr">
            <a:normAutofit/>
          </a:bodyPr>
          <a:lstStyle/>
          <a:p>
            <a:r>
              <a:t>Title Text</a:t>
            </a:r>
          </a:p>
        </p:txBody>
      </p:sp>
      <p:sp>
        <p:nvSpPr>
          <p:cNvPr id="3" name="Body Level One…"/>
          <p:cNvSpPr txBox="1"/>
          <p:nvPr>
            <p:ph type="body" idx="1"/>
          </p:nvPr>
        </p:nvSpPr>
        <p:spPr>
          <a:xfrm>
            <a:off x="838200" y="1825625"/>
            <a:ext cx="10515600" cy="4351338"/>
          </a:xfrm>
          <a:prstGeom prst="rect">
            <a:avLst/>
          </a:prstGeom>
          <a:ln w="12700">
            <a:miter lim="400000"/>
          </a:ln>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080144" y="6404292"/>
            <a:ext cx="273657" cy="269241"/>
          </a:xfrm>
          <a:prstGeom prst="rect">
            <a:avLst/>
          </a:prstGeom>
          <a:ln w="12700">
            <a:miter lim="400000"/>
          </a:ln>
        </p:spPr>
        <p:txBody>
          <a:bodyPr wrap="none" lIns="45719" rIns="45719" anchor="ctr">
            <a:spAutoFit/>
          </a:bodyPr>
          <a:lstStyle>
            <a:lvl1pPr algn="r">
              <a:defRPr sz="1200">
                <a:solidFill>
                  <a:srgbClr val="757575"/>
                </a:solidFill>
              </a:defRPr>
            </a:lvl1pPr>
          </a:lstStyle>
          <a:p>
            <a:fld id="{86CB4B4D-7CA3-9044-876B-883B54F8677D}" type="slidenum">
              <a:rPr/>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Aptos Display"/>
          <a:ea typeface="Aptos Display"/>
          <a:cs typeface="Aptos Display"/>
          <a:sym typeface="Aptos Display"/>
        </a:defRPr>
      </a:lvl1pPr>
      <a:lvl2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Aptos Display"/>
          <a:ea typeface="Aptos Display"/>
          <a:cs typeface="Aptos Display"/>
          <a:sym typeface="Aptos Display"/>
        </a:defRPr>
      </a:lvl2pPr>
      <a:lvl3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Aptos Display"/>
          <a:ea typeface="Aptos Display"/>
          <a:cs typeface="Aptos Display"/>
          <a:sym typeface="Aptos Display"/>
        </a:defRPr>
      </a:lvl3pPr>
      <a:lvl4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Aptos Display"/>
          <a:ea typeface="Aptos Display"/>
          <a:cs typeface="Aptos Display"/>
          <a:sym typeface="Aptos Display"/>
        </a:defRPr>
      </a:lvl4pPr>
      <a:lvl5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Aptos Display"/>
          <a:ea typeface="Aptos Display"/>
          <a:cs typeface="Aptos Display"/>
          <a:sym typeface="Aptos Display"/>
        </a:defRPr>
      </a:lvl5pPr>
      <a:lvl6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Aptos Display"/>
          <a:ea typeface="Aptos Display"/>
          <a:cs typeface="Aptos Display"/>
          <a:sym typeface="Aptos Display"/>
        </a:defRPr>
      </a:lvl6pPr>
      <a:lvl7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Aptos Display"/>
          <a:ea typeface="Aptos Display"/>
          <a:cs typeface="Aptos Display"/>
          <a:sym typeface="Aptos Display"/>
        </a:defRPr>
      </a:lvl7pPr>
      <a:lvl8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Aptos Display"/>
          <a:ea typeface="Aptos Display"/>
          <a:cs typeface="Aptos Display"/>
          <a:sym typeface="Aptos Display"/>
        </a:defRPr>
      </a:lvl8pPr>
      <a:lvl9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Aptos Display"/>
          <a:ea typeface="Aptos Display"/>
          <a:cs typeface="Aptos Display"/>
          <a:sym typeface="Aptos Display"/>
        </a:defRPr>
      </a:lvl9pPr>
    </p:titleStyle>
    <p:bodyStyle>
      <a:lvl1pPr marL="228600" marR="0" indent="-228600" algn="l" defTabSz="914400" rtl="0" latinLnBrk="0">
        <a:lnSpc>
          <a:spcPct val="90000"/>
        </a:lnSpc>
        <a:spcBef>
          <a:spcPts val="1000"/>
        </a:spcBef>
        <a:spcAft>
          <a:spcPts val="0"/>
        </a:spcAft>
        <a:buClrTx/>
        <a:buSzPct val="100000"/>
        <a:buFont typeface="Arial" panose="020B0604020202090204"/>
        <a:buChar char="•"/>
        <a:defRPr sz="2800" b="0" i="0" u="none" strike="noStrike" cap="none" spc="0" baseline="0">
          <a:solidFill>
            <a:srgbClr val="000000"/>
          </a:solidFill>
          <a:uFillTx/>
          <a:latin typeface="Aptos"/>
          <a:ea typeface="Aptos"/>
          <a:cs typeface="Aptos"/>
          <a:sym typeface="Aptos"/>
        </a:defRPr>
      </a:lvl1pPr>
      <a:lvl2pPr marL="723900" marR="0" indent="-266700" algn="l" defTabSz="914400" rtl="0" latinLnBrk="0">
        <a:lnSpc>
          <a:spcPct val="90000"/>
        </a:lnSpc>
        <a:spcBef>
          <a:spcPts val="1000"/>
        </a:spcBef>
        <a:spcAft>
          <a:spcPts val="0"/>
        </a:spcAft>
        <a:buClrTx/>
        <a:buSzPct val="100000"/>
        <a:buFont typeface="Arial" panose="020B0604020202090204"/>
        <a:buChar char="•"/>
        <a:defRPr sz="2800" b="0" i="0" u="none" strike="noStrike" cap="none" spc="0" baseline="0">
          <a:solidFill>
            <a:srgbClr val="000000"/>
          </a:solidFill>
          <a:uFillTx/>
          <a:latin typeface="Aptos"/>
          <a:ea typeface="Aptos"/>
          <a:cs typeface="Aptos"/>
          <a:sym typeface="Aptos"/>
        </a:defRPr>
      </a:lvl2pPr>
      <a:lvl3pPr marL="1234440" marR="0" indent="-320040" algn="l" defTabSz="914400" rtl="0" latinLnBrk="0">
        <a:lnSpc>
          <a:spcPct val="90000"/>
        </a:lnSpc>
        <a:spcBef>
          <a:spcPts val="1000"/>
        </a:spcBef>
        <a:spcAft>
          <a:spcPts val="0"/>
        </a:spcAft>
        <a:buClrTx/>
        <a:buSzPct val="100000"/>
        <a:buFont typeface="Arial" panose="020B0604020202090204"/>
        <a:buChar char="•"/>
        <a:defRPr sz="2800" b="0" i="0" u="none" strike="noStrike" cap="none" spc="0" baseline="0">
          <a:solidFill>
            <a:srgbClr val="000000"/>
          </a:solidFill>
          <a:uFillTx/>
          <a:latin typeface="Aptos"/>
          <a:ea typeface="Aptos"/>
          <a:cs typeface="Aptos"/>
          <a:sym typeface="Aptos"/>
        </a:defRPr>
      </a:lvl3pPr>
      <a:lvl4pPr marL="1727200" marR="0" indent="-355600" algn="l" defTabSz="914400" rtl="0" latinLnBrk="0">
        <a:lnSpc>
          <a:spcPct val="90000"/>
        </a:lnSpc>
        <a:spcBef>
          <a:spcPts val="1000"/>
        </a:spcBef>
        <a:spcAft>
          <a:spcPts val="0"/>
        </a:spcAft>
        <a:buClrTx/>
        <a:buSzPct val="100000"/>
        <a:buFont typeface="Arial" panose="020B0604020202090204"/>
        <a:buChar char="•"/>
        <a:defRPr sz="2800" b="0" i="0" u="none" strike="noStrike" cap="none" spc="0" baseline="0">
          <a:solidFill>
            <a:srgbClr val="000000"/>
          </a:solidFill>
          <a:uFillTx/>
          <a:latin typeface="Aptos"/>
          <a:ea typeface="Aptos"/>
          <a:cs typeface="Aptos"/>
          <a:sym typeface="Aptos"/>
        </a:defRPr>
      </a:lvl4pPr>
      <a:lvl5pPr marL="2184400" marR="0" indent="-355600" algn="l" defTabSz="914400" rtl="0" latinLnBrk="0">
        <a:lnSpc>
          <a:spcPct val="90000"/>
        </a:lnSpc>
        <a:spcBef>
          <a:spcPts val="1000"/>
        </a:spcBef>
        <a:spcAft>
          <a:spcPts val="0"/>
        </a:spcAft>
        <a:buClrTx/>
        <a:buSzPct val="100000"/>
        <a:buFont typeface="Arial" panose="020B0604020202090204"/>
        <a:buChar char="•"/>
        <a:defRPr sz="2800" b="0" i="0" u="none" strike="noStrike" cap="none" spc="0" baseline="0">
          <a:solidFill>
            <a:srgbClr val="000000"/>
          </a:solidFill>
          <a:uFillTx/>
          <a:latin typeface="Aptos"/>
          <a:ea typeface="Aptos"/>
          <a:cs typeface="Aptos"/>
          <a:sym typeface="Aptos"/>
        </a:defRPr>
      </a:lvl5pPr>
      <a:lvl6pPr marL="2641600" marR="0" indent="-355600" algn="l" defTabSz="914400" rtl="0" latinLnBrk="0">
        <a:lnSpc>
          <a:spcPct val="90000"/>
        </a:lnSpc>
        <a:spcBef>
          <a:spcPts val="1000"/>
        </a:spcBef>
        <a:spcAft>
          <a:spcPts val="0"/>
        </a:spcAft>
        <a:buClrTx/>
        <a:buSzPct val="100000"/>
        <a:buFont typeface="Arial" panose="020B0604020202090204"/>
        <a:buChar char="•"/>
        <a:defRPr sz="2800" b="0" i="0" u="none" strike="noStrike" cap="none" spc="0" baseline="0">
          <a:solidFill>
            <a:srgbClr val="000000"/>
          </a:solidFill>
          <a:uFillTx/>
          <a:latin typeface="Aptos"/>
          <a:ea typeface="Aptos"/>
          <a:cs typeface="Aptos"/>
          <a:sym typeface="Aptos"/>
        </a:defRPr>
      </a:lvl6pPr>
      <a:lvl7pPr marL="3098800" marR="0" indent="-355600" algn="l" defTabSz="914400" rtl="0" latinLnBrk="0">
        <a:lnSpc>
          <a:spcPct val="90000"/>
        </a:lnSpc>
        <a:spcBef>
          <a:spcPts val="1000"/>
        </a:spcBef>
        <a:spcAft>
          <a:spcPts val="0"/>
        </a:spcAft>
        <a:buClrTx/>
        <a:buSzPct val="100000"/>
        <a:buFont typeface="Arial" panose="020B0604020202090204"/>
        <a:buChar char="•"/>
        <a:defRPr sz="2800" b="0" i="0" u="none" strike="noStrike" cap="none" spc="0" baseline="0">
          <a:solidFill>
            <a:srgbClr val="000000"/>
          </a:solidFill>
          <a:uFillTx/>
          <a:latin typeface="Aptos"/>
          <a:ea typeface="Aptos"/>
          <a:cs typeface="Aptos"/>
          <a:sym typeface="Aptos"/>
        </a:defRPr>
      </a:lvl7pPr>
      <a:lvl8pPr marL="3556000" marR="0" indent="-355600" algn="l" defTabSz="914400" rtl="0" latinLnBrk="0">
        <a:lnSpc>
          <a:spcPct val="90000"/>
        </a:lnSpc>
        <a:spcBef>
          <a:spcPts val="1000"/>
        </a:spcBef>
        <a:spcAft>
          <a:spcPts val="0"/>
        </a:spcAft>
        <a:buClrTx/>
        <a:buSzPct val="100000"/>
        <a:buFont typeface="Arial" panose="020B0604020202090204"/>
        <a:buChar char="•"/>
        <a:defRPr sz="2800" b="0" i="0" u="none" strike="noStrike" cap="none" spc="0" baseline="0">
          <a:solidFill>
            <a:srgbClr val="000000"/>
          </a:solidFill>
          <a:uFillTx/>
          <a:latin typeface="Aptos"/>
          <a:ea typeface="Aptos"/>
          <a:cs typeface="Aptos"/>
          <a:sym typeface="Aptos"/>
        </a:defRPr>
      </a:lvl8pPr>
      <a:lvl9pPr marL="4013200" marR="0" indent="-355600" algn="l" defTabSz="914400" rtl="0" latinLnBrk="0">
        <a:lnSpc>
          <a:spcPct val="90000"/>
        </a:lnSpc>
        <a:spcBef>
          <a:spcPts val="1000"/>
        </a:spcBef>
        <a:spcAft>
          <a:spcPts val="0"/>
        </a:spcAft>
        <a:buClrTx/>
        <a:buSzPct val="100000"/>
        <a:buFont typeface="Arial" panose="020B0604020202090204"/>
        <a:buChar char="•"/>
        <a:defRPr sz="2800" b="0" i="0" u="none" strike="noStrike" cap="none" spc="0" baseline="0">
          <a:solidFill>
            <a:srgbClr val="000000"/>
          </a:solidFill>
          <a:uFillTx/>
          <a:latin typeface="Aptos"/>
          <a:ea typeface="Aptos"/>
          <a:cs typeface="Aptos"/>
          <a:sym typeface="Aptos"/>
        </a:defRPr>
      </a:lvl9pPr>
    </p:bodyStyle>
    <p:otherStyle>
      <a:lvl1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Aptos"/>
        </a:defRPr>
      </a:lvl1pPr>
      <a:lvl2pPr marL="0" marR="0" indent="45720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Aptos"/>
        </a:defRPr>
      </a:lvl2pPr>
      <a:lvl3pPr marL="0" marR="0" indent="91440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Aptos"/>
        </a:defRPr>
      </a:lvl3pPr>
      <a:lvl4pPr marL="0" marR="0" indent="137160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Aptos"/>
        </a:defRPr>
      </a:lvl4pPr>
      <a:lvl5pPr marL="0" marR="0" indent="182880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Aptos"/>
        </a:defRPr>
      </a:lvl5pPr>
      <a:lvl6pPr marL="0" marR="0" indent="228600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Aptos"/>
        </a:defRPr>
      </a:lvl6pPr>
      <a:lvl7pPr marL="0" marR="0" indent="274320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Aptos"/>
        </a:defRPr>
      </a:lvl7pPr>
      <a:lvl8pPr marL="0" marR="0" indent="320040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Aptos"/>
        </a:defRPr>
      </a:lvl8pPr>
      <a:lvl9pPr marL="0" marR="0" indent="365760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Apto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jpeg"/><Relationship Id="rId1" Type="http://schemas.openxmlformats.org/officeDocument/2006/relationships/image" Target="../media/image2.pn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png"/><Relationship Id="rId3" Type="http://schemas.microsoft.com/office/2007/relationships/media" Target="../media/media1.mp4"/><Relationship Id="rId2" Type="http://schemas.openxmlformats.org/officeDocument/2006/relationships/video" Target="../media/media1.mp4"/><Relationship Id="rId1"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png"/><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png"/><Relationship Id="rId1" Type="http://schemas.openxmlformats.org/officeDocument/2006/relationships/image" Target="../media/image8.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jpeg"/><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jpeg"/><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png"/><Relationship Id="rId1"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jpeg"/><Relationship Id="rId1"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jpeg"/><Relationship Id="rId1" Type="http://schemas.openxmlformats.org/officeDocument/2006/relationships/image" Target="../media/image2.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4" descr="Picture 4"/>
          <p:cNvPicPr>
            <a:picLocks noChangeAspect="1"/>
          </p:cNvPicPr>
          <p:nvPr/>
        </p:nvPicPr>
        <p:blipFill>
          <a:blip r:embed="rId1"/>
          <a:stretch>
            <a:fillRect/>
          </a:stretch>
        </p:blipFill>
        <p:spPr>
          <a:xfrm>
            <a:off x="0" y="-24209"/>
            <a:ext cx="12240001" cy="6882210"/>
          </a:xfrm>
          <a:prstGeom prst="rect">
            <a:avLst/>
          </a:prstGeom>
          <a:ln w="12700">
            <a:miter lim="400000"/>
            <a:headEnd/>
            <a:tailEnd/>
          </a:ln>
        </p:spPr>
      </p:pic>
      <p:sp>
        <p:nvSpPr>
          <p:cNvPr id="95" name="TextBox 5"/>
          <p:cNvSpPr txBox="1"/>
          <p:nvPr/>
        </p:nvSpPr>
        <p:spPr>
          <a:xfrm>
            <a:off x="5540828" y="2098331"/>
            <a:ext cx="5882640" cy="1666837"/>
          </a:xfrm>
          <a:prstGeom prst="rect">
            <a:avLst/>
          </a:prstGeom>
          <a:ln w="12700">
            <a:miter lim="400000"/>
          </a:ln>
        </p:spPr>
        <p:txBody>
          <a:bodyPr lIns="45719" rIns="45719">
            <a:spAutoFit/>
          </a:bodyPr>
          <a:lstStyle/>
          <a:p>
            <a:pPr>
              <a:defRPr sz="3200" b="1">
                <a:solidFill>
                  <a:srgbClr val="275417"/>
                </a:solidFill>
                <a:latin typeface="Arial" panose="020B0604020202090204"/>
                <a:ea typeface="Arial" panose="020B0604020202090204"/>
                <a:cs typeface="Arial" panose="020B0604020202090204"/>
                <a:sym typeface="Arial" panose="020B0604020202090204"/>
              </a:defRPr>
            </a:pPr>
            <a:r>
              <a:t>难以控制的哮喘</a:t>
            </a:r>
          </a:p>
          <a:p>
            <a:pPr>
              <a:defRPr sz="3200" b="1">
                <a:solidFill>
                  <a:srgbClr val="275417"/>
                </a:solidFill>
                <a:latin typeface="Arial" panose="020B0604020202090204"/>
                <a:ea typeface="Arial" panose="020B0604020202090204"/>
                <a:cs typeface="Arial" panose="020B0604020202090204"/>
                <a:sym typeface="Arial" panose="020B0604020202090204"/>
              </a:defRPr>
            </a:pPr>
            <a:r>
              <a:t>桌面助手2</a:t>
            </a:r>
          </a:p>
          <a:p>
            <a:pPr>
              <a:defRPr sz="3200" b="1">
                <a:solidFill>
                  <a:srgbClr val="275417"/>
                </a:solidFill>
                <a:latin typeface="Arial" panose="020B0604020202090204"/>
                <a:ea typeface="Arial" panose="020B0604020202090204"/>
                <a:cs typeface="Arial" panose="020B0604020202090204"/>
                <a:sym typeface="Arial" panose="020B0604020202090204"/>
              </a:defRPr>
            </a:pPr>
            <a:r>
              <a:rPr sz="2400" b="0">
                <a:solidFill>
                  <a:srgbClr val="31B44B"/>
                </a:solidFill>
              </a:rPr>
              <a:t>案例研究1：爱丽丝</a:t>
            </a:r>
            <a:endParaRPr sz="2400" b="0">
              <a:solidFill>
                <a:srgbClr val="31B44B"/>
              </a:solidFill>
            </a:endParaRPr>
          </a:p>
        </p:txBody>
      </p:sp>
      <p:sp>
        <p:nvSpPr>
          <p:cNvPr id="96" name="TextBox 9"/>
          <p:cNvSpPr txBox="1"/>
          <p:nvPr/>
        </p:nvSpPr>
        <p:spPr>
          <a:xfrm>
            <a:off x="5540828" y="4390337"/>
            <a:ext cx="5882640" cy="408941"/>
          </a:xfrm>
          <a:prstGeom prst="rect">
            <a:avLst/>
          </a:prstGeom>
          <a:ln w="12700">
            <a:miter lim="400000"/>
          </a:ln>
        </p:spPr>
        <p:txBody>
          <a:bodyPr lIns="45719" rIns="45719">
            <a:spAutoFit/>
          </a:bodyPr>
          <a:lstStyle>
            <a:lvl1pPr>
              <a:defRPr>
                <a:latin typeface="Arial" panose="020B0604020202090204"/>
                <a:ea typeface="Arial" panose="020B0604020202090204"/>
                <a:cs typeface="Arial" panose="020B0604020202090204"/>
                <a:sym typeface="Arial" panose="020B0604020202090204"/>
              </a:defRPr>
            </a:lvl1pPr>
          </a:lstStyle>
          <a:p>
            <a:r>
              <a:t>海梅-科雷亚-德索萨、卡塔琳娜-斯塔夫里奇</a:t>
            </a:r>
          </a:p>
        </p:txBody>
      </p:sp>
      <p:sp>
        <p:nvSpPr>
          <p:cNvPr id="97" name="TextBox 1"/>
          <p:cNvSpPr txBox="1"/>
          <p:nvPr/>
        </p:nvSpPr>
        <p:spPr>
          <a:xfrm>
            <a:off x="2039294" y="6604489"/>
            <a:ext cx="8113412" cy="269241"/>
          </a:xfrm>
          <a:prstGeom prst="rect">
            <a:avLst/>
          </a:prstGeom>
          <a:ln w="12700">
            <a:miter lim="400000"/>
          </a:ln>
        </p:spPr>
        <p:txBody>
          <a:bodyPr lIns="45719" rIns="45719">
            <a:spAutoFit/>
          </a:bodyPr>
          <a:lstStyle>
            <a:lvl1pPr algn="ctr">
              <a:spcBef>
                <a:spcPts val="100"/>
              </a:spcBef>
              <a:defRPr sz="1000" spc="-4">
                <a:latin typeface="Arial" panose="020B0604020202090204"/>
                <a:ea typeface="Arial" panose="020B0604020202090204"/>
                <a:cs typeface="Arial" panose="020B0604020202090204"/>
                <a:sym typeface="Arial" panose="020B0604020202090204"/>
              </a:defRPr>
            </a:lvl1pPr>
          </a:lstStyle>
          <a:p>
            <a:r>
              <a:t>葛兰素史克（GSK）提供了无限制的教育资助，以支持本案例研究的开发，但未参与其内容的制定。</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 name="Marcador de Posição de Conteúdo 4" descr="Marcador de Posição de Conteúdo 4"/>
          <p:cNvPicPr>
            <a:picLocks noChangeAspect="1"/>
          </p:cNvPicPr>
          <p:nvPr/>
        </p:nvPicPr>
        <p:blipFill>
          <a:blip r:embed="rId1"/>
          <a:stretch>
            <a:fillRect/>
          </a:stretch>
        </p:blipFill>
        <p:spPr>
          <a:xfrm>
            <a:off x="3552899" y="81061"/>
            <a:ext cx="4376555" cy="6746531"/>
          </a:xfrm>
          <a:prstGeom prst="rect">
            <a:avLst/>
          </a:prstGeom>
          <a:ln w="12700">
            <a:miter lim="400000"/>
            <a:headEnd/>
            <a:tailEnd/>
          </a:ln>
        </p:spPr>
      </p:pic>
      <p:sp>
        <p:nvSpPr>
          <p:cNvPr id="146" name="Oval 5"/>
          <p:cNvSpPr/>
          <p:nvPr/>
        </p:nvSpPr>
        <p:spPr>
          <a:xfrm>
            <a:off x="5532466" y="1704165"/>
            <a:ext cx="360335" cy="335093"/>
          </a:xfrm>
          <a:prstGeom prst="ellipse">
            <a:avLst/>
          </a:prstGeom>
          <a:ln w="19050">
            <a:solidFill>
              <a:srgbClr val="FF0000"/>
            </a:solidFill>
            <a:miter/>
          </a:ln>
        </p:spPr>
        <p:txBody>
          <a:bodyPr lIns="45719" rIns="45719" anchor="ctr"/>
          <a:lstStyle/>
          <a:p>
            <a:pPr algn="ctr">
              <a:defRPr>
                <a:solidFill>
                  <a:srgbClr val="FFFFFF"/>
                </a:solidFill>
              </a:defRPr>
            </a:pPr>
          </a:p>
        </p:txBody>
      </p:sp>
      <p:sp>
        <p:nvSpPr>
          <p:cNvPr id="147" name="Oval 6"/>
          <p:cNvSpPr/>
          <p:nvPr/>
        </p:nvSpPr>
        <p:spPr>
          <a:xfrm>
            <a:off x="6178353" y="2712909"/>
            <a:ext cx="360335" cy="335093"/>
          </a:xfrm>
          <a:prstGeom prst="ellipse">
            <a:avLst/>
          </a:prstGeom>
          <a:ln w="19050">
            <a:solidFill>
              <a:srgbClr val="FF0000"/>
            </a:solidFill>
            <a:miter/>
          </a:ln>
        </p:spPr>
        <p:txBody>
          <a:bodyPr lIns="45719" rIns="45719" anchor="ctr"/>
          <a:lstStyle/>
          <a:p>
            <a:pPr algn="ctr">
              <a:defRPr>
                <a:solidFill>
                  <a:srgbClr val="FFFFFF"/>
                </a:solidFill>
              </a:defRPr>
            </a:pPr>
          </a:p>
        </p:txBody>
      </p:sp>
      <p:sp>
        <p:nvSpPr>
          <p:cNvPr id="148" name="Oval 7"/>
          <p:cNvSpPr/>
          <p:nvPr/>
        </p:nvSpPr>
        <p:spPr>
          <a:xfrm>
            <a:off x="6178351" y="3810001"/>
            <a:ext cx="360335" cy="335093"/>
          </a:xfrm>
          <a:prstGeom prst="ellipse">
            <a:avLst/>
          </a:prstGeom>
          <a:ln w="19050">
            <a:solidFill>
              <a:srgbClr val="FF0000"/>
            </a:solidFill>
            <a:miter/>
          </a:ln>
        </p:spPr>
        <p:txBody>
          <a:bodyPr lIns="45719" rIns="45719" anchor="ctr"/>
          <a:lstStyle/>
          <a:p>
            <a:pPr algn="ctr">
              <a:defRPr>
                <a:solidFill>
                  <a:srgbClr val="FFFFFF"/>
                </a:solidFill>
              </a:defRPr>
            </a:pPr>
          </a:p>
        </p:txBody>
      </p:sp>
      <p:sp>
        <p:nvSpPr>
          <p:cNvPr id="149" name="Oval 8"/>
          <p:cNvSpPr/>
          <p:nvPr/>
        </p:nvSpPr>
        <p:spPr>
          <a:xfrm>
            <a:off x="6178351" y="4770249"/>
            <a:ext cx="360335" cy="335093"/>
          </a:xfrm>
          <a:prstGeom prst="ellipse">
            <a:avLst/>
          </a:prstGeom>
          <a:ln w="19050">
            <a:solidFill>
              <a:srgbClr val="FF0000"/>
            </a:solidFill>
            <a:miter/>
          </a:ln>
        </p:spPr>
        <p:txBody>
          <a:bodyPr lIns="45719" rIns="45719" anchor="ctr"/>
          <a:lstStyle/>
          <a:p>
            <a:pPr algn="ctr">
              <a:defRPr>
                <a:solidFill>
                  <a:srgbClr val="FFFFFF"/>
                </a:solidFill>
              </a:defRPr>
            </a:pPr>
          </a:p>
        </p:txBody>
      </p:sp>
      <p:sp>
        <p:nvSpPr>
          <p:cNvPr id="150" name="Oval 9"/>
          <p:cNvSpPr/>
          <p:nvPr/>
        </p:nvSpPr>
        <p:spPr>
          <a:xfrm>
            <a:off x="6178351" y="5798920"/>
            <a:ext cx="360335" cy="335093"/>
          </a:xfrm>
          <a:prstGeom prst="ellipse">
            <a:avLst/>
          </a:prstGeom>
          <a:ln w="19050">
            <a:solidFill>
              <a:srgbClr val="FF0000"/>
            </a:solidFill>
            <a:miter/>
          </a:ln>
        </p:spPr>
        <p:txBody>
          <a:bodyPr lIns="45719" rIns="45719" anchor="ctr"/>
          <a:lstStyle/>
          <a:p>
            <a:pPr algn="ctr">
              <a:defRPr>
                <a:solidFill>
                  <a:srgbClr val="FFFFFF"/>
                </a:solidFill>
              </a:defRPr>
            </a:pPr>
          </a:p>
        </p:txBody>
      </p:sp>
      <p:sp>
        <p:nvSpPr>
          <p:cNvPr id="151" name="CaixaDeTexto 10"/>
          <p:cNvSpPr txBox="1"/>
          <p:nvPr/>
        </p:nvSpPr>
        <p:spPr>
          <a:xfrm>
            <a:off x="7339147" y="6457475"/>
            <a:ext cx="487499" cy="370841"/>
          </a:xfrm>
          <a:prstGeom prst="rect">
            <a:avLst/>
          </a:prstGeom>
          <a:ln w="12700">
            <a:miter lim="400000"/>
          </a:ln>
        </p:spPr>
        <p:txBody>
          <a:bodyPr lIns="45719" rIns="45719">
            <a:spAutoFit/>
          </a:bodyPr>
          <a:lstStyle>
            <a:lvl1pPr algn="ctr">
              <a:defRPr>
                <a:solidFill>
                  <a:srgbClr val="FF0000"/>
                </a:solidFill>
              </a:defRPr>
            </a:lvl1pPr>
          </a:lstStyle>
          <a:p>
            <a:r>
              <a:t>19</a:t>
            </a:r>
          </a:p>
        </p:txBody>
      </p:sp>
      <p:pic>
        <p:nvPicPr>
          <p:cNvPr id="152" name="Marcador de Posição de Conteúdo 4" descr="Marcador de Posição de Conteúdo 4"/>
          <p:cNvPicPr>
            <a:picLocks noChangeAspect="1"/>
          </p:cNvPicPr>
          <p:nvPr/>
        </p:nvPicPr>
        <p:blipFill>
          <a:blip r:embed="rId1"/>
          <a:stretch>
            <a:fillRect/>
          </a:stretch>
        </p:blipFill>
        <p:spPr>
          <a:xfrm>
            <a:off x="3574670" y="55735"/>
            <a:ext cx="4376555" cy="6746530"/>
          </a:xfrm>
          <a:prstGeom prst="rect">
            <a:avLst/>
          </a:prstGeom>
          <a:ln w="12700">
            <a:miter lim="400000"/>
            <a:headEnd/>
            <a:tailEnd/>
          </a:ln>
        </p:spPr>
      </p:pic>
      <p:sp>
        <p:nvSpPr>
          <p:cNvPr id="153" name="Oval 12"/>
          <p:cNvSpPr/>
          <p:nvPr/>
        </p:nvSpPr>
        <p:spPr>
          <a:xfrm>
            <a:off x="5554238" y="1678838"/>
            <a:ext cx="360335" cy="335093"/>
          </a:xfrm>
          <a:prstGeom prst="ellipse">
            <a:avLst/>
          </a:prstGeom>
          <a:ln w="19050">
            <a:solidFill>
              <a:srgbClr val="FF0000"/>
            </a:solidFill>
            <a:miter/>
          </a:ln>
        </p:spPr>
        <p:txBody>
          <a:bodyPr lIns="45719" rIns="45719" anchor="ctr"/>
          <a:lstStyle/>
          <a:p>
            <a:pPr algn="ctr">
              <a:defRPr>
                <a:solidFill>
                  <a:srgbClr val="FFFFFF"/>
                </a:solidFill>
              </a:defRPr>
            </a:pPr>
          </a:p>
        </p:txBody>
      </p:sp>
      <p:sp>
        <p:nvSpPr>
          <p:cNvPr id="154" name="Oval 13"/>
          <p:cNvSpPr/>
          <p:nvPr/>
        </p:nvSpPr>
        <p:spPr>
          <a:xfrm>
            <a:off x="6200123" y="2687582"/>
            <a:ext cx="360335" cy="335093"/>
          </a:xfrm>
          <a:prstGeom prst="ellipse">
            <a:avLst/>
          </a:prstGeom>
          <a:ln w="19050">
            <a:solidFill>
              <a:srgbClr val="FF0000"/>
            </a:solidFill>
            <a:miter/>
          </a:ln>
        </p:spPr>
        <p:txBody>
          <a:bodyPr lIns="45719" rIns="45719" anchor="ctr"/>
          <a:lstStyle/>
          <a:p>
            <a:pPr algn="ctr">
              <a:defRPr>
                <a:solidFill>
                  <a:srgbClr val="FFFFFF"/>
                </a:solidFill>
              </a:defRPr>
            </a:pPr>
          </a:p>
        </p:txBody>
      </p:sp>
      <p:sp>
        <p:nvSpPr>
          <p:cNvPr id="155" name="Oval 14"/>
          <p:cNvSpPr/>
          <p:nvPr/>
        </p:nvSpPr>
        <p:spPr>
          <a:xfrm>
            <a:off x="6200123" y="3784674"/>
            <a:ext cx="360335" cy="335093"/>
          </a:xfrm>
          <a:prstGeom prst="ellipse">
            <a:avLst/>
          </a:prstGeom>
          <a:ln w="19050">
            <a:solidFill>
              <a:srgbClr val="FF0000"/>
            </a:solidFill>
            <a:miter/>
          </a:ln>
        </p:spPr>
        <p:txBody>
          <a:bodyPr lIns="45719" rIns="45719" anchor="ctr"/>
          <a:lstStyle/>
          <a:p>
            <a:pPr algn="ctr">
              <a:defRPr>
                <a:solidFill>
                  <a:srgbClr val="FFFFFF"/>
                </a:solidFill>
              </a:defRPr>
            </a:pPr>
          </a:p>
        </p:txBody>
      </p:sp>
      <p:sp>
        <p:nvSpPr>
          <p:cNvPr id="156" name="Oval 15"/>
          <p:cNvSpPr/>
          <p:nvPr/>
        </p:nvSpPr>
        <p:spPr>
          <a:xfrm>
            <a:off x="6200123" y="4744923"/>
            <a:ext cx="360335" cy="335093"/>
          </a:xfrm>
          <a:prstGeom prst="ellipse">
            <a:avLst/>
          </a:prstGeom>
          <a:ln w="19050">
            <a:solidFill>
              <a:srgbClr val="FF0000"/>
            </a:solidFill>
            <a:miter/>
          </a:ln>
        </p:spPr>
        <p:txBody>
          <a:bodyPr lIns="45719" rIns="45719" anchor="ctr"/>
          <a:lstStyle/>
          <a:p>
            <a:pPr algn="ctr">
              <a:defRPr>
                <a:solidFill>
                  <a:srgbClr val="FFFFFF"/>
                </a:solidFill>
              </a:defRPr>
            </a:pPr>
          </a:p>
        </p:txBody>
      </p:sp>
      <p:sp>
        <p:nvSpPr>
          <p:cNvPr id="157" name="Oval 16"/>
          <p:cNvSpPr/>
          <p:nvPr/>
        </p:nvSpPr>
        <p:spPr>
          <a:xfrm>
            <a:off x="6200121" y="5773592"/>
            <a:ext cx="360335" cy="335093"/>
          </a:xfrm>
          <a:prstGeom prst="ellipse">
            <a:avLst/>
          </a:prstGeom>
          <a:ln w="19050">
            <a:solidFill>
              <a:srgbClr val="FF0000"/>
            </a:solidFill>
            <a:miter/>
          </a:ln>
        </p:spPr>
        <p:txBody>
          <a:bodyPr lIns="45719" rIns="45719" anchor="ctr"/>
          <a:lstStyle/>
          <a:p>
            <a:pPr algn="ctr">
              <a:defRPr>
                <a:solidFill>
                  <a:srgbClr val="FFFFFF"/>
                </a:solidFill>
              </a:defRPr>
            </a:pPr>
          </a:p>
        </p:txBody>
      </p:sp>
      <p:sp>
        <p:nvSpPr>
          <p:cNvPr id="158" name="CaixaDeTexto 17"/>
          <p:cNvSpPr txBox="1"/>
          <p:nvPr/>
        </p:nvSpPr>
        <p:spPr>
          <a:xfrm>
            <a:off x="7360918" y="6432148"/>
            <a:ext cx="487499" cy="370841"/>
          </a:xfrm>
          <a:prstGeom prst="rect">
            <a:avLst/>
          </a:prstGeom>
          <a:ln w="12700">
            <a:miter lim="400000"/>
          </a:ln>
        </p:spPr>
        <p:txBody>
          <a:bodyPr lIns="45719" rIns="45719">
            <a:spAutoFit/>
          </a:bodyPr>
          <a:lstStyle>
            <a:lvl1pPr algn="ctr">
              <a:defRPr>
                <a:solidFill>
                  <a:srgbClr val="FF0000"/>
                </a:solidFill>
              </a:defRPr>
            </a:lvl1pPr>
          </a:lstStyle>
          <a:p>
            <a:r>
              <a:t>19</a:t>
            </a:r>
          </a:p>
        </p:txBody>
      </p:sp>
      <p:sp>
        <p:nvSpPr>
          <p:cNvPr id="159" name="CaixaDeTexto 20"/>
          <p:cNvSpPr txBox="1"/>
          <p:nvPr/>
        </p:nvSpPr>
        <p:spPr>
          <a:xfrm>
            <a:off x="8318388" y="887895"/>
            <a:ext cx="3761630" cy="269241"/>
          </a:xfrm>
          <a:prstGeom prst="rect">
            <a:avLst/>
          </a:prstGeom>
          <a:ln w="12700">
            <a:miter lim="400000"/>
          </a:ln>
        </p:spPr>
        <p:txBody>
          <a:bodyPr lIns="45719" rIns="45719">
            <a:spAutoFit/>
          </a:bodyPr>
          <a:lstStyle/>
          <a:p>
            <a:pPr>
              <a:defRPr sz="1200"/>
            </a:pPr>
            <a:r>
              <a:rPr u="sng">
                <a:solidFill>
                  <a:srgbClr val="467886"/>
                </a:solidFill>
                <a:uFill>
                  <a:solidFill>
                    <a:srgbClr val="467886"/>
                  </a:solidFill>
                </a:uFill>
              </a:rPr>
              <a:t>https://www.asthmacontroltest.com/en-gb/welcome/</a:t>
            </a:r>
            <a:r>
              <a:t> </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Content Placeholder 2"/>
          <p:cNvSpPr txBox="1"/>
          <p:nvPr>
            <p:ph type="body" idx="1"/>
          </p:nvPr>
        </p:nvSpPr>
        <p:spPr>
          <a:xfrm>
            <a:off x="909319" y="2071686"/>
            <a:ext cx="9779849" cy="4394450"/>
          </a:xfrm>
          <a:prstGeom prst="rect">
            <a:avLst/>
          </a:prstGeom>
        </p:spPr>
        <p:txBody>
          <a:bodyPr/>
          <a:lstStyle/>
          <a:p>
            <a:pPr marL="514350" indent="-514350">
              <a:lnSpc>
                <a:spcPct val="72000"/>
              </a:lnSpc>
              <a:buFontTx/>
              <a:buAutoNum type="arabicPeriod" startAt="4"/>
              <a:defRPr sz="2200" b="1"/>
            </a:pPr>
            <a:r>
              <a:t>加重因素和诱因</a:t>
            </a:r>
            <a:endParaRPr sz="2500"/>
          </a:p>
          <a:p>
            <a:pPr marL="0" lvl="1" indent="457200">
              <a:lnSpc>
                <a:spcPct val="72000"/>
              </a:lnSpc>
              <a:spcBef>
                <a:spcPts val="500"/>
              </a:spcBef>
              <a:buSzTx/>
              <a:buNone/>
              <a:defRPr sz="2200"/>
            </a:pPr>
            <a:r>
              <a:t>艾丽丝发现，每次她去朋友家（家中摆放着旧沙发或书籍）时，接触到灰尘后，症状（流涕和轻微喘息）会加重。在春季，当有人在她家附近割草时，她也会感到症状加重。她有对尘螨和草花粉过敏的病史。</a:t>
            </a:r>
          </a:p>
          <a:p>
            <a:pPr marL="514350" indent="-514350">
              <a:lnSpc>
                <a:spcPct val="72000"/>
              </a:lnSpc>
              <a:buFontTx/>
              <a:buAutoNum type="arabicPeriod" startAt="4"/>
              <a:defRPr sz="2200" b="1"/>
            </a:pPr>
            <a:r>
              <a:t>药物治疗  </a:t>
            </a:r>
            <a:br/>
            <a:r>
              <a:rPr b="0"/>
              <a:t>爱丽丝被处方吸入用布地奈德200微克（DPI），每日两次；按需吸入沙丁胺醇，通过定量吸入器（pMDI）。</a:t>
            </a:r>
            <a:endParaRPr sz="2400"/>
          </a:p>
          <a:p>
            <a:pPr marL="514350" indent="-514350">
              <a:lnSpc>
                <a:spcPct val="72000"/>
              </a:lnSpc>
              <a:buFontTx/>
              <a:buAutoNum type="arabicPeriod" startAt="4"/>
              <a:defRPr sz="2200" b="1"/>
            </a:pPr>
            <a:r>
              <a:t>依从性和吸入器使用技巧 </a:t>
            </a:r>
            <a:br>
              <a:rPr b="0"/>
            </a:br>
            <a:r>
              <a:rPr b="0"/>
              <a:t>爱丽丝报告称，她并不总是按照推荐的方式使用她的ICS。她很少每天使用两次，而且经常忘记使用，或者如果没有症状就决定不使用。当她出现喘息或呼吸困难时，她会使用她的SABA急救吸入器。尽管她已被建议在运动前吸入两下SABA，但她很少这样做，因为她觉得心跳加快。她能够正确使用吸入器。</a:t>
            </a:r>
            <a:endParaRPr b="0"/>
          </a:p>
        </p:txBody>
      </p:sp>
      <p:pic>
        <p:nvPicPr>
          <p:cNvPr id="162" name="Content Placeholder 4" descr="Content Placeholder 4"/>
          <p:cNvPicPr>
            <a:picLocks noChangeAspect="1"/>
          </p:cNvPicPr>
          <p:nvPr/>
        </p:nvPicPr>
        <p:blipFill>
          <a:blip r:embed="rId1"/>
          <a:stretch>
            <a:fillRect/>
          </a:stretch>
        </p:blipFill>
        <p:spPr>
          <a:xfrm>
            <a:off x="10689167" y="391863"/>
            <a:ext cx="1236677" cy="645546"/>
          </a:xfrm>
          <a:prstGeom prst="rect">
            <a:avLst/>
          </a:prstGeom>
          <a:ln w="12700">
            <a:miter lim="400000"/>
            <a:headEnd/>
            <a:tailEnd/>
          </a:ln>
        </p:spPr>
      </p:pic>
      <p:sp>
        <p:nvSpPr>
          <p:cNvPr id="163" name="Title 1"/>
          <p:cNvSpPr txBox="1"/>
          <p:nvPr/>
        </p:nvSpPr>
        <p:spPr>
          <a:xfrm>
            <a:off x="955039" y="391864"/>
            <a:ext cx="9071611" cy="1726621"/>
          </a:xfrm>
          <a:prstGeom prst="rect">
            <a:avLst/>
          </a:prstGeom>
          <a:ln w="12700">
            <a:miter lim="400000"/>
          </a:ln>
        </p:spPr>
        <p:txBody>
          <a:bodyPr lIns="45719" rIns="45719" anchor="ctr">
            <a:normAutofit/>
          </a:bodyPr>
          <a:lstStyle/>
          <a:p>
            <a:pPr defTabSz="868680">
              <a:lnSpc>
                <a:spcPct val="90000"/>
              </a:lnSpc>
              <a:defRPr sz="2470" b="1">
                <a:solidFill>
                  <a:srgbClr val="31B44B"/>
                </a:solidFill>
                <a:latin typeface="Arial" panose="020B0604020202090204"/>
                <a:ea typeface="Arial" panose="020B0604020202090204"/>
                <a:cs typeface="Arial" panose="020B0604020202090204"/>
                <a:sym typeface="Arial" panose="020B0604020202090204"/>
              </a:defRPr>
            </a:pPr>
            <a:r>
              <a:t>咨询1</a:t>
            </a:r>
          </a:p>
          <a:p>
            <a:pPr defTabSz="868680">
              <a:lnSpc>
                <a:spcPct val="90000"/>
              </a:lnSpc>
              <a:defRPr sz="2470" b="1">
                <a:solidFill>
                  <a:srgbClr val="31B44B"/>
                </a:solidFill>
                <a:latin typeface="Arial" panose="020B0604020202090204"/>
                <a:ea typeface="Arial" panose="020B0604020202090204"/>
                <a:cs typeface="Arial" panose="020B0604020202090204"/>
                <a:sym typeface="Arial" panose="020B0604020202090204"/>
              </a:defRPr>
            </a:pPr>
          </a:p>
          <a:p>
            <a:pPr defTabSz="868680">
              <a:lnSpc>
                <a:spcPct val="90000"/>
              </a:lnSpc>
              <a:defRPr sz="3040" b="1">
                <a:solidFill>
                  <a:srgbClr val="31B44B"/>
                </a:solidFill>
                <a:latin typeface="Arial" panose="020B0604020202090204"/>
                <a:ea typeface="Arial" panose="020B0604020202090204"/>
                <a:cs typeface="Arial" panose="020B0604020202090204"/>
                <a:sym typeface="Arial" panose="020B0604020202090204"/>
              </a:defRPr>
            </a:pPr>
            <a:r>
              <a:t>当前演示，继续</a:t>
            </a:r>
          </a:p>
        </p:txBody>
      </p:sp>
      <p:sp>
        <p:nvSpPr>
          <p:cNvPr id="164" name="TextBox 1"/>
          <p:cNvSpPr txBox="1"/>
          <p:nvPr/>
        </p:nvSpPr>
        <p:spPr>
          <a:xfrm>
            <a:off x="2039294" y="6604489"/>
            <a:ext cx="8113412" cy="421641"/>
          </a:xfrm>
          <a:prstGeom prst="rect">
            <a:avLst/>
          </a:prstGeom>
          <a:ln w="12700">
            <a:miter lim="400000"/>
          </a:ln>
        </p:spPr>
        <p:txBody>
          <a:bodyPr lIns="45719" rIns="45719">
            <a:spAutoFit/>
          </a:bodyPr>
          <a:lstStyle>
            <a:lvl1pPr algn="ctr">
              <a:spcBef>
                <a:spcPts val="100"/>
              </a:spcBef>
              <a:defRPr sz="1000" spc="-4">
                <a:latin typeface="Arial" panose="020B0604020202090204"/>
                <a:ea typeface="Arial" panose="020B0604020202090204"/>
                <a:cs typeface="Arial" panose="020B0604020202090204"/>
                <a:sym typeface="Arial" panose="020B0604020202090204"/>
              </a:defRPr>
            </a:lvl1pPr>
          </a:lstStyle>
          <a:p>
            <a:r>
              <a:t>葛兰素史克（GSK）提供了无限制的教育资助，以支持本案例研究的开发，但未参与其内容的制定。</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Content Placeholder 2"/>
          <p:cNvSpPr txBox="1"/>
          <p:nvPr>
            <p:ph type="body" idx="1"/>
          </p:nvPr>
        </p:nvSpPr>
        <p:spPr>
          <a:xfrm>
            <a:off x="909321" y="2071686"/>
            <a:ext cx="9521943" cy="4394450"/>
          </a:xfrm>
          <a:prstGeom prst="rect">
            <a:avLst/>
          </a:prstGeom>
        </p:spPr>
        <p:txBody>
          <a:bodyPr/>
          <a:lstStyle/>
          <a:p>
            <a:pPr marL="514350" indent="-514350">
              <a:lnSpc>
                <a:spcPct val="81000"/>
              </a:lnSpc>
              <a:buFontTx/>
              <a:buAutoNum type="arabicPeriod" startAt="7"/>
              <a:defRPr sz="2200" b="1"/>
            </a:pPr>
            <a:r>
              <a:t>肥胖</a:t>
            </a:r>
            <a:r>
              <a:rPr b="0"/>
              <a:t> </a:t>
            </a:r>
            <a:br>
              <a:rPr b="0"/>
            </a:br>
            <a:r>
              <a:rPr b="0"/>
              <a:t>BMI正常范围。</a:t>
            </a:r>
            <a:endParaRPr sz="2400"/>
          </a:p>
          <a:p>
            <a:pPr marL="514350" indent="-514350">
              <a:lnSpc>
                <a:spcPct val="81000"/>
              </a:lnSpc>
              <a:buFontTx/>
              <a:buAutoNum type="arabicPeriod" startAt="7"/>
              <a:defRPr sz="2200" b="1"/>
            </a:pPr>
            <a:r>
              <a:t>心理支持</a:t>
            </a:r>
            <a:br>
              <a:rPr b="0"/>
            </a:br>
            <a:r>
              <a:rPr b="0"/>
              <a:t>爱丽丝担心自己的身体状况与以往不同，这影响了她打篮球的表现。这可能是她寻求改变的主要动力，因为她非常渴望成为团队的一员。</a:t>
            </a:r>
            <a:endParaRPr sz="2500"/>
          </a:p>
          <a:p>
            <a:pPr marL="514350" indent="-514350">
              <a:lnSpc>
                <a:spcPct val="81000"/>
              </a:lnSpc>
              <a:buFontTx/>
              <a:buAutoNum type="arabicPeriod" startAt="7"/>
              <a:defRPr sz="2200" b="1"/>
            </a:pPr>
            <a:r>
              <a:t>探索爱丽丝的健康观念与先入之见</a:t>
            </a:r>
            <a:endParaRPr sz="2500"/>
          </a:p>
          <a:p>
            <a:pPr marL="0" lvl="1" indent="457200">
              <a:lnSpc>
                <a:spcPct val="81000"/>
              </a:lnSpc>
              <a:spcBef>
                <a:spcPts val="500"/>
              </a:spcBef>
              <a:buSzTx/>
              <a:buNone/>
              <a:defRPr sz="2200"/>
            </a:pPr>
            <a:r>
              <a:t>她不喜欢每天都要使用吸入器。一些患有哮喘的同事告诉她，吸入器可能有害。她查阅了一些网站，还读到定期治疗很重要。她不知道该相信什么。她还担心这会影响她在篮球比赛中的表现。</a:t>
            </a:r>
          </a:p>
          <a:p>
            <a:pPr marL="514350" indent="-514350">
              <a:lnSpc>
                <a:spcPct val="81000"/>
              </a:lnSpc>
              <a:buFontTx/>
              <a:buAutoNum type="arabicPeriod" startAt="7"/>
              <a:defRPr sz="2200" b="1"/>
            </a:pPr>
            <a:r>
              <a:t>转诊至专科评估</a:t>
            </a:r>
            <a:br/>
            <a:r>
              <a:rPr b="0"/>
              <a:t>目前还不是。</a:t>
            </a:r>
            <a:endParaRPr b="0"/>
          </a:p>
        </p:txBody>
      </p:sp>
      <p:pic>
        <p:nvPicPr>
          <p:cNvPr id="167" name="Content Placeholder 4" descr="Content Placeholder 4"/>
          <p:cNvPicPr>
            <a:picLocks noChangeAspect="1"/>
          </p:cNvPicPr>
          <p:nvPr/>
        </p:nvPicPr>
        <p:blipFill>
          <a:blip r:embed="rId1"/>
          <a:stretch>
            <a:fillRect/>
          </a:stretch>
        </p:blipFill>
        <p:spPr>
          <a:xfrm>
            <a:off x="10689167" y="391863"/>
            <a:ext cx="1236677" cy="645546"/>
          </a:xfrm>
          <a:prstGeom prst="rect">
            <a:avLst/>
          </a:prstGeom>
          <a:ln w="12700">
            <a:miter lim="400000"/>
            <a:headEnd/>
            <a:tailEnd/>
          </a:ln>
        </p:spPr>
      </p:pic>
      <p:sp>
        <p:nvSpPr>
          <p:cNvPr id="168" name="Title 1"/>
          <p:cNvSpPr txBox="1"/>
          <p:nvPr/>
        </p:nvSpPr>
        <p:spPr>
          <a:xfrm>
            <a:off x="955039" y="391864"/>
            <a:ext cx="9071611" cy="1726621"/>
          </a:xfrm>
          <a:prstGeom prst="rect">
            <a:avLst/>
          </a:prstGeom>
          <a:ln w="12700">
            <a:miter lim="400000"/>
          </a:ln>
        </p:spPr>
        <p:txBody>
          <a:bodyPr lIns="45719" rIns="45719" anchor="ctr">
            <a:normAutofit/>
          </a:bodyPr>
          <a:lstStyle/>
          <a:p>
            <a:pPr>
              <a:lnSpc>
                <a:spcPct val="90000"/>
              </a:lnSpc>
              <a:defRPr sz="2600" b="1">
                <a:solidFill>
                  <a:srgbClr val="31B44B"/>
                </a:solidFill>
                <a:latin typeface="Arial" panose="020B0604020202090204"/>
                <a:ea typeface="Arial" panose="020B0604020202090204"/>
                <a:cs typeface="Arial" panose="020B0604020202090204"/>
                <a:sym typeface="Arial" panose="020B0604020202090204"/>
              </a:defRPr>
            </a:pPr>
            <a:r>
              <a:t>咨询1</a:t>
            </a:r>
          </a:p>
          <a:p>
            <a:pPr>
              <a:lnSpc>
                <a:spcPct val="90000"/>
              </a:lnSpc>
              <a:defRPr sz="2600" b="1">
                <a:solidFill>
                  <a:srgbClr val="31B44B"/>
                </a:solidFill>
                <a:latin typeface="Arial" panose="020B0604020202090204"/>
                <a:ea typeface="Arial" panose="020B0604020202090204"/>
                <a:cs typeface="Arial" panose="020B0604020202090204"/>
                <a:sym typeface="Arial" panose="020B0604020202090204"/>
              </a:defRPr>
            </a:pPr>
          </a:p>
          <a:p>
            <a:pPr>
              <a:lnSpc>
                <a:spcPct val="90000"/>
              </a:lnSpc>
              <a:defRPr sz="3200" b="1">
                <a:solidFill>
                  <a:srgbClr val="31B44B"/>
                </a:solidFill>
                <a:latin typeface="Arial" panose="020B0604020202090204"/>
                <a:ea typeface="Arial" panose="020B0604020202090204"/>
                <a:cs typeface="Arial" panose="020B0604020202090204"/>
                <a:sym typeface="Arial" panose="020B0604020202090204"/>
              </a:defRPr>
            </a:pPr>
            <a:r>
              <a:t>当前演示，继续</a:t>
            </a:r>
          </a:p>
        </p:txBody>
      </p:sp>
      <p:sp>
        <p:nvSpPr>
          <p:cNvPr id="169" name="TextBox 1"/>
          <p:cNvSpPr txBox="1"/>
          <p:nvPr/>
        </p:nvSpPr>
        <p:spPr>
          <a:xfrm>
            <a:off x="2039294" y="6604489"/>
            <a:ext cx="8113412" cy="421641"/>
          </a:xfrm>
          <a:prstGeom prst="rect">
            <a:avLst/>
          </a:prstGeom>
          <a:ln w="12700">
            <a:miter lim="400000"/>
          </a:ln>
        </p:spPr>
        <p:txBody>
          <a:bodyPr lIns="45719" rIns="45719">
            <a:spAutoFit/>
          </a:bodyPr>
          <a:lstStyle>
            <a:lvl1pPr algn="ctr">
              <a:spcBef>
                <a:spcPts val="100"/>
              </a:spcBef>
              <a:defRPr sz="1000" spc="-4">
                <a:latin typeface="Arial" panose="020B0604020202090204"/>
                <a:ea typeface="Arial" panose="020B0604020202090204"/>
                <a:cs typeface="Arial" panose="020B0604020202090204"/>
                <a:sym typeface="Arial" panose="020B0604020202090204"/>
              </a:defRPr>
            </a:lvl1pPr>
          </a:lstStyle>
          <a:p>
            <a:r>
              <a:t>葛兰素史克（GSK）提供了无限制的教育资助，以支持本案例研究的开发，但未参与其内容的制定。</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Content Placeholder 2"/>
          <p:cNvSpPr txBox="1"/>
          <p:nvPr>
            <p:ph type="body" idx="1"/>
          </p:nvPr>
        </p:nvSpPr>
        <p:spPr>
          <a:xfrm>
            <a:off x="909319" y="2282954"/>
            <a:ext cx="10515601" cy="3916556"/>
          </a:xfrm>
          <a:prstGeom prst="rect">
            <a:avLst/>
          </a:prstGeom>
        </p:spPr>
        <p:txBody>
          <a:bodyPr/>
          <a:lstStyle/>
          <a:p>
            <a:pPr marL="0" indent="0" defTabSz="877570">
              <a:spcBef>
                <a:spcPts val="900"/>
              </a:spcBef>
              <a:buSzTx/>
              <a:buNone/>
              <a:defRPr sz="2495" b="1" i="1">
                <a:solidFill>
                  <a:srgbClr val="00B050"/>
                </a:solidFill>
              </a:defRPr>
            </a:pPr>
            <a:r>
              <a:t>研究结果：</a:t>
            </a:r>
          </a:p>
          <a:p>
            <a:pPr marL="219710" indent="-219710" defTabSz="877570">
              <a:spcBef>
                <a:spcPts val="900"/>
              </a:spcBef>
              <a:defRPr sz="2495"/>
            </a:pPr>
            <a:r>
              <a:t>心肺听诊正常。脉搏率80次/分。 </a:t>
            </a:r>
          </a:p>
          <a:p>
            <a:pPr marL="219710" indent="-219710" defTabSz="877570">
              <a:spcBef>
                <a:spcPts val="900"/>
              </a:spcBef>
              <a:defRPr sz="2495"/>
            </a:pPr>
            <a:r>
              <a:t>最新肺功能检查结果正常（两年前）。</a:t>
            </a:r>
          </a:p>
          <a:p>
            <a:pPr marL="219710" indent="-219710" defTabSz="877570">
              <a:spcBef>
                <a:spcPts val="900"/>
              </a:spcBef>
              <a:defRPr sz="2495"/>
            </a:pPr>
            <a:r>
              <a:t>其峰值呼气流量为330 L/min。</a:t>
            </a:r>
          </a:p>
          <a:p>
            <a:pPr marL="658495" lvl="1" indent="-219710" defTabSz="877570">
              <a:spcBef>
                <a:spcPts val="400"/>
              </a:spcBef>
              <a:defRPr sz="2110"/>
            </a:pPr>
            <a:r>
              <a:t>身高165 cm：呼气量445 L，（74%）/患者最佳值450 L，（73%）</a:t>
            </a:r>
            <a:endParaRPr sz="2305"/>
          </a:p>
          <a:p>
            <a:pPr marL="219710" indent="-219710" defTabSz="877570">
              <a:spcBef>
                <a:spcPts val="900"/>
              </a:spcBef>
              <a:defRPr sz="2495"/>
            </a:pPr>
          </a:p>
          <a:p>
            <a:pPr marL="0" indent="0" defTabSz="877570">
              <a:spcBef>
                <a:spcPts val="900"/>
              </a:spcBef>
              <a:buSzTx/>
              <a:buNone/>
              <a:defRPr sz="2495" b="1" i="1">
                <a:solidFill>
                  <a:srgbClr val="FF0000"/>
                </a:solidFill>
              </a:defRPr>
            </a:pPr>
            <a:r>
              <a:t>问题：</a:t>
            </a:r>
            <a:br/>
            <a:r>
              <a:rPr b="0" i="0">
                <a:solidFill>
                  <a:srgbClr val="000000"/>
                </a:solidFill>
              </a:rPr>
              <a:t>您如何评价这些发现？</a:t>
            </a:r>
            <a:endParaRPr b="0" i="0">
              <a:solidFill>
                <a:srgbClr val="000000"/>
              </a:solidFill>
            </a:endParaRPr>
          </a:p>
        </p:txBody>
      </p:sp>
      <p:pic>
        <p:nvPicPr>
          <p:cNvPr id="172" name="Content Placeholder 4" descr="Content Placeholder 4"/>
          <p:cNvPicPr>
            <a:picLocks noChangeAspect="1"/>
          </p:cNvPicPr>
          <p:nvPr/>
        </p:nvPicPr>
        <p:blipFill>
          <a:blip r:embed="rId1"/>
          <a:stretch>
            <a:fillRect/>
          </a:stretch>
        </p:blipFill>
        <p:spPr>
          <a:xfrm>
            <a:off x="10689167" y="391863"/>
            <a:ext cx="1236677" cy="645546"/>
          </a:xfrm>
          <a:prstGeom prst="rect">
            <a:avLst/>
          </a:prstGeom>
          <a:ln w="12700">
            <a:miter lim="400000"/>
            <a:headEnd/>
            <a:tailEnd/>
          </a:ln>
        </p:spPr>
      </p:pic>
      <p:sp>
        <p:nvSpPr>
          <p:cNvPr id="173" name="Title 1"/>
          <p:cNvSpPr txBox="1"/>
          <p:nvPr/>
        </p:nvSpPr>
        <p:spPr>
          <a:xfrm>
            <a:off x="955039" y="391864"/>
            <a:ext cx="9071611" cy="1726621"/>
          </a:xfrm>
          <a:prstGeom prst="rect">
            <a:avLst/>
          </a:prstGeom>
          <a:ln w="12700">
            <a:miter lim="400000"/>
          </a:ln>
        </p:spPr>
        <p:txBody>
          <a:bodyPr lIns="45719" rIns="45719" anchor="ctr">
            <a:normAutofit/>
          </a:bodyPr>
          <a:lstStyle/>
          <a:p>
            <a:pPr>
              <a:lnSpc>
                <a:spcPct val="90000"/>
              </a:lnSpc>
              <a:defRPr sz="2600" b="1">
                <a:solidFill>
                  <a:srgbClr val="31B44B"/>
                </a:solidFill>
                <a:latin typeface="Arial" panose="020B0604020202090204"/>
                <a:ea typeface="Arial" panose="020B0604020202090204"/>
                <a:cs typeface="Arial" panose="020B0604020202090204"/>
                <a:sym typeface="Arial" panose="020B0604020202090204"/>
              </a:defRPr>
            </a:pPr>
            <a:r>
              <a:t>咨询1</a:t>
            </a:r>
          </a:p>
          <a:p>
            <a:pPr>
              <a:lnSpc>
                <a:spcPct val="90000"/>
              </a:lnSpc>
              <a:defRPr sz="2600" b="1">
                <a:solidFill>
                  <a:srgbClr val="31B44B"/>
                </a:solidFill>
                <a:latin typeface="Arial" panose="020B0604020202090204"/>
                <a:ea typeface="Arial" panose="020B0604020202090204"/>
                <a:cs typeface="Arial" panose="020B0604020202090204"/>
                <a:sym typeface="Arial" panose="020B0604020202090204"/>
              </a:defRPr>
            </a:pPr>
          </a:p>
          <a:p>
            <a:pPr>
              <a:lnSpc>
                <a:spcPct val="90000"/>
              </a:lnSpc>
              <a:defRPr sz="3200" b="1">
                <a:solidFill>
                  <a:srgbClr val="31B44B"/>
                </a:solidFill>
                <a:latin typeface="Arial" panose="020B0604020202090204"/>
                <a:ea typeface="Arial" panose="020B0604020202090204"/>
                <a:cs typeface="Arial" panose="020B0604020202090204"/>
                <a:sym typeface="Arial" panose="020B0604020202090204"/>
              </a:defRPr>
            </a:pPr>
            <a:r>
              <a:t>临床检查/检查 </a:t>
            </a:r>
          </a:p>
        </p:txBody>
      </p:sp>
      <p:sp>
        <p:nvSpPr>
          <p:cNvPr id="174" name="TextBox 1"/>
          <p:cNvSpPr txBox="1"/>
          <p:nvPr/>
        </p:nvSpPr>
        <p:spPr>
          <a:xfrm>
            <a:off x="2039294" y="6604489"/>
            <a:ext cx="8113412" cy="421641"/>
          </a:xfrm>
          <a:prstGeom prst="rect">
            <a:avLst/>
          </a:prstGeom>
          <a:ln w="12700">
            <a:miter lim="400000"/>
          </a:ln>
        </p:spPr>
        <p:txBody>
          <a:bodyPr lIns="45719" rIns="45719">
            <a:spAutoFit/>
          </a:bodyPr>
          <a:lstStyle>
            <a:lvl1pPr algn="ctr">
              <a:spcBef>
                <a:spcPts val="100"/>
              </a:spcBef>
              <a:defRPr sz="1000" spc="-4">
                <a:latin typeface="Arial" panose="020B0604020202090204"/>
                <a:ea typeface="Arial" panose="020B0604020202090204"/>
                <a:cs typeface="Arial" panose="020B0604020202090204"/>
                <a:sym typeface="Arial" panose="020B0604020202090204"/>
              </a:defRPr>
            </a:lvl1pPr>
          </a:lstStyle>
          <a:p>
            <a:r>
              <a:t>葛兰素史克（GSK）提供了无限制的教育资助，以支持本案例研究的开发，但未参与其内容的制定。</a:t>
            </a:r>
          </a:p>
        </p:txBody>
      </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type="el">
                                    <p:tmAbs val="0"/>
                                  </p:iterate>
                                  <p:childTnLst>
                                    <p:set>
                                      <p:cBhvr>
                                        <p:cTn id="6" dur="indefinite" fill="hold"/>
                                        <p:tgtEl>
                                          <p:spTgt spid="171"/>
                                        </p:tgtEl>
                                        <p:attrNameLst>
                                          <p:attrName>style.visibility</p:attrName>
                                        </p:attrNameLst>
                                      </p:cBhvr>
                                      <p:to>
                                        <p:strVal val="visible"/>
                                      </p:to>
                                    </p:set>
                                    <p:animEffect transition="in" filter="fade">
                                      <p:cBhvr>
                                        <p:cTn id="7" dur="500"/>
                                        <p:tgtEl>
                                          <p:spTgt spid="1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spid="171" grpId="1"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Content Placeholder 2"/>
          <p:cNvSpPr txBox="1"/>
          <p:nvPr>
            <p:ph type="body" idx="1"/>
          </p:nvPr>
        </p:nvSpPr>
        <p:spPr>
          <a:xfrm>
            <a:off x="909319" y="2212259"/>
            <a:ext cx="10515601" cy="3950003"/>
          </a:xfrm>
          <a:prstGeom prst="rect">
            <a:avLst/>
          </a:prstGeom>
        </p:spPr>
        <p:txBody>
          <a:bodyPr/>
          <a:lstStyle/>
          <a:p>
            <a:pPr marL="0" indent="0" defTabSz="905510">
              <a:spcBef>
                <a:spcPts val="1700"/>
              </a:spcBef>
              <a:buSzTx/>
              <a:buNone/>
              <a:defRPr sz="2770" b="1" i="1">
                <a:solidFill>
                  <a:srgbClr val="00B050"/>
                </a:solidFill>
              </a:defRPr>
            </a:pPr>
            <a:r>
              <a:t>结论：</a:t>
            </a:r>
          </a:p>
          <a:p>
            <a:pPr marL="0" indent="0" defTabSz="905510">
              <a:spcBef>
                <a:spcPts val="500"/>
              </a:spcBef>
              <a:buSzTx/>
              <a:buNone/>
              <a:defRPr sz="2770"/>
            </a:pPr>
            <a:br/>
            <a:r>
              <a:rPr sz="2575"/>
              <a:t>胸部检查未见异常。</a:t>
            </a:r>
            <a:endParaRPr sz="2575"/>
          </a:p>
          <a:p>
            <a:pPr marL="0" indent="0" defTabSz="905510">
              <a:spcBef>
                <a:spcPts val="500"/>
              </a:spcBef>
              <a:buSzTx/>
              <a:buNone/>
              <a:defRPr sz="2770"/>
            </a:pPr>
            <a:r>
              <a:rPr sz="2575"/>
              <a:t>她的峰值呼气流量为最佳值的73%。</a:t>
            </a:r>
            <a:endParaRPr sz="2575"/>
          </a:p>
          <a:p>
            <a:pPr marL="0" indent="0" defTabSz="905510">
              <a:spcBef>
                <a:spcPts val="500"/>
              </a:spcBef>
              <a:buSzTx/>
              <a:buNone/>
              <a:defRPr sz="2770"/>
            </a:pPr>
            <a:r>
              <a:rPr sz="2575"/>
              <a:t>依从性似乎是一个需要讨论的问题。</a:t>
            </a:r>
            <a:endParaRPr sz="2575"/>
          </a:p>
          <a:p>
            <a:pPr marL="0" indent="0" defTabSz="905510">
              <a:spcBef>
                <a:spcPts val="500"/>
              </a:spcBef>
              <a:buSzTx/>
              <a:buNone/>
              <a:defRPr sz="2770"/>
            </a:pPr>
            <a:endParaRPr sz="2575"/>
          </a:p>
          <a:p>
            <a:pPr marL="0" indent="0" defTabSz="905510">
              <a:spcBef>
                <a:spcPts val="900"/>
              </a:spcBef>
              <a:buSzTx/>
              <a:buNone/>
              <a:defRPr sz="2575" b="1" i="1">
                <a:solidFill>
                  <a:srgbClr val="FF0000"/>
                </a:solidFill>
              </a:defRPr>
            </a:pPr>
            <a:r>
              <a:t>问题：</a:t>
            </a:r>
          </a:p>
          <a:p>
            <a:pPr marL="0" indent="0" defTabSz="905510">
              <a:spcBef>
                <a:spcPts val="900"/>
              </a:spcBef>
              <a:buSzTx/>
              <a:buNone/>
              <a:defRPr sz="2770"/>
            </a:pPr>
            <a:r>
              <a:t>接下来应采取哪些管理措施？</a:t>
            </a:r>
          </a:p>
        </p:txBody>
      </p:sp>
      <p:pic>
        <p:nvPicPr>
          <p:cNvPr id="177" name="Content Placeholder 4" descr="Content Placeholder 4"/>
          <p:cNvPicPr>
            <a:picLocks noChangeAspect="1"/>
          </p:cNvPicPr>
          <p:nvPr/>
        </p:nvPicPr>
        <p:blipFill>
          <a:blip r:embed="rId1"/>
          <a:stretch>
            <a:fillRect/>
          </a:stretch>
        </p:blipFill>
        <p:spPr>
          <a:xfrm>
            <a:off x="10689167" y="391863"/>
            <a:ext cx="1236677" cy="645546"/>
          </a:xfrm>
          <a:prstGeom prst="rect">
            <a:avLst/>
          </a:prstGeom>
          <a:ln w="12700">
            <a:miter lim="400000"/>
            <a:headEnd/>
            <a:tailEnd/>
          </a:ln>
        </p:spPr>
      </p:pic>
      <p:sp>
        <p:nvSpPr>
          <p:cNvPr id="178" name="Title 1"/>
          <p:cNvSpPr txBox="1"/>
          <p:nvPr/>
        </p:nvSpPr>
        <p:spPr>
          <a:xfrm>
            <a:off x="955039" y="391864"/>
            <a:ext cx="9071611" cy="1726621"/>
          </a:xfrm>
          <a:prstGeom prst="rect">
            <a:avLst/>
          </a:prstGeom>
          <a:ln w="12700">
            <a:miter lim="400000"/>
          </a:ln>
        </p:spPr>
        <p:txBody>
          <a:bodyPr lIns="45719" rIns="45719" anchor="ctr">
            <a:normAutofit/>
          </a:bodyPr>
          <a:lstStyle/>
          <a:p>
            <a:pPr>
              <a:lnSpc>
                <a:spcPct val="90000"/>
              </a:lnSpc>
              <a:defRPr sz="2600" b="1">
                <a:solidFill>
                  <a:srgbClr val="31B44B"/>
                </a:solidFill>
                <a:latin typeface="Arial" panose="020B0604020202090204"/>
                <a:ea typeface="Arial" panose="020B0604020202090204"/>
                <a:cs typeface="Arial" panose="020B0604020202090204"/>
                <a:sym typeface="Arial" panose="020B0604020202090204"/>
              </a:defRPr>
            </a:pPr>
            <a:r>
              <a:t>咨询1</a:t>
            </a:r>
          </a:p>
          <a:p>
            <a:pPr>
              <a:lnSpc>
                <a:spcPct val="90000"/>
              </a:lnSpc>
              <a:defRPr sz="2600" b="1">
                <a:solidFill>
                  <a:srgbClr val="31B44B"/>
                </a:solidFill>
                <a:latin typeface="Arial" panose="020B0604020202090204"/>
                <a:ea typeface="Arial" panose="020B0604020202090204"/>
                <a:cs typeface="Arial" panose="020B0604020202090204"/>
                <a:sym typeface="Arial" panose="020B0604020202090204"/>
              </a:defRPr>
            </a:pPr>
          </a:p>
          <a:p>
            <a:pPr>
              <a:lnSpc>
                <a:spcPct val="90000"/>
              </a:lnSpc>
              <a:defRPr sz="3200" b="1">
                <a:solidFill>
                  <a:srgbClr val="31B44B"/>
                </a:solidFill>
                <a:latin typeface="Arial" panose="020B0604020202090204"/>
                <a:ea typeface="Arial" panose="020B0604020202090204"/>
                <a:cs typeface="Arial" panose="020B0604020202090204"/>
                <a:sym typeface="Arial" panose="020B0604020202090204"/>
              </a:defRPr>
            </a:pPr>
            <a:r>
              <a:t>临床检查/检查 </a:t>
            </a:r>
          </a:p>
        </p:txBody>
      </p:sp>
      <p:sp>
        <p:nvSpPr>
          <p:cNvPr id="179" name="TextBox 1"/>
          <p:cNvSpPr txBox="1"/>
          <p:nvPr/>
        </p:nvSpPr>
        <p:spPr>
          <a:xfrm>
            <a:off x="2039294" y="6604489"/>
            <a:ext cx="8113412" cy="421641"/>
          </a:xfrm>
          <a:prstGeom prst="rect">
            <a:avLst/>
          </a:prstGeom>
          <a:ln w="12700">
            <a:miter lim="400000"/>
          </a:ln>
        </p:spPr>
        <p:txBody>
          <a:bodyPr lIns="45719" rIns="45719">
            <a:spAutoFit/>
          </a:bodyPr>
          <a:lstStyle>
            <a:lvl1pPr algn="ctr">
              <a:spcBef>
                <a:spcPts val="100"/>
              </a:spcBef>
              <a:defRPr sz="1000" spc="-4">
                <a:latin typeface="Arial" panose="020B0604020202090204"/>
                <a:ea typeface="Arial" panose="020B0604020202090204"/>
                <a:cs typeface="Arial" panose="020B0604020202090204"/>
                <a:sym typeface="Arial" panose="020B0604020202090204"/>
              </a:defRPr>
            </a:lvl1pPr>
          </a:lstStyle>
          <a:p>
            <a:r>
              <a:t>葛兰素史克（GSK）提供了无限制的教育资助，以支持本案例研究的开发，但未参与其内容的制定。</a:t>
            </a:r>
          </a:p>
        </p:txBody>
      </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type="el">
                                    <p:tmAbs val="0"/>
                                  </p:iterate>
                                  <p:childTnLst>
                                    <p:set>
                                      <p:cBhvr>
                                        <p:cTn id="6" dur="indefinite" fill="hold"/>
                                        <p:tgtEl>
                                          <p:spTgt spid="176">
                                            <p:txEl>
                                              <p:pRg st="5" end="5"/>
                                            </p:txEl>
                                          </p:spTgt>
                                        </p:tgtEl>
                                        <p:attrNameLst>
                                          <p:attrName>style.visibility</p:attrName>
                                        </p:attrNameLst>
                                      </p:cBhvr>
                                      <p:to>
                                        <p:strVal val="visible"/>
                                      </p:to>
                                    </p:set>
                                    <p:animEffect transition="in" filter="fade">
                                      <p:cBhvr>
                                        <p:cTn id="7" dur="500"/>
                                        <p:tgtEl>
                                          <p:spTgt spid="176">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iterate type="el">
                                    <p:tmAbs val="0"/>
                                  </p:iterate>
                                  <p:childTnLst>
                                    <p:set>
                                      <p:cBhvr>
                                        <p:cTn id="11" dur="indefinite" fill="hold"/>
                                        <p:tgtEl>
                                          <p:spTgt spid="176">
                                            <p:txEl>
                                              <p:pRg st="6" end="6"/>
                                            </p:txEl>
                                          </p:spTgt>
                                        </p:tgtEl>
                                        <p:attrNameLst>
                                          <p:attrName>style.visibility</p:attrName>
                                        </p:attrNameLst>
                                      </p:cBhvr>
                                      <p:to>
                                        <p:strVal val="visible"/>
                                      </p:to>
                                    </p:set>
                                    <p:animEffect transition="in" filter="fade">
                                      <p:cBhvr>
                                        <p:cTn id="12" dur="500"/>
                                        <p:tgtEl>
                                          <p:spTgt spid="176">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spid="176" grpId="1" bldLvl="5" animBg="1" advAuto="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Content Placeholder 2"/>
          <p:cNvSpPr txBox="1"/>
          <p:nvPr>
            <p:ph type="body" idx="1"/>
          </p:nvPr>
        </p:nvSpPr>
        <p:spPr>
          <a:xfrm>
            <a:off x="909320" y="1945134"/>
            <a:ext cx="9289103" cy="4786314"/>
          </a:xfrm>
          <a:prstGeom prst="rect">
            <a:avLst/>
          </a:prstGeom>
        </p:spPr>
        <p:txBody>
          <a:bodyPr/>
          <a:lstStyle/>
          <a:p>
            <a:pPr marL="0" indent="0">
              <a:lnSpc>
                <a:spcPct val="81000"/>
              </a:lnSpc>
              <a:spcBef>
                <a:spcPts val="600"/>
              </a:spcBef>
              <a:buSzTx/>
              <a:buNone/>
              <a:defRPr sz="2200" b="1" i="1">
                <a:solidFill>
                  <a:srgbClr val="00B050"/>
                </a:solidFill>
              </a:defRPr>
            </a:pPr>
            <a:r>
              <a:t>下一步：</a:t>
            </a:r>
          </a:p>
          <a:p>
            <a:pPr>
              <a:lnSpc>
                <a:spcPct val="81000"/>
              </a:lnSpc>
              <a:spcBef>
                <a:spcPts val="600"/>
              </a:spcBef>
              <a:defRPr sz="2200" b="1"/>
            </a:pPr>
            <a:r>
              <a:t>依从性：</a:t>
            </a:r>
          </a:p>
          <a:p>
            <a:pPr marL="685800" lvl="1" indent="-228600">
              <a:lnSpc>
                <a:spcPct val="81000"/>
              </a:lnSpc>
              <a:spcBef>
                <a:spcPts val="600"/>
              </a:spcBef>
              <a:defRPr sz="1800"/>
            </a:pPr>
            <a:r>
              <a:t>我们询问了她对使用吸入器的看法。她对目前使用的吸入器感到舒适吗？是否有任何不适的副作用？吸入器使用过程中是否存在其他问题？</a:t>
            </a:r>
          </a:p>
          <a:p>
            <a:pPr marL="685800" lvl="1" indent="-228600">
              <a:lnSpc>
                <a:spcPct val="81000"/>
              </a:lnSpc>
              <a:spcBef>
                <a:spcPts val="600"/>
              </a:spcBef>
              <a:defRPr sz="1800"/>
            </a:pPr>
            <a:r>
              <a:t>我们向她解释说“很多人会忘记服药，这很正常”，但或许她可以尝试使用提醒工具（如手机闹钟）来帮助自己记得按时服用，因为她目前有症状且感觉不如预期般舒适。</a:t>
            </a:r>
          </a:p>
          <a:p>
            <a:pPr>
              <a:lnSpc>
                <a:spcPct val="81000"/>
              </a:lnSpc>
              <a:spcBef>
                <a:spcPts val="600"/>
              </a:spcBef>
              <a:defRPr sz="2200" b="1"/>
            </a:pPr>
            <a:r>
              <a:t>可能的治疗方案调整：</a:t>
            </a:r>
            <a:r>
              <a:rPr b="0"/>
              <a:t> </a:t>
            </a:r>
            <a:endParaRPr sz="2500"/>
          </a:p>
          <a:p>
            <a:pPr marL="685800" lvl="1" indent="-228600">
              <a:lnSpc>
                <a:spcPct val="81000"/>
              </a:lnSpc>
              <a:spcBef>
                <a:spcPts val="600"/>
              </a:spcBef>
              <a:defRPr sz="1800"/>
            </a:pPr>
            <a:r>
              <a:t>我们解释说，可以在同一个吸入器装置中同时使用控制器和缓解剂，这样做有帮助，因为当她吸入缓解症状时，也在使用治疗哮喘的药物。爱丽丝更愿意继续尝试相同的治疗方案，但会努力记住用药剂量。</a:t>
            </a:r>
          </a:p>
          <a:p>
            <a:pPr>
              <a:lnSpc>
                <a:spcPct val="81000"/>
              </a:lnSpc>
              <a:spcBef>
                <a:spcPts val="600"/>
              </a:spcBef>
              <a:defRPr sz="2200" i="1"/>
            </a:pPr>
            <a:r>
              <a:t>我们同意在四周后安排一次新的会议，以讨论当前情况。</a:t>
            </a:r>
          </a:p>
        </p:txBody>
      </p:sp>
      <p:pic>
        <p:nvPicPr>
          <p:cNvPr id="182" name="Content Placeholder 4" descr="Content Placeholder 4"/>
          <p:cNvPicPr>
            <a:picLocks noChangeAspect="1"/>
          </p:cNvPicPr>
          <p:nvPr/>
        </p:nvPicPr>
        <p:blipFill>
          <a:blip r:embed="rId1"/>
          <a:stretch>
            <a:fillRect/>
          </a:stretch>
        </p:blipFill>
        <p:spPr>
          <a:xfrm>
            <a:off x="10689167" y="391863"/>
            <a:ext cx="1236677" cy="645546"/>
          </a:xfrm>
          <a:prstGeom prst="rect">
            <a:avLst/>
          </a:prstGeom>
          <a:ln w="12700">
            <a:miter lim="400000"/>
            <a:headEnd/>
            <a:tailEnd/>
          </a:ln>
        </p:spPr>
      </p:pic>
      <p:sp>
        <p:nvSpPr>
          <p:cNvPr id="183" name="Title 1"/>
          <p:cNvSpPr txBox="1"/>
          <p:nvPr/>
        </p:nvSpPr>
        <p:spPr>
          <a:xfrm>
            <a:off x="955039" y="391864"/>
            <a:ext cx="9071611" cy="1726621"/>
          </a:xfrm>
          <a:prstGeom prst="rect">
            <a:avLst/>
          </a:prstGeom>
          <a:ln w="12700">
            <a:miter lim="400000"/>
          </a:ln>
        </p:spPr>
        <p:txBody>
          <a:bodyPr lIns="45719" rIns="45719" anchor="ctr">
            <a:normAutofit/>
          </a:bodyPr>
          <a:lstStyle/>
          <a:p>
            <a:pPr>
              <a:lnSpc>
                <a:spcPct val="90000"/>
              </a:lnSpc>
              <a:defRPr sz="2600" b="1">
                <a:solidFill>
                  <a:srgbClr val="31B44B"/>
                </a:solidFill>
                <a:latin typeface="Arial" panose="020B0604020202090204"/>
                <a:ea typeface="Arial" panose="020B0604020202090204"/>
                <a:cs typeface="Arial" panose="020B0604020202090204"/>
                <a:sym typeface="Arial" panose="020B0604020202090204"/>
              </a:defRPr>
            </a:pPr>
            <a:r>
              <a:t>咨询1</a:t>
            </a:r>
          </a:p>
          <a:p>
            <a:pPr>
              <a:lnSpc>
                <a:spcPct val="90000"/>
              </a:lnSpc>
              <a:defRPr sz="2600" b="1">
                <a:solidFill>
                  <a:srgbClr val="31B44B"/>
                </a:solidFill>
                <a:latin typeface="Arial" panose="020B0604020202090204"/>
                <a:ea typeface="Arial" panose="020B0604020202090204"/>
                <a:cs typeface="Arial" panose="020B0604020202090204"/>
                <a:sym typeface="Arial" panose="020B0604020202090204"/>
              </a:defRPr>
            </a:pPr>
          </a:p>
          <a:p>
            <a:pPr>
              <a:lnSpc>
                <a:spcPct val="90000"/>
              </a:lnSpc>
              <a:defRPr sz="3200" b="1">
                <a:solidFill>
                  <a:srgbClr val="31B44B"/>
                </a:solidFill>
                <a:latin typeface="Arial" panose="020B0604020202090204"/>
                <a:ea typeface="Arial" panose="020B0604020202090204"/>
                <a:cs typeface="Arial" panose="020B0604020202090204"/>
                <a:sym typeface="Arial" panose="020B0604020202090204"/>
              </a:defRPr>
            </a:pPr>
            <a:r>
              <a:t>管理</a:t>
            </a:r>
          </a:p>
        </p:txBody>
      </p:sp>
      <p:sp>
        <p:nvSpPr>
          <p:cNvPr id="184" name="TextBox 1"/>
          <p:cNvSpPr txBox="1"/>
          <p:nvPr/>
        </p:nvSpPr>
        <p:spPr>
          <a:xfrm>
            <a:off x="2039294" y="6604489"/>
            <a:ext cx="8113412" cy="421641"/>
          </a:xfrm>
          <a:prstGeom prst="rect">
            <a:avLst/>
          </a:prstGeom>
          <a:ln w="12700">
            <a:miter lim="400000"/>
          </a:ln>
        </p:spPr>
        <p:txBody>
          <a:bodyPr lIns="45719" rIns="45719">
            <a:spAutoFit/>
          </a:bodyPr>
          <a:lstStyle>
            <a:lvl1pPr algn="ctr">
              <a:spcBef>
                <a:spcPts val="100"/>
              </a:spcBef>
              <a:defRPr sz="1000" spc="-4">
                <a:latin typeface="Arial" panose="020B0604020202090204"/>
                <a:ea typeface="Arial" panose="020B0604020202090204"/>
                <a:cs typeface="Arial" panose="020B0604020202090204"/>
                <a:sym typeface="Arial" panose="020B0604020202090204"/>
              </a:defRPr>
            </a:lvl1pPr>
          </a:lstStyle>
          <a:p>
            <a:r>
              <a:t>葛兰素史克（GSK）提供了无限制的教育资助，以支持本案例研究的开发，但未参与其内容的制定。</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Content Placeholder 2"/>
          <p:cNvSpPr txBox="1"/>
          <p:nvPr>
            <p:ph type="body" idx="1"/>
          </p:nvPr>
        </p:nvSpPr>
        <p:spPr>
          <a:xfrm>
            <a:off x="909319" y="1967948"/>
            <a:ext cx="10515601" cy="4396031"/>
          </a:xfrm>
          <a:prstGeom prst="rect">
            <a:avLst/>
          </a:prstGeom>
        </p:spPr>
        <p:txBody>
          <a:bodyPr/>
          <a:lstStyle/>
          <a:p>
            <a:pPr marL="0" indent="0" defTabSz="777240">
              <a:spcBef>
                <a:spcPts val="800"/>
              </a:spcBef>
              <a:buSzTx/>
              <a:buNone/>
              <a:defRPr sz="1700"/>
            </a:pPr>
            <a:r>
              <a:t>爱丽丝表示，她一直使用手机闹钟提醒自己按时使用吸入器，并且能够记住按时使用。她感觉好多了。她每周出现轻微喘息的次数少于一次，使用了缓解吸入器后感觉好转。</a:t>
            </a:r>
          </a:p>
          <a:p>
            <a:pPr marL="0" indent="0" defTabSz="777240">
              <a:spcBef>
                <a:spcPts val="800"/>
              </a:spcBef>
              <a:buSzTx/>
              <a:buNone/>
              <a:defRPr sz="1700"/>
            </a:pPr>
            <a:r>
              <a:t>她觉得需要使用蓝色吸入器，但不喜欢在运动时使用该吸入器对心跳产生的影响。</a:t>
            </a:r>
          </a:p>
          <a:p>
            <a:pPr marL="0" indent="0" defTabSz="777240">
              <a:spcBef>
                <a:spcPts val="800"/>
              </a:spcBef>
              <a:buSzTx/>
              <a:buNone/>
              <a:defRPr sz="1700"/>
            </a:pPr>
            <a:r>
              <a:t>她还确认使用两种不同类型的吸入器（DPI用于控制病情，pMDI用于缓解症状）有些令人困惑。</a:t>
            </a:r>
          </a:p>
          <a:p>
            <a:pPr marL="0" indent="0" defTabSz="777240">
              <a:spcBef>
                <a:spcPts val="800"/>
              </a:spcBef>
              <a:buSzTx/>
              <a:buNone/>
              <a:defRPr sz="1700"/>
            </a:pPr>
          </a:p>
          <a:p>
            <a:pPr marL="0" indent="0" defTabSz="777240">
              <a:spcBef>
                <a:spcPts val="800"/>
              </a:spcBef>
              <a:buSzTx/>
              <a:buNone/>
              <a:defRPr sz="1700" b="1" i="1">
                <a:solidFill>
                  <a:srgbClr val="00B050"/>
                </a:solidFill>
              </a:defRPr>
            </a:pPr>
            <a:r>
              <a:t>研究结果：</a:t>
            </a:r>
          </a:p>
          <a:p>
            <a:pPr marL="194310" indent="-194310" defTabSz="777240">
              <a:spcBef>
                <a:spcPts val="800"/>
              </a:spcBef>
              <a:defRPr sz="1700"/>
            </a:pPr>
            <a:r>
              <a:t>ACT 评分:22（哮喘控制良好）</a:t>
            </a:r>
          </a:p>
          <a:p>
            <a:pPr marL="194310" indent="-194310" defTabSz="777240">
              <a:spcBef>
                <a:spcPts val="800"/>
              </a:spcBef>
              <a:defRPr sz="1700"/>
            </a:pPr>
            <a:r>
              <a:t>她在诊所的峰值呼气流量为 370 L/min（82%）。</a:t>
            </a:r>
          </a:p>
          <a:p>
            <a:pPr marL="194310" indent="-194310" defTabSz="777240">
              <a:spcBef>
                <a:spcPts val="800"/>
              </a:spcBef>
              <a:defRPr sz="1700"/>
            </a:pPr>
            <a:r>
              <a:t>打篮球没有影响。</a:t>
            </a:r>
          </a:p>
          <a:p>
            <a:pPr marL="0" indent="0" defTabSz="777240">
              <a:spcBef>
                <a:spcPts val="800"/>
              </a:spcBef>
              <a:buSzTx/>
              <a:buNone/>
              <a:defRPr sz="1700" b="1" i="1">
                <a:solidFill>
                  <a:srgbClr val="FF0000"/>
                </a:solidFill>
              </a:defRPr>
            </a:pPr>
          </a:p>
          <a:p>
            <a:pPr marL="0" indent="0" defTabSz="777240">
              <a:spcBef>
                <a:spcPts val="800"/>
              </a:spcBef>
              <a:buSzTx/>
              <a:buNone/>
              <a:defRPr sz="1700" b="1" i="1">
                <a:solidFill>
                  <a:srgbClr val="FF0000"/>
                </a:solidFill>
              </a:defRPr>
            </a:pPr>
            <a:r>
              <a:t>问题：</a:t>
            </a:r>
          </a:p>
          <a:p>
            <a:pPr marL="0" indent="0" defTabSz="777240">
              <a:spcBef>
                <a:spcPts val="800"/>
              </a:spcBef>
              <a:buSzTx/>
              <a:buNone/>
              <a:defRPr sz="1700"/>
            </a:pPr>
            <a:r>
              <a:t>您还有什么其他问题想问这位患者吗？</a:t>
            </a:r>
          </a:p>
        </p:txBody>
      </p:sp>
      <p:pic>
        <p:nvPicPr>
          <p:cNvPr id="187" name="Content Placeholder 4" descr="Content Placeholder 4"/>
          <p:cNvPicPr>
            <a:picLocks noChangeAspect="1"/>
          </p:cNvPicPr>
          <p:nvPr/>
        </p:nvPicPr>
        <p:blipFill>
          <a:blip r:embed="rId1"/>
          <a:stretch>
            <a:fillRect/>
          </a:stretch>
        </p:blipFill>
        <p:spPr>
          <a:xfrm>
            <a:off x="10689167" y="391863"/>
            <a:ext cx="1236677" cy="645546"/>
          </a:xfrm>
          <a:prstGeom prst="rect">
            <a:avLst/>
          </a:prstGeom>
          <a:ln w="12700">
            <a:miter lim="400000"/>
            <a:headEnd/>
            <a:tailEnd/>
          </a:ln>
        </p:spPr>
      </p:pic>
      <p:sp>
        <p:nvSpPr>
          <p:cNvPr id="188" name="Title 1"/>
          <p:cNvSpPr txBox="1"/>
          <p:nvPr/>
        </p:nvSpPr>
        <p:spPr>
          <a:xfrm>
            <a:off x="955039" y="391864"/>
            <a:ext cx="9071611" cy="1726621"/>
          </a:xfrm>
          <a:prstGeom prst="rect">
            <a:avLst/>
          </a:prstGeom>
          <a:ln w="12700">
            <a:miter lim="400000"/>
          </a:ln>
        </p:spPr>
        <p:txBody>
          <a:bodyPr lIns="45719" rIns="45719" anchor="ctr">
            <a:normAutofit/>
          </a:bodyPr>
          <a:lstStyle/>
          <a:p>
            <a:pPr>
              <a:lnSpc>
                <a:spcPct val="72000"/>
              </a:lnSpc>
              <a:defRPr sz="2400" b="1">
                <a:solidFill>
                  <a:srgbClr val="31B44B"/>
                </a:solidFill>
                <a:latin typeface="Arial" panose="020B0604020202090204"/>
                <a:ea typeface="Arial" panose="020B0604020202090204"/>
                <a:cs typeface="Arial" panose="020B0604020202090204"/>
                <a:sym typeface="Arial" panose="020B0604020202090204"/>
              </a:defRPr>
            </a:pPr>
            <a:r>
              <a:t>咨询2，四周后</a:t>
            </a:r>
            <a:endParaRPr sz="4000">
              <a:latin typeface="Aptos Display"/>
              <a:ea typeface="Aptos Display"/>
              <a:cs typeface="Aptos Display"/>
              <a:sym typeface="Aptos Display"/>
            </a:endParaRPr>
          </a:p>
          <a:p>
            <a:pPr>
              <a:lnSpc>
                <a:spcPct val="72000"/>
              </a:lnSpc>
              <a:defRPr sz="2600" b="1">
                <a:solidFill>
                  <a:srgbClr val="31B44B"/>
                </a:solidFill>
                <a:latin typeface="Arial" panose="020B0604020202090204"/>
                <a:ea typeface="Arial" panose="020B0604020202090204"/>
                <a:cs typeface="Arial" panose="020B0604020202090204"/>
                <a:sym typeface="Arial" panose="020B0604020202090204"/>
              </a:defRPr>
            </a:pPr>
          </a:p>
          <a:p>
            <a:pPr>
              <a:lnSpc>
                <a:spcPct val="72000"/>
              </a:lnSpc>
              <a:defRPr sz="2900" b="1">
                <a:solidFill>
                  <a:srgbClr val="31B44B"/>
                </a:solidFill>
                <a:latin typeface="Arial" panose="020B0604020202090204"/>
                <a:ea typeface="Arial" panose="020B0604020202090204"/>
                <a:cs typeface="Arial" panose="020B0604020202090204"/>
                <a:sym typeface="Arial" panose="020B0604020202090204"/>
              </a:defRPr>
            </a:pPr>
            <a:r>
              <a:t>临床病史摘要、体格检查及检查结果 </a:t>
            </a:r>
          </a:p>
        </p:txBody>
      </p:sp>
      <p:sp>
        <p:nvSpPr>
          <p:cNvPr id="189" name="TextBox 1"/>
          <p:cNvSpPr txBox="1"/>
          <p:nvPr/>
        </p:nvSpPr>
        <p:spPr>
          <a:xfrm>
            <a:off x="2039294" y="6443194"/>
            <a:ext cx="8113412" cy="421641"/>
          </a:xfrm>
          <a:prstGeom prst="rect">
            <a:avLst/>
          </a:prstGeom>
          <a:ln w="12700">
            <a:miter lim="400000"/>
          </a:ln>
        </p:spPr>
        <p:txBody>
          <a:bodyPr lIns="45719" rIns="45719">
            <a:spAutoFit/>
          </a:bodyPr>
          <a:lstStyle>
            <a:lvl1pPr algn="ctr">
              <a:spcBef>
                <a:spcPts val="100"/>
              </a:spcBef>
              <a:defRPr sz="1000" spc="-4">
                <a:latin typeface="Arial" panose="020B0604020202090204"/>
                <a:ea typeface="Arial" panose="020B0604020202090204"/>
                <a:cs typeface="Arial" panose="020B0604020202090204"/>
                <a:sym typeface="Arial" panose="020B0604020202090204"/>
              </a:defRPr>
            </a:lvl1pPr>
          </a:lstStyle>
          <a:p>
            <a:r>
              <a:t>葛兰素史克（GSK）提供了无限制的教育资助，以支持本案例研究的开发，但未参与其内容的制定。</a:t>
            </a:r>
          </a:p>
        </p:txBody>
      </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type="el">
                                    <p:tmAbs val="0"/>
                                  </p:iterate>
                                  <p:childTnLst>
                                    <p:set>
                                      <p:cBhvr>
                                        <p:cTn id="6" dur="indefinite" fill="hold"/>
                                        <p:tgtEl>
                                          <p:spTgt spid="186">
                                            <p:txEl>
                                              <p:pRg st="9" end="9"/>
                                            </p:txEl>
                                          </p:spTgt>
                                        </p:tgtEl>
                                        <p:attrNameLst>
                                          <p:attrName>style.visibility</p:attrName>
                                        </p:attrNameLst>
                                      </p:cBhvr>
                                      <p:to>
                                        <p:strVal val="visible"/>
                                      </p:to>
                                    </p:set>
                                    <p:animEffect transition="in" filter="fade">
                                      <p:cBhvr>
                                        <p:cTn id="7" dur="500"/>
                                        <p:tgtEl>
                                          <p:spTgt spid="186">
                                            <p:txEl>
                                              <p:pRg st="9" end="9"/>
                                            </p:txEl>
                                          </p:spTgt>
                                        </p:tgtEl>
                                      </p:cBhvr>
                                    </p:animEffect>
                                  </p:childTnLst>
                                </p:cTn>
                              </p:par>
                            </p:childTnLst>
                          </p:cTn>
                        </p:par>
                        <p:par>
                          <p:cTn id="8" fill="hold">
                            <p:stCondLst>
                              <p:cond delay="500"/>
                            </p:stCondLst>
                            <p:childTnLst>
                              <p:par>
                                <p:cTn id="9" presetID="10" presetClass="entr" presetSubtype="0" fill="hold" grpId="1" nodeType="afterEffect">
                                  <p:stCondLst>
                                    <p:cond delay="0"/>
                                  </p:stCondLst>
                                  <p:iterate type="el">
                                    <p:tmAbs val="0"/>
                                  </p:iterate>
                                  <p:childTnLst>
                                    <p:set>
                                      <p:cBhvr>
                                        <p:cTn id="10" dur="indefinite" fill="hold"/>
                                        <p:tgtEl>
                                          <p:spTgt spid="186">
                                            <p:txEl>
                                              <p:pRg st="10" end="10"/>
                                            </p:txEl>
                                          </p:spTgt>
                                        </p:tgtEl>
                                        <p:attrNameLst>
                                          <p:attrName>style.visibility</p:attrName>
                                        </p:attrNameLst>
                                      </p:cBhvr>
                                      <p:to>
                                        <p:strVal val="visible"/>
                                      </p:to>
                                    </p:set>
                                    <p:animEffect transition="in" filter="fade">
                                      <p:cBhvr>
                                        <p:cTn id="11" dur="500"/>
                                        <p:tgtEl>
                                          <p:spTgt spid="186">
                                            <p:txEl>
                                              <p:pRg st="10" end="1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spid="186" grpId="1" bldLvl="5" animBg="1" advAuto="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Content Placeholder 2"/>
          <p:cNvSpPr txBox="1"/>
          <p:nvPr>
            <p:ph type="body" idx="1"/>
          </p:nvPr>
        </p:nvSpPr>
        <p:spPr>
          <a:xfrm>
            <a:off x="909319" y="2398642"/>
            <a:ext cx="10515601" cy="3646559"/>
          </a:xfrm>
          <a:prstGeom prst="rect">
            <a:avLst/>
          </a:prstGeom>
        </p:spPr>
        <p:txBody>
          <a:bodyPr/>
          <a:lstStyle/>
          <a:p>
            <a:pPr marL="0" indent="0">
              <a:buSzTx/>
              <a:buNone/>
            </a:pPr>
            <a:r>
              <a:t>研究结果表明：</a:t>
            </a:r>
          </a:p>
          <a:p>
            <a:pPr marL="0" indent="0">
              <a:buSzTx/>
              <a:buNone/>
            </a:pPr>
          </a:p>
          <a:p>
            <a:pPr marL="0" indent="0">
              <a:buSzTx/>
              <a:buNone/>
            </a:pPr>
            <a:r>
              <a:t>[_______________________________________________]</a:t>
            </a:r>
          </a:p>
          <a:p>
            <a:pPr marL="0" indent="0">
              <a:buSzTx/>
              <a:buNone/>
            </a:pPr>
          </a:p>
          <a:p>
            <a:pPr marL="0" indent="0">
              <a:buSzTx/>
              <a:buNone/>
              <a:defRPr b="1" i="1">
                <a:solidFill>
                  <a:srgbClr val="FF0000"/>
                </a:solidFill>
              </a:defRPr>
            </a:pPr>
            <a:r>
              <a:t>问题：</a:t>
            </a:r>
          </a:p>
          <a:p>
            <a:pPr marL="0" indent="0">
              <a:buSzTx/>
              <a:buNone/>
            </a:pPr>
            <a:r>
              <a:t>到目前为止，你的结论是什么？</a:t>
            </a:r>
          </a:p>
        </p:txBody>
      </p:sp>
      <p:pic>
        <p:nvPicPr>
          <p:cNvPr id="192" name="Content Placeholder 4" descr="Content Placeholder 4"/>
          <p:cNvPicPr>
            <a:picLocks noChangeAspect="1"/>
          </p:cNvPicPr>
          <p:nvPr/>
        </p:nvPicPr>
        <p:blipFill>
          <a:blip r:embed="rId1"/>
          <a:stretch>
            <a:fillRect/>
          </a:stretch>
        </p:blipFill>
        <p:spPr>
          <a:xfrm>
            <a:off x="10689167" y="391863"/>
            <a:ext cx="1236677" cy="645546"/>
          </a:xfrm>
          <a:prstGeom prst="rect">
            <a:avLst/>
          </a:prstGeom>
          <a:ln w="12700">
            <a:miter lim="400000"/>
            <a:headEnd/>
            <a:tailEnd/>
          </a:ln>
        </p:spPr>
      </p:pic>
      <p:sp>
        <p:nvSpPr>
          <p:cNvPr id="193" name="Title 1"/>
          <p:cNvSpPr txBox="1"/>
          <p:nvPr/>
        </p:nvSpPr>
        <p:spPr>
          <a:xfrm>
            <a:off x="955039" y="391864"/>
            <a:ext cx="9071611" cy="1726621"/>
          </a:xfrm>
          <a:prstGeom prst="rect">
            <a:avLst/>
          </a:prstGeom>
          <a:ln w="12700">
            <a:miter lim="400000"/>
          </a:ln>
        </p:spPr>
        <p:txBody>
          <a:bodyPr lIns="45719" rIns="45719" anchor="ctr">
            <a:normAutofit/>
          </a:bodyPr>
          <a:lstStyle/>
          <a:p>
            <a:pPr>
              <a:lnSpc>
                <a:spcPct val="90000"/>
              </a:lnSpc>
              <a:defRPr sz="2600" b="1">
                <a:solidFill>
                  <a:srgbClr val="31B44B"/>
                </a:solidFill>
                <a:latin typeface="Arial" panose="020B0604020202090204"/>
                <a:ea typeface="Arial" panose="020B0604020202090204"/>
                <a:cs typeface="Arial" panose="020B0604020202090204"/>
                <a:sym typeface="Arial" panose="020B0604020202090204"/>
              </a:defRPr>
            </a:pPr>
            <a:r>
              <a:t>咨询2，四周后</a:t>
            </a:r>
            <a:endParaRPr sz="4400">
              <a:latin typeface="Aptos Display"/>
              <a:ea typeface="Aptos Display"/>
              <a:cs typeface="Aptos Display"/>
              <a:sym typeface="Aptos Display"/>
            </a:endParaRPr>
          </a:p>
          <a:p>
            <a:pPr>
              <a:lnSpc>
                <a:spcPct val="90000"/>
              </a:lnSpc>
              <a:defRPr sz="2600" b="1">
                <a:solidFill>
                  <a:srgbClr val="31B44B"/>
                </a:solidFill>
                <a:latin typeface="Arial" panose="020B0604020202090204"/>
                <a:ea typeface="Arial" panose="020B0604020202090204"/>
                <a:cs typeface="Arial" panose="020B0604020202090204"/>
                <a:sym typeface="Arial" panose="020B0604020202090204"/>
              </a:defRPr>
            </a:pPr>
          </a:p>
          <a:p>
            <a:pPr>
              <a:lnSpc>
                <a:spcPct val="90000"/>
              </a:lnSpc>
              <a:defRPr sz="3200" b="1">
                <a:solidFill>
                  <a:srgbClr val="31B44B"/>
                </a:solidFill>
                <a:latin typeface="Arial" panose="020B0604020202090204"/>
                <a:ea typeface="Arial" panose="020B0604020202090204"/>
                <a:cs typeface="Arial" panose="020B0604020202090204"/>
                <a:sym typeface="Arial" panose="020B0604020202090204"/>
              </a:defRPr>
            </a:pPr>
            <a:r>
              <a:t>患者信息 / 临床检查 / 检查项目</a:t>
            </a:r>
          </a:p>
        </p:txBody>
      </p:sp>
      <p:sp>
        <p:nvSpPr>
          <p:cNvPr id="194" name="TextBox 1"/>
          <p:cNvSpPr txBox="1"/>
          <p:nvPr/>
        </p:nvSpPr>
        <p:spPr>
          <a:xfrm>
            <a:off x="2039294" y="6604489"/>
            <a:ext cx="8113412" cy="421641"/>
          </a:xfrm>
          <a:prstGeom prst="rect">
            <a:avLst/>
          </a:prstGeom>
          <a:ln w="12700">
            <a:miter lim="400000"/>
          </a:ln>
        </p:spPr>
        <p:txBody>
          <a:bodyPr lIns="45719" rIns="45719">
            <a:spAutoFit/>
          </a:bodyPr>
          <a:lstStyle>
            <a:lvl1pPr algn="ctr">
              <a:spcBef>
                <a:spcPts val="100"/>
              </a:spcBef>
              <a:defRPr sz="1000" spc="-4">
                <a:latin typeface="Arial" panose="020B0604020202090204"/>
                <a:ea typeface="Arial" panose="020B0604020202090204"/>
                <a:cs typeface="Arial" panose="020B0604020202090204"/>
                <a:sym typeface="Arial" panose="020B0604020202090204"/>
              </a:defRPr>
            </a:lvl1pPr>
          </a:lstStyle>
          <a:p>
            <a:r>
              <a:t>葛兰素史克（GSK）提供了无限制的教育资助，以支持本案例研究的开发，但未参与其内容的制定。</a:t>
            </a:r>
          </a:p>
        </p:txBody>
      </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type="el">
                                    <p:tmAbs val="0"/>
                                  </p:iterate>
                                  <p:childTnLst>
                                    <p:set>
                                      <p:cBhvr>
                                        <p:cTn id="6" dur="indefinite" fill="hold"/>
                                        <p:tgtEl>
                                          <p:spTgt spid="191">
                                            <p:txEl>
                                              <p:pRg st="4" end="4"/>
                                            </p:txEl>
                                          </p:spTgt>
                                        </p:tgtEl>
                                        <p:attrNameLst>
                                          <p:attrName>style.visibility</p:attrName>
                                        </p:attrNameLst>
                                      </p:cBhvr>
                                      <p:to>
                                        <p:strVal val="visible"/>
                                      </p:to>
                                    </p:set>
                                    <p:animEffect transition="in" filter="fade">
                                      <p:cBhvr>
                                        <p:cTn id="7" dur="500"/>
                                        <p:tgtEl>
                                          <p:spTgt spid="191">
                                            <p:txEl>
                                              <p:pRg st="4" end="4"/>
                                            </p:txEl>
                                          </p:spTgt>
                                        </p:tgtEl>
                                      </p:cBhvr>
                                    </p:animEffect>
                                  </p:childTnLst>
                                </p:cTn>
                              </p:par>
                            </p:childTnLst>
                          </p:cTn>
                        </p:par>
                        <p:par>
                          <p:cTn id="8" fill="hold">
                            <p:stCondLst>
                              <p:cond delay="500"/>
                            </p:stCondLst>
                            <p:childTnLst>
                              <p:par>
                                <p:cTn id="9" presetID="10" presetClass="entr" presetSubtype="0" fill="hold" grpId="1" nodeType="afterEffect">
                                  <p:stCondLst>
                                    <p:cond delay="0"/>
                                  </p:stCondLst>
                                  <p:iterate type="el">
                                    <p:tmAbs val="0"/>
                                  </p:iterate>
                                  <p:childTnLst>
                                    <p:set>
                                      <p:cBhvr>
                                        <p:cTn id="10" dur="indefinite" fill="hold"/>
                                        <p:tgtEl>
                                          <p:spTgt spid="191">
                                            <p:txEl>
                                              <p:pRg st="5" end="5"/>
                                            </p:txEl>
                                          </p:spTgt>
                                        </p:tgtEl>
                                        <p:attrNameLst>
                                          <p:attrName>style.visibility</p:attrName>
                                        </p:attrNameLst>
                                      </p:cBhvr>
                                      <p:to>
                                        <p:strVal val="visible"/>
                                      </p:to>
                                    </p:set>
                                    <p:animEffect transition="in" filter="fade">
                                      <p:cBhvr>
                                        <p:cTn id="11" dur="500"/>
                                        <p:tgtEl>
                                          <p:spTgt spid="191">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spid="191" grpId="1" bldLvl="5" animBg="1" advAuto="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Content Placeholder 2"/>
          <p:cNvSpPr txBox="1"/>
          <p:nvPr>
            <p:ph type="body" sz="half" idx="1"/>
          </p:nvPr>
        </p:nvSpPr>
        <p:spPr>
          <a:xfrm>
            <a:off x="909319" y="2071686"/>
            <a:ext cx="6548343" cy="4786314"/>
          </a:xfrm>
          <a:prstGeom prst="rect">
            <a:avLst/>
          </a:prstGeom>
        </p:spPr>
        <p:txBody>
          <a:bodyPr/>
          <a:lstStyle/>
          <a:p>
            <a:pPr marL="0" indent="0">
              <a:lnSpc>
                <a:spcPct val="81000"/>
              </a:lnSpc>
              <a:buSzTx/>
              <a:buNone/>
              <a:defRPr sz="1800" i="1"/>
            </a:pPr>
            <a:r>
              <a:t>您认为爱丽丝的症状主要归因于不规律服药。</a:t>
            </a:r>
          </a:p>
          <a:p>
            <a:pPr marL="0" indent="0">
              <a:lnSpc>
                <a:spcPct val="81000"/>
              </a:lnSpc>
              <a:buSzTx/>
              <a:buNone/>
              <a:defRPr sz="1800" i="1"/>
            </a:pPr>
            <a:r>
              <a:t>偶尔接触二手烟似乎不是问题。爱丽丝的大多数朋友都在进行体育锻炼且不吸烟。</a:t>
            </a:r>
          </a:p>
          <a:p>
            <a:pPr marL="0" indent="0">
              <a:lnSpc>
                <a:spcPct val="81000"/>
              </a:lnSpc>
              <a:buSzTx/>
              <a:buNone/>
              <a:defRPr sz="1800" i="1"/>
            </a:pPr>
            <a:r>
              <a:t>爱丽丝对运动前使用药物仍感到不安。她不喜欢短效β受体激动剂（SABA）的副作用。</a:t>
            </a:r>
          </a:p>
          <a:p>
            <a:pPr marL="0" indent="0">
              <a:lnSpc>
                <a:spcPct val="81000"/>
              </a:lnSpc>
              <a:buSzTx/>
              <a:buNone/>
              <a:defRPr sz="1800" i="1"/>
            </a:pPr>
            <a:r>
              <a:t>使用两种不同类型的吸入器会造成混淆。</a:t>
            </a:r>
          </a:p>
          <a:p>
            <a:pPr marL="0" indent="0">
              <a:lnSpc>
                <a:spcPct val="81000"/>
              </a:lnSpc>
              <a:buSzTx/>
              <a:buNone/>
              <a:defRPr sz="1800" i="1"/>
            </a:pPr>
            <a:r>
              <a:t>一种 ICS/福莫特罗吸入器 可考虑 - MART。尽管副作用可能相似，但她可在开始篮球训练前两小时使用。</a:t>
            </a:r>
          </a:p>
          <a:p>
            <a:pPr marL="0" indent="0">
              <a:lnSpc>
                <a:spcPct val="81000"/>
              </a:lnSpc>
              <a:buSzTx/>
              <a:buNone/>
              <a:defRPr sz="2600"/>
            </a:pPr>
          </a:p>
          <a:p>
            <a:pPr marL="0" indent="0">
              <a:lnSpc>
                <a:spcPct val="81000"/>
              </a:lnSpc>
              <a:buSzTx/>
              <a:buNone/>
              <a:defRPr sz="2700" b="1" i="1">
                <a:solidFill>
                  <a:srgbClr val="FF0000"/>
                </a:solidFill>
              </a:defRPr>
            </a:pPr>
            <a:r>
              <a:t>问题：</a:t>
            </a:r>
            <a:endParaRPr sz="2500"/>
          </a:p>
          <a:p>
            <a:pPr marL="0" indent="0">
              <a:lnSpc>
                <a:spcPct val="81000"/>
              </a:lnSpc>
              <a:buSzTx/>
              <a:buNone/>
              <a:defRPr sz="2400"/>
            </a:pPr>
            <a:r>
              <a:t>您接下来的管理步骤是什么？</a:t>
            </a:r>
          </a:p>
        </p:txBody>
      </p:sp>
      <p:pic>
        <p:nvPicPr>
          <p:cNvPr id="197" name="Content Placeholder 4" descr="Content Placeholder 4"/>
          <p:cNvPicPr>
            <a:picLocks noChangeAspect="1"/>
          </p:cNvPicPr>
          <p:nvPr/>
        </p:nvPicPr>
        <p:blipFill>
          <a:blip r:embed="rId1"/>
          <a:stretch>
            <a:fillRect/>
          </a:stretch>
        </p:blipFill>
        <p:spPr>
          <a:xfrm>
            <a:off x="10689167" y="391863"/>
            <a:ext cx="1236677" cy="645546"/>
          </a:xfrm>
          <a:prstGeom prst="rect">
            <a:avLst/>
          </a:prstGeom>
          <a:ln w="12700">
            <a:miter lim="400000"/>
            <a:headEnd/>
            <a:tailEnd/>
          </a:ln>
        </p:spPr>
      </p:pic>
      <p:sp>
        <p:nvSpPr>
          <p:cNvPr id="198" name="Title 1"/>
          <p:cNvSpPr txBox="1"/>
          <p:nvPr/>
        </p:nvSpPr>
        <p:spPr>
          <a:xfrm>
            <a:off x="955039" y="391864"/>
            <a:ext cx="9071611" cy="1726621"/>
          </a:xfrm>
          <a:prstGeom prst="rect">
            <a:avLst/>
          </a:prstGeom>
          <a:ln w="12700">
            <a:miter lim="400000"/>
          </a:ln>
        </p:spPr>
        <p:txBody>
          <a:bodyPr lIns="45719" rIns="45719" anchor="ctr">
            <a:normAutofit/>
          </a:bodyPr>
          <a:lstStyle/>
          <a:p>
            <a:pPr>
              <a:lnSpc>
                <a:spcPct val="90000"/>
              </a:lnSpc>
              <a:defRPr sz="2600" b="1">
                <a:solidFill>
                  <a:srgbClr val="31B44B"/>
                </a:solidFill>
                <a:latin typeface="Arial" panose="020B0604020202090204"/>
                <a:ea typeface="Arial" panose="020B0604020202090204"/>
                <a:cs typeface="Arial" panose="020B0604020202090204"/>
                <a:sym typeface="Arial" panose="020B0604020202090204"/>
              </a:defRPr>
            </a:pPr>
            <a:r>
              <a:t>咨询2，四周后</a:t>
            </a:r>
            <a:endParaRPr sz="4400">
              <a:latin typeface="Aptos Display"/>
              <a:ea typeface="Aptos Display"/>
              <a:cs typeface="Aptos Display"/>
              <a:sym typeface="Aptos Display"/>
            </a:endParaRPr>
          </a:p>
          <a:p>
            <a:pPr>
              <a:lnSpc>
                <a:spcPct val="90000"/>
              </a:lnSpc>
              <a:defRPr sz="2600" b="1">
                <a:solidFill>
                  <a:srgbClr val="31B44B"/>
                </a:solidFill>
                <a:latin typeface="Arial" panose="020B0604020202090204"/>
                <a:ea typeface="Arial" panose="020B0604020202090204"/>
                <a:cs typeface="Arial" panose="020B0604020202090204"/>
                <a:sym typeface="Arial" panose="020B0604020202090204"/>
              </a:defRPr>
            </a:pPr>
          </a:p>
          <a:p>
            <a:pPr>
              <a:lnSpc>
                <a:spcPct val="90000"/>
              </a:lnSpc>
              <a:defRPr sz="3200" b="1">
                <a:solidFill>
                  <a:srgbClr val="31B44B"/>
                </a:solidFill>
                <a:latin typeface="Arial" panose="020B0604020202090204"/>
                <a:ea typeface="Arial" panose="020B0604020202090204"/>
                <a:cs typeface="Arial" panose="020B0604020202090204"/>
                <a:sym typeface="Arial" panose="020B0604020202090204"/>
              </a:defRPr>
            </a:pPr>
            <a:r>
              <a:t>诊断</a:t>
            </a:r>
          </a:p>
        </p:txBody>
      </p:sp>
      <p:pic>
        <p:nvPicPr>
          <p:cNvPr id="199" name="Imagem 4" descr="Imagem 4"/>
          <p:cNvPicPr>
            <a:picLocks noChangeAspect="1"/>
          </p:cNvPicPr>
          <p:nvPr/>
        </p:nvPicPr>
        <p:blipFill>
          <a:blip r:embed="rId2"/>
          <a:stretch>
            <a:fillRect/>
          </a:stretch>
        </p:blipFill>
        <p:spPr>
          <a:xfrm>
            <a:off x="7457661" y="1812233"/>
            <a:ext cx="4177749" cy="4177750"/>
          </a:xfrm>
          <a:prstGeom prst="rect">
            <a:avLst/>
          </a:prstGeom>
          <a:ln w="12700">
            <a:miter lim="400000"/>
            <a:headEnd/>
            <a:tailEnd/>
          </a:ln>
        </p:spPr>
      </p:pic>
      <p:sp>
        <p:nvSpPr>
          <p:cNvPr id="200" name="TextBox 1"/>
          <p:cNvSpPr txBox="1"/>
          <p:nvPr/>
        </p:nvSpPr>
        <p:spPr>
          <a:xfrm>
            <a:off x="2039294" y="6604489"/>
            <a:ext cx="8113412" cy="421641"/>
          </a:xfrm>
          <a:prstGeom prst="rect">
            <a:avLst/>
          </a:prstGeom>
          <a:ln w="12700">
            <a:miter lim="400000"/>
          </a:ln>
        </p:spPr>
        <p:txBody>
          <a:bodyPr lIns="45719" rIns="45719">
            <a:spAutoFit/>
          </a:bodyPr>
          <a:lstStyle>
            <a:lvl1pPr algn="ctr">
              <a:spcBef>
                <a:spcPts val="100"/>
              </a:spcBef>
              <a:defRPr sz="1000" spc="-4">
                <a:latin typeface="Arial" panose="020B0604020202090204"/>
                <a:ea typeface="Arial" panose="020B0604020202090204"/>
                <a:cs typeface="Arial" panose="020B0604020202090204"/>
                <a:sym typeface="Arial" panose="020B0604020202090204"/>
              </a:defRPr>
            </a:lvl1pPr>
          </a:lstStyle>
          <a:p>
            <a:r>
              <a:t>葛兰素史克（GSK）提供了无限制的教育资助，以支持本案例研究的开发，但未参与其内容的制定。</a:t>
            </a:r>
          </a:p>
        </p:txBody>
      </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type="el">
                                    <p:tmAbs val="0"/>
                                  </p:iterate>
                                  <p:childTnLst>
                                    <p:set>
                                      <p:cBhvr>
                                        <p:cTn id="6" dur="indefinite" fill="hold"/>
                                        <p:tgtEl>
                                          <p:spTgt spid="196">
                                            <p:txEl>
                                              <p:pRg st="6" end="6"/>
                                            </p:txEl>
                                          </p:spTgt>
                                        </p:tgtEl>
                                        <p:attrNameLst>
                                          <p:attrName>style.visibility</p:attrName>
                                        </p:attrNameLst>
                                      </p:cBhvr>
                                      <p:to>
                                        <p:strVal val="visible"/>
                                      </p:to>
                                    </p:set>
                                    <p:animEffect transition="in" filter="fade">
                                      <p:cBhvr>
                                        <p:cTn id="7" dur="500"/>
                                        <p:tgtEl>
                                          <p:spTgt spid="196">
                                            <p:txEl>
                                              <p:pRg st="6" end="6"/>
                                            </p:txEl>
                                          </p:spTgt>
                                        </p:tgtEl>
                                      </p:cBhvr>
                                    </p:animEffect>
                                  </p:childTnLst>
                                </p:cTn>
                              </p:par>
                            </p:childTnLst>
                          </p:cTn>
                        </p:par>
                        <p:par>
                          <p:cTn id="8" fill="hold">
                            <p:stCondLst>
                              <p:cond delay="500"/>
                            </p:stCondLst>
                            <p:childTnLst>
                              <p:par>
                                <p:cTn id="9" presetID="10" presetClass="entr" presetSubtype="0" fill="hold" grpId="1" nodeType="afterEffect">
                                  <p:stCondLst>
                                    <p:cond delay="0"/>
                                  </p:stCondLst>
                                  <p:iterate type="el">
                                    <p:tmAbs val="0"/>
                                  </p:iterate>
                                  <p:childTnLst>
                                    <p:set>
                                      <p:cBhvr>
                                        <p:cTn id="10" dur="indefinite" fill="hold"/>
                                        <p:tgtEl>
                                          <p:spTgt spid="196">
                                            <p:txEl>
                                              <p:pRg st="7" end="7"/>
                                            </p:txEl>
                                          </p:spTgt>
                                        </p:tgtEl>
                                        <p:attrNameLst>
                                          <p:attrName>style.visibility</p:attrName>
                                        </p:attrNameLst>
                                      </p:cBhvr>
                                      <p:to>
                                        <p:strVal val="visible"/>
                                      </p:to>
                                    </p:set>
                                    <p:animEffect transition="in" filter="fade">
                                      <p:cBhvr>
                                        <p:cTn id="11" dur="500"/>
                                        <p:tgtEl>
                                          <p:spTgt spid="196">
                                            <p:txEl>
                                              <p:pRg st="7" end="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spid="196" grpId="1" bldLvl="5" animBg="1" advAuto="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Content Placeholder 2"/>
          <p:cNvSpPr txBox="1"/>
          <p:nvPr>
            <p:ph type="body" idx="1"/>
          </p:nvPr>
        </p:nvSpPr>
        <p:spPr>
          <a:xfrm>
            <a:off x="909319" y="2346358"/>
            <a:ext cx="10494178" cy="3776147"/>
          </a:xfrm>
          <a:prstGeom prst="rect">
            <a:avLst/>
          </a:prstGeom>
        </p:spPr>
        <p:txBody>
          <a:bodyPr/>
          <a:lstStyle/>
          <a:p>
            <a:pPr marL="0" indent="0">
              <a:lnSpc>
                <a:spcPct val="81000"/>
              </a:lnSpc>
              <a:buSzTx/>
              <a:buNone/>
              <a:defRPr sz="2200" b="1" i="1">
                <a:solidFill>
                  <a:srgbClr val="00B050"/>
                </a:solidFill>
              </a:defRPr>
            </a:pPr>
            <a:r>
              <a:t>下一步：</a:t>
            </a:r>
          </a:p>
          <a:p>
            <a:pPr>
              <a:lnSpc>
                <a:spcPct val="99000"/>
              </a:lnSpc>
              <a:buClr>
                <a:srgbClr val="31B44B"/>
              </a:buClr>
              <a:defRPr sz="2200"/>
            </a:pPr>
            <a:r>
              <a:t>您主动与爱丽丝讨论她对药物治疗的担忧和顾虑。您提供了建议，并推荐了一些网站供她进一步了解。</a:t>
            </a:r>
          </a:p>
          <a:p>
            <a:pPr>
              <a:lnSpc>
                <a:spcPct val="99000"/>
              </a:lnSpc>
              <a:buClr>
                <a:srgbClr val="31B44B"/>
              </a:buClr>
              <a:defRPr sz="2200"/>
            </a:pPr>
            <a:r>
              <a:t>与艾丽丝共同决定改用ICS/福莫特罗吸入剂（布地奈德160微克/福莫特罗4.5微克）定量吸入器，采用MART方案。</a:t>
            </a:r>
          </a:p>
          <a:p>
            <a:pPr>
              <a:lnSpc>
                <a:spcPct val="99000"/>
              </a:lnSpc>
              <a:buClr>
                <a:srgbClr val="31B44B"/>
              </a:buClr>
              <a:defRPr sz="2200"/>
            </a:pPr>
            <a:r>
              <a:t>建议她在运动前尝试使用吸入剂，并观察是否确实有效。</a:t>
            </a:r>
          </a:p>
          <a:p>
            <a:pPr>
              <a:lnSpc>
                <a:spcPct val="99000"/>
              </a:lnSpc>
              <a:buClr>
                <a:srgbClr val="31B44B"/>
              </a:buClr>
              <a:defRPr sz="2200"/>
            </a:pPr>
            <a:r>
              <a:t>建议使用应用程序记录症状变化。</a:t>
            </a:r>
          </a:p>
          <a:p>
            <a:pPr>
              <a:lnSpc>
                <a:spcPct val="99000"/>
              </a:lnSpc>
              <a:buClr>
                <a:srgbClr val="31B44B"/>
              </a:buClr>
              <a:defRPr sz="2200"/>
            </a:pPr>
            <a:r>
              <a:t>告知艾丽丝在3-4个月后回诊复查。</a:t>
            </a:r>
          </a:p>
        </p:txBody>
      </p:sp>
      <p:pic>
        <p:nvPicPr>
          <p:cNvPr id="203" name="Content Placeholder 4" descr="Content Placeholder 4"/>
          <p:cNvPicPr>
            <a:picLocks noChangeAspect="1"/>
          </p:cNvPicPr>
          <p:nvPr/>
        </p:nvPicPr>
        <p:blipFill>
          <a:blip r:embed="rId1"/>
          <a:stretch>
            <a:fillRect/>
          </a:stretch>
        </p:blipFill>
        <p:spPr>
          <a:xfrm>
            <a:off x="10689167" y="391863"/>
            <a:ext cx="1236677" cy="645546"/>
          </a:xfrm>
          <a:prstGeom prst="rect">
            <a:avLst/>
          </a:prstGeom>
          <a:ln w="12700">
            <a:miter lim="400000"/>
            <a:headEnd/>
            <a:tailEnd/>
          </a:ln>
        </p:spPr>
      </p:pic>
      <p:sp>
        <p:nvSpPr>
          <p:cNvPr id="204" name="Title 1"/>
          <p:cNvSpPr txBox="1"/>
          <p:nvPr/>
        </p:nvSpPr>
        <p:spPr>
          <a:xfrm>
            <a:off x="955039" y="391864"/>
            <a:ext cx="9071611" cy="1726621"/>
          </a:xfrm>
          <a:prstGeom prst="rect">
            <a:avLst/>
          </a:prstGeom>
          <a:ln w="12700">
            <a:miter lim="400000"/>
          </a:ln>
        </p:spPr>
        <p:txBody>
          <a:bodyPr lIns="45719" rIns="45719" anchor="ctr">
            <a:normAutofit/>
          </a:bodyPr>
          <a:lstStyle/>
          <a:p>
            <a:pPr defTabSz="859790">
              <a:lnSpc>
                <a:spcPct val="90000"/>
              </a:lnSpc>
              <a:defRPr sz="2445" b="1">
                <a:solidFill>
                  <a:srgbClr val="31B44B"/>
                </a:solidFill>
                <a:latin typeface="Arial" panose="020B0604020202090204"/>
                <a:ea typeface="Arial" panose="020B0604020202090204"/>
                <a:cs typeface="Arial" panose="020B0604020202090204"/>
                <a:sym typeface="Arial" panose="020B0604020202090204"/>
              </a:defRPr>
            </a:pPr>
            <a:r>
              <a:t>咨询2，两周后</a:t>
            </a:r>
            <a:endParaRPr sz="4135">
              <a:latin typeface="Aptos Display"/>
              <a:ea typeface="Aptos Display"/>
              <a:cs typeface="Aptos Display"/>
              <a:sym typeface="Aptos Display"/>
            </a:endParaRPr>
          </a:p>
          <a:p>
            <a:pPr defTabSz="859790">
              <a:lnSpc>
                <a:spcPct val="90000"/>
              </a:lnSpc>
              <a:defRPr sz="2445" b="1">
                <a:solidFill>
                  <a:srgbClr val="31B44B"/>
                </a:solidFill>
                <a:latin typeface="Arial" panose="020B0604020202090204"/>
                <a:ea typeface="Arial" panose="020B0604020202090204"/>
                <a:cs typeface="Arial" panose="020B0604020202090204"/>
                <a:sym typeface="Arial" panose="020B0604020202090204"/>
              </a:defRPr>
            </a:pPr>
          </a:p>
          <a:p>
            <a:pPr defTabSz="859790">
              <a:lnSpc>
                <a:spcPct val="90000"/>
              </a:lnSpc>
              <a:defRPr sz="3010" b="1">
                <a:solidFill>
                  <a:srgbClr val="31B44B"/>
                </a:solidFill>
                <a:latin typeface="Arial" panose="020B0604020202090204"/>
                <a:ea typeface="Arial" panose="020B0604020202090204"/>
                <a:cs typeface="Arial" panose="020B0604020202090204"/>
                <a:sym typeface="Arial" panose="020B0604020202090204"/>
              </a:defRPr>
            </a:pPr>
            <a:r>
              <a:t>管理</a:t>
            </a:r>
            <a:br/>
          </a:p>
        </p:txBody>
      </p:sp>
      <p:pic>
        <p:nvPicPr>
          <p:cNvPr id="205" name="Vídeo 5" descr="Vídeo 5"/>
          <p:cNvPicPr/>
          <p:nvPr>
            <a:videoFile r:link="rId2"/>
            <p:extLst>
              <p:ext uri="{DAA4B4D4-6D71-4841-9C94-3DE7FCFB9230}">
                <p14:media xmlns:p14="http://schemas.microsoft.com/office/powerpoint/2010/main" r:embed="rId3"/>
              </p:ext>
            </p:extLst>
          </p:nvPr>
        </p:nvPicPr>
        <p:blipFill>
          <a:blip r:embed="rId4"/>
          <a:stretch>
            <a:fillRect/>
          </a:stretch>
        </p:blipFill>
        <p:spPr>
          <a:xfrm>
            <a:off x="10052304" y="4718303"/>
            <a:ext cx="2057401" cy="2057401"/>
          </a:xfrm>
          <a:prstGeom prst="rect">
            <a:avLst/>
          </a:prstGeom>
          <a:ln w="12700">
            <a:miter lim="400000"/>
            <a:headEnd/>
            <a:tailEnd/>
          </a:ln>
        </p:spPr>
      </p:pic>
      <p:sp>
        <p:nvSpPr>
          <p:cNvPr id="206" name="TextBox 1"/>
          <p:cNvSpPr txBox="1"/>
          <p:nvPr/>
        </p:nvSpPr>
        <p:spPr>
          <a:xfrm>
            <a:off x="2039294" y="6604489"/>
            <a:ext cx="8113412" cy="421641"/>
          </a:xfrm>
          <a:prstGeom prst="rect">
            <a:avLst/>
          </a:prstGeom>
          <a:ln w="12700">
            <a:miter lim="400000"/>
          </a:ln>
        </p:spPr>
        <p:txBody>
          <a:bodyPr lIns="45719" rIns="45719">
            <a:spAutoFit/>
          </a:bodyPr>
          <a:lstStyle>
            <a:lvl1pPr algn="ctr">
              <a:spcBef>
                <a:spcPts val="100"/>
              </a:spcBef>
              <a:defRPr sz="1000" spc="-4">
                <a:latin typeface="Arial" panose="020B0604020202090204"/>
                <a:ea typeface="Arial" panose="020B0604020202090204"/>
                <a:cs typeface="Arial" panose="020B0604020202090204"/>
                <a:sym typeface="Arial" panose="020B0604020202090204"/>
              </a:defRPr>
            </a:lvl1pPr>
          </a:lstStyle>
          <a:p>
            <a:r>
              <a:t>葛兰素史克（GSK）提供了无限制的教育资助，以支持本案例研究的开发，但未参与其内容的制定。</a:t>
            </a:r>
          </a:p>
        </p:txBody>
      </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grpId="1" nodeType="afterEffect">
                                  <p:stCondLst>
                                    <p:cond delay="0"/>
                                  </p:stCondLst>
                                  <p:childTnLst>
                                    <p:cmd type="call" cmd="playFrom(0.0)">
                                      <p:cBhvr>
                                        <p:cTn id="6" dur="44948" fill="hold"/>
                                        <p:tgtEl>
                                          <p:spTgt spid="205"/>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grpId="1" nodeType="clickEffect">
                                  <p:stCondLst>
                                    <p:cond delay="0"/>
                                  </p:stCondLst>
                                  <p:childTnLst>
                                    <p:cmd type="call" cmd="stop">
                                      <p:cBhvr>
                                        <p:cTn id="10" dur="1000" fill="hold"/>
                                        <p:tgtEl>
                                          <p:spTgt spid="205"/>
                                        </p:tgtEl>
                                      </p:cBhvr>
                                    </p:cmd>
                                  </p:childTnLst>
                                </p:cTn>
                              </p:par>
                            </p:childTnLst>
                          </p:cTn>
                        </p:par>
                      </p:childTnLst>
                    </p:cTn>
                  </p:par>
                </p:childTnLst>
              </p:cTn>
              <p:prevCondLst>
                <p:cond evt="onPrev">
                  <p:tgtEl>
                    <p:sldTgt/>
                  </p:tgtEl>
                </p:cond>
              </p:prevCondLst>
              <p:nextCondLst>
                <p:cond evt="onNext">
                  <p:tgtEl>
                    <p:sldTgt/>
                  </p:tgtEl>
                </p:cond>
              </p:nextCondLst>
            </p:seq>
            <p:video fullScrn="0">
              <p:cMediaNode vol="80000" numSld="1" showWhenStopped="1">
                <p:cTn id="11" fill="hold" display="0">
                  <p:stCondLst>
                    <p:cond delay="indefinite"/>
                  </p:stCondLst>
                </p:cTn>
                <p:tgtEl>
                  <p:spTgt spid="205"/>
                </p:tgtEl>
              </p:cMediaNode>
            </p:video>
            <p:seq concurrent="1" nextAc="seek">
              <p:cTn id="12" restart="whenNotActive" fill="hold" evtFilter="cancelBubble" nodeType="interactiveSeq">
                <p:stCondLst>
                  <p:cond evt="onClick" delay="0">
                    <p:tgtEl>
                      <p:spTgt spid="20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05"/>
                                        </p:tgtEl>
                                      </p:cBhvr>
                                    </p:cmd>
                                  </p:childTnLst>
                                </p:cTn>
                              </p:par>
                            </p:childTnLst>
                          </p:cTn>
                        </p:par>
                      </p:childTnLst>
                    </p:cTn>
                  </p:par>
                </p:childTnLst>
              </p:cTn>
              <p:nextCondLst>
                <p:cond evt="onClick" delay="0">
                  <p:tgtEl>
                    <p:spTgt spid="20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Title 1"/>
          <p:cNvSpPr txBox="1"/>
          <p:nvPr>
            <p:ph type="title"/>
          </p:nvPr>
        </p:nvSpPr>
        <p:spPr>
          <a:xfrm>
            <a:off x="838199" y="325698"/>
            <a:ext cx="9573128" cy="777876"/>
          </a:xfrm>
          <a:prstGeom prst="rect">
            <a:avLst/>
          </a:prstGeom>
        </p:spPr>
        <p:txBody>
          <a:bodyPr/>
          <a:lstStyle>
            <a:lvl1pPr>
              <a:defRPr sz="2800" b="1">
                <a:solidFill>
                  <a:srgbClr val="31B44B"/>
                </a:solidFill>
                <a:latin typeface="Arial" panose="020B0604020202090204"/>
                <a:ea typeface="Arial" panose="020B0604020202090204"/>
                <a:cs typeface="Arial" panose="020B0604020202090204"/>
                <a:sym typeface="Arial" panose="020B0604020202090204"/>
              </a:defRPr>
            </a:lvl1pPr>
          </a:lstStyle>
          <a:p>
            <a:r>
              <a:t>桌面助手2号：专为</a:t>
            </a:r>
            <a:r>
              <a:rPr lang="zh-CN">
                <a:solidFill>
                  <a:srgbClr val="FF0000"/>
                </a:solidFill>
              </a:rPr>
              <a:t>难以控制的</a:t>
            </a:r>
            <a:r>
              <a:t>哮喘设计</a:t>
            </a:r>
          </a:p>
        </p:txBody>
      </p:sp>
      <p:sp>
        <p:nvSpPr>
          <p:cNvPr id="100" name="Content Placeholder 2"/>
          <p:cNvSpPr txBox="1"/>
          <p:nvPr>
            <p:ph type="body" idx="1"/>
          </p:nvPr>
        </p:nvSpPr>
        <p:spPr>
          <a:xfrm>
            <a:off x="838200" y="1390650"/>
            <a:ext cx="6990347" cy="4786313"/>
          </a:xfrm>
          <a:prstGeom prst="rect">
            <a:avLst/>
          </a:prstGeom>
        </p:spPr>
        <p:txBody>
          <a:bodyPr/>
          <a:lstStyle/>
          <a:p>
            <a:pPr>
              <a:lnSpc>
                <a:spcPct val="81000"/>
              </a:lnSpc>
              <a:buClr>
                <a:srgbClr val="31B44B"/>
              </a:buClr>
              <a:defRPr b="1"/>
            </a:pPr>
            <a:r>
              <a:t>改善初级保健中难治性哮喘的实用指南</a:t>
            </a:r>
          </a:p>
          <a:p>
            <a:pPr>
              <a:lnSpc>
                <a:spcPct val="81000"/>
              </a:lnSpc>
              <a:buClr>
                <a:srgbClr val="31B44B"/>
              </a:buClr>
            </a:pPr>
          </a:p>
          <a:p>
            <a:pPr>
              <a:lnSpc>
                <a:spcPct val="81000"/>
              </a:lnSpc>
              <a:buClr>
                <a:srgbClr val="31B44B"/>
              </a:buClr>
              <a:defRPr sz="2400"/>
            </a:pPr>
            <a:r>
              <a:t>如何识别患有难治性哮喘的患者？</a:t>
            </a:r>
          </a:p>
          <a:p>
            <a:pPr marL="685800" lvl="1" indent="-228600">
              <a:lnSpc>
                <a:spcPct val="81000"/>
              </a:lnSpc>
              <a:spcBef>
                <a:spcPts val="500"/>
              </a:spcBef>
              <a:buClr>
                <a:srgbClr val="31B44B"/>
              </a:buClr>
              <a:defRPr sz="2000"/>
            </a:pPr>
            <a:r>
              <a:t>确保诊断准确无误。</a:t>
            </a:r>
            <a:endParaRPr sz="2400"/>
          </a:p>
          <a:p>
            <a:pPr marL="685800" lvl="1" indent="-228600">
              <a:lnSpc>
                <a:spcPct val="81000"/>
              </a:lnSpc>
              <a:spcBef>
                <a:spcPts val="500"/>
              </a:spcBef>
              <a:buClr>
                <a:srgbClr val="31B44B"/>
              </a:buClr>
              <a:defRPr sz="2000"/>
            </a:pPr>
            <a:r>
              <a:t>查找并管理合并症</a:t>
            </a:r>
          </a:p>
          <a:p>
            <a:pPr>
              <a:lnSpc>
                <a:spcPct val="81000"/>
              </a:lnSpc>
              <a:buClr>
                <a:srgbClr val="31B44B"/>
              </a:buClr>
              <a:defRPr sz="2400"/>
            </a:pPr>
            <a:r>
              <a:t>在进行结构化审查时，您需要检查哪些内容？</a:t>
            </a:r>
          </a:p>
          <a:p>
            <a:pPr marL="0" lvl="1" indent="457200">
              <a:lnSpc>
                <a:spcPct val="81000"/>
              </a:lnSpc>
              <a:spcBef>
                <a:spcPts val="500"/>
              </a:spcBef>
              <a:buSzTx/>
              <a:buNone/>
              <a:defRPr sz="2400"/>
            </a:pPr>
          </a:p>
          <a:p>
            <a:pPr marL="0" lvl="1" indent="457200">
              <a:lnSpc>
                <a:spcPct val="81000"/>
              </a:lnSpc>
              <a:spcBef>
                <a:spcPts val="500"/>
              </a:spcBef>
              <a:buSzTx/>
              <a:buNone/>
              <a:defRPr sz="2400"/>
            </a:pPr>
          </a:p>
          <a:p>
            <a:pPr marL="0" indent="0" algn="ctr">
              <a:lnSpc>
                <a:spcPct val="81000"/>
              </a:lnSpc>
              <a:buSzTx/>
              <a:buNone/>
              <a:defRPr sz="2000"/>
            </a:pPr>
            <a:r>
              <a:t>此桌面助手可通过以下链接访问：</a:t>
            </a:r>
          </a:p>
          <a:p>
            <a:pPr marL="0" indent="0" algn="ctr">
              <a:lnSpc>
                <a:spcPct val="81000"/>
              </a:lnSpc>
              <a:buSzTx/>
              <a:buNone/>
              <a:defRPr sz="2000"/>
            </a:pPr>
            <a:r>
              <a:t>https://www.ipcrg.org/dth2</a:t>
            </a:r>
          </a:p>
        </p:txBody>
      </p:sp>
      <p:pic>
        <p:nvPicPr>
          <p:cNvPr id="101" name="Content Placeholder 4" descr="Content Placeholder 4"/>
          <p:cNvPicPr>
            <a:picLocks noChangeAspect="1"/>
          </p:cNvPicPr>
          <p:nvPr/>
        </p:nvPicPr>
        <p:blipFill>
          <a:blip r:embed="rId1"/>
          <a:stretch>
            <a:fillRect/>
          </a:stretch>
        </p:blipFill>
        <p:spPr>
          <a:xfrm>
            <a:off x="10689167" y="391863"/>
            <a:ext cx="1236677" cy="645546"/>
          </a:xfrm>
          <a:prstGeom prst="rect">
            <a:avLst/>
          </a:prstGeom>
          <a:ln w="12700">
            <a:miter lim="400000"/>
            <a:headEnd/>
            <a:tailEnd/>
          </a:ln>
        </p:spPr>
      </p:pic>
      <p:sp>
        <p:nvSpPr>
          <p:cNvPr id="102" name="TextBox 4"/>
          <p:cNvSpPr txBox="1"/>
          <p:nvPr/>
        </p:nvSpPr>
        <p:spPr>
          <a:xfrm>
            <a:off x="2039294" y="6604489"/>
            <a:ext cx="8113412" cy="595287"/>
          </a:xfrm>
          <a:prstGeom prst="rect">
            <a:avLst/>
          </a:prstGeom>
          <a:ln w="12700">
            <a:miter lim="400000"/>
          </a:ln>
        </p:spPr>
        <p:txBody>
          <a:bodyPr lIns="45719" rIns="45719">
            <a:spAutoFit/>
          </a:bodyPr>
          <a:lstStyle>
            <a:lvl1pPr defTabSz="457200">
              <a:spcBef>
                <a:spcPts val="1200"/>
              </a:spcBef>
              <a:defRPr sz="1200">
                <a:latin typeface="Times Roman"/>
                <a:ea typeface="Times Roman"/>
                <a:cs typeface="Times Roman"/>
                <a:sym typeface="Times Roman"/>
              </a:defRPr>
            </a:lvl1pPr>
          </a:lstStyle>
          <a:p>
            <a:r>
              <a:t>葛兰素史克（GSK）提供了无限制的教育资助，以支持本案例研究的开发，但未参与其内容的制定。</a:t>
            </a:r>
          </a:p>
        </p:txBody>
      </p:sp>
      <p:pic>
        <p:nvPicPr>
          <p:cNvPr id="103" name="Picture 6" descr="Picture 6"/>
          <p:cNvPicPr>
            <a:picLocks noChangeAspect="1"/>
          </p:cNvPicPr>
          <p:nvPr/>
        </p:nvPicPr>
        <p:blipFill>
          <a:blip r:embed="rId2"/>
          <a:stretch>
            <a:fillRect/>
          </a:stretch>
        </p:blipFill>
        <p:spPr>
          <a:xfrm>
            <a:off x="8204850" y="1103574"/>
            <a:ext cx="3350421" cy="4786313"/>
          </a:xfrm>
          <a:prstGeom prst="rect">
            <a:avLst/>
          </a:prstGeom>
          <a:ln w="12700">
            <a:miter lim="400000"/>
            <a:headEnd/>
            <a:tailEnd/>
          </a:ln>
          <a:effectLst>
            <a:outerShdw blurRad="292100" dist="139700" dir="2700000" rotWithShape="0">
              <a:srgbClr val="333333">
                <a:alpha val="64999"/>
              </a:srgbClr>
            </a:outerShdw>
          </a:effectLst>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Título 1"/>
          <p:cNvSpPr txBox="1"/>
          <p:nvPr>
            <p:ph type="title"/>
          </p:nvPr>
        </p:nvSpPr>
        <p:spPr>
          <a:xfrm>
            <a:off x="838200" y="365125"/>
            <a:ext cx="10515600" cy="1325563"/>
          </a:xfrm>
          <a:prstGeom prst="rect">
            <a:avLst/>
          </a:prstGeom>
        </p:spPr>
        <p:txBody>
          <a:bodyPr/>
          <a:lstStyle>
            <a:lvl1pPr>
              <a:defRPr b="1"/>
            </a:lvl1pPr>
          </a:lstStyle>
          <a:p>
            <a:r>
              <a:t>GINA 2024 – 简化轨道 1</a:t>
            </a:r>
          </a:p>
        </p:txBody>
      </p:sp>
      <p:pic>
        <p:nvPicPr>
          <p:cNvPr id="209" name="Marcador de Posição de Conteúdo 4" descr="Marcador de Posição de Conteúdo 4"/>
          <p:cNvPicPr>
            <a:picLocks noChangeAspect="1"/>
          </p:cNvPicPr>
          <p:nvPr/>
        </p:nvPicPr>
        <p:blipFill>
          <a:blip r:embed="rId1"/>
          <a:stretch>
            <a:fillRect/>
          </a:stretch>
        </p:blipFill>
        <p:spPr>
          <a:xfrm>
            <a:off x="490562" y="1557129"/>
            <a:ext cx="10035573" cy="5095463"/>
          </a:xfrm>
          <a:prstGeom prst="rect">
            <a:avLst/>
          </a:prstGeom>
          <a:ln w="12700">
            <a:miter lim="400000"/>
            <a:headEnd/>
            <a:tailEnd/>
          </a:ln>
        </p:spPr>
      </p:pic>
      <p:sp>
        <p:nvSpPr>
          <p:cNvPr id="210" name="CaixaDeTexto 2"/>
          <p:cNvSpPr txBox="1"/>
          <p:nvPr/>
        </p:nvSpPr>
        <p:spPr>
          <a:xfrm>
            <a:off x="883919" y="6418100"/>
            <a:ext cx="9470303" cy="332741"/>
          </a:xfrm>
          <a:prstGeom prst="rect">
            <a:avLst/>
          </a:prstGeom>
          <a:ln w="12700">
            <a:miter lim="400000"/>
          </a:ln>
        </p:spPr>
        <p:txBody>
          <a:bodyPr lIns="45719" rIns="45719">
            <a:spAutoFit/>
          </a:bodyPr>
          <a:lstStyle/>
          <a:p>
            <a:pPr>
              <a:defRPr sz="1600"/>
            </a:pPr>
            <a:r>
              <a:rPr u="sng">
                <a:solidFill>
                  <a:srgbClr val="467886"/>
                </a:solidFill>
                <a:uFill>
                  <a:solidFill>
                    <a:srgbClr val="467886"/>
                  </a:solidFill>
                </a:uFill>
              </a:rPr>
              <a:t>https://ginasthma.org/wp-content/uploads/2024/05/GINA-2024-Strategy-Report-24_05_22_WMS.pdf</a:t>
            </a:r>
            <a:r>
              <a:t> </a:t>
            </a:r>
          </a:p>
        </p:txBody>
      </p:sp>
      <p:sp>
        <p:nvSpPr>
          <p:cNvPr id="211" name="步骤 1-2…"/>
          <p:cNvSpPr txBox="1"/>
          <p:nvPr/>
        </p:nvSpPr>
        <p:spPr>
          <a:xfrm>
            <a:off x="875061" y="2383205"/>
            <a:ext cx="2715297" cy="1062991"/>
          </a:xfrm>
          <a:prstGeom prst="rect">
            <a:avLst/>
          </a:prstGeom>
          <a:solidFill>
            <a:schemeClr val="accent2"/>
          </a:solidFill>
          <a:ln w="19050">
            <a:solidFill>
              <a:srgbClr val="AA5224"/>
            </a:solidFill>
            <a:miter/>
          </a:ln>
        </p:spPr>
        <p:txBody>
          <a:bodyPr lIns="45719" rIns="45719">
            <a:spAutoFit/>
          </a:bodyPr>
          <a:lstStyle/>
          <a:p>
            <a:pPr>
              <a:defRPr>
                <a:solidFill>
                  <a:srgbClr val="FFFFFF"/>
                </a:solidFill>
              </a:defRPr>
            </a:pPr>
            <a:r>
              <a:t>步骤 1-2</a:t>
            </a:r>
          </a:p>
          <a:p>
            <a:pPr>
              <a:defRPr>
                <a:solidFill>
                  <a:srgbClr val="FFFFFF"/>
                </a:solidFill>
              </a:defRPr>
            </a:pPr>
            <a:r>
              <a:t>按需使用低剂量 ICS-福莫特罗缓解剂（仅含空气）</a:t>
            </a:r>
          </a:p>
        </p:txBody>
      </p:sp>
      <p:sp>
        <p:nvSpPr>
          <p:cNvPr id="212" name="步骤 3…"/>
          <p:cNvSpPr txBox="1"/>
          <p:nvPr/>
        </p:nvSpPr>
        <p:spPr>
          <a:xfrm>
            <a:off x="3693465" y="1791510"/>
            <a:ext cx="2448226" cy="1697991"/>
          </a:xfrm>
          <a:prstGeom prst="rect">
            <a:avLst/>
          </a:prstGeom>
          <a:solidFill>
            <a:schemeClr val="accent2"/>
          </a:solidFill>
          <a:ln w="19050">
            <a:solidFill>
              <a:srgbClr val="AA5224"/>
            </a:solidFill>
            <a:miter/>
          </a:ln>
        </p:spPr>
        <p:txBody>
          <a:bodyPr lIns="45719" rIns="45719">
            <a:spAutoFit/>
          </a:bodyPr>
          <a:lstStyle/>
          <a:p>
            <a:pPr>
              <a:defRPr>
                <a:solidFill>
                  <a:srgbClr val="FFFFFF"/>
                </a:solidFill>
              </a:defRPr>
            </a:pPr>
            <a:r>
              <a:t>步骤 3</a:t>
            </a:r>
          </a:p>
          <a:p>
            <a:pPr>
              <a:defRPr>
                <a:solidFill>
                  <a:srgbClr val="FFFFFF"/>
                </a:solidFill>
              </a:defRPr>
            </a:pPr>
            <a:r>
              <a:t>低剂量维持治疗与缓解治疗（MART）使用低剂量吸入性糖皮质激素（ICS）联合福莫特罗</a:t>
            </a:r>
          </a:p>
        </p:txBody>
      </p:sp>
      <p:sp>
        <p:nvSpPr>
          <p:cNvPr id="213" name="步骤 4…"/>
          <p:cNvSpPr txBox="1"/>
          <p:nvPr/>
        </p:nvSpPr>
        <p:spPr>
          <a:xfrm>
            <a:off x="6244799" y="1804380"/>
            <a:ext cx="2448226" cy="1697991"/>
          </a:xfrm>
          <a:prstGeom prst="rect">
            <a:avLst/>
          </a:prstGeom>
          <a:solidFill>
            <a:schemeClr val="accent2"/>
          </a:solidFill>
          <a:ln w="19050">
            <a:solidFill>
              <a:srgbClr val="AA5224"/>
            </a:solidFill>
            <a:miter/>
          </a:ln>
        </p:spPr>
        <p:txBody>
          <a:bodyPr lIns="45719" rIns="45719">
            <a:spAutoFit/>
          </a:bodyPr>
          <a:lstStyle/>
          <a:p>
            <a:pPr>
              <a:defRPr>
                <a:solidFill>
                  <a:srgbClr val="FFFFFF"/>
                </a:solidFill>
              </a:defRPr>
            </a:pPr>
            <a:r>
              <a:t>步骤 4</a:t>
            </a:r>
          </a:p>
          <a:p>
            <a:pPr>
              <a:defRPr>
                <a:solidFill>
                  <a:srgbClr val="FFFFFF"/>
                </a:solidFill>
              </a:defRPr>
            </a:pPr>
            <a:r>
              <a:t>使用低剂量吸入性皮质类固醇（ICS）-福莫特罗的维持治疗与缓解治疗（MART）</a:t>
            </a:r>
          </a:p>
        </p:txBody>
      </p:sp>
      <p:sp>
        <p:nvSpPr>
          <p:cNvPr id="214" name="步骤 5…"/>
          <p:cNvSpPr txBox="1"/>
          <p:nvPr/>
        </p:nvSpPr>
        <p:spPr>
          <a:xfrm>
            <a:off x="9075397" y="1529714"/>
            <a:ext cx="2076943" cy="1977391"/>
          </a:xfrm>
          <a:prstGeom prst="rect">
            <a:avLst/>
          </a:prstGeom>
          <a:solidFill>
            <a:schemeClr val="accent2"/>
          </a:solidFill>
          <a:ln w="19050">
            <a:solidFill>
              <a:srgbClr val="AA5224"/>
            </a:solidFill>
            <a:miter/>
          </a:ln>
        </p:spPr>
        <p:txBody>
          <a:bodyPr lIns="45719" rIns="45719">
            <a:spAutoFit/>
          </a:bodyPr>
          <a:lstStyle/>
          <a:p>
            <a:pPr>
              <a:defRPr>
                <a:solidFill>
                  <a:srgbClr val="FFFFFF"/>
                </a:solidFill>
              </a:defRPr>
            </a:pPr>
            <a:r>
              <a:t>步骤 5</a:t>
            </a:r>
          </a:p>
          <a:p>
            <a:pPr>
              <a:defRPr>
                <a:solidFill>
                  <a:srgbClr val="FFFFFF"/>
                </a:solidFill>
              </a:defRPr>
            </a:pPr>
            <a:r>
              <a:t>转诊至专家进行评估、表型分析及严重哮喘的辅助治疗。</a:t>
            </a:r>
          </a:p>
        </p:txBody>
      </p:sp>
      <p:sp>
        <p:nvSpPr>
          <p:cNvPr id="215" name="在第1轨道中，对于以下情况，推荐使用按需低剂量联合吸入性皮质类固醇（ICS）与福莫特罗（formoterol）的治疗方案（步骤1-2）:"/>
          <p:cNvSpPr txBox="1"/>
          <p:nvPr/>
        </p:nvSpPr>
        <p:spPr>
          <a:xfrm>
            <a:off x="532500" y="3541949"/>
            <a:ext cx="2949644" cy="1507491"/>
          </a:xfrm>
          <a:prstGeom prst="rect">
            <a:avLst/>
          </a:prstGeom>
          <a:solidFill>
            <a:srgbClr val="FFFFFF"/>
          </a:solidFill>
          <a:ln w="19050">
            <a:solidFill>
              <a:schemeClr val="accent1"/>
            </a:solidFill>
            <a:miter/>
          </a:ln>
        </p:spPr>
        <p:txBody>
          <a:bodyPr lIns="45719" rIns="45719">
            <a:spAutoFit/>
          </a:bodyPr>
          <a:lstStyle>
            <a:lvl1pPr>
              <a:defRPr sz="1600"/>
            </a:lvl1pPr>
          </a:lstStyle>
          <a:p>
            <a:r>
              <a:t>在第1轨道中，对于以下情况，推荐使用按需低剂量联合吸入性皮质类固醇（ICS）与福莫特罗（formoterol）的治疗方案（步骤1-2）:</a:t>
            </a:r>
          </a:p>
        </p:txBody>
      </p:sp>
      <p:sp>
        <p:nvSpPr>
          <p:cNvPr id="216" name="1. 哮喘控制良好的患者的减量治疗…"/>
          <p:cNvSpPr txBox="1"/>
          <p:nvPr/>
        </p:nvSpPr>
        <p:spPr>
          <a:xfrm>
            <a:off x="3545329" y="3549047"/>
            <a:ext cx="7770966" cy="1672591"/>
          </a:xfrm>
          <a:prstGeom prst="rect">
            <a:avLst/>
          </a:prstGeom>
          <a:solidFill>
            <a:srgbClr val="CDDABE"/>
          </a:solidFill>
          <a:ln w="19050">
            <a:solidFill>
              <a:srgbClr val="AA5224"/>
            </a:solidFill>
            <a:miter/>
          </a:ln>
        </p:spPr>
        <p:txBody>
          <a:bodyPr wrap="none" lIns="45719" rIns="45719">
            <a:spAutoFit/>
          </a:bodyPr>
          <a:lstStyle/>
          <a:p>
            <a:pPr>
              <a:defRPr sz="1500"/>
            </a:pPr>
            <a:r>
              <a:t>1. 哮喘控制良好的患者的减量治疗</a:t>
            </a:r>
          </a:p>
          <a:p>
            <a:pPr marL="228600" indent="-228600">
              <a:buSzPct val="100000"/>
              <a:buChar char="•"/>
              <a:defRPr sz="1500"/>
            </a:pPr>
            <a:r>
              <a:t>哮喘控制良好的患者，在低剂量维持治疗和吸入性皮质类固醇（ICS）-福莫特罗或</a:t>
            </a:r>
          </a:p>
          <a:p>
            <a:pPr marL="228600" indent="-228600">
              <a:buSzPct val="100000"/>
              <a:buChar char="•"/>
              <a:defRPr sz="1500"/>
            </a:pPr>
            <a:r>
              <a:t>定期低剂量ICS联合按需使用短效β受体激动剂（SABA）治疗的情况下，可考虑减量治疗</a:t>
            </a:r>
          </a:p>
          <a:p>
            <a:pPr>
              <a:defRPr sz="1500"/>
            </a:pPr>
            <a:r>
              <a:t>2. 哮喘初始治疗，适用于此前仅使用SABA治疗的患者</a:t>
            </a:r>
          </a:p>
          <a:p>
            <a:pPr>
              <a:defRPr sz="1500"/>
            </a:pPr>
            <a:r>
              <a:t>（或新诊断哮喘患者），且肺功能正常或轻度减退</a:t>
            </a:r>
          </a:p>
        </p:txBody>
      </p:sp>
      <p:sp>
        <p:nvSpPr>
          <p:cNvPr id="217" name="以下列出的某些临床因素可能提示应在第3步开始治疗，采用低剂量吸入性皮质类固醇（ICS）联合福莫特罗维持治疗及缓解治疗。"/>
          <p:cNvSpPr txBox="1"/>
          <p:nvPr/>
        </p:nvSpPr>
        <p:spPr>
          <a:xfrm>
            <a:off x="858830" y="5293136"/>
            <a:ext cx="9060236" cy="726441"/>
          </a:xfrm>
          <a:prstGeom prst="rect">
            <a:avLst/>
          </a:prstGeom>
          <a:solidFill>
            <a:srgbClr val="FFFFFF"/>
          </a:solidFill>
          <a:ln w="12700">
            <a:miter lim="400000"/>
          </a:ln>
        </p:spPr>
        <p:txBody>
          <a:bodyPr lIns="45719" rIns="45719">
            <a:spAutoFit/>
          </a:bodyPr>
          <a:lstStyle/>
          <a:p>
            <a:r>
              <a:t>以下列出的某些临床因素可能提示应在第3步开始治疗，采用低剂量吸入性皮质类固醇（ICS）联合福莫特罗维持治疗及缓解治疗。</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Content Placeholder 2"/>
          <p:cNvSpPr txBox="1"/>
          <p:nvPr>
            <p:ph type="body" idx="1"/>
          </p:nvPr>
        </p:nvSpPr>
        <p:spPr>
          <a:xfrm>
            <a:off x="909319" y="1993165"/>
            <a:ext cx="10515601" cy="4370814"/>
          </a:xfrm>
          <a:prstGeom prst="rect">
            <a:avLst/>
          </a:prstGeom>
        </p:spPr>
        <p:txBody>
          <a:bodyPr/>
          <a:lstStyle/>
          <a:p>
            <a:pPr marL="0" indent="0" defTabSz="795655">
              <a:spcBef>
                <a:spcPts val="800"/>
              </a:spcBef>
              <a:buSzTx/>
              <a:buNone/>
              <a:defRPr sz="2435"/>
            </a:pPr>
            <a:r>
              <a:t>一项新的审查，考虑到之前的步骤： </a:t>
            </a:r>
          </a:p>
          <a:p>
            <a:pPr marL="0" indent="0" defTabSz="795655">
              <a:spcBef>
                <a:spcPts val="800"/>
              </a:spcBef>
              <a:buSzTx/>
              <a:buNone/>
              <a:defRPr sz="2435"/>
            </a:pPr>
          </a:p>
          <a:p>
            <a:pPr marL="0" lvl="1" indent="397510" defTabSz="795655">
              <a:spcBef>
                <a:spcPts val="400"/>
              </a:spcBef>
              <a:buSzTx/>
              <a:buNone/>
              <a:defRPr sz="2260"/>
            </a:pPr>
            <a:r>
              <a:t>进行一次结构化的审查，重点关注以下要素：</a:t>
            </a:r>
          </a:p>
          <a:p>
            <a:pPr marL="1193165" lvl="2" indent="-397510" defTabSz="795655">
              <a:spcBef>
                <a:spcPts val="400"/>
              </a:spcBef>
              <a:buFontTx/>
              <a:buAutoNum type="arabicPeriod"/>
              <a:defRPr sz="1740" b="1"/>
            </a:pPr>
            <a:r>
              <a:t>哮喘控制</a:t>
            </a:r>
          </a:p>
          <a:p>
            <a:pPr marL="1193165" lvl="2" indent="-397510" defTabSz="795655">
              <a:spcBef>
                <a:spcPts val="400"/>
              </a:spcBef>
              <a:buFontTx/>
              <a:buAutoNum type="arabicPeriod"/>
              <a:defRPr sz="1740"/>
            </a:pPr>
            <a:r>
              <a:t>吸烟暴露</a:t>
            </a:r>
          </a:p>
          <a:p>
            <a:pPr marL="1193165" lvl="2" indent="-397510" defTabSz="795655">
              <a:spcBef>
                <a:spcPts val="400"/>
              </a:spcBef>
              <a:buFontTx/>
              <a:buAutoNum type="arabicPeriod"/>
              <a:defRPr sz="1740" b="1"/>
            </a:pPr>
            <a:r>
              <a:t>患者教育与自我监测</a:t>
            </a:r>
          </a:p>
          <a:p>
            <a:pPr marL="1193165" lvl="2" indent="-397510" defTabSz="795655">
              <a:spcBef>
                <a:spcPts val="400"/>
              </a:spcBef>
              <a:buFontTx/>
              <a:buAutoNum type="arabicPeriod"/>
              <a:defRPr sz="1740" b="1"/>
            </a:pPr>
            <a:r>
              <a:t>加重因素与诱因</a:t>
            </a:r>
          </a:p>
          <a:p>
            <a:pPr marL="1193165" lvl="2" indent="-397510" defTabSz="795655">
              <a:spcBef>
                <a:spcPts val="400"/>
              </a:spcBef>
              <a:buFontTx/>
              <a:buAutoNum type="arabicPeriod"/>
              <a:defRPr sz="1740"/>
            </a:pPr>
            <a:r>
              <a:t>药物治疗</a:t>
            </a:r>
          </a:p>
          <a:p>
            <a:pPr marL="1193165" lvl="2" indent="-397510" defTabSz="795655">
              <a:spcBef>
                <a:spcPts val="400"/>
              </a:spcBef>
              <a:buFontTx/>
              <a:buAutoNum type="arabicPeriod"/>
              <a:defRPr sz="1740" b="1"/>
            </a:pPr>
            <a:r>
              <a:t>依从性与吸入器使用技巧.</a:t>
            </a:r>
          </a:p>
          <a:p>
            <a:pPr marL="1193165" lvl="2" indent="-397510" defTabSz="795655">
              <a:spcBef>
                <a:spcPts val="400"/>
              </a:spcBef>
              <a:buFontTx/>
              <a:buAutoNum type="arabicPeriod"/>
              <a:defRPr sz="1740"/>
            </a:pPr>
            <a:r>
              <a:t>肥胖</a:t>
            </a:r>
          </a:p>
          <a:p>
            <a:pPr marL="1193165" lvl="2" indent="-397510" defTabSz="795655">
              <a:spcBef>
                <a:spcPts val="400"/>
              </a:spcBef>
              <a:buFontTx/>
              <a:buAutoNum type="arabicPeriod"/>
              <a:defRPr sz="1740"/>
            </a:pPr>
            <a:r>
              <a:t>心理支持</a:t>
            </a:r>
          </a:p>
          <a:p>
            <a:pPr marL="1193165" lvl="2" indent="-397510" defTabSz="795655">
              <a:spcBef>
                <a:spcPts val="400"/>
              </a:spcBef>
              <a:buFontTx/>
              <a:buAutoNum type="arabicPeriod"/>
              <a:defRPr sz="1740"/>
            </a:pPr>
            <a:r>
              <a:t>转诊至专科评估</a:t>
            </a:r>
          </a:p>
        </p:txBody>
      </p:sp>
      <p:pic>
        <p:nvPicPr>
          <p:cNvPr id="220" name="Content Placeholder 4" descr="Content Placeholder 4"/>
          <p:cNvPicPr>
            <a:picLocks noChangeAspect="1"/>
          </p:cNvPicPr>
          <p:nvPr/>
        </p:nvPicPr>
        <p:blipFill>
          <a:blip r:embed="rId1"/>
          <a:stretch>
            <a:fillRect/>
          </a:stretch>
        </p:blipFill>
        <p:spPr>
          <a:xfrm>
            <a:off x="10689167" y="391863"/>
            <a:ext cx="1236677" cy="645546"/>
          </a:xfrm>
          <a:prstGeom prst="rect">
            <a:avLst/>
          </a:prstGeom>
          <a:ln w="12700">
            <a:miter lim="400000"/>
            <a:headEnd/>
            <a:tailEnd/>
          </a:ln>
        </p:spPr>
      </p:pic>
      <p:sp>
        <p:nvSpPr>
          <p:cNvPr id="221" name="Title 1"/>
          <p:cNvSpPr txBox="1"/>
          <p:nvPr/>
        </p:nvSpPr>
        <p:spPr>
          <a:xfrm>
            <a:off x="955039" y="391864"/>
            <a:ext cx="9071611" cy="1726621"/>
          </a:xfrm>
          <a:prstGeom prst="rect">
            <a:avLst/>
          </a:prstGeom>
          <a:ln w="12700">
            <a:miter lim="400000"/>
          </a:ln>
        </p:spPr>
        <p:txBody>
          <a:bodyPr lIns="45719" rIns="45719" anchor="ctr">
            <a:normAutofit/>
          </a:bodyPr>
          <a:lstStyle/>
          <a:p>
            <a:pPr>
              <a:lnSpc>
                <a:spcPct val="90000"/>
              </a:lnSpc>
              <a:defRPr sz="2600" b="1">
                <a:solidFill>
                  <a:srgbClr val="31B44B"/>
                </a:solidFill>
                <a:latin typeface="Arial" panose="020B0604020202090204"/>
                <a:ea typeface="Arial" panose="020B0604020202090204"/>
                <a:cs typeface="Arial" panose="020B0604020202090204"/>
                <a:sym typeface="Arial" panose="020B0604020202090204"/>
              </a:defRPr>
            </a:pPr>
            <a:r>
              <a:t>咨询3，三个月后</a:t>
            </a:r>
            <a:endParaRPr sz="4400">
              <a:latin typeface="Aptos Display"/>
              <a:ea typeface="Aptos Display"/>
              <a:cs typeface="Aptos Display"/>
              <a:sym typeface="Aptos Display"/>
            </a:endParaRPr>
          </a:p>
          <a:p>
            <a:pPr>
              <a:lnSpc>
                <a:spcPct val="90000"/>
              </a:lnSpc>
              <a:defRPr sz="2600" b="1">
                <a:solidFill>
                  <a:srgbClr val="31B44B"/>
                </a:solidFill>
                <a:latin typeface="Arial" panose="020B0604020202090204"/>
                <a:ea typeface="Arial" panose="020B0604020202090204"/>
                <a:cs typeface="Arial" panose="020B0604020202090204"/>
                <a:sym typeface="Arial" panose="020B0604020202090204"/>
              </a:defRPr>
            </a:pPr>
          </a:p>
          <a:p>
            <a:pPr>
              <a:lnSpc>
                <a:spcPct val="90000"/>
              </a:lnSpc>
              <a:defRPr sz="3200" b="1">
                <a:solidFill>
                  <a:srgbClr val="31B44B"/>
                </a:solidFill>
                <a:latin typeface="Arial" panose="020B0604020202090204"/>
                <a:ea typeface="Arial" panose="020B0604020202090204"/>
                <a:cs typeface="Arial" panose="020B0604020202090204"/>
                <a:sym typeface="Arial" panose="020B0604020202090204"/>
              </a:defRPr>
            </a:pPr>
            <a:r>
              <a:t>临床检查/检查</a:t>
            </a:r>
          </a:p>
        </p:txBody>
      </p:sp>
      <p:sp>
        <p:nvSpPr>
          <p:cNvPr id="222" name="TextBox 1"/>
          <p:cNvSpPr txBox="1"/>
          <p:nvPr/>
        </p:nvSpPr>
        <p:spPr>
          <a:xfrm>
            <a:off x="2039294" y="6604489"/>
            <a:ext cx="8113412" cy="421641"/>
          </a:xfrm>
          <a:prstGeom prst="rect">
            <a:avLst/>
          </a:prstGeom>
          <a:ln w="12700">
            <a:miter lim="400000"/>
          </a:ln>
        </p:spPr>
        <p:txBody>
          <a:bodyPr lIns="45719" rIns="45719">
            <a:spAutoFit/>
          </a:bodyPr>
          <a:lstStyle>
            <a:lvl1pPr algn="ctr">
              <a:spcBef>
                <a:spcPts val="100"/>
              </a:spcBef>
              <a:defRPr sz="1000" spc="-4">
                <a:latin typeface="Arial" panose="020B0604020202090204"/>
                <a:ea typeface="Arial" panose="020B0604020202090204"/>
                <a:cs typeface="Arial" panose="020B0604020202090204"/>
                <a:sym typeface="Arial" panose="020B0604020202090204"/>
              </a:defRPr>
            </a:lvl1pPr>
          </a:lstStyle>
          <a:p>
            <a:r>
              <a:t>葛兰素史克（GSK）提供了无限制的教育资助，以支持本案例研究的开发，但未参与其内容的制定。</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Content Placeholder 2"/>
          <p:cNvSpPr txBox="1"/>
          <p:nvPr>
            <p:ph type="body" idx="1"/>
          </p:nvPr>
        </p:nvSpPr>
        <p:spPr>
          <a:xfrm>
            <a:off x="909319" y="2118485"/>
            <a:ext cx="10515601" cy="4143477"/>
          </a:xfrm>
          <a:prstGeom prst="rect">
            <a:avLst/>
          </a:prstGeom>
        </p:spPr>
        <p:txBody>
          <a:bodyPr/>
          <a:lstStyle/>
          <a:p>
            <a:pPr>
              <a:lnSpc>
                <a:spcPct val="72000"/>
              </a:lnSpc>
              <a:defRPr sz="2200"/>
            </a:pPr>
            <a:r>
              <a:t>爱丽丝报告称她一直规律使用吸入器。她感觉好多了。</a:t>
            </a:r>
          </a:p>
          <a:p>
            <a:pPr>
              <a:lnSpc>
                <a:spcPct val="72000"/>
              </a:lnSpc>
              <a:defRPr sz="2200"/>
            </a:pPr>
            <a:r>
              <a:t>她曾在一次轻微病毒感染时出现过一次轻微喘息和咳嗽。她增加了吸入剂量（ICS/福莫特罗）后感觉好转。</a:t>
            </a:r>
          </a:p>
          <a:p>
            <a:pPr>
              <a:lnSpc>
                <a:spcPct val="72000"/>
              </a:lnSpc>
              <a:defRPr sz="2200"/>
            </a:pPr>
            <a:r>
              <a:t>她认为MART治疗方案简单易行，与她的日常安排非常契合。</a:t>
            </a:r>
          </a:p>
          <a:p>
            <a:pPr>
              <a:lnSpc>
                <a:spcPct val="72000"/>
              </a:lnSpc>
              <a:defRPr sz="2200"/>
            </a:pPr>
            <a:r>
              <a:t>该应用程序有助于她理解依从性与症状之间的关系。</a:t>
            </a:r>
          </a:p>
          <a:p>
            <a:pPr>
              <a:lnSpc>
                <a:spcPct val="72000"/>
              </a:lnSpc>
              <a:defRPr sz="2200"/>
            </a:pPr>
            <a:r>
              <a:t>相关网站帮助她更好地了解了自己的哮喘病情。</a:t>
            </a:r>
          </a:p>
          <a:p>
            <a:pPr>
              <a:lnSpc>
                <a:spcPct val="72000"/>
              </a:lnSpc>
              <a:defRPr sz="2200"/>
            </a:pPr>
            <a:r>
              <a:t>ACT评分:25。峰值呼气量:400 L/min（89%）。</a:t>
            </a:r>
            <a:endParaRPr sz="2300"/>
          </a:p>
          <a:p>
            <a:pPr marL="0" indent="0">
              <a:lnSpc>
                <a:spcPct val="72000"/>
              </a:lnSpc>
              <a:buSzTx/>
              <a:buNone/>
              <a:defRPr sz="2600"/>
            </a:pPr>
          </a:p>
          <a:p>
            <a:pPr marL="0" indent="0">
              <a:lnSpc>
                <a:spcPct val="72000"/>
              </a:lnSpc>
              <a:buSzTx/>
              <a:buNone/>
              <a:defRPr sz="2200" b="1" i="1">
                <a:solidFill>
                  <a:srgbClr val="FF0000"/>
                </a:solidFill>
              </a:defRPr>
            </a:pPr>
            <a:r>
              <a:t>问题：</a:t>
            </a:r>
            <a:endParaRPr sz="2300"/>
          </a:p>
          <a:p>
            <a:pPr marL="0" indent="0">
              <a:lnSpc>
                <a:spcPct val="72000"/>
              </a:lnSpc>
              <a:buSzTx/>
              <a:buNone/>
              <a:defRPr sz="2200"/>
            </a:pPr>
            <a:r>
              <a:t>您目前的结论是什么，接下来您计划采取哪些步骤？</a:t>
            </a:r>
          </a:p>
        </p:txBody>
      </p:sp>
      <p:pic>
        <p:nvPicPr>
          <p:cNvPr id="225" name="Content Placeholder 4" descr="Content Placeholder 4"/>
          <p:cNvPicPr>
            <a:picLocks noChangeAspect="1"/>
          </p:cNvPicPr>
          <p:nvPr/>
        </p:nvPicPr>
        <p:blipFill>
          <a:blip r:embed="rId1"/>
          <a:stretch>
            <a:fillRect/>
          </a:stretch>
        </p:blipFill>
        <p:spPr>
          <a:xfrm>
            <a:off x="10689167" y="391863"/>
            <a:ext cx="1236677" cy="645546"/>
          </a:xfrm>
          <a:prstGeom prst="rect">
            <a:avLst/>
          </a:prstGeom>
          <a:ln w="12700">
            <a:miter lim="400000"/>
            <a:headEnd/>
            <a:tailEnd/>
          </a:ln>
        </p:spPr>
      </p:pic>
      <p:sp>
        <p:nvSpPr>
          <p:cNvPr id="226" name="Title 1"/>
          <p:cNvSpPr txBox="1"/>
          <p:nvPr/>
        </p:nvSpPr>
        <p:spPr>
          <a:xfrm>
            <a:off x="955039" y="391864"/>
            <a:ext cx="9071611" cy="1726621"/>
          </a:xfrm>
          <a:prstGeom prst="rect">
            <a:avLst/>
          </a:prstGeom>
          <a:ln w="12700">
            <a:miter lim="400000"/>
          </a:ln>
        </p:spPr>
        <p:txBody>
          <a:bodyPr lIns="45719" rIns="45719" anchor="ctr">
            <a:normAutofit/>
          </a:bodyPr>
          <a:lstStyle/>
          <a:p>
            <a:pPr>
              <a:lnSpc>
                <a:spcPct val="90000"/>
              </a:lnSpc>
              <a:defRPr sz="2600" b="1">
                <a:solidFill>
                  <a:srgbClr val="31B44B"/>
                </a:solidFill>
                <a:latin typeface="Arial" panose="020B0604020202090204"/>
                <a:ea typeface="Arial" panose="020B0604020202090204"/>
                <a:cs typeface="Arial" panose="020B0604020202090204"/>
                <a:sym typeface="Arial" panose="020B0604020202090204"/>
              </a:defRPr>
            </a:pPr>
            <a:r>
              <a:t>咨询3，三个月后</a:t>
            </a:r>
            <a:endParaRPr sz="4400">
              <a:latin typeface="Aptos Display"/>
              <a:ea typeface="Aptos Display"/>
              <a:cs typeface="Aptos Display"/>
              <a:sym typeface="Aptos Display"/>
            </a:endParaRPr>
          </a:p>
          <a:p>
            <a:pPr>
              <a:lnSpc>
                <a:spcPct val="90000"/>
              </a:lnSpc>
              <a:defRPr sz="2600" b="1">
                <a:solidFill>
                  <a:srgbClr val="31B44B"/>
                </a:solidFill>
                <a:latin typeface="Arial" panose="020B0604020202090204"/>
                <a:ea typeface="Arial" panose="020B0604020202090204"/>
                <a:cs typeface="Arial" panose="020B0604020202090204"/>
                <a:sym typeface="Arial" panose="020B0604020202090204"/>
              </a:defRPr>
            </a:pPr>
          </a:p>
          <a:p>
            <a:pPr>
              <a:lnSpc>
                <a:spcPct val="90000"/>
              </a:lnSpc>
              <a:defRPr sz="3200" b="1">
                <a:solidFill>
                  <a:srgbClr val="31B44B"/>
                </a:solidFill>
                <a:latin typeface="Arial" panose="020B0604020202090204"/>
                <a:ea typeface="Arial" panose="020B0604020202090204"/>
                <a:cs typeface="Arial" panose="020B0604020202090204"/>
                <a:sym typeface="Arial" panose="020B0604020202090204"/>
              </a:defRPr>
            </a:pPr>
            <a:r>
              <a:t>患者信息 / 临床检查 / 检查项目</a:t>
            </a:r>
          </a:p>
        </p:txBody>
      </p:sp>
      <p:sp>
        <p:nvSpPr>
          <p:cNvPr id="227" name="TextBox 1"/>
          <p:cNvSpPr txBox="1"/>
          <p:nvPr/>
        </p:nvSpPr>
        <p:spPr>
          <a:xfrm>
            <a:off x="2039294" y="6604489"/>
            <a:ext cx="8113412" cy="421641"/>
          </a:xfrm>
          <a:prstGeom prst="rect">
            <a:avLst/>
          </a:prstGeom>
          <a:ln w="12700">
            <a:miter lim="400000"/>
          </a:ln>
        </p:spPr>
        <p:txBody>
          <a:bodyPr lIns="45719" rIns="45719">
            <a:spAutoFit/>
          </a:bodyPr>
          <a:lstStyle>
            <a:lvl1pPr algn="ctr">
              <a:spcBef>
                <a:spcPts val="100"/>
              </a:spcBef>
              <a:defRPr sz="1000" spc="-4">
                <a:latin typeface="Arial" panose="020B0604020202090204"/>
                <a:ea typeface="Arial" panose="020B0604020202090204"/>
                <a:cs typeface="Arial" panose="020B0604020202090204"/>
                <a:sym typeface="Arial" panose="020B0604020202090204"/>
              </a:defRPr>
            </a:lvl1pPr>
          </a:lstStyle>
          <a:p>
            <a:r>
              <a:t>葛兰素史克（GSK）提供了无限制的教育资助，以支持本案例研究的开发，但未参与其内容的制定。</a:t>
            </a:r>
          </a:p>
        </p:txBody>
      </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type="el">
                                    <p:tmAbs val="0"/>
                                  </p:iterate>
                                  <p:childTnLst>
                                    <p:set>
                                      <p:cBhvr>
                                        <p:cTn id="6" dur="indefinite" fill="hold"/>
                                        <p:tgtEl>
                                          <p:spTgt spid="224">
                                            <p:txEl>
                                              <p:pRg st="7" end="7"/>
                                            </p:txEl>
                                          </p:spTgt>
                                        </p:tgtEl>
                                        <p:attrNameLst>
                                          <p:attrName>style.visibility</p:attrName>
                                        </p:attrNameLst>
                                      </p:cBhvr>
                                      <p:to>
                                        <p:strVal val="visible"/>
                                      </p:to>
                                    </p:set>
                                    <p:animEffect transition="in" filter="fade">
                                      <p:cBhvr>
                                        <p:cTn id="7" dur="500"/>
                                        <p:tgtEl>
                                          <p:spTgt spid="224">
                                            <p:txEl>
                                              <p:pRg st="7" end="7"/>
                                            </p:txEl>
                                          </p:spTgt>
                                        </p:tgtEl>
                                      </p:cBhvr>
                                    </p:animEffect>
                                  </p:childTnLst>
                                </p:cTn>
                              </p:par>
                            </p:childTnLst>
                          </p:cTn>
                        </p:par>
                        <p:par>
                          <p:cTn id="8" fill="hold">
                            <p:stCondLst>
                              <p:cond delay="500"/>
                            </p:stCondLst>
                            <p:childTnLst>
                              <p:par>
                                <p:cTn id="9" presetID="10" presetClass="entr" presetSubtype="0" fill="hold" grpId="1" nodeType="afterEffect">
                                  <p:stCondLst>
                                    <p:cond delay="0"/>
                                  </p:stCondLst>
                                  <p:iterate type="el">
                                    <p:tmAbs val="0"/>
                                  </p:iterate>
                                  <p:childTnLst>
                                    <p:set>
                                      <p:cBhvr>
                                        <p:cTn id="10" dur="indefinite" fill="hold"/>
                                        <p:tgtEl>
                                          <p:spTgt spid="224">
                                            <p:txEl>
                                              <p:pRg st="8" end="8"/>
                                            </p:txEl>
                                          </p:spTgt>
                                        </p:tgtEl>
                                        <p:attrNameLst>
                                          <p:attrName>style.visibility</p:attrName>
                                        </p:attrNameLst>
                                      </p:cBhvr>
                                      <p:to>
                                        <p:strVal val="visible"/>
                                      </p:to>
                                    </p:set>
                                    <p:animEffect transition="in" filter="fade">
                                      <p:cBhvr>
                                        <p:cTn id="11" dur="500"/>
                                        <p:tgtEl>
                                          <p:spTgt spid="224">
                                            <p:txEl>
                                              <p:pRg st="8" end="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spid="224" grpId="1" bldLvl="5" animBg="1" advAuto="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Content Placeholder 2"/>
          <p:cNvSpPr txBox="1"/>
          <p:nvPr>
            <p:ph type="body" idx="1"/>
          </p:nvPr>
        </p:nvSpPr>
        <p:spPr>
          <a:xfrm>
            <a:off x="909319" y="1679823"/>
            <a:ext cx="9558657" cy="4786313"/>
          </a:xfrm>
          <a:prstGeom prst="rect">
            <a:avLst/>
          </a:prstGeom>
        </p:spPr>
        <p:txBody>
          <a:bodyPr/>
          <a:lstStyle/>
          <a:p>
            <a:pPr marL="0" indent="0">
              <a:buSzTx/>
              <a:buNone/>
              <a:defRPr sz="2400" b="1" i="1">
                <a:solidFill>
                  <a:srgbClr val="00B050"/>
                </a:solidFill>
              </a:defRPr>
            </a:pPr>
            <a:r>
              <a:t>下一步：</a:t>
            </a:r>
          </a:p>
          <a:p>
            <a:pPr>
              <a:buClr>
                <a:srgbClr val="31B44B"/>
              </a:buClr>
              <a:defRPr sz="2400"/>
            </a:pPr>
            <a:r>
              <a:t>爱丽丝似乎控制得很好，并且更加意识到定期使用治疗的重要性。</a:t>
            </a:r>
          </a:p>
          <a:p>
            <a:pPr>
              <a:buClr>
                <a:srgbClr val="31B44B"/>
              </a:buClr>
              <a:defRPr sz="2400"/>
            </a:pPr>
            <a:r>
              <a:t>她很高兴MART方案为她提供了一些灵活性，并觉得自己更有能力自我管理病情。</a:t>
            </a:r>
          </a:p>
          <a:p>
            <a:pPr>
              <a:buClr>
                <a:srgbClr val="31B44B"/>
              </a:buClr>
              <a:defRPr sz="2400"/>
            </a:pPr>
            <a:r>
              <a:t>母亲对爱丽丝的状况感到欣慰，并信任她能够自行处理症状并及时报告异常情况。</a:t>
            </a:r>
          </a:p>
          <a:p>
            <a:pPr>
              <a:buClr>
                <a:srgbClr val="31B44B"/>
              </a:buClr>
              <a:defRPr sz="2400"/>
            </a:pPr>
            <a:r>
              <a:t>我们讨论了是否需要制定书面哮喘管理计划，但爱丽丝更倾向于使用应用程序。</a:t>
            </a:r>
          </a:p>
          <a:p>
            <a:pPr>
              <a:buClr>
                <a:srgbClr val="31B44B"/>
              </a:buClr>
              <a:defRPr sz="2400"/>
            </a:pPr>
            <a:r>
              <a:t>然而，出于安全考虑并作为提醒，仍为母亲提供了一份计划。该计划还包含哮喘发作时应采取的明确措施。</a:t>
            </a:r>
          </a:p>
        </p:txBody>
      </p:sp>
      <p:pic>
        <p:nvPicPr>
          <p:cNvPr id="230" name="Content Placeholder 4" descr="Content Placeholder 4"/>
          <p:cNvPicPr>
            <a:picLocks noChangeAspect="1"/>
          </p:cNvPicPr>
          <p:nvPr/>
        </p:nvPicPr>
        <p:blipFill>
          <a:blip r:embed="rId1"/>
          <a:stretch>
            <a:fillRect/>
          </a:stretch>
        </p:blipFill>
        <p:spPr>
          <a:xfrm>
            <a:off x="10689167" y="391863"/>
            <a:ext cx="1236677" cy="645546"/>
          </a:xfrm>
          <a:prstGeom prst="rect">
            <a:avLst/>
          </a:prstGeom>
          <a:ln w="12700">
            <a:miter lim="400000"/>
            <a:headEnd/>
            <a:tailEnd/>
          </a:ln>
        </p:spPr>
      </p:pic>
      <p:sp>
        <p:nvSpPr>
          <p:cNvPr id="231" name="Title 1"/>
          <p:cNvSpPr txBox="1"/>
          <p:nvPr/>
        </p:nvSpPr>
        <p:spPr>
          <a:xfrm>
            <a:off x="904239" y="99764"/>
            <a:ext cx="9071611" cy="1623831"/>
          </a:xfrm>
          <a:prstGeom prst="rect">
            <a:avLst/>
          </a:prstGeom>
          <a:ln w="12700">
            <a:miter lim="400000"/>
          </a:ln>
        </p:spPr>
        <p:txBody>
          <a:bodyPr lIns="45719" rIns="45719" anchor="ctr">
            <a:normAutofit/>
          </a:bodyPr>
          <a:lstStyle/>
          <a:p>
            <a:pPr>
              <a:lnSpc>
                <a:spcPct val="90000"/>
              </a:lnSpc>
              <a:defRPr sz="2600" b="1">
                <a:solidFill>
                  <a:srgbClr val="31B44B"/>
                </a:solidFill>
                <a:latin typeface="Arial" panose="020B0604020202090204"/>
                <a:ea typeface="Arial" panose="020B0604020202090204"/>
                <a:cs typeface="Arial" panose="020B0604020202090204"/>
                <a:sym typeface="Arial" panose="020B0604020202090204"/>
              </a:defRPr>
            </a:pPr>
            <a:r>
              <a:t>咨询3，三个月后</a:t>
            </a:r>
          </a:p>
          <a:p>
            <a:pPr>
              <a:lnSpc>
                <a:spcPct val="90000"/>
              </a:lnSpc>
              <a:defRPr sz="2600" b="1">
                <a:solidFill>
                  <a:srgbClr val="31B44B"/>
                </a:solidFill>
                <a:latin typeface="Arial" panose="020B0604020202090204"/>
                <a:ea typeface="Arial" panose="020B0604020202090204"/>
                <a:cs typeface="Arial" panose="020B0604020202090204"/>
                <a:sym typeface="Arial" panose="020B0604020202090204"/>
              </a:defRPr>
            </a:pPr>
          </a:p>
          <a:p>
            <a:pPr>
              <a:lnSpc>
                <a:spcPct val="90000"/>
              </a:lnSpc>
              <a:defRPr sz="3200" b="1">
                <a:solidFill>
                  <a:srgbClr val="31B44B"/>
                </a:solidFill>
                <a:latin typeface="Arial" panose="020B0604020202090204"/>
                <a:ea typeface="Arial" panose="020B0604020202090204"/>
                <a:cs typeface="Arial" panose="020B0604020202090204"/>
                <a:sym typeface="Arial" panose="020B0604020202090204"/>
              </a:defRPr>
            </a:pPr>
            <a:r>
              <a:t>管理</a:t>
            </a:r>
          </a:p>
        </p:txBody>
      </p:sp>
      <p:sp>
        <p:nvSpPr>
          <p:cNvPr id="232" name="TextBox 1"/>
          <p:cNvSpPr txBox="1"/>
          <p:nvPr/>
        </p:nvSpPr>
        <p:spPr>
          <a:xfrm>
            <a:off x="2039294" y="6604489"/>
            <a:ext cx="8113412" cy="421641"/>
          </a:xfrm>
          <a:prstGeom prst="rect">
            <a:avLst/>
          </a:prstGeom>
          <a:ln w="12700">
            <a:miter lim="400000"/>
          </a:ln>
        </p:spPr>
        <p:txBody>
          <a:bodyPr lIns="45719" rIns="45719">
            <a:spAutoFit/>
          </a:bodyPr>
          <a:lstStyle>
            <a:lvl1pPr algn="ctr">
              <a:spcBef>
                <a:spcPts val="100"/>
              </a:spcBef>
              <a:defRPr sz="1000" spc="-4">
                <a:latin typeface="Arial" panose="020B0604020202090204"/>
                <a:ea typeface="Arial" panose="020B0604020202090204"/>
                <a:cs typeface="Arial" panose="020B0604020202090204"/>
                <a:sym typeface="Arial" panose="020B0604020202090204"/>
              </a:defRPr>
            </a:lvl1pPr>
          </a:lstStyle>
          <a:p>
            <a:r>
              <a:t>葛兰素史克（GSK）提供了无限制的教育资助，以支持本案例研究的开发，但未参与其内容的制定。</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 name="Marcador de Posição de Conteúdo 6" descr="Marcador de Posição de Conteúdo 6"/>
          <p:cNvPicPr>
            <a:picLocks noChangeAspect="1"/>
          </p:cNvPicPr>
          <p:nvPr/>
        </p:nvPicPr>
        <p:blipFill>
          <a:blip r:embed="rId1"/>
          <a:stretch>
            <a:fillRect/>
          </a:stretch>
        </p:blipFill>
        <p:spPr>
          <a:xfrm>
            <a:off x="834328" y="244475"/>
            <a:ext cx="4204397" cy="5987006"/>
          </a:xfrm>
          <a:prstGeom prst="rect">
            <a:avLst/>
          </a:prstGeom>
          <a:ln w="12700">
            <a:miter lim="400000"/>
            <a:headEnd/>
            <a:tailEnd/>
          </a:ln>
        </p:spPr>
      </p:pic>
      <p:pic>
        <p:nvPicPr>
          <p:cNvPr id="235" name="Imagem 8" descr="Imagem 8"/>
          <p:cNvPicPr>
            <a:picLocks noChangeAspect="1"/>
          </p:cNvPicPr>
          <p:nvPr/>
        </p:nvPicPr>
        <p:blipFill>
          <a:blip r:embed="rId2"/>
          <a:stretch>
            <a:fillRect/>
          </a:stretch>
        </p:blipFill>
        <p:spPr>
          <a:xfrm>
            <a:off x="5372658" y="244475"/>
            <a:ext cx="4251130" cy="5987008"/>
          </a:xfrm>
          <a:prstGeom prst="rect">
            <a:avLst/>
          </a:prstGeom>
          <a:ln w="12700">
            <a:miter lim="400000"/>
            <a:headEnd/>
            <a:tailEnd/>
          </a:ln>
        </p:spPr>
      </p:pic>
      <p:sp>
        <p:nvSpPr>
          <p:cNvPr id="236" name="CaixaDeTexto 9"/>
          <p:cNvSpPr txBox="1"/>
          <p:nvPr/>
        </p:nvSpPr>
        <p:spPr>
          <a:xfrm>
            <a:off x="809390" y="6362700"/>
            <a:ext cx="9126537" cy="332740"/>
          </a:xfrm>
          <a:prstGeom prst="rect">
            <a:avLst/>
          </a:prstGeom>
          <a:ln w="12700">
            <a:miter lim="400000"/>
          </a:ln>
        </p:spPr>
        <p:txBody>
          <a:bodyPr lIns="45719" rIns="45719">
            <a:spAutoFit/>
          </a:bodyPr>
          <a:lstStyle/>
          <a:p>
            <a:pPr>
              <a:defRPr sz="1600"/>
            </a:pPr>
            <a:r>
              <a:rPr u="sng">
                <a:solidFill>
                  <a:srgbClr val="467886"/>
                </a:solidFill>
                <a:uFill>
                  <a:solidFill>
                    <a:srgbClr val="467886"/>
                  </a:solidFill>
                </a:uFill>
              </a:rPr>
              <a:t>https://d8z57tiamduo7.cloudfront.net/resources/NAC-Asthma-Action-Plan-2023-Update-HD.pdf</a:t>
            </a:r>
            <a:r>
              <a:t> </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Content Placeholder 2"/>
          <p:cNvSpPr txBox="1"/>
          <p:nvPr>
            <p:ph type="body" idx="1"/>
          </p:nvPr>
        </p:nvSpPr>
        <p:spPr>
          <a:xfrm>
            <a:off x="945529" y="2346358"/>
            <a:ext cx="10515601" cy="3668362"/>
          </a:xfrm>
          <a:prstGeom prst="rect">
            <a:avLst/>
          </a:prstGeom>
        </p:spPr>
        <p:txBody>
          <a:bodyPr/>
          <a:lstStyle>
            <a:lvl1pPr>
              <a:buClr>
                <a:srgbClr val="31B44B"/>
              </a:buClr>
              <a:defRPr sz="2600"/>
            </a:lvl1pPr>
          </a:lstStyle>
          <a:p>
            <a:r>
              <a:t>请告知患者在6至9个月后复诊，或如有需要可提前复诊。</a:t>
            </a:r>
          </a:p>
        </p:txBody>
      </p:sp>
      <p:pic>
        <p:nvPicPr>
          <p:cNvPr id="239" name="Content Placeholder 4" descr="Content Placeholder 4"/>
          <p:cNvPicPr>
            <a:picLocks noChangeAspect="1"/>
          </p:cNvPicPr>
          <p:nvPr/>
        </p:nvPicPr>
        <p:blipFill>
          <a:blip r:embed="rId1"/>
          <a:stretch>
            <a:fillRect/>
          </a:stretch>
        </p:blipFill>
        <p:spPr>
          <a:xfrm>
            <a:off x="10689167" y="391863"/>
            <a:ext cx="1236677" cy="645546"/>
          </a:xfrm>
          <a:prstGeom prst="rect">
            <a:avLst/>
          </a:prstGeom>
          <a:ln w="12700">
            <a:miter lim="400000"/>
            <a:headEnd/>
            <a:tailEnd/>
          </a:ln>
        </p:spPr>
      </p:pic>
      <p:sp>
        <p:nvSpPr>
          <p:cNvPr id="240" name="Title 1"/>
          <p:cNvSpPr txBox="1"/>
          <p:nvPr/>
        </p:nvSpPr>
        <p:spPr>
          <a:xfrm>
            <a:off x="955039" y="391864"/>
            <a:ext cx="9071611" cy="1726621"/>
          </a:xfrm>
          <a:prstGeom prst="rect">
            <a:avLst/>
          </a:prstGeom>
          <a:ln w="12700">
            <a:miter lim="400000"/>
          </a:ln>
        </p:spPr>
        <p:txBody>
          <a:bodyPr lIns="45719" rIns="45719" anchor="ctr">
            <a:normAutofit/>
          </a:bodyPr>
          <a:lstStyle/>
          <a:p>
            <a:pPr>
              <a:lnSpc>
                <a:spcPct val="90000"/>
              </a:lnSpc>
              <a:defRPr sz="2600" b="1">
                <a:solidFill>
                  <a:srgbClr val="31B44B"/>
                </a:solidFill>
                <a:latin typeface="Arial" panose="020B0604020202090204"/>
                <a:ea typeface="Arial" panose="020B0604020202090204"/>
                <a:cs typeface="Arial" panose="020B0604020202090204"/>
                <a:sym typeface="Arial" panose="020B0604020202090204"/>
              </a:defRPr>
            </a:pPr>
            <a:r>
              <a:t>咨询3，三个月后</a:t>
            </a:r>
          </a:p>
          <a:p>
            <a:pPr>
              <a:lnSpc>
                <a:spcPct val="90000"/>
              </a:lnSpc>
              <a:defRPr sz="2600" b="1">
                <a:solidFill>
                  <a:srgbClr val="31B44B"/>
                </a:solidFill>
                <a:latin typeface="Arial" panose="020B0604020202090204"/>
                <a:ea typeface="Arial" panose="020B0604020202090204"/>
                <a:cs typeface="Arial" panose="020B0604020202090204"/>
                <a:sym typeface="Arial" panose="020B0604020202090204"/>
              </a:defRPr>
            </a:pPr>
          </a:p>
          <a:p>
            <a:pPr>
              <a:lnSpc>
                <a:spcPct val="90000"/>
              </a:lnSpc>
              <a:defRPr sz="2600" b="1">
                <a:solidFill>
                  <a:srgbClr val="31B44B"/>
                </a:solidFill>
                <a:latin typeface="Arial" panose="020B0604020202090204"/>
                <a:ea typeface="Arial" panose="020B0604020202090204"/>
                <a:cs typeface="Arial" panose="020B0604020202090204"/>
                <a:sym typeface="Arial" panose="020B0604020202090204"/>
              </a:defRPr>
            </a:pPr>
            <a:r>
              <a:t>管理</a:t>
            </a:r>
          </a:p>
        </p:txBody>
      </p:sp>
      <p:sp>
        <p:nvSpPr>
          <p:cNvPr id="241" name="TextBox 1"/>
          <p:cNvSpPr txBox="1"/>
          <p:nvPr/>
        </p:nvSpPr>
        <p:spPr>
          <a:xfrm>
            <a:off x="2039294" y="6604489"/>
            <a:ext cx="8113412" cy="421641"/>
          </a:xfrm>
          <a:prstGeom prst="rect">
            <a:avLst/>
          </a:prstGeom>
          <a:ln w="12700">
            <a:miter lim="400000"/>
          </a:ln>
        </p:spPr>
        <p:txBody>
          <a:bodyPr lIns="45719" rIns="45719">
            <a:spAutoFit/>
          </a:bodyPr>
          <a:lstStyle>
            <a:lvl1pPr algn="ctr">
              <a:spcBef>
                <a:spcPts val="100"/>
              </a:spcBef>
              <a:defRPr sz="1000" spc="-4">
                <a:latin typeface="Arial" panose="020B0604020202090204"/>
                <a:ea typeface="Arial" panose="020B0604020202090204"/>
                <a:cs typeface="Arial" panose="020B0604020202090204"/>
                <a:sym typeface="Arial" panose="020B0604020202090204"/>
              </a:defRPr>
            </a:lvl1pPr>
          </a:lstStyle>
          <a:p>
            <a:r>
              <a:t>葛兰素史克（GSK）提供了无限制的教育资助，以支持本案例研究的开发，但未参与其内容的制定。</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Title 1"/>
          <p:cNvSpPr txBox="1"/>
          <p:nvPr>
            <p:ph type="title"/>
          </p:nvPr>
        </p:nvSpPr>
        <p:spPr>
          <a:xfrm>
            <a:off x="838200" y="325698"/>
            <a:ext cx="9163050" cy="777876"/>
          </a:xfrm>
          <a:prstGeom prst="rect">
            <a:avLst/>
          </a:prstGeom>
        </p:spPr>
        <p:txBody>
          <a:bodyPr/>
          <a:lstStyle>
            <a:lvl1pPr>
              <a:defRPr sz="3200" b="1">
                <a:solidFill>
                  <a:srgbClr val="31B44B"/>
                </a:solidFill>
                <a:latin typeface="Arial" panose="020B0604020202090204"/>
                <a:ea typeface="Arial" panose="020B0604020202090204"/>
                <a:cs typeface="Arial" panose="020B0604020202090204"/>
                <a:sym typeface="Arial" panose="020B0604020202090204"/>
              </a:defRPr>
            </a:lvl1pPr>
          </a:lstStyle>
          <a:p>
            <a:r>
              <a:t>摘要</a:t>
            </a:r>
          </a:p>
        </p:txBody>
      </p:sp>
      <p:sp>
        <p:nvSpPr>
          <p:cNvPr id="244" name="Content Placeholder 2"/>
          <p:cNvSpPr txBox="1"/>
          <p:nvPr>
            <p:ph type="body" idx="1"/>
          </p:nvPr>
        </p:nvSpPr>
        <p:spPr>
          <a:xfrm>
            <a:off x="838200" y="1390650"/>
            <a:ext cx="10515600" cy="4786313"/>
          </a:xfrm>
          <a:prstGeom prst="rect">
            <a:avLst/>
          </a:prstGeom>
        </p:spPr>
        <p:txBody>
          <a:bodyPr/>
          <a:lstStyle/>
          <a:p>
            <a:pPr>
              <a:lnSpc>
                <a:spcPct val="81000"/>
              </a:lnSpc>
            </a:pPr>
            <a:r>
              <a:t>依从性是实现哮喘控制的重要问题。</a:t>
            </a:r>
          </a:p>
          <a:p>
            <a:pPr>
              <a:lnSpc>
                <a:spcPct val="81000"/>
              </a:lnSpc>
            </a:pPr>
            <a:r>
              <a:t>许多患者在感觉好转时会忘记或漏服药物。</a:t>
            </a:r>
          </a:p>
          <a:p>
            <a:pPr>
              <a:lnSpc>
                <a:spcPct val="81000"/>
              </a:lnSpc>
            </a:pPr>
            <a:r>
              <a:t>采用开放式、不带评判的访谈方式，结合恰当的问题，可能有助于识别依从性差的情况。</a:t>
            </a:r>
          </a:p>
          <a:p>
            <a:pPr>
              <a:lnSpc>
                <a:spcPct val="81000"/>
              </a:lnSpc>
            </a:pPr>
            <a:r>
              <a:t>MART方案可用于应对症状波动及依从性困难。</a:t>
            </a:r>
          </a:p>
          <a:p>
            <a:pPr>
              <a:lnSpc>
                <a:spcPct val="81000"/>
              </a:lnSpc>
            </a:pPr>
            <a:r>
              <a:t>提升患者能力并促进自我管理是实现哮喘控制和患者健康的重要步骤。</a:t>
            </a:r>
          </a:p>
          <a:p>
            <a:pPr>
              <a:lnSpc>
                <a:spcPct val="81000"/>
              </a:lnSpc>
            </a:pPr>
            <a:r>
              <a:t>结构化护理和定期哮喘评估对支持患者并确保提供哮喘正确护理至关重要。</a:t>
            </a:r>
          </a:p>
        </p:txBody>
      </p:sp>
      <p:pic>
        <p:nvPicPr>
          <p:cNvPr id="245" name="Content Placeholder 4" descr="Content Placeholder 4"/>
          <p:cNvPicPr>
            <a:picLocks noChangeAspect="1"/>
          </p:cNvPicPr>
          <p:nvPr/>
        </p:nvPicPr>
        <p:blipFill>
          <a:blip r:embed="rId1"/>
          <a:stretch>
            <a:fillRect/>
          </a:stretch>
        </p:blipFill>
        <p:spPr>
          <a:xfrm>
            <a:off x="10689167" y="391863"/>
            <a:ext cx="1236677" cy="645546"/>
          </a:xfrm>
          <a:prstGeom prst="rect">
            <a:avLst/>
          </a:prstGeom>
          <a:ln w="12700">
            <a:miter lim="400000"/>
            <a:headEnd/>
            <a:tailEnd/>
          </a:ln>
        </p:spPr>
      </p:pic>
      <p:sp>
        <p:nvSpPr>
          <p:cNvPr id="246" name="TextBox 1"/>
          <p:cNvSpPr txBox="1"/>
          <p:nvPr/>
        </p:nvSpPr>
        <p:spPr>
          <a:xfrm>
            <a:off x="2039294" y="6604489"/>
            <a:ext cx="8113412" cy="421641"/>
          </a:xfrm>
          <a:prstGeom prst="rect">
            <a:avLst/>
          </a:prstGeom>
          <a:ln w="12700">
            <a:miter lim="400000"/>
          </a:ln>
        </p:spPr>
        <p:txBody>
          <a:bodyPr lIns="45719" rIns="45719">
            <a:spAutoFit/>
          </a:bodyPr>
          <a:lstStyle>
            <a:lvl1pPr algn="ctr">
              <a:spcBef>
                <a:spcPts val="100"/>
              </a:spcBef>
              <a:defRPr sz="1000" spc="-4">
                <a:latin typeface="Arial" panose="020B0604020202090204"/>
                <a:ea typeface="Arial" panose="020B0604020202090204"/>
                <a:cs typeface="Arial" panose="020B0604020202090204"/>
                <a:sym typeface="Arial" panose="020B0604020202090204"/>
              </a:defRPr>
            </a:lvl1pPr>
          </a:lstStyle>
          <a:p>
            <a:r>
              <a:t>葛兰素史克（GSK）提供了无限制的教育资助，以支持本案例研究的开发，但未参与其内容的制定。</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 name="Marcador de Posição de Conteúdo 4" descr="Marcador de Posição de Conteúdo 4"/>
          <p:cNvPicPr>
            <a:picLocks noChangeAspect="1"/>
          </p:cNvPicPr>
          <p:nvPr/>
        </p:nvPicPr>
        <p:blipFill>
          <a:blip r:embed="rId1"/>
          <a:stretch>
            <a:fillRect/>
          </a:stretch>
        </p:blipFill>
        <p:spPr>
          <a:xfrm>
            <a:off x="1876608" y="164052"/>
            <a:ext cx="4640776" cy="6529896"/>
          </a:xfrm>
          <a:prstGeom prst="rect">
            <a:avLst/>
          </a:prstGeom>
          <a:ln>
            <a:solidFill>
              <a:srgbClr val="092937"/>
            </a:solidFill>
          </a:ln>
        </p:spPr>
      </p:pic>
      <p:sp>
        <p:nvSpPr>
          <p:cNvPr id="249" name="CaixaDeTexto 5"/>
          <p:cNvSpPr txBox="1"/>
          <p:nvPr/>
        </p:nvSpPr>
        <p:spPr>
          <a:xfrm>
            <a:off x="7164976" y="887895"/>
            <a:ext cx="4915043" cy="447041"/>
          </a:xfrm>
          <a:prstGeom prst="rect">
            <a:avLst/>
          </a:prstGeom>
          <a:ln w="12700">
            <a:miter lim="400000"/>
          </a:ln>
        </p:spPr>
        <p:txBody>
          <a:bodyPr lIns="45719" rIns="45719">
            <a:spAutoFit/>
          </a:bodyPr>
          <a:lstStyle/>
          <a:p>
            <a:pPr>
              <a:defRPr sz="1200"/>
            </a:pPr>
            <a:r>
              <a:rPr u="sng">
                <a:solidFill>
                  <a:srgbClr val="467886"/>
                </a:solidFill>
                <a:uFill>
                  <a:solidFill>
                    <a:srgbClr val="467886"/>
                  </a:solidFill>
                </a:uFill>
              </a:rPr>
              <a:t>https://www.ipcrg.org/asthmarightcare/what-does-good-quality-asthma-care-look-like</a:t>
            </a:r>
            <a:r>
              <a:t> </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Title 1"/>
          <p:cNvSpPr txBox="1"/>
          <p:nvPr>
            <p:ph type="title"/>
          </p:nvPr>
        </p:nvSpPr>
        <p:spPr>
          <a:xfrm>
            <a:off x="838199" y="325698"/>
            <a:ext cx="9573128" cy="777876"/>
          </a:xfrm>
          <a:prstGeom prst="rect">
            <a:avLst/>
          </a:prstGeom>
        </p:spPr>
        <p:txBody>
          <a:bodyPr/>
          <a:lstStyle>
            <a:lvl1pPr>
              <a:defRPr sz="2800" b="1">
                <a:solidFill>
                  <a:srgbClr val="31B44B"/>
                </a:solidFill>
                <a:latin typeface="Arial" panose="020B0604020202090204"/>
                <a:ea typeface="Arial" panose="020B0604020202090204"/>
                <a:cs typeface="Arial" panose="020B0604020202090204"/>
                <a:sym typeface="Arial" panose="020B0604020202090204"/>
              </a:defRPr>
            </a:lvl1pPr>
          </a:lstStyle>
          <a:p>
            <a:r>
              <a:t>桌面助手2号：专为难治性哮喘设计</a:t>
            </a:r>
          </a:p>
        </p:txBody>
      </p:sp>
      <p:sp>
        <p:nvSpPr>
          <p:cNvPr id="252" name="Content Placeholder 2"/>
          <p:cNvSpPr txBox="1"/>
          <p:nvPr>
            <p:ph type="body" sz="half" idx="1"/>
          </p:nvPr>
        </p:nvSpPr>
        <p:spPr>
          <a:xfrm>
            <a:off x="838200" y="1390650"/>
            <a:ext cx="6631983" cy="4786313"/>
          </a:xfrm>
          <a:prstGeom prst="rect">
            <a:avLst/>
          </a:prstGeom>
        </p:spPr>
        <p:txBody>
          <a:bodyPr/>
          <a:lstStyle>
            <a:lvl1pPr>
              <a:buClr>
                <a:srgbClr val="31B44B"/>
              </a:buClr>
              <a:defRPr b="1"/>
            </a:lvl1pPr>
          </a:lstStyle>
          <a:p>
            <a:r>
              <a:t>了解更多关于桌面助手：</a:t>
            </a:r>
          </a:p>
        </p:txBody>
      </p:sp>
      <p:pic>
        <p:nvPicPr>
          <p:cNvPr id="253" name="Content Placeholder 4" descr="Content Placeholder 4"/>
          <p:cNvPicPr>
            <a:picLocks noChangeAspect="1"/>
          </p:cNvPicPr>
          <p:nvPr/>
        </p:nvPicPr>
        <p:blipFill>
          <a:blip r:embed="rId1"/>
          <a:stretch>
            <a:fillRect/>
          </a:stretch>
        </p:blipFill>
        <p:spPr>
          <a:xfrm>
            <a:off x="10689167" y="391863"/>
            <a:ext cx="1236677" cy="645546"/>
          </a:xfrm>
          <a:prstGeom prst="rect">
            <a:avLst/>
          </a:prstGeom>
          <a:ln w="12700">
            <a:miter lim="400000"/>
            <a:headEnd/>
            <a:tailEnd/>
          </a:ln>
        </p:spPr>
      </p:pic>
      <p:pic>
        <p:nvPicPr>
          <p:cNvPr id="254" name="Picture 6" descr="Picture 6"/>
          <p:cNvPicPr>
            <a:picLocks noChangeAspect="1"/>
          </p:cNvPicPr>
          <p:nvPr/>
        </p:nvPicPr>
        <p:blipFill>
          <a:blip r:embed="rId2"/>
          <a:stretch>
            <a:fillRect/>
          </a:stretch>
        </p:blipFill>
        <p:spPr>
          <a:xfrm>
            <a:off x="7258816" y="1246449"/>
            <a:ext cx="3350421" cy="4786313"/>
          </a:xfrm>
          <a:prstGeom prst="rect">
            <a:avLst/>
          </a:prstGeom>
          <a:ln w="12700">
            <a:miter lim="400000"/>
            <a:headEnd/>
            <a:tailEnd/>
          </a:ln>
          <a:effectLst>
            <a:outerShdw blurRad="292100" dist="139700" dir="2700000" rotWithShape="0">
              <a:srgbClr val="333333">
                <a:alpha val="64999"/>
              </a:srgbClr>
            </a:outerShdw>
          </a:effectLst>
        </p:spPr>
      </p:pic>
      <p:pic>
        <p:nvPicPr>
          <p:cNvPr id="255" name="Picture 7" descr="Picture 7"/>
          <p:cNvPicPr>
            <a:picLocks noChangeAspect="1"/>
          </p:cNvPicPr>
          <p:nvPr/>
        </p:nvPicPr>
        <p:blipFill>
          <a:blip r:embed="rId3"/>
          <a:stretch>
            <a:fillRect/>
          </a:stretch>
        </p:blipFill>
        <p:spPr>
          <a:xfrm>
            <a:off x="2435818" y="2209396"/>
            <a:ext cx="3967567" cy="3967567"/>
          </a:xfrm>
          <a:prstGeom prst="rect">
            <a:avLst/>
          </a:prstGeom>
          <a:ln w="12700">
            <a:miter lim="400000"/>
            <a:headEnd/>
            <a:tailEnd/>
          </a:ln>
        </p:spPr>
      </p:pic>
      <p:sp>
        <p:nvSpPr>
          <p:cNvPr id="256" name="TextBox 1"/>
          <p:cNvSpPr txBox="1"/>
          <p:nvPr/>
        </p:nvSpPr>
        <p:spPr>
          <a:xfrm>
            <a:off x="2039294" y="6604489"/>
            <a:ext cx="8113412" cy="421641"/>
          </a:xfrm>
          <a:prstGeom prst="rect">
            <a:avLst/>
          </a:prstGeom>
          <a:ln w="12700">
            <a:miter lim="400000"/>
          </a:ln>
        </p:spPr>
        <p:txBody>
          <a:bodyPr lIns="45719" rIns="45719">
            <a:spAutoFit/>
          </a:bodyPr>
          <a:lstStyle>
            <a:lvl1pPr algn="ctr">
              <a:spcBef>
                <a:spcPts val="100"/>
              </a:spcBef>
              <a:defRPr sz="1000" spc="-4">
                <a:latin typeface="Arial" panose="020B0604020202090204"/>
                <a:ea typeface="Arial" panose="020B0604020202090204"/>
                <a:cs typeface="Arial" panose="020B0604020202090204"/>
                <a:sym typeface="Arial" panose="020B0604020202090204"/>
              </a:defRPr>
            </a:lvl1pPr>
          </a:lstStyle>
          <a:p>
            <a:r>
              <a:t>葛兰素史克（GSK）提供了无限制的教育资助，以支持本案例研究的开发，但未参与其内容的制定。</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Title 1"/>
          <p:cNvSpPr txBox="1"/>
          <p:nvPr>
            <p:ph type="title"/>
          </p:nvPr>
        </p:nvSpPr>
        <p:spPr>
          <a:xfrm>
            <a:off x="838200" y="325698"/>
            <a:ext cx="9163050" cy="777876"/>
          </a:xfrm>
          <a:prstGeom prst="rect">
            <a:avLst/>
          </a:prstGeom>
        </p:spPr>
        <p:txBody>
          <a:bodyPr/>
          <a:lstStyle>
            <a:lvl1pPr>
              <a:defRPr sz="3200" b="1">
                <a:solidFill>
                  <a:srgbClr val="31B44B"/>
                </a:solidFill>
                <a:latin typeface="Arial" panose="020B0604020202090204"/>
                <a:ea typeface="Arial" panose="020B0604020202090204"/>
                <a:cs typeface="Arial" panose="020B0604020202090204"/>
                <a:sym typeface="Arial" panose="020B0604020202090204"/>
              </a:defRPr>
            </a:lvl1pPr>
          </a:lstStyle>
          <a:p>
            <a:r>
              <a:t>案例研究 1</a:t>
            </a:r>
          </a:p>
        </p:txBody>
      </p:sp>
      <p:sp>
        <p:nvSpPr>
          <p:cNvPr id="106" name="Content Placeholder 2"/>
          <p:cNvSpPr txBox="1"/>
          <p:nvPr>
            <p:ph type="body" sz="half" idx="1"/>
          </p:nvPr>
        </p:nvSpPr>
        <p:spPr>
          <a:xfrm>
            <a:off x="838199" y="1390650"/>
            <a:ext cx="6605339" cy="4786313"/>
          </a:xfrm>
          <a:prstGeom prst="rect">
            <a:avLst/>
          </a:prstGeom>
        </p:spPr>
        <p:txBody>
          <a:bodyPr/>
          <a:lstStyle/>
          <a:p>
            <a:pPr marL="0" indent="0">
              <a:lnSpc>
                <a:spcPct val="96000"/>
              </a:lnSpc>
              <a:buSzTx/>
              <a:buNone/>
              <a:defRPr sz="2300"/>
            </a:pPr>
            <a:r>
              <a:t>爱丽丝与母亲一同前往预约的就诊，母亲担心她的哮喘病情不佳，因为过去两个月里，她有几天在夜间及打篮球时出现喘息和呼吸困难的症状。</a:t>
            </a:r>
          </a:p>
          <a:p>
            <a:pPr marL="0" indent="0">
              <a:lnSpc>
                <a:spcPct val="96000"/>
              </a:lnSpc>
              <a:buSzTx/>
              <a:buNone/>
              <a:defRPr sz="2300"/>
            </a:pPr>
            <a:r>
              <a:t>她长期以来一直状况良好，但最近又开始出现这些症状。</a:t>
            </a:r>
          </a:p>
          <a:p>
            <a:pPr>
              <a:lnSpc>
                <a:spcPct val="96000"/>
              </a:lnSpc>
              <a:buClr>
                <a:srgbClr val="31B44B"/>
              </a:buClr>
              <a:defRPr sz="2300"/>
            </a:pPr>
          </a:p>
          <a:p>
            <a:pPr>
              <a:lnSpc>
                <a:spcPct val="96000"/>
              </a:lnSpc>
              <a:buClr>
                <a:srgbClr val="31B44B"/>
              </a:buClr>
              <a:defRPr sz="2300"/>
            </a:pPr>
            <a:r>
              <a:t>哪些因素阻碍了该患者的病情控制和治疗？</a:t>
            </a:r>
          </a:p>
          <a:p>
            <a:pPr>
              <a:lnSpc>
                <a:spcPct val="96000"/>
              </a:lnSpc>
              <a:buClr>
                <a:srgbClr val="31B44B"/>
              </a:buClr>
              <a:defRPr sz="2300"/>
            </a:pPr>
            <a:r>
              <a:t>这是否属于难治性哮喘的病例？</a:t>
            </a:r>
          </a:p>
        </p:txBody>
      </p:sp>
      <p:pic>
        <p:nvPicPr>
          <p:cNvPr id="107" name="Content Placeholder 4" descr="Content Placeholder 4"/>
          <p:cNvPicPr>
            <a:picLocks noChangeAspect="1"/>
          </p:cNvPicPr>
          <p:nvPr/>
        </p:nvPicPr>
        <p:blipFill>
          <a:blip r:embed="rId1"/>
          <a:stretch>
            <a:fillRect/>
          </a:stretch>
        </p:blipFill>
        <p:spPr>
          <a:xfrm>
            <a:off x="10689167" y="391863"/>
            <a:ext cx="1236677" cy="645546"/>
          </a:xfrm>
          <a:prstGeom prst="rect">
            <a:avLst/>
          </a:prstGeom>
          <a:ln w="12700">
            <a:miter lim="400000"/>
            <a:headEnd/>
            <a:tailEnd/>
          </a:ln>
        </p:spPr>
      </p:pic>
      <p:sp>
        <p:nvSpPr>
          <p:cNvPr id="108" name="TextBox 5"/>
          <p:cNvSpPr txBox="1"/>
          <p:nvPr/>
        </p:nvSpPr>
        <p:spPr>
          <a:xfrm>
            <a:off x="2039294" y="6604489"/>
            <a:ext cx="8113412" cy="595287"/>
          </a:xfrm>
          <a:prstGeom prst="rect">
            <a:avLst/>
          </a:prstGeom>
          <a:ln w="12700">
            <a:miter lim="400000"/>
          </a:ln>
        </p:spPr>
        <p:txBody>
          <a:bodyPr lIns="45719" rIns="45719">
            <a:spAutoFit/>
          </a:bodyPr>
          <a:lstStyle>
            <a:lvl1pPr defTabSz="457200">
              <a:spcBef>
                <a:spcPts val="1200"/>
              </a:spcBef>
              <a:defRPr sz="1200">
                <a:latin typeface="Times Roman"/>
                <a:ea typeface="Times Roman"/>
                <a:cs typeface="Times Roman"/>
                <a:sym typeface="Times Roman"/>
              </a:defRPr>
            </a:lvl1pPr>
          </a:lstStyle>
          <a:p>
            <a:r>
              <a:t>葛兰素史克（GSK）提供了无限制的教育资助，以支持本案例研究的开发，但未参与其内容的制定。</a:t>
            </a:r>
          </a:p>
        </p:txBody>
      </p:sp>
      <p:pic>
        <p:nvPicPr>
          <p:cNvPr id="109" name="Imagem 4" descr="Imagem 4"/>
          <p:cNvPicPr>
            <a:picLocks noChangeAspect="1"/>
          </p:cNvPicPr>
          <p:nvPr/>
        </p:nvPicPr>
        <p:blipFill>
          <a:blip r:embed="rId2"/>
          <a:stretch>
            <a:fillRect/>
          </a:stretch>
        </p:blipFill>
        <p:spPr>
          <a:xfrm>
            <a:off x="7616687" y="1694932"/>
            <a:ext cx="4177749" cy="4177749"/>
          </a:xfrm>
          <a:prstGeom prst="rect">
            <a:avLst/>
          </a:prstGeom>
          <a:ln w="12700">
            <a:miter lim="400000"/>
            <a:headEnd/>
            <a:tailEnd/>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Title 1"/>
          <p:cNvSpPr txBox="1"/>
          <p:nvPr>
            <p:ph type="title"/>
          </p:nvPr>
        </p:nvSpPr>
        <p:spPr>
          <a:xfrm>
            <a:off x="838200" y="325698"/>
            <a:ext cx="9163050" cy="777876"/>
          </a:xfrm>
          <a:prstGeom prst="rect">
            <a:avLst/>
          </a:prstGeom>
        </p:spPr>
        <p:txBody>
          <a:bodyPr/>
          <a:lstStyle>
            <a:lvl1pPr>
              <a:defRPr sz="3200" b="1">
                <a:solidFill>
                  <a:srgbClr val="31B44B"/>
                </a:solidFill>
                <a:latin typeface="Arial" panose="020B0604020202090204"/>
                <a:ea typeface="Arial" panose="020B0604020202090204"/>
                <a:cs typeface="Arial" panose="020B0604020202090204"/>
                <a:sym typeface="Arial" panose="020B0604020202090204"/>
              </a:defRPr>
            </a:lvl1pPr>
          </a:lstStyle>
          <a:p>
            <a:r>
              <a:t>学习目标</a:t>
            </a:r>
          </a:p>
        </p:txBody>
      </p:sp>
      <p:sp>
        <p:nvSpPr>
          <p:cNvPr id="112" name="Content Placeholder 2"/>
          <p:cNvSpPr txBox="1"/>
          <p:nvPr>
            <p:ph type="body" idx="1"/>
          </p:nvPr>
        </p:nvSpPr>
        <p:spPr>
          <a:xfrm>
            <a:off x="838200" y="1745988"/>
            <a:ext cx="10515600" cy="4786313"/>
          </a:xfrm>
          <a:prstGeom prst="rect">
            <a:avLst/>
          </a:prstGeom>
        </p:spPr>
        <p:txBody>
          <a:bodyPr/>
          <a:lstStyle/>
          <a:p>
            <a:pPr marL="0" indent="0">
              <a:buSzTx/>
              <a:buNone/>
              <a:defRPr sz="2600" b="1"/>
            </a:pPr>
            <a:r>
              <a:t>在本案例研究练习结束时，医疗保健专业人员（HCP）应能够：</a:t>
            </a:r>
          </a:p>
          <a:p>
            <a:pPr marL="0" indent="0">
              <a:buSzTx/>
              <a:buNone/>
              <a:defRPr sz="2600" b="1"/>
            </a:pPr>
          </a:p>
          <a:p>
            <a:pPr>
              <a:defRPr sz="2600"/>
            </a:pPr>
            <a:r>
              <a:t>列举并识别哮喘管理中的一些挑战。</a:t>
            </a:r>
          </a:p>
          <a:p>
            <a:pPr>
              <a:defRPr sz="2600"/>
            </a:pPr>
            <a:r>
              <a:t>分析并评估患者临床病史对哮喘管理的影响，并考虑患者自身对哮喘管理的信念和先入之见。</a:t>
            </a:r>
          </a:p>
          <a:p>
            <a:pPr>
              <a:defRPr sz="2600"/>
            </a:pPr>
            <a:r>
              <a:t>制定并执行对出现喘息和呼吸困难症状患者的定期随访计划，促进药物依从性并支持自我管理。</a:t>
            </a:r>
          </a:p>
        </p:txBody>
      </p:sp>
      <p:pic>
        <p:nvPicPr>
          <p:cNvPr id="113" name="Content Placeholder 4" descr="Content Placeholder 4"/>
          <p:cNvPicPr>
            <a:picLocks noChangeAspect="1"/>
          </p:cNvPicPr>
          <p:nvPr/>
        </p:nvPicPr>
        <p:blipFill>
          <a:blip r:embed="rId1"/>
          <a:stretch>
            <a:fillRect/>
          </a:stretch>
        </p:blipFill>
        <p:spPr>
          <a:xfrm>
            <a:off x="10689167" y="391863"/>
            <a:ext cx="1236677" cy="645546"/>
          </a:xfrm>
          <a:prstGeom prst="rect">
            <a:avLst/>
          </a:prstGeom>
          <a:ln w="12700">
            <a:miter lim="400000"/>
            <a:headEnd/>
            <a:tailEnd/>
          </a:ln>
        </p:spPr>
      </p:pic>
      <p:sp>
        <p:nvSpPr>
          <p:cNvPr id="114" name="TextBox 5"/>
          <p:cNvSpPr txBox="1"/>
          <p:nvPr/>
        </p:nvSpPr>
        <p:spPr>
          <a:xfrm>
            <a:off x="2039294" y="6604489"/>
            <a:ext cx="8113412" cy="307341"/>
          </a:xfrm>
          <a:prstGeom prst="rect">
            <a:avLst/>
          </a:prstGeom>
          <a:ln w="12700">
            <a:miter lim="400000"/>
          </a:ln>
        </p:spPr>
        <p:txBody>
          <a:bodyPr lIns="45719" rIns="45719">
            <a:spAutoFit/>
          </a:bodyPr>
          <a:lstStyle>
            <a:lvl1pPr defTabSz="457200">
              <a:spcBef>
                <a:spcPts val="1200"/>
              </a:spcBef>
              <a:defRPr sz="1200">
                <a:latin typeface="Times Roman"/>
                <a:ea typeface="Times Roman"/>
                <a:cs typeface="Times Roman"/>
                <a:sym typeface="Times Roman"/>
              </a:defRPr>
            </a:lvl1pPr>
          </a:lstStyle>
          <a:p>
            <a:r>
              <a:t>葛兰素史克（GSK）提供了无限制的教育资助，以支持本案例研究的开发，但未参与其内容的制定。</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Content Placeholder 2"/>
          <p:cNvSpPr txBox="1"/>
          <p:nvPr>
            <p:ph type="body" sz="half" idx="1"/>
          </p:nvPr>
        </p:nvSpPr>
        <p:spPr>
          <a:xfrm>
            <a:off x="909319" y="1993163"/>
            <a:ext cx="6386004" cy="4786314"/>
          </a:xfrm>
          <a:prstGeom prst="rect">
            <a:avLst/>
          </a:prstGeom>
        </p:spPr>
        <p:txBody>
          <a:bodyPr/>
          <a:lstStyle/>
          <a:p>
            <a:pPr>
              <a:lnSpc>
                <a:spcPct val="81000"/>
              </a:lnSpc>
              <a:defRPr sz="2600"/>
            </a:pPr>
            <a:r>
              <a:t>14岁，来自一个四口之家：父亲（40岁），母亲（38岁）和一个弟弟（11岁）。</a:t>
            </a:r>
          </a:p>
          <a:p>
            <a:pPr>
              <a:lnSpc>
                <a:spcPct val="81000"/>
              </a:lnSpc>
              <a:defRPr sz="2600"/>
            </a:pPr>
            <a:r>
              <a:t>她的父亲在一家保险公司工作，母亲是商店经理。</a:t>
            </a:r>
          </a:p>
          <a:p>
            <a:pPr>
              <a:lnSpc>
                <a:spcPct val="81000"/>
              </a:lnSpc>
              <a:defRPr sz="2600"/>
            </a:pPr>
            <a:r>
              <a:t>该家庭在饮食和锻炼方面较为注重健康。</a:t>
            </a:r>
          </a:p>
          <a:p>
            <a:pPr>
              <a:lnSpc>
                <a:spcPct val="81000"/>
              </a:lnSpc>
              <a:defRPr sz="2600"/>
            </a:pPr>
            <a:r>
              <a:t>家中无人吸烟。爱丽丝的大部分朋友也不吸烟。</a:t>
            </a:r>
          </a:p>
          <a:p>
            <a:pPr>
              <a:lnSpc>
                <a:spcPct val="81000"/>
              </a:lnSpc>
              <a:defRPr sz="2600"/>
            </a:pPr>
            <a:r>
              <a:t>爱丽丝在学校和当地篮球队打篮球，每周训练三次，偶尔在周末参加比赛。</a:t>
            </a:r>
          </a:p>
        </p:txBody>
      </p:sp>
      <p:pic>
        <p:nvPicPr>
          <p:cNvPr id="117" name="Content Placeholder 4" descr="Content Placeholder 4"/>
          <p:cNvPicPr>
            <a:picLocks noChangeAspect="1"/>
          </p:cNvPicPr>
          <p:nvPr/>
        </p:nvPicPr>
        <p:blipFill>
          <a:blip r:embed="rId1"/>
          <a:stretch>
            <a:fillRect/>
          </a:stretch>
        </p:blipFill>
        <p:spPr>
          <a:xfrm>
            <a:off x="10689167" y="391863"/>
            <a:ext cx="1236677" cy="645546"/>
          </a:xfrm>
          <a:prstGeom prst="rect">
            <a:avLst/>
          </a:prstGeom>
          <a:ln w="12700">
            <a:miter lim="400000"/>
            <a:headEnd/>
            <a:tailEnd/>
          </a:ln>
        </p:spPr>
      </p:pic>
      <p:sp>
        <p:nvSpPr>
          <p:cNvPr id="118" name="Title 1"/>
          <p:cNvSpPr txBox="1"/>
          <p:nvPr/>
        </p:nvSpPr>
        <p:spPr>
          <a:xfrm>
            <a:off x="955039" y="391864"/>
            <a:ext cx="9071611" cy="1726621"/>
          </a:xfrm>
          <a:prstGeom prst="rect">
            <a:avLst/>
          </a:prstGeom>
          <a:ln w="12700">
            <a:miter lim="400000"/>
          </a:ln>
        </p:spPr>
        <p:txBody>
          <a:bodyPr lIns="45719" rIns="45719" anchor="ctr">
            <a:normAutofit/>
          </a:bodyPr>
          <a:lstStyle/>
          <a:p>
            <a:pPr>
              <a:lnSpc>
                <a:spcPct val="90000"/>
              </a:lnSpc>
              <a:defRPr sz="2600" b="1">
                <a:solidFill>
                  <a:srgbClr val="31B44B"/>
                </a:solidFill>
                <a:latin typeface="Arial" panose="020B0604020202090204"/>
                <a:ea typeface="Arial" panose="020B0604020202090204"/>
                <a:cs typeface="Arial" panose="020B0604020202090204"/>
                <a:sym typeface="Arial" panose="020B0604020202090204"/>
              </a:defRPr>
            </a:pPr>
            <a:r>
              <a:t>咨询1</a:t>
            </a:r>
            <a:endParaRPr sz="4400">
              <a:latin typeface="Aptos Display"/>
              <a:ea typeface="Aptos Display"/>
              <a:cs typeface="Aptos Display"/>
              <a:sym typeface="Aptos Display"/>
            </a:endParaRPr>
          </a:p>
          <a:p>
            <a:pPr>
              <a:lnSpc>
                <a:spcPct val="90000"/>
              </a:lnSpc>
              <a:defRPr sz="2600" b="1">
                <a:solidFill>
                  <a:srgbClr val="31B44B"/>
                </a:solidFill>
                <a:latin typeface="Arial" panose="020B0604020202090204"/>
                <a:ea typeface="Arial" panose="020B0604020202090204"/>
                <a:cs typeface="Arial" panose="020B0604020202090204"/>
                <a:sym typeface="Arial" panose="020B0604020202090204"/>
              </a:defRPr>
            </a:pPr>
          </a:p>
          <a:p>
            <a:pPr>
              <a:lnSpc>
                <a:spcPct val="90000"/>
              </a:lnSpc>
              <a:defRPr sz="3200" b="1">
                <a:solidFill>
                  <a:srgbClr val="31B44B"/>
                </a:solidFill>
                <a:latin typeface="Arial" panose="020B0604020202090204"/>
                <a:ea typeface="Arial" panose="020B0604020202090204"/>
                <a:cs typeface="Arial" panose="020B0604020202090204"/>
                <a:sym typeface="Arial" panose="020B0604020202090204"/>
              </a:defRPr>
            </a:pPr>
            <a:r>
              <a:t>者：爱丽丝</a:t>
            </a:r>
          </a:p>
        </p:txBody>
      </p:sp>
      <p:sp>
        <p:nvSpPr>
          <p:cNvPr id="119" name="TextBox 5"/>
          <p:cNvSpPr txBox="1"/>
          <p:nvPr/>
        </p:nvSpPr>
        <p:spPr>
          <a:xfrm>
            <a:off x="2039294" y="6604489"/>
            <a:ext cx="8113412" cy="595287"/>
          </a:xfrm>
          <a:prstGeom prst="rect">
            <a:avLst/>
          </a:prstGeom>
          <a:ln w="12700">
            <a:miter lim="400000"/>
          </a:ln>
        </p:spPr>
        <p:txBody>
          <a:bodyPr lIns="45719" rIns="45719">
            <a:spAutoFit/>
          </a:bodyPr>
          <a:lstStyle>
            <a:lvl1pPr defTabSz="457200">
              <a:spcBef>
                <a:spcPts val="1200"/>
              </a:spcBef>
              <a:defRPr sz="1200">
                <a:latin typeface="Times Roman"/>
                <a:ea typeface="Times Roman"/>
                <a:cs typeface="Times Roman"/>
                <a:sym typeface="Times Roman"/>
              </a:defRPr>
            </a:lvl1pPr>
          </a:lstStyle>
          <a:p>
            <a:r>
              <a:t>葛兰素史克（GSK）提供了无限制的教育资助，以支持本案例研究的开发，但未参与其内容的制定。</a:t>
            </a:r>
          </a:p>
        </p:txBody>
      </p:sp>
      <p:pic>
        <p:nvPicPr>
          <p:cNvPr id="120" name="Imagem 6" descr="Imagem 6"/>
          <p:cNvPicPr>
            <a:picLocks noChangeAspect="1"/>
          </p:cNvPicPr>
          <p:nvPr/>
        </p:nvPicPr>
        <p:blipFill>
          <a:blip r:embed="rId2"/>
          <a:stretch>
            <a:fillRect/>
          </a:stretch>
        </p:blipFill>
        <p:spPr>
          <a:xfrm>
            <a:off x="7457661" y="1812233"/>
            <a:ext cx="4177749" cy="4177750"/>
          </a:xfrm>
          <a:prstGeom prst="rect">
            <a:avLst/>
          </a:prstGeom>
          <a:ln w="12700">
            <a:miter lim="400000"/>
            <a:headEnd/>
            <a:tailEnd/>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Title 1"/>
          <p:cNvSpPr txBox="1"/>
          <p:nvPr>
            <p:ph type="title"/>
          </p:nvPr>
        </p:nvSpPr>
        <p:spPr>
          <a:xfrm>
            <a:off x="838198" y="325698"/>
            <a:ext cx="9685423" cy="777876"/>
          </a:xfrm>
          <a:prstGeom prst="rect">
            <a:avLst/>
          </a:prstGeom>
        </p:spPr>
        <p:txBody>
          <a:bodyPr/>
          <a:lstStyle>
            <a:lvl1pPr>
              <a:defRPr sz="2800" b="1">
                <a:solidFill>
                  <a:srgbClr val="31B44B"/>
                </a:solidFill>
                <a:latin typeface="Arial" panose="020B0604020202090204"/>
                <a:ea typeface="Arial" panose="020B0604020202090204"/>
                <a:cs typeface="Arial" panose="020B0604020202090204"/>
                <a:sym typeface="Arial" panose="020B0604020202090204"/>
              </a:defRPr>
            </a:lvl1pPr>
          </a:lstStyle>
          <a:p>
            <a:r>
              <a:t>桌面助手2号：专为难治性哮喘设计</a:t>
            </a:r>
          </a:p>
        </p:txBody>
      </p:sp>
      <p:sp>
        <p:nvSpPr>
          <p:cNvPr id="123" name="Content Placeholder 2"/>
          <p:cNvSpPr txBox="1"/>
          <p:nvPr>
            <p:ph type="body" idx="1"/>
          </p:nvPr>
        </p:nvSpPr>
        <p:spPr>
          <a:xfrm>
            <a:off x="838200" y="1390650"/>
            <a:ext cx="6990347" cy="4786313"/>
          </a:xfrm>
          <a:prstGeom prst="rect">
            <a:avLst/>
          </a:prstGeom>
        </p:spPr>
        <p:txBody>
          <a:bodyPr/>
          <a:lstStyle/>
          <a:p>
            <a:pPr>
              <a:buClr>
                <a:srgbClr val="31B44B"/>
              </a:buClr>
            </a:pPr>
            <a:r>
              <a:t>进行结构化评估时应检查哪些内容？</a:t>
            </a:r>
          </a:p>
          <a:p>
            <a:pPr marL="457200" indent="-457200">
              <a:buClr>
                <a:srgbClr val="31B44B"/>
              </a:buClr>
              <a:buFontTx/>
              <a:buAutoNum type="arabicPeriod"/>
              <a:defRPr sz="2000"/>
            </a:pPr>
            <a:r>
              <a:t>哮喘控制</a:t>
            </a:r>
          </a:p>
          <a:p>
            <a:pPr marL="457200" indent="-457200">
              <a:buClr>
                <a:srgbClr val="31B44B"/>
              </a:buClr>
              <a:buFontTx/>
              <a:buAutoNum type="arabicPeriod"/>
              <a:defRPr sz="2000"/>
            </a:pPr>
            <a:r>
              <a:t>烟草依赖</a:t>
            </a:r>
          </a:p>
          <a:p>
            <a:pPr marL="457200" indent="-457200">
              <a:buClr>
                <a:srgbClr val="31B44B"/>
              </a:buClr>
              <a:buFontTx/>
              <a:buAutoNum type="arabicPeriod"/>
              <a:defRPr sz="2000"/>
            </a:pPr>
            <a:r>
              <a:t>患者教育与自我监测</a:t>
            </a:r>
          </a:p>
          <a:p>
            <a:pPr marL="457200" indent="-457200">
              <a:buClr>
                <a:srgbClr val="31B44B"/>
              </a:buClr>
              <a:buFontTx/>
              <a:buAutoNum type="arabicPeriod"/>
              <a:defRPr sz="2000"/>
            </a:pPr>
            <a:r>
              <a:t>加重因素与诱因</a:t>
            </a:r>
          </a:p>
          <a:p>
            <a:pPr marL="457200" indent="-457200">
              <a:buClr>
                <a:srgbClr val="31B44B"/>
              </a:buClr>
              <a:buFontTx/>
              <a:buAutoNum type="arabicPeriod"/>
              <a:defRPr sz="2000"/>
            </a:pPr>
            <a:r>
              <a:t>药物治疗</a:t>
            </a:r>
          </a:p>
          <a:p>
            <a:pPr marL="457200" indent="-457200">
              <a:buClr>
                <a:srgbClr val="31B44B"/>
              </a:buClr>
              <a:buFontTx/>
              <a:buAutoNum type="arabicPeriod"/>
              <a:defRPr sz="2000"/>
            </a:pPr>
            <a:r>
              <a:t>依从性与吸入器使用技巧</a:t>
            </a:r>
          </a:p>
          <a:p>
            <a:pPr marL="457200" indent="-457200">
              <a:buClr>
                <a:srgbClr val="31B44B"/>
              </a:buClr>
              <a:buFontTx/>
              <a:buAutoNum type="arabicPeriod"/>
              <a:defRPr sz="2000"/>
            </a:pPr>
            <a:r>
              <a:t>肥胖</a:t>
            </a:r>
          </a:p>
          <a:p>
            <a:pPr marL="457200" indent="-457200">
              <a:buClr>
                <a:srgbClr val="31B44B"/>
              </a:buClr>
              <a:buFontTx/>
              <a:buAutoNum type="arabicPeriod"/>
              <a:defRPr sz="2000"/>
            </a:pPr>
            <a:r>
              <a:t>心理支持</a:t>
            </a:r>
          </a:p>
          <a:p>
            <a:pPr marL="457200" indent="-457200">
              <a:buClr>
                <a:srgbClr val="31B44B"/>
              </a:buClr>
              <a:buFontTx/>
              <a:buAutoNum type="arabicPeriod"/>
              <a:defRPr sz="2000"/>
            </a:pPr>
            <a:r>
              <a:t>转诊至专科评估</a:t>
            </a:r>
          </a:p>
        </p:txBody>
      </p:sp>
      <p:pic>
        <p:nvPicPr>
          <p:cNvPr id="124" name="Content Placeholder 4" descr="Content Placeholder 4"/>
          <p:cNvPicPr>
            <a:picLocks noChangeAspect="1"/>
          </p:cNvPicPr>
          <p:nvPr/>
        </p:nvPicPr>
        <p:blipFill>
          <a:blip r:embed="rId1"/>
          <a:stretch>
            <a:fillRect/>
          </a:stretch>
        </p:blipFill>
        <p:spPr>
          <a:xfrm>
            <a:off x="10689167" y="391863"/>
            <a:ext cx="1236677" cy="645546"/>
          </a:xfrm>
          <a:prstGeom prst="rect">
            <a:avLst/>
          </a:prstGeom>
          <a:ln w="12700">
            <a:miter lim="400000"/>
            <a:headEnd/>
            <a:tailEnd/>
          </a:ln>
        </p:spPr>
      </p:pic>
      <p:pic>
        <p:nvPicPr>
          <p:cNvPr id="125" name="Picture 6" descr="Picture 6"/>
          <p:cNvPicPr>
            <a:picLocks noChangeAspect="1"/>
          </p:cNvPicPr>
          <p:nvPr/>
        </p:nvPicPr>
        <p:blipFill>
          <a:blip r:embed="rId2"/>
          <a:stretch>
            <a:fillRect/>
          </a:stretch>
        </p:blipFill>
        <p:spPr>
          <a:xfrm>
            <a:off x="8204850" y="1103574"/>
            <a:ext cx="3350421" cy="4786313"/>
          </a:xfrm>
          <a:prstGeom prst="rect">
            <a:avLst/>
          </a:prstGeom>
          <a:ln w="12700">
            <a:miter lim="400000"/>
            <a:headEnd/>
            <a:tailEnd/>
          </a:ln>
          <a:effectLst>
            <a:outerShdw blurRad="292100" dist="139700" dir="2700000" rotWithShape="0">
              <a:srgbClr val="333333">
                <a:alpha val="64999"/>
              </a:srgbClr>
            </a:outerShdw>
          </a:effectLst>
        </p:spPr>
      </p:pic>
      <p:sp>
        <p:nvSpPr>
          <p:cNvPr id="126" name="TextBox 5"/>
          <p:cNvSpPr txBox="1"/>
          <p:nvPr/>
        </p:nvSpPr>
        <p:spPr>
          <a:xfrm>
            <a:off x="2039294" y="6604489"/>
            <a:ext cx="8113412" cy="595287"/>
          </a:xfrm>
          <a:prstGeom prst="rect">
            <a:avLst/>
          </a:prstGeom>
          <a:ln w="12700">
            <a:miter lim="400000"/>
          </a:ln>
        </p:spPr>
        <p:txBody>
          <a:bodyPr lIns="45719" rIns="45719">
            <a:spAutoFit/>
          </a:bodyPr>
          <a:lstStyle>
            <a:lvl1pPr defTabSz="457200">
              <a:spcBef>
                <a:spcPts val="1200"/>
              </a:spcBef>
              <a:defRPr sz="1200">
                <a:latin typeface="Times Roman"/>
                <a:ea typeface="Times Roman"/>
                <a:cs typeface="Times Roman"/>
                <a:sym typeface="Times Roman"/>
              </a:defRPr>
            </a:lvl1pPr>
          </a:lstStyle>
          <a:p>
            <a:r>
              <a:t>葛兰素史克（GSK）提供了无限制的教育资助，以支持本案例研究的开发，但未参与其内容的制定。</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Content Placeholder 2"/>
          <p:cNvSpPr txBox="1"/>
          <p:nvPr>
            <p:ph type="body" idx="1"/>
          </p:nvPr>
        </p:nvSpPr>
        <p:spPr>
          <a:xfrm>
            <a:off x="605681" y="2125183"/>
            <a:ext cx="8362122" cy="4472609"/>
          </a:xfrm>
          <a:prstGeom prst="rect">
            <a:avLst/>
          </a:prstGeom>
        </p:spPr>
        <p:txBody>
          <a:bodyPr/>
          <a:lstStyle/>
          <a:p>
            <a:pPr>
              <a:defRPr sz="2200"/>
            </a:pPr>
            <a:r>
              <a:t>她8岁时被家庭医生诊断出患有哮喘，因为她感冒或在春季时经常出现喘息、呼吸困难和偶尔咳嗽的症状。</a:t>
            </a:r>
          </a:p>
          <a:p>
            <a:pPr>
              <a:defRPr sz="2200"/>
            </a:pPr>
            <a:r>
              <a:t>爱丽丝对尘螨和草花粉过敏。</a:t>
            </a:r>
          </a:p>
          <a:p>
            <a:pPr>
              <a:defRPr sz="2200"/>
            </a:pPr>
            <a:r>
              <a:t>两年前，她进行了血液和皮肤点刺试验，确认了过敏反应。她还接受了肺功能测试，确诊为哮喘。</a:t>
            </a:r>
          </a:p>
          <a:p>
            <a:pPr>
              <a:defRPr sz="2200"/>
            </a:pPr>
            <a:r>
              <a:t>自哮喘确诊并开始治疗以来，爱丽丝总体状况良好，仅偶尔出现与病毒感染相关的少量发作。她从未住院治疗，仅在童年时期因两次前往急诊室就诊</a:t>
            </a:r>
          </a:p>
        </p:txBody>
      </p:sp>
      <p:pic>
        <p:nvPicPr>
          <p:cNvPr id="129" name="Content Placeholder 4" descr="Content Placeholder 4"/>
          <p:cNvPicPr>
            <a:picLocks noChangeAspect="1"/>
          </p:cNvPicPr>
          <p:nvPr/>
        </p:nvPicPr>
        <p:blipFill>
          <a:blip r:embed="rId1"/>
          <a:stretch>
            <a:fillRect/>
          </a:stretch>
        </p:blipFill>
        <p:spPr>
          <a:xfrm>
            <a:off x="10689167" y="391863"/>
            <a:ext cx="1236677" cy="645546"/>
          </a:xfrm>
          <a:prstGeom prst="rect">
            <a:avLst/>
          </a:prstGeom>
          <a:ln w="12700">
            <a:miter lim="400000"/>
            <a:headEnd/>
            <a:tailEnd/>
          </a:ln>
        </p:spPr>
      </p:pic>
      <p:sp>
        <p:nvSpPr>
          <p:cNvPr id="130" name="Title 1"/>
          <p:cNvSpPr txBox="1"/>
          <p:nvPr/>
        </p:nvSpPr>
        <p:spPr>
          <a:xfrm>
            <a:off x="955039" y="391864"/>
            <a:ext cx="9071611" cy="1726621"/>
          </a:xfrm>
          <a:prstGeom prst="rect">
            <a:avLst/>
          </a:prstGeom>
          <a:ln w="12700">
            <a:miter lim="400000"/>
          </a:ln>
        </p:spPr>
        <p:txBody>
          <a:bodyPr lIns="45719" rIns="45719" anchor="ctr">
            <a:normAutofit/>
          </a:bodyPr>
          <a:lstStyle/>
          <a:p>
            <a:pPr defTabSz="868680">
              <a:lnSpc>
                <a:spcPct val="90000"/>
              </a:lnSpc>
              <a:defRPr sz="2470" b="1">
                <a:solidFill>
                  <a:srgbClr val="31B44B"/>
                </a:solidFill>
                <a:latin typeface="Arial" panose="020B0604020202090204"/>
                <a:ea typeface="Arial" panose="020B0604020202090204"/>
                <a:cs typeface="Arial" panose="020B0604020202090204"/>
                <a:sym typeface="Arial" panose="020B0604020202090204"/>
              </a:defRPr>
            </a:pPr>
            <a:r>
              <a:t>咨询1</a:t>
            </a:r>
          </a:p>
          <a:p>
            <a:pPr defTabSz="868680">
              <a:lnSpc>
                <a:spcPct val="90000"/>
              </a:lnSpc>
              <a:defRPr sz="2470" b="1">
                <a:solidFill>
                  <a:srgbClr val="31B44B"/>
                </a:solidFill>
                <a:latin typeface="Arial" panose="020B0604020202090204"/>
                <a:ea typeface="Arial" panose="020B0604020202090204"/>
                <a:cs typeface="Arial" panose="020B0604020202090204"/>
                <a:sym typeface="Arial" panose="020B0604020202090204"/>
              </a:defRPr>
            </a:pPr>
          </a:p>
          <a:p>
            <a:pPr defTabSz="868680">
              <a:lnSpc>
                <a:spcPct val="90000"/>
              </a:lnSpc>
              <a:defRPr sz="3040" b="1">
                <a:solidFill>
                  <a:srgbClr val="31B44B"/>
                </a:solidFill>
                <a:latin typeface="Arial" panose="020B0604020202090204"/>
                <a:ea typeface="Arial" panose="020B0604020202090204"/>
                <a:cs typeface="Arial" panose="020B0604020202090204"/>
                <a:sym typeface="Arial" panose="020B0604020202090204"/>
              </a:defRPr>
            </a:pPr>
            <a:r>
              <a:t>病史</a:t>
            </a:r>
          </a:p>
        </p:txBody>
      </p:sp>
      <p:sp>
        <p:nvSpPr>
          <p:cNvPr id="131" name="TextBox 1"/>
          <p:cNvSpPr txBox="1"/>
          <p:nvPr/>
        </p:nvSpPr>
        <p:spPr>
          <a:xfrm>
            <a:off x="2039294" y="6604489"/>
            <a:ext cx="8113412" cy="595287"/>
          </a:xfrm>
          <a:prstGeom prst="rect">
            <a:avLst/>
          </a:prstGeom>
          <a:ln w="12700">
            <a:miter lim="400000"/>
          </a:ln>
        </p:spPr>
        <p:txBody>
          <a:bodyPr lIns="45719" rIns="45719">
            <a:spAutoFit/>
          </a:bodyPr>
          <a:lstStyle>
            <a:lvl1pPr defTabSz="457200">
              <a:spcBef>
                <a:spcPts val="1200"/>
              </a:spcBef>
              <a:defRPr sz="1200">
                <a:latin typeface="Times Roman"/>
                <a:ea typeface="Times Roman"/>
                <a:cs typeface="Times Roman"/>
                <a:sym typeface="Times Roman"/>
              </a:defRPr>
            </a:lvl1pPr>
          </a:lstStyle>
          <a:p>
            <a:r>
              <a:t>葛兰素史克（GSK）提供了无限制的教育资助，以支持本案例研究的开发，但未参与其内容的制定。</a:t>
            </a:r>
          </a:p>
        </p:txBody>
      </p:sp>
      <p:pic>
        <p:nvPicPr>
          <p:cNvPr id="132" name="Imagem 4" descr="Imagem 4"/>
          <p:cNvPicPr>
            <a:picLocks noChangeAspect="1"/>
          </p:cNvPicPr>
          <p:nvPr/>
        </p:nvPicPr>
        <p:blipFill>
          <a:blip r:embed="rId2"/>
          <a:stretch>
            <a:fillRect/>
          </a:stretch>
        </p:blipFill>
        <p:spPr>
          <a:xfrm>
            <a:off x="9152022" y="2128555"/>
            <a:ext cx="2773822" cy="2773822"/>
          </a:xfrm>
          <a:prstGeom prst="rect">
            <a:avLst/>
          </a:prstGeom>
          <a:ln w="12700">
            <a:miter lim="400000"/>
            <a:headEnd/>
            <a:tailEnd/>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Content Placeholder 2"/>
          <p:cNvSpPr txBox="1"/>
          <p:nvPr>
            <p:ph type="body" idx="1"/>
          </p:nvPr>
        </p:nvSpPr>
        <p:spPr>
          <a:xfrm>
            <a:off x="624657" y="1860435"/>
            <a:ext cx="8362122" cy="4472609"/>
          </a:xfrm>
          <a:prstGeom prst="rect">
            <a:avLst/>
          </a:prstGeom>
        </p:spPr>
        <p:txBody>
          <a:bodyPr/>
          <a:lstStyle/>
          <a:p>
            <a:pPr>
              <a:defRPr sz="2200"/>
            </a:pPr>
            <a:r>
              <a:t>她的父母身体健康。家中其他成员均无哮喘或过敏病史。</a:t>
            </a:r>
          </a:p>
          <a:p>
            <a:pPr>
              <a:defRPr sz="2200"/>
            </a:pPr>
            <a:r>
              <a:t>她的父亲的妹妹和一位母系表亲患有哮喘，而她的祖父患有过敏性鼻炎。</a:t>
            </a:r>
          </a:p>
          <a:p>
            <a:pPr>
              <a:defRPr sz="2200"/>
            </a:pPr>
            <a:r>
              <a:t>该家庭居住在现代化的房屋中，家中无宠物。</a:t>
            </a:r>
          </a:p>
          <a:p>
            <a:pPr>
              <a:defRPr sz="2200"/>
            </a:pPr>
            <a:r>
              <a:t>她唯一的常规药物是哮喘药物，每日两次吸入性皮质类固醇（ICS），并被建议在运动前吸入两次速效吸入剂（SABA）。</a:t>
            </a:r>
          </a:p>
          <a:p>
            <a:pPr>
              <a:defRPr sz="2200"/>
            </a:pPr>
            <a:r>
              <a:t>她不服用任何药物来缓解偶尔出现的鼻部症状，只要避免进入尘土飞扬的房间，这些症状很少会困扰她。在春季，她有时需要服用口服抗组胺药数天。</a:t>
            </a:r>
          </a:p>
        </p:txBody>
      </p:sp>
      <p:pic>
        <p:nvPicPr>
          <p:cNvPr id="135" name="Content Placeholder 4" descr="Content Placeholder 4"/>
          <p:cNvPicPr>
            <a:picLocks noChangeAspect="1"/>
          </p:cNvPicPr>
          <p:nvPr/>
        </p:nvPicPr>
        <p:blipFill>
          <a:blip r:embed="rId1"/>
          <a:stretch>
            <a:fillRect/>
          </a:stretch>
        </p:blipFill>
        <p:spPr>
          <a:xfrm>
            <a:off x="10689167" y="391863"/>
            <a:ext cx="1236677" cy="645546"/>
          </a:xfrm>
          <a:prstGeom prst="rect">
            <a:avLst/>
          </a:prstGeom>
          <a:ln w="12700">
            <a:miter lim="400000"/>
            <a:headEnd/>
            <a:tailEnd/>
          </a:ln>
        </p:spPr>
      </p:pic>
      <p:sp>
        <p:nvSpPr>
          <p:cNvPr id="136" name="Title 1"/>
          <p:cNvSpPr txBox="1"/>
          <p:nvPr/>
        </p:nvSpPr>
        <p:spPr>
          <a:xfrm>
            <a:off x="955039" y="391864"/>
            <a:ext cx="9071611" cy="1726621"/>
          </a:xfrm>
          <a:prstGeom prst="rect">
            <a:avLst/>
          </a:prstGeom>
          <a:ln w="12700">
            <a:miter lim="400000"/>
          </a:ln>
        </p:spPr>
        <p:txBody>
          <a:bodyPr lIns="45719" rIns="45719" anchor="ctr">
            <a:normAutofit/>
          </a:bodyPr>
          <a:lstStyle/>
          <a:p>
            <a:pPr defTabSz="868680">
              <a:lnSpc>
                <a:spcPct val="90000"/>
              </a:lnSpc>
              <a:defRPr sz="2470" b="1">
                <a:solidFill>
                  <a:srgbClr val="31B44B"/>
                </a:solidFill>
                <a:latin typeface="Arial" panose="020B0604020202090204"/>
                <a:ea typeface="Arial" panose="020B0604020202090204"/>
                <a:cs typeface="Arial" panose="020B0604020202090204"/>
                <a:sym typeface="Arial" panose="020B0604020202090204"/>
              </a:defRPr>
            </a:pPr>
            <a:r>
              <a:t>咨询1</a:t>
            </a:r>
          </a:p>
          <a:p>
            <a:pPr defTabSz="868680">
              <a:lnSpc>
                <a:spcPct val="90000"/>
              </a:lnSpc>
              <a:defRPr sz="2470" b="1">
                <a:solidFill>
                  <a:srgbClr val="31B44B"/>
                </a:solidFill>
                <a:latin typeface="Arial" panose="020B0604020202090204"/>
                <a:ea typeface="Arial" panose="020B0604020202090204"/>
                <a:cs typeface="Arial" panose="020B0604020202090204"/>
                <a:sym typeface="Arial" panose="020B0604020202090204"/>
              </a:defRPr>
            </a:pPr>
          </a:p>
          <a:p>
            <a:pPr defTabSz="868680">
              <a:lnSpc>
                <a:spcPct val="90000"/>
              </a:lnSpc>
              <a:defRPr sz="3040" b="1">
                <a:solidFill>
                  <a:srgbClr val="31B44B"/>
                </a:solidFill>
                <a:latin typeface="Arial" panose="020B0604020202090204"/>
                <a:ea typeface="Arial" panose="020B0604020202090204"/>
                <a:cs typeface="Arial" panose="020B0604020202090204"/>
                <a:sym typeface="Arial" panose="020B0604020202090204"/>
              </a:defRPr>
            </a:pPr>
            <a:r>
              <a:t>病史</a:t>
            </a:r>
          </a:p>
        </p:txBody>
      </p:sp>
      <p:sp>
        <p:nvSpPr>
          <p:cNvPr id="137" name="TextBox 1"/>
          <p:cNvSpPr txBox="1"/>
          <p:nvPr/>
        </p:nvSpPr>
        <p:spPr>
          <a:xfrm>
            <a:off x="2039294" y="6604489"/>
            <a:ext cx="8113412" cy="421641"/>
          </a:xfrm>
          <a:prstGeom prst="rect">
            <a:avLst/>
          </a:prstGeom>
          <a:ln w="12700">
            <a:miter lim="400000"/>
          </a:ln>
        </p:spPr>
        <p:txBody>
          <a:bodyPr lIns="45719" rIns="45719">
            <a:spAutoFit/>
          </a:bodyPr>
          <a:lstStyle>
            <a:lvl1pPr algn="ctr">
              <a:spcBef>
                <a:spcPts val="100"/>
              </a:spcBef>
              <a:defRPr sz="1000" spc="-4">
                <a:latin typeface="Arial" panose="020B0604020202090204"/>
                <a:ea typeface="Arial" panose="020B0604020202090204"/>
                <a:cs typeface="Arial" panose="020B0604020202090204"/>
                <a:sym typeface="Arial" panose="020B0604020202090204"/>
              </a:defRPr>
            </a:lvl1pPr>
          </a:lstStyle>
          <a:p>
            <a:r>
              <a:t>葛兰素史克（GSK）提供了无限制的教育资助，以支持本案例研究的开发，但未参与其内容的制定。</a:t>
            </a:r>
          </a:p>
        </p:txBody>
      </p:sp>
      <p:pic>
        <p:nvPicPr>
          <p:cNvPr id="138" name="Imagem 4" descr="Imagem 4"/>
          <p:cNvPicPr>
            <a:picLocks noChangeAspect="1"/>
          </p:cNvPicPr>
          <p:nvPr/>
        </p:nvPicPr>
        <p:blipFill>
          <a:blip r:embed="rId2"/>
          <a:stretch>
            <a:fillRect/>
          </a:stretch>
        </p:blipFill>
        <p:spPr>
          <a:xfrm>
            <a:off x="9152022" y="2398453"/>
            <a:ext cx="2773822" cy="2773822"/>
          </a:xfrm>
          <a:prstGeom prst="rect">
            <a:avLst/>
          </a:prstGeom>
          <a:ln w="12700">
            <a:miter lim="400000"/>
            <a:headEnd/>
            <a:tailEnd/>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Content Placeholder 2"/>
          <p:cNvSpPr txBox="1"/>
          <p:nvPr>
            <p:ph type="body" idx="1"/>
          </p:nvPr>
        </p:nvSpPr>
        <p:spPr>
          <a:xfrm>
            <a:off x="942129" y="1874597"/>
            <a:ext cx="10234857" cy="4489382"/>
          </a:xfrm>
          <a:prstGeom prst="rect">
            <a:avLst/>
          </a:prstGeom>
        </p:spPr>
        <p:txBody>
          <a:bodyPr/>
          <a:lstStyle/>
          <a:p>
            <a:pPr marL="0" indent="0">
              <a:lnSpc>
                <a:spcPct val="81000"/>
              </a:lnSpc>
              <a:buSzTx/>
              <a:buNone/>
              <a:defRPr sz="2400"/>
            </a:pPr>
            <a:r>
              <a:t>您认识爱丽丝和她的家人已经有一段时间了，因为他们一直以来都定期到您这里就诊。爱丽丝大约一年前曾预约您进行哮喘复诊，六个月前则预约了诊所护士进行随访。</a:t>
            </a:r>
          </a:p>
          <a:p>
            <a:pPr marL="514350" indent="-514350">
              <a:lnSpc>
                <a:spcPct val="81000"/>
              </a:lnSpc>
              <a:buFontTx/>
              <a:buAutoNum type="arabicPeriod"/>
              <a:defRPr sz="2400" b="1"/>
            </a:pPr>
            <a:r>
              <a:t>哮喘控制</a:t>
            </a:r>
            <a:br>
              <a:rPr b="0"/>
            </a:br>
            <a:r>
              <a:rPr sz="2000" b="0"/>
              <a:t>爱丽丝报告称哮喘控制良好。然而，她在哮喘控制测试（ACT）中的回答得分为19分，对应于哮喘控制不佳的水平。</a:t>
            </a:r>
            <a:endParaRPr sz="2000" b="0"/>
          </a:p>
          <a:p>
            <a:pPr marL="514350" indent="-514350">
              <a:lnSpc>
                <a:spcPct val="81000"/>
              </a:lnSpc>
              <a:buFontTx/>
              <a:buAutoNum type="arabicPeriod"/>
              <a:defRPr sz="2400" b="1"/>
            </a:pPr>
            <a:r>
              <a:t>吸烟</a:t>
            </a:r>
            <a:br/>
            <a:r>
              <a:rPr sz="2000" b="0"/>
              <a:t>她不吸烟，她的亲密朋友也不吸烟，不过，有时她会遇到吸烟的朋友。</a:t>
            </a:r>
            <a:endParaRPr sz="2000" b="0"/>
          </a:p>
          <a:p>
            <a:pPr marL="514350" indent="-514350">
              <a:lnSpc>
                <a:spcPct val="81000"/>
              </a:lnSpc>
              <a:buFontTx/>
              <a:buAutoNum type="arabicPeriod"/>
              <a:defRPr sz="2400" b="1"/>
            </a:pPr>
            <a:r>
              <a:t>患者教育与自我监测</a:t>
            </a:r>
            <a:br/>
            <a:r>
              <a:rPr sz="2000" b="0"/>
              <a:t>护士在就诊前检查了她的吸入器使用方法。爱丽丝能够正确使用吸入器。当她出现症状时，她会额外使用短效β受体激动剂（沙丁胺醇），大约每周一次，或偶尔在运动前使用。</a:t>
            </a:r>
            <a:endParaRPr sz="2000" b="0"/>
          </a:p>
        </p:txBody>
      </p:sp>
      <p:pic>
        <p:nvPicPr>
          <p:cNvPr id="141" name="Content Placeholder 4" descr="Content Placeholder 4"/>
          <p:cNvPicPr>
            <a:picLocks noChangeAspect="1"/>
          </p:cNvPicPr>
          <p:nvPr/>
        </p:nvPicPr>
        <p:blipFill>
          <a:blip r:embed="rId1"/>
          <a:stretch>
            <a:fillRect/>
          </a:stretch>
        </p:blipFill>
        <p:spPr>
          <a:xfrm>
            <a:off x="10689167" y="391863"/>
            <a:ext cx="1236677" cy="645546"/>
          </a:xfrm>
          <a:prstGeom prst="rect">
            <a:avLst/>
          </a:prstGeom>
          <a:ln w="12700">
            <a:miter lim="400000"/>
            <a:headEnd/>
            <a:tailEnd/>
          </a:ln>
        </p:spPr>
      </p:pic>
      <p:sp>
        <p:nvSpPr>
          <p:cNvPr id="142" name="Title 1"/>
          <p:cNvSpPr txBox="1"/>
          <p:nvPr/>
        </p:nvSpPr>
        <p:spPr>
          <a:xfrm>
            <a:off x="955039" y="391864"/>
            <a:ext cx="9071611" cy="1726621"/>
          </a:xfrm>
          <a:prstGeom prst="rect">
            <a:avLst/>
          </a:prstGeom>
          <a:ln w="12700">
            <a:miter lim="400000"/>
          </a:ln>
        </p:spPr>
        <p:txBody>
          <a:bodyPr lIns="45719" rIns="45719" anchor="ctr">
            <a:normAutofit/>
          </a:bodyPr>
          <a:lstStyle/>
          <a:p>
            <a:pPr>
              <a:lnSpc>
                <a:spcPct val="90000"/>
              </a:lnSpc>
              <a:defRPr sz="2600" b="1">
                <a:solidFill>
                  <a:srgbClr val="31B44B"/>
                </a:solidFill>
                <a:latin typeface="Arial" panose="020B0604020202090204"/>
                <a:ea typeface="Arial" panose="020B0604020202090204"/>
                <a:cs typeface="Arial" panose="020B0604020202090204"/>
                <a:sym typeface="Arial" panose="020B0604020202090204"/>
              </a:defRPr>
            </a:pPr>
            <a:r>
              <a:t>咨询1</a:t>
            </a:r>
          </a:p>
          <a:p>
            <a:pPr>
              <a:lnSpc>
                <a:spcPct val="90000"/>
              </a:lnSpc>
              <a:defRPr sz="2600" b="1">
                <a:solidFill>
                  <a:srgbClr val="31B44B"/>
                </a:solidFill>
                <a:latin typeface="Arial" panose="020B0604020202090204"/>
                <a:ea typeface="Arial" panose="020B0604020202090204"/>
                <a:cs typeface="Arial" panose="020B0604020202090204"/>
                <a:sym typeface="Arial" panose="020B0604020202090204"/>
              </a:defRPr>
            </a:pPr>
          </a:p>
          <a:p>
            <a:pPr>
              <a:lnSpc>
                <a:spcPct val="90000"/>
              </a:lnSpc>
              <a:defRPr sz="3200" b="1">
                <a:solidFill>
                  <a:srgbClr val="31B44B"/>
                </a:solidFill>
                <a:latin typeface="Arial" panose="020B0604020202090204"/>
                <a:ea typeface="Arial" panose="020B0604020202090204"/>
                <a:cs typeface="Arial" panose="020B0604020202090204"/>
                <a:sym typeface="Arial" panose="020B0604020202090204"/>
              </a:defRPr>
            </a:pPr>
            <a:r>
              <a:t>当前演示文稿</a:t>
            </a:r>
          </a:p>
        </p:txBody>
      </p:sp>
      <p:sp>
        <p:nvSpPr>
          <p:cNvPr id="143" name="TextBox 1"/>
          <p:cNvSpPr txBox="1"/>
          <p:nvPr/>
        </p:nvSpPr>
        <p:spPr>
          <a:xfrm>
            <a:off x="2039294" y="6604489"/>
            <a:ext cx="8113412" cy="421641"/>
          </a:xfrm>
          <a:prstGeom prst="rect">
            <a:avLst/>
          </a:prstGeom>
          <a:ln w="12700">
            <a:miter lim="400000"/>
          </a:ln>
        </p:spPr>
        <p:txBody>
          <a:bodyPr lIns="45719" rIns="45719">
            <a:spAutoFit/>
          </a:bodyPr>
          <a:lstStyle>
            <a:lvl1pPr algn="ctr">
              <a:spcBef>
                <a:spcPts val="100"/>
              </a:spcBef>
              <a:defRPr sz="1000" spc="-4">
                <a:latin typeface="Arial" panose="020B0604020202090204"/>
                <a:ea typeface="Arial" panose="020B0604020202090204"/>
                <a:cs typeface="Arial" panose="020B0604020202090204"/>
                <a:sym typeface="Arial" panose="020B0604020202090204"/>
              </a:defRPr>
            </a:lvl1pPr>
          </a:lstStyle>
          <a:p>
            <a:r>
              <a:t>葛兰素史克（GSK）提供了无限制的教育资助，以支持本案例研究的开发，但未参与其内容的制定。</a:t>
            </a:r>
          </a:p>
        </p:txBody>
      </p:sp>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miter lim="800000"/>
        </a:ln>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Aptos"/>
            <a:ea typeface="Aptos"/>
            <a:cs typeface="Aptos"/>
            <a:sym typeface="Aptos"/>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spDef>
    <a:lnDef>
      <a:spPr>
        <a:noFill/>
        <a:ln w="19050" cap="flat">
          <a:solidFill>
            <a:schemeClr val="accent1"/>
          </a:solidFill>
          <a:prstDash val="solid"/>
          <a:miter lim="800000"/>
        </a:ln>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lnDef>
    <a:txDef>
      <a:spPr>
        <a:noFill/>
        <a:ln w="12700" cap="flat">
          <a:noFill/>
          <a:miter lim="400000"/>
        </a:ln>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Aptos"/>
            <a:ea typeface="Aptos"/>
            <a:cs typeface="Aptos"/>
            <a:sym typeface="Aptos"/>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miter lim="800000"/>
        </a:ln>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Aptos"/>
            <a:ea typeface="Aptos"/>
            <a:cs typeface="Aptos"/>
            <a:sym typeface="Aptos"/>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spDef>
    <a:lnDef>
      <a:spPr>
        <a:noFill/>
        <a:ln w="19050" cap="flat">
          <a:solidFill>
            <a:schemeClr val="accent1"/>
          </a:solidFill>
          <a:prstDash val="solid"/>
          <a:miter lim="800000"/>
        </a:ln>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lnDef>
    <a:txDef>
      <a:spPr>
        <a:noFill/>
        <a:ln w="12700" cap="flat">
          <a:noFill/>
          <a:miter lim="400000"/>
        </a:ln>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Aptos"/>
            <a:ea typeface="Aptos"/>
            <a:cs typeface="Aptos"/>
            <a:sym typeface="Aptos"/>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tx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5597</Words>
  <Application>WPS 文字</Application>
  <PresentationFormat/>
  <Paragraphs>337</Paragraphs>
  <Slides>28</Slides>
  <Notes>0</Notes>
  <HiddenSlides>0</HiddenSlides>
  <MMClips>0</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28</vt:i4>
      </vt:variant>
    </vt:vector>
  </HeadingPairs>
  <TitlesOfParts>
    <vt:vector size="47" baseType="lpstr">
      <vt:lpstr>Arial</vt:lpstr>
      <vt:lpstr>宋体</vt:lpstr>
      <vt:lpstr>Wingdings</vt:lpstr>
      <vt:lpstr>Aptos</vt:lpstr>
      <vt:lpstr>Helvetica Neue</vt:lpstr>
      <vt:lpstr>Aptos Display</vt:lpstr>
      <vt:lpstr>Arial</vt:lpstr>
      <vt:lpstr>Calibri</vt:lpstr>
      <vt:lpstr>Times Roman</vt:lpstr>
      <vt:lpstr>Times New Roman</vt:lpstr>
      <vt:lpstr>宋体</vt:lpstr>
      <vt:lpstr>汉仪书宋二KW</vt:lpstr>
      <vt:lpstr>微软雅黑</vt:lpstr>
      <vt:lpstr>汉仪旗黑</vt:lpstr>
      <vt:lpstr>Arial Unicode MS</vt:lpstr>
      <vt:lpstr>Aptos</vt:lpstr>
      <vt:lpstr>Aptos Display</vt:lpstr>
      <vt:lpstr>Times Roman</vt:lpstr>
      <vt:lpstr>Office Theme</vt:lpstr>
      <vt:lpstr>PowerPoint 演示文稿</vt:lpstr>
      <vt:lpstr>桌面助手2号：专为难治性哮喘设计</vt:lpstr>
      <vt:lpstr>案例研究 1</vt:lpstr>
      <vt:lpstr>学习目标</vt:lpstr>
      <vt:lpstr>PowerPoint 演示文稿</vt:lpstr>
      <vt:lpstr>桌面助手2号：专为难治性哮喘设计</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GINA 2024 – 简化轨道 1</vt:lpstr>
      <vt:lpstr>PowerPoint 演示文稿</vt:lpstr>
      <vt:lpstr>PowerPoint 演示文稿</vt:lpstr>
      <vt:lpstr>PowerPoint 演示文稿</vt:lpstr>
      <vt:lpstr>PowerPoint 演示文稿</vt:lpstr>
      <vt:lpstr>PowerPoint 演示文稿</vt:lpstr>
      <vt:lpstr>摘要</vt:lpstr>
      <vt:lpstr>PowerPoint 演示文稿</vt:lpstr>
      <vt:lpstr>桌面助手2号：专为难治性哮喘设计</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潘子涵</cp:lastModifiedBy>
  <cp:revision>1</cp:revision>
  <dcterms:created xsi:type="dcterms:W3CDTF">2025-04-27T02:46:53Z</dcterms:created>
  <dcterms:modified xsi:type="dcterms:W3CDTF">2025-04-27T02:46:53Z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0B704807F26D04149D9A0D6833FE756C_42</vt:lpwstr>
  </property>
  <property fmtid="{D5CDD505-2E9C-101B-9397-08002B2CF9AE}" pid="3" name="KSOProductBuildVer">
    <vt:lpwstr>2052-7.3.1.8967</vt:lpwstr>
  </property>
</Properties>
</file>