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Play"/>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InrpKdqw4q3WuVNeCHU36X/J6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lay-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Play-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4" name="Google Shape;20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5" name="Google Shape;29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menoREIjia</a:t>
            </a:r>
            <a:endParaRPr/>
          </a:p>
        </p:txBody>
      </p:sp>
      <p:sp>
        <p:nvSpPr>
          <p:cNvPr id="318" name="Google Shape;31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Dermot, please fill in a proper number so it makes sense (So apparently we use a different way to express Hb figures in Sweden than what you do in the UK)</a:t>
            </a:r>
            <a:endParaRPr/>
          </a:p>
        </p:txBody>
      </p:sp>
      <p:sp>
        <p:nvSpPr>
          <p:cNvPr id="336" name="Google Shape;33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Again, the steps on the IPCRG Desktop helper no 2 on difficult to manage asthma</a:t>
            </a:r>
            <a:endParaRPr/>
          </a:p>
          <a:p>
            <a:pPr indent="0" lvl="0" marL="0" rtl="0" algn="l">
              <a:spcBef>
                <a:spcPts val="0"/>
              </a:spcBef>
              <a:spcAft>
                <a:spcPts val="0"/>
              </a:spcAft>
              <a:buNone/>
            </a:pPr>
            <a:r>
              <a:t/>
            </a:r>
            <a:endParaRPr/>
          </a:p>
        </p:txBody>
      </p:sp>
      <p:sp>
        <p:nvSpPr>
          <p:cNvPr id="345" name="Google Shape;34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Lets look at the steps on the Desktop helper no 2 on difficult to manage asthma</a:t>
            </a:r>
            <a:endParaRPr/>
          </a:p>
          <a:p>
            <a:pPr indent="0" lvl="0" marL="0" rtl="0" algn="l">
              <a:spcBef>
                <a:spcPts val="0"/>
              </a:spcBef>
              <a:spcAft>
                <a:spcPts val="0"/>
              </a:spcAft>
              <a:buNone/>
            </a:pPr>
            <a:r>
              <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bjuDEsonaid</a:t>
            </a:r>
            <a:endParaRPr/>
          </a:p>
        </p:txBody>
      </p:sp>
      <p:sp>
        <p:nvSpPr>
          <p:cNvPr id="161" name="Google Shape;16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5183188" y="987425"/>
            <a:ext cx="6172200" cy="4873625"/>
          </a:xfrm>
          <a:prstGeom prst="rect">
            <a:avLst/>
          </a:prstGeom>
          <a:noFill/>
          <a:ln>
            <a:noFill/>
          </a:ln>
        </p:spPr>
      </p:sp>
      <p:sp>
        <p:nvSpPr>
          <p:cNvPr id="68" name="Google Shape;68;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gif"/><Relationship Id="rId4" Type="http://schemas.openxmlformats.org/officeDocument/2006/relationships/image" Target="../media/image19.jpg"/><Relationship Id="rId9" Type="http://schemas.openxmlformats.org/officeDocument/2006/relationships/image" Target="../media/image4.png"/><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0.jpg"/><Relationship Id="rId8"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24209"/>
            <a:ext cx="12240000" cy="6882209"/>
          </a:xfrm>
          <a:prstGeom prst="rect">
            <a:avLst/>
          </a:prstGeom>
          <a:noFill/>
          <a:ln>
            <a:noFill/>
          </a:ln>
        </p:spPr>
      </p:pic>
      <p:sp>
        <p:nvSpPr>
          <p:cNvPr id="90" name="Google Shape;90;p1"/>
          <p:cNvSpPr txBox="1"/>
          <p:nvPr/>
        </p:nvSpPr>
        <p:spPr>
          <a:xfrm>
            <a:off x="5495108" y="2098332"/>
            <a:ext cx="597408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275316"/>
                </a:solidFill>
                <a:latin typeface="Arial"/>
                <a:ea typeface="Arial"/>
                <a:cs typeface="Arial"/>
                <a:sym typeface="Arial"/>
              </a:rPr>
              <a:t>L’asthme difficile à gérer  </a:t>
            </a:r>
            <a:br>
              <a:rPr b="1" i="0" lang="en-US" sz="3200" u="none" cap="none" strike="noStrike">
                <a:solidFill>
                  <a:srgbClr val="275316"/>
                </a:solidFill>
                <a:latin typeface="Arial"/>
                <a:ea typeface="Arial"/>
                <a:cs typeface="Arial"/>
                <a:sym typeface="Arial"/>
              </a:rPr>
            </a:br>
            <a:r>
              <a:rPr b="0" i="0" lang="en-US" sz="2400" u="none" cap="none" strike="noStrike">
                <a:solidFill>
                  <a:srgbClr val="31B44B"/>
                </a:solidFill>
                <a:latin typeface="Arial"/>
                <a:ea typeface="Arial"/>
                <a:cs typeface="Arial"/>
                <a:sym typeface="Arial"/>
              </a:rPr>
              <a:t>Etude de cas 3: Elsa</a:t>
            </a:r>
            <a:endParaRPr sz="3200">
              <a:solidFill>
                <a:srgbClr val="31B44B"/>
              </a:solidFill>
              <a:latin typeface="Arial"/>
              <a:ea typeface="Arial"/>
              <a:cs typeface="Arial"/>
              <a:sym typeface="Arial"/>
            </a:endParaRPr>
          </a:p>
        </p:txBody>
      </p:sp>
      <p:sp>
        <p:nvSpPr>
          <p:cNvPr id="91" name="Google Shape;91;p1"/>
          <p:cNvSpPr txBox="1"/>
          <p:nvPr/>
        </p:nvSpPr>
        <p:spPr>
          <a:xfrm>
            <a:off x="5495108" y="4390337"/>
            <a:ext cx="5974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Dermot Ryan, Hanna Sandelowsky</a:t>
            </a:r>
            <a:endParaRPr b="1" sz="2000">
              <a:solidFill>
                <a:schemeClr val="dk1"/>
              </a:solidFill>
              <a:latin typeface="Arial"/>
              <a:ea typeface="Arial"/>
              <a:cs typeface="Arial"/>
              <a:sym typeface="Arial"/>
            </a:endParaRPr>
          </a:p>
        </p:txBody>
      </p:sp>
      <p:sp>
        <p:nvSpPr>
          <p:cNvPr id="92" name="Google Shape;92;p1"/>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idx="1" type="body"/>
          </p:nvPr>
        </p:nvSpPr>
        <p:spPr>
          <a:xfrm>
            <a:off x="909320" y="2282954"/>
            <a:ext cx="10515600" cy="39165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50"/>
              </a:buClr>
              <a:buSzPts val="2600"/>
              <a:buNone/>
            </a:pPr>
            <a:r>
              <a:rPr b="1" i="1" lang="en-US" sz="2600">
                <a:solidFill>
                  <a:srgbClr val="00B050"/>
                </a:solidFill>
              </a:rPr>
              <a:t>Findings:</a:t>
            </a:r>
            <a:endParaRPr/>
          </a:p>
          <a:p>
            <a:pPr indent="-279400" lvl="0" marL="228600" rtl="0" algn="l">
              <a:lnSpc>
                <a:spcPct val="100000"/>
              </a:lnSpc>
              <a:spcBef>
                <a:spcPts val="0"/>
              </a:spcBef>
              <a:spcAft>
                <a:spcPts val="0"/>
              </a:spcAft>
              <a:buSzPts val="2600"/>
              <a:buChar char="•"/>
            </a:pPr>
            <a:r>
              <a:rPr lang="en-US" sz="2600"/>
              <a:t>L’auscultation cardiaque et pulmonaire est normale. Le pouls est à 90. </a:t>
            </a:r>
            <a:endParaRPr sz="2600"/>
          </a:p>
          <a:p>
            <a:pPr indent="-279400" lvl="0" marL="228600" rtl="0" algn="l">
              <a:lnSpc>
                <a:spcPct val="100000"/>
              </a:lnSpc>
              <a:spcBef>
                <a:spcPts val="0"/>
              </a:spcBef>
              <a:spcAft>
                <a:spcPts val="0"/>
              </a:spcAft>
              <a:buSzPts val="2600"/>
              <a:buChar char="•"/>
            </a:pPr>
            <a:r>
              <a:rPr lang="en-US" sz="2600"/>
              <a:t>Elle a l’air un peu pâle. </a:t>
            </a:r>
            <a:endParaRPr sz="2600"/>
          </a:p>
          <a:p>
            <a:pPr indent="-279400" lvl="0" marL="228600" rtl="0" algn="l">
              <a:lnSpc>
                <a:spcPct val="100000"/>
              </a:lnSpc>
              <a:spcBef>
                <a:spcPts val="0"/>
              </a:spcBef>
              <a:spcAft>
                <a:spcPts val="0"/>
              </a:spcAft>
              <a:buSzPts val="2600"/>
              <a:buChar char="•"/>
            </a:pPr>
            <a:r>
              <a:rPr lang="en-US" sz="2600"/>
              <a:t>Les résultats de la spirométrie étaient normaux. </a:t>
            </a:r>
            <a:endParaRPr sz="2600"/>
          </a:p>
          <a:p>
            <a:pPr indent="-279400" lvl="0" marL="228600" rtl="0" algn="l">
              <a:lnSpc>
                <a:spcPct val="100000"/>
              </a:lnSpc>
              <a:spcBef>
                <a:spcPts val="0"/>
              </a:spcBef>
              <a:spcAft>
                <a:spcPts val="0"/>
              </a:spcAft>
              <a:buSzPts val="2600"/>
              <a:buChar char="•"/>
            </a:pPr>
            <a:r>
              <a:rPr lang="en-US" sz="2600"/>
              <a:t>Son débit de pointe était de 450 pour une valeur prédite de 440. </a:t>
            </a:r>
            <a:endParaRPr sz="2600"/>
          </a:p>
          <a:p>
            <a:pPr indent="0" lvl="0" marL="0" rtl="0" algn="l">
              <a:lnSpc>
                <a:spcPct val="90000"/>
              </a:lnSpc>
              <a:spcBef>
                <a:spcPts val="1000"/>
              </a:spcBef>
              <a:spcAft>
                <a:spcPts val="0"/>
              </a:spcAft>
              <a:buClr>
                <a:srgbClr val="FF0000"/>
              </a:buClr>
              <a:buSzPts val="2600"/>
              <a:buNone/>
            </a:pPr>
            <a:r>
              <a:rPr b="1" i="1" lang="en-US" sz="2600">
                <a:solidFill>
                  <a:srgbClr val="FF0000"/>
                </a:solidFill>
              </a:rPr>
              <a:t>Question:</a:t>
            </a:r>
            <a:br>
              <a:rPr lang="en-US" sz="2600"/>
            </a:br>
            <a:r>
              <a:rPr lang="en-US" sz="2600"/>
              <a:t>C</a:t>
            </a:r>
            <a:r>
              <a:rPr lang="en-US" sz="2600"/>
              <a:t>omment jugez-vous ces résultats ?</a:t>
            </a:r>
            <a:endParaRPr sz="2600"/>
          </a:p>
        </p:txBody>
      </p:sp>
      <p:pic>
        <p:nvPicPr>
          <p:cNvPr descr="A green logo with white text&#10;&#10;Description automatically generated" id="172" name="Google Shape;172;p10"/>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73" name="Google Shape;173;p10"/>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Examen </a:t>
            </a:r>
            <a:r>
              <a:rPr b="1" lang="en-US" sz="3200">
                <a:solidFill>
                  <a:srgbClr val="31B44B"/>
                </a:solidFill>
                <a:latin typeface="Arial"/>
                <a:ea typeface="Arial"/>
                <a:cs typeface="Arial"/>
                <a:sym typeface="Arial"/>
              </a:rPr>
              <a:t>Clini</a:t>
            </a:r>
            <a:r>
              <a:rPr b="1" lang="en-US" sz="3200">
                <a:solidFill>
                  <a:srgbClr val="31B44B"/>
                </a:solidFill>
              </a:rPr>
              <a:t>que </a:t>
            </a:r>
            <a:r>
              <a:rPr b="1" lang="en-US" sz="3200">
                <a:solidFill>
                  <a:srgbClr val="31B44B"/>
                </a:solidFill>
                <a:latin typeface="Arial"/>
                <a:ea typeface="Arial"/>
                <a:cs typeface="Arial"/>
                <a:sym typeface="Arial"/>
              </a:rPr>
              <a:t>/</a:t>
            </a:r>
            <a:r>
              <a:rPr b="1" lang="en-US" sz="3200">
                <a:solidFill>
                  <a:srgbClr val="31B44B"/>
                </a:solidFill>
              </a:rPr>
              <a:t> Examens</a:t>
            </a:r>
            <a:r>
              <a:rPr b="1" lang="en-US" sz="3200">
                <a:solidFill>
                  <a:srgbClr val="31B44B"/>
                </a:solidFill>
                <a:latin typeface="Arial"/>
                <a:ea typeface="Arial"/>
                <a:cs typeface="Arial"/>
                <a:sym typeface="Arial"/>
              </a:rPr>
              <a:t> complémentaires </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174" name="Google Shape;174;p10"/>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idx="1" type="body"/>
          </p:nvPr>
        </p:nvSpPr>
        <p:spPr>
          <a:xfrm>
            <a:off x="909320" y="2212259"/>
            <a:ext cx="10515600" cy="47863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br>
              <a:rPr lang="en-US" sz="2600"/>
            </a:br>
            <a:r>
              <a:rPr lang="en-US" sz="2600"/>
              <a:t>L’examen thoracique ne montre rien de particulier, en dehors d’un pouls un peu élevé pour quelqu’un qui est en si bonne forme. </a:t>
            </a:r>
            <a:endParaRPr sz="1200">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2800"/>
              <a:buNone/>
            </a:pPr>
            <a:r>
              <a:rPr lang="en-US" sz="2600"/>
              <a:t> </a:t>
            </a:r>
            <a:endParaRPr/>
          </a:p>
          <a:p>
            <a:pPr indent="0" lvl="0" marL="0" rtl="0" algn="l">
              <a:lnSpc>
                <a:spcPct val="100000"/>
              </a:lnSpc>
              <a:spcBef>
                <a:spcPts val="0"/>
              </a:spcBef>
              <a:spcAft>
                <a:spcPts val="0"/>
              </a:spcAft>
              <a:buClr>
                <a:schemeClr val="dk1"/>
              </a:buClr>
              <a:buSzPts val="1100"/>
              <a:buFont typeface="Arial"/>
              <a:buNone/>
            </a:pPr>
            <a:r>
              <a:rPr lang="en-US" sz="2600"/>
              <a:t>La lecture du débit de pointe montre une valeur normale pour l’âge, la taille et le sexe. </a:t>
            </a:r>
            <a:endParaRPr sz="1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rgbClr val="FF0000"/>
              </a:buClr>
              <a:buSzPts val="2600"/>
              <a:buNone/>
            </a:pPr>
            <a:r>
              <a:rPr b="1" i="1" lang="en-US" sz="2600">
                <a:solidFill>
                  <a:srgbClr val="FF0000"/>
                </a:solidFill>
              </a:rPr>
              <a:t>Question:</a:t>
            </a:r>
            <a:endParaRPr/>
          </a:p>
          <a:p>
            <a:pPr indent="0" lvl="0" marL="0" rtl="0" algn="l">
              <a:lnSpc>
                <a:spcPct val="90000"/>
              </a:lnSpc>
              <a:spcBef>
                <a:spcPts val="1000"/>
              </a:spcBef>
              <a:spcAft>
                <a:spcPts val="0"/>
              </a:spcAft>
              <a:buClr>
                <a:schemeClr val="dk1"/>
              </a:buClr>
              <a:buSzPts val="2600"/>
              <a:buNone/>
            </a:pPr>
            <a:r>
              <a:rPr lang="en-US" sz="2600"/>
              <a:t>Quelles sont les prochaines étapes de la prise en charge ?</a:t>
            </a:r>
            <a:r>
              <a:rPr lang="en-US" sz="1200">
                <a:latin typeface="Times New Roman"/>
                <a:ea typeface="Times New Roman"/>
                <a:cs typeface="Times New Roman"/>
                <a:sym typeface="Times New Roman"/>
              </a:rPr>
              <a:t> </a:t>
            </a:r>
            <a:endParaRPr sz="2600"/>
          </a:p>
        </p:txBody>
      </p:sp>
      <p:pic>
        <p:nvPicPr>
          <p:cNvPr descr="A green logo with white text&#10;&#10;Description automatically generated" id="180" name="Google Shape;180;p11"/>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81" name="Google Shape;181;p11"/>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E</a:t>
            </a:r>
            <a:r>
              <a:rPr b="1" lang="en-US" sz="3200">
                <a:solidFill>
                  <a:srgbClr val="31B44B"/>
                </a:solidFill>
              </a:rPr>
              <a:t>xamen </a:t>
            </a:r>
            <a:r>
              <a:rPr b="1" lang="en-US" sz="3200">
                <a:solidFill>
                  <a:srgbClr val="31B44B"/>
                </a:solidFill>
                <a:latin typeface="Arial"/>
                <a:ea typeface="Arial"/>
                <a:cs typeface="Arial"/>
                <a:sym typeface="Arial"/>
              </a:rPr>
              <a:t>Clini</a:t>
            </a:r>
            <a:r>
              <a:rPr b="1" lang="en-US" sz="3200">
                <a:solidFill>
                  <a:srgbClr val="31B44B"/>
                </a:solidFill>
              </a:rPr>
              <a:t>que</a:t>
            </a:r>
            <a:r>
              <a:rPr b="1" lang="en-US" sz="3200">
                <a:solidFill>
                  <a:srgbClr val="31B44B"/>
                </a:solidFill>
                <a:latin typeface="Arial"/>
                <a:ea typeface="Arial"/>
                <a:cs typeface="Arial"/>
                <a:sym typeface="Arial"/>
              </a:rPr>
              <a:t> / investigations </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182" name="Google Shape;182;p11"/>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idx="1" type="body"/>
          </p:nvPr>
        </p:nvSpPr>
        <p:spPr>
          <a:xfrm>
            <a:off x="909320" y="1989184"/>
            <a:ext cx="10515600" cy="478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2600"/>
              <a:buNone/>
            </a:pPr>
            <a:r>
              <a:rPr b="1" i="1" lang="en-US" sz="2600">
                <a:solidFill>
                  <a:srgbClr val="00B050"/>
                </a:solidFill>
              </a:rPr>
              <a:t>Prochaines étapes</a:t>
            </a:r>
            <a:r>
              <a:rPr lang="en-US" sz="1200">
                <a:latin typeface="Times New Roman"/>
                <a:ea typeface="Times New Roman"/>
                <a:cs typeface="Times New Roman"/>
                <a:sym typeface="Times New Roman"/>
              </a:rPr>
              <a:t>.</a:t>
            </a:r>
            <a:r>
              <a:rPr b="1" i="1" lang="en-US" sz="2600">
                <a:solidFill>
                  <a:srgbClr val="00B050"/>
                </a:solidFill>
              </a:rPr>
              <a:t>:</a:t>
            </a:r>
            <a:endParaRPr/>
          </a:p>
          <a:p>
            <a:pPr indent="-279400" lvl="0" marL="228600" rtl="0" algn="l">
              <a:lnSpc>
                <a:spcPct val="100000"/>
              </a:lnSpc>
              <a:spcBef>
                <a:spcPts val="0"/>
              </a:spcBef>
              <a:spcAft>
                <a:spcPts val="0"/>
              </a:spcAft>
              <a:buSzPts val="2600"/>
              <a:buChar char="•"/>
            </a:pPr>
            <a:r>
              <a:rPr lang="en-US" sz="2600"/>
              <a:t>Nous décidons ensemble de vérifier certaines choses, et elle accepte d’effectuer des mesures en série du débit de pointe, deux fois par jour, mais aussi des mesures 10 à 15 minutes après la course. </a:t>
            </a:r>
            <a:endParaRPr sz="2600"/>
          </a:p>
          <a:p>
            <a:pPr indent="-279400" lvl="0" marL="228600" rtl="0" algn="l">
              <a:lnSpc>
                <a:spcPct val="100000"/>
              </a:lnSpc>
              <a:spcBef>
                <a:spcPts val="0"/>
              </a:spcBef>
              <a:spcAft>
                <a:spcPts val="0"/>
              </a:spcAft>
              <a:buSzPts val="2600"/>
              <a:buChar char="•"/>
            </a:pPr>
            <a:r>
              <a:rPr lang="en-US" sz="2600"/>
              <a:t>Une formule sanguine complète sera effectuée pour vérifier son taux d’éosinophiles et le taux d’hémoglobine. </a:t>
            </a:r>
            <a:endParaRPr sz="2600"/>
          </a:p>
          <a:p>
            <a:pPr indent="-279400" lvl="0" marL="228600" rtl="0" algn="l">
              <a:lnSpc>
                <a:spcPct val="100000"/>
              </a:lnSpc>
              <a:spcBef>
                <a:spcPts val="0"/>
              </a:spcBef>
              <a:spcAft>
                <a:spcPts val="0"/>
              </a:spcAft>
              <a:buSzPts val="2600"/>
              <a:buChar char="•"/>
            </a:pPr>
            <a:r>
              <a:rPr lang="en-US" sz="2600"/>
              <a:t>Nous nous mettons d’accord pour revoir les résultats après deux semaines.</a:t>
            </a:r>
            <a:endParaRPr sz="2600"/>
          </a:p>
          <a:p>
            <a:pPr indent="0" lvl="0" marL="0" rtl="0" algn="l">
              <a:lnSpc>
                <a:spcPct val="90000"/>
              </a:lnSpc>
              <a:spcBef>
                <a:spcPts val="1000"/>
              </a:spcBef>
              <a:spcAft>
                <a:spcPts val="0"/>
              </a:spcAft>
              <a:buClr>
                <a:srgbClr val="31B44B"/>
              </a:buClr>
              <a:buSzPts val="2800"/>
              <a:buNone/>
            </a:pPr>
            <a:r>
              <a:t/>
            </a:r>
            <a:endParaRPr/>
          </a:p>
        </p:txBody>
      </p:sp>
      <p:pic>
        <p:nvPicPr>
          <p:cNvPr descr="A green logo with white text&#10;&#10;Description automatically generated" id="189" name="Google Shape;189;p12"/>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90" name="Google Shape;190;p12"/>
          <p:cNvSpPr txBox="1"/>
          <p:nvPr/>
        </p:nvSpPr>
        <p:spPr>
          <a:xfrm>
            <a:off x="909320" y="391864"/>
            <a:ext cx="9163200" cy="172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Prise en charge</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191" name="Google Shape;191;p12"/>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idx="1" type="body"/>
          </p:nvPr>
        </p:nvSpPr>
        <p:spPr>
          <a:xfrm>
            <a:off x="909320" y="2220503"/>
            <a:ext cx="10515600" cy="414347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B050"/>
              </a:buClr>
              <a:buSzPts val="2600"/>
              <a:buNone/>
            </a:pPr>
            <a:r>
              <a:rPr b="1" i="1" lang="en-US" sz="2600">
                <a:solidFill>
                  <a:srgbClr val="00B050"/>
                </a:solidFill>
              </a:rPr>
              <a:t>Résultats </a:t>
            </a:r>
            <a:r>
              <a:rPr b="1" i="1" lang="en-US" sz="2600">
                <a:solidFill>
                  <a:srgbClr val="00B050"/>
                </a:solidFill>
              </a:rPr>
              <a:t>:</a:t>
            </a:r>
            <a:endParaRPr/>
          </a:p>
          <a:p>
            <a:pPr indent="-279400" lvl="0" marL="228600" rtl="0" algn="l">
              <a:lnSpc>
                <a:spcPct val="100000"/>
              </a:lnSpc>
              <a:spcBef>
                <a:spcPts val="0"/>
              </a:spcBef>
              <a:spcAft>
                <a:spcPts val="0"/>
              </a:spcAft>
              <a:buSzPts val="2600"/>
              <a:buChar char="•"/>
            </a:pPr>
            <a:r>
              <a:rPr lang="en-US" sz="2600"/>
              <a:t>Ses débits de pointe varient entre 430 le matin et 470 le soir, ce qui est une plage normale de la variabilité diurne. </a:t>
            </a:r>
            <a:endParaRPr sz="2600"/>
          </a:p>
          <a:p>
            <a:pPr indent="0" lvl="0" marL="228600" rtl="0" algn="l">
              <a:lnSpc>
                <a:spcPct val="90000"/>
              </a:lnSpc>
              <a:spcBef>
                <a:spcPts val="1000"/>
              </a:spcBef>
              <a:spcAft>
                <a:spcPts val="0"/>
              </a:spcAft>
              <a:buNone/>
            </a:pPr>
            <a:r>
              <a:t/>
            </a:r>
            <a:endParaRPr sz="2600"/>
          </a:p>
          <a:p>
            <a:pPr indent="-279400" lvl="0" marL="228600" rtl="0" algn="l">
              <a:lnSpc>
                <a:spcPct val="100000"/>
              </a:lnSpc>
              <a:spcBef>
                <a:spcPts val="0"/>
              </a:spcBef>
              <a:spcAft>
                <a:spcPts val="0"/>
              </a:spcAft>
              <a:buSzPts val="2600"/>
              <a:buChar char="•"/>
            </a:pPr>
            <a:r>
              <a:rPr lang="en-US" sz="2600"/>
              <a:t>Ses éosinophiles sont à 100, et son hémoglobine est de 7 grammes par décilitre avec un aspect microcytaire hypochrome </a:t>
            </a:r>
            <a:r>
              <a:rPr lang="en-US" sz="2600"/>
              <a:t>(Femmes : Intervalle normal </a:t>
            </a:r>
            <a:r>
              <a:rPr lang="en-US"/>
              <a:t>12,1–15,1 g/dL)</a:t>
            </a:r>
            <a:endParaRPr sz="2600"/>
          </a:p>
          <a:p>
            <a:pPr indent="0" lvl="0" marL="0" rtl="0" algn="l">
              <a:lnSpc>
                <a:spcPct val="90000"/>
              </a:lnSpc>
              <a:spcBef>
                <a:spcPts val="1000"/>
              </a:spcBef>
              <a:spcAft>
                <a:spcPts val="0"/>
              </a:spcAft>
              <a:buClr>
                <a:schemeClr val="dk1"/>
              </a:buClr>
              <a:buSzPts val="2600"/>
              <a:buNone/>
            </a:pPr>
            <a:r>
              <a:t/>
            </a:r>
            <a:endParaRPr b="1" i="1" sz="2600">
              <a:solidFill>
                <a:srgbClr val="FF0000"/>
              </a:solidFill>
            </a:endParaRPr>
          </a:p>
          <a:p>
            <a:pPr indent="0" lvl="0" marL="0" rtl="0" algn="l">
              <a:lnSpc>
                <a:spcPct val="90000"/>
              </a:lnSpc>
              <a:spcBef>
                <a:spcPts val="1000"/>
              </a:spcBef>
              <a:spcAft>
                <a:spcPts val="0"/>
              </a:spcAft>
              <a:buClr>
                <a:srgbClr val="FF0000"/>
              </a:buClr>
              <a:buSzPts val="2600"/>
              <a:buNone/>
            </a:pPr>
            <a:r>
              <a:rPr b="1" i="1" lang="en-US" sz="2600">
                <a:solidFill>
                  <a:srgbClr val="FF0000"/>
                </a:solidFill>
              </a:rPr>
              <a:t>Question:</a:t>
            </a:r>
            <a:endParaRPr/>
          </a:p>
          <a:p>
            <a:pPr indent="0" lvl="0" marL="0" rtl="0" algn="l">
              <a:lnSpc>
                <a:spcPct val="100000"/>
              </a:lnSpc>
              <a:spcBef>
                <a:spcPts val="0"/>
              </a:spcBef>
              <a:spcAft>
                <a:spcPts val="0"/>
              </a:spcAft>
              <a:buClr>
                <a:schemeClr val="dk1"/>
              </a:buClr>
              <a:buSzPts val="1100"/>
              <a:buNone/>
            </a:pPr>
            <a:r>
              <a:rPr lang="en-US" sz="2600"/>
              <a:t>Quelles autres questions pourriez-vous demander à ce patient ?</a:t>
            </a:r>
            <a:endParaRPr sz="2600"/>
          </a:p>
        </p:txBody>
      </p:sp>
      <p:pic>
        <p:nvPicPr>
          <p:cNvPr descr="A green logo with white text&#10;&#10;Description automatically generated" id="198" name="Google Shape;198;p13"/>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99" name="Google Shape;199;p13"/>
          <p:cNvSpPr txBox="1"/>
          <p:nvPr/>
        </p:nvSpPr>
        <p:spPr>
          <a:xfrm>
            <a:off x="3987150" y="6363979"/>
            <a:ext cx="4217700" cy="4154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
        <p:nvSpPr>
          <p:cNvPr id="200" name="Google Shape;200;p13"/>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2, two weeks later </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Examen Clinique / investigations </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ph idx="1" type="body"/>
          </p:nvPr>
        </p:nvSpPr>
        <p:spPr>
          <a:xfrm>
            <a:off x="909320" y="1993165"/>
            <a:ext cx="10515600" cy="405203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Ces résultats ouvre un large éventail de questions et de suggestions et une évaluation clinique plus approfondie pourrait être utile. </a:t>
            </a:r>
            <a:endParaRPr/>
          </a:p>
          <a:p>
            <a:pPr indent="0" lvl="0" marL="0" rtl="0" algn="l">
              <a:lnSpc>
                <a:spcPct val="90000"/>
              </a:lnSpc>
              <a:spcBef>
                <a:spcPts val="0"/>
              </a:spcBef>
              <a:spcAft>
                <a:spcPts val="0"/>
              </a:spcAft>
              <a:buClr>
                <a:schemeClr val="dk1"/>
              </a:buClr>
              <a:buSzPct val="100000"/>
              <a:buNone/>
            </a:pPr>
            <a:r>
              <a:rPr lang="en-US"/>
              <a:t>.</a:t>
            </a:r>
            <a:endParaRPr/>
          </a:p>
          <a:p>
            <a:pPr indent="-265430" lvl="0" marL="228600" rtl="0" algn="l">
              <a:lnSpc>
                <a:spcPct val="100000"/>
              </a:lnSpc>
              <a:spcBef>
                <a:spcPts val="0"/>
              </a:spcBef>
              <a:spcAft>
                <a:spcPts val="0"/>
              </a:spcAft>
              <a:buSzPct val="100000"/>
              <a:buChar char="•"/>
            </a:pPr>
            <a:r>
              <a:rPr lang="en-US"/>
              <a:t>Elle a une alimentation équilibrée Incluant de la viande deux, trois fois par semaine. </a:t>
            </a:r>
            <a:endParaRPr/>
          </a:p>
          <a:p>
            <a:pPr indent="-265430" lvl="0" marL="228600" rtl="0" algn="l">
              <a:lnSpc>
                <a:spcPct val="100000"/>
              </a:lnSpc>
              <a:spcBef>
                <a:spcPts val="0"/>
              </a:spcBef>
              <a:spcAft>
                <a:spcPts val="0"/>
              </a:spcAft>
              <a:buSzPct val="100000"/>
              <a:buChar char="•"/>
            </a:pPr>
            <a:r>
              <a:rPr lang="en-US"/>
              <a:t>Elle a cependant des règles abondantes durant 7 à 10 jours et utilise 8 à 10 super tampons la plupart des jours  avec parfois des caillots. </a:t>
            </a:r>
            <a:r>
              <a:rPr lang="en-US"/>
              <a:t>.</a:t>
            </a:r>
            <a:endParaRPr/>
          </a:p>
          <a:p>
            <a:pPr indent="-265430" lvl="0" marL="228600" rtl="0" algn="l">
              <a:lnSpc>
                <a:spcPct val="115000"/>
              </a:lnSpc>
              <a:spcBef>
                <a:spcPts val="0"/>
              </a:spcBef>
              <a:spcAft>
                <a:spcPts val="0"/>
              </a:spcAft>
              <a:buSzPct val="100000"/>
              <a:buChar char="•"/>
            </a:pPr>
            <a:r>
              <a:rPr lang="en-US"/>
              <a:t>L’examen de l’abdomen révèle une enflure sus-pubienne qui donne au ventre l’aspect  d’une grossesse d’à peu près 13 semaines, avec un forme un peu irrégulière. </a:t>
            </a:r>
            <a:endParaRPr/>
          </a:p>
          <a:p>
            <a:pPr indent="0" lvl="0" marL="0" rtl="0" algn="l">
              <a:lnSpc>
                <a:spcPct val="90000"/>
              </a:lnSpc>
              <a:spcBef>
                <a:spcPts val="1000"/>
              </a:spcBef>
              <a:spcAft>
                <a:spcPts val="0"/>
              </a:spcAft>
              <a:buClr>
                <a:srgbClr val="FF0000"/>
              </a:buClr>
              <a:buSzPct val="100000"/>
              <a:buNone/>
            </a:pPr>
            <a:r>
              <a:rPr lang="en-US"/>
              <a:t>Question:</a:t>
            </a:r>
            <a:endParaRPr/>
          </a:p>
          <a:p>
            <a:pPr indent="0" lvl="0" marL="0" rtl="0" algn="l">
              <a:lnSpc>
                <a:spcPct val="90000"/>
              </a:lnSpc>
              <a:spcBef>
                <a:spcPts val="1000"/>
              </a:spcBef>
              <a:spcAft>
                <a:spcPts val="0"/>
              </a:spcAft>
              <a:buClr>
                <a:schemeClr val="dk1"/>
              </a:buClr>
              <a:buSzPct val="100000"/>
              <a:buNone/>
            </a:pPr>
            <a:r>
              <a:rPr lang="en-US"/>
              <a:t>Le diagnostic est-il correct?</a:t>
            </a:r>
            <a:endParaRPr/>
          </a:p>
        </p:txBody>
      </p:sp>
      <p:pic>
        <p:nvPicPr>
          <p:cNvPr descr="A green logo with white text&#10;&#10;Description automatically generated" id="207" name="Google Shape;207;p14"/>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208" name="Google Shape;208;p14"/>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lang="en-US" sz="2800">
                <a:solidFill>
                  <a:schemeClr val="dk1"/>
                </a:solidFill>
              </a:rPr>
              <a:t>Consultation 2, deux semaines plus tard </a:t>
            </a:r>
            <a:endParaRPr sz="2800">
              <a:solidFill>
                <a:schemeClr val="dk1"/>
              </a:solidFill>
            </a:endParaRPr>
          </a:p>
          <a:p>
            <a:pPr indent="0" lvl="0" marL="0" marR="0" rtl="0" algn="l">
              <a:lnSpc>
                <a:spcPct val="90000"/>
              </a:lnSpc>
              <a:spcBef>
                <a:spcPts val="0"/>
              </a:spcBef>
              <a:spcAft>
                <a:spcPts val="0"/>
              </a:spcAft>
              <a:buClr>
                <a:schemeClr val="dk1"/>
              </a:buClr>
              <a:buSzPts val="2600"/>
              <a:buFont typeface="Play"/>
              <a:buNone/>
            </a:pPr>
            <a:r>
              <a:t/>
            </a:r>
            <a:endParaRPr sz="2800">
              <a:solidFill>
                <a:schemeClr val="dk1"/>
              </a:solidFill>
            </a:endParaRPr>
          </a:p>
          <a:p>
            <a:pPr indent="0" lvl="0" marL="0" marR="0" rtl="0" algn="l">
              <a:lnSpc>
                <a:spcPct val="90000"/>
              </a:lnSpc>
              <a:spcBef>
                <a:spcPts val="0"/>
              </a:spcBef>
              <a:spcAft>
                <a:spcPts val="0"/>
              </a:spcAft>
              <a:buClr>
                <a:srgbClr val="31B44B"/>
              </a:buClr>
              <a:buSzPts val="3200"/>
              <a:buFont typeface="Arial"/>
              <a:buNone/>
            </a:pPr>
            <a:r>
              <a:rPr lang="en-US" sz="2800">
                <a:solidFill>
                  <a:schemeClr val="dk1"/>
                </a:solidFill>
              </a:rPr>
              <a:t>E</a:t>
            </a:r>
            <a:r>
              <a:rPr lang="en-US" sz="2800">
                <a:solidFill>
                  <a:schemeClr val="dk1"/>
                </a:solidFill>
              </a:rPr>
              <a:t>xamen </a:t>
            </a:r>
            <a:r>
              <a:rPr lang="en-US" sz="2800">
                <a:solidFill>
                  <a:schemeClr val="dk1"/>
                </a:solidFill>
              </a:rPr>
              <a:t>Clinique / Investigations </a:t>
            </a:r>
            <a:br>
              <a:rPr lang="en-US" sz="2800">
                <a:solidFill>
                  <a:schemeClr val="dk1"/>
                </a:solidFill>
              </a:rPr>
            </a:br>
            <a:endParaRPr sz="2800">
              <a:solidFill>
                <a:schemeClr val="dk1"/>
              </a:solidFill>
            </a:endParaRPr>
          </a:p>
        </p:txBody>
      </p:sp>
      <p:sp>
        <p:nvSpPr>
          <p:cNvPr id="209" name="Google Shape;209;p14"/>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A green logo with white text&#10;&#10;Description automatically generated" id="214" name="Google Shape;214;p15"/>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215" name="Google Shape;215;p15"/>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id="216" name="Google Shape;216;p15"/>
          <p:cNvPicPr preferRelativeResize="0"/>
          <p:nvPr/>
        </p:nvPicPr>
        <p:blipFill rotWithShape="1">
          <a:blip r:embed="rId4">
            <a:alphaModFix/>
          </a:blip>
          <a:srcRect b="0" l="0" r="0" t="0"/>
          <a:stretch/>
        </p:blipFill>
        <p:spPr>
          <a:xfrm>
            <a:off x="8059594" y="1313620"/>
            <a:ext cx="3635985" cy="5152516"/>
          </a:xfrm>
          <a:prstGeom prst="rect">
            <a:avLst/>
          </a:prstGeom>
          <a:noFill/>
          <a:ln>
            <a:noFill/>
          </a:ln>
          <a:effectLst>
            <a:outerShdw blurRad="292100" rotWithShape="0" algn="tl" dir="2700000" dist="139700">
              <a:srgbClr val="333333">
                <a:alpha val="64705"/>
              </a:srgbClr>
            </a:outerShdw>
          </a:effectLst>
        </p:spPr>
      </p:pic>
      <p:grpSp>
        <p:nvGrpSpPr>
          <p:cNvPr id="217" name="Google Shape;217;p15"/>
          <p:cNvGrpSpPr/>
          <p:nvPr/>
        </p:nvGrpSpPr>
        <p:grpSpPr>
          <a:xfrm>
            <a:off x="1406133" y="1254567"/>
            <a:ext cx="5993911" cy="5290373"/>
            <a:chOff x="1341246" y="1241928"/>
            <a:chExt cx="5993911" cy="5290373"/>
          </a:xfrm>
        </p:grpSpPr>
        <p:pic>
          <p:nvPicPr>
            <p:cNvPr id="218" name="Google Shape;218;p15"/>
            <p:cNvPicPr preferRelativeResize="0"/>
            <p:nvPr/>
          </p:nvPicPr>
          <p:blipFill rotWithShape="1">
            <a:blip r:embed="rId5">
              <a:alphaModFix/>
            </a:blip>
            <a:srcRect b="0" l="0" r="0" t="0"/>
            <a:stretch/>
          </p:blipFill>
          <p:spPr>
            <a:xfrm>
              <a:off x="1341246" y="1241928"/>
              <a:ext cx="5993911" cy="5290373"/>
            </a:xfrm>
            <a:prstGeom prst="rect">
              <a:avLst/>
            </a:prstGeom>
            <a:noFill/>
            <a:ln>
              <a:noFill/>
            </a:ln>
          </p:spPr>
        </p:pic>
        <p:grpSp>
          <p:nvGrpSpPr>
            <p:cNvPr id="219" name="Google Shape;219;p15"/>
            <p:cNvGrpSpPr/>
            <p:nvPr/>
          </p:nvGrpSpPr>
          <p:grpSpPr>
            <a:xfrm>
              <a:off x="4524130" y="1720432"/>
              <a:ext cx="2688033" cy="2034540"/>
              <a:chOff x="1262770" y="1819492"/>
              <a:chExt cx="2688033" cy="2034540"/>
            </a:xfrm>
          </p:grpSpPr>
          <p:grpSp>
            <p:nvGrpSpPr>
              <p:cNvPr id="220" name="Google Shape;220;p15"/>
              <p:cNvGrpSpPr/>
              <p:nvPr/>
            </p:nvGrpSpPr>
            <p:grpSpPr>
              <a:xfrm>
                <a:off x="1262770" y="1819492"/>
                <a:ext cx="2688033" cy="2034540"/>
                <a:chOff x="1262770" y="1819492"/>
                <a:chExt cx="2688033" cy="2034540"/>
              </a:xfrm>
            </p:grpSpPr>
            <p:pic>
              <p:nvPicPr>
                <p:cNvPr id="221" name="Google Shape;221;p15"/>
                <p:cNvPicPr preferRelativeResize="0"/>
                <p:nvPr/>
              </p:nvPicPr>
              <p:blipFill rotWithShape="1">
                <a:blip r:embed="rId6">
                  <a:alphaModFix/>
                </a:blip>
                <a:srcRect b="0" l="0" r="0" t="0"/>
                <a:stretch/>
              </p:blipFill>
              <p:spPr>
                <a:xfrm>
                  <a:off x="1262770" y="1819492"/>
                  <a:ext cx="2688033" cy="2034540"/>
                </a:xfrm>
                <a:prstGeom prst="rect">
                  <a:avLst/>
                </a:prstGeom>
                <a:noFill/>
                <a:ln>
                  <a:noFill/>
                </a:ln>
              </p:spPr>
            </p:pic>
            <p:pic>
              <p:nvPicPr>
                <p:cNvPr id="222" name="Google Shape;222;p15"/>
                <p:cNvPicPr preferRelativeResize="0"/>
                <p:nvPr/>
              </p:nvPicPr>
              <p:blipFill rotWithShape="1">
                <a:blip r:embed="rId7">
                  <a:alphaModFix/>
                </a:blip>
                <a:srcRect b="6178" l="11067" r="6845" t="6923"/>
                <a:stretch/>
              </p:blipFill>
              <p:spPr>
                <a:xfrm>
                  <a:off x="2961848" y="2455869"/>
                  <a:ext cx="485123" cy="494454"/>
                </a:xfrm>
                <a:prstGeom prst="rect">
                  <a:avLst/>
                </a:prstGeom>
                <a:noFill/>
                <a:ln>
                  <a:noFill/>
                </a:ln>
              </p:spPr>
            </p:pic>
            <p:pic>
              <p:nvPicPr>
                <p:cNvPr id="223" name="Google Shape;223;p15"/>
                <p:cNvPicPr preferRelativeResize="0"/>
                <p:nvPr/>
              </p:nvPicPr>
              <p:blipFill rotWithShape="1">
                <a:blip r:embed="rId8">
                  <a:alphaModFix/>
                </a:blip>
                <a:srcRect b="8245" l="4513" r="8633" t="13060"/>
                <a:stretch/>
              </p:blipFill>
              <p:spPr>
                <a:xfrm>
                  <a:off x="1717349" y="2836762"/>
                  <a:ext cx="452761" cy="478006"/>
                </a:xfrm>
                <a:prstGeom prst="rect">
                  <a:avLst/>
                </a:prstGeom>
                <a:noFill/>
                <a:ln>
                  <a:noFill/>
                </a:ln>
              </p:spPr>
            </p:pic>
          </p:grpSp>
          <p:sp>
            <p:nvSpPr>
              <p:cNvPr id="224" name="Google Shape;224;p15"/>
              <p:cNvSpPr txBox="1"/>
              <p:nvPr/>
            </p:nvSpPr>
            <p:spPr>
              <a:xfrm>
                <a:off x="1574816" y="2635047"/>
                <a:ext cx="8029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 low Hb </a:t>
                </a:r>
                <a:endParaRPr sz="1200">
                  <a:solidFill>
                    <a:schemeClr val="dk1"/>
                  </a:solidFill>
                  <a:latin typeface="Arial"/>
                  <a:ea typeface="Arial"/>
                  <a:cs typeface="Arial"/>
                  <a:sym typeface="Arial"/>
                </a:endParaRPr>
              </a:p>
            </p:txBody>
          </p:sp>
          <p:sp>
            <p:nvSpPr>
              <p:cNvPr id="225" name="Google Shape;225;p15"/>
              <p:cNvSpPr txBox="1"/>
              <p:nvPr/>
            </p:nvSpPr>
            <p:spPr>
              <a:xfrm>
                <a:off x="2867437" y="2186637"/>
                <a:ext cx="96372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no response to salbutamol</a:t>
                </a:r>
                <a:endParaRPr sz="1000">
                  <a:solidFill>
                    <a:schemeClr val="dk1"/>
                  </a:solidFill>
                  <a:latin typeface="Arial"/>
                  <a:ea typeface="Arial"/>
                  <a:cs typeface="Arial"/>
                  <a:sym typeface="Arial"/>
                </a:endParaRPr>
              </a:p>
            </p:txBody>
          </p:sp>
        </p:grpSp>
      </p:grpSp>
      <p:pic>
        <p:nvPicPr>
          <p:cNvPr id="226" name="Google Shape;226;p15"/>
          <p:cNvPicPr preferRelativeResize="0"/>
          <p:nvPr/>
        </p:nvPicPr>
        <p:blipFill rotWithShape="1">
          <a:blip r:embed="rId9">
            <a:alphaModFix/>
          </a:blip>
          <a:srcRect b="10449" l="54575" r="33248" t="71875"/>
          <a:stretch/>
        </p:blipFill>
        <p:spPr>
          <a:xfrm>
            <a:off x="3132100" y="5044113"/>
            <a:ext cx="623342" cy="438732"/>
          </a:xfrm>
          <a:prstGeom prst="rect">
            <a:avLst/>
          </a:prstGeom>
          <a:noFill/>
          <a:ln>
            <a:noFill/>
          </a:ln>
        </p:spPr>
      </p:pic>
      <p:pic>
        <p:nvPicPr>
          <p:cNvPr id="227" name="Google Shape;227;p15"/>
          <p:cNvPicPr preferRelativeResize="0"/>
          <p:nvPr/>
        </p:nvPicPr>
        <p:blipFill rotWithShape="1">
          <a:blip r:embed="rId9">
            <a:alphaModFix/>
          </a:blip>
          <a:srcRect b="37480" l="28251" r="61524" t="34630"/>
          <a:stretch/>
        </p:blipFill>
        <p:spPr>
          <a:xfrm>
            <a:off x="104519" y="5329110"/>
            <a:ext cx="432581" cy="572117"/>
          </a:xfrm>
          <a:prstGeom prst="rect">
            <a:avLst/>
          </a:prstGeom>
          <a:noFill/>
          <a:ln>
            <a:noFill/>
          </a:ln>
        </p:spPr>
      </p:pic>
      <p:pic>
        <p:nvPicPr>
          <p:cNvPr id="228" name="Google Shape;228;p15"/>
          <p:cNvPicPr preferRelativeResize="0"/>
          <p:nvPr/>
        </p:nvPicPr>
        <p:blipFill rotWithShape="1">
          <a:blip r:embed="rId9">
            <a:alphaModFix/>
          </a:blip>
          <a:srcRect b="40945" l="41668" r="50376" t="34932"/>
          <a:stretch/>
        </p:blipFill>
        <p:spPr>
          <a:xfrm>
            <a:off x="927949" y="6145935"/>
            <a:ext cx="407306" cy="598740"/>
          </a:xfrm>
          <a:prstGeom prst="rect">
            <a:avLst/>
          </a:prstGeom>
          <a:noFill/>
          <a:ln>
            <a:noFill/>
          </a:ln>
        </p:spPr>
      </p:pic>
      <p:pic>
        <p:nvPicPr>
          <p:cNvPr id="229" name="Google Shape;229;p15"/>
          <p:cNvPicPr preferRelativeResize="0"/>
          <p:nvPr/>
        </p:nvPicPr>
        <p:blipFill rotWithShape="1">
          <a:blip r:embed="rId9">
            <a:alphaModFix/>
          </a:blip>
          <a:srcRect b="6999" l="77315" r="11380" t="73246"/>
          <a:stretch/>
        </p:blipFill>
        <p:spPr>
          <a:xfrm>
            <a:off x="838199" y="4798939"/>
            <a:ext cx="578677" cy="490347"/>
          </a:xfrm>
          <a:prstGeom prst="rect">
            <a:avLst/>
          </a:prstGeom>
          <a:noFill/>
          <a:ln>
            <a:noFill/>
          </a:ln>
        </p:spPr>
      </p:pic>
      <p:pic>
        <p:nvPicPr>
          <p:cNvPr id="230" name="Google Shape;230;p15"/>
          <p:cNvPicPr preferRelativeResize="0"/>
          <p:nvPr/>
        </p:nvPicPr>
        <p:blipFill rotWithShape="1">
          <a:blip r:embed="rId9">
            <a:alphaModFix/>
          </a:blip>
          <a:srcRect b="30723" l="60703" r="30642" t="42071"/>
          <a:stretch/>
        </p:blipFill>
        <p:spPr>
          <a:xfrm>
            <a:off x="2068735" y="5202806"/>
            <a:ext cx="402757" cy="613912"/>
          </a:xfrm>
          <a:prstGeom prst="rect">
            <a:avLst/>
          </a:prstGeom>
          <a:noFill/>
          <a:ln>
            <a:noFill/>
          </a:ln>
        </p:spPr>
      </p:pic>
      <p:pic>
        <p:nvPicPr>
          <p:cNvPr id="231" name="Google Shape;231;p15"/>
          <p:cNvPicPr preferRelativeResize="0"/>
          <p:nvPr/>
        </p:nvPicPr>
        <p:blipFill rotWithShape="1">
          <a:blip r:embed="rId9">
            <a:alphaModFix/>
          </a:blip>
          <a:srcRect b="51786" l="68768" r="17100" t="29556"/>
          <a:stretch/>
        </p:blipFill>
        <p:spPr>
          <a:xfrm>
            <a:off x="1769777" y="7493960"/>
            <a:ext cx="597916" cy="382751"/>
          </a:xfrm>
          <a:prstGeom prst="rect">
            <a:avLst/>
          </a:prstGeom>
          <a:noFill/>
          <a:ln>
            <a:noFill/>
          </a:ln>
        </p:spPr>
      </p:pic>
      <p:pic>
        <p:nvPicPr>
          <p:cNvPr id="232" name="Google Shape;232;p15"/>
          <p:cNvPicPr preferRelativeResize="0"/>
          <p:nvPr/>
        </p:nvPicPr>
        <p:blipFill rotWithShape="1">
          <a:blip r:embed="rId9">
            <a:alphaModFix/>
          </a:blip>
          <a:srcRect b="19535" l="22003" r="64781" t="63170"/>
          <a:stretch/>
        </p:blipFill>
        <p:spPr>
          <a:xfrm>
            <a:off x="126165" y="6128224"/>
            <a:ext cx="676516" cy="429268"/>
          </a:xfrm>
          <a:prstGeom prst="rect">
            <a:avLst/>
          </a:prstGeom>
          <a:noFill/>
          <a:ln>
            <a:noFill/>
          </a:ln>
        </p:spPr>
      </p:pic>
      <p:sp>
        <p:nvSpPr>
          <p:cNvPr id="233" name="Google Shape;233;p15"/>
          <p:cNvSpPr txBox="1"/>
          <p:nvPr/>
        </p:nvSpPr>
        <p:spPr>
          <a:xfrm>
            <a:off x="679896" y="4623568"/>
            <a:ext cx="100380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variability</a:t>
            </a:r>
            <a:endParaRPr sz="1200">
              <a:solidFill>
                <a:schemeClr val="dk1"/>
              </a:solidFill>
              <a:latin typeface="Arial"/>
              <a:ea typeface="Arial"/>
              <a:cs typeface="Arial"/>
              <a:sym typeface="Arial"/>
            </a:endParaRPr>
          </a:p>
        </p:txBody>
      </p:sp>
      <p:grpSp>
        <p:nvGrpSpPr>
          <p:cNvPr id="234" name="Google Shape;234;p15"/>
          <p:cNvGrpSpPr/>
          <p:nvPr/>
        </p:nvGrpSpPr>
        <p:grpSpPr>
          <a:xfrm>
            <a:off x="19612" y="4441390"/>
            <a:ext cx="802909" cy="720937"/>
            <a:chOff x="10863" y="4331657"/>
            <a:chExt cx="802909" cy="720937"/>
          </a:xfrm>
        </p:grpSpPr>
        <p:pic>
          <p:nvPicPr>
            <p:cNvPr id="235" name="Google Shape;235;p15"/>
            <p:cNvPicPr preferRelativeResize="0"/>
            <p:nvPr/>
          </p:nvPicPr>
          <p:blipFill rotWithShape="1">
            <a:blip r:embed="rId9">
              <a:alphaModFix/>
            </a:blip>
            <a:srcRect b="6982" l="66669" r="22240" t="73715"/>
            <a:stretch/>
          </p:blipFill>
          <p:spPr>
            <a:xfrm>
              <a:off x="128433" y="4573469"/>
              <a:ext cx="567771" cy="479125"/>
            </a:xfrm>
            <a:prstGeom prst="rect">
              <a:avLst/>
            </a:prstGeom>
            <a:noFill/>
            <a:ln>
              <a:noFill/>
            </a:ln>
          </p:spPr>
        </p:pic>
        <p:sp>
          <p:nvSpPr>
            <p:cNvPr id="236" name="Google Shape;236;p15"/>
            <p:cNvSpPr txBox="1"/>
            <p:nvPr/>
          </p:nvSpPr>
          <p:spPr>
            <a:xfrm>
              <a:off x="10863" y="4331657"/>
              <a:ext cx="8029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wheeze</a:t>
              </a:r>
              <a:endParaRPr sz="1200">
                <a:solidFill>
                  <a:schemeClr val="dk1"/>
                </a:solidFill>
                <a:latin typeface="Arial"/>
                <a:ea typeface="Arial"/>
                <a:cs typeface="Arial"/>
                <a:sym typeface="Arial"/>
              </a:endParaRPr>
            </a:p>
          </p:txBody>
        </p:sp>
      </p:grpSp>
      <p:sp>
        <p:nvSpPr>
          <p:cNvPr id="237" name="Google Shape;237;p15"/>
          <p:cNvSpPr txBox="1"/>
          <p:nvPr/>
        </p:nvSpPr>
        <p:spPr>
          <a:xfrm>
            <a:off x="82194" y="3912697"/>
            <a:ext cx="13442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u="sng">
                <a:solidFill>
                  <a:schemeClr val="dk1"/>
                </a:solidFill>
                <a:latin typeface="Arial"/>
                <a:ea typeface="Arial"/>
                <a:cs typeface="Arial"/>
                <a:sym typeface="Arial"/>
              </a:rPr>
              <a:t>Missing pieces</a:t>
            </a:r>
            <a:endParaRPr sz="1200" u="sng">
              <a:solidFill>
                <a:schemeClr val="dk1"/>
              </a:solidFill>
              <a:latin typeface="Arial"/>
              <a:ea typeface="Arial"/>
              <a:cs typeface="Arial"/>
              <a:sym typeface="Arial"/>
            </a:endParaRPr>
          </a:p>
        </p:txBody>
      </p:sp>
      <p:sp>
        <p:nvSpPr>
          <p:cNvPr id="238" name="Google Shape;238;p15"/>
          <p:cNvSpPr txBox="1"/>
          <p:nvPr/>
        </p:nvSpPr>
        <p:spPr>
          <a:xfrm>
            <a:off x="451474" y="5412506"/>
            <a:ext cx="14042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nocturnal symptoms</a:t>
            </a:r>
            <a:endParaRPr sz="1200">
              <a:solidFill>
                <a:schemeClr val="dk1"/>
              </a:solidFill>
              <a:latin typeface="Arial"/>
              <a:ea typeface="Arial"/>
              <a:cs typeface="Arial"/>
              <a:sym typeface="Arial"/>
            </a:endParaRPr>
          </a:p>
        </p:txBody>
      </p:sp>
      <p:sp>
        <p:nvSpPr>
          <p:cNvPr id="239" name="Google Shape;239;p15"/>
          <p:cNvSpPr txBox="1"/>
          <p:nvPr>
            <p:ph type="title"/>
          </p:nvPr>
        </p:nvSpPr>
        <p:spPr>
          <a:xfrm>
            <a:off x="838199" y="325699"/>
            <a:ext cx="9685500" cy="77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1B44B"/>
              </a:buClr>
              <a:buSzPts val="2400"/>
              <a:buFont typeface="Arial"/>
              <a:buNone/>
            </a:pPr>
            <a:r>
              <a:rPr b="1" lang="en-US" sz="2400">
                <a:solidFill>
                  <a:srgbClr val="31B44B"/>
                </a:solidFill>
                <a:latin typeface="Arial"/>
                <a:ea typeface="Arial"/>
                <a:cs typeface="Arial"/>
                <a:sym typeface="Arial"/>
              </a:rPr>
              <a:t>Assistant de bureau No. 15 - L’approche ‘puzzle’ pour construire un tableau diagnostique de l’asthme</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838199" y="325699"/>
            <a:ext cx="9685421" cy="7778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1B44B"/>
              </a:buClr>
              <a:buSzPts val="2400"/>
              <a:buFont typeface="Arial"/>
              <a:buNone/>
            </a:pPr>
            <a:r>
              <a:rPr b="1" lang="en-US" sz="2400">
                <a:solidFill>
                  <a:srgbClr val="31B44B"/>
                </a:solidFill>
                <a:latin typeface="Arial"/>
                <a:ea typeface="Arial"/>
                <a:cs typeface="Arial"/>
                <a:sym typeface="Arial"/>
              </a:rPr>
              <a:t>Assistant</a:t>
            </a:r>
            <a:r>
              <a:rPr b="1" lang="en-US" sz="2400">
                <a:solidFill>
                  <a:srgbClr val="31B44B"/>
                </a:solidFill>
                <a:latin typeface="Arial"/>
                <a:ea typeface="Arial"/>
                <a:cs typeface="Arial"/>
                <a:sym typeface="Arial"/>
              </a:rPr>
              <a:t> de bureau </a:t>
            </a:r>
            <a:r>
              <a:rPr b="1" lang="en-US" sz="2400">
                <a:solidFill>
                  <a:srgbClr val="31B44B"/>
                </a:solidFill>
                <a:latin typeface="Arial"/>
                <a:ea typeface="Arial"/>
                <a:cs typeface="Arial"/>
                <a:sym typeface="Arial"/>
              </a:rPr>
              <a:t>No. 15 - L’approche ‘puzzle’ pour construire un tableau diagnostique de l’asthme</a:t>
            </a:r>
            <a:endParaRPr sz="2400"/>
          </a:p>
        </p:txBody>
      </p:sp>
      <p:pic>
        <p:nvPicPr>
          <p:cNvPr descr="A green logo with white text&#10;&#10;Description automatically generated" id="245" name="Google Shape;245;p16"/>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246" name="Google Shape;246;p16"/>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id="247" name="Google Shape;247;p16"/>
          <p:cNvPicPr preferRelativeResize="0"/>
          <p:nvPr/>
        </p:nvPicPr>
        <p:blipFill rotWithShape="1">
          <a:blip r:embed="rId4">
            <a:alphaModFix/>
          </a:blip>
          <a:srcRect b="0" l="0" r="0" t="0"/>
          <a:stretch/>
        </p:blipFill>
        <p:spPr>
          <a:xfrm>
            <a:off x="2996814" y="1450246"/>
            <a:ext cx="6198372" cy="4691474"/>
          </a:xfrm>
          <a:prstGeom prst="rect">
            <a:avLst/>
          </a:prstGeom>
          <a:noFill/>
          <a:ln>
            <a:noFill/>
          </a:ln>
        </p:spPr>
      </p:pic>
      <p:pic>
        <p:nvPicPr>
          <p:cNvPr id="248" name="Google Shape;248;p16"/>
          <p:cNvPicPr preferRelativeResize="0"/>
          <p:nvPr/>
        </p:nvPicPr>
        <p:blipFill rotWithShape="1">
          <a:blip r:embed="rId5">
            <a:alphaModFix/>
          </a:blip>
          <a:srcRect b="6178" l="11067" r="6845" t="6923"/>
          <a:stretch/>
        </p:blipFill>
        <p:spPr>
          <a:xfrm>
            <a:off x="6984042" y="2616793"/>
            <a:ext cx="1039906" cy="1059905"/>
          </a:xfrm>
          <a:prstGeom prst="rect">
            <a:avLst/>
          </a:prstGeom>
          <a:noFill/>
          <a:ln>
            <a:noFill/>
          </a:ln>
        </p:spPr>
      </p:pic>
      <p:pic>
        <p:nvPicPr>
          <p:cNvPr id="249" name="Google Shape;249;p16"/>
          <p:cNvPicPr preferRelativeResize="0"/>
          <p:nvPr/>
        </p:nvPicPr>
        <p:blipFill rotWithShape="1">
          <a:blip r:embed="rId6">
            <a:alphaModFix/>
          </a:blip>
          <a:srcRect b="8245" l="4513" r="8633" t="13060"/>
          <a:stretch/>
        </p:blipFill>
        <p:spPr>
          <a:xfrm>
            <a:off x="1703512" y="4005064"/>
            <a:ext cx="1174348" cy="1239827"/>
          </a:xfrm>
          <a:prstGeom prst="rect">
            <a:avLst/>
          </a:prstGeom>
          <a:noFill/>
          <a:ln>
            <a:noFill/>
          </a:ln>
        </p:spPr>
      </p:pic>
      <p:sp>
        <p:nvSpPr>
          <p:cNvPr id="250" name="Google Shape;250;p16"/>
          <p:cNvSpPr txBox="1"/>
          <p:nvPr/>
        </p:nvSpPr>
        <p:spPr>
          <a:xfrm>
            <a:off x="7060225" y="3653977"/>
            <a:ext cx="1082677" cy="4231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no </a:t>
            </a:r>
            <a:r>
              <a:rPr b="1" lang="en-US" sz="1100">
                <a:solidFill>
                  <a:schemeClr val="dk1"/>
                </a:solidFill>
                <a:latin typeface="Arial"/>
                <a:ea typeface="Arial"/>
                <a:cs typeface="Arial"/>
                <a:sym typeface="Arial"/>
              </a:rPr>
              <a:t>response</a:t>
            </a:r>
            <a:r>
              <a:rPr b="1" lang="en-US" sz="1050">
                <a:solidFill>
                  <a:schemeClr val="dk1"/>
                </a:solidFill>
                <a:latin typeface="Arial"/>
                <a:ea typeface="Arial"/>
                <a:cs typeface="Arial"/>
                <a:sym typeface="Arial"/>
              </a:rPr>
              <a:t> to salbutamol</a:t>
            </a:r>
            <a:endParaRPr b="1" sz="1050">
              <a:solidFill>
                <a:schemeClr val="dk1"/>
              </a:solidFill>
              <a:latin typeface="Arial"/>
              <a:ea typeface="Arial"/>
              <a:cs typeface="Arial"/>
              <a:sym typeface="Arial"/>
            </a:endParaRPr>
          </a:p>
        </p:txBody>
      </p:sp>
      <p:sp>
        <p:nvSpPr>
          <p:cNvPr id="251" name="Google Shape;251;p16"/>
          <p:cNvSpPr txBox="1"/>
          <p:nvPr/>
        </p:nvSpPr>
        <p:spPr>
          <a:xfrm>
            <a:off x="1889231" y="5317267"/>
            <a:ext cx="9886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 low Hb </a:t>
            </a:r>
            <a:endParaRPr b="1" sz="1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A green logo with white text&#10;&#10;Description automatically generated" id="256" name="Google Shape;256;p17"/>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257" name="Google Shape;257;p17"/>
          <p:cNvSpPr txBox="1"/>
          <p:nvPr/>
        </p:nvSpPr>
        <p:spPr>
          <a:xfrm>
            <a:off x="909320" y="391864"/>
            <a:ext cx="9163050" cy="54659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Assembl</a:t>
            </a:r>
            <a:r>
              <a:rPr b="1" lang="en-US" sz="2600">
                <a:solidFill>
                  <a:srgbClr val="31B44B"/>
                </a:solidFill>
              </a:rPr>
              <a:t>er</a:t>
            </a:r>
            <a:r>
              <a:rPr b="1" lang="en-US" sz="2600">
                <a:solidFill>
                  <a:srgbClr val="31B44B"/>
                </a:solidFill>
                <a:latin typeface="Arial"/>
                <a:ea typeface="Arial"/>
                <a:cs typeface="Arial"/>
                <a:sym typeface="Arial"/>
              </a:rPr>
              <a:t> </a:t>
            </a:r>
            <a:r>
              <a:rPr b="1" lang="en-US" sz="2600">
                <a:solidFill>
                  <a:srgbClr val="31B44B"/>
                </a:solidFill>
              </a:rPr>
              <a:t>les</a:t>
            </a:r>
            <a:r>
              <a:rPr b="1" lang="en-US" sz="2600">
                <a:solidFill>
                  <a:srgbClr val="31B44B"/>
                </a:solidFill>
                <a:latin typeface="Arial"/>
                <a:ea typeface="Arial"/>
                <a:cs typeface="Arial"/>
                <a:sym typeface="Arial"/>
              </a:rPr>
              <a:t> pi</a:t>
            </a:r>
            <a:r>
              <a:rPr b="1" lang="en-US" sz="2600">
                <a:solidFill>
                  <a:srgbClr val="31B44B"/>
                </a:solidFill>
              </a:rPr>
              <a:t>è</a:t>
            </a:r>
            <a:r>
              <a:rPr b="1" lang="en-US" sz="2600">
                <a:solidFill>
                  <a:srgbClr val="31B44B"/>
                </a:solidFill>
                <a:latin typeface="Arial"/>
                <a:ea typeface="Arial"/>
                <a:cs typeface="Arial"/>
                <a:sym typeface="Arial"/>
              </a:rPr>
              <a:t>ces</a:t>
            </a:r>
            <a:endParaRPr/>
          </a:p>
        </p:txBody>
      </p:sp>
      <p:pic>
        <p:nvPicPr>
          <p:cNvPr id="258" name="Google Shape;258;p17"/>
          <p:cNvPicPr preferRelativeResize="0"/>
          <p:nvPr/>
        </p:nvPicPr>
        <p:blipFill rotWithShape="1">
          <a:blip r:embed="rId4">
            <a:alphaModFix/>
          </a:blip>
          <a:srcRect b="3677" l="3120" r="74204" t="76489"/>
          <a:stretch/>
        </p:blipFill>
        <p:spPr>
          <a:xfrm>
            <a:off x="843423" y="4497696"/>
            <a:ext cx="1341910" cy="1071021"/>
          </a:xfrm>
          <a:prstGeom prst="rect">
            <a:avLst/>
          </a:prstGeom>
          <a:noFill/>
          <a:ln>
            <a:noFill/>
          </a:ln>
        </p:spPr>
      </p:pic>
      <p:sp>
        <p:nvSpPr>
          <p:cNvPr id="259" name="Google Shape;259;p17"/>
          <p:cNvSpPr txBox="1"/>
          <p:nvPr/>
        </p:nvSpPr>
        <p:spPr>
          <a:xfrm>
            <a:off x="5836215" y="1781722"/>
            <a:ext cx="4118700" cy="1662300"/>
          </a:xfrm>
          <a:prstGeom prst="rect">
            <a:avLst/>
          </a:prstGeom>
          <a:solidFill>
            <a:srgbClr val="B3E5A0"/>
          </a:solidFill>
          <a:ln cap="flat" cmpd="sng" w="12700">
            <a:solidFill>
              <a:srgbClr val="595959"/>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700"/>
              <a:buFont typeface="Arial"/>
              <a:buChar char="•"/>
            </a:pPr>
            <a:r>
              <a:rPr lang="en-US" sz="1700">
                <a:latin typeface="Play"/>
                <a:ea typeface="Play"/>
                <a:cs typeface="Play"/>
                <a:sym typeface="Play"/>
              </a:rPr>
              <a:t>Elle n’a jamais</a:t>
            </a:r>
            <a:r>
              <a:rPr lang="en-US" sz="1700">
                <a:solidFill>
                  <a:srgbClr val="000000"/>
                </a:solidFill>
                <a:latin typeface="Play"/>
                <a:ea typeface="Play"/>
                <a:cs typeface="Play"/>
                <a:sym typeface="Play"/>
              </a:rPr>
              <a:t> </a:t>
            </a:r>
            <a:r>
              <a:rPr lang="en-US" sz="1700">
                <a:latin typeface="Play"/>
                <a:ea typeface="Play"/>
                <a:cs typeface="Play"/>
                <a:sym typeface="Play"/>
              </a:rPr>
              <a:t>fumé</a:t>
            </a:r>
            <a:endParaRPr/>
          </a:p>
          <a:p>
            <a:pPr indent="-342900" lvl="0" marL="342900" marR="0" rtl="0" algn="l">
              <a:spcBef>
                <a:spcPts val="0"/>
              </a:spcBef>
              <a:spcAft>
                <a:spcPts val="0"/>
              </a:spcAft>
              <a:buClr>
                <a:srgbClr val="000000"/>
              </a:buClr>
              <a:buSzPts val="1700"/>
              <a:buFont typeface="Arial"/>
              <a:buChar char="•"/>
            </a:pPr>
            <a:r>
              <a:rPr lang="en-US" sz="1700">
                <a:latin typeface="Play"/>
                <a:ea typeface="Play"/>
                <a:cs typeface="Play"/>
                <a:sym typeface="Play"/>
              </a:rPr>
              <a:t>En dehors des accouchements</a:t>
            </a:r>
            <a:r>
              <a:rPr lang="en-US" sz="1700">
                <a:solidFill>
                  <a:srgbClr val="000000"/>
                </a:solidFill>
                <a:latin typeface="Play"/>
                <a:ea typeface="Play"/>
                <a:cs typeface="Play"/>
                <a:sym typeface="Play"/>
              </a:rPr>
              <a:t> </a:t>
            </a:r>
            <a:r>
              <a:rPr lang="en-US" sz="1700">
                <a:latin typeface="Play"/>
                <a:ea typeface="Play"/>
                <a:cs typeface="Play"/>
                <a:sym typeface="Play"/>
              </a:rPr>
              <a:t>elle n’a jamais été hospitalisée</a:t>
            </a:r>
            <a:endParaRPr i="0" sz="1700" u="none" cap="none" strike="noStrike">
              <a:solidFill>
                <a:srgbClr val="000000"/>
              </a:solidFill>
              <a:latin typeface="Play"/>
              <a:ea typeface="Play"/>
              <a:cs typeface="Play"/>
              <a:sym typeface="Play"/>
            </a:endParaRPr>
          </a:p>
          <a:p>
            <a:pPr indent="-342900" lvl="0" marL="342900" marR="0" rtl="0" algn="l">
              <a:spcBef>
                <a:spcPts val="0"/>
              </a:spcBef>
              <a:spcAft>
                <a:spcPts val="0"/>
              </a:spcAft>
              <a:buClr>
                <a:srgbClr val="000000"/>
              </a:buClr>
              <a:buSzPts val="1700"/>
              <a:buFont typeface="Arial"/>
              <a:buChar char="•"/>
            </a:pPr>
            <a:r>
              <a:rPr lang="en-US" sz="1700">
                <a:latin typeface="Play"/>
                <a:ea typeface="Play"/>
                <a:cs typeface="Play"/>
                <a:sym typeface="Play"/>
              </a:rPr>
              <a:t>son passe-temps favori est courir</a:t>
            </a:r>
            <a:r>
              <a:rPr lang="en-US" sz="1700">
                <a:solidFill>
                  <a:srgbClr val="000000"/>
                </a:solidFill>
                <a:latin typeface="Play"/>
                <a:ea typeface="Play"/>
                <a:cs typeface="Play"/>
                <a:sym typeface="Play"/>
              </a:rPr>
              <a:t>, </a:t>
            </a:r>
            <a:r>
              <a:rPr lang="en-US" sz="1700">
                <a:latin typeface="Play"/>
                <a:ea typeface="Play"/>
                <a:cs typeface="Play"/>
                <a:sym typeface="Play"/>
              </a:rPr>
              <a:t>mais elle trouve celà de plus en plus difficile</a:t>
            </a:r>
            <a:endParaRPr i="0" sz="1700" u="none" cap="none" strike="noStrike">
              <a:solidFill>
                <a:srgbClr val="000000"/>
              </a:solidFill>
              <a:latin typeface="Play"/>
              <a:ea typeface="Play"/>
              <a:cs typeface="Play"/>
              <a:sym typeface="Play"/>
            </a:endParaRPr>
          </a:p>
        </p:txBody>
      </p:sp>
      <p:sp>
        <p:nvSpPr>
          <p:cNvPr id="260" name="Google Shape;260;p17"/>
          <p:cNvSpPr txBox="1"/>
          <p:nvPr/>
        </p:nvSpPr>
        <p:spPr>
          <a:xfrm>
            <a:off x="2241905" y="3584844"/>
            <a:ext cx="3458700" cy="1662300"/>
          </a:xfrm>
          <a:prstGeom prst="rect">
            <a:avLst/>
          </a:prstGeom>
          <a:solidFill>
            <a:srgbClr val="FAE2D5"/>
          </a:solidFill>
          <a:ln cap="flat" cmpd="sng" w="12700">
            <a:solidFill>
              <a:srgbClr val="595959"/>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700"/>
              <a:buFont typeface="Arial"/>
              <a:buChar char="•"/>
            </a:pPr>
            <a:r>
              <a:rPr lang="en-US" sz="1700">
                <a:latin typeface="Play"/>
                <a:ea typeface="Play"/>
                <a:cs typeface="Play"/>
                <a:sym typeface="Play"/>
              </a:rPr>
              <a:t>Elle est mère de deux enfants </a:t>
            </a:r>
            <a:endParaRPr/>
          </a:p>
          <a:p>
            <a:pPr indent="0" lvl="0" marL="0" marR="0" rtl="0" algn="l">
              <a:lnSpc>
                <a:spcPct val="100000"/>
              </a:lnSpc>
              <a:spcBef>
                <a:spcPts val="0"/>
              </a:spcBef>
              <a:spcAft>
                <a:spcPts val="0"/>
              </a:spcAft>
              <a:buNone/>
            </a:pPr>
            <a:r>
              <a:rPr lang="en-US" sz="1700">
                <a:solidFill>
                  <a:srgbClr val="000000"/>
                </a:solidFill>
                <a:latin typeface="Play"/>
                <a:ea typeface="Play"/>
                <a:cs typeface="Play"/>
                <a:sym typeface="Play"/>
              </a:rPr>
              <a:t>      </a:t>
            </a:r>
            <a:r>
              <a:rPr lang="en-US" sz="1700">
                <a:latin typeface="Play"/>
                <a:ea typeface="Play"/>
                <a:cs typeface="Play"/>
                <a:sym typeface="Play"/>
              </a:rPr>
              <a:t>âgés</a:t>
            </a:r>
            <a:r>
              <a:rPr lang="en-US" sz="1700">
                <a:latin typeface="Play"/>
                <a:ea typeface="Play"/>
                <a:cs typeface="Play"/>
                <a:sym typeface="Play"/>
              </a:rPr>
              <a:t> de</a:t>
            </a:r>
            <a:r>
              <a:rPr lang="en-US" sz="1700">
                <a:solidFill>
                  <a:srgbClr val="000000"/>
                </a:solidFill>
                <a:latin typeface="Play"/>
                <a:ea typeface="Play"/>
                <a:cs typeface="Play"/>
                <a:sym typeface="Play"/>
              </a:rPr>
              <a:t> 6 </a:t>
            </a:r>
            <a:r>
              <a:rPr lang="en-US" sz="1700">
                <a:latin typeface="Play"/>
                <a:ea typeface="Play"/>
                <a:cs typeface="Play"/>
                <a:sym typeface="Play"/>
              </a:rPr>
              <a:t>et</a:t>
            </a:r>
            <a:r>
              <a:rPr lang="en-US" sz="1700">
                <a:solidFill>
                  <a:srgbClr val="000000"/>
                </a:solidFill>
                <a:latin typeface="Play"/>
                <a:ea typeface="Play"/>
                <a:cs typeface="Play"/>
                <a:sym typeface="Play"/>
              </a:rPr>
              <a:t> 8 ans</a:t>
            </a:r>
            <a:endParaRPr/>
          </a:p>
          <a:p>
            <a:pPr indent="-342900" lvl="0" marL="342900" marR="0" rtl="0" algn="l">
              <a:spcBef>
                <a:spcPts val="0"/>
              </a:spcBef>
              <a:spcAft>
                <a:spcPts val="0"/>
              </a:spcAft>
              <a:buClr>
                <a:srgbClr val="000000"/>
              </a:buClr>
              <a:buSzPts val="1700"/>
              <a:buFont typeface="Arial"/>
              <a:buChar char="•"/>
            </a:pPr>
            <a:r>
              <a:rPr lang="en-US" sz="1700">
                <a:latin typeface="Play"/>
                <a:ea typeface="Play"/>
                <a:cs typeface="Play"/>
                <a:sym typeface="Play"/>
              </a:rPr>
              <a:t>Elle </a:t>
            </a:r>
            <a:r>
              <a:rPr lang="en-US" sz="1700">
                <a:solidFill>
                  <a:srgbClr val="000000"/>
                </a:solidFill>
                <a:latin typeface="Play"/>
                <a:ea typeface="Play"/>
                <a:cs typeface="Play"/>
                <a:sym typeface="Play"/>
              </a:rPr>
              <a:t>u</a:t>
            </a:r>
            <a:r>
              <a:rPr lang="en-US" sz="1700">
                <a:latin typeface="Play"/>
                <a:ea typeface="Play"/>
                <a:cs typeface="Play"/>
                <a:sym typeface="Play"/>
              </a:rPr>
              <a:t>tilise une contraception</a:t>
            </a:r>
            <a:r>
              <a:rPr lang="en-US" sz="1700">
                <a:solidFill>
                  <a:srgbClr val="000000"/>
                </a:solidFill>
                <a:latin typeface="Play"/>
                <a:ea typeface="Play"/>
                <a:cs typeface="Play"/>
                <a:sym typeface="Play"/>
              </a:rPr>
              <a:t> barri</a:t>
            </a:r>
            <a:r>
              <a:rPr lang="en-US" sz="1700">
                <a:latin typeface="Play"/>
                <a:ea typeface="Play"/>
                <a:cs typeface="Play"/>
                <a:sym typeface="Play"/>
              </a:rPr>
              <a:t>è</a:t>
            </a:r>
            <a:r>
              <a:rPr lang="en-US" sz="1700">
                <a:solidFill>
                  <a:srgbClr val="000000"/>
                </a:solidFill>
                <a:latin typeface="Play"/>
                <a:ea typeface="Play"/>
                <a:cs typeface="Play"/>
                <a:sym typeface="Play"/>
              </a:rPr>
              <a:t>re </a:t>
            </a:r>
            <a:endParaRPr/>
          </a:p>
          <a:p>
            <a:pPr indent="-342900" lvl="0" marL="342900" marR="0" rtl="0" algn="l">
              <a:spcBef>
                <a:spcPts val="0"/>
              </a:spcBef>
              <a:spcAft>
                <a:spcPts val="0"/>
              </a:spcAft>
              <a:buClr>
                <a:srgbClr val="000000"/>
              </a:buClr>
              <a:buSzPts val="1700"/>
              <a:buFont typeface="Arial"/>
              <a:buChar char="•"/>
            </a:pPr>
            <a:r>
              <a:rPr lang="en-US" sz="1700">
                <a:latin typeface="Play"/>
                <a:ea typeface="Play"/>
                <a:cs typeface="Play"/>
                <a:sym typeface="Play"/>
              </a:rPr>
              <a:t>Enseignante en </a:t>
            </a:r>
            <a:r>
              <a:rPr lang="en-US" sz="1700">
                <a:solidFill>
                  <a:srgbClr val="000000"/>
                </a:solidFill>
                <a:latin typeface="Play"/>
                <a:ea typeface="Play"/>
                <a:cs typeface="Play"/>
                <a:sym typeface="Play"/>
              </a:rPr>
              <a:t>langu</a:t>
            </a:r>
            <a:r>
              <a:rPr lang="en-US" sz="1700">
                <a:latin typeface="Play"/>
                <a:ea typeface="Play"/>
                <a:cs typeface="Play"/>
                <a:sym typeface="Play"/>
              </a:rPr>
              <a:t>es</a:t>
            </a:r>
            <a:endParaRPr/>
          </a:p>
          <a:p>
            <a:pPr indent="0" lvl="0" marL="0" marR="0" rtl="0" algn="l">
              <a:spcBef>
                <a:spcPts val="0"/>
              </a:spcBef>
              <a:spcAft>
                <a:spcPts val="0"/>
              </a:spcAft>
              <a:buNone/>
            </a:pPr>
            <a:r>
              <a:t/>
            </a:r>
            <a:endParaRPr i="0" sz="1700" u="none" cap="none" strike="noStrike">
              <a:solidFill>
                <a:srgbClr val="000000"/>
              </a:solidFill>
              <a:latin typeface="Play"/>
              <a:ea typeface="Play"/>
              <a:cs typeface="Play"/>
              <a:sym typeface="Play"/>
            </a:endParaRPr>
          </a:p>
        </p:txBody>
      </p:sp>
      <p:sp>
        <p:nvSpPr>
          <p:cNvPr id="261" name="Google Shape;261;p17"/>
          <p:cNvSpPr txBox="1"/>
          <p:nvPr/>
        </p:nvSpPr>
        <p:spPr>
          <a:xfrm>
            <a:off x="5813824" y="3524176"/>
            <a:ext cx="4092300" cy="2185800"/>
          </a:xfrm>
          <a:prstGeom prst="rect">
            <a:avLst/>
          </a:prstGeom>
          <a:solidFill>
            <a:srgbClr val="E59DDC"/>
          </a:solidFill>
          <a:ln cap="flat" cmpd="sng" w="12700">
            <a:solidFill>
              <a:srgbClr val="595959"/>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700"/>
              <a:buFont typeface="Arial"/>
              <a:buChar char="•"/>
            </a:pPr>
            <a:r>
              <a:rPr lang="en-US" sz="1700">
                <a:latin typeface="Play"/>
                <a:ea typeface="Play"/>
                <a:cs typeface="Play"/>
                <a:sym typeface="Play"/>
              </a:rPr>
              <a:t>Elle est calme et détendue</a:t>
            </a:r>
            <a:endParaRPr/>
          </a:p>
          <a:p>
            <a:pPr indent="-342900" lvl="0" marL="342900" marR="0" rtl="0" algn="l">
              <a:lnSpc>
                <a:spcPct val="100000"/>
              </a:lnSpc>
              <a:spcBef>
                <a:spcPts val="0"/>
              </a:spcBef>
              <a:spcAft>
                <a:spcPts val="0"/>
              </a:spcAft>
              <a:buClr>
                <a:srgbClr val="000000"/>
              </a:buClr>
              <a:buSzPts val="1700"/>
              <a:buFont typeface="Arial"/>
              <a:buChar char="•"/>
            </a:pPr>
            <a:r>
              <a:rPr lang="en-US" sz="1700">
                <a:latin typeface="Play"/>
                <a:ea typeface="Play"/>
                <a:cs typeface="Play"/>
                <a:sym typeface="Play"/>
              </a:rPr>
              <a:t>Elle respire normalement avec une fréquence respiratoire à </a:t>
            </a:r>
            <a:r>
              <a:rPr lang="en-US" sz="1700">
                <a:solidFill>
                  <a:srgbClr val="000000"/>
                </a:solidFill>
                <a:latin typeface="Play"/>
                <a:ea typeface="Play"/>
                <a:cs typeface="Play"/>
                <a:sym typeface="Play"/>
              </a:rPr>
              <a:t>14</a:t>
            </a:r>
            <a:endParaRPr i="0" sz="1700" u="none" cap="none" strike="noStrike">
              <a:solidFill>
                <a:srgbClr val="000000"/>
              </a:solidFill>
              <a:latin typeface="Play"/>
              <a:ea typeface="Play"/>
              <a:cs typeface="Play"/>
              <a:sym typeface="Play"/>
            </a:endParaRPr>
          </a:p>
          <a:p>
            <a:pPr indent="-342900" lvl="0" marL="342900" marR="0" rtl="0" algn="l">
              <a:lnSpc>
                <a:spcPct val="100000"/>
              </a:lnSpc>
              <a:spcBef>
                <a:spcPts val="0"/>
              </a:spcBef>
              <a:spcAft>
                <a:spcPts val="0"/>
              </a:spcAft>
              <a:buClr>
                <a:srgbClr val="000000"/>
              </a:buClr>
              <a:buSzPts val="1700"/>
              <a:buFont typeface="Arial"/>
              <a:buChar char="•"/>
            </a:pPr>
            <a:r>
              <a:rPr lang="en-US" sz="1700">
                <a:latin typeface="Play"/>
                <a:ea typeface="Play"/>
                <a:cs typeface="Play"/>
                <a:sym typeface="Play"/>
              </a:rPr>
              <a:t>Son DEP est à</a:t>
            </a:r>
            <a:r>
              <a:rPr i="0" lang="en-US" sz="1700" u="none" cap="none" strike="noStrike">
                <a:solidFill>
                  <a:srgbClr val="000000"/>
                </a:solidFill>
                <a:latin typeface="Play"/>
                <a:ea typeface="Play"/>
                <a:cs typeface="Play"/>
                <a:sym typeface="Play"/>
              </a:rPr>
              <a:t> </a:t>
            </a:r>
            <a:r>
              <a:rPr lang="en-US" sz="1700">
                <a:solidFill>
                  <a:srgbClr val="000000"/>
                </a:solidFill>
                <a:latin typeface="Play"/>
                <a:ea typeface="Play"/>
                <a:cs typeface="Play"/>
                <a:sym typeface="Play"/>
              </a:rPr>
              <a:t>450 l/min</a:t>
            </a:r>
            <a:endParaRPr i="0" sz="1700" u="none" cap="none" strike="noStrike">
              <a:solidFill>
                <a:srgbClr val="000000"/>
              </a:solidFill>
              <a:latin typeface="Play"/>
              <a:ea typeface="Play"/>
              <a:cs typeface="Play"/>
              <a:sym typeface="Play"/>
            </a:endParaRPr>
          </a:p>
          <a:p>
            <a:pPr indent="-342900" lvl="0" marL="342900" marR="0" rtl="0" algn="l">
              <a:lnSpc>
                <a:spcPct val="100000"/>
              </a:lnSpc>
              <a:spcBef>
                <a:spcPts val="0"/>
              </a:spcBef>
              <a:spcAft>
                <a:spcPts val="0"/>
              </a:spcAft>
              <a:buClr>
                <a:srgbClr val="000000"/>
              </a:buClr>
              <a:buSzPts val="1700"/>
              <a:buFont typeface="Arial"/>
              <a:buChar char="•"/>
            </a:pPr>
            <a:r>
              <a:rPr lang="en-US" sz="1700">
                <a:latin typeface="Play"/>
                <a:ea typeface="Play"/>
                <a:cs typeface="Play"/>
                <a:sym typeface="Play"/>
              </a:rPr>
              <a:t>Son pouls au repos est de </a:t>
            </a:r>
            <a:r>
              <a:rPr lang="en-US" sz="1700">
                <a:solidFill>
                  <a:srgbClr val="000000"/>
                </a:solidFill>
                <a:latin typeface="Play"/>
                <a:ea typeface="Play"/>
                <a:cs typeface="Play"/>
                <a:sym typeface="Play"/>
              </a:rPr>
              <a:t>90 bpm, r</a:t>
            </a:r>
            <a:r>
              <a:rPr lang="en-US" sz="1700">
                <a:latin typeface="Play"/>
                <a:ea typeface="Play"/>
                <a:cs typeface="Play"/>
                <a:sym typeface="Play"/>
              </a:rPr>
              <a:t>é</a:t>
            </a:r>
            <a:r>
              <a:rPr lang="en-US" sz="1700">
                <a:solidFill>
                  <a:srgbClr val="000000"/>
                </a:solidFill>
                <a:latin typeface="Play"/>
                <a:ea typeface="Play"/>
                <a:cs typeface="Play"/>
                <a:sym typeface="Play"/>
              </a:rPr>
              <a:t>gul</a:t>
            </a:r>
            <a:r>
              <a:rPr lang="en-US" sz="1700">
                <a:latin typeface="Play"/>
                <a:ea typeface="Play"/>
                <a:cs typeface="Play"/>
                <a:sym typeface="Play"/>
              </a:rPr>
              <a:t>ie</a:t>
            </a:r>
            <a:r>
              <a:rPr lang="en-US" sz="1700">
                <a:solidFill>
                  <a:srgbClr val="000000"/>
                </a:solidFill>
                <a:latin typeface="Play"/>
                <a:ea typeface="Play"/>
                <a:cs typeface="Play"/>
                <a:sym typeface="Play"/>
              </a:rPr>
              <a:t>r</a:t>
            </a:r>
            <a:endParaRPr i="0" sz="1700" u="none" cap="none" strike="noStrike">
              <a:solidFill>
                <a:srgbClr val="000000"/>
              </a:solidFill>
              <a:latin typeface="Play"/>
              <a:ea typeface="Play"/>
              <a:cs typeface="Play"/>
              <a:sym typeface="Play"/>
            </a:endParaRPr>
          </a:p>
          <a:p>
            <a:pPr indent="-342900" lvl="0" marL="342900" marR="0" rtl="0" algn="l">
              <a:spcBef>
                <a:spcPts val="0"/>
              </a:spcBef>
              <a:spcAft>
                <a:spcPts val="0"/>
              </a:spcAft>
              <a:buClr>
                <a:srgbClr val="000000"/>
              </a:buClr>
              <a:buSzPts val="1700"/>
              <a:buFont typeface="Arial"/>
              <a:buChar char="•"/>
            </a:pPr>
            <a:r>
              <a:rPr lang="en-US" sz="1700">
                <a:latin typeface="Play"/>
                <a:ea typeface="Play"/>
                <a:cs typeface="Play"/>
                <a:sym typeface="Play"/>
              </a:rPr>
              <a:t>Son examen du thorax est</a:t>
            </a:r>
            <a:r>
              <a:rPr lang="en-US" sz="1700">
                <a:solidFill>
                  <a:srgbClr val="000000"/>
                </a:solidFill>
                <a:latin typeface="Play"/>
                <a:ea typeface="Play"/>
                <a:cs typeface="Play"/>
                <a:sym typeface="Play"/>
              </a:rPr>
              <a:t> normal</a:t>
            </a:r>
            <a:endParaRPr/>
          </a:p>
          <a:p>
            <a:pPr indent="-342900" lvl="0" marL="342900" marR="0" rtl="0" algn="l">
              <a:spcBef>
                <a:spcPts val="0"/>
              </a:spcBef>
              <a:spcAft>
                <a:spcPts val="0"/>
              </a:spcAft>
              <a:buClr>
                <a:srgbClr val="000000"/>
              </a:buClr>
              <a:buSzPts val="1700"/>
              <a:buFont typeface="Arial"/>
              <a:buChar char="•"/>
            </a:pPr>
            <a:r>
              <a:rPr lang="en-US" sz="1700">
                <a:latin typeface="Play"/>
                <a:ea typeface="Play"/>
                <a:cs typeface="Play"/>
                <a:sym typeface="Play"/>
              </a:rPr>
              <a:t>Elle semble plutôt pâle</a:t>
            </a:r>
            <a:endParaRPr/>
          </a:p>
        </p:txBody>
      </p:sp>
      <p:pic>
        <p:nvPicPr>
          <p:cNvPr id="262" name="Google Shape;262;p17"/>
          <p:cNvPicPr preferRelativeResize="0"/>
          <p:nvPr/>
        </p:nvPicPr>
        <p:blipFill rotWithShape="1">
          <a:blip r:embed="rId4">
            <a:alphaModFix/>
          </a:blip>
          <a:srcRect b="3335" l="75843" r="4151" t="71595"/>
          <a:stretch/>
        </p:blipFill>
        <p:spPr>
          <a:xfrm>
            <a:off x="9995597" y="3551278"/>
            <a:ext cx="1183856" cy="1353787"/>
          </a:xfrm>
          <a:prstGeom prst="rect">
            <a:avLst/>
          </a:prstGeom>
          <a:noFill/>
          <a:ln>
            <a:noFill/>
          </a:ln>
        </p:spPr>
      </p:pic>
      <p:sp>
        <p:nvSpPr>
          <p:cNvPr id="263" name="Google Shape;263;p17"/>
          <p:cNvSpPr txBox="1"/>
          <p:nvPr/>
        </p:nvSpPr>
        <p:spPr>
          <a:xfrm>
            <a:off x="2241909" y="5247155"/>
            <a:ext cx="1799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1B44B"/>
                </a:solidFill>
                <a:latin typeface="Play"/>
                <a:ea typeface="Play"/>
                <a:cs typeface="Play"/>
                <a:sym typeface="Play"/>
              </a:rPr>
              <a:t>Antécédents</a:t>
            </a:r>
            <a:endParaRPr/>
          </a:p>
        </p:txBody>
      </p:sp>
      <p:sp>
        <p:nvSpPr>
          <p:cNvPr id="264" name="Google Shape;264;p17"/>
          <p:cNvSpPr txBox="1"/>
          <p:nvPr/>
        </p:nvSpPr>
        <p:spPr>
          <a:xfrm>
            <a:off x="2171950" y="1356698"/>
            <a:ext cx="1799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1B44B"/>
                </a:solidFill>
                <a:latin typeface="Play"/>
                <a:ea typeface="Play"/>
                <a:cs typeface="Play"/>
                <a:sym typeface="Play"/>
              </a:rPr>
              <a:t>Histoire</a:t>
            </a:r>
            <a:endParaRPr/>
          </a:p>
        </p:txBody>
      </p:sp>
      <p:pic>
        <p:nvPicPr>
          <p:cNvPr id="265" name="Google Shape;265;p17"/>
          <p:cNvPicPr preferRelativeResize="0"/>
          <p:nvPr/>
        </p:nvPicPr>
        <p:blipFill rotWithShape="1">
          <a:blip r:embed="rId4">
            <a:alphaModFix/>
          </a:blip>
          <a:srcRect b="74138" l="1028" r="75547" t="178"/>
          <a:stretch/>
        </p:blipFill>
        <p:spPr>
          <a:xfrm>
            <a:off x="975287" y="1641006"/>
            <a:ext cx="1386194" cy="1353787"/>
          </a:xfrm>
          <a:prstGeom prst="rect">
            <a:avLst/>
          </a:prstGeom>
          <a:noFill/>
          <a:ln>
            <a:noFill/>
          </a:ln>
        </p:spPr>
      </p:pic>
      <p:pic>
        <p:nvPicPr>
          <p:cNvPr id="266" name="Google Shape;266;p17"/>
          <p:cNvPicPr preferRelativeResize="0"/>
          <p:nvPr/>
        </p:nvPicPr>
        <p:blipFill rotWithShape="1">
          <a:blip r:embed="rId4">
            <a:alphaModFix/>
          </a:blip>
          <a:srcRect b="79228" l="72550" r="0" t="0"/>
          <a:stretch/>
        </p:blipFill>
        <p:spPr>
          <a:xfrm>
            <a:off x="9938080" y="1743626"/>
            <a:ext cx="1476689" cy="1019707"/>
          </a:xfrm>
          <a:prstGeom prst="rect">
            <a:avLst/>
          </a:prstGeom>
          <a:noFill/>
          <a:ln>
            <a:noFill/>
          </a:ln>
        </p:spPr>
      </p:pic>
      <p:sp>
        <p:nvSpPr>
          <p:cNvPr id="267" name="Google Shape;267;p17"/>
          <p:cNvSpPr txBox="1"/>
          <p:nvPr/>
        </p:nvSpPr>
        <p:spPr>
          <a:xfrm>
            <a:off x="2241904" y="1769642"/>
            <a:ext cx="3458774" cy="1686427"/>
          </a:xfrm>
          <a:prstGeom prst="rect">
            <a:avLst/>
          </a:prstGeom>
          <a:solidFill>
            <a:srgbClr val="82CAEB"/>
          </a:solidFill>
          <a:ln cap="flat" cmpd="sng" w="12700">
            <a:solidFill>
              <a:srgbClr val="595959"/>
            </a:solidFill>
            <a:prstDash val="solid"/>
            <a:miter lim="400000"/>
            <a:headEnd len="sm" w="sm" type="none"/>
            <a:tailEnd len="sm" w="sm" type="none"/>
          </a:ln>
        </p:spPr>
        <p:txBody>
          <a:bodyPr anchorCtr="0" anchor="t" bIns="91400" lIns="91400" spcFirstLastPara="1" rIns="91400" wrap="square" tIns="91400">
            <a:noAutofit/>
          </a:bodyPr>
          <a:lstStyle/>
          <a:p>
            <a:pPr indent="-288000" lvl="0" marL="288000" marR="0" rtl="0" algn="l">
              <a:lnSpc>
                <a:spcPct val="120000"/>
              </a:lnSpc>
              <a:spcBef>
                <a:spcPts val="0"/>
              </a:spcBef>
              <a:spcAft>
                <a:spcPts val="0"/>
              </a:spcAft>
              <a:buClr>
                <a:srgbClr val="00499A"/>
              </a:buClr>
              <a:buSzPts val="1700"/>
              <a:buFont typeface="Arial"/>
              <a:buChar char="•"/>
            </a:pPr>
            <a:r>
              <a:rPr lang="en-US" sz="1700">
                <a:latin typeface="Play"/>
                <a:ea typeface="Play"/>
                <a:cs typeface="Play"/>
                <a:sym typeface="Play"/>
              </a:rPr>
              <a:t>Femme, </a:t>
            </a:r>
            <a:r>
              <a:rPr lang="en-US" sz="1700">
                <a:solidFill>
                  <a:srgbClr val="000000"/>
                </a:solidFill>
                <a:latin typeface="Play"/>
                <a:ea typeface="Play"/>
                <a:cs typeface="Play"/>
                <a:sym typeface="Play"/>
              </a:rPr>
              <a:t>42 </a:t>
            </a:r>
            <a:r>
              <a:rPr lang="en-US" sz="1700">
                <a:latin typeface="Play"/>
                <a:ea typeface="Play"/>
                <a:cs typeface="Play"/>
                <a:sym typeface="Play"/>
              </a:rPr>
              <a:t>an</a:t>
            </a:r>
            <a:endParaRPr i="0" sz="1700" u="none" cap="none" strike="noStrike">
              <a:solidFill>
                <a:srgbClr val="000000"/>
              </a:solidFill>
              <a:latin typeface="Play"/>
              <a:ea typeface="Play"/>
              <a:cs typeface="Play"/>
              <a:sym typeface="Play"/>
            </a:endParaRPr>
          </a:p>
          <a:p>
            <a:pPr indent="-288000" lvl="0" marL="288000" marR="0" rtl="0" algn="l">
              <a:lnSpc>
                <a:spcPct val="120000"/>
              </a:lnSpc>
              <a:spcBef>
                <a:spcPts val="0"/>
              </a:spcBef>
              <a:spcAft>
                <a:spcPts val="0"/>
              </a:spcAft>
              <a:buClr>
                <a:srgbClr val="00499A"/>
              </a:buClr>
              <a:buSzPts val="1700"/>
              <a:buFont typeface="Arial"/>
              <a:buChar char="•"/>
            </a:pPr>
            <a:r>
              <a:rPr lang="en-US" sz="1700">
                <a:latin typeface="Play"/>
                <a:ea typeface="Play"/>
                <a:cs typeface="Play"/>
                <a:sym typeface="Play"/>
              </a:rPr>
              <a:t>Se plaint </a:t>
            </a:r>
            <a:r>
              <a:rPr lang="en-US" sz="1700">
                <a:latin typeface="Play"/>
                <a:ea typeface="Play"/>
                <a:cs typeface="Play"/>
                <a:sym typeface="Play"/>
              </a:rPr>
              <a:t>d'essoufflement</a:t>
            </a:r>
            <a:r>
              <a:rPr lang="en-US" sz="1700">
                <a:latin typeface="Play"/>
                <a:ea typeface="Play"/>
                <a:cs typeface="Play"/>
                <a:sym typeface="Play"/>
              </a:rPr>
              <a:t> surtout à l’effort</a:t>
            </a:r>
            <a:endParaRPr/>
          </a:p>
          <a:p>
            <a:pPr indent="-288000" lvl="0" marL="288000" marR="0" rtl="0" algn="l">
              <a:lnSpc>
                <a:spcPct val="120000"/>
              </a:lnSpc>
              <a:spcBef>
                <a:spcPts val="0"/>
              </a:spcBef>
              <a:spcAft>
                <a:spcPts val="0"/>
              </a:spcAft>
              <a:buClr>
                <a:srgbClr val="00499A"/>
              </a:buClr>
              <a:buSzPts val="1700"/>
              <a:buFont typeface="Arial"/>
              <a:buChar char="•"/>
            </a:pPr>
            <a:r>
              <a:rPr lang="en-US" sz="1700">
                <a:latin typeface="Play"/>
                <a:ea typeface="Play"/>
                <a:cs typeface="Play"/>
                <a:sym typeface="Play"/>
              </a:rPr>
              <a:t>aussi se sent toujours fatiguée </a:t>
            </a:r>
            <a:endParaRPr/>
          </a:p>
          <a:p>
            <a:pPr indent="-288000" lvl="0" marL="288000" marR="0" rtl="0" algn="l">
              <a:lnSpc>
                <a:spcPct val="120000"/>
              </a:lnSpc>
              <a:spcBef>
                <a:spcPts val="0"/>
              </a:spcBef>
              <a:spcAft>
                <a:spcPts val="0"/>
              </a:spcAft>
              <a:buClr>
                <a:srgbClr val="00499A"/>
              </a:buClr>
              <a:buSzPts val="1700"/>
              <a:buFont typeface="Arial"/>
              <a:buChar char="•"/>
            </a:pPr>
            <a:r>
              <a:rPr lang="en-US" sz="1700">
                <a:solidFill>
                  <a:srgbClr val="000000"/>
                </a:solidFill>
                <a:latin typeface="Play"/>
                <a:ea typeface="Play"/>
                <a:cs typeface="Play"/>
                <a:sym typeface="Play"/>
              </a:rPr>
              <a:t>Insist</a:t>
            </a:r>
            <a:r>
              <a:rPr lang="en-US" sz="1700">
                <a:latin typeface="Play"/>
                <a:ea typeface="Play"/>
                <a:cs typeface="Play"/>
                <a:sym typeface="Play"/>
              </a:rPr>
              <a:t>e qu’elle a de l’</a:t>
            </a:r>
            <a:r>
              <a:rPr lang="en-US" sz="1700">
                <a:solidFill>
                  <a:srgbClr val="000000"/>
                </a:solidFill>
                <a:latin typeface="Play"/>
                <a:ea typeface="Play"/>
                <a:cs typeface="Play"/>
                <a:sym typeface="Play"/>
              </a:rPr>
              <a:t>asthm</a:t>
            </a:r>
            <a:r>
              <a:rPr lang="en-US" sz="1700">
                <a:latin typeface="Play"/>
                <a:ea typeface="Play"/>
                <a:cs typeface="Play"/>
                <a:sym typeface="Play"/>
              </a:rPr>
              <a:t>e</a:t>
            </a:r>
            <a:endParaRPr/>
          </a:p>
        </p:txBody>
      </p:sp>
      <p:sp>
        <p:nvSpPr>
          <p:cNvPr id="268" name="Google Shape;268;p17"/>
          <p:cNvSpPr txBox="1"/>
          <p:nvPr/>
        </p:nvSpPr>
        <p:spPr>
          <a:xfrm>
            <a:off x="8183701" y="1393275"/>
            <a:ext cx="1715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1B44B"/>
                </a:solidFill>
                <a:latin typeface="Play"/>
                <a:ea typeface="Play"/>
                <a:cs typeface="Play"/>
                <a:sym typeface="Play"/>
              </a:rPr>
              <a:t>Sympt</a:t>
            </a:r>
            <a:r>
              <a:rPr b="1" lang="en-US" sz="1800">
                <a:solidFill>
                  <a:srgbClr val="31B44B"/>
                </a:solidFill>
                <a:latin typeface="Play"/>
                <a:ea typeface="Play"/>
                <a:cs typeface="Play"/>
                <a:sym typeface="Play"/>
              </a:rPr>
              <a:t>ô</a:t>
            </a:r>
            <a:r>
              <a:rPr b="1" lang="en-US" sz="1800">
                <a:solidFill>
                  <a:srgbClr val="31B44B"/>
                </a:solidFill>
                <a:latin typeface="Play"/>
                <a:ea typeface="Play"/>
                <a:cs typeface="Play"/>
                <a:sym typeface="Play"/>
              </a:rPr>
              <a:t>mes</a:t>
            </a:r>
            <a:endParaRPr/>
          </a:p>
        </p:txBody>
      </p:sp>
      <p:sp>
        <p:nvSpPr>
          <p:cNvPr id="269" name="Google Shape;269;p17"/>
          <p:cNvSpPr txBox="1"/>
          <p:nvPr/>
        </p:nvSpPr>
        <p:spPr>
          <a:xfrm>
            <a:off x="6118175" y="5872500"/>
            <a:ext cx="3819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1B44B"/>
                </a:solidFill>
                <a:latin typeface="Play"/>
                <a:ea typeface="Play"/>
                <a:cs typeface="Play"/>
                <a:sym typeface="Play"/>
              </a:rPr>
              <a:t>Examen clinique et </a:t>
            </a:r>
            <a:r>
              <a:rPr b="1" lang="en-US" sz="1800">
                <a:solidFill>
                  <a:srgbClr val="31B44B"/>
                </a:solidFill>
                <a:latin typeface="Play"/>
                <a:ea typeface="Play"/>
                <a:cs typeface="Play"/>
                <a:sym typeface="Play"/>
              </a:rPr>
              <a:t>tests</a:t>
            </a:r>
            <a:r>
              <a:rPr b="1" lang="en-US" sz="1800">
                <a:solidFill>
                  <a:srgbClr val="31B44B"/>
                </a:solidFill>
                <a:latin typeface="Play"/>
                <a:ea typeface="Play"/>
                <a:cs typeface="Play"/>
                <a:sym typeface="Play"/>
              </a:rPr>
              <a:t> objectifs</a:t>
            </a:r>
            <a:endParaRPr/>
          </a:p>
        </p:txBody>
      </p:sp>
      <p:sp>
        <p:nvSpPr>
          <p:cNvPr id="270" name="Google Shape;270;p17"/>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descr="A person standing in front of a building&#10;&#10;Description automatically generated" id="271" name="Google Shape;271;p17"/>
          <p:cNvPicPr preferRelativeResize="0"/>
          <p:nvPr/>
        </p:nvPicPr>
        <p:blipFill rotWithShape="1">
          <a:blip r:embed="rId5">
            <a:alphaModFix/>
          </a:blip>
          <a:srcRect b="0" l="0" r="0" t="0"/>
          <a:stretch/>
        </p:blipFill>
        <p:spPr>
          <a:xfrm>
            <a:off x="425616" y="3044801"/>
            <a:ext cx="1402887" cy="1402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descr="A green logo with white text&#10;&#10;Description automatically generated" id="276" name="Google Shape;276;p18"/>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277" name="Google Shape;277;p18"/>
          <p:cNvSpPr txBox="1"/>
          <p:nvPr/>
        </p:nvSpPr>
        <p:spPr>
          <a:xfrm>
            <a:off x="909320" y="391864"/>
            <a:ext cx="4488848" cy="54659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Assembling the pieces</a:t>
            </a:r>
            <a:endParaRPr/>
          </a:p>
        </p:txBody>
      </p:sp>
      <p:sp>
        <p:nvSpPr>
          <p:cNvPr id="278" name="Google Shape;278;p18"/>
          <p:cNvSpPr txBox="1"/>
          <p:nvPr/>
        </p:nvSpPr>
        <p:spPr>
          <a:xfrm>
            <a:off x="909320" y="1516560"/>
            <a:ext cx="4081500" cy="238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rPr>
              <a:t>Quelles pièces s’adaptent</a:t>
            </a:r>
            <a:r>
              <a:rPr lang="en-US" sz="2400">
                <a:solidFill>
                  <a:schemeClr val="dk1"/>
                </a:solidFill>
                <a:latin typeface="Arial"/>
                <a:ea typeface="Arial"/>
                <a:cs typeface="Arial"/>
                <a:sym typeface="Arial"/>
              </a:rPr>
              <a:t> au diagnosti</a:t>
            </a:r>
            <a:r>
              <a:rPr lang="en-US" sz="2400">
                <a:solidFill>
                  <a:schemeClr val="dk1"/>
                </a:solidFill>
              </a:rPr>
              <a:t>c</a:t>
            </a:r>
            <a:endParaRPr/>
          </a:p>
          <a:p>
            <a:pPr indent="-288000" lvl="0" marL="288000" marR="0" rtl="0" algn="l">
              <a:lnSpc>
                <a:spcPct val="120000"/>
              </a:lnSpc>
              <a:spcBef>
                <a:spcPts val="0"/>
              </a:spcBef>
              <a:spcAft>
                <a:spcPts val="0"/>
              </a:spcAft>
              <a:buClr>
                <a:srgbClr val="00499A"/>
              </a:buClr>
              <a:buSzPts val="1800"/>
              <a:buFont typeface="Arial"/>
              <a:buChar char="•"/>
            </a:pPr>
            <a:r>
              <a:rPr lang="en-US" sz="1800"/>
              <a:t>Essoufflement</a:t>
            </a:r>
            <a:endParaRPr/>
          </a:p>
          <a:p>
            <a:pPr indent="-288000" lvl="0" marL="288000" marR="0" rtl="0" algn="l">
              <a:lnSpc>
                <a:spcPct val="120000"/>
              </a:lnSpc>
              <a:spcBef>
                <a:spcPts val="0"/>
              </a:spcBef>
              <a:spcAft>
                <a:spcPts val="0"/>
              </a:spcAft>
              <a:buClr>
                <a:srgbClr val="00499A"/>
              </a:buClr>
              <a:buSzPts val="1800"/>
              <a:buFont typeface="Arial"/>
              <a:buChar char="•"/>
            </a:pPr>
            <a:r>
              <a:rPr lang="en-US" sz="1800"/>
              <a:t>S</a:t>
            </a:r>
            <a:r>
              <a:rPr lang="en-US" sz="1800">
                <a:solidFill>
                  <a:srgbClr val="000000"/>
                </a:solidFill>
                <a:latin typeface="Arial"/>
                <a:ea typeface="Arial"/>
                <a:cs typeface="Arial"/>
                <a:sym typeface="Arial"/>
              </a:rPr>
              <a:t>ympt</a:t>
            </a:r>
            <a:r>
              <a:rPr lang="en-US" sz="1800"/>
              <a:t>ô</a:t>
            </a:r>
            <a:r>
              <a:rPr lang="en-US" sz="1800">
                <a:solidFill>
                  <a:srgbClr val="000000"/>
                </a:solidFill>
                <a:latin typeface="Arial"/>
                <a:ea typeface="Arial"/>
                <a:cs typeface="Arial"/>
                <a:sym typeface="Arial"/>
              </a:rPr>
              <a:t>mes à l</a:t>
            </a:r>
            <a:r>
              <a:rPr lang="en-US" sz="1800"/>
              <a:t>’effort</a:t>
            </a:r>
            <a:r>
              <a:rPr lang="en-US" sz="1800">
                <a:solidFill>
                  <a:srgbClr val="000000"/>
                </a:solidFill>
                <a:latin typeface="Arial"/>
                <a:ea typeface="Arial"/>
                <a:cs typeface="Arial"/>
                <a:sym typeface="Arial"/>
              </a:rPr>
              <a:t> </a:t>
            </a:r>
            <a:endParaRPr/>
          </a:p>
          <a:p>
            <a:pPr indent="-288000" lvl="0" marL="288000" marR="0" rtl="0" algn="l">
              <a:lnSpc>
                <a:spcPct val="120000"/>
              </a:lnSpc>
              <a:spcBef>
                <a:spcPts val="0"/>
              </a:spcBef>
              <a:spcAft>
                <a:spcPts val="0"/>
              </a:spcAft>
              <a:buClr>
                <a:srgbClr val="00499A"/>
              </a:buClr>
              <a:buSzPts val="1800"/>
              <a:buFont typeface="Arial"/>
              <a:buChar char="•"/>
            </a:pPr>
            <a:r>
              <a:rPr lang="en-US" sz="1800"/>
              <a:t>F</a:t>
            </a:r>
            <a:r>
              <a:rPr i="0" lang="en-US" sz="1800" u="none" cap="none" strike="noStrike">
                <a:solidFill>
                  <a:srgbClr val="000000"/>
                </a:solidFill>
                <a:latin typeface="Arial"/>
                <a:ea typeface="Arial"/>
                <a:cs typeface="Arial"/>
                <a:sym typeface="Arial"/>
              </a:rPr>
              <a:t>atigue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18"/>
          <p:cNvSpPr txBox="1"/>
          <p:nvPr/>
        </p:nvSpPr>
        <p:spPr>
          <a:xfrm>
            <a:off x="5143500" y="1516560"/>
            <a:ext cx="5186700" cy="350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rPr>
              <a:t>P</a:t>
            </a:r>
            <a:r>
              <a:rPr lang="en-US" sz="2400">
                <a:solidFill>
                  <a:schemeClr val="dk1"/>
                </a:solidFill>
                <a:latin typeface="Arial"/>
                <a:ea typeface="Arial"/>
                <a:cs typeface="Arial"/>
                <a:sym typeface="Arial"/>
              </a:rPr>
              <a:t>i</a:t>
            </a:r>
            <a:r>
              <a:rPr lang="en-US" sz="2400">
                <a:solidFill>
                  <a:schemeClr val="dk1"/>
                </a:solidFill>
              </a:rPr>
              <a:t>è</a:t>
            </a:r>
            <a:r>
              <a:rPr lang="en-US" sz="2400">
                <a:solidFill>
                  <a:schemeClr val="dk1"/>
                </a:solidFill>
                <a:latin typeface="Arial"/>
                <a:ea typeface="Arial"/>
                <a:cs typeface="Arial"/>
                <a:sym typeface="Arial"/>
              </a:rPr>
              <a:t>ces </a:t>
            </a:r>
            <a:r>
              <a:rPr lang="en-US" sz="2400">
                <a:solidFill>
                  <a:schemeClr val="dk1"/>
                </a:solidFill>
              </a:rPr>
              <a:t>qui ne s’adaptent pas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Pas de maladie antérieure ou facteurs favorisants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Pas de sibilants</a:t>
            </a:r>
            <a:r>
              <a:rPr lang="en-US" sz="1800">
                <a:solidFill>
                  <a:schemeClr val="dk1"/>
                </a:solidFill>
                <a:latin typeface="Arial"/>
                <a:ea typeface="Arial"/>
                <a:cs typeface="Arial"/>
                <a:sym typeface="Arial"/>
              </a:rPr>
              <a:t>, ni </a:t>
            </a:r>
            <a:r>
              <a:rPr lang="en-US" sz="1800">
                <a:solidFill>
                  <a:schemeClr val="dk1"/>
                </a:solidFill>
              </a:rPr>
              <a:t>toux</a:t>
            </a:r>
            <a:r>
              <a:rPr lang="en-US" sz="1800">
                <a:solidFill>
                  <a:schemeClr val="dk1"/>
                </a:solidFill>
                <a:latin typeface="Arial"/>
                <a:ea typeface="Arial"/>
                <a:cs typeface="Arial"/>
                <a:sym typeface="Arial"/>
              </a:rPr>
              <a:t>, ni sympt</a:t>
            </a:r>
            <a:r>
              <a:rPr lang="en-US" sz="1800">
                <a:solidFill>
                  <a:schemeClr val="dk1"/>
                </a:solidFill>
              </a:rPr>
              <a:t>ô</a:t>
            </a:r>
            <a:r>
              <a:rPr lang="en-US" sz="1800">
                <a:solidFill>
                  <a:schemeClr val="dk1"/>
                </a:solidFill>
                <a:latin typeface="Arial"/>
                <a:ea typeface="Arial"/>
                <a:cs typeface="Arial"/>
                <a:sym typeface="Arial"/>
              </a:rPr>
              <a:t>mes nocturnes, ni oppression thoracique, </a:t>
            </a:r>
            <a:r>
              <a:rPr lang="en-US" sz="1800">
                <a:solidFill>
                  <a:schemeClr val="dk1"/>
                </a:solidFill>
              </a:rPr>
              <a:t>DEP </a:t>
            </a:r>
            <a:r>
              <a:rPr lang="en-US" sz="1800">
                <a:solidFill>
                  <a:schemeClr val="dk1"/>
                </a:solidFill>
                <a:latin typeface="Arial"/>
                <a:ea typeface="Arial"/>
                <a:cs typeface="Arial"/>
                <a:sym typeface="Arial"/>
              </a:rPr>
              <a:t>normal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Pas de variabilité des </a:t>
            </a:r>
            <a:r>
              <a:rPr lang="en-US" sz="1800">
                <a:solidFill>
                  <a:schemeClr val="dk1"/>
                </a:solidFill>
                <a:latin typeface="Arial"/>
                <a:ea typeface="Arial"/>
                <a:cs typeface="Arial"/>
                <a:sym typeface="Arial"/>
              </a:rPr>
              <a:t>sympt</a:t>
            </a:r>
            <a:r>
              <a:rPr lang="en-US" sz="1800">
                <a:solidFill>
                  <a:schemeClr val="dk1"/>
                </a:solidFill>
              </a:rPr>
              <a:t>ô</a:t>
            </a:r>
            <a:r>
              <a:rPr lang="en-US" sz="1800">
                <a:solidFill>
                  <a:schemeClr val="dk1"/>
                </a:solidFill>
                <a:latin typeface="Arial"/>
                <a:ea typeface="Arial"/>
                <a:cs typeface="Arial"/>
                <a:sym typeface="Arial"/>
              </a:rPr>
              <a:t>mes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Pas d’amélioration des </a:t>
            </a:r>
            <a:r>
              <a:rPr lang="en-US" sz="1800">
                <a:solidFill>
                  <a:schemeClr val="dk1"/>
                </a:solidFill>
                <a:latin typeface="Arial"/>
                <a:ea typeface="Arial"/>
                <a:cs typeface="Arial"/>
                <a:sym typeface="Arial"/>
              </a:rPr>
              <a:t>sympt</a:t>
            </a:r>
            <a:r>
              <a:rPr lang="en-US" sz="1800">
                <a:solidFill>
                  <a:schemeClr val="dk1"/>
                </a:solidFill>
              </a:rPr>
              <a:t>ô</a:t>
            </a:r>
            <a:r>
              <a:rPr lang="en-US" sz="1800">
                <a:solidFill>
                  <a:schemeClr val="dk1"/>
                </a:solidFill>
                <a:latin typeface="Arial"/>
                <a:ea typeface="Arial"/>
                <a:cs typeface="Arial"/>
                <a:sym typeface="Arial"/>
              </a:rPr>
              <a:t>mes </a:t>
            </a:r>
            <a:r>
              <a:rPr lang="en-US" sz="1800">
                <a:solidFill>
                  <a:schemeClr val="dk1"/>
                </a:solidFill>
              </a:rPr>
              <a:t>avec le </a:t>
            </a:r>
            <a:r>
              <a:rPr lang="en-US" sz="1800">
                <a:solidFill>
                  <a:schemeClr val="dk1"/>
                </a:solidFill>
                <a:latin typeface="Arial"/>
                <a:ea typeface="Arial"/>
                <a:cs typeface="Arial"/>
                <a:sym typeface="Arial"/>
              </a:rPr>
              <a:t> salbutamol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Variation diurne du DEP </a:t>
            </a:r>
            <a:r>
              <a:rPr lang="en-US" sz="1800">
                <a:solidFill>
                  <a:schemeClr val="dk1"/>
                </a:solidFill>
                <a:latin typeface="Arial"/>
                <a:ea typeface="Arial"/>
                <a:cs typeface="Arial"/>
                <a:sym typeface="Arial"/>
              </a:rPr>
              <a:t>norma</a:t>
            </a:r>
            <a:r>
              <a:rPr lang="en-US" sz="1800">
                <a:solidFill>
                  <a:schemeClr val="dk1"/>
                </a:solidFill>
              </a:rPr>
              <a:t>le</a:t>
            </a:r>
            <a:r>
              <a:rPr lang="en-US" sz="1800">
                <a:solidFill>
                  <a:schemeClr val="dk1"/>
                </a:solidFill>
                <a:latin typeface="Arial"/>
                <a:ea typeface="Arial"/>
                <a:cs typeface="Arial"/>
                <a:sym typeface="Arial"/>
              </a:rPr>
              <a:t>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T</a:t>
            </a:r>
            <a:r>
              <a:rPr lang="en-US" sz="1800">
                <a:solidFill>
                  <a:schemeClr val="dk1"/>
                </a:solidFill>
                <a:latin typeface="Arial"/>
                <a:ea typeface="Arial"/>
                <a:cs typeface="Arial"/>
                <a:sym typeface="Arial"/>
              </a:rPr>
              <a:t>achycardi</a:t>
            </a:r>
            <a:r>
              <a:rPr lang="en-US" sz="1800">
                <a:solidFill>
                  <a:schemeClr val="dk1"/>
                </a:solidFill>
              </a:rPr>
              <a:t>e</a:t>
            </a:r>
            <a:r>
              <a:rPr lang="en-US" sz="1800">
                <a:solidFill>
                  <a:schemeClr val="dk1"/>
                </a:solidFill>
                <a:latin typeface="Arial"/>
                <a:ea typeface="Arial"/>
                <a:cs typeface="Arial"/>
                <a:sym typeface="Arial"/>
              </a:rPr>
              <a:t> </a:t>
            </a:r>
            <a:r>
              <a:rPr lang="en-US" sz="1800">
                <a:solidFill>
                  <a:schemeClr val="dk1"/>
                </a:solidFill>
              </a:rPr>
              <a:t>au repos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rPr>
              <a:t>Paleur</a:t>
            </a:r>
            <a:endParaRPr/>
          </a:p>
        </p:txBody>
      </p:sp>
      <p:pic>
        <p:nvPicPr>
          <p:cNvPr descr="Screenshot image 18" id="280" name="Google Shape;280;p18"/>
          <p:cNvPicPr preferRelativeResize="0"/>
          <p:nvPr/>
        </p:nvPicPr>
        <p:blipFill rotWithShape="1">
          <a:blip r:embed="rId4">
            <a:alphaModFix/>
          </a:blip>
          <a:srcRect b="0" l="1" r="1728" t="60417"/>
          <a:stretch/>
        </p:blipFill>
        <p:spPr>
          <a:xfrm>
            <a:off x="1207324" y="3563989"/>
            <a:ext cx="2655659" cy="1901665"/>
          </a:xfrm>
          <a:prstGeom prst="rect">
            <a:avLst/>
          </a:prstGeom>
          <a:noFill/>
          <a:ln>
            <a:noFill/>
          </a:ln>
        </p:spPr>
      </p:pic>
      <p:pic>
        <p:nvPicPr>
          <p:cNvPr descr="Puzzle wrong piece Stock Photos, Royalty Free Puzzle wrong piece Images |  Depositphotos" id="281" name="Google Shape;281;p18"/>
          <p:cNvPicPr preferRelativeResize="0"/>
          <p:nvPr/>
        </p:nvPicPr>
        <p:blipFill rotWithShape="1">
          <a:blip r:embed="rId5">
            <a:alphaModFix/>
          </a:blip>
          <a:srcRect b="0" l="0" r="0" t="0"/>
          <a:stretch/>
        </p:blipFill>
        <p:spPr>
          <a:xfrm>
            <a:off x="9220909" y="3899162"/>
            <a:ext cx="2704943" cy="2538086"/>
          </a:xfrm>
          <a:prstGeom prst="rect">
            <a:avLst/>
          </a:prstGeom>
          <a:noFill/>
          <a:ln>
            <a:noFill/>
          </a:ln>
        </p:spPr>
      </p:pic>
      <p:sp>
        <p:nvSpPr>
          <p:cNvPr id="282" name="Google Shape;282;p18"/>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A green logo with white text&#10;&#10;Description automatically generated" id="287" name="Google Shape;287;p19"/>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288" name="Google Shape;288;p19"/>
          <p:cNvSpPr txBox="1"/>
          <p:nvPr/>
        </p:nvSpPr>
        <p:spPr>
          <a:xfrm>
            <a:off x="909326" y="391875"/>
            <a:ext cx="9384900" cy="546600"/>
          </a:xfrm>
          <a:prstGeom prst="rect">
            <a:avLst/>
          </a:prstGeom>
          <a:noFill/>
          <a:ln>
            <a:noFill/>
          </a:ln>
        </p:spPr>
        <p:txBody>
          <a:bodyPr anchorCtr="0" anchor="ctr" bIns="45700" lIns="91425" spcFirstLastPara="1" rIns="91425" wrap="square" tIns="45700">
            <a:normAutofit fontScale="85000"/>
          </a:bodyPr>
          <a:lstStyle/>
          <a:p>
            <a:pPr indent="0" lvl="0" marL="0" marR="0" rtl="0" algn="l">
              <a:lnSpc>
                <a:spcPct val="90000"/>
              </a:lnSpc>
              <a:spcBef>
                <a:spcPts val="0"/>
              </a:spcBef>
              <a:spcAft>
                <a:spcPts val="0"/>
              </a:spcAft>
              <a:buClr>
                <a:srgbClr val="31B44B"/>
              </a:buClr>
              <a:buSzPct val="100000"/>
              <a:buFont typeface="Arial"/>
              <a:buNone/>
            </a:pPr>
            <a:r>
              <a:rPr b="1" lang="en-US" sz="2600">
                <a:solidFill>
                  <a:srgbClr val="31B44B"/>
                </a:solidFill>
              </a:rPr>
              <a:t>Nous avons besoin de rechercher une </a:t>
            </a:r>
            <a:r>
              <a:rPr b="1" lang="en-US" sz="2600">
                <a:solidFill>
                  <a:srgbClr val="31B44B"/>
                </a:solidFill>
              </a:rPr>
              <a:t>image/tableau/puzzle différent</a:t>
            </a:r>
            <a:r>
              <a:rPr b="1" lang="en-US" sz="2600">
                <a:solidFill>
                  <a:srgbClr val="31B44B"/>
                </a:solidFill>
                <a:latin typeface="Arial"/>
                <a:ea typeface="Arial"/>
                <a:cs typeface="Arial"/>
                <a:sym typeface="Arial"/>
              </a:rPr>
              <a:t> </a:t>
            </a:r>
            <a:endParaRPr b="1" sz="2600">
              <a:solidFill>
                <a:srgbClr val="31B44B"/>
              </a:solidFill>
              <a:latin typeface="Arial"/>
              <a:ea typeface="Arial"/>
              <a:cs typeface="Arial"/>
              <a:sym typeface="Arial"/>
            </a:endParaRPr>
          </a:p>
        </p:txBody>
      </p:sp>
      <p:sp>
        <p:nvSpPr>
          <p:cNvPr id="289" name="Google Shape;289;p19"/>
          <p:cNvSpPr txBox="1"/>
          <p:nvPr/>
        </p:nvSpPr>
        <p:spPr>
          <a:xfrm>
            <a:off x="909325" y="1037400"/>
            <a:ext cx="6963900" cy="1708500"/>
          </a:xfrm>
          <a:prstGeom prst="rect">
            <a:avLst/>
          </a:prstGeom>
          <a:noFill/>
          <a:ln>
            <a:noFill/>
          </a:ln>
        </p:spPr>
        <p:txBody>
          <a:bodyPr anchorCtr="0" anchor="t" bIns="45700" lIns="91425" spcFirstLastPara="1" rIns="91425" wrap="square" tIns="45700">
            <a:spAutoFit/>
          </a:bodyPr>
          <a:lstStyle/>
          <a:p>
            <a:pPr indent="-304800" lvl="0" marL="285750" marR="0" rtl="0" algn="l">
              <a:spcBef>
                <a:spcPts val="0"/>
              </a:spcBef>
              <a:spcAft>
                <a:spcPts val="0"/>
              </a:spcAft>
              <a:buClr>
                <a:schemeClr val="dk1"/>
              </a:buClr>
              <a:buSzPts val="2100"/>
              <a:buFont typeface="Arial"/>
              <a:buChar char="•"/>
            </a:pPr>
            <a:r>
              <a:rPr lang="en-US" sz="2100">
                <a:solidFill>
                  <a:schemeClr val="dk1"/>
                </a:solidFill>
              </a:rPr>
              <a:t>Pourquoi est-t-elle si </a:t>
            </a:r>
            <a:r>
              <a:rPr lang="en-US" sz="2100">
                <a:solidFill>
                  <a:schemeClr val="dk1"/>
                </a:solidFill>
                <a:latin typeface="Arial"/>
                <a:ea typeface="Arial"/>
                <a:cs typeface="Arial"/>
                <a:sym typeface="Arial"/>
              </a:rPr>
              <a:t>p</a:t>
            </a:r>
            <a:r>
              <a:rPr lang="en-US" sz="2100">
                <a:solidFill>
                  <a:schemeClr val="dk1"/>
                </a:solidFill>
              </a:rPr>
              <a:t>â</a:t>
            </a:r>
            <a:r>
              <a:rPr lang="en-US" sz="2100">
                <a:solidFill>
                  <a:schemeClr val="dk1"/>
                </a:solidFill>
                <a:latin typeface="Arial"/>
                <a:ea typeface="Arial"/>
                <a:cs typeface="Arial"/>
                <a:sym typeface="Arial"/>
              </a:rPr>
              <a:t>le?……</a:t>
            </a:r>
            <a:endParaRPr sz="1700"/>
          </a:p>
          <a:p>
            <a:pPr indent="-304800" lvl="0" marL="285750" marR="0" rtl="0" algn="l">
              <a:spcBef>
                <a:spcPts val="0"/>
              </a:spcBef>
              <a:spcAft>
                <a:spcPts val="0"/>
              </a:spcAft>
              <a:buClr>
                <a:schemeClr val="dk1"/>
              </a:buClr>
              <a:buSzPts val="2100"/>
              <a:buFont typeface="Arial"/>
              <a:buChar char="•"/>
            </a:pPr>
            <a:r>
              <a:rPr lang="en-US" sz="2100">
                <a:solidFill>
                  <a:schemeClr val="dk1"/>
                </a:solidFill>
              </a:rPr>
              <a:t>on </a:t>
            </a:r>
            <a:r>
              <a:rPr lang="en-US" sz="2100">
                <a:solidFill>
                  <a:schemeClr val="dk1"/>
                </a:solidFill>
              </a:rPr>
              <a:t>suspectera</a:t>
            </a:r>
            <a:r>
              <a:rPr lang="en-US" sz="2100">
                <a:solidFill>
                  <a:schemeClr val="dk1"/>
                </a:solidFill>
              </a:rPr>
              <a:t> une </a:t>
            </a:r>
            <a:r>
              <a:rPr lang="en-US" sz="2100">
                <a:solidFill>
                  <a:schemeClr val="dk1"/>
                </a:solidFill>
                <a:latin typeface="Arial"/>
                <a:ea typeface="Arial"/>
                <a:cs typeface="Arial"/>
                <a:sym typeface="Arial"/>
              </a:rPr>
              <a:t>an</a:t>
            </a:r>
            <a:r>
              <a:rPr lang="en-US" sz="2100">
                <a:solidFill>
                  <a:schemeClr val="dk1"/>
                </a:solidFill>
              </a:rPr>
              <a:t>é</a:t>
            </a:r>
            <a:r>
              <a:rPr lang="en-US" sz="2100">
                <a:solidFill>
                  <a:schemeClr val="dk1"/>
                </a:solidFill>
                <a:latin typeface="Arial"/>
                <a:ea typeface="Arial"/>
                <a:cs typeface="Arial"/>
                <a:sym typeface="Arial"/>
              </a:rPr>
              <a:t>mi</a:t>
            </a:r>
            <a:r>
              <a:rPr lang="en-US" sz="2100">
                <a:solidFill>
                  <a:schemeClr val="dk1"/>
                </a:solidFill>
              </a:rPr>
              <a:t>e</a:t>
            </a:r>
            <a:endParaRPr sz="1700"/>
          </a:p>
          <a:p>
            <a:pPr indent="-304800" lvl="0" marL="285750" marR="0" rtl="0" algn="l">
              <a:spcBef>
                <a:spcPts val="0"/>
              </a:spcBef>
              <a:spcAft>
                <a:spcPts val="0"/>
              </a:spcAft>
              <a:buClr>
                <a:schemeClr val="dk1"/>
              </a:buClr>
              <a:buSzPts val="2100"/>
              <a:buFont typeface="Arial"/>
              <a:buChar char="•"/>
            </a:pPr>
            <a:r>
              <a:rPr lang="en-US" sz="2100">
                <a:solidFill>
                  <a:schemeClr val="dk1"/>
                </a:solidFill>
              </a:rPr>
              <a:t>à son âge,</a:t>
            </a:r>
            <a:r>
              <a:rPr lang="en-US" sz="2100">
                <a:solidFill>
                  <a:schemeClr val="dk1"/>
                </a:solidFill>
                <a:latin typeface="Arial"/>
                <a:ea typeface="Arial"/>
                <a:cs typeface="Arial"/>
                <a:sym typeface="Arial"/>
              </a:rPr>
              <a:t> </a:t>
            </a:r>
            <a:r>
              <a:rPr lang="en-US" sz="2100">
                <a:solidFill>
                  <a:schemeClr val="dk1"/>
                </a:solidFill>
              </a:rPr>
              <a:t>des règles </a:t>
            </a:r>
            <a:r>
              <a:rPr lang="en-US" sz="2100">
                <a:solidFill>
                  <a:schemeClr val="dk1"/>
                </a:solidFill>
              </a:rPr>
              <a:t>abondantes</a:t>
            </a:r>
            <a:r>
              <a:rPr lang="en-US" sz="2100">
                <a:solidFill>
                  <a:schemeClr val="dk1"/>
                </a:solidFill>
              </a:rPr>
              <a:t> sont une cause</a:t>
            </a:r>
            <a:r>
              <a:rPr lang="en-US" sz="2100">
                <a:solidFill>
                  <a:schemeClr val="dk1"/>
                </a:solidFill>
                <a:latin typeface="Arial"/>
                <a:ea typeface="Arial"/>
                <a:cs typeface="Arial"/>
                <a:sym typeface="Arial"/>
              </a:rPr>
              <a:t> fr</a:t>
            </a:r>
            <a:r>
              <a:rPr lang="en-US" sz="2100">
                <a:solidFill>
                  <a:schemeClr val="dk1"/>
                </a:solidFill>
              </a:rPr>
              <a:t>é</a:t>
            </a:r>
            <a:r>
              <a:rPr lang="en-US" sz="2100">
                <a:solidFill>
                  <a:schemeClr val="dk1"/>
                </a:solidFill>
                <a:latin typeface="Arial"/>
                <a:ea typeface="Arial"/>
                <a:cs typeface="Arial"/>
                <a:sym typeface="Arial"/>
              </a:rPr>
              <a:t>quente </a:t>
            </a:r>
            <a:r>
              <a:rPr lang="en-US" sz="2100">
                <a:solidFill>
                  <a:schemeClr val="dk1"/>
                </a:solidFill>
              </a:rPr>
              <a:t>d'anémie</a:t>
            </a:r>
            <a:r>
              <a:rPr lang="en-US" sz="2100">
                <a:solidFill>
                  <a:schemeClr val="dk1"/>
                </a:solidFill>
                <a:latin typeface="Arial"/>
                <a:ea typeface="Arial"/>
                <a:cs typeface="Arial"/>
                <a:sym typeface="Arial"/>
              </a:rPr>
              <a:t> </a:t>
            </a:r>
            <a:endParaRPr sz="1700"/>
          </a:p>
          <a:p>
            <a:pPr indent="-304800" lvl="0" marL="285750" marR="0" rtl="0" algn="l">
              <a:spcBef>
                <a:spcPts val="0"/>
              </a:spcBef>
              <a:spcAft>
                <a:spcPts val="0"/>
              </a:spcAft>
              <a:buClr>
                <a:schemeClr val="dk1"/>
              </a:buClr>
              <a:buSzPts val="2100"/>
              <a:buFont typeface="Arial"/>
              <a:buChar char="•"/>
            </a:pPr>
            <a:r>
              <a:rPr lang="en-US" sz="2100">
                <a:solidFill>
                  <a:schemeClr val="dk1"/>
                </a:solidFill>
                <a:latin typeface="Arial"/>
                <a:ea typeface="Arial"/>
                <a:cs typeface="Arial"/>
                <a:sym typeface="Arial"/>
              </a:rPr>
              <a:t>…..</a:t>
            </a:r>
            <a:r>
              <a:rPr lang="en-US" sz="2100">
                <a:solidFill>
                  <a:schemeClr val="dk1"/>
                </a:solidFill>
              </a:rPr>
              <a:t>donc</a:t>
            </a:r>
            <a:r>
              <a:rPr lang="en-US" sz="2100">
                <a:solidFill>
                  <a:schemeClr val="dk1"/>
                </a:solidFill>
                <a:latin typeface="Arial"/>
                <a:ea typeface="Arial"/>
                <a:cs typeface="Arial"/>
                <a:sym typeface="Arial"/>
              </a:rPr>
              <a:t> les  questions </a:t>
            </a:r>
            <a:r>
              <a:rPr lang="en-US" sz="2100">
                <a:solidFill>
                  <a:schemeClr val="dk1"/>
                </a:solidFill>
              </a:rPr>
              <a:t>appropriées sont posées</a:t>
            </a:r>
            <a:r>
              <a:rPr lang="en-US" sz="2100">
                <a:solidFill>
                  <a:schemeClr val="dk1"/>
                </a:solidFill>
                <a:latin typeface="Arial"/>
                <a:ea typeface="Arial"/>
                <a:cs typeface="Arial"/>
                <a:sym typeface="Arial"/>
              </a:rPr>
              <a:t> </a:t>
            </a:r>
            <a:endParaRPr sz="1700"/>
          </a:p>
        </p:txBody>
      </p:sp>
      <p:sp>
        <p:nvSpPr>
          <p:cNvPr id="290" name="Google Shape;290;p19"/>
          <p:cNvSpPr txBox="1"/>
          <p:nvPr/>
        </p:nvSpPr>
        <p:spPr>
          <a:xfrm>
            <a:off x="712922" y="2889264"/>
            <a:ext cx="8945400" cy="3478500"/>
          </a:xfrm>
          <a:prstGeom prst="rect">
            <a:avLst/>
          </a:prstGeom>
          <a:noFill/>
          <a:ln>
            <a:noFill/>
          </a:ln>
        </p:spPr>
        <p:txBody>
          <a:bodyPr anchorCtr="0" anchor="t" bIns="45700" lIns="91425" spcFirstLastPara="1" rIns="91425" wrap="square" tIns="45700">
            <a:spAutoFit/>
          </a:bodyPr>
          <a:lstStyle/>
          <a:p>
            <a:pPr indent="-298450" lvl="0" marL="285750" marR="0" rtl="0" algn="l">
              <a:spcBef>
                <a:spcPts val="0"/>
              </a:spcBef>
              <a:spcAft>
                <a:spcPts val="0"/>
              </a:spcAft>
              <a:buClr>
                <a:schemeClr val="dk1"/>
              </a:buClr>
              <a:buSzPts val="2000"/>
              <a:buFont typeface="Arial"/>
              <a:buChar char="•"/>
            </a:pPr>
            <a:r>
              <a:rPr lang="en-US" sz="2000">
                <a:solidFill>
                  <a:schemeClr val="dk1"/>
                </a:solidFill>
              </a:rPr>
              <a:t>Elle a irrégulièrement des règles abondantes </a:t>
            </a:r>
            <a:endParaRPr sz="1600"/>
          </a:p>
          <a:p>
            <a:pPr indent="-171450" lvl="0" marL="285750" marR="0" rtl="0" algn="l">
              <a:spcBef>
                <a:spcPts val="0"/>
              </a:spcBef>
              <a:spcAft>
                <a:spcPts val="0"/>
              </a:spcAft>
              <a:buClr>
                <a:schemeClr val="dk1"/>
              </a:buClr>
              <a:buSzPts val="1800"/>
              <a:buFont typeface="Arial"/>
              <a:buNone/>
            </a:pPr>
            <a:r>
              <a:t/>
            </a:r>
            <a:endParaRPr sz="2000">
              <a:solidFill>
                <a:schemeClr val="dk1"/>
              </a:solidFill>
              <a:latin typeface="Arial"/>
              <a:ea typeface="Arial"/>
              <a:cs typeface="Arial"/>
              <a:sym typeface="Arial"/>
            </a:endParaRPr>
          </a:p>
          <a:p>
            <a:pPr indent="-298450" lvl="0" marL="285750" marR="0" rtl="0" algn="l">
              <a:spcBef>
                <a:spcPts val="0"/>
              </a:spcBef>
              <a:spcAft>
                <a:spcPts val="0"/>
              </a:spcAft>
              <a:buClr>
                <a:schemeClr val="dk1"/>
              </a:buClr>
              <a:buSzPts val="2000"/>
              <a:buFont typeface="Arial"/>
              <a:buChar char="•"/>
            </a:pPr>
            <a:r>
              <a:rPr lang="en-US" sz="2000">
                <a:solidFill>
                  <a:schemeClr val="dk1"/>
                </a:solidFill>
              </a:rPr>
              <a:t>A l’</a:t>
            </a:r>
            <a:r>
              <a:rPr b="1" lang="en-US" sz="2000">
                <a:solidFill>
                  <a:schemeClr val="dk1"/>
                </a:solidFill>
                <a:latin typeface="Arial"/>
                <a:ea typeface="Arial"/>
                <a:cs typeface="Arial"/>
                <a:sym typeface="Arial"/>
              </a:rPr>
              <a:t>exam</a:t>
            </a:r>
            <a:r>
              <a:rPr b="1" lang="en-US" sz="2000">
                <a:solidFill>
                  <a:schemeClr val="dk1"/>
                </a:solidFill>
              </a:rPr>
              <a:t>en </a:t>
            </a:r>
            <a:r>
              <a:rPr lang="en-US" sz="2000">
                <a:solidFill>
                  <a:schemeClr val="dk1"/>
                </a:solidFill>
              </a:rPr>
              <a:t>plus approfondi,</a:t>
            </a:r>
            <a:r>
              <a:rPr lang="en-US" sz="2000">
                <a:solidFill>
                  <a:schemeClr val="dk1"/>
                </a:solidFill>
                <a:latin typeface="Arial"/>
                <a:ea typeface="Arial"/>
                <a:cs typeface="Arial"/>
                <a:sym typeface="Arial"/>
              </a:rPr>
              <a:t> </a:t>
            </a:r>
            <a:r>
              <a:rPr lang="en-US" sz="2000">
                <a:solidFill>
                  <a:schemeClr val="dk1"/>
                </a:solidFill>
              </a:rPr>
              <a:t>elle</a:t>
            </a:r>
            <a:r>
              <a:rPr lang="en-US" sz="2000">
                <a:solidFill>
                  <a:schemeClr val="dk1"/>
                </a:solidFill>
                <a:latin typeface="Arial"/>
                <a:ea typeface="Arial"/>
                <a:cs typeface="Arial"/>
                <a:sym typeface="Arial"/>
              </a:rPr>
              <a:t> </a:t>
            </a:r>
            <a:r>
              <a:rPr lang="en-US" sz="2000">
                <a:solidFill>
                  <a:schemeClr val="dk1"/>
                </a:solidFill>
              </a:rPr>
              <a:t>a</a:t>
            </a:r>
            <a:r>
              <a:rPr lang="en-US" sz="2000">
                <a:solidFill>
                  <a:schemeClr val="dk1"/>
                </a:solidFill>
                <a:latin typeface="Arial"/>
                <a:ea typeface="Arial"/>
                <a:cs typeface="Arial"/>
                <a:sym typeface="Arial"/>
              </a:rPr>
              <a:t> </a:t>
            </a:r>
            <a:r>
              <a:rPr lang="en-US" sz="2000">
                <a:solidFill>
                  <a:schemeClr val="dk1"/>
                </a:solidFill>
              </a:rPr>
              <a:t>une tumeur</a:t>
            </a:r>
            <a:r>
              <a:rPr lang="en-US" sz="2000">
                <a:solidFill>
                  <a:schemeClr val="dk1"/>
                </a:solidFill>
                <a:latin typeface="Arial"/>
                <a:ea typeface="Arial"/>
                <a:cs typeface="Arial"/>
                <a:sym typeface="Arial"/>
              </a:rPr>
              <a:t> dure du bas abdomen </a:t>
            </a:r>
            <a:endParaRPr sz="1600"/>
          </a:p>
          <a:p>
            <a:pPr indent="-171450" lvl="0" marL="285750" marR="0" rtl="0" algn="l">
              <a:spcBef>
                <a:spcPts val="0"/>
              </a:spcBef>
              <a:spcAft>
                <a:spcPts val="0"/>
              </a:spcAft>
              <a:buClr>
                <a:schemeClr val="dk1"/>
              </a:buClr>
              <a:buSzPts val="1800"/>
              <a:buFont typeface="Arial"/>
              <a:buNone/>
            </a:pPr>
            <a:r>
              <a:t/>
            </a:r>
            <a:endParaRPr sz="2000">
              <a:solidFill>
                <a:schemeClr val="dk1"/>
              </a:solidFill>
              <a:latin typeface="Arial"/>
              <a:ea typeface="Arial"/>
              <a:cs typeface="Arial"/>
              <a:sym typeface="Arial"/>
            </a:endParaRPr>
          </a:p>
          <a:p>
            <a:pPr indent="-298450" lvl="0" marL="285750" marR="0" rtl="0" algn="l">
              <a:spcBef>
                <a:spcPts val="0"/>
              </a:spcBef>
              <a:spcAft>
                <a:spcPts val="0"/>
              </a:spcAft>
              <a:buClr>
                <a:schemeClr val="dk1"/>
              </a:buClr>
              <a:buSzPts val="2000"/>
              <a:buFont typeface="Arial"/>
              <a:buChar char="•"/>
            </a:pPr>
            <a:r>
              <a:rPr lang="en-US" sz="2000">
                <a:solidFill>
                  <a:schemeClr val="dk1"/>
                </a:solidFill>
              </a:rPr>
              <a:t>L’échographie révèle qu’elle est de nature fibroïde</a:t>
            </a:r>
            <a:endParaRPr sz="1600"/>
          </a:p>
          <a:p>
            <a:pPr indent="-171450" lvl="0" marL="285750" marR="0" rtl="0" algn="l">
              <a:spcBef>
                <a:spcPts val="0"/>
              </a:spcBef>
              <a:spcAft>
                <a:spcPts val="0"/>
              </a:spcAft>
              <a:buClr>
                <a:schemeClr val="dk1"/>
              </a:buClr>
              <a:buSzPts val="1800"/>
              <a:buFont typeface="Arial"/>
              <a:buNone/>
            </a:pPr>
            <a:r>
              <a:t/>
            </a:r>
            <a:endParaRPr sz="2000">
              <a:solidFill>
                <a:schemeClr val="dk1"/>
              </a:solidFill>
              <a:latin typeface="Arial"/>
              <a:ea typeface="Arial"/>
              <a:cs typeface="Arial"/>
              <a:sym typeface="Arial"/>
            </a:endParaRPr>
          </a:p>
          <a:p>
            <a:pPr indent="-298450" lvl="0" marL="285750" marR="0" rtl="0" algn="l">
              <a:spcBef>
                <a:spcPts val="0"/>
              </a:spcBef>
              <a:spcAft>
                <a:spcPts val="0"/>
              </a:spcAft>
              <a:buClr>
                <a:schemeClr val="dk1"/>
              </a:buClr>
              <a:buSzPts val="2000"/>
              <a:buFont typeface="Arial"/>
              <a:buChar char="•"/>
            </a:pPr>
            <a:r>
              <a:rPr lang="en-US" sz="2000">
                <a:solidFill>
                  <a:schemeClr val="dk1"/>
                </a:solidFill>
              </a:rPr>
              <a:t>Les examens du</a:t>
            </a:r>
            <a:r>
              <a:rPr lang="en-US" sz="2000">
                <a:solidFill>
                  <a:schemeClr val="dk1"/>
                </a:solidFill>
                <a:latin typeface="Arial"/>
                <a:ea typeface="Arial"/>
                <a:cs typeface="Arial"/>
                <a:sym typeface="Arial"/>
              </a:rPr>
              <a:t> laborato</a:t>
            </a:r>
            <a:r>
              <a:rPr lang="en-US" sz="2000">
                <a:solidFill>
                  <a:schemeClr val="dk1"/>
                </a:solidFill>
              </a:rPr>
              <a:t>ire</a:t>
            </a:r>
            <a:r>
              <a:rPr lang="en-US" sz="2000">
                <a:solidFill>
                  <a:schemeClr val="dk1"/>
                </a:solidFill>
                <a:latin typeface="Arial"/>
                <a:ea typeface="Arial"/>
                <a:cs typeface="Arial"/>
                <a:sym typeface="Arial"/>
              </a:rPr>
              <a:t> r</a:t>
            </a:r>
            <a:r>
              <a:rPr lang="en-US" sz="2000">
                <a:solidFill>
                  <a:schemeClr val="dk1"/>
                </a:solidFill>
              </a:rPr>
              <a:t>é</a:t>
            </a:r>
            <a:r>
              <a:rPr lang="en-US" sz="2000">
                <a:solidFill>
                  <a:schemeClr val="dk1"/>
                </a:solidFill>
                <a:latin typeface="Arial"/>
                <a:ea typeface="Arial"/>
                <a:cs typeface="Arial"/>
                <a:sym typeface="Arial"/>
              </a:rPr>
              <a:t>v</a:t>
            </a:r>
            <a:r>
              <a:rPr lang="en-US" sz="2000">
                <a:solidFill>
                  <a:schemeClr val="dk1"/>
                </a:solidFill>
              </a:rPr>
              <a:t>è</a:t>
            </a:r>
            <a:r>
              <a:rPr lang="en-US" sz="2000">
                <a:solidFill>
                  <a:schemeClr val="dk1"/>
                </a:solidFill>
                <a:latin typeface="Arial"/>
                <a:ea typeface="Arial"/>
                <a:cs typeface="Arial"/>
                <a:sym typeface="Arial"/>
              </a:rPr>
              <a:t>le </a:t>
            </a:r>
            <a:r>
              <a:rPr lang="en-US" sz="2000">
                <a:solidFill>
                  <a:schemeClr val="dk1"/>
                </a:solidFill>
              </a:rPr>
              <a:t>une</a:t>
            </a:r>
            <a:r>
              <a:rPr lang="en-US" sz="2000">
                <a:solidFill>
                  <a:schemeClr val="dk1"/>
                </a:solidFill>
                <a:latin typeface="Arial"/>
                <a:ea typeface="Arial"/>
                <a:cs typeface="Arial"/>
                <a:sym typeface="Arial"/>
              </a:rPr>
              <a:t> Hb </a:t>
            </a:r>
            <a:r>
              <a:rPr lang="en-US" sz="2000">
                <a:solidFill>
                  <a:schemeClr val="dk1"/>
                </a:solidFill>
              </a:rPr>
              <a:t>à</a:t>
            </a:r>
            <a:r>
              <a:rPr lang="en-US" sz="2000">
                <a:solidFill>
                  <a:schemeClr val="dk1"/>
                </a:solidFill>
                <a:latin typeface="Arial"/>
                <a:ea typeface="Arial"/>
                <a:cs typeface="Arial"/>
                <a:sym typeface="Arial"/>
              </a:rPr>
              <a:t> 7.0 gr/d</a:t>
            </a:r>
            <a:r>
              <a:rPr lang="en-US" sz="2000">
                <a:solidFill>
                  <a:schemeClr val="dk1"/>
                </a:solidFill>
              </a:rPr>
              <a:t>l</a:t>
            </a:r>
            <a:r>
              <a:rPr lang="en-US" sz="2000">
                <a:solidFill>
                  <a:schemeClr val="dk1"/>
                </a:solidFill>
                <a:latin typeface="Arial"/>
                <a:ea typeface="Arial"/>
                <a:cs typeface="Arial"/>
                <a:sym typeface="Arial"/>
              </a:rPr>
              <a:t>, u</a:t>
            </a:r>
            <a:r>
              <a:rPr lang="en-US" sz="2000">
                <a:solidFill>
                  <a:schemeClr val="dk1"/>
                </a:solidFill>
              </a:rPr>
              <a:t>ne anémie </a:t>
            </a:r>
            <a:r>
              <a:rPr lang="en-US" sz="2000">
                <a:solidFill>
                  <a:schemeClr val="dk1"/>
                </a:solidFill>
                <a:latin typeface="Arial"/>
                <a:ea typeface="Arial"/>
                <a:cs typeface="Arial"/>
                <a:sym typeface="Arial"/>
              </a:rPr>
              <a:t>hypochrom</a:t>
            </a:r>
            <a:r>
              <a:rPr lang="en-US" sz="2000">
                <a:solidFill>
                  <a:schemeClr val="dk1"/>
                </a:solidFill>
              </a:rPr>
              <a:t>e</a:t>
            </a:r>
            <a:r>
              <a:rPr lang="en-US" sz="2000">
                <a:solidFill>
                  <a:schemeClr val="dk1"/>
                </a:solidFill>
                <a:latin typeface="Arial"/>
                <a:ea typeface="Arial"/>
                <a:cs typeface="Arial"/>
                <a:sym typeface="Arial"/>
              </a:rPr>
              <a:t>, microcyt</a:t>
            </a:r>
            <a:r>
              <a:rPr lang="en-US" sz="2000">
                <a:solidFill>
                  <a:schemeClr val="dk1"/>
                </a:solidFill>
              </a:rPr>
              <a:t>aire</a:t>
            </a:r>
            <a:r>
              <a:rPr lang="en-US" sz="2000">
                <a:solidFill>
                  <a:schemeClr val="dk1"/>
                </a:solidFill>
                <a:latin typeface="Arial"/>
                <a:ea typeface="Arial"/>
                <a:cs typeface="Arial"/>
                <a:sym typeface="Arial"/>
              </a:rPr>
              <a:t>, </a:t>
            </a:r>
            <a:r>
              <a:rPr lang="en-US" sz="2000">
                <a:solidFill>
                  <a:schemeClr val="dk1"/>
                </a:solidFill>
              </a:rPr>
              <a:t>avec </a:t>
            </a:r>
            <a:r>
              <a:rPr lang="en-US" sz="2000">
                <a:solidFill>
                  <a:schemeClr val="dk1"/>
                </a:solidFill>
              </a:rPr>
              <a:t>ferritinémie</a:t>
            </a:r>
            <a:r>
              <a:rPr lang="en-US" sz="2000">
                <a:solidFill>
                  <a:schemeClr val="dk1"/>
                </a:solidFill>
              </a:rPr>
              <a:t> basse</a:t>
            </a:r>
            <a:endParaRPr sz="1600"/>
          </a:p>
          <a:p>
            <a:pPr indent="-171450" lvl="0" marL="285750" marR="0" rtl="0" algn="l">
              <a:spcBef>
                <a:spcPts val="0"/>
              </a:spcBef>
              <a:spcAft>
                <a:spcPts val="0"/>
              </a:spcAft>
              <a:buClr>
                <a:schemeClr val="dk1"/>
              </a:buClr>
              <a:buSzPts val="1800"/>
              <a:buFont typeface="Arial"/>
              <a:buNone/>
            </a:pPr>
            <a:r>
              <a:t/>
            </a:r>
            <a:endParaRPr sz="2000">
              <a:solidFill>
                <a:schemeClr val="dk1"/>
              </a:solidFill>
              <a:latin typeface="Arial"/>
              <a:ea typeface="Arial"/>
              <a:cs typeface="Arial"/>
              <a:sym typeface="Arial"/>
            </a:endParaRPr>
          </a:p>
          <a:p>
            <a:pPr indent="-298450" lvl="0" marL="285750" marR="0" rtl="0" algn="l">
              <a:spcBef>
                <a:spcPts val="0"/>
              </a:spcBef>
              <a:spcAft>
                <a:spcPts val="0"/>
              </a:spcAft>
              <a:buClr>
                <a:schemeClr val="dk1"/>
              </a:buClr>
              <a:buSzPts val="2000"/>
              <a:buFont typeface="Arial"/>
              <a:buChar char="•"/>
            </a:pPr>
            <a:r>
              <a:rPr lang="en-US" sz="2000">
                <a:solidFill>
                  <a:schemeClr val="dk1"/>
                </a:solidFill>
              </a:rPr>
              <a:t>Elle est donc adressé à un gynécologue qui réalise</a:t>
            </a:r>
            <a:r>
              <a:rPr lang="en-US" sz="2000">
                <a:solidFill>
                  <a:schemeClr val="dk1"/>
                </a:solidFill>
                <a:latin typeface="Arial"/>
                <a:ea typeface="Arial"/>
                <a:cs typeface="Arial"/>
                <a:sym typeface="Arial"/>
              </a:rPr>
              <a:t> </a:t>
            </a:r>
            <a:r>
              <a:rPr lang="en-US" sz="2000">
                <a:solidFill>
                  <a:schemeClr val="dk1"/>
                </a:solidFill>
              </a:rPr>
              <a:t>une</a:t>
            </a:r>
            <a:r>
              <a:rPr lang="en-US" sz="2000">
                <a:solidFill>
                  <a:schemeClr val="dk1"/>
                </a:solidFill>
                <a:latin typeface="Arial"/>
                <a:ea typeface="Arial"/>
                <a:cs typeface="Arial"/>
                <a:sym typeface="Arial"/>
              </a:rPr>
              <a:t> </a:t>
            </a:r>
            <a:r>
              <a:rPr lang="en-US" sz="2000">
                <a:solidFill>
                  <a:schemeClr val="dk1"/>
                </a:solidFill>
              </a:rPr>
              <a:t>hystérectomie et </a:t>
            </a:r>
            <a:r>
              <a:rPr lang="en-US" sz="2000">
                <a:solidFill>
                  <a:schemeClr val="dk1"/>
                </a:solidFill>
              </a:rPr>
              <a:t>supplémentation en fer avec</a:t>
            </a:r>
            <a:r>
              <a:rPr lang="en-US" sz="2000">
                <a:solidFill>
                  <a:schemeClr val="dk1"/>
                </a:solidFill>
                <a:latin typeface="Arial"/>
                <a:ea typeface="Arial"/>
                <a:cs typeface="Arial"/>
                <a:sym typeface="Arial"/>
              </a:rPr>
              <a:t> </a:t>
            </a:r>
            <a:r>
              <a:rPr lang="en-US" sz="2000">
                <a:solidFill>
                  <a:schemeClr val="dk1"/>
                </a:solidFill>
              </a:rPr>
              <a:t>nette amélioration de son asthme.</a:t>
            </a:r>
            <a:r>
              <a:rPr lang="en-US" sz="2000">
                <a:solidFill>
                  <a:schemeClr val="dk1"/>
                </a:solidFill>
                <a:latin typeface="Arial"/>
                <a:ea typeface="Arial"/>
                <a:cs typeface="Arial"/>
                <a:sym typeface="Arial"/>
              </a:rPr>
              <a:t>.</a:t>
            </a:r>
            <a:endParaRPr sz="1600"/>
          </a:p>
        </p:txBody>
      </p:sp>
      <p:sp>
        <p:nvSpPr>
          <p:cNvPr id="291" name="Google Shape;291;p19"/>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266156" y="305263"/>
            <a:ext cx="10383982" cy="7778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B44B"/>
              </a:buClr>
              <a:buSzPct val="100000"/>
              <a:buFont typeface="Arial"/>
              <a:buNone/>
            </a:pPr>
            <a:r>
              <a:rPr b="1" lang="en-US" sz="3200">
                <a:solidFill>
                  <a:srgbClr val="31B44B"/>
                </a:solidFill>
                <a:latin typeface="Arial"/>
                <a:ea typeface="Arial"/>
                <a:cs typeface="Arial"/>
                <a:sym typeface="Arial"/>
              </a:rPr>
              <a:t>Assistant de Bureau No. 2 sur l’asthme difficile à gérer</a:t>
            </a:r>
            <a:endParaRPr sz="3200"/>
          </a:p>
        </p:txBody>
      </p:sp>
      <p:sp>
        <p:nvSpPr>
          <p:cNvPr id="98" name="Google Shape;98;p2"/>
          <p:cNvSpPr txBox="1"/>
          <p:nvPr>
            <p:ph idx="1" type="body"/>
          </p:nvPr>
        </p:nvSpPr>
        <p:spPr>
          <a:xfrm>
            <a:off x="838201" y="1390650"/>
            <a:ext cx="6631982" cy="47863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1B44B"/>
              </a:buClr>
              <a:buSzPts val="2800"/>
              <a:buChar char="•"/>
            </a:pPr>
            <a:r>
              <a:rPr b="1" lang="en-US"/>
              <a:t>Savoir plus sur assistant de bureau:</a:t>
            </a:r>
            <a:endParaRPr/>
          </a:p>
          <a:p>
            <a:pPr indent="-50800" lvl="0" marL="228600" rtl="0" algn="l">
              <a:lnSpc>
                <a:spcPct val="90000"/>
              </a:lnSpc>
              <a:spcBef>
                <a:spcPts val="1000"/>
              </a:spcBef>
              <a:spcAft>
                <a:spcPts val="0"/>
              </a:spcAft>
              <a:buClr>
                <a:srgbClr val="31B44B"/>
              </a:buClr>
              <a:buSzPts val="2800"/>
              <a:buNone/>
            </a:pPr>
            <a:r>
              <a:t/>
            </a:r>
            <a:endParaRPr/>
          </a:p>
          <a:p>
            <a:pPr indent="0" lvl="1" marL="457200" rtl="0" algn="l">
              <a:lnSpc>
                <a:spcPct val="90000"/>
              </a:lnSpc>
              <a:spcBef>
                <a:spcPts val="500"/>
              </a:spcBef>
              <a:spcAft>
                <a:spcPts val="0"/>
              </a:spcAft>
              <a:buClr>
                <a:srgbClr val="31B44B"/>
              </a:buClr>
              <a:buSzPts val="2400"/>
              <a:buNone/>
            </a:pPr>
            <a:r>
              <a:t/>
            </a:r>
            <a:endParaRPr/>
          </a:p>
          <a:p>
            <a:pPr indent="-50800" lvl="0" marL="228600" rtl="0" algn="l">
              <a:lnSpc>
                <a:spcPct val="90000"/>
              </a:lnSpc>
              <a:spcBef>
                <a:spcPts val="1000"/>
              </a:spcBef>
              <a:spcAft>
                <a:spcPts val="0"/>
              </a:spcAft>
              <a:buClr>
                <a:srgbClr val="31B44B"/>
              </a:buClr>
              <a:buSzPts val="2800"/>
              <a:buNone/>
            </a:pPr>
            <a:r>
              <a:t/>
            </a:r>
            <a:endParaRPr/>
          </a:p>
          <a:p>
            <a:pPr indent="-50800" lvl="0" marL="228600" rtl="0" algn="l">
              <a:lnSpc>
                <a:spcPct val="90000"/>
              </a:lnSpc>
              <a:spcBef>
                <a:spcPts val="1000"/>
              </a:spcBef>
              <a:spcAft>
                <a:spcPts val="0"/>
              </a:spcAft>
              <a:buClr>
                <a:srgbClr val="31B44B"/>
              </a:buClr>
              <a:buSzPts val="2800"/>
              <a:buNone/>
            </a:pPr>
            <a:r>
              <a:t/>
            </a:r>
            <a:endParaRPr/>
          </a:p>
        </p:txBody>
      </p:sp>
      <p:pic>
        <p:nvPicPr>
          <p:cNvPr descr="A green logo with white text&#10;&#10;Description automatically generated" id="99" name="Google Shape;99;p2"/>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00" name="Google Shape;100;p2"/>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id="101" name="Google Shape;101;p2"/>
          <p:cNvPicPr preferRelativeResize="0"/>
          <p:nvPr/>
        </p:nvPicPr>
        <p:blipFill rotWithShape="1">
          <a:blip r:embed="rId4">
            <a:alphaModFix/>
          </a:blip>
          <a:srcRect b="0" l="0" r="0" t="0"/>
          <a:stretch/>
        </p:blipFill>
        <p:spPr>
          <a:xfrm>
            <a:off x="8204850" y="1103574"/>
            <a:ext cx="3606762" cy="5152516"/>
          </a:xfrm>
          <a:prstGeom prst="rect">
            <a:avLst/>
          </a:prstGeom>
          <a:noFill/>
          <a:ln>
            <a:noFill/>
          </a:ln>
          <a:effectLst>
            <a:outerShdw blurRad="292100" rotWithShape="0" algn="tl" dir="2700000" dist="139700">
              <a:srgbClr val="333333">
                <a:alpha val="64705"/>
              </a:srgbClr>
            </a:outerShdw>
          </a:effectLst>
        </p:spPr>
      </p:pic>
      <p:pic>
        <p:nvPicPr>
          <p:cNvPr descr="A blue and white qr code&#10;&#10;Description automatically generated" id="102" name="Google Shape;102;p2"/>
          <p:cNvPicPr preferRelativeResize="0"/>
          <p:nvPr/>
        </p:nvPicPr>
        <p:blipFill rotWithShape="1">
          <a:blip r:embed="rId5">
            <a:alphaModFix/>
          </a:blip>
          <a:srcRect b="0" l="0" r="0" t="0"/>
          <a:stretch/>
        </p:blipFill>
        <p:spPr>
          <a:xfrm>
            <a:off x="2435819" y="2209397"/>
            <a:ext cx="3967566" cy="39675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nvSpPr>
        <p:spPr>
          <a:xfrm>
            <a:off x="909319" y="391864"/>
            <a:ext cx="8162491" cy="54659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rPr>
              <a:t>Ne pas se laisser induire en erreur par</a:t>
            </a:r>
            <a:endParaRPr b="1" sz="2600">
              <a:solidFill>
                <a:srgbClr val="31B44B"/>
              </a:solidFill>
              <a:latin typeface="Arial"/>
              <a:ea typeface="Arial"/>
              <a:cs typeface="Arial"/>
              <a:sym typeface="Arial"/>
            </a:endParaRPr>
          </a:p>
        </p:txBody>
      </p:sp>
      <p:sp>
        <p:nvSpPr>
          <p:cNvPr id="298" name="Google Shape;298;p20"/>
          <p:cNvSpPr txBox="1"/>
          <p:nvPr/>
        </p:nvSpPr>
        <p:spPr>
          <a:xfrm>
            <a:off x="171369" y="2039600"/>
            <a:ext cx="2764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rPr>
              <a:t>Les </a:t>
            </a:r>
            <a:r>
              <a:rPr lang="en-US" sz="2400">
                <a:solidFill>
                  <a:schemeClr val="dk1"/>
                </a:solidFill>
                <a:latin typeface="Arial"/>
                <a:ea typeface="Arial"/>
                <a:cs typeface="Arial"/>
                <a:sym typeface="Arial"/>
              </a:rPr>
              <a:t>Similariti</a:t>
            </a:r>
            <a:r>
              <a:rPr lang="en-US" sz="2400">
                <a:solidFill>
                  <a:schemeClr val="dk1"/>
                </a:solidFill>
              </a:rPr>
              <a:t>é</a:t>
            </a:r>
            <a:r>
              <a:rPr lang="en-US" sz="2400">
                <a:solidFill>
                  <a:schemeClr val="dk1"/>
                </a:solidFill>
                <a:latin typeface="Arial"/>
                <a:ea typeface="Arial"/>
                <a:cs typeface="Arial"/>
                <a:sym typeface="Arial"/>
              </a:rPr>
              <a:t>s</a:t>
            </a:r>
            <a:endParaRPr/>
          </a:p>
        </p:txBody>
      </p:sp>
      <p:pic>
        <p:nvPicPr>
          <p:cNvPr descr="A puzzle piece with a black line&#10;&#10;Description automatically generated" id="299" name="Google Shape;299;p20"/>
          <p:cNvPicPr preferRelativeResize="0"/>
          <p:nvPr/>
        </p:nvPicPr>
        <p:blipFill rotWithShape="1">
          <a:blip r:embed="rId3">
            <a:alphaModFix/>
          </a:blip>
          <a:srcRect b="0" l="0" r="0" t="0"/>
          <a:stretch/>
        </p:blipFill>
        <p:spPr>
          <a:xfrm>
            <a:off x="3955014" y="1730314"/>
            <a:ext cx="1465263" cy="1265454"/>
          </a:xfrm>
          <a:prstGeom prst="rect">
            <a:avLst/>
          </a:prstGeom>
          <a:noFill/>
          <a:ln>
            <a:noFill/>
          </a:ln>
        </p:spPr>
      </p:pic>
      <p:pic>
        <p:nvPicPr>
          <p:cNvPr descr="A puzzle piece with a black line&#10;&#10;Description automatically generated" id="300" name="Google Shape;300;p20"/>
          <p:cNvPicPr preferRelativeResize="0"/>
          <p:nvPr/>
        </p:nvPicPr>
        <p:blipFill rotWithShape="1">
          <a:blip r:embed="rId4">
            <a:alphaModFix/>
          </a:blip>
          <a:srcRect b="0" l="0" r="0" t="0"/>
          <a:stretch/>
        </p:blipFill>
        <p:spPr>
          <a:xfrm>
            <a:off x="6742631" y="1681347"/>
            <a:ext cx="1260475" cy="1303940"/>
          </a:xfrm>
          <a:prstGeom prst="rect">
            <a:avLst/>
          </a:prstGeom>
          <a:noFill/>
          <a:ln>
            <a:noFill/>
          </a:ln>
        </p:spPr>
      </p:pic>
      <p:sp>
        <p:nvSpPr>
          <p:cNvPr id="301" name="Google Shape;301;p20"/>
          <p:cNvSpPr txBox="1"/>
          <p:nvPr/>
        </p:nvSpPr>
        <p:spPr>
          <a:xfrm>
            <a:off x="573134" y="2501291"/>
            <a:ext cx="3264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rPr>
              <a:t>Le fond des 2 images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t>
            </a:r>
            <a:r>
              <a:rPr lang="en-US" sz="1800">
                <a:solidFill>
                  <a:schemeClr val="dk1"/>
                </a:solidFill>
              </a:rPr>
              <a:t>Essoufflement</a:t>
            </a:r>
            <a:r>
              <a:rPr lang="en-US" sz="1800">
                <a:solidFill>
                  <a:schemeClr val="dk1"/>
                </a:solidFill>
                <a:latin typeface="Arial"/>
                <a:ea typeface="Arial"/>
                <a:cs typeface="Arial"/>
                <a:sym typeface="Arial"/>
              </a:rPr>
              <a:t>, fatigue)</a:t>
            </a:r>
            <a:endParaRPr/>
          </a:p>
        </p:txBody>
      </p:sp>
      <p:pic>
        <p:nvPicPr>
          <p:cNvPr id="302" name="Google Shape;302;p20"/>
          <p:cNvPicPr preferRelativeResize="0"/>
          <p:nvPr/>
        </p:nvPicPr>
        <p:blipFill rotWithShape="1">
          <a:blip r:embed="rId5">
            <a:alphaModFix/>
          </a:blip>
          <a:srcRect b="0" l="0" r="0" t="0"/>
          <a:stretch/>
        </p:blipFill>
        <p:spPr>
          <a:xfrm>
            <a:off x="4002150" y="3414631"/>
            <a:ext cx="1472510" cy="1132700"/>
          </a:xfrm>
          <a:prstGeom prst="rect">
            <a:avLst/>
          </a:prstGeom>
          <a:noFill/>
          <a:ln>
            <a:noFill/>
          </a:ln>
        </p:spPr>
      </p:pic>
      <p:pic>
        <p:nvPicPr>
          <p:cNvPr id="303" name="Google Shape;303;p20"/>
          <p:cNvPicPr preferRelativeResize="0"/>
          <p:nvPr/>
        </p:nvPicPr>
        <p:blipFill rotWithShape="1">
          <a:blip r:embed="rId6">
            <a:alphaModFix/>
          </a:blip>
          <a:srcRect b="0" l="0" r="0" t="0"/>
          <a:stretch/>
        </p:blipFill>
        <p:spPr>
          <a:xfrm>
            <a:off x="6742631" y="3323509"/>
            <a:ext cx="1481223" cy="1132700"/>
          </a:xfrm>
          <a:prstGeom prst="rect">
            <a:avLst/>
          </a:prstGeom>
          <a:noFill/>
          <a:ln>
            <a:noFill/>
          </a:ln>
        </p:spPr>
      </p:pic>
      <p:sp>
        <p:nvSpPr>
          <p:cNvPr id="304" name="Google Shape;304;p20"/>
          <p:cNvSpPr txBox="1"/>
          <p:nvPr/>
        </p:nvSpPr>
        <p:spPr>
          <a:xfrm>
            <a:off x="633234" y="3956846"/>
            <a:ext cx="3144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rPr>
              <a:t>Au 1er plan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t>
            </a:r>
            <a:r>
              <a:rPr lang="en-US" sz="1800">
                <a:solidFill>
                  <a:schemeClr val="dk1"/>
                </a:solidFill>
              </a:rPr>
              <a:t>S</a:t>
            </a:r>
            <a:r>
              <a:rPr lang="en-US" sz="1800">
                <a:solidFill>
                  <a:schemeClr val="dk1"/>
                </a:solidFill>
              </a:rPr>
              <a:t>ymptômes à l’effort</a:t>
            </a:r>
            <a:r>
              <a:rPr lang="en-US" sz="1800">
                <a:solidFill>
                  <a:schemeClr val="dk1"/>
                </a:solidFill>
                <a:latin typeface="Arial"/>
                <a:ea typeface="Arial"/>
                <a:cs typeface="Arial"/>
                <a:sym typeface="Arial"/>
              </a:rPr>
              <a:t>, fatigue,)</a:t>
            </a:r>
            <a:endParaRPr/>
          </a:p>
        </p:txBody>
      </p:sp>
      <p:sp>
        <p:nvSpPr>
          <p:cNvPr id="305" name="Google Shape;305;p20"/>
          <p:cNvSpPr txBox="1"/>
          <p:nvPr/>
        </p:nvSpPr>
        <p:spPr>
          <a:xfrm>
            <a:off x="171377" y="3414625"/>
            <a:ext cx="4301400" cy="44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300">
                <a:solidFill>
                  <a:schemeClr val="dk1"/>
                </a:solidFill>
              </a:rPr>
              <a:t>Caractéristiques paratgées </a:t>
            </a:r>
            <a:endParaRPr sz="1700">
              <a:solidFill>
                <a:schemeClr val="dk1"/>
              </a:solidFill>
              <a:latin typeface="Arial"/>
              <a:ea typeface="Arial"/>
              <a:cs typeface="Arial"/>
              <a:sym typeface="Arial"/>
            </a:endParaRPr>
          </a:p>
        </p:txBody>
      </p:sp>
      <p:sp>
        <p:nvSpPr>
          <p:cNvPr id="306" name="Google Shape;306;p20"/>
          <p:cNvSpPr txBox="1"/>
          <p:nvPr/>
        </p:nvSpPr>
        <p:spPr>
          <a:xfrm>
            <a:off x="162873" y="5081813"/>
            <a:ext cx="40851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rPr>
              <a:t>Similaires</a:t>
            </a:r>
            <a:r>
              <a:rPr lang="en-US" sz="2400">
                <a:solidFill>
                  <a:schemeClr val="dk1"/>
                </a:solidFill>
                <a:latin typeface="Arial"/>
                <a:ea typeface="Arial"/>
                <a:cs typeface="Arial"/>
                <a:sym typeface="Arial"/>
              </a:rPr>
              <a:t> </a:t>
            </a:r>
            <a:r>
              <a:rPr lang="en-US" sz="2400">
                <a:solidFill>
                  <a:schemeClr val="dk1"/>
                </a:solidFill>
              </a:rPr>
              <a:t>mais</a:t>
            </a:r>
            <a:r>
              <a:rPr lang="en-US" sz="2400">
                <a:solidFill>
                  <a:schemeClr val="dk1"/>
                </a:solidFill>
                <a:latin typeface="Arial"/>
                <a:ea typeface="Arial"/>
                <a:cs typeface="Arial"/>
                <a:sym typeface="Arial"/>
              </a:rPr>
              <a:t> diff</a:t>
            </a:r>
            <a:r>
              <a:rPr lang="en-US" sz="2400">
                <a:solidFill>
                  <a:schemeClr val="dk1"/>
                </a:solidFill>
              </a:rPr>
              <a:t>é</a:t>
            </a:r>
            <a:r>
              <a:rPr lang="en-US" sz="2400">
                <a:solidFill>
                  <a:schemeClr val="dk1"/>
                </a:solidFill>
                <a:latin typeface="Arial"/>
                <a:ea typeface="Arial"/>
                <a:cs typeface="Arial"/>
                <a:sym typeface="Arial"/>
              </a:rPr>
              <a:t>rents</a:t>
            </a:r>
            <a:endParaRPr/>
          </a:p>
          <a:p>
            <a:pPr indent="0" lvl="0" marL="0" marR="0" rtl="0" algn="l">
              <a:spcBef>
                <a:spcPts val="0"/>
              </a:spcBef>
              <a:spcAft>
                <a:spcPts val="0"/>
              </a:spcAft>
              <a:buNone/>
            </a:pPr>
            <a:r>
              <a:rPr lang="en-US" sz="1800">
                <a:solidFill>
                  <a:schemeClr val="dk1"/>
                </a:solidFill>
              </a:rPr>
              <a:t>Les visages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t>
            </a:r>
            <a:r>
              <a:rPr lang="en-US" sz="1800">
                <a:solidFill>
                  <a:schemeClr val="dk1"/>
                </a:solidFill>
              </a:rPr>
              <a:t>fonction respiratoire </a:t>
            </a:r>
            <a:r>
              <a:rPr lang="en-US" sz="1800">
                <a:solidFill>
                  <a:schemeClr val="dk1"/>
                </a:solidFill>
                <a:latin typeface="Arial"/>
                <a:ea typeface="Arial"/>
                <a:cs typeface="Arial"/>
                <a:sym typeface="Arial"/>
              </a:rPr>
              <a:t>normale, </a:t>
            </a:r>
            <a:r>
              <a:rPr lang="en-US" sz="1800">
                <a:solidFill>
                  <a:schemeClr val="dk1"/>
                </a:solidFill>
              </a:rPr>
              <a:t>é</a:t>
            </a:r>
            <a:r>
              <a:rPr lang="en-US" sz="1800">
                <a:solidFill>
                  <a:schemeClr val="dk1"/>
                </a:solidFill>
                <a:latin typeface="Arial"/>
                <a:ea typeface="Arial"/>
                <a:cs typeface="Arial"/>
                <a:sym typeface="Arial"/>
              </a:rPr>
              <a:t>osinophiles, </a:t>
            </a:r>
            <a:r>
              <a:rPr lang="en-US" sz="1800">
                <a:solidFill>
                  <a:schemeClr val="dk1"/>
                </a:solidFill>
              </a:rPr>
              <a:t>type de respiration</a:t>
            </a:r>
            <a:r>
              <a:rPr lang="en-US" sz="1800">
                <a:solidFill>
                  <a:schemeClr val="dk1"/>
                </a:solidFill>
                <a:latin typeface="Arial"/>
                <a:ea typeface="Arial"/>
                <a:cs typeface="Arial"/>
                <a:sym typeface="Arial"/>
              </a:rPr>
              <a:t>)</a:t>
            </a:r>
            <a:endParaRPr/>
          </a:p>
        </p:txBody>
      </p:sp>
      <p:pic>
        <p:nvPicPr>
          <p:cNvPr descr="A close-up of a person's face&#10;&#10;Description automatically generated" id="307" name="Google Shape;307;p20"/>
          <p:cNvPicPr preferRelativeResize="0"/>
          <p:nvPr/>
        </p:nvPicPr>
        <p:blipFill rotWithShape="1">
          <a:blip r:embed="rId7">
            <a:alphaModFix/>
          </a:blip>
          <a:srcRect b="0" l="0" r="0" t="0"/>
          <a:stretch/>
        </p:blipFill>
        <p:spPr>
          <a:xfrm>
            <a:off x="4418263" y="4928315"/>
            <a:ext cx="1144587" cy="1295191"/>
          </a:xfrm>
          <a:prstGeom prst="rect">
            <a:avLst/>
          </a:prstGeom>
          <a:noFill/>
          <a:ln>
            <a:noFill/>
          </a:ln>
        </p:spPr>
      </p:pic>
      <p:pic>
        <p:nvPicPr>
          <p:cNvPr descr="A close up of a person's face&#10;&#10;Description automatically generated" id="308" name="Google Shape;308;p20"/>
          <p:cNvPicPr preferRelativeResize="0"/>
          <p:nvPr/>
        </p:nvPicPr>
        <p:blipFill rotWithShape="1">
          <a:blip r:embed="rId8">
            <a:alphaModFix/>
          </a:blip>
          <a:srcRect b="0" l="0" r="0" t="0"/>
          <a:stretch/>
        </p:blipFill>
        <p:spPr>
          <a:xfrm>
            <a:off x="6792351" y="4853815"/>
            <a:ext cx="1298181" cy="1412726"/>
          </a:xfrm>
          <a:prstGeom prst="rect">
            <a:avLst/>
          </a:prstGeom>
          <a:noFill/>
          <a:ln>
            <a:noFill/>
          </a:ln>
        </p:spPr>
      </p:pic>
      <p:sp>
        <p:nvSpPr>
          <p:cNvPr id="309" name="Google Shape;309;p20"/>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id="310" name="Google Shape;310;p20"/>
          <p:cNvPicPr preferRelativeResize="0"/>
          <p:nvPr/>
        </p:nvPicPr>
        <p:blipFill rotWithShape="1">
          <a:blip r:embed="rId9">
            <a:alphaModFix/>
          </a:blip>
          <a:srcRect b="11041" l="35105" r="5344" t="54875"/>
          <a:stretch/>
        </p:blipFill>
        <p:spPr>
          <a:xfrm>
            <a:off x="8354174" y="751422"/>
            <a:ext cx="3737814" cy="3205435"/>
          </a:xfrm>
          <a:prstGeom prst="rect">
            <a:avLst/>
          </a:prstGeom>
          <a:noFill/>
          <a:ln>
            <a:noFill/>
          </a:ln>
          <a:effectLst>
            <a:outerShdw blurRad="292100" rotWithShape="0" algn="tl" dir="2700000" dist="139700">
              <a:srgbClr val="333333">
                <a:alpha val="64705"/>
              </a:srgbClr>
            </a:outerShdw>
          </a:effectLst>
        </p:spPr>
      </p:pic>
      <p:sp>
        <p:nvSpPr>
          <p:cNvPr id="311" name="Google Shape;311;p20"/>
          <p:cNvSpPr txBox="1"/>
          <p:nvPr/>
        </p:nvSpPr>
        <p:spPr>
          <a:xfrm>
            <a:off x="8474481" y="890094"/>
            <a:ext cx="1289959"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Mimic Asthma </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symptoms</a:t>
            </a:r>
            <a:endParaRPr/>
          </a:p>
        </p:txBody>
      </p:sp>
      <p:sp>
        <p:nvSpPr>
          <p:cNvPr id="312" name="Google Shape;312;p20"/>
          <p:cNvSpPr txBox="1"/>
          <p:nvPr/>
        </p:nvSpPr>
        <p:spPr>
          <a:xfrm>
            <a:off x="10563500" y="3488839"/>
            <a:ext cx="1895143"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Worsen asthma </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symptoms </a:t>
            </a:r>
            <a:endParaRPr/>
          </a:p>
        </p:txBody>
      </p:sp>
      <p:sp>
        <p:nvSpPr>
          <p:cNvPr id="313" name="Google Shape;313;p20"/>
          <p:cNvSpPr/>
          <p:nvPr/>
        </p:nvSpPr>
        <p:spPr>
          <a:xfrm rot="2676218">
            <a:off x="10842358" y="746050"/>
            <a:ext cx="1776979" cy="897135"/>
          </a:xfrm>
          <a:prstGeom prst="triangle">
            <a:avLst>
              <a:gd fmla="val 50000" name="adj"/>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20"/>
          <p:cNvSpPr/>
          <p:nvPr/>
        </p:nvSpPr>
        <p:spPr>
          <a:xfrm>
            <a:off x="10294855" y="751422"/>
            <a:ext cx="1149129" cy="590351"/>
          </a:xfrm>
          <a:prstGeom prst="rtTriangle">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1"/>
          <p:cNvSpPr txBox="1"/>
          <p:nvPr>
            <p:ph idx="1" type="body"/>
          </p:nvPr>
        </p:nvSpPr>
        <p:spPr>
          <a:xfrm>
            <a:off x="909320" y="2247177"/>
            <a:ext cx="6235399" cy="47863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2600"/>
              <a:t>Vous concluez que son essoufflement est principalement dû à l’anémie causée par la ménorragie, et pas tellement à son asthme. </a:t>
            </a:r>
            <a:endParaRPr sz="2600"/>
          </a:p>
          <a:p>
            <a:pPr indent="0" lvl="0" marL="0" rtl="0" algn="l">
              <a:lnSpc>
                <a:spcPct val="90000"/>
              </a:lnSpc>
              <a:spcBef>
                <a:spcPts val="0"/>
              </a:spcBef>
              <a:spcAft>
                <a:spcPts val="0"/>
              </a:spcAft>
              <a:buClr>
                <a:srgbClr val="31B44B"/>
              </a:buClr>
              <a:buSzPts val="2600"/>
              <a:buNone/>
            </a:pPr>
            <a:r>
              <a:t/>
            </a:r>
            <a:endParaRPr sz="2600"/>
          </a:p>
          <a:p>
            <a:pPr indent="0" lvl="0" marL="0" rtl="0" algn="l">
              <a:lnSpc>
                <a:spcPct val="90000"/>
              </a:lnSpc>
              <a:spcBef>
                <a:spcPts val="1000"/>
              </a:spcBef>
              <a:spcAft>
                <a:spcPts val="0"/>
              </a:spcAft>
              <a:buClr>
                <a:srgbClr val="31B44B"/>
              </a:buClr>
              <a:buSzPts val="2600"/>
              <a:buNone/>
            </a:pPr>
            <a:r>
              <a:t/>
            </a:r>
            <a:endParaRPr sz="2600"/>
          </a:p>
          <a:p>
            <a:pPr indent="0" lvl="0" marL="0" rtl="0" algn="l">
              <a:lnSpc>
                <a:spcPct val="90000"/>
              </a:lnSpc>
              <a:spcBef>
                <a:spcPts val="1000"/>
              </a:spcBef>
              <a:spcAft>
                <a:spcPts val="0"/>
              </a:spcAft>
              <a:buClr>
                <a:srgbClr val="FF0000"/>
              </a:buClr>
              <a:buSzPts val="2600"/>
              <a:buNone/>
            </a:pPr>
            <a:r>
              <a:rPr b="1" i="1" lang="en-US" sz="2600">
                <a:solidFill>
                  <a:srgbClr val="FF0000"/>
                </a:solidFill>
              </a:rPr>
              <a:t>Question:</a:t>
            </a:r>
            <a:endParaRPr/>
          </a:p>
          <a:p>
            <a:pPr indent="0" lvl="0" marL="0" rtl="0" algn="l">
              <a:lnSpc>
                <a:spcPct val="100000"/>
              </a:lnSpc>
              <a:spcBef>
                <a:spcPts val="0"/>
              </a:spcBef>
              <a:spcAft>
                <a:spcPts val="0"/>
              </a:spcAft>
              <a:buClr>
                <a:schemeClr val="dk1"/>
              </a:buClr>
              <a:buSzPts val="1100"/>
              <a:buFont typeface="Arial"/>
              <a:buNone/>
            </a:pPr>
            <a:r>
              <a:rPr lang="en-US" sz="2600"/>
              <a:t>Alors, quelles seraient vos prochaines étapes de prise en charge ? </a:t>
            </a:r>
            <a:endParaRPr sz="2600"/>
          </a:p>
          <a:p>
            <a:pPr indent="0" lvl="0" marL="0" rtl="0" algn="l">
              <a:lnSpc>
                <a:spcPct val="90000"/>
              </a:lnSpc>
              <a:spcBef>
                <a:spcPts val="1000"/>
              </a:spcBef>
              <a:spcAft>
                <a:spcPts val="0"/>
              </a:spcAft>
              <a:buClr>
                <a:schemeClr val="dk1"/>
              </a:buClr>
              <a:buSzPts val="2600"/>
              <a:buNone/>
            </a:pPr>
            <a:r>
              <a:t/>
            </a:r>
            <a:endParaRPr sz="2600"/>
          </a:p>
        </p:txBody>
      </p:sp>
      <p:pic>
        <p:nvPicPr>
          <p:cNvPr descr="A green logo with white text&#10;&#10;Description automatically generated" id="321" name="Google Shape;321;p21"/>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22" name="Google Shape;322;p21"/>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2, </a:t>
            </a:r>
            <a:r>
              <a:rPr b="1" lang="en-US" sz="2600">
                <a:solidFill>
                  <a:srgbClr val="31B44B"/>
                </a:solidFill>
              </a:rPr>
              <a:t>deux</a:t>
            </a:r>
            <a:r>
              <a:rPr b="1" lang="en-US" sz="2600">
                <a:solidFill>
                  <a:srgbClr val="31B44B"/>
                </a:solidFill>
                <a:latin typeface="Arial"/>
                <a:ea typeface="Arial"/>
                <a:cs typeface="Arial"/>
                <a:sym typeface="Arial"/>
              </a:rPr>
              <a:t> </a:t>
            </a:r>
            <a:r>
              <a:rPr b="1" lang="en-US" sz="2600">
                <a:solidFill>
                  <a:srgbClr val="31B44B"/>
                </a:solidFill>
              </a:rPr>
              <a:t>semaines</a:t>
            </a:r>
            <a:r>
              <a:rPr b="1" lang="en-US" sz="2600">
                <a:solidFill>
                  <a:srgbClr val="31B44B"/>
                </a:solidFill>
                <a:latin typeface="Arial"/>
                <a:ea typeface="Arial"/>
                <a:cs typeface="Arial"/>
                <a:sym typeface="Arial"/>
              </a:rPr>
              <a:t> </a:t>
            </a:r>
            <a:r>
              <a:rPr b="1" lang="en-US" sz="2600">
                <a:solidFill>
                  <a:srgbClr val="31B44B"/>
                </a:solidFill>
              </a:rPr>
              <a:t>plus tard</a:t>
            </a:r>
            <a:r>
              <a:rPr b="1" lang="en-US" sz="2600">
                <a:solidFill>
                  <a:srgbClr val="31B44B"/>
                </a:solidFill>
                <a:latin typeface="Arial"/>
                <a:ea typeface="Arial"/>
                <a:cs typeface="Arial"/>
                <a:sym typeface="Arial"/>
              </a:rPr>
              <a:t> </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Diagnostic</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323" name="Google Shape;323;p21"/>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descr="A person standing in front of a building&#10;&#10;Description automatically generated" id="324" name="Google Shape;324;p21"/>
          <p:cNvPicPr preferRelativeResize="0"/>
          <p:nvPr/>
        </p:nvPicPr>
        <p:blipFill rotWithShape="1">
          <a:blip r:embed="rId4">
            <a:alphaModFix/>
          </a:blip>
          <a:srcRect b="0" l="0" r="0" t="0"/>
          <a:stretch/>
        </p:blipFill>
        <p:spPr>
          <a:xfrm>
            <a:off x="7336626" y="1320150"/>
            <a:ext cx="4217700" cy="4217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idx="1" type="body"/>
          </p:nvPr>
        </p:nvSpPr>
        <p:spPr>
          <a:xfrm>
            <a:off x="1226995" y="1782234"/>
            <a:ext cx="10515600" cy="4786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31B44B"/>
              </a:buClr>
              <a:buSzPts val="2600"/>
              <a:buNone/>
            </a:pPr>
            <a:r>
              <a:rPr b="1" i="1" lang="en-US" sz="2600">
                <a:solidFill>
                  <a:srgbClr val="00B050"/>
                </a:solidFill>
              </a:rPr>
              <a:t>Prochaines étapes </a:t>
            </a:r>
            <a:r>
              <a:rPr b="1" i="1" lang="en-US" sz="2600">
                <a:solidFill>
                  <a:srgbClr val="00B050"/>
                </a:solidFill>
              </a:rPr>
              <a:t>:</a:t>
            </a:r>
            <a:endParaRPr/>
          </a:p>
          <a:p>
            <a:pPr indent="-279400" lvl="0" marL="228600" rtl="0" algn="l">
              <a:lnSpc>
                <a:spcPct val="115000"/>
              </a:lnSpc>
              <a:spcBef>
                <a:spcPts val="0"/>
              </a:spcBef>
              <a:spcAft>
                <a:spcPts val="0"/>
              </a:spcAft>
              <a:buClr>
                <a:srgbClr val="31B44B"/>
              </a:buClr>
              <a:buSzPts val="2600"/>
              <a:buChar char="•"/>
            </a:pPr>
            <a:r>
              <a:rPr lang="en-US" sz="2600"/>
              <a:t>Vous décidez de diminuer progressivement les médicaments inhalés tout en surveillant ses mesures de débit de pointe.</a:t>
            </a:r>
            <a:r>
              <a:rPr lang="en-US" sz="1200">
                <a:latin typeface="Times New Roman"/>
                <a:ea typeface="Times New Roman"/>
                <a:cs typeface="Times New Roman"/>
                <a:sym typeface="Times New Roman"/>
              </a:rPr>
              <a:t> </a:t>
            </a:r>
            <a:endParaRPr sz="2600"/>
          </a:p>
          <a:p>
            <a:pPr indent="-279400" lvl="0" marL="228600" rtl="0" algn="l">
              <a:lnSpc>
                <a:spcPct val="115000"/>
              </a:lnSpc>
              <a:spcBef>
                <a:spcPts val="0"/>
              </a:spcBef>
              <a:spcAft>
                <a:spcPts val="0"/>
              </a:spcAft>
              <a:buClr>
                <a:srgbClr val="31B44B"/>
              </a:buClr>
              <a:buSzPts val="2600"/>
              <a:buChar char="•"/>
            </a:pPr>
            <a:r>
              <a:rPr lang="en-US" sz="2600"/>
              <a:t>Vous commencez par lui donner des comprimés de fer et</a:t>
            </a:r>
            <a:br>
              <a:rPr lang="en-US" sz="2600"/>
            </a:br>
            <a:r>
              <a:rPr lang="en-US" sz="2600"/>
              <a:t>vous l’orientez vers un gynécologue. </a:t>
            </a:r>
            <a:endParaRPr sz="2600"/>
          </a:p>
          <a:p>
            <a:pPr indent="-279400" lvl="0" marL="228600" rtl="0" algn="l">
              <a:lnSpc>
                <a:spcPct val="115000"/>
              </a:lnSpc>
              <a:spcBef>
                <a:spcPts val="0"/>
              </a:spcBef>
              <a:spcAft>
                <a:spcPts val="0"/>
              </a:spcAft>
              <a:buClr>
                <a:srgbClr val="31B44B"/>
              </a:buClr>
              <a:buSzPts val="2600"/>
              <a:buChar char="•"/>
            </a:pPr>
            <a:r>
              <a:rPr lang="en-US" sz="2600"/>
              <a:t>Vous lui demandez de revenir pour un contrôle après trois à quatre mois.</a:t>
            </a:r>
            <a:endParaRPr/>
          </a:p>
        </p:txBody>
      </p:sp>
      <p:pic>
        <p:nvPicPr>
          <p:cNvPr descr="A green logo with white text&#10;&#10;Description automatically generated" id="330" name="Google Shape;330;p22"/>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31" name="Google Shape;331;p22"/>
          <p:cNvSpPr txBox="1"/>
          <p:nvPr/>
        </p:nvSpPr>
        <p:spPr>
          <a:xfrm>
            <a:off x="1077495" y="76189"/>
            <a:ext cx="9163200" cy="172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2, </a:t>
            </a:r>
            <a:r>
              <a:rPr b="1" lang="en-US" sz="2600">
                <a:solidFill>
                  <a:srgbClr val="31B44B"/>
                </a:solidFill>
              </a:rPr>
              <a:t>deux</a:t>
            </a:r>
            <a:r>
              <a:rPr b="1" lang="en-US" sz="2600">
                <a:solidFill>
                  <a:srgbClr val="31B44B"/>
                </a:solidFill>
                <a:latin typeface="Arial"/>
                <a:ea typeface="Arial"/>
                <a:cs typeface="Arial"/>
                <a:sym typeface="Arial"/>
              </a:rPr>
              <a:t> </a:t>
            </a:r>
            <a:r>
              <a:rPr b="1" lang="en-US" sz="2600">
                <a:solidFill>
                  <a:srgbClr val="31B44B"/>
                </a:solidFill>
              </a:rPr>
              <a:t>semaines</a:t>
            </a:r>
            <a:r>
              <a:rPr b="1" lang="en-US" sz="2600">
                <a:solidFill>
                  <a:srgbClr val="31B44B"/>
                </a:solidFill>
                <a:latin typeface="Arial"/>
                <a:ea typeface="Arial"/>
                <a:cs typeface="Arial"/>
                <a:sym typeface="Arial"/>
              </a:rPr>
              <a:t> plus </a:t>
            </a:r>
            <a:r>
              <a:rPr b="1" lang="en-US" sz="2600">
                <a:solidFill>
                  <a:srgbClr val="31B44B"/>
                </a:solidFill>
              </a:rPr>
              <a:t>tard</a:t>
            </a:r>
            <a:r>
              <a:rPr b="1" lang="en-US" sz="2600">
                <a:solidFill>
                  <a:srgbClr val="31B44B"/>
                </a:solidFill>
                <a:latin typeface="Arial"/>
                <a:ea typeface="Arial"/>
                <a:cs typeface="Arial"/>
                <a:sym typeface="Arial"/>
              </a:rPr>
              <a:t> </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Prise en charge</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332" name="Google Shape;332;p22"/>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txBox="1"/>
          <p:nvPr>
            <p:ph idx="1" type="body"/>
          </p:nvPr>
        </p:nvSpPr>
        <p:spPr>
          <a:xfrm>
            <a:off x="909320" y="2289760"/>
            <a:ext cx="10515600" cy="4143600"/>
          </a:xfrm>
          <a:prstGeom prst="rect">
            <a:avLst/>
          </a:prstGeom>
          <a:noFill/>
          <a:ln>
            <a:noFill/>
          </a:ln>
        </p:spPr>
        <p:txBody>
          <a:bodyPr anchorCtr="0" anchor="t" bIns="45700" lIns="91425" spcFirstLastPara="1" rIns="91425" wrap="square" tIns="45700">
            <a:normAutofit fontScale="92500" lnSpcReduction="20000"/>
          </a:bodyPr>
          <a:lstStyle/>
          <a:p>
            <a:pPr indent="-267017" lvl="0" marL="228600" rtl="0" algn="l">
              <a:lnSpc>
                <a:spcPct val="115000"/>
              </a:lnSpc>
              <a:spcBef>
                <a:spcPts val="0"/>
              </a:spcBef>
              <a:spcAft>
                <a:spcPts val="0"/>
              </a:spcAft>
              <a:buSzPct val="100000"/>
              <a:buChar char="•"/>
            </a:pPr>
            <a:r>
              <a:rPr lang="en-US" sz="2600"/>
              <a:t>L’hémoglobine est maintenant à 12,5 avec un aspect normocytaire. </a:t>
            </a:r>
            <a:endParaRPr sz="2600"/>
          </a:p>
          <a:p>
            <a:pPr indent="-267017" lvl="0" marL="228600" rtl="0" algn="l">
              <a:lnSpc>
                <a:spcPct val="115000"/>
              </a:lnSpc>
              <a:spcBef>
                <a:spcPts val="0"/>
              </a:spcBef>
              <a:spcAft>
                <a:spcPts val="0"/>
              </a:spcAft>
              <a:buSzPct val="100000"/>
              <a:buChar char="•"/>
            </a:pPr>
            <a:r>
              <a:rPr lang="en-US" sz="2600"/>
              <a:t>Elsa se sent habituellement plus en forme et signale n’avoir plus de vertiges. </a:t>
            </a:r>
            <a:endParaRPr sz="2600"/>
          </a:p>
          <a:p>
            <a:pPr indent="-267017" lvl="0" marL="228600" rtl="0" algn="l">
              <a:lnSpc>
                <a:spcPct val="115000"/>
              </a:lnSpc>
              <a:spcBef>
                <a:spcPts val="0"/>
              </a:spcBef>
              <a:spcAft>
                <a:spcPts val="0"/>
              </a:spcAft>
              <a:buSzPct val="100000"/>
              <a:buChar char="•"/>
            </a:pPr>
            <a:r>
              <a:rPr lang="en-US" sz="2600"/>
              <a:t>Cependant, elle ressent toujours un essoufflement quand elle court, surtout lorsqu’elle fait des courses de compétition. </a:t>
            </a:r>
            <a:endParaRPr sz="2600"/>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216217" lvl="0" marL="228600" rtl="0" algn="l">
              <a:lnSpc>
                <a:spcPct val="115000"/>
              </a:lnSpc>
              <a:spcBef>
                <a:spcPts val="1000"/>
              </a:spcBef>
              <a:spcAft>
                <a:spcPts val="0"/>
              </a:spcAft>
              <a:buClr>
                <a:schemeClr val="dk1"/>
              </a:buClr>
              <a:buSzPct val="100000"/>
              <a:buChar char="•"/>
            </a:pPr>
            <a:r>
              <a:rPr lang="en-US" sz="2600"/>
              <a:t>Elle peut alors prendre des bouffées supplémentaires de salbutamol, mais elle n’est pas sûre que cela aide toujours.</a:t>
            </a:r>
            <a:endParaRPr sz="2600"/>
          </a:p>
          <a:p>
            <a:pPr indent="0" lvl="0" marL="0" rtl="0" algn="l">
              <a:lnSpc>
                <a:spcPct val="115000"/>
              </a:lnSpc>
              <a:spcBef>
                <a:spcPts val="1000"/>
              </a:spcBef>
              <a:spcAft>
                <a:spcPts val="0"/>
              </a:spcAft>
              <a:buClr>
                <a:srgbClr val="FF0000"/>
              </a:buClr>
              <a:buSzPct val="100000"/>
              <a:buNone/>
            </a:pPr>
            <a:r>
              <a:rPr b="1" i="1" lang="en-US" sz="2600">
                <a:solidFill>
                  <a:srgbClr val="FF0000"/>
                </a:solidFill>
              </a:rPr>
              <a:t>Question:</a:t>
            </a:r>
            <a:endParaRPr/>
          </a:p>
          <a:p>
            <a:pPr indent="0" lvl="0" marL="0" rtl="0" algn="l">
              <a:lnSpc>
                <a:spcPct val="115000"/>
              </a:lnSpc>
              <a:spcBef>
                <a:spcPts val="0"/>
              </a:spcBef>
              <a:spcAft>
                <a:spcPts val="0"/>
              </a:spcAft>
              <a:buClr>
                <a:schemeClr val="dk1"/>
              </a:buClr>
              <a:buSzPct val="42307"/>
              <a:buFont typeface="Arial"/>
              <a:buNone/>
            </a:pPr>
            <a:r>
              <a:rPr lang="en-US" sz="2600"/>
              <a:t>Que concluez-vous à ce niveau de la présentation ? Et quelles seront les prochaines étapes, d’après-vous?</a:t>
            </a:r>
            <a:endParaRPr/>
          </a:p>
        </p:txBody>
      </p:sp>
      <p:pic>
        <p:nvPicPr>
          <p:cNvPr descr="A green logo with white text&#10;&#10;Description automatically generated" id="339" name="Google Shape;339;p23"/>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40" name="Google Shape;340;p23"/>
          <p:cNvSpPr txBox="1"/>
          <p:nvPr/>
        </p:nvSpPr>
        <p:spPr>
          <a:xfrm>
            <a:off x="909325" y="121973"/>
            <a:ext cx="9163200" cy="199650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115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3, </a:t>
            </a:r>
            <a:r>
              <a:rPr b="1" lang="en-US" sz="2600">
                <a:solidFill>
                  <a:srgbClr val="31B44B"/>
                </a:solidFill>
              </a:rPr>
              <a:t>trois</a:t>
            </a:r>
            <a:r>
              <a:rPr b="1" lang="en-US" sz="2600">
                <a:solidFill>
                  <a:srgbClr val="31B44B"/>
                </a:solidFill>
                <a:latin typeface="Arial"/>
                <a:ea typeface="Arial"/>
                <a:cs typeface="Arial"/>
                <a:sym typeface="Arial"/>
              </a:rPr>
              <a:t> mo</a:t>
            </a:r>
            <a:r>
              <a:rPr b="1" lang="en-US" sz="2600">
                <a:solidFill>
                  <a:srgbClr val="31B44B"/>
                </a:solidFill>
              </a:rPr>
              <a:t>is plus tard</a:t>
            </a:r>
            <a:endParaRPr/>
          </a:p>
          <a:p>
            <a:pPr indent="0" lvl="0" marL="0" marR="0" rtl="0" algn="l">
              <a:lnSpc>
                <a:spcPct val="115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 </a:t>
            </a:r>
            <a:endParaRPr/>
          </a:p>
          <a:p>
            <a:pPr indent="0" lvl="0" marL="0" marR="0" rtl="0" algn="l">
              <a:lnSpc>
                <a:spcPct val="115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Elsa </a:t>
            </a:r>
            <a:r>
              <a:rPr b="1" lang="en-US" sz="2600">
                <a:solidFill>
                  <a:srgbClr val="31B44B"/>
                </a:solidFill>
              </a:rPr>
              <a:t>est</a:t>
            </a:r>
            <a:r>
              <a:rPr b="1" lang="en-US" sz="2600">
                <a:solidFill>
                  <a:srgbClr val="31B44B"/>
                </a:solidFill>
                <a:latin typeface="Arial"/>
                <a:ea typeface="Arial"/>
                <a:cs typeface="Arial"/>
                <a:sym typeface="Arial"/>
              </a:rPr>
              <a:t> ret</a:t>
            </a:r>
            <a:r>
              <a:rPr b="1" lang="en-US" sz="2600">
                <a:solidFill>
                  <a:srgbClr val="31B44B"/>
                </a:solidFill>
              </a:rPr>
              <a:t>ournée vivre en Suède</a:t>
            </a:r>
            <a:r>
              <a:rPr lang="en-US"/>
              <a:t>. </a:t>
            </a:r>
            <a:r>
              <a:rPr b="1" lang="en-US" sz="2600">
                <a:solidFill>
                  <a:srgbClr val="31B44B"/>
                </a:solidFill>
              </a:rPr>
              <a:t>Elle prend avec elle une copie imprimée de son dossier patient du Royaume-uni</a:t>
            </a:r>
            <a:endParaRPr sz="3200">
              <a:solidFill>
                <a:schemeClr val="dk1"/>
              </a:solidFill>
              <a:latin typeface="Play"/>
              <a:ea typeface="Play"/>
              <a:cs typeface="Play"/>
              <a:sym typeface="Play"/>
            </a:endParaRPr>
          </a:p>
        </p:txBody>
      </p:sp>
      <p:sp>
        <p:nvSpPr>
          <p:cNvPr id="341" name="Google Shape;341;p23"/>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4"/>
          <p:cNvSpPr txBox="1"/>
          <p:nvPr>
            <p:ph idx="1" type="body"/>
          </p:nvPr>
        </p:nvSpPr>
        <p:spPr>
          <a:xfrm>
            <a:off x="909325" y="1738400"/>
            <a:ext cx="10515600" cy="4625700"/>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lnSpc>
                <a:spcPct val="90000"/>
              </a:lnSpc>
              <a:spcBef>
                <a:spcPts val="0"/>
              </a:spcBef>
              <a:spcAft>
                <a:spcPts val="0"/>
              </a:spcAft>
              <a:buClr>
                <a:schemeClr val="dk1"/>
              </a:buClr>
              <a:buSzPct val="71962"/>
              <a:buNone/>
            </a:pPr>
            <a:r>
              <a:rPr lang="en-US" sz="3890"/>
              <a:t>Une nouvelle évaluation, Gardez à l’esprit les étapes précédentes</a:t>
            </a:r>
            <a:r>
              <a:rPr lang="en-US"/>
              <a:t>. </a:t>
            </a:r>
            <a:endParaRPr/>
          </a:p>
          <a:p>
            <a:pPr indent="0" lvl="0" marL="0" rtl="0" algn="l">
              <a:lnSpc>
                <a:spcPct val="90000"/>
              </a:lnSpc>
              <a:spcBef>
                <a:spcPts val="0"/>
              </a:spcBef>
              <a:spcAft>
                <a:spcPts val="0"/>
              </a:spcAft>
              <a:buClr>
                <a:schemeClr val="dk1"/>
              </a:buClr>
              <a:buSzPct val="61779"/>
              <a:buNone/>
            </a:pPr>
            <a:r>
              <a:rPr lang="en-US"/>
              <a:t>: </a:t>
            </a:r>
            <a:endParaRPr sz="4532"/>
          </a:p>
          <a:p>
            <a:pPr indent="-252903" lvl="1" marL="685800" rtl="0" algn="l">
              <a:lnSpc>
                <a:spcPct val="100000"/>
              </a:lnSpc>
              <a:spcBef>
                <a:spcPts val="0"/>
              </a:spcBef>
              <a:spcAft>
                <a:spcPts val="0"/>
              </a:spcAft>
              <a:buSzPct val="100000"/>
              <a:buChar char="•"/>
            </a:pPr>
            <a:r>
              <a:rPr lang="en-US" sz="3968"/>
              <a:t>S’assurer que le diagnostic est correct,</a:t>
            </a:r>
            <a:endParaRPr sz="3768"/>
          </a:p>
          <a:p>
            <a:pPr indent="-259252" lvl="1" marL="685800" rtl="0" algn="l">
              <a:lnSpc>
                <a:spcPct val="100000"/>
              </a:lnSpc>
              <a:spcBef>
                <a:spcPts val="0"/>
              </a:spcBef>
              <a:spcAft>
                <a:spcPts val="0"/>
              </a:spcAft>
              <a:buSzPct val="104581"/>
              <a:buChar char="•"/>
            </a:pPr>
            <a:r>
              <a:rPr lang="en-US" sz="3968"/>
              <a:t>Reconnaître et prendre en charge les comorbidité</a:t>
            </a:r>
            <a:r>
              <a:rPr lang="en-US" sz="2568">
                <a:latin typeface="Times New Roman"/>
                <a:ea typeface="Times New Roman"/>
                <a:cs typeface="Times New Roman"/>
                <a:sym typeface="Times New Roman"/>
              </a:rPr>
              <a:t>s, </a:t>
            </a:r>
            <a:endParaRPr sz="3768"/>
          </a:p>
          <a:p>
            <a:pPr indent="-252903" lvl="1" marL="685800" rtl="0" algn="l">
              <a:lnSpc>
                <a:spcPct val="100000"/>
              </a:lnSpc>
              <a:spcBef>
                <a:spcPts val="0"/>
              </a:spcBef>
              <a:spcAft>
                <a:spcPts val="0"/>
              </a:spcAft>
              <a:buSzPct val="100000"/>
              <a:buChar char="•"/>
            </a:pPr>
            <a:r>
              <a:rPr lang="en-US" sz="3968"/>
              <a:t>Procéder à une évaluation structurée en se concentrant sur ces éléments</a:t>
            </a:r>
            <a:endParaRPr sz="3968"/>
          </a:p>
          <a:p>
            <a:pPr indent="-476422" lvl="2" marL="1371600" rtl="0" algn="l">
              <a:lnSpc>
                <a:spcPct val="90000"/>
              </a:lnSpc>
              <a:spcBef>
                <a:spcPts val="500"/>
              </a:spcBef>
              <a:spcAft>
                <a:spcPts val="0"/>
              </a:spcAft>
              <a:buClr>
                <a:schemeClr val="dk1"/>
              </a:buClr>
              <a:buSzPct val="100000"/>
              <a:buFont typeface="Play"/>
              <a:buAutoNum type="arabicPeriod"/>
            </a:pPr>
            <a:r>
              <a:rPr lang="en-US" sz="3914"/>
              <a:t>Contr</a:t>
            </a:r>
            <a:r>
              <a:rPr lang="en-US" sz="3914"/>
              <a:t>ô</a:t>
            </a:r>
            <a:r>
              <a:rPr lang="en-US" sz="3914"/>
              <a:t>le de l’asthme</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Dépendnace Tabagique</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E</a:t>
            </a:r>
            <a:r>
              <a:rPr lang="en-US" sz="3914"/>
              <a:t>ducation du p</a:t>
            </a:r>
            <a:r>
              <a:rPr lang="en-US" sz="3914"/>
              <a:t>atient et auto-surveillance</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Facteurs aggravants et </a:t>
            </a:r>
            <a:r>
              <a:rPr lang="en-US" sz="3914"/>
              <a:t>déclenchants</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Pharmacothérapie</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Observance et </a:t>
            </a:r>
            <a:r>
              <a:rPr lang="en-US" sz="3914"/>
              <a:t>technique d’</a:t>
            </a:r>
            <a:r>
              <a:rPr lang="en-US" sz="3914"/>
              <a:t>inhalation. </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Obésité</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Soutien Psychologique</a:t>
            </a:r>
            <a:endParaRPr sz="3914"/>
          </a:p>
          <a:p>
            <a:pPr indent="-476422" lvl="2" marL="1371600" rtl="0" algn="l">
              <a:lnSpc>
                <a:spcPct val="90000"/>
              </a:lnSpc>
              <a:spcBef>
                <a:spcPts val="500"/>
              </a:spcBef>
              <a:spcAft>
                <a:spcPts val="0"/>
              </a:spcAft>
              <a:buClr>
                <a:schemeClr val="dk1"/>
              </a:buClr>
              <a:buSzPct val="100000"/>
              <a:buFont typeface="Play"/>
              <a:buAutoNum type="arabicPeriod"/>
            </a:pPr>
            <a:r>
              <a:rPr lang="en-US" sz="3914"/>
              <a:t>Adresser pour une évaluation par un spécialiste</a:t>
            </a:r>
            <a:endParaRPr sz="2181"/>
          </a:p>
        </p:txBody>
      </p:sp>
      <p:pic>
        <p:nvPicPr>
          <p:cNvPr descr="A green logo with white text&#10;&#10;Description automatically generated" id="348" name="Google Shape;348;p24"/>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49" name="Google Shape;349;p24"/>
          <p:cNvSpPr txBox="1"/>
          <p:nvPr/>
        </p:nvSpPr>
        <p:spPr>
          <a:xfrm>
            <a:off x="909320" y="160964"/>
            <a:ext cx="9163200" cy="172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3, </a:t>
            </a:r>
            <a:r>
              <a:rPr b="1" lang="en-US" sz="2600">
                <a:solidFill>
                  <a:srgbClr val="31B44B"/>
                </a:solidFill>
              </a:rPr>
              <a:t>trois</a:t>
            </a:r>
            <a:r>
              <a:rPr b="1" lang="en-US" sz="2600">
                <a:solidFill>
                  <a:srgbClr val="31B44B"/>
                </a:solidFill>
                <a:latin typeface="Arial"/>
                <a:ea typeface="Arial"/>
                <a:cs typeface="Arial"/>
                <a:sym typeface="Arial"/>
              </a:rPr>
              <a:t> mo</a:t>
            </a:r>
            <a:r>
              <a:rPr b="1" lang="en-US" sz="2600">
                <a:solidFill>
                  <a:srgbClr val="31B44B"/>
                </a:solidFill>
              </a:rPr>
              <a:t>is</a:t>
            </a:r>
            <a:r>
              <a:rPr b="1" lang="en-US" sz="2600">
                <a:solidFill>
                  <a:srgbClr val="31B44B"/>
                </a:solidFill>
                <a:latin typeface="Arial"/>
                <a:ea typeface="Arial"/>
                <a:cs typeface="Arial"/>
                <a:sym typeface="Arial"/>
              </a:rPr>
              <a:t> plus </a:t>
            </a:r>
            <a:r>
              <a:rPr b="1" lang="en-US" sz="2600">
                <a:solidFill>
                  <a:srgbClr val="31B44B"/>
                </a:solidFill>
              </a:rPr>
              <a:t>tard</a:t>
            </a:r>
            <a:r>
              <a:rPr b="1" lang="en-US" sz="2600">
                <a:solidFill>
                  <a:srgbClr val="31B44B"/>
                </a:solidFill>
                <a:latin typeface="Arial"/>
                <a:ea typeface="Arial"/>
                <a:cs typeface="Arial"/>
                <a:sym typeface="Arial"/>
              </a:rPr>
              <a:t> </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E</a:t>
            </a:r>
            <a:r>
              <a:rPr b="1" lang="en-US" sz="3200">
                <a:solidFill>
                  <a:srgbClr val="31B44B"/>
                </a:solidFill>
              </a:rPr>
              <a:t>xamen </a:t>
            </a:r>
            <a:r>
              <a:rPr b="1" lang="en-US" sz="3200">
                <a:solidFill>
                  <a:srgbClr val="31B44B"/>
                </a:solidFill>
                <a:latin typeface="Arial"/>
                <a:ea typeface="Arial"/>
                <a:cs typeface="Arial"/>
                <a:sym typeface="Arial"/>
              </a:rPr>
              <a:t>Clini</a:t>
            </a:r>
            <a:r>
              <a:rPr b="1" lang="en-US" sz="3200">
                <a:solidFill>
                  <a:srgbClr val="31B44B"/>
                </a:solidFill>
              </a:rPr>
              <a:t>que</a:t>
            </a:r>
            <a:r>
              <a:rPr b="1" lang="en-US" sz="3200">
                <a:solidFill>
                  <a:srgbClr val="31B44B"/>
                </a:solidFill>
                <a:latin typeface="Arial"/>
                <a:ea typeface="Arial"/>
                <a:cs typeface="Arial"/>
                <a:sym typeface="Arial"/>
              </a:rPr>
              <a:t> / </a:t>
            </a:r>
            <a:r>
              <a:rPr b="1" lang="en-US" sz="3200">
                <a:solidFill>
                  <a:srgbClr val="31B44B"/>
                </a:solidFill>
              </a:rPr>
              <a:t>I</a:t>
            </a:r>
            <a:r>
              <a:rPr b="1" lang="en-US" sz="3200">
                <a:solidFill>
                  <a:srgbClr val="31B44B"/>
                </a:solidFill>
                <a:latin typeface="Arial"/>
                <a:ea typeface="Arial"/>
                <a:cs typeface="Arial"/>
                <a:sym typeface="Arial"/>
              </a:rPr>
              <a:t>nvestigations </a:t>
            </a:r>
            <a:endParaRPr sz="2800">
              <a:solidFill>
                <a:schemeClr val="dk1"/>
              </a:solidFill>
            </a:endParaRPr>
          </a:p>
        </p:txBody>
      </p:sp>
      <p:sp>
        <p:nvSpPr>
          <p:cNvPr id="350" name="Google Shape;350;p24"/>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5"/>
          <p:cNvSpPr txBox="1"/>
          <p:nvPr>
            <p:ph idx="1" type="body"/>
          </p:nvPr>
        </p:nvSpPr>
        <p:spPr>
          <a:xfrm>
            <a:off x="1078550" y="1495474"/>
            <a:ext cx="10035000" cy="5263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31B44B"/>
              </a:buClr>
              <a:buSzPts val="2600"/>
              <a:buNone/>
            </a:pPr>
            <a:r>
              <a:rPr b="1" i="1" lang="en-US" sz="2400">
                <a:solidFill>
                  <a:srgbClr val="00B050"/>
                </a:solidFill>
              </a:rPr>
              <a:t>Prochaines</a:t>
            </a:r>
            <a:r>
              <a:rPr b="1" i="1" lang="en-US" sz="2400">
                <a:solidFill>
                  <a:srgbClr val="00B050"/>
                </a:solidFill>
              </a:rPr>
              <a:t> étapes:</a:t>
            </a:r>
            <a:endParaRPr sz="2600"/>
          </a:p>
          <a:p>
            <a:pPr indent="-266700" lvl="0" marL="228600" rtl="0" algn="l">
              <a:lnSpc>
                <a:spcPct val="115000"/>
              </a:lnSpc>
              <a:spcBef>
                <a:spcPts val="0"/>
              </a:spcBef>
              <a:spcAft>
                <a:spcPts val="0"/>
              </a:spcAft>
              <a:buClr>
                <a:srgbClr val="31B44B"/>
              </a:buClr>
              <a:buSzPts val="2400"/>
              <a:buChar char="•"/>
            </a:pPr>
            <a:r>
              <a:rPr lang="en-US" sz="2400"/>
              <a:t>Vous pensez à une obstruction laryngée induite par l’effort (OLIE) </a:t>
            </a:r>
            <a:endParaRPr sz="2400"/>
          </a:p>
          <a:p>
            <a:pPr indent="0" lvl="0" marL="228600" rtl="0" algn="l">
              <a:lnSpc>
                <a:spcPct val="115000"/>
              </a:lnSpc>
              <a:spcBef>
                <a:spcPts val="0"/>
              </a:spcBef>
              <a:spcAft>
                <a:spcPts val="0"/>
              </a:spcAft>
              <a:buNone/>
            </a:pPr>
            <a:r>
              <a:rPr lang="en-US" sz="2400"/>
              <a:t>ou à une dysfonction respiratoire, et commencez par adresser la patiente à un service d’ORL qui fera l’investigation nécessaire  </a:t>
            </a:r>
            <a:endParaRPr sz="1000">
              <a:latin typeface="Times New Roman"/>
              <a:ea typeface="Times New Roman"/>
              <a:cs typeface="Times New Roman"/>
              <a:sym typeface="Times New Roman"/>
            </a:endParaRPr>
          </a:p>
          <a:p>
            <a:pPr indent="-266700" lvl="0" marL="228600" rtl="0" algn="l">
              <a:lnSpc>
                <a:spcPct val="115000"/>
              </a:lnSpc>
              <a:spcBef>
                <a:spcPts val="0"/>
              </a:spcBef>
              <a:spcAft>
                <a:spcPts val="0"/>
              </a:spcAft>
              <a:buClr>
                <a:srgbClr val="31B44B"/>
              </a:buClr>
              <a:buSzPts val="2400"/>
              <a:buChar char="•"/>
            </a:pPr>
            <a:r>
              <a:rPr lang="en-US" sz="2400"/>
              <a:t>Vous vous demanderez également si le diagnostic de l’asthme est plausible. Vous décidez de passer au palier thérapeutique inférieur. En fait, vous demandez à la patiente d’arrêter de prendre ses inhalateurs tout en surveillant ses mesures de débit de pointe. </a:t>
            </a:r>
            <a:endParaRPr sz="2400"/>
          </a:p>
          <a:p>
            <a:pPr indent="-266700" lvl="0" marL="228600" rtl="0" algn="l">
              <a:lnSpc>
                <a:spcPct val="115000"/>
              </a:lnSpc>
              <a:spcBef>
                <a:spcPts val="0"/>
              </a:spcBef>
              <a:spcAft>
                <a:spcPts val="0"/>
              </a:spcAft>
              <a:buClr>
                <a:srgbClr val="31B44B"/>
              </a:buClr>
              <a:buSzPts val="2400"/>
              <a:buChar char="•"/>
            </a:pPr>
            <a:r>
              <a:rPr lang="en-US" sz="2400"/>
              <a:t>Vous prévoyez un suivi après que la consultation ORL ait été faite pour détecter une éventuelle aggravation de l’asthme. </a:t>
            </a:r>
            <a:endParaRPr sz="2400"/>
          </a:p>
        </p:txBody>
      </p:sp>
      <p:pic>
        <p:nvPicPr>
          <p:cNvPr descr="A green logo with white text&#10;&#10;Description automatically generated" id="357" name="Google Shape;357;p25"/>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58" name="Google Shape;358;p25"/>
          <p:cNvSpPr txBox="1"/>
          <p:nvPr/>
        </p:nvSpPr>
        <p:spPr>
          <a:xfrm>
            <a:off x="890645" y="-47261"/>
            <a:ext cx="9163200" cy="172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3, </a:t>
            </a:r>
            <a:r>
              <a:rPr b="1" lang="en-US" sz="2600">
                <a:solidFill>
                  <a:srgbClr val="31B44B"/>
                </a:solidFill>
              </a:rPr>
              <a:t>trois</a:t>
            </a:r>
            <a:r>
              <a:rPr b="1" lang="en-US" sz="2600">
                <a:solidFill>
                  <a:srgbClr val="31B44B"/>
                </a:solidFill>
                <a:latin typeface="Arial"/>
                <a:ea typeface="Arial"/>
                <a:cs typeface="Arial"/>
                <a:sym typeface="Arial"/>
              </a:rPr>
              <a:t> </a:t>
            </a:r>
            <a:r>
              <a:rPr b="1" lang="en-US" sz="2600">
                <a:solidFill>
                  <a:srgbClr val="31B44B"/>
                </a:solidFill>
              </a:rPr>
              <a:t>mois</a:t>
            </a:r>
            <a:r>
              <a:rPr b="1" lang="en-US" sz="2600">
                <a:solidFill>
                  <a:srgbClr val="31B44B"/>
                </a:solidFill>
                <a:latin typeface="Arial"/>
                <a:ea typeface="Arial"/>
                <a:cs typeface="Arial"/>
                <a:sym typeface="Arial"/>
              </a:rPr>
              <a:t> plus </a:t>
            </a:r>
            <a:r>
              <a:rPr b="1" lang="en-US" sz="2600">
                <a:solidFill>
                  <a:srgbClr val="31B44B"/>
                </a:solidFill>
              </a:rPr>
              <a:t>tard</a:t>
            </a:r>
            <a:r>
              <a:rPr b="1" lang="en-US" sz="2600">
                <a:solidFill>
                  <a:srgbClr val="31B44B"/>
                </a:solidFill>
                <a:latin typeface="Arial"/>
                <a:ea typeface="Arial"/>
                <a:cs typeface="Arial"/>
                <a:sym typeface="Arial"/>
              </a:rPr>
              <a:t> </a:t>
            </a:r>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Prise en charge</a:t>
            </a:r>
            <a:endParaRPr sz="3200">
              <a:solidFill>
                <a:schemeClr val="dk1"/>
              </a:solidFill>
              <a:latin typeface="Play"/>
              <a:ea typeface="Play"/>
              <a:cs typeface="Play"/>
              <a:sym typeface="Play"/>
            </a:endParaRPr>
          </a:p>
        </p:txBody>
      </p:sp>
      <p:sp>
        <p:nvSpPr>
          <p:cNvPr id="359" name="Google Shape;359;p25"/>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6"/>
          <p:cNvSpPr txBox="1"/>
          <p:nvPr>
            <p:ph idx="1" type="body"/>
          </p:nvPr>
        </p:nvSpPr>
        <p:spPr>
          <a:xfrm>
            <a:off x="909320" y="2118485"/>
            <a:ext cx="10515600" cy="4143476"/>
          </a:xfrm>
          <a:prstGeom prst="rect">
            <a:avLst/>
          </a:prstGeom>
          <a:noFill/>
          <a:ln>
            <a:noFill/>
          </a:ln>
        </p:spPr>
        <p:txBody>
          <a:bodyPr anchorCtr="0" anchor="t" bIns="45700" lIns="91425" spcFirstLastPara="1" rIns="91425" wrap="square" tIns="45700">
            <a:normAutofit fontScale="85000" lnSpcReduction="20000"/>
          </a:bodyPr>
          <a:lstStyle/>
          <a:p>
            <a:pPr indent="-203834" lvl="0" marL="228600" rtl="0" algn="l">
              <a:lnSpc>
                <a:spcPct val="115000"/>
              </a:lnSpc>
              <a:spcBef>
                <a:spcPts val="0"/>
              </a:spcBef>
              <a:spcAft>
                <a:spcPts val="0"/>
              </a:spcAft>
              <a:buClr>
                <a:schemeClr val="dk1"/>
              </a:buClr>
              <a:buSzPct val="100000"/>
              <a:buChar char="•"/>
            </a:pPr>
            <a:r>
              <a:rPr lang="en-US" sz="2600"/>
              <a:t>L’examen ORL était normal. </a:t>
            </a:r>
            <a:endParaRPr sz="2600"/>
          </a:p>
          <a:p>
            <a:pPr indent="-254634" lvl="0" marL="228600" rtl="0" algn="l">
              <a:lnSpc>
                <a:spcPct val="115000"/>
              </a:lnSpc>
              <a:spcBef>
                <a:spcPts val="0"/>
              </a:spcBef>
              <a:spcAft>
                <a:spcPts val="0"/>
              </a:spcAft>
              <a:buSzPct val="100000"/>
              <a:buChar char="•"/>
            </a:pPr>
            <a:r>
              <a:rPr lang="en-US" sz="2600"/>
              <a:t>La patiente n’a pas présenté d’aggravation de sa dyspnée ou de ce qu’elle considère comme des symptômes d’asthme, malgré qu’elle n’ait pas pris de CSI ou de SABA. </a:t>
            </a:r>
            <a:endParaRPr sz="2600"/>
          </a:p>
          <a:p>
            <a:pPr indent="-254634" lvl="0" marL="228600" rtl="0" algn="l">
              <a:lnSpc>
                <a:spcPct val="115000"/>
              </a:lnSpc>
              <a:spcBef>
                <a:spcPts val="0"/>
              </a:spcBef>
              <a:spcAft>
                <a:spcPts val="0"/>
              </a:spcAft>
              <a:buSzPct val="100000"/>
              <a:buChar char="•"/>
            </a:pPr>
            <a:r>
              <a:rPr lang="en-US" sz="2600"/>
              <a:t>Ses mesures de débit de pointe sont les mêmes qu’auparavant.  Vous effectuez à nouveau une spirométrie, qui était presque identique à la précédente, faite environ cinq mois plus tôt, lorsque la patiente était sous ses médicaments de l’asthme. </a:t>
            </a:r>
            <a:endParaRPr sz="2600"/>
          </a:p>
          <a:p>
            <a:pPr indent="0" lvl="0" marL="0" rtl="0" algn="l">
              <a:lnSpc>
                <a:spcPct val="115000"/>
              </a:lnSpc>
              <a:spcBef>
                <a:spcPts val="1000"/>
              </a:spcBef>
              <a:spcAft>
                <a:spcPts val="0"/>
              </a:spcAft>
              <a:buClr>
                <a:srgbClr val="FF0000"/>
              </a:buClr>
              <a:buSzPct val="100000"/>
              <a:buNone/>
            </a:pPr>
            <a:r>
              <a:rPr b="1" i="1" lang="en-US" sz="2600">
                <a:solidFill>
                  <a:srgbClr val="FF0000"/>
                </a:solidFill>
              </a:rPr>
              <a:t>Question:</a:t>
            </a:r>
            <a:endParaRPr/>
          </a:p>
          <a:p>
            <a:pPr indent="0" lvl="0" marL="0" rtl="0" algn="l">
              <a:lnSpc>
                <a:spcPct val="115000"/>
              </a:lnSpc>
              <a:spcBef>
                <a:spcPts val="0"/>
              </a:spcBef>
              <a:spcAft>
                <a:spcPts val="0"/>
              </a:spcAft>
              <a:buClr>
                <a:schemeClr val="dk1"/>
              </a:buClr>
              <a:buSzPct val="42307"/>
              <a:buFont typeface="Arial"/>
              <a:buNone/>
            </a:pPr>
            <a:r>
              <a:rPr lang="en-US" sz="2600"/>
              <a:t>Quelle est votre conclusion et quelles seront les prochaines étapes ? </a:t>
            </a:r>
            <a:endParaRPr sz="2600"/>
          </a:p>
          <a:p>
            <a:pPr indent="-50800" lvl="0" marL="228600" rtl="0" algn="l">
              <a:lnSpc>
                <a:spcPct val="115000"/>
              </a:lnSpc>
              <a:spcBef>
                <a:spcPts val="1000"/>
              </a:spcBef>
              <a:spcAft>
                <a:spcPts val="0"/>
              </a:spcAft>
              <a:buClr>
                <a:schemeClr val="dk1"/>
              </a:buClr>
              <a:buSzPct val="100000"/>
              <a:buNone/>
            </a:pPr>
            <a:r>
              <a:t/>
            </a:r>
            <a:endParaRPr/>
          </a:p>
        </p:txBody>
      </p:sp>
      <p:pic>
        <p:nvPicPr>
          <p:cNvPr descr="A green logo with white text&#10;&#10;Description automatically generated" id="366" name="Google Shape;366;p26"/>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67" name="Google Shape;367;p26"/>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4, </a:t>
            </a:r>
            <a:r>
              <a:rPr b="1" lang="en-US" sz="2600">
                <a:solidFill>
                  <a:srgbClr val="31B44B"/>
                </a:solidFill>
              </a:rPr>
              <a:t>un</a:t>
            </a:r>
            <a:r>
              <a:rPr b="1" lang="en-US" sz="2600">
                <a:solidFill>
                  <a:srgbClr val="31B44B"/>
                </a:solidFill>
                <a:latin typeface="Arial"/>
                <a:ea typeface="Arial"/>
                <a:cs typeface="Arial"/>
                <a:sym typeface="Arial"/>
              </a:rPr>
              <a:t> mo</a:t>
            </a:r>
            <a:r>
              <a:rPr b="1" lang="en-US" sz="2600">
                <a:solidFill>
                  <a:srgbClr val="31B44B"/>
                </a:solidFill>
              </a:rPr>
              <a:t>is</a:t>
            </a:r>
            <a:r>
              <a:rPr b="1" lang="en-US" sz="2600">
                <a:solidFill>
                  <a:srgbClr val="31B44B"/>
                </a:solidFill>
                <a:latin typeface="Arial"/>
                <a:ea typeface="Arial"/>
                <a:cs typeface="Arial"/>
                <a:sym typeface="Arial"/>
              </a:rPr>
              <a:t> plus </a:t>
            </a:r>
            <a:r>
              <a:rPr b="1" lang="en-US" sz="2600">
                <a:solidFill>
                  <a:srgbClr val="31B44B"/>
                </a:solidFill>
              </a:rPr>
              <a:t>tard</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Examen </a:t>
            </a:r>
            <a:r>
              <a:rPr b="1" lang="en-US" sz="3200">
                <a:solidFill>
                  <a:srgbClr val="31B44B"/>
                </a:solidFill>
                <a:latin typeface="Arial"/>
                <a:ea typeface="Arial"/>
                <a:cs typeface="Arial"/>
                <a:sym typeface="Arial"/>
              </a:rPr>
              <a:t>Clini</a:t>
            </a:r>
            <a:r>
              <a:rPr b="1" lang="en-US" sz="3200">
                <a:solidFill>
                  <a:srgbClr val="31B44B"/>
                </a:solidFill>
              </a:rPr>
              <a:t>que</a:t>
            </a:r>
            <a:r>
              <a:rPr b="1" lang="en-US" sz="3200">
                <a:solidFill>
                  <a:srgbClr val="31B44B"/>
                </a:solidFill>
                <a:latin typeface="Arial"/>
                <a:ea typeface="Arial"/>
                <a:cs typeface="Arial"/>
                <a:sym typeface="Arial"/>
              </a:rPr>
              <a:t>/</a:t>
            </a:r>
            <a:r>
              <a:rPr b="1" lang="en-US" sz="3200">
                <a:solidFill>
                  <a:srgbClr val="31B44B"/>
                </a:solidFill>
              </a:rPr>
              <a:t>I</a:t>
            </a:r>
            <a:r>
              <a:rPr b="1" lang="en-US" sz="3200">
                <a:solidFill>
                  <a:srgbClr val="31B44B"/>
                </a:solidFill>
                <a:latin typeface="Arial"/>
                <a:ea typeface="Arial"/>
                <a:cs typeface="Arial"/>
                <a:sym typeface="Arial"/>
              </a:rPr>
              <a:t>nvestigations </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368" name="Google Shape;368;p26"/>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A green logo with white text&#10;&#10;Description automatically generated" id="374" name="Google Shape;374;p27"/>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75" name="Google Shape;375;p27"/>
          <p:cNvSpPr txBox="1"/>
          <p:nvPr/>
        </p:nvSpPr>
        <p:spPr>
          <a:xfrm>
            <a:off x="3987150" y="6363979"/>
            <a:ext cx="4217700" cy="4154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
        <p:nvSpPr>
          <p:cNvPr id="376" name="Google Shape;376;p27"/>
          <p:cNvSpPr txBox="1"/>
          <p:nvPr/>
        </p:nvSpPr>
        <p:spPr>
          <a:xfrm>
            <a:off x="716670" y="-265436"/>
            <a:ext cx="9163200" cy="172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3, </a:t>
            </a:r>
            <a:r>
              <a:rPr b="1" lang="en-US" sz="2600">
                <a:solidFill>
                  <a:srgbClr val="31B44B"/>
                </a:solidFill>
              </a:rPr>
              <a:t>Trois</a:t>
            </a:r>
            <a:r>
              <a:rPr b="1" lang="en-US" sz="2600">
                <a:solidFill>
                  <a:srgbClr val="31B44B"/>
                </a:solidFill>
                <a:latin typeface="Arial"/>
                <a:ea typeface="Arial"/>
                <a:cs typeface="Arial"/>
                <a:sym typeface="Arial"/>
              </a:rPr>
              <a:t> mo</a:t>
            </a:r>
            <a:r>
              <a:rPr b="1" lang="en-US" sz="2600">
                <a:solidFill>
                  <a:srgbClr val="31B44B"/>
                </a:solidFill>
              </a:rPr>
              <a:t>is</a:t>
            </a:r>
            <a:r>
              <a:rPr b="1" lang="en-US" sz="2600">
                <a:solidFill>
                  <a:srgbClr val="31B44B"/>
                </a:solidFill>
                <a:latin typeface="Arial"/>
                <a:ea typeface="Arial"/>
                <a:cs typeface="Arial"/>
                <a:sym typeface="Arial"/>
              </a:rPr>
              <a:t> plus </a:t>
            </a:r>
            <a:r>
              <a:rPr b="1" lang="en-US" sz="2600">
                <a:solidFill>
                  <a:srgbClr val="31B44B"/>
                </a:solidFill>
              </a:rPr>
              <a:t>tard</a:t>
            </a:r>
            <a:r>
              <a:rPr b="1" lang="en-US" sz="2600">
                <a:solidFill>
                  <a:srgbClr val="31B44B"/>
                </a:solidFill>
                <a:latin typeface="Arial"/>
                <a:ea typeface="Arial"/>
                <a:cs typeface="Arial"/>
                <a:sym typeface="Arial"/>
              </a:rPr>
              <a:t>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latin typeface="Arial"/>
                <a:ea typeface="Arial"/>
                <a:cs typeface="Arial"/>
                <a:sym typeface="Arial"/>
              </a:rPr>
              <a:t>Diagnos</a:t>
            </a:r>
            <a:r>
              <a:rPr b="1" lang="en-US" sz="3200">
                <a:solidFill>
                  <a:srgbClr val="31B44B"/>
                </a:solidFill>
              </a:rPr>
              <a:t>t</a:t>
            </a:r>
            <a:r>
              <a:rPr b="1" lang="en-US" sz="3200">
                <a:solidFill>
                  <a:srgbClr val="31B44B"/>
                </a:solidFill>
                <a:latin typeface="Arial"/>
                <a:ea typeface="Arial"/>
                <a:cs typeface="Arial"/>
                <a:sym typeface="Arial"/>
              </a:rPr>
              <a:t>i</a:t>
            </a:r>
            <a:r>
              <a:rPr b="1" lang="en-US" sz="3200">
                <a:solidFill>
                  <a:srgbClr val="31B44B"/>
                </a:solidFill>
              </a:rPr>
              <a:t>c</a:t>
            </a:r>
            <a:endParaRPr sz="3200">
              <a:solidFill>
                <a:schemeClr val="dk1"/>
              </a:solidFill>
              <a:latin typeface="Play"/>
              <a:ea typeface="Play"/>
              <a:cs typeface="Play"/>
              <a:sym typeface="Play"/>
            </a:endParaRPr>
          </a:p>
        </p:txBody>
      </p:sp>
      <p:sp>
        <p:nvSpPr>
          <p:cNvPr id="377" name="Google Shape;377;p27"/>
          <p:cNvSpPr txBox="1"/>
          <p:nvPr>
            <p:ph idx="1" type="body"/>
          </p:nvPr>
        </p:nvSpPr>
        <p:spPr>
          <a:xfrm>
            <a:off x="240725" y="1154000"/>
            <a:ext cx="11819400" cy="4646700"/>
          </a:xfrm>
          <a:prstGeom prst="rect">
            <a:avLst/>
          </a:prstGeom>
          <a:noFill/>
          <a:ln>
            <a:noFill/>
          </a:ln>
        </p:spPr>
        <p:txBody>
          <a:bodyPr anchorCtr="0" anchor="t" bIns="45700" lIns="91425" spcFirstLastPara="1" rIns="91425" wrap="square" tIns="45700">
            <a:noAutofit/>
          </a:bodyPr>
          <a:lstStyle/>
          <a:p>
            <a:pPr indent="-216534" lvl="0" marL="228600" rtl="0" algn="l">
              <a:lnSpc>
                <a:spcPct val="115000"/>
              </a:lnSpc>
              <a:spcBef>
                <a:spcPts val="0"/>
              </a:spcBef>
              <a:spcAft>
                <a:spcPts val="0"/>
              </a:spcAft>
              <a:buClr>
                <a:schemeClr val="dk1"/>
              </a:buClr>
              <a:buSzPts val="2215"/>
              <a:buChar char="•"/>
            </a:pPr>
            <a:r>
              <a:rPr lang="en-US" sz="2215"/>
              <a:t>Vous concluez qu’elle souffre d’une dysfonction respiratoire (DR)</a:t>
            </a:r>
            <a:r>
              <a:rPr lang="en-US" sz="2215"/>
              <a:t> </a:t>
            </a:r>
            <a:endParaRPr sz="2370"/>
          </a:p>
          <a:p>
            <a:pPr indent="-231775" lvl="1" marL="685800" rtl="0" algn="l">
              <a:lnSpc>
                <a:spcPct val="115000"/>
              </a:lnSpc>
              <a:spcBef>
                <a:spcPts val="0"/>
              </a:spcBef>
              <a:spcAft>
                <a:spcPts val="0"/>
              </a:spcAft>
              <a:buSzPts val="1850"/>
              <a:buChar char="•"/>
            </a:pPr>
            <a:r>
              <a:rPr lang="en-US" sz="1850"/>
              <a:t>La dysfonction respiratoire est une affection respiratoire caractérisée par une certaine façon de respirer. Une respiration rapide et peu profonde et une parole en phrases courtes  qui sont observées soit en l’absence d’une maladie concomitante ou sont secondaires à des maladies cardiopulmonaires. </a:t>
            </a:r>
            <a:endParaRPr sz="1850"/>
          </a:p>
          <a:p>
            <a:pPr indent="-231775" lvl="1" marL="685800" rtl="0" algn="l">
              <a:lnSpc>
                <a:spcPct val="115000"/>
              </a:lnSpc>
              <a:spcBef>
                <a:spcPts val="0"/>
              </a:spcBef>
              <a:spcAft>
                <a:spcPts val="0"/>
              </a:spcAft>
              <a:buSzPts val="1850"/>
              <a:buChar char="•"/>
            </a:pPr>
            <a:r>
              <a:rPr lang="en-US" sz="1850"/>
              <a:t>Bien que le principal symptôme soit souvent la dyspnée ou la perception d’une difficulté respiratoire, Une dysfonction respiratoire est également associée avec symptômes tels que des étourdissements, et des parasthésies et des palpitations. </a:t>
            </a:r>
            <a:endParaRPr sz="1850"/>
          </a:p>
          <a:p>
            <a:pPr indent="-231775" lvl="1" marL="685800" rtl="0" algn="l">
              <a:lnSpc>
                <a:spcPct val="115000"/>
              </a:lnSpc>
              <a:spcBef>
                <a:spcPts val="0"/>
              </a:spcBef>
              <a:spcAft>
                <a:spcPts val="0"/>
              </a:spcAft>
              <a:buSzPts val="1850"/>
              <a:buChar char="•"/>
            </a:pPr>
            <a:r>
              <a:rPr lang="en-US" sz="1850"/>
              <a:t>La dysfonction respiratoire a été identifiée à tous les âges avec une prévalence d’environ 9,5 % chez les adultes, et elle est plus fréquente chez les femmes. </a:t>
            </a:r>
            <a:endParaRPr sz="1850"/>
          </a:p>
          <a:p>
            <a:pPr indent="-231775" lvl="1" marL="685800" rtl="0" algn="l">
              <a:lnSpc>
                <a:spcPct val="115000"/>
              </a:lnSpc>
              <a:spcBef>
                <a:spcPts val="0"/>
              </a:spcBef>
              <a:spcAft>
                <a:spcPts val="0"/>
              </a:spcAft>
              <a:buSzPts val="1850"/>
              <a:buChar char="•"/>
            </a:pPr>
            <a:r>
              <a:rPr lang="en-US" sz="1850"/>
              <a:t>Chez les asthmatiques, la dysfonction respiratoire est retrouvée de façon concomitante chez 1 femme sur 3 et un homme sur 5. </a:t>
            </a:r>
            <a:endParaRPr sz="1850"/>
          </a:p>
          <a:p>
            <a:pPr indent="-212725" lvl="1" marL="685800" rtl="0" algn="l">
              <a:lnSpc>
                <a:spcPct val="115000"/>
              </a:lnSpc>
              <a:spcBef>
                <a:spcPts val="0"/>
              </a:spcBef>
              <a:spcAft>
                <a:spcPts val="0"/>
              </a:spcAft>
              <a:buSzPts val="1550"/>
              <a:buChar char="•"/>
            </a:pPr>
            <a:r>
              <a:rPr lang="en-US" sz="1850"/>
              <a:t>La dysfonction respiration est souvent sous-diagnostiquée ou diagnostiqué à tort compte tenu de la similitude des symptômes qui lui sont associés ; tels que la dyspnée, la tachycardie, et les étourdissements ; avec ceux d’autres maladies cardiopulmonaires comme la BPCO et l’asthme.</a:t>
            </a:r>
            <a:r>
              <a:rPr lang="en-US" sz="1230">
                <a:latin typeface="Times New Roman"/>
                <a:ea typeface="Times New Roman"/>
                <a:cs typeface="Times New Roman"/>
                <a:sym typeface="Times New Roman"/>
              </a:rPr>
              <a:t> </a:t>
            </a:r>
            <a:endParaRPr sz="1850"/>
          </a:p>
          <a:p>
            <a:pPr indent="-218440" lvl="0" marL="228600" rtl="0" algn="l">
              <a:lnSpc>
                <a:spcPct val="115000"/>
              </a:lnSpc>
              <a:spcBef>
                <a:spcPts val="1000"/>
              </a:spcBef>
              <a:spcAft>
                <a:spcPts val="0"/>
              </a:spcAft>
              <a:buClr>
                <a:schemeClr val="dk1"/>
              </a:buClr>
              <a:buSzPts val="2060"/>
              <a:buChar char="•"/>
            </a:pPr>
            <a:r>
              <a:rPr lang="en-US" sz="2060"/>
              <a:t>Vous concluez donc qu’Elsa n’a pas d’asthme.</a:t>
            </a:r>
            <a:endParaRPr sz="2060"/>
          </a:p>
        </p:txBody>
      </p:sp>
      <p:sp>
        <p:nvSpPr>
          <p:cNvPr id="378" name="Google Shape;378;p27"/>
          <p:cNvSpPr txBox="1"/>
          <p:nvPr/>
        </p:nvSpPr>
        <p:spPr>
          <a:xfrm flipH="1">
            <a:off x="3705425" y="5999586"/>
            <a:ext cx="83547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Vidotto LS, Carvalho CRF, Harvey A, Jones M. </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J Bras Pneumol. 2019 Feb 11;45(1):e20170347. </a:t>
            </a:r>
            <a:endParaRPr sz="12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8"/>
          <p:cNvSpPr txBox="1"/>
          <p:nvPr>
            <p:ph idx="1" type="body"/>
          </p:nvPr>
        </p:nvSpPr>
        <p:spPr>
          <a:xfrm>
            <a:off x="945530" y="2346359"/>
            <a:ext cx="10515600" cy="3668361"/>
          </a:xfrm>
          <a:prstGeom prst="rect">
            <a:avLst/>
          </a:prstGeom>
          <a:noFill/>
          <a:ln>
            <a:noFill/>
          </a:ln>
        </p:spPr>
        <p:txBody>
          <a:bodyPr anchorCtr="0" anchor="t" bIns="45700" lIns="91425" spcFirstLastPara="1" rIns="91425" wrap="square" tIns="45700">
            <a:normAutofit/>
          </a:bodyPr>
          <a:lstStyle/>
          <a:p>
            <a:pPr indent="-279400" lvl="0" marL="228600" rtl="0" algn="l">
              <a:lnSpc>
                <a:spcPct val="100000"/>
              </a:lnSpc>
              <a:spcBef>
                <a:spcPts val="0"/>
              </a:spcBef>
              <a:spcAft>
                <a:spcPts val="0"/>
              </a:spcAft>
              <a:buClr>
                <a:srgbClr val="31B44B"/>
              </a:buClr>
              <a:buSzPts val="2600"/>
              <a:buChar char="•"/>
            </a:pPr>
            <a:r>
              <a:rPr lang="en-US" sz="2600"/>
              <a:t>Vous expliquez clairement à Elsa qu’elle n’a pas d’asthme et vous l’informez de sa dysfonction respiratoire. </a:t>
            </a:r>
            <a:endParaRPr sz="2600"/>
          </a:p>
          <a:p>
            <a:pPr indent="0" lvl="0" marL="0" rtl="0" algn="l">
              <a:lnSpc>
                <a:spcPct val="90000"/>
              </a:lnSpc>
              <a:spcBef>
                <a:spcPts val="0"/>
              </a:spcBef>
              <a:spcAft>
                <a:spcPts val="0"/>
              </a:spcAft>
              <a:buNone/>
            </a:pPr>
            <a:r>
              <a:t/>
            </a:r>
            <a:endParaRPr/>
          </a:p>
          <a:p>
            <a:pPr indent="-279400" lvl="0" marL="228600" rtl="0" algn="l">
              <a:lnSpc>
                <a:spcPct val="100000"/>
              </a:lnSpc>
              <a:spcBef>
                <a:spcPts val="0"/>
              </a:spcBef>
              <a:spcAft>
                <a:spcPts val="0"/>
              </a:spcAft>
              <a:buClr>
                <a:srgbClr val="31B44B"/>
              </a:buClr>
              <a:buSzPts val="2600"/>
              <a:buChar char="•"/>
            </a:pPr>
            <a:r>
              <a:rPr lang="en-US" sz="2600"/>
              <a:t>Vous convenez de l’adresser à un physiothérapeute respiratoire ou un orthophoniste qui s’intéressent particulièrement aux maladies respiratoires pour aider la patiente à gérer cette maladie.</a:t>
            </a:r>
            <a:endParaRPr sz="2600"/>
          </a:p>
        </p:txBody>
      </p:sp>
      <p:pic>
        <p:nvPicPr>
          <p:cNvPr descr="A green logo with white text&#10;&#10;Description automatically generated" id="384" name="Google Shape;384;p28"/>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85" name="Google Shape;385;p28"/>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3, </a:t>
            </a:r>
            <a:r>
              <a:rPr b="1" lang="en-US" sz="2600">
                <a:solidFill>
                  <a:srgbClr val="31B44B"/>
                </a:solidFill>
              </a:rPr>
              <a:t>trois</a:t>
            </a:r>
            <a:r>
              <a:rPr b="1" lang="en-US" sz="2600">
                <a:solidFill>
                  <a:srgbClr val="31B44B"/>
                </a:solidFill>
                <a:latin typeface="Arial"/>
                <a:ea typeface="Arial"/>
                <a:cs typeface="Arial"/>
                <a:sym typeface="Arial"/>
              </a:rPr>
              <a:t> mo</a:t>
            </a:r>
            <a:r>
              <a:rPr b="1" lang="en-US" sz="2600">
                <a:solidFill>
                  <a:srgbClr val="31B44B"/>
                </a:solidFill>
              </a:rPr>
              <a:t>is plus</a:t>
            </a:r>
            <a:r>
              <a:rPr b="1" lang="en-US" sz="2600">
                <a:solidFill>
                  <a:srgbClr val="31B44B"/>
                </a:solidFill>
                <a:latin typeface="Arial"/>
                <a:ea typeface="Arial"/>
                <a:cs typeface="Arial"/>
                <a:sym typeface="Arial"/>
              </a:rPr>
              <a:t> </a:t>
            </a:r>
            <a:r>
              <a:rPr b="1" lang="en-US" sz="2600">
                <a:solidFill>
                  <a:srgbClr val="31B44B"/>
                </a:solidFill>
              </a:rPr>
              <a:t>tard</a:t>
            </a:r>
            <a:r>
              <a:rPr b="1" lang="en-US" sz="2600">
                <a:solidFill>
                  <a:srgbClr val="31B44B"/>
                </a:solidFill>
                <a:latin typeface="Arial"/>
                <a:ea typeface="Arial"/>
                <a:cs typeface="Arial"/>
                <a:sym typeface="Arial"/>
              </a:rPr>
              <a:t> </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Prise en charge</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386" name="Google Shape;386;p28"/>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9"/>
          <p:cNvSpPr txBox="1"/>
          <p:nvPr>
            <p:ph type="title"/>
          </p:nvPr>
        </p:nvSpPr>
        <p:spPr>
          <a:xfrm>
            <a:off x="838200" y="45399"/>
            <a:ext cx="9163200" cy="7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b="1" lang="en-US" sz="3200">
                <a:solidFill>
                  <a:srgbClr val="31B44B"/>
                </a:solidFill>
                <a:latin typeface="Arial"/>
                <a:ea typeface="Arial"/>
                <a:cs typeface="Arial"/>
                <a:sym typeface="Arial"/>
              </a:rPr>
              <a:t>Resumé</a:t>
            </a:r>
            <a:endParaRPr sz="3200"/>
          </a:p>
        </p:txBody>
      </p:sp>
      <p:sp>
        <p:nvSpPr>
          <p:cNvPr id="392" name="Google Shape;392;p29"/>
          <p:cNvSpPr txBox="1"/>
          <p:nvPr>
            <p:ph idx="1" type="body"/>
          </p:nvPr>
        </p:nvSpPr>
        <p:spPr>
          <a:xfrm>
            <a:off x="249500" y="729300"/>
            <a:ext cx="11203200" cy="5875200"/>
          </a:xfrm>
          <a:prstGeom prst="rect">
            <a:avLst/>
          </a:prstGeom>
          <a:noFill/>
          <a:ln>
            <a:noFill/>
          </a:ln>
        </p:spPr>
        <p:txBody>
          <a:bodyPr anchorCtr="0" anchor="t" bIns="45700" lIns="91425" spcFirstLastPara="1" rIns="91425" wrap="square" tIns="45700">
            <a:normAutofit fontScale="77500" lnSpcReduction="10000"/>
          </a:bodyPr>
          <a:lstStyle/>
          <a:p>
            <a:pPr indent="-252095" lvl="0" marL="228600" rtl="0" algn="l">
              <a:lnSpc>
                <a:spcPct val="115000"/>
              </a:lnSpc>
              <a:spcBef>
                <a:spcPts val="0"/>
              </a:spcBef>
              <a:spcAft>
                <a:spcPts val="0"/>
              </a:spcAft>
              <a:buSzPct val="104255"/>
              <a:buChar char="•"/>
            </a:pPr>
            <a:r>
              <a:rPr lang="en-US" sz="2685"/>
              <a:t>Tout d’abord, assurez-vous que le diagnostic préalable d’asthme est correct. </a:t>
            </a:r>
            <a:endParaRPr sz="2685"/>
          </a:p>
          <a:p>
            <a:pPr indent="-228600" lvl="0" marL="228600" rtl="0" algn="l">
              <a:lnSpc>
                <a:spcPct val="115000"/>
              </a:lnSpc>
              <a:spcBef>
                <a:spcPts val="0"/>
              </a:spcBef>
              <a:spcAft>
                <a:spcPts val="0"/>
              </a:spcAft>
              <a:buClr>
                <a:schemeClr val="dk1"/>
              </a:buClr>
              <a:buSzPct val="104255"/>
              <a:buChar char="•"/>
            </a:pPr>
            <a:r>
              <a:rPr lang="en-US" sz="2685"/>
              <a:t>Demandez-vous toujours : « Est-ce que mon mon  patient a vraiment de l’asthme ? </a:t>
            </a:r>
            <a:endParaRPr sz="2685"/>
          </a:p>
          <a:p>
            <a:pPr indent="-266155" lvl="0" marL="228600" rtl="0" algn="l">
              <a:lnSpc>
                <a:spcPct val="115000"/>
              </a:lnSpc>
              <a:spcBef>
                <a:spcPts val="0"/>
              </a:spcBef>
              <a:spcAft>
                <a:spcPts val="0"/>
              </a:spcAft>
              <a:buSzPct val="114893"/>
              <a:buChar char="•"/>
            </a:pPr>
            <a:r>
              <a:rPr lang="en-US" sz="2685"/>
              <a:t>Un diagnostic correct d’asthme est basé sur un analyse profonde des antécédents cliniques, et la probabilité diagnostique se trouve considérablement augmentée si vous utilisez un test de la fonction respiratoire comme l’obstruction des voies respiratoires dans l’asthme est variable, une spirométrie normale n’exclut pas le diagnostic d’asthme. </a:t>
            </a:r>
            <a:endParaRPr sz="1485">
              <a:latin typeface="Times New Roman"/>
              <a:ea typeface="Times New Roman"/>
              <a:cs typeface="Times New Roman"/>
              <a:sym typeface="Times New Roman"/>
            </a:endParaRPr>
          </a:p>
          <a:p>
            <a:pPr indent="-266155" lvl="0" marL="228600" rtl="0" algn="l">
              <a:lnSpc>
                <a:spcPct val="115000"/>
              </a:lnSpc>
              <a:spcBef>
                <a:spcPts val="0"/>
              </a:spcBef>
              <a:spcAft>
                <a:spcPts val="0"/>
              </a:spcAft>
              <a:buSzPct val="114893"/>
              <a:buChar char="•"/>
            </a:pPr>
            <a:r>
              <a:rPr lang="en-US" sz="2685"/>
              <a:t>Généralement, la spirométrie est effectuée lorsque le patient est contrôlé ou asymptomatique, ce qui conduit souvent à un résultat faussement négatif. </a:t>
            </a:r>
            <a:endParaRPr sz="3085"/>
          </a:p>
          <a:p>
            <a:pPr indent="-266155" lvl="0" marL="228600" rtl="0" algn="l">
              <a:lnSpc>
                <a:spcPct val="115000"/>
              </a:lnSpc>
              <a:spcBef>
                <a:spcPts val="0"/>
              </a:spcBef>
              <a:spcAft>
                <a:spcPts val="0"/>
              </a:spcAft>
              <a:buSzPct val="114893"/>
              <a:buChar char="•"/>
            </a:pPr>
            <a:r>
              <a:rPr lang="en-US" sz="2685"/>
              <a:t>Et ne vous laissez pas induire en erreur.  Une approche ouverte avec une vision large lors de l’exploration de la dyspnée chez un patient avec un asthme préalablement diagnostiqué est d’une importance cruciale. </a:t>
            </a:r>
            <a:endParaRPr sz="2685"/>
          </a:p>
          <a:p>
            <a:pPr indent="-266155" lvl="0" marL="228600" rtl="0" algn="l">
              <a:lnSpc>
                <a:spcPct val="115000"/>
              </a:lnSpc>
              <a:spcBef>
                <a:spcPts val="0"/>
              </a:spcBef>
              <a:spcAft>
                <a:spcPts val="0"/>
              </a:spcAft>
              <a:buSzPct val="114893"/>
              <a:buChar char="•"/>
            </a:pPr>
            <a:r>
              <a:rPr lang="en-US" sz="2685"/>
              <a:t>Approchez toujours avec un interrogatoire structuré et des tests diagnostiques appropriés afin d’évaluer si les symptômes du patient sont causés par l’asthme, les comorbidités pouvant provoquer des symptômes similaires, </a:t>
            </a:r>
            <a:endParaRPr sz="3085"/>
          </a:p>
          <a:p>
            <a:pPr indent="-266155" lvl="0" marL="228600" rtl="0" algn="l">
              <a:lnSpc>
                <a:spcPct val="115000"/>
              </a:lnSpc>
              <a:spcBef>
                <a:spcPts val="0"/>
              </a:spcBef>
              <a:spcAft>
                <a:spcPts val="0"/>
              </a:spcAft>
              <a:buSzPct val="114893"/>
              <a:buChar char="•"/>
            </a:pPr>
            <a:r>
              <a:rPr lang="en-US" sz="2685"/>
              <a:t>Évaluez</a:t>
            </a:r>
            <a:r>
              <a:rPr lang="en-US" sz="2685"/>
              <a:t> périodiquement un patient avec une dyspnée, et il faut poursuivre l’investigation jusqu’à ce que les causes aient été trouvés, traités et les symptômes améliorés. </a:t>
            </a:r>
            <a:endParaRPr sz="2685"/>
          </a:p>
        </p:txBody>
      </p:sp>
      <p:pic>
        <p:nvPicPr>
          <p:cNvPr descr="A green logo with white text&#10;&#10;Description automatically generated" id="393" name="Google Shape;393;p29"/>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394" name="Google Shape;394;p29"/>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838199" y="325699"/>
            <a:ext cx="9685421" cy="777875"/>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31B44B"/>
              </a:buClr>
              <a:buSzPct val="100000"/>
              <a:buFont typeface="Arial"/>
              <a:buNone/>
            </a:pPr>
            <a:r>
              <a:rPr b="1" lang="en-US" sz="3200">
                <a:solidFill>
                  <a:srgbClr val="31B44B"/>
                </a:solidFill>
                <a:latin typeface="Arial"/>
                <a:ea typeface="Arial"/>
                <a:cs typeface="Arial"/>
                <a:sym typeface="Arial"/>
              </a:rPr>
              <a:t>Assistant de Bureau No. 2 sur l’asthme difficile à gérer</a:t>
            </a:r>
            <a:endParaRPr b="1" sz="3200">
              <a:solidFill>
                <a:srgbClr val="31B44B"/>
              </a:solidFill>
              <a:latin typeface="Arial"/>
              <a:ea typeface="Arial"/>
              <a:cs typeface="Arial"/>
              <a:sym typeface="Arial"/>
            </a:endParaRPr>
          </a:p>
        </p:txBody>
      </p:sp>
      <p:pic>
        <p:nvPicPr>
          <p:cNvPr descr="A green logo with white text&#10;&#10;Description automatically generated" id="109" name="Google Shape;109;p3"/>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a:off x="8204850" y="1103574"/>
            <a:ext cx="3412929" cy="4875612"/>
          </a:xfrm>
          <a:prstGeom prst="rect">
            <a:avLst/>
          </a:prstGeom>
          <a:noFill/>
          <a:ln>
            <a:noFill/>
          </a:ln>
          <a:effectLst>
            <a:outerShdw blurRad="292100" rotWithShape="0" algn="tl" dir="2700000" dist="139700">
              <a:srgbClr val="333333">
                <a:alpha val="64705"/>
              </a:srgbClr>
            </a:outerShdw>
          </a:effectLst>
        </p:spPr>
      </p:pic>
      <p:sp>
        <p:nvSpPr>
          <p:cNvPr id="111" name="Google Shape;111;p3"/>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0"/>
          <p:cNvSpPr txBox="1"/>
          <p:nvPr>
            <p:ph type="title"/>
          </p:nvPr>
        </p:nvSpPr>
        <p:spPr>
          <a:xfrm>
            <a:off x="838200" y="325699"/>
            <a:ext cx="9573126" cy="7778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B44B"/>
              </a:buClr>
              <a:buSzPct val="100000"/>
              <a:buFont typeface="Arial"/>
              <a:buNone/>
            </a:pPr>
            <a:r>
              <a:rPr b="1" lang="en-US" sz="3200">
                <a:solidFill>
                  <a:srgbClr val="31B44B"/>
                </a:solidFill>
                <a:latin typeface="Arial"/>
                <a:ea typeface="Arial"/>
                <a:cs typeface="Arial"/>
                <a:sym typeface="Arial"/>
              </a:rPr>
              <a:t>Assistant de Bureau </a:t>
            </a:r>
            <a:r>
              <a:rPr b="1" lang="en-US" sz="3200">
                <a:solidFill>
                  <a:srgbClr val="31B44B"/>
                </a:solidFill>
                <a:latin typeface="Arial"/>
                <a:ea typeface="Arial"/>
                <a:cs typeface="Arial"/>
                <a:sym typeface="Arial"/>
              </a:rPr>
              <a:t>No. 2 sur l’Asthme difficile à gérer</a:t>
            </a:r>
            <a:endParaRPr sz="3200"/>
          </a:p>
        </p:txBody>
      </p:sp>
      <p:sp>
        <p:nvSpPr>
          <p:cNvPr id="400" name="Google Shape;400;p30"/>
          <p:cNvSpPr txBox="1"/>
          <p:nvPr>
            <p:ph idx="1" type="body"/>
          </p:nvPr>
        </p:nvSpPr>
        <p:spPr>
          <a:xfrm>
            <a:off x="838201" y="1390650"/>
            <a:ext cx="6631982" cy="47863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1B44B"/>
              </a:buClr>
              <a:buSzPts val="2800"/>
              <a:buChar char="•"/>
            </a:pPr>
            <a:r>
              <a:rPr b="1" lang="en-US"/>
              <a:t>Savoir plus sur l’assistant de bureau</a:t>
            </a:r>
            <a:r>
              <a:rPr b="1" lang="en-US"/>
              <a:t>:</a:t>
            </a:r>
            <a:endParaRPr/>
          </a:p>
          <a:p>
            <a:pPr indent="-50800" lvl="0" marL="228600" rtl="0" algn="l">
              <a:lnSpc>
                <a:spcPct val="90000"/>
              </a:lnSpc>
              <a:spcBef>
                <a:spcPts val="1000"/>
              </a:spcBef>
              <a:spcAft>
                <a:spcPts val="0"/>
              </a:spcAft>
              <a:buClr>
                <a:srgbClr val="31B44B"/>
              </a:buClr>
              <a:buSzPts val="2800"/>
              <a:buNone/>
            </a:pPr>
            <a:r>
              <a:t/>
            </a:r>
            <a:endParaRPr/>
          </a:p>
          <a:p>
            <a:pPr indent="0" lvl="1" marL="457200" rtl="0" algn="l">
              <a:lnSpc>
                <a:spcPct val="90000"/>
              </a:lnSpc>
              <a:spcBef>
                <a:spcPts val="500"/>
              </a:spcBef>
              <a:spcAft>
                <a:spcPts val="0"/>
              </a:spcAft>
              <a:buClr>
                <a:srgbClr val="31B44B"/>
              </a:buClr>
              <a:buSzPts val="2400"/>
              <a:buNone/>
            </a:pPr>
            <a:r>
              <a:t/>
            </a:r>
            <a:endParaRPr/>
          </a:p>
          <a:p>
            <a:pPr indent="-50800" lvl="0" marL="228600" rtl="0" algn="l">
              <a:lnSpc>
                <a:spcPct val="90000"/>
              </a:lnSpc>
              <a:spcBef>
                <a:spcPts val="1000"/>
              </a:spcBef>
              <a:spcAft>
                <a:spcPts val="0"/>
              </a:spcAft>
              <a:buClr>
                <a:srgbClr val="31B44B"/>
              </a:buClr>
              <a:buSzPts val="2800"/>
              <a:buNone/>
            </a:pPr>
            <a:r>
              <a:t/>
            </a:r>
            <a:endParaRPr/>
          </a:p>
          <a:p>
            <a:pPr indent="-50800" lvl="0" marL="228600" rtl="0" algn="l">
              <a:lnSpc>
                <a:spcPct val="90000"/>
              </a:lnSpc>
              <a:spcBef>
                <a:spcPts val="1000"/>
              </a:spcBef>
              <a:spcAft>
                <a:spcPts val="0"/>
              </a:spcAft>
              <a:buClr>
                <a:srgbClr val="31B44B"/>
              </a:buClr>
              <a:buSzPts val="2800"/>
              <a:buNone/>
            </a:pPr>
            <a:r>
              <a:t/>
            </a:r>
            <a:endParaRPr/>
          </a:p>
        </p:txBody>
      </p:sp>
      <p:pic>
        <p:nvPicPr>
          <p:cNvPr descr="A green logo with white text&#10;&#10;Description automatically generated" id="401" name="Google Shape;401;p30"/>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402" name="Google Shape;402;p30"/>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id="403" name="Google Shape;403;p30"/>
          <p:cNvPicPr preferRelativeResize="0"/>
          <p:nvPr/>
        </p:nvPicPr>
        <p:blipFill rotWithShape="1">
          <a:blip r:embed="rId4">
            <a:alphaModFix/>
          </a:blip>
          <a:srcRect b="0" l="0" r="0" t="0"/>
          <a:stretch/>
        </p:blipFill>
        <p:spPr>
          <a:xfrm>
            <a:off x="5430538" y="2086932"/>
            <a:ext cx="2980795" cy="4258277"/>
          </a:xfrm>
          <a:prstGeom prst="rect">
            <a:avLst/>
          </a:prstGeom>
          <a:noFill/>
          <a:ln>
            <a:noFill/>
          </a:ln>
          <a:effectLst>
            <a:outerShdw blurRad="292100" rotWithShape="0" algn="tl" dir="2700000" dist="139700">
              <a:srgbClr val="333333">
                <a:alpha val="64705"/>
              </a:srgbClr>
            </a:outerShdw>
          </a:effectLst>
        </p:spPr>
      </p:pic>
      <p:pic>
        <p:nvPicPr>
          <p:cNvPr descr="A blue and white qr code&#10;&#10;Description automatically generated" id="404" name="Google Shape;404;p30"/>
          <p:cNvPicPr preferRelativeResize="0"/>
          <p:nvPr/>
        </p:nvPicPr>
        <p:blipFill rotWithShape="1">
          <a:blip r:embed="rId5">
            <a:alphaModFix/>
          </a:blip>
          <a:srcRect b="0" l="0" r="0" t="0"/>
          <a:stretch/>
        </p:blipFill>
        <p:spPr>
          <a:xfrm>
            <a:off x="668061" y="2540507"/>
            <a:ext cx="3967570" cy="39675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idx="1" type="body"/>
          </p:nvPr>
        </p:nvSpPr>
        <p:spPr>
          <a:xfrm>
            <a:off x="838200" y="1745988"/>
            <a:ext cx="10515600" cy="47863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b="1" lang="en-US" sz="2600"/>
              <a:t>À la fin de cette session d’étude de cas, le professionnel de santé devrait être capable :</a:t>
            </a:r>
            <a:endParaRPr/>
          </a:p>
          <a:p>
            <a:pPr indent="0" lvl="0" marL="0" rtl="0" algn="l">
              <a:lnSpc>
                <a:spcPct val="90000"/>
              </a:lnSpc>
              <a:spcBef>
                <a:spcPts val="1000"/>
              </a:spcBef>
              <a:spcAft>
                <a:spcPts val="0"/>
              </a:spcAft>
              <a:buClr>
                <a:schemeClr val="dk1"/>
              </a:buClr>
              <a:buSzPts val="2600"/>
              <a:buNone/>
            </a:pPr>
            <a:r>
              <a:t/>
            </a:r>
            <a:endParaRPr b="1" sz="2600"/>
          </a:p>
          <a:p>
            <a:pPr indent="-228600" lvl="0" marL="228600" rtl="0" algn="l">
              <a:lnSpc>
                <a:spcPct val="90000"/>
              </a:lnSpc>
              <a:spcBef>
                <a:spcPts val="1000"/>
              </a:spcBef>
              <a:spcAft>
                <a:spcPts val="0"/>
              </a:spcAft>
              <a:buClr>
                <a:schemeClr val="dk1"/>
              </a:buClr>
              <a:buSzPts val="2600"/>
              <a:buChar char="•"/>
            </a:pPr>
            <a:r>
              <a:rPr lang="en-US" sz="2600"/>
              <a:t>De lister et reconnaître les différents diagnostics différentiels de l’asthme, </a:t>
            </a:r>
            <a:endParaRPr sz="2600"/>
          </a:p>
          <a:p>
            <a:pPr indent="-228600" lvl="0" marL="228600" rtl="0" algn="l">
              <a:lnSpc>
                <a:spcPct val="90000"/>
              </a:lnSpc>
              <a:spcBef>
                <a:spcPts val="1000"/>
              </a:spcBef>
              <a:spcAft>
                <a:spcPts val="0"/>
              </a:spcAft>
              <a:buClr>
                <a:schemeClr val="dk1"/>
              </a:buClr>
              <a:buSzPts val="2600"/>
              <a:buChar char="•"/>
            </a:pPr>
            <a:r>
              <a:rPr lang="en-US" sz="2600"/>
              <a:t>Analyser et évaluer l’importance de l’histoire clinique et les attentes du patient et ses préjugés dans ce processus de diagnostic de l’asthme et/ou de la dyspnée, </a:t>
            </a:r>
            <a:endParaRPr/>
          </a:p>
          <a:p>
            <a:pPr indent="-228600" lvl="0" marL="228600" rtl="0" algn="l">
              <a:lnSpc>
                <a:spcPct val="90000"/>
              </a:lnSpc>
              <a:spcBef>
                <a:spcPts val="1000"/>
              </a:spcBef>
              <a:spcAft>
                <a:spcPts val="0"/>
              </a:spcAft>
              <a:buClr>
                <a:schemeClr val="dk1"/>
              </a:buClr>
              <a:buSzPts val="2600"/>
              <a:buChar char="•"/>
            </a:pPr>
            <a:r>
              <a:rPr lang="en-US" sz="2600"/>
              <a:t>Planifier et assurer un suivi périodique pour les patients </a:t>
            </a:r>
            <a:r>
              <a:rPr lang="en-US" sz="2600"/>
              <a:t>dyspnéiques</a:t>
            </a:r>
            <a:r>
              <a:rPr lang="en-US" sz="2600"/>
              <a:t> ou dont le diagnostic est peu clair. </a:t>
            </a:r>
            <a:endParaRPr sz="2600"/>
          </a:p>
          <a:p>
            <a:pPr indent="0" lvl="0" marL="0" rtl="0" algn="l">
              <a:lnSpc>
                <a:spcPct val="90000"/>
              </a:lnSpc>
              <a:spcBef>
                <a:spcPts val="1000"/>
              </a:spcBef>
              <a:spcAft>
                <a:spcPts val="0"/>
              </a:spcAft>
              <a:buClr>
                <a:schemeClr val="dk1"/>
              </a:buClr>
              <a:buSzPts val="2800"/>
              <a:buNone/>
            </a:pPr>
            <a:r>
              <a:t/>
            </a:r>
            <a:endParaRPr/>
          </a:p>
        </p:txBody>
      </p:sp>
      <p:pic>
        <p:nvPicPr>
          <p:cNvPr descr="A green logo with white text&#10;&#10;Description automatically generated" id="117" name="Google Shape;117;p4"/>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18" name="Google Shape;118;p4"/>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
        <p:nvSpPr>
          <p:cNvPr id="119" name="Google Shape;119;p4"/>
          <p:cNvSpPr txBox="1"/>
          <p:nvPr/>
        </p:nvSpPr>
        <p:spPr>
          <a:xfrm>
            <a:off x="838200" y="549712"/>
            <a:ext cx="9163050" cy="77787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latin typeface="Arial"/>
                <a:ea typeface="Arial"/>
                <a:cs typeface="Arial"/>
                <a:sym typeface="Arial"/>
              </a:rPr>
              <a:t>Objectifs d’apprentissage</a:t>
            </a:r>
            <a:endParaRPr b="1" sz="3200">
              <a:solidFill>
                <a:srgbClr val="31B44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838200" y="325699"/>
            <a:ext cx="9163050" cy="7778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b="1" lang="en-US" sz="3200">
                <a:solidFill>
                  <a:srgbClr val="31B44B"/>
                </a:solidFill>
                <a:latin typeface="Arial"/>
                <a:ea typeface="Arial"/>
                <a:cs typeface="Arial"/>
                <a:sym typeface="Arial"/>
              </a:rPr>
              <a:t>Etude de Cas 3</a:t>
            </a:r>
            <a:endParaRPr sz="3200"/>
          </a:p>
        </p:txBody>
      </p:sp>
      <p:sp>
        <p:nvSpPr>
          <p:cNvPr id="126" name="Google Shape;126;p5"/>
          <p:cNvSpPr txBox="1"/>
          <p:nvPr>
            <p:ph idx="1" type="body"/>
          </p:nvPr>
        </p:nvSpPr>
        <p:spPr>
          <a:xfrm>
            <a:off x="838200" y="1390650"/>
            <a:ext cx="6382407" cy="4786313"/>
          </a:xfrm>
          <a:prstGeom prst="rect">
            <a:avLst/>
          </a:prstGeom>
          <a:noFill/>
          <a:ln>
            <a:noFill/>
          </a:ln>
        </p:spPr>
        <p:txBody>
          <a:bodyPr anchorCtr="0" anchor="t" bIns="45700" lIns="91425" spcFirstLastPara="1" rIns="91425" wrap="square" tIns="45700">
            <a:normAutofit fontScale="92500" lnSpcReduction="10000"/>
          </a:bodyPr>
          <a:lstStyle/>
          <a:p>
            <a:pPr indent="-215265" lvl="0" marL="228600" rtl="0" algn="l">
              <a:lnSpc>
                <a:spcPct val="130714"/>
              </a:lnSpc>
              <a:spcBef>
                <a:spcPts val="0"/>
              </a:spcBef>
              <a:spcAft>
                <a:spcPts val="0"/>
              </a:spcAft>
              <a:buClr>
                <a:srgbClr val="31B44B"/>
              </a:buClr>
              <a:buSzPct val="100000"/>
              <a:buChar char="•"/>
            </a:pPr>
            <a:r>
              <a:rPr b="1" lang="en-US">
                <a:solidFill>
                  <a:srgbClr val="31B44B"/>
                </a:solidFill>
              </a:rPr>
              <a:t>Elsa</a:t>
            </a:r>
            <a:r>
              <a:rPr lang="en-US"/>
              <a:t> s’inquiète que son asthme soit en train de s’aggraver. Elle a présenté quelques épisodes de dyspnée et des vertiges durant une course à pied. </a:t>
            </a:r>
            <a:endParaRPr/>
          </a:p>
          <a:p>
            <a:pPr indent="-215265" lvl="0" marL="228600" rtl="0" algn="l">
              <a:lnSpc>
                <a:spcPct val="130714"/>
              </a:lnSpc>
              <a:spcBef>
                <a:spcPts val="1000"/>
              </a:spcBef>
              <a:spcAft>
                <a:spcPts val="0"/>
              </a:spcAft>
              <a:buClr>
                <a:schemeClr val="dk1"/>
              </a:buClr>
              <a:buSzPct val="100000"/>
              <a:buChar char="•"/>
            </a:pPr>
            <a:r>
              <a:rPr lang="en-US"/>
              <a:t>Quels sont les facteurs qui pourraient entraver le contrôle et le traitement de cette patiente ? </a:t>
            </a:r>
            <a:endParaRPr/>
          </a:p>
          <a:p>
            <a:pPr indent="-220027" lvl="0" marL="228600" rtl="0" algn="l">
              <a:lnSpc>
                <a:spcPct val="130714"/>
              </a:lnSpc>
              <a:spcBef>
                <a:spcPts val="1000"/>
              </a:spcBef>
              <a:spcAft>
                <a:spcPts val="0"/>
              </a:spcAft>
              <a:buClr>
                <a:schemeClr val="dk1"/>
              </a:buClr>
              <a:buSzPct val="100000"/>
              <a:buChar char="•"/>
            </a:pPr>
            <a:r>
              <a:rPr lang="en-US" sz="1800">
                <a:latin typeface="Times New Roman"/>
                <a:ea typeface="Times New Roman"/>
                <a:cs typeface="Times New Roman"/>
                <a:sym typeface="Times New Roman"/>
              </a:rPr>
              <a:t> </a:t>
            </a:r>
            <a:r>
              <a:rPr lang="en-US"/>
              <a:t>S’</a:t>
            </a:r>
            <a:r>
              <a:rPr lang="en-US"/>
              <a:t>agit-il d’un cas d’asthme difficile à gérer ? </a:t>
            </a:r>
            <a:endParaRPr/>
          </a:p>
        </p:txBody>
      </p:sp>
      <p:pic>
        <p:nvPicPr>
          <p:cNvPr descr="A green logo with white text&#10;&#10;Description automatically generated" id="127" name="Google Shape;127;p5"/>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pic>
        <p:nvPicPr>
          <p:cNvPr descr="A person standing in front of a building&#10;&#10;Description automatically generated" id="128" name="Google Shape;128;p5"/>
          <p:cNvPicPr preferRelativeResize="0"/>
          <p:nvPr/>
        </p:nvPicPr>
        <p:blipFill rotWithShape="1">
          <a:blip r:embed="rId4">
            <a:alphaModFix/>
          </a:blip>
          <a:srcRect b="0" l="0" r="0" t="0"/>
          <a:stretch/>
        </p:blipFill>
        <p:spPr>
          <a:xfrm>
            <a:off x="7336626" y="1320150"/>
            <a:ext cx="4217700" cy="4217700"/>
          </a:xfrm>
          <a:prstGeom prst="rect">
            <a:avLst/>
          </a:prstGeom>
          <a:noFill/>
          <a:ln>
            <a:noFill/>
          </a:ln>
        </p:spPr>
      </p:pic>
      <p:sp>
        <p:nvSpPr>
          <p:cNvPr id="129" name="Google Shape;129;p5"/>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idx="1" type="body"/>
          </p:nvPr>
        </p:nvSpPr>
        <p:spPr>
          <a:xfrm>
            <a:off x="909320" y="1993164"/>
            <a:ext cx="6205354" cy="4786313"/>
          </a:xfrm>
          <a:prstGeom prst="rect">
            <a:avLst/>
          </a:prstGeom>
          <a:noFill/>
          <a:ln>
            <a:noFill/>
          </a:ln>
        </p:spPr>
        <p:txBody>
          <a:bodyPr anchorCtr="0" anchor="t" bIns="45700" lIns="91425" spcFirstLastPara="1" rIns="91425" wrap="square" tIns="45700">
            <a:normAutofit fontScale="92500" lnSpcReduction="20000"/>
          </a:bodyPr>
          <a:lstStyle/>
          <a:p>
            <a:pPr indent="-216217" lvl="0" marL="228600" rtl="0" algn="l">
              <a:lnSpc>
                <a:spcPct val="131538"/>
              </a:lnSpc>
              <a:spcBef>
                <a:spcPts val="0"/>
              </a:spcBef>
              <a:spcAft>
                <a:spcPts val="0"/>
              </a:spcAft>
              <a:buClr>
                <a:schemeClr val="dk1"/>
              </a:buClr>
              <a:buSzPct val="100000"/>
              <a:buChar char="•"/>
            </a:pPr>
            <a:r>
              <a:rPr lang="en-US" sz="2600"/>
              <a:t>42 ans, Mère de 2 filles (6 et 8 ans). Elle est mariée. </a:t>
            </a:r>
            <a:endParaRPr sz="2600"/>
          </a:p>
          <a:p>
            <a:pPr indent="-216217" lvl="0" marL="228600" rtl="0" algn="l">
              <a:lnSpc>
                <a:spcPct val="131538"/>
              </a:lnSpc>
              <a:spcBef>
                <a:spcPts val="1000"/>
              </a:spcBef>
              <a:spcAft>
                <a:spcPts val="0"/>
              </a:spcAft>
              <a:buClr>
                <a:schemeClr val="dk1"/>
              </a:buClr>
              <a:buSzPct val="100000"/>
              <a:buChar char="•"/>
            </a:pPr>
            <a:r>
              <a:rPr lang="en-US" sz="2600"/>
              <a:t>Elle est enseignante en langues. </a:t>
            </a:r>
            <a:endParaRPr sz="2600"/>
          </a:p>
          <a:p>
            <a:pPr indent="-216217" lvl="0" marL="228600" rtl="0" algn="l">
              <a:lnSpc>
                <a:spcPct val="131538"/>
              </a:lnSpc>
              <a:spcBef>
                <a:spcPts val="1000"/>
              </a:spcBef>
              <a:spcAft>
                <a:spcPts val="0"/>
              </a:spcAft>
              <a:buClr>
                <a:schemeClr val="dk1"/>
              </a:buClr>
              <a:buSzPct val="100000"/>
              <a:buChar char="•"/>
            </a:pPr>
            <a:r>
              <a:rPr lang="en-US" sz="2600"/>
              <a:t>Elle n’a jamais fumé et boit un ou deux verres de vin le week-end. </a:t>
            </a:r>
            <a:endParaRPr sz="2600"/>
          </a:p>
          <a:p>
            <a:pPr indent="-216217" lvl="0" marL="228600" rtl="0" algn="l">
              <a:lnSpc>
                <a:spcPct val="131538"/>
              </a:lnSpc>
              <a:spcBef>
                <a:spcPts val="1000"/>
              </a:spcBef>
              <a:spcAft>
                <a:spcPts val="0"/>
              </a:spcAft>
              <a:buClr>
                <a:schemeClr val="dk1"/>
              </a:buClr>
              <a:buSzPct val="100000"/>
              <a:buChar char="•"/>
            </a:pPr>
            <a:r>
              <a:rPr lang="en-US" sz="2600"/>
              <a:t> Elle est membre d’un club de course à pied et court au moins trois fois par semaine 10 km et fait des courses le week-end. </a:t>
            </a:r>
            <a:endParaRPr sz="2600"/>
          </a:p>
          <a:p>
            <a:pPr indent="-63500" lvl="0" marL="228600" rtl="0" algn="l">
              <a:lnSpc>
                <a:spcPct val="131538"/>
              </a:lnSpc>
              <a:spcBef>
                <a:spcPts val="1000"/>
              </a:spcBef>
              <a:spcAft>
                <a:spcPts val="0"/>
              </a:spcAft>
              <a:buClr>
                <a:schemeClr val="dk1"/>
              </a:buClr>
              <a:buSzPct val="100000"/>
              <a:buNone/>
            </a:pPr>
            <a:r>
              <a:t/>
            </a:r>
            <a:endParaRPr sz="2600"/>
          </a:p>
        </p:txBody>
      </p:sp>
      <p:pic>
        <p:nvPicPr>
          <p:cNvPr descr="A green logo with white text&#10;&#10;Description automatically generated" id="135" name="Google Shape;135;p6"/>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36" name="Google Shape;136;p6"/>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latin typeface="Arial"/>
                <a:ea typeface="Arial"/>
                <a:cs typeface="Arial"/>
                <a:sym typeface="Arial"/>
              </a:rPr>
              <a:t>The patient: Elsa</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pic>
        <p:nvPicPr>
          <p:cNvPr descr="A person standing in front of a building&#10;&#10;Description automatically generated" id="137" name="Google Shape;137;p6"/>
          <p:cNvPicPr preferRelativeResize="0"/>
          <p:nvPr/>
        </p:nvPicPr>
        <p:blipFill rotWithShape="1">
          <a:blip r:embed="rId4">
            <a:alphaModFix/>
          </a:blip>
          <a:srcRect b="0" l="0" r="0" t="0"/>
          <a:stretch/>
        </p:blipFill>
        <p:spPr>
          <a:xfrm>
            <a:off x="7336626" y="1320150"/>
            <a:ext cx="4217700" cy="4217700"/>
          </a:xfrm>
          <a:prstGeom prst="rect">
            <a:avLst/>
          </a:prstGeom>
          <a:noFill/>
          <a:ln>
            <a:noFill/>
          </a:ln>
        </p:spPr>
      </p:pic>
      <p:sp>
        <p:nvSpPr>
          <p:cNvPr id="138" name="Google Shape;138;p6"/>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idx="1" type="body"/>
          </p:nvPr>
        </p:nvSpPr>
        <p:spPr>
          <a:xfrm>
            <a:off x="909325" y="1893500"/>
            <a:ext cx="8068500" cy="4768800"/>
          </a:xfrm>
          <a:prstGeom prst="rect">
            <a:avLst/>
          </a:prstGeom>
          <a:noFill/>
          <a:ln>
            <a:noFill/>
          </a:ln>
        </p:spPr>
        <p:txBody>
          <a:bodyPr anchorCtr="0" anchor="t" bIns="45700" lIns="91425" spcFirstLastPara="1" rIns="91425" wrap="square" tIns="45700">
            <a:normAutofit fontScale="62500"/>
          </a:bodyPr>
          <a:lstStyle/>
          <a:p>
            <a:pPr indent="-201930" lvl="0" marL="228600" rtl="0" algn="l">
              <a:lnSpc>
                <a:spcPct val="90000"/>
              </a:lnSpc>
              <a:spcBef>
                <a:spcPts val="0"/>
              </a:spcBef>
              <a:spcAft>
                <a:spcPts val="0"/>
              </a:spcAft>
              <a:buClr>
                <a:schemeClr val="dk1"/>
              </a:buClr>
              <a:buSzPct val="100000"/>
              <a:buChar char="•"/>
            </a:pPr>
            <a:r>
              <a:rPr lang="en-US"/>
              <a:t>Elsa ne signale aucune allergie et n’a pas d’animaux domestiques à la maison; Ses parents vont bien et sont à la fin de leur 7ème décennie. Ses</a:t>
            </a:r>
            <a:r>
              <a:rPr lang="en-US"/>
              <a:t> parents vont bien et sont à la fin de leur 7ème </a:t>
            </a:r>
            <a:r>
              <a:rPr lang="en-US"/>
              <a:t>décennie</a:t>
            </a:r>
            <a:r>
              <a:rPr lang="en-US"/>
              <a:t>. </a:t>
            </a:r>
            <a:r>
              <a:rPr lang="en-US"/>
              <a:t>Aucun des membres de sa proche famille ne souffre d’asthme ou d’allergies. </a:t>
            </a:r>
            <a:endParaRPr/>
          </a:p>
          <a:p>
            <a:pPr indent="0" lvl="0" marL="228600" rtl="0" algn="l">
              <a:lnSpc>
                <a:spcPct val="90000"/>
              </a:lnSpc>
              <a:spcBef>
                <a:spcPts val="0"/>
              </a:spcBef>
              <a:spcAft>
                <a:spcPts val="0"/>
              </a:spcAft>
              <a:buNone/>
            </a:pPr>
            <a:r>
              <a:rPr lang="en-US"/>
              <a:t>. </a:t>
            </a:r>
            <a:endParaRPr/>
          </a:p>
          <a:p>
            <a:pPr indent="-225425" lvl="0" marL="228600" rtl="0" algn="l">
              <a:lnSpc>
                <a:spcPct val="100000"/>
              </a:lnSpc>
              <a:spcBef>
                <a:spcPts val="0"/>
              </a:spcBef>
              <a:spcAft>
                <a:spcPts val="0"/>
              </a:spcAft>
              <a:buSzPct val="233333"/>
              <a:buChar char="•"/>
            </a:pPr>
            <a:r>
              <a:rPr lang="en-US"/>
              <a:t>Durant toute sa vie, elle s’est toujours bien portée. </a:t>
            </a:r>
            <a:endParaRPr sz="1200">
              <a:latin typeface="Times New Roman"/>
              <a:ea typeface="Times New Roman"/>
              <a:cs typeface="Times New Roman"/>
              <a:sym typeface="Times New Roman"/>
            </a:endParaRPr>
          </a:p>
          <a:p>
            <a:pPr indent="-201930" lvl="0" marL="228600" rtl="0" algn="l">
              <a:lnSpc>
                <a:spcPct val="90000"/>
              </a:lnSpc>
              <a:spcBef>
                <a:spcPts val="1000"/>
              </a:spcBef>
              <a:spcAft>
                <a:spcPts val="0"/>
              </a:spcAft>
              <a:buClr>
                <a:schemeClr val="dk1"/>
              </a:buClr>
              <a:buSzPct val="100000"/>
              <a:buChar char="•"/>
            </a:pPr>
            <a:r>
              <a:rPr lang="en-US"/>
              <a:t>A part pour son accouchement, Elle n’a jamais été admise à l’hôpital. </a:t>
            </a:r>
            <a:endParaRPr/>
          </a:p>
          <a:p>
            <a:pPr indent="-225425" lvl="0" marL="228600" rtl="0" algn="l">
              <a:lnSpc>
                <a:spcPct val="100000"/>
              </a:lnSpc>
              <a:spcBef>
                <a:spcPts val="0"/>
              </a:spcBef>
              <a:spcAft>
                <a:spcPts val="0"/>
              </a:spcAft>
              <a:buSzPct val="100000"/>
              <a:buChar char="•"/>
            </a:pPr>
            <a:r>
              <a:rPr lang="en-US"/>
              <a:t>L’asthme a été récemment diagnostiqué dans un autre cabinet de médecin généraliste à </a:t>
            </a:r>
            <a:r>
              <a:rPr lang="en-US"/>
              <a:t>l'occasion</a:t>
            </a:r>
            <a:r>
              <a:rPr lang="en-US"/>
              <a:t> d’un épisode de dyspnée apparue au décours d’une course à pied, associée parfois à un léger vertige après la course. </a:t>
            </a:r>
            <a:endParaRPr/>
          </a:p>
          <a:p>
            <a:pPr indent="0" lvl="0" marL="22860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225425" lvl="0" marL="228600" rtl="0" algn="l">
              <a:lnSpc>
                <a:spcPct val="100000"/>
              </a:lnSpc>
              <a:spcBef>
                <a:spcPts val="0"/>
              </a:spcBef>
              <a:spcAft>
                <a:spcPts val="0"/>
              </a:spcAft>
              <a:buSzPct val="100000"/>
              <a:buChar char="•"/>
            </a:pPr>
            <a:r>
              <a:rPr lang="en-US"/>
              <a:t> D’après la patiente,aucun test de la fonction respiratoire n’a été effectué. </a:t>
            </a:r>
            <a:endParaRPr/>
          </a:p>
          <a:p>
            <a:pPr indent="0" lvl="0" marL="228600" rtl="0" algn="l">
              <a:lnSpc>
                <a:spcPct val="100000"/>
              </a:lnSpc>
              <a:spcBef>
                <a:spcPts val="0"/>
              </a:spcBef>
              <a:spcAft>
                <a:spcPts val="0"/>
              </a:spcAft>
              <a:buNone/>
            </a:pPr>
            <a:r>
              <a:rPr lang="en-US"/>
              <a:t>.</a:t>
            </a:r>
            <a:endParaRPr/>
          </a:p>
          <a:p>
            <a:pPr indent="-225425" lvl="0" marL="228600" rtl="0" algn="l">
              <a:lnSpc>
                <a:spcPct val="100000"/>
              </a:lnSpc>
              <a:spcBef>
                <a:spcPts val="0"/>
              </a:spcBef>
              <a:spcAft>
                <a:spcPts val="0"/>
              </a:spcAft>
              <a:buSzPct val="100000"/>
              <a:buChar char="•"/>
            </a:pPr>
            <a:r>
              <a:rPr lang="en-US"/>
              <a:t>Le seul traitement qu’elle prend régulièrement est son médicament de l’asthme, CSI deux fois par jour, et on lui a conseillé de prendre deux bouffées de SABA avant l’exercice. </a:t>
            </a:r>
            <a:br>
              <a:rPr lang="en-US"/>
            </a:br>
            <a:endParaRPr/>
          </a:p>
          <a:p>
            <a:pPr indent="-225425" lvl="0" marL="228600" rtl="0" algn="l">
              <a:lnSpc>
                <a:spcPct val="100000"/>
              </a:lnSpc>
              <a:spcBef>
                <a:spcPts val="0"/>
              </a:spcBef>
              <a:spcAft>
                <a:spcPts val="0"/>
              </a:spcAft>
              <a:buSzPct val="100000"/>
              <a:buChar char="•"/>
            </a:pPr>
            <a:r>
              <a:rPr lang="en-US"/>
              <a:t>Elle utilise les moyens de contraception barrières.</a:t>
            </a:r>
            <a:endParaRPr/>
          </a:p>
        </p:txBody>
      </p:sp>
      <p:pic>
        <p:nvPicPr>
          <p:cNvPr descr="A green logo with white text&#10;&#10;Description automatically generated" id="145" name="Google Shape;145;p7"/>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46" name="Google Shape;146;p7"/>
          <p:cNvSpPr txBox="1"/>
          <p:nvPr/>
        </p:nvSpPr>
        <p:spPr>
          <a:xfrm>
            <a:off x="775770" y="298414"/>
            <a:ext cx="9163200" cy="172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latin typeface="Arial"/>
                <a:ea typeface="Arial"/>
                <a:cs typeface="Arial"/>
                <a:sym typeface="Arial"/>
              </a:rPr>
              <a:t>Antécédents Médicaux</a:t>
            </a:r>
            <a:endParaRPr sz="3200">
              <a:solidFill>
                <a:schemeClr val="dk1"/>
              </a:solidFill>
              <a:latin typeface="Play"/>
              <a:ea typeface="Play"/>
              <a:cs typeface="Play"/>
              <a:sym typeface="Play"/>
            </a:endParaRPr>
          </a:p>
        </p:txBody>
      </p:sp>
      <p:sp>
        <p:nvSpPr>
          <p:cNvPr id="147" name="Google Shape;147;p7"/>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descr="A person standing in front of a building&#10;&#10;Description automatically generated" id="148" name="Google Shape;148;p7"/>
          <p:cNvPicPr preferRelativeResize="0"/>
          <p:nvPr/>
        </p:nvPicPr>
        <p:blipFill rotWithShape="1">
          <a:blip r:embed="rId4">
            <a:alphaModFix/>
          </a:blip>
          <a:srcRect b="0" l="0" r="0" t="0"/>
          <a:stretch/>
        </p:blipFill>
        <p:spPr>
          <a:xfrm>
            <a:off x="9152024" y="1893501"/>
            <a:ext cx="2773820" cy="27738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idx="1" type="body"/>
          </p:nvPr>
        </p:nvSpPr>
        <p:spPr>
          <a:xfrm>
            <a:off x="699475" y="1487675"/>
            <a:ext cx="9582900" cy="5116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Clr>
                <a:schemeClr val="dk1"/>
              </a:buClr>
              <a:buSzPts val="852"/>
              <a:buFont typeface="Arial"/>
              <a:buNone/>
            </a:pPr>
            <a:r>
              <a:rPr lang="en-US" sz="1970"/>
              <a:t>La patiente a récemment changé pour votre cabinet ; et c’est sa première consultation pour s’approvisionner en médicaments de l’asthme. </a:t>
            </a:r>
            <a:endParaRPr sz="2590"/>
          </a:p>
          <a:p>
            <a:pPr indent="-514985" lvl="0" marL="514350" rtl="0" algn="l">
              <a:lnSpc>
                <a:spcPct val="115000"/>
              </a:lnSpc>
              <a:spcBef>
                <a:spcPts val="1000"/>
              </a:spcBef>
              <a:spcAft>
                <a:spcPts val="0"/>
              </a:spcAft>
              <a:buClr>
                <a:schemeClr val="dk1"/>
              </a:buClr>
              <a:buSzPts val="1970"/>
              <a:buFont typeface="Play"/>
              <a:buAutoNum type="arabicPeriod"/>
            </a:pPr>
            <a:r>
              <a:rPr b="1" lang="en-US" sz="1970"/>
              <a:t>Le contrôle de l’asthme</a:t>
            </a:r>
            <a:r>
              <a:rPr lang="en-US" sz="1970"/>
              <a:t> </a:t>
            </a:r>
            <a:br>
              <a:rPr lang="en-US" sz="1970"/>
            </a:br>
            <a:r>
              <a:rPr lang="en-US" sz="1970"/>
              <a:t>Elle craint que son asthme ne soit en train de s'aggraver alors qu’elle devient de plus en plus essoufflée à l’effort et soit obligée de courir plus lentement. Il convient de noter que ses symptômes ne sont pas variables. Elle n’a pas de symptômes nocturnes, </a:t>
            </a:r>
            <a:r>
              <a:rPr lang="en-US" sz="1970"/>
              <a:t>particulièrement</a:t>
            </a:r>
            <a:r>
              <a:rPr lang="en-US" sz="1970"/>
              <a:t> pas d’antécédents de toux, à part lors d’un mauvais épisode d’infection des voies respiratoires supérieures l’hiver dernier, ou quelques sifflements lorsque elle court et qu’il fait froid. </a:t>
            </a:r>
            <a:endParaRPr sz="1970"/>
          </a:p>
          <a:p>
            <a:pPr indent="-514985" lvl="0" marL="514350" rtl="0" algn="l">
              <a:lnSpc>
                <a:spcPct val="115000"/>
              </a:lnSpc>
              <a:spcBef>
                <a:spcPts val="1000"/>
              </a:spcBef>
              <a:spcAft>
                <a:spcPts val="0"/>
              </a:spcAft>
              <a:buClr>
                <a:schemeClr val="dk1"/>
              </a:buClr>
              <a:buSzPts val="1970"/>
              <a:buFont typeface="Play"/>
              <a:buAutoNum type="arabicPeriod"/>
            </a:pPr>
            <a:r>
              <a:rPr b="1" lang="en-US" sz="1970"/>
              <a:t>Tabac : </a:t>
            </a:r>
            <a:r>
              <a:rPr lang="en-US" sz="1970"/>
              <a:t>Elle est non-fumeuse. </a:t>
            </a:r>
            <a:endParaRPr sz="1970"/>
          </a:p>
          <a:p>
            <a:pPr indent="-514985" lvl="0" marL="514350" rtl="0" algn="l">
              <a:lnSpc>
                <a:spcPct val="115000"/>
              </a:lnSpc>
              <a:spcBef>
                <a:spcPts val="1000"/>
              </a:spcBef>
              <a:spcAft>
                <a:spcPts val="0"/>
              </a:spcAft>
              <a:buClr>
                <a:schemeClr val="dk1"/>
              </a:buClr>
              <a:buSzPts val="1970"/>
              <a:buFont typeface="Play"/>
              <a:buAutoNum type="arabicPeriod"/>
            </a:pPr>
            <a:r>
              <a:rPr b="1" lang="en-US" sz="1970"/>
              <a:t>E</a:t>
            </a:r>
            <a:r>
              <a:rPr b="1" lang="en-US" sz="1970"/>
              <a:t>ducation du p</a:t>
            </a:r>
            <a:r>
              <a:rPr b="1" lang="en-US" sz="1970"/>
              <a:t>atient et l’auto-surveillance</a:t>
            </a:r>
            <a:br>
              <a:rPr b="1" lang="en-US" sz="1970"/>
            </a:br>
            <a:r>
              <a:rPr lang="en-US" sz="1970"/>
              <a:t>Sa technique d’inhalation est impeccable. On lui a conseillé de renforcer son traitement si ses symptômes ne sont pas contrôlés. Cependant, malgré la prise de deux à trois doses supplémentaires, elle n’est pas sûre de dire si le salbutamol l’aide vraiment. </a:t>
            </a:r>
            <a:endParaRPr sz="1970"/>
          </a:p>
        </p:txBody>
      </p:sp>
      <p:pic>
        <p:nvPicPr>
          <p:cNvPr descr="A green logo with white text&#10;&#10;Description automatically generated" id="155" name="Google Shape;155;p8"/>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56" name="Google Shape;156;p8"/>
          <p:cNvSpPr txBox="1"/>
          <p:nvPr/>
        </p:nvSpPr>
        <p:spPr>
          <a:xfrm>
            <a:off x="909325" y="391873"/>
            <a:ext cx="9163200" cy="138060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Histoire Actuelle</a:t>
            </a:r>
            <a:br>
              <a:rPr b="1" lang="en-US" sz="3200">
                <a:solidFill>
                  <a:srgbClr val="31B44B"/>
                </a:solidFill>
                <a:latin typeface="Arial"/>
                <a:ea typeface="Arial"/>
                <a:cs typeface="Arial"/>
                <a:sym typeface="Arial"/>
              </a:rPr>
            </a:br>
            <a:endParaRPr sz="2800">
              <a:solidFill>
                <a:schemeClr val="dk1"/>
              </a:solidFill>
            </a:endParaRPr>
          </a:p>
        </p:txBody>
      </p:sp>
      <p:sp>
        <p:nvSpPr>
          <p:cNvPr id="157" name="Google Shape;157;p8"/>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idx="1" type="body"/>
          </p:nvPr>
        </p:nvSpPr>
        <p:spPr>
          <a:xfrm>
            <a:off x="909325" y="1663649"/>
            <a:ext cx="9780000" cy="4802400"/>
          </a:xfrm>
          <a:prstGeom prst="rect">
            <a:avLst/>
          </a:prstGeom>
          <a:noFill/>
          <a:ln>
            <a:noFill/>
          </a:ln>
        </p:spPr>
        <p:txBody>
          <a:bodyPr anchorCtr="0" anchor="t" bIns="45700" lIns="91425" spcFirstLastPara="1" rIns="91425" wrap="square" tIns="45700">
            <a:normAutofit fontScale="62500" lnSpcReduction="10000"/>
          </a:bodyPr>
          <a:lstStyle/>
          <a:p>
            <a:pPr indent="-501015" lvl="0" marL="514350" rtl="0" algn="l">
              <a:lnSpc>
                <a:spcPct val="115000"/>
              </a:lnSpc>
              <a:spcBef>
                <a:spcPts val="0"/>
              </a:spcBef>
              <a:spcAft>
                <a:spcPts val="0"/>
              </a:spcAft>
              <a:buClr>
                <a:srgbClr val="31B44B"/>
              </a:buClr>
              <a:buSzPct val="100000"/>
              <a:buFont typeface="Play"/>
              <a:buAutoNum type="arabicPeriod" startAt="4"/>
            </a:pPr>
            <a:r>
              <a:rPr b="1" lang="en-US"/>
              <a:t>Les facteurs aggravants et déclenchants</a:t>
            </a:r>
            <a:br>
              <a:rPr b="1" lang="en-US"/>
            </a:br>
            <a:r>
              <a:rPr lang="en-US"/>
              <a:t>Elle n’a rien noté. En particulier, elle n’a pas de rhinite. Elle est mince et athlétique</a:t>
            </a:r>
            <a:endParaRPr/>
          </a:p>
          <a:p>
            <a:pPr indent="-501015" lvl="0" marL="514350" rtl="0" algn="l">
              <a:lnSpc>
                <a:spcPct val="115000"/>
              </a:lnSpc>
              <a:spcBef>
                <a:spcPts val="1000"/>
              </a:spcBef>
              <a:spcAft>
                <a:spcPts val="0"/>
              </a:spcAft>
              <a:buClr>
                <a:schemeClr val="dk1"/>
              </a:buClr>
              <a:buSzPct val="100000"/>
              <a:buFont typeface="Play"/>
              <a:buAutoNum type="arabicPeriod" startAt="4"/>
            </a:pPr>
            <a:r>
              <a:rPr b="1" lang="en-US"/>
              <a:t>Pharmacothérapie </a:t>
            </a:r>
            <a:br>
              <a:rPr b="1" lang="en-US"/>
            </a:br>
            <a:r>
              <a:rPr lang="en-US"/>
              <a:t>Budésonide inhalé : 2 milligrammes en deux fois par jour. Salbutamol inhalé au besoin</a:t>
            </a:r>
            <a:br>
              <a:rPr lang="en-US"/>
            </a:br>
            <a:r>
              <a:rPr lang="en-US"/>
              <a:t>avec un inhalateur pressurisé et une chambre d’inhalation.</a:t>
            </a:r>
            <a:endParaRPr/>
          </a:p>
          <a:p>
            <a:pPr indent="-501015" lvl="0" marL="514350" rtl="0" algn="l">
              <a:lnSpc>
                <a:spcPct val="115000"/>
              </a:lnSpc>
              <a:spcBef>
                <a:spcPts val="1000"/>
              </a:spcBef>
              <a:spcAft>
                <a:spcPts val="0"/>
              </a:spcAft>
              <a:buClr>
                <a:schemeClr val="dk1"/>
              </a:buClr>
              <a:buSzPct val="100000"/>
              <a:buFont typeface="Play"/>
              <a:buAutoNum type="arabicPeriod" startAt="4"/>
            </a:pPr>
            <a:r>
              <a:rPr b="1" lang="en-US"/>
              <a:t>l’observance et la technique d’inhalation.</a:t>
            </a:r>
            <a:br>
              <a:rPr b="1" lang="en-US"/>
            </a:br>
            <a:r>
              <a:rPr lang="en-US"/>
              <a:t>Parfaite.</a:t>
            </a:r>
            <a:endParaRPr b="1"/>
          </a:p>
          <a:p>
            <a:pPr indent="-501015" lvl="0" marL="514350" rtl="0" algn="l">
              <a:lnSpc>
                <a:spcPct val="115000"/>
              </a:lnSpc>
              <a:spcBef>
                <a:spcPts val="1000"/>
              </a:spcBef>
              <a:spcAft>
                <a:spcPts val="0"/>
              </a:spcAft>
              <a:buClr>
                <a:schemeClr val="dk1"/>
              </a:buClr>
              <a:buSzPct val="100000"/>
              <a:buFont typeface="Play"/>
              <a:buAutoNum type="arabicPeriod" startAt="4"/>
            </a:pPr>
            <a:r>
              <a:rPr b="1" lang="en-US"/>
              <a:t>L’obésité </a:t>
            </a:r>
            <a:br>
              <a:rPr b="1" lang="en-US"/>
            </a:br>
            <a:r>
              <a:rPr lang="en-US"/>
              <a:t>Limite inférieure de l’intervalle normal de l’IMC.</a:t>
            </a:r>
            <a:endParaRPr b="1"/>
          </a:p>
          <a:p>
            <a:pPr indent="-501015" lvl="0" marL="514350" rtl="0" algn="l">
              <a:lnSpc>
                <a:spcPct val="115000"/>
              </a:lnSpc>
              <a:spcBef>
                <a:spcPts val="1000"/>
              </a:spcBef>
              <a:spcAft>
                <a:spcPts val="0"/>
              </a:spcAft>
              <a:buClr>
                <a:schemeClr val="dk1"/>
              </a:buClr>
              <a:buSzPct val="100000"/>
              <a:buFont typeface="Play"/>
              <a:buAutoNum type="arabicPeriod" startAt="4"/>
            </a:pPr>
            <a:r>
              <a:rPr b="1" lang="en-US"/>
              <a:t>Le soutien psychologique</a:t>
            </a:r>
            <a:r>
              <a:rPr lang="en-US" sz="1200">
                <a:latin typeface="Times New Roman"/>
                <a:ea typeface="Times New Roman"/>
                <a:cs typeface="Times New Roman"/>
                <a:sym typeface="Times New Roman"/>
              </a:rPr>
              <a:t>.</a:t>
            </a:r>
            <a:br>
              <a:rPr lang="en-US" sz="1200">
                <a:latin typeface="Times New Roman"/>
                <a:ea typeface="Times New Roman"/>
                <a:cs typeface="Times New Roman"/>
                <a:sym typeface="Times New Roman"/>
              </a:rPr>
            </a:br>
            <a:r>
              <a:rPr lang="en-US"/>
              <a:t>Elle sent qu’elle perd confiance en elle-même </a:t>
            </a:r>
            <a:r>
              <a:rPr lang="en-US"/>
              <a:t>avec cette performance physique qui s’altère, particulièrement notable quand elle fait des sorties avec son club de course </a:t>
            </a:r>
            <a:endParaRPr/>
          </a:p>
          <a:p>
            <a:pPr indent="-501015" lvl="0" marL="514350" rtl="0" algn="l">
              <a:lnSpc>
                <a:spcPct val="115000"/>
              </a:lnSpc>
              <a:spcBef>
                <a:spcPts val="1000"/>
              </a:spcBef>
              <a:spcAft>
                <a:spcPts val="0"/>
              </a:spcAft>
              <a:buClr>
                <a:schemeClr val="dk1"/>
              </a:buClr>
              <a:buSzPct val="100000"/>
              <a:buFont typeface="Play"/>
              <a:buAutoNum type="arabicPeriod" startAt="4"/>
            </a:pPr>
            <a:r>
              <a:rPr b="1" lang="en-US"/>
              <a:t>L’orientation pour une évaluation spécialisée.</a:t>
            </a:r>
            <a:r>
              <a:rPr lang="en-US" sz="1200">
                <a:latin typeface="Times New Roman"/>
                <a:ea typeface="Times New Roman"/>
                <a:cs typeface="Times New Roman"/>
                <a:sym typeface="Times New Roman"/>
              </a:rPr>
              <a:t> </a:t>
            </a:r>
            <a:br>
              <a:rPr lang="en-US" sz="1200">
                <a:latin typeface="Times New Roman"/>
                <a:ea typeface="Times New Roman"/>
                <a:cs typeface="Times New Roman"/>
                <a:sym typeface="Times New Roman"/>
              </a:rPr>
            </a:br>
            <a:r>
              <a:rPr lang="en-US"/>
              <a:t>Pas à ce stade.</a:t>
            </a:r>
            <a:endParaRPr b="1"/>
          </a:p>
        </p:txBody>
      </p:sp>
      <p:pic>
        <p:nvPicPr>
          <p:cNvPr descr="A green logo with white text&#10;&#10;Description automatically generated" id="164" name="Google Shape;164;p9"/>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sp>
        <p:nvSpPr>
          <p:cNvPr id="165" name="Google Shape;165;p9"/>
          <p:cNvSpPr txBox="1"/>
          <p:nvPr/>
        </p:nvSpPr>
        <p:spPr>
          <a:xfrm>
            <a:off x="909320" y="391864"/>
            <a:ext cx="9163050" cy="17266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1B44B"/>
              </a:buClr>
              <a:buSzPts val="2600"/>
              <a:buFont typeface="Arial"/>
              <a:buNone/>
            </a:pPr>
            <a:r>
              <a:rPr b="1" lang="en-US" sz="2600">
                <a:solidFill>
                  <a:srgbClr val="31B44B"/>
                </a:solidFill>
                <a:latin typeface="Arial"/>
                <a:ea typeface="Arial"/>
                <a:cs typeface="Arial"/>
                <a:sym typeface="Arial"/>
              </a:rPr>
              <a:t>Consultation 1</a:t>
            </a:r>
            <a:endParaRPr/>
          </a:p>
          <a:p>
            <a:pPr indent="0" lvl="0" marL="0" marR="0" rtl="0" algn="l">
              <a:lnSpc>
                <a:spcPct val="90000"/>
              </a:lnSpc>
              <a:spcBef>
                <a:spcPts val="0"/>
              </a:spcBef>
              <a:spcAft>
                <a:spcPts val="0"/>
              </a:spcAft>
              <a:buClr>
                <a:schemeClr val="dk1"/>
              </a:buClr>
              <a:buSzPts val="2600"/>
              <a:buFont typeface="Play"/>
              <a:buNone/>
            </a:pPr>
            <a:r>
              <a:t/>
            </a:r>
            <a:endParaRPr b="1" sz="2600">
              <a:solidFill>
                <a:srgbClr val="31B44B"/>
              </a:solidFill>
              <a:latin typeface="Arial"/>
              <a:ea typeface="Arial"/>
              <a:cs typeface="Arial"/>
              <a:sym typeface="Arial"/>
            </a:endParaRPr>
          </a:p>
          <a:p>
            <a:pPr indent="0" lvl="0" marL="0" marR="0" rtl="0" algn="l">
              <a:lnSpc>
                <a:spcPct val="90000"/>
              </a:lnSpc>
              <a:spcBef>
                <a:spcPts val="0"/>
              </a:spcBef>
              <a:spcAft>
                <a:spcPts val="0"/>
              </a:spcAft>
              <a:buClr>
                <a:srgbClr val="31B44B"/>
              </a:buClr>
              <a:buSzPts val="3200"/>
              <a:buFont typeface="Arial"/>
              <a:buNone/>
            </a:pPr>
            <a:r>
              <a:rPr b="1" lang="en-US" sz="3200">
                <a:solidFill>
                  <a:srgbClr val="31B44B"/>
                </a:solidFill>
              </a:rPr>
              <a:t>Histoire Actuelle</a:t>
            </a:r>
            <a:r>
              <a:rPr b="1" lang="en-US" sz="3200">
                <a:solidFill>
                  <a:srgbClr val="31B44B"/>
                </a:solidFill>
                <a:latin typeface="Arial"/>
                <a:ea typeface="Arial"/>
                <a:cs typeface="Arial"/>
                <a:sym typeface="Arial"/>
              </a:rPr>
              <a:t>, </a:t>
            </a:r>
            <a:r>
              <a:rPr b="1" lang="en-US" sz="3200">
                <a:solidFill>
                  <a:srgbClr val="31B44B"/>
                </a:solidFill>
              </a:rPr>
              <a:t>Suite</a:t>
            </a:r>
            <a:br>
              <a:rPr b="1" lang="en-US" sz="3200">
                <a:solidFill>
                  <a:srgbClr val="31B44B"/>
                </a:solidFill>
                <a:latin typeface="Arial"/>
                <a:ea typeface="Arial"/>
                <a:cs typeface="Arial"/>
                <a:sym typeface="Arial"/>
              </a:rPr>
            </a:br>
            <a:endParaRPr sz="3200">
              <a:solidFill>
                <a:schemeClr val="dk1"/>
              </a:solidFill>
              <a:latin typeface="Play"/>
              <a:ea typeface="Play"/>
              <a:cs typeface="Play"/>
              <a:sym typeface="Play"/>
            </a:endParaRPr>
          </a:p>
        </p:txBody>
      </p:sp>
      <p:sp>
        <p:nvSpPr>
          <p:cNvPr id="166" name="Google Shape;166;p9"/>
          <p:cNvSpPr txBox="1"/>
          <p:nvPr/>
        </p:nvSpPr>
        <p:spPr>
          <a:xfrm>
            <a:off x="1993575" y="6604490"/>
            <a:ext cx="820485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2024-03-28T17:13:53Z</dcterms:created>
  <dc:creator>Luís Carvalho</dc:creator>
</cp:coreProperties>
</file>