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81" r:id="rId4"/>
    <p:sldId id="259" r:id="rId5"/>
    <p:sldId id="260" r:id="rId6"/>
    <p:sldId id="280" r:id="rId7"/>
    <p:sldId id="261" r:id="rId8"/>
    <p:sldId id="295" r:id="rId9"/>
    <p:sldId id="292" r:id="rId10"/>
    <p:sldId id="296" r:id="rId11"/>
    <p:sldId id="293" r:id="rId12"/>
    <p:sldId id="299" r:id="rId13"/>
    <p:sldId id="294" r:id="rId14"/>
    <p:sldId id="268" r:id="rId15"/>
    <p:sldId id="274" r:id="rId16"/>
    <p:sldId id="269" r:id="rId17"/>
    <p:sldId id="270" r:id="rId18"/>
    <p:sldId id="264" r:id="rId19"/>
    <p:sldId id="265" r:id="rId20"/>
    <p:sldId id="301" r:id="rId21"/>
    <p:sldId id="273" r:id="rId22"/>
    <p:sldId id="271" r:id="rId23"/>
    <p:sldId id="276" r:id="rId24"/>
    <p:sldId id="297" r:id="rId25"/>
    <p:sldId id="266" r:id="rId26"/>
    <p:sldId id="267" r:id="rId27"/>
    <p:sldId id="298" r:id="rId28"/>
    <p:sldId id="28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B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879" autoAdjust="0"/>
    <p:restoredTop sz="96208" autoAdjust="0"/>
  </p:normalViewPr>
  <p:slideViewPr>
    <p:cSldViewPr snapToGrid="0">
      <p:cViewPr varScale="1">
        <p:scale>
          <a:sx n="111" d="100"/>
          <a:sy n="111" d="100"/>
        </p:scale>
        <p:origin x="11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29F27-FE40-4BF8-9A08-417370C4BB16}" type="datetimeFigureOut">
              <a:rPr lang="en-SE" smtClean="0"/>
              <a:t>05/09/2025</a:t>
            </a:fld>
            <a:endParaRPr lang="en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92D68-02A5-4D34-9529-802F00DA0E2F}" type="slidenum">
              <a:rPr lang="en-SE" smtClean="0"/>
              <a:t>‹N°›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5275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46009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10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71653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11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44297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12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984217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SE" sz="260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13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88070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14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05941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15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51853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16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90863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17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84631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18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51252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19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44522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723821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20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696521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21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50514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pt-P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22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643751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23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1754482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24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93751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25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3225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26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871929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27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5654065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28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270700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01450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101231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31900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76737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41388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982202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92D68-02A5-4D34-9529-802F00DA0E2F}" type="slidenum">
              <a:rPr lang="en-SE" smtClean="0"/>
              <a:t>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51052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A631C-F1F2-C792-5852-77BC70893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CEE7C-83AA-721A-A954-20B0E0D06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BDCAA-BCB1-36C0-79B3-9872F337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9BA-7E29-4DD0-A426-8A69672F55E2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1FFED-B368-571A-55C1-979883C4A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57DB9-CEA4-B9EF-3E11-842383594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C0A-2A9A-413A-82E5-A2C962DBC7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542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8A22-C53F-BD2E-26DA-6F7410840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C13462-62E1-2E2C-683A-5AB9DB96D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BAF91-584F-F6EF-9CB1-6744FD22C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9BA-7E29-4DD0-A426-8A69672F55E2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194BD-355A-1E38-3577-B326EF383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849DB-3FB0-DB97-DC63-B783D0758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C0A-2A9A-413A-82E5-A2C962DBC7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666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8E02AC-C942-CD51-DEFC-1DEF06024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1CCC50-4278-8447-0693-19C02DB5B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84798-F5C5-A518-6A5D-C572374F9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9BA-7E29-4DD0-A426-8A69672F55E2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60364-28FA-1AC7-FAFA-0D2FB420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F86EF-B90E-4185-A739-FA81C8B7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C0A-2A9A-413A-82E5-A2C962DBC7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167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93BAE-19AB-0B6A-EC71-22B83D85F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14DB6-0E93-C805-C666-5387C8849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49583-5FDB-3818-3FD5-CA07A7AD5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9BA-7E29-4DD0-A426-8A69672F55E2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C5812-5AB4-06C9-3ECA-2532AD579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019C0-E15B-9185-0EB7-8FFB79BCE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C0A-2A9A-413A-82E5-A2C962DBC7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28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2EE6B-D587-3523-ECFE-66C5C6838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543AF-A2E5-A647-29F3-91285B2D3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5BA01-1D3E-6C1A-BBF1-B379FEAE6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9BA-7E29-4DD0-A426-8A69672F55E2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311F4-2ACC-F6A7-A0A1-6AED22A29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A9B63-2CA1-E0D0-E482-8810D4A9D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C0A-2A9A-413A-82E5-A2C962DBC7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887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64DC1-D5FB-0FB3-4598-B5875A427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4FC2F-5E2D-E0A8-4F34-DC23A24917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A1E952-539D-D776-EFBB-C1B90AE4B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A8CF80-73BE-E9AC-146A-E155DEFEA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9BA-7E29-4DD0-A426-8A69672F55E2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B9EDF-0274-14E6-3123-0C1E4EF8C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17B15-CAF2-744D-D90B-FE355BAF6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C0A-2A9A-413A-82E5-A2C962DBC7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20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6110A-87D2-0DA2-C233-472F2BFA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A608C-FB3F-E5D8-4BE1-FB174295F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F0F72-23B3-3D46-A352-A331CAD23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F06DC6-DD8A-A3CE-6D46-EEA928080C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296C14-1504-62D4-4E80-D3D33BF1FB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1BD864-FBED-833F-6AFE-9E6FDA8AA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9BA-7E29-4DD0-A426-8A69672F55E2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4CA57B-F1C1-6EEC-30DE-4BF1E42D6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DDE59D-95D8-3BC8-B38F-454E45C4C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C0A-2A9A-413A-82E5-A2C962DBC7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110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B60B6-FE3B-DAA5-8F89-CEE687044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0B3F8-8F28-F6B5-6A03-95C5A6F9B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9BA-7E29-4DD0-A426-8A69672F55E2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B389D-F2D4-1962-15BC-BE352505B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ABE56-84BD-F116-A012-2EDF9269C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C0A-2A9A-413A-82E5-A2C962DBC7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EB3A25-BED4-76C2-A116-1EC382405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9BA-7E29-4DD0-A426-8A69672F55E2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4160B6-56DD-36A0-624D-D3C69530A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43D52-E95F-A8AB-AB20-9BAFBA31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C0A-2A9A-413A-82E5-A2C962DBC7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312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F3AD3-473F-237C-5678-BF34A7186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38DCE-E386-480A-A35A-2AC786414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FFBBE1-04D8-46AC-A781-D7C814F8A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09C8D8-8BA0-9AB1-3047-973F5C9CF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9BA-7E29-4DD0-A426-8A69672F55E2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2CB07-9E98-673A-69B8-53705BFEE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F5EBE-155C-5428-A14C-B80203A7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C0A-2A9A-413A-82E5-A2C962DBC7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13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886F-131C-59C3-3B2F-7D26050D9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E5ACCA-ABDA-AF7E-83EF-B8ABBDC76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C9065-3287-AB69-6E87-9314762E8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6A04C6-B683-D83B-8C31-4D348FCE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9BA-7E29-4DD0-A426-8A69672F55E2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39042-989A-B434-90F7-A0B87346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E2E8FA-4E28-C9A9-8903-F44874644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C0A-2A9A-413A-82E5-A2C962DBC7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469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6944BB-555B-601E-0A98-A3FC5D987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8FA2A-17F9-886E-A102-9D4051071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A0AD5-B435-3AD6-26BD-1D17C2324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94B9BA-7E29-4DD0-A426-8A69672F55E2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498E6-3951-C658-B45E-A8D1C5B80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0E09E-E519-CE28-696C-AB94732C3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47FC0A-2A9A-413A-82E5-A2C962DBC7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91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sthmacontroltest.com/en-gb/welcom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crg.org/dth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nasthma.org/wp-content/uploads/2024/05/GINA-2024-Strategy-Report-24_05_22_WMS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8z57tiamduo7.cloudfront.net/resources/NAC-Asthma-Action-Plan-2023-Update-HD.pdf" TargetMode="Externa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pcrg.org/asthmarightcare/what-does-good-quality-asthma-care-look-lik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FEE77E-3D31-DA04-3223-C7BD95713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209"/>
            <a:ext cx="12240000" cy="68822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9C354-EF69-ADB3-C2B6-A81525B58B71}"/>
              </a:ext>
            </a:extLst>
          </p:cNvPr>
          <p:cNvSpPr txBox="1"/>
          <p:nvPr/>
        </p:nvSpPr>
        <p:spPr>
          <a:xfrm>
            <a:off x="5495108" y="2098332"/>
            <a:ext cx="5974080" cy="1819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L'asthme</a:t>
            </a:r>
            <a:r>
              <a:rPr lang="en-FR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Difficile à </a:t>
            </a: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Gérer</a:t>
            </a:r>
            <a:r>
              <a:rPr lang="en-FR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Aide de Bureau no2</a:t>
            </a:r>
          </a:p>
          <a:p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Etude de Cas 1: Alice</a:t>
            </a:r>
            <a:endParaRPr lang="en-GB" sz="3200" dirty="0">
              <a:solidFill>
                <a:srgbClr val="31B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7BB77B-8D12-A747-4E54-B88E4BDB07FD}"/>
              </a:ext>
            </a:extLst>
          </p:cNvPr>
          <p:cNvSpPr txBox="1"/>
          <p:nvPr/>
        </p:nvSpPr>
        <p:spPr>
          <a:xfrm>
            <a:off x="5495108" y="4390337"/>
            <a:ext cx="597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Jaime Correia de Sousa, Katarina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Stavric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F1801-313B-281F-99A0-A9EF57A73323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</p:spTree>
    <p:extLst>
      <p:ext uri="{BB962C8B-B14F-4D97-AF65-F5344CB8AC3E}">
        <p14:creationId xmlns:p14="http://schemas.microsoft.com/office/powerpoint/2010/main" val="416874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67"/>
    </mc:Choice>
    <mc:Fallback xmlns="">
      <p:transition spd="slow" advTm="3316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4081FDE2-CDC1-038C-AF20-4A75FA524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52899" y="81062"/>
            <a:ext cx="4376554" cy="6746529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B1C0F6B-6218-3F0D-6A64-06B4EBC43838}"/>
              </a:ext>
            </a:extLst>
          </p:cNvPr>
          <p:cNvSpPr/>
          <p:nvPr/>
        </p:nvSpPr>
        <p:spPr>
          <a:xfrm>
            <a:off x="5532467" y="1704166"/>
            <a:ext cx="360333" cy="335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D29A982-3B44-6152-D896-FDACAAEAE2B1}"/>
              </a:ext>
            </a:extLst>
          </p:cNvPr>
          <p:cNvSpPr/>
          <p:nvPr/>
        </p:nvSpPr>
        <p:spPr>
          <a:xfrm>
            <a:off x="6178353" y="2712909"/>
            <a:ext cx="360333" cy="335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0E70A9-2F08-C67E-5A1E-2942C5F2CAF3}"/>
              </a:ext>
            </a:extLst>
          </p:cNvPr>
          <p:cNvSpPr/>
          <p:nvPr/>
        </p:nvSpPr>
        <p:spPr>
          <a:xfrm>
            <a:off x="6178352" y="3810001"/>
            <a:ext cx="360333" cy="335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9FABA1-065E-3104-5390-AC0F7AE63849}"/>
              </a:ext>
            </a:extLst>
          </p:cNvPr>
          <p:cNvSpPr/>
          <p:nvPr/>
        </p:nvSpPr>
        <p:spPr>
          <a:xfrm>
            <a:off x="6178352" y="4770250"/>
            <a:ext cx="360333" cy="335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D802CE4-A46C-563D-0092-ACA16E50CF9A}"/>
              </a:ext>
            </a:extLst>
          </p:cNvPr>
          <p:cNvSpPr/>
          <p:nvPr/>
        </p:nvSpPr>
        <p:spPr>
          <a:xfrm>
            <a:off x="6178351" y="5798920"/>
            <a:ext cx="360333" cy="335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D508D7-F02C-78BA-6517-F245D71286E2}"/>
              </a:ext>
            </a:extLst>
          </p:cNvPr>
          <p:cNvSpPr txBox="1"/>
          <p:nvPr/>
        </p:nvSpPr>
        <p:spPr>
          <a:xfrm>
            <a:off x="7293428" y="6457476"/>
            <a:ext cx="578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rgbClr val="FF0000"/>
                </a:solidFill>
              </a:rPr>
              <a:t>19</a:t>
            </a:r>
          </a:p>
        </p:txBody>
      </p:sp>
      <p:pic>
        <p:nvPicPr>
          <p:cNvPr id="12" name="Marcador de Posição de Conteúdo 4">
            <a:extLst>
              <a:ext uri="{FF2B5EF4-FFF2-40B4-BE49-F238E27FC236}">
                <a16:creationId xmlns:a16="http://schemas.microsoft.com/office/drawing/2014/main" id="{ED7E86A3-9068-8190-053D-9D00CC88B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670" y="55735"/>
            <a:ext cx="4376554" cy="674652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8122735-CE77-77BE-9E8D-7809B8B19D9E}"/>
              </a:ext>
            </a:extLst>
          </p:cNvPr>
          <p:cNvSpPr/>
          <p:nvPr/>
        </p:nvSpPr>
        <p:spPr>
          <a:xfrm>
            <a:off x="5554238" y="1678839"/>
            <a:ext cx="360333" cy="335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109ABA8-76F0-200C-AE40-0F9B0423F4EA}"/>
              </a:ext>
            </a:extLst>
          </p:cNvPr>
          <p:cNvSpPr/>
          <p:nvPr/>
        </p:nvSpPr>
        <p:spPr>
          <a:xfrm>
            <a:off x="6200124" y="2687582"/>
            <a:ext cx="360333" cy="335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962C741-8B4C-30E3-B121-2442C0F4E69F}"/>
              </a:ext>
            </a:extLst>
          </p:cNvPr>
          <p:cNvSpPr/>
          <p:nvPr/>
        </p:nvSpPr>
        <p:spPr>
          <a:xfrm>
            <a:off x="6200123" y="3784674"/>
            <a:ext cx="360333" cy="335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9CB1D34-DF30-4E29-6F64-93EC09052A4F}"/>
              </a:ext>
            </a:extLst>
          </p:cNvPr>
          <p:cNvSpPr/>
          <p:nvPr/>
        </p:nvSpPr>
        <p:spPr>
          <a:xfrm>
            <a:off x="6200123" y="4744923"/>
            <a:ext cx="360333" cy="335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5B09EA4-F947-36E9-A923-350FC12F8F67}"/>
              </a:ext>
            </a:extLst>
          </p:cNvPr>
          <p:cNvSpPr/>
          <p:nvPr/>
        </p:nvSpPr>
        <p:spPr>
          <a:xfrm>
            <a:off x="6200122" y="5773593"/>
            <a:ext cx="360333" cy="335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C019438-9A21-54D0-CA2D-113A08239AE2}"/>
              </a:ext>
            </a:extLst>
          </p:cNvPr>
          <p:cNvSpPr txBox="1"/>
          <p:nvPr/>
        </p:nvSpPr>
        <p:spPr>
          <a:xfrm>
            <a:off x="7315199" y="6432149"/>
            <a:ext cx="578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872A1C2-227D-C9CC-E378-D92DD4FD6BF1}"/>
              </a:ext>
            </a:extLst>
          </p:cNvPr>
          <p:cNvSpPr txBox="1"/>
          <p:nvPr/>
        </p:nvSpPr>
        <p:spPr>
          <a:xfrm>
            <a:off x="8272669" y="887896"/>
            <a:ext cx="3853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hlinkClick r:id="rId4"/>
              </a:rPr>
              <a:t>https://www.asthmacontroltest.com/en-gb/welcome/</a:t>
            </a:r>
            <a:r>
              <a:rPr lang="pt-PT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2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9"/>
    </mc:Choice>
    <mc:Fallback xmlns="">
      <p:transition spd="slow" advTm="1267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320" y="1751163"/>
            <a:ext cx="9779848" cy="4714974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en-GB" sz="2400" b="1" dirty="0" err="1"/>
              <a:t>Facteurs</a:t>
            </a:r>
            <a:r>
              <a:rPr lang="en-GB" sz="2400" b="1" dirty="0"/>
              <a:t> </a:t>
            </a:r>
            <a:r>
              <a:rPr lang="en-GB" sz="2400" b="1" dirty="0" err="1"/>
              <a:t>aggravants</a:t>
            </a:r>
            <a:r>
              <a:rPr lang="en-GB" sz="2400" b="1" dirty="0"/>
              <a:t> et </a:t>
            </a:r>
            <a:r>
              <a:rPr lang="en-GB" sz="2400" b="1" dirty="0" err="1"/>
              <a:t>déclanchants</a:t>
            </a:r>
            <a:r>
              <a:rPr lang="en-FR" sz="2400" b="1" dirty="0"/>
              <a:t> </a:t>
            </a:r>
            <a:br>
              <a:rPr lang="en-FR" sz="2400" b="1" dirty="0"/>
            </a:b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Alice constate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l'aggravation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des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symptômes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rhinorrhée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légère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respiration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sifflante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chaque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fois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qu'elle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exposée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la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poussière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lorsqu'elle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rend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visite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des</a:t>
            </a:r>
            <a:r>
              <a:rPr lang="en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amis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qui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vieux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canapés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vieux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livres chez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eux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Au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printemps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lorsque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les gens</a:t>
            </a:r>
            <a:r>
              <a:rPr lang="en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tondent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les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pelouses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près de chez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 sent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également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plus mal. Elle a des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antécédents</a:t>
            </a:r>
            <a:r>
              <a:rPr lang="en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d’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allergie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aux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acariens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 au pollen de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graminées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en-US" sz="2400" b="1" dirty="0" err="1"/>
              <a:t>Pharmacothérapie</a:t>
            </a:r>
            <a:r>
              <a:rPr lang="en-US" sz="2400" b="1" dirty="0"/>
              <a:t> </a:t>
            </a:r>
            <a:br>
              <a:rPr lang="en-US" sz="2400" b="1" dirty="0"/>
            </a:b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Alice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s'est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vu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prescrire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du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budésonide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inhalé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200 microgrammes dans un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inhalateur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poudre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sèche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deux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fois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par jour, plus salbutamol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inhalé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au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besoin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avec un </a:t>
            </a:r>
            <a:r>
              <a:rPr lang="en-GB" sz="16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inhalateur</a:t>
            </a:r>
            <a:r>
              <a:rPr lang="en-GB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pressurisé</a:t>
            </a:r>
            <a:r>
              <a:rPr lang="en-FR" sz="1100" dirty="0">
                <a:effectLst/>
              </a:rPr>
              <a:t> 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en-US" sz="2400" b="1" dirty="0"/>
              <a:t>Observance and technique </a:t>
            </a:r>
            <a:r>
              <a:rPr lang="en-US" sz="2400" b="1" dirty="0" err="1"/>
              <a:t>d’inhalation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Alice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déclare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qu'elle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n'utilise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pas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toujours</a:t>
            </a:r>
            <a:r>
              <a:rPr lang="en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son CSI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recommandé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l'utilise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rarement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deux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fois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par jour et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l'oublie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souvent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décide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ne pas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l'utiliser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n'a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pas de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symptômes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conséquents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Lorsqu'elle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respiration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sifflante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qu'elle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 sent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essoufflée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utilise son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inhalateur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secours, SABA.</a:t>
            </a:r>
            <a:r>
              <a:rPr lang="en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Bien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qu'on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lui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ait</a:t>
            </a:r>
            <a:r>
              <a:rPr lang="en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préconisé 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 prendre deux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bouffées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SABA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avant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faire de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l'exercice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le fait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rarement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parce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qu'elle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sent son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rythme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cardiaque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s'accélérer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Elle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tout à fait capable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d'utiliser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correctement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son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inhalateur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Clr>
                <a:srgbClr val="31B44B"/>
              </a:buClr>
              <a:buNone/>
            </a:pPr>
            <a:endParaRPr lang="en-US" sz="2400" dirty="0"/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506BF67-F569-401C-9153-546160BE3D05}"/>
              </a:ext>
            </a:extLst>
          </p:cNvPr>
          <p:cNvSpPr txBox="1">
            <a:spLocks/>
          </p:cNvSpPr>
          <p:nvPr/>
        </p:nvSpPr>
        <p:spPr>
          <a:xfrm>
            <a:off x="909320" y="391864"/>
            <a:ext cx="9163050" cy="1726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 1</a:t>
            </a:r>
          </a:p>
          <a:p>
            <a:endParaRPr lang="en-GB" sz="2600" b="1" dirty="0">
              <a:solidFill>
                <a:srgbClr val="31B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Histoire</a:t>
            </a:r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actuelle</a:t>
            </a:r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suite</a:t>
            </a:r>
            <a:b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FAFEFD-50C4-AEDA-82FB-85397341E7D0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</p:spTree>
    <p:extLst>
      <p:ext uri="{BB962C8B-B14F-4D97-AF65-F5344CB8AC3E}">
        <p14:creationId xmlns:p14="http://schemas.microsoft.com/office/powerpoint/2010/main" val="234878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06"/>
    </mc:Choice>
    <mc:Fallback xmlns="">
      <p:transition spd="slow" advTm="8550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320" y="1814754"/>
            <a:ext cx="9521942" cy="4789736"/>
          </a:xfrm>
        </p:spPr>
        <p:txBody>
          <a:bodyPr>
            <a:normAutofit fontScale="77500" lnSpcReduction="20000"/>
          </a:bodyPr>
          <a:lstStyle/>
          <a:p>
            <a:pPr marL="457200" lvl="0" indent="-457200">
              <a:lnSpc>
                <a:spcPts val="29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en-US" sz="2000" b="1" dirty="0" err="1"/>
              <a:t>Obésité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IMC dans les </a:t>
            </a:r>
            <a:r>
              <a:rPr lang="en-US" sz="16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limites</a:t>
            </a:r>
            <a:r>
              <a:rPr lang="en-US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de la </a:t>
            </a:r>
            <a:r>
              <a:rPr lang="en-US" sz="16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normale</a:t>
            </a:r>
            <a:r>
              <a:rPr lang="en-US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n-SE" sz="16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29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7"/>
            </a:pPr>
            <a:r>
              <a:rPr lang="en-US" sz="2000" b="1" dirty="0" err="1"/>
              <a:t>Soutien</a:t>
            </a:r>
            <a:r>
              <a:rPr lang="en-US" sz="2000" b="1" dirty="0"/>
              <a:t> </a:t>
            </a:r>
            <a:r>
              <a:rPr lang="en-US" sz="2000" b="1" dirty="0" err="1"/>
              <a:t>Psychologique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Alice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inquiète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car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</a:t>
            </a:r>
            <a:r>
              <a:rPr lang="en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performance physique</a:t>
            </a:r>
            <a:r>
              <a:rPr lang="en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n'est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pas la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même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cela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manifeste</a:t>
            </a:r>
            <a:r>
              <a:rPr lang="en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lorsqu’elle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joue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au basket-ball.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Cela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pourrait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être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la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principale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motivation pour le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changement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car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tient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beaucoup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faire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partie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l'équipe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/>
          </a:p>
          <a:p>
            <a:pPr marL="457200" indent="-457200">
              <a:lnSpc>
                <a:spcPts val="29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en-US" sz="2000" b="1" dirty="0"/>
              <a:t>Exploration des </a:t>
            </a:r>
            <a:r>
              <a:rPr lang="en-US" sz="2000" b="1" dirty="0" err="1"/>
              <a:t>croyances</a:t>
            </a:r>
            <a:r>
              <a:rPr lang="en-US" sz="2000" b="1" dirty="0"/>
              <a:t> </a:t>
            </a:r>
            <a:r>
              <a:rPr lang="en-US" sz="2000" b="1" dirty="0" err="1"/>
              <a:t>d’Alice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matière de </a:t>
            </a:r>
            <a:r>
              <a:rPr lang="en-US" sz="2000" b="1" dirty="0" err="1"/>
              <a:t>santé</a:t>
            </a:r>
            <a:r>
              <a:rPr lang="en-US" sz="2000" b="1" dirty="0"/>
              <a:t> &amp; </a:t>
            </a:r>
            <a:r>
              <a:rPr lang="en-US" sz="2000" b="1" dirty="0" err="1"/>
              <a:t>ses</a:t>
            </a:r>
            <a:r>
              <a:rPr lang="en-US" sz="2000" b="1" dirty="0"/>
              <a:t> </a:t>
            </a:r>
            <a:r>
              <a:rPr lang="en-US" sz="2000" b="1" dirty="0" err="1"/>
              <a:t>préjugés</a:t>
            </a:r>
            <a:r>
              <a:rPr lang="en-US" sz="2000" b="1" dirty="0"/>
              <a:t> </a:t>
            </a:r>
            <a:br>
              <a:rPr lang="en-US" sz="2000" b="1" dirty="0"/>
            </a:b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n'est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pas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heureuse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d'avoir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utiliser un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inhalateur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tous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les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jours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Certains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ses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collègues</a:t>
            </a:r>
            <a:r>
              <a:rPr lang="en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qui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l'asthme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lui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disent</a:t>
            </a:r>
            <a:r>
              <a:rPr lang="en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 les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inhalateurs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peuvent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être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nocifs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 a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consulté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des sites</a:t>
            </a:r>
            <a:r>
              <a:rPr lang="en-GB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également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qu'un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traitement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régulier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important.</a:t>
            </a:r>
            <a:r>
              <a:rPr lang="en-F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 ne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sait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pas qui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croire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Elle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craint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également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que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cela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n'ait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un impact sur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ses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performances </a:t>
            </a:r>
            <a:r>
              <a:rPr lang="en-GB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</a:t>
            </a:r>
            <a:r>
              <a:rPr lang="en-GB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basket-ball.</a:t>
            </a:r>
            <a:endParaRPr lang="en-FR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29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en-US" sz="2000" b="1" dirty="0" err="1"/>
              <a:t>Adresser</a:t>
            </a:r>
            <a:r>
              <a:rPr lang="en-US" sz="2000" b="1" dirty="0"/>
              <a:t> pour </a:t>
            </a:r>
            <a:r>
              <a:rPr lang="en-US" sz="2000" b="1" dirty="0" err="1"/>
              <a:t>l’avis</a:t>
            </a:r>
            <a:r>
              <a:rPr lang="en-US" sz="2000" b="1" dirty="0"/>
              <a:t> d’un specialist</a:t>
            </a:r>
            <a:br>
              <a:rPr lang="en-US" sz="2000" b="1" dirty="0"/>
            </a:br>
            <a:r>
              <a:rPr lang="en-US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Pas </a:t>
            </a:r>
            <a:r>
              <a:rPr lang="en-US" sz="16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US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stade</a:t>
            </a:r>
            <a:endParaRPr lang="en-US" sz="16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53975" lvl="0" indent="-53975">
              <a:lnSpc>
                <a:spcPts val="2900"/>
              </a:lnSpc>
              <a:spcBef>
                <a:spcPts val="0"/>
              </a:spcBef>
            </a:pPr>
            <a:endParaRPr lang="en-SE" sz="16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900"/>
              </a:lnSpc>
              <a:spcBef>
                <a:spcPts val="0"/>
              </a:spcBef>
              <a:buClr>
                <a:srgbClr val="31B44B"/>
              </a:buClr>
            </a:pPr>
            <a:endParaRPr lang="en-US" sz="2000" dirty="0"/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506BF67-F569-401C-9153-546160BE3D05}"/>
              </a:ext>
            </a:extLst>
          </p:cNvPr>
          <p:cNvSpPr txBox="1">
            <a:spLocks/>
          </p:cNvSpPr>
          <p:nvPr/>
        </p:nvSpPr>
        <p:spPr>
          <a:xfrm>
            <a:off x="909320" y="391864"/>
            <a:ext cx="9163050" cy="1726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 1</a:t>
            </a:r>
          </a:p>
          <a:p>
            <a:endParaRPr lang="en-GB" sz="2600" b="1" dirty="0">
              <a:solidFill>
                <a:srgbClr val="31B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Histoire</a:t>
            </a:r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actuelle</a:t>
            </a:r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suite</a:t>
            </a:r>
            <a:b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FAFEFD-50C4-AEDA-82FB-85397341E7D0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</p:spTree>
    <p:extLst>
      <p:ext uri="{BB962C8B-B14F-4D97-AF65-F5344CB8AC3E}">
        <p14:creationId xmlns:p14="http://schemas.microsoft.com/office/powerpoint/2010/main" val="127606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03"/>
    </mc:Choice>
    <mc:Fallback xmlns="">
      <p:transition spd="slow" advTm="6040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320" y="2282954"/>
            <a:ext cx="10515600" cy="39165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i="1" dirty="0" err="1">
                <a:solidFill>
                  <a:srgbClr val="FF0000"/>
                </a:solidFill>
              </a:rPr>
              <a:t>Principales</a:t>
            </a:r>
            <a:r>
              <a:rPr lang="en-GB" sz="2000" b="1" i="1" dirty="0">
                <a:solidFill>
                  <a:srgbClr val="FF0000"/>
                </a:solidFill>
              </a:rPr>
              <a:t> constatations</a:t>
            </a:r>
            <a:r>
              <a:rPr lang="en-FR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>
                <a:solidFill>
                  <a:srgbClr val="FF0000"/>
                </a:solidFill>
              </a:rPr>
              <a:t>:</a:t>
            </a:r>
          </a:p>
          <a:p>
            <a:r>
              <a:rPr lang="en-GB" sz="2400" dirty="0"/>
              <a:t>Les bruits du </a:t>
            </a:r>
            <a:r>
              <a:rPr lang="en-GB" sz="2400" dirty="0" err="1"/>
              <a:t>cœur</a:t>
            </a:r>
            <a:r>
              <a:rPr lang="en-GB" sz="2400" dirty="0"/>
              <a:t> et des </a:t>
            </a:r>
            <a:r>
              <a:rPr lang="en-GB" sz="2400" dirty="0" err="1"/>
              <a:t>poumons</a:t>
            </a:r>
            <a:r>
              <a:rPr lang="en-GB" sz="2400" dirty="0"/>
              <a:t> </a:t>
            </a:r>
            <a:r>
              <a:rPr lang="en-GB" sz="2400" dirty="0" err="1"/>
              <a:t>d'Alice</a:t>
            </a:r>
            <a:r>
              <a:rPr lang="en-GB" sz="2400" dirty="0"/>
              <a:t> </a:t>
            </a:r>
            <a:r>
              <a:rPr lang="en-GB" sz="2400" dirty="0" err="1"/>
              <a:t>sont</a:t>
            </a:r>
            <a:r>
              <a:rPr lang="en-GB" sz="2400" dirty="0"/>
              <a:t> </a:t>
            </a:r>
            <a:r>
              <a:rPr lang="en-GB" sz="2400" dirty="0" err="1"/>
              <a:t>normaux</a:t>
            </a:r>
            <a:r>
              <a:rPr lang="en-FR" sz="2000" dirty="0"/>
              <a:t> </a:t>
            </a:r>
            <a:r>
              <a:rPr lang="en-US" sz="2000" dirty="0"/>
              <a:t>. </a:t>
            </a:r>
            <a:r>
              <a:rPr lang="en-GB" sz="2400" dirty="0"/>
              <a:t>Son </a:t>
            </a:r>
            <a:r>
              <a:rPr lang="en-GB" sz="2400" dirty="0" err="1"/>
              <a:t>pouls</a:t>
            </a:r>
            <a:r>
              <a:rPr lang="en-GB" sz="2400" dirty="0"/>
              <a:t> </a:t>
            </a:r>
            <a:r>
              <a:rPr lang="en-GB" sz="2400" dirty="0" err="1"/>
              <a:t>est</a:t>
            </a:r>
            <a:r>
              <a:rPr lang="en-GB" sz="2400" dirty="0"/>
              <a:t> </a:t>
            </a:r>
            <a:r>
              <a:rPr lang="en-GB" sz="2400" dirty="0" err="1"/>
              <a:t>à</a:t>
            </a:r>
            <a:r>
              <a:rPr lang="en-GB" sz="2400" dirty="0"/>
              <a:t> 80</a:t>
            </a:r>
            <a:r>
              <a:rPr lang="en-US" sz="2000" dirty="0"/>
              <a:t>. </a:t>
            </a:r>
          </a:p>
          <a:p>
            <a:r>
              <a:rPr lang="en-GB" sz="2400" dirty="0"/>
              <a:t>Les </a:t>
            </a:r>
            <a:r>
              <a:rPr lang="en-GB" sz="2400" dirty="0" err="1"/>
              <a:t>derniers</a:t>
            </a:r>
            <a:r>
              <a:rPr lang="en-GB" sz="2400" dirty="0"/>
              <a:t> </a:t>
            </a:r>
            <a:r>
              <a:rPr lang="en-GB" sz="2400" dirty="0" err="1"/>
              <a:t>résultats</a:t>
            </a:r>
            <a:r>
              <a:rPr lang="en-GB" sz="2400" dirty="0"/>
              <a:t> de la </a:t>
            </a:r>
            <a:r>
              <a:rPr lang="en-GB" sz="2400" dirty="0" err="1"/>
              <a:t>spirométrie</a:t>
            </a:r>
            <a:r>
              <a:rPr lang="en-GB" sz="2400" dirty="0"/>
              <a:t> </a:t>
            </a:r>
            <a:r>
              <a:rPr lang="en-GB" sz="2400" dirty="0" err="1"/>
              <a:t>sont</a:t>
            </a:r>
            <a:r>
              <a:rPr lang="en-GB" sz="2400" dirty="0"/>
              <a:t> </a:t>
            </a:r>
            <a:r>
              <a:rPr lang="en-GB" sz="2400" dirty="0" err="1"/>
              <a:t>normaux</a:t>
            </a:r>
            <a:r>
              <a:rPr lang="en-GB" sz="2400" dirty="0"/>
              <a:t>.</a:t>
            </a:r>
            <a:r>
              <a:rPr lang="en-US" sz="2000" dirty="0"/>
              <a:t> (</a:t>
            </a:r>
            <a:r>
              <a:rPr lang="en-US" sz="2000" i="1" dirty="0"/>
              <a:t>Deux </a:t>
            </a:r>
            <a:r>
              <a:rPr lang="en-US" sz="2000" i="1" dirty="0" err="1"/>
              <a:t>ans</a:t>
            </a:r>
            <a:r>
              <a:rPr lang="en-US" sz="2000" i="1" dirty="0"/>
              <a:t> plus </a:t>
            </a:r>
            <a:r>
              <a:rPr lang="en-US" sz="2000" i="1" dirty="0" err="1"/>
              <a:t>tôt</a:t>
            </a:r>
            <a:r>
              <a:rPr lang="en-US" sz="2000" dirty="0"/>
              <a:t>).</a:t>
            </a:r>
          </a:p>
          <a:p>
            <a:r>
              <a:rPr lang="en-GB" sz="2400" dirty="0"/>
              <a:t>Son </a:t>
            </a:r>
            <a:r>
              <a:rPr lang="en-GB" sz="2400" dirty="0" err="1"/>
              <a:t>débit</a:t>
            </a:r>
            <a:r>
              <a:rPr lang="en-GB" sz="2400" dirty="0"/>
              <a:t> de pointe </a:t>
            </a:r>
            <a:r>
              <a:rPr lang="en-GB" sz="2400" dirty="0" err="1"/>
              <a:t>était</a:t>
            </a:r>
            <a:r>
              <a:rPr lang="en-GB" sz="2400" dirty="0"/>
              <a:t> de 330 litres par minute, et </a:t>
            </a:r>
            <a:r>
              <a:rPr lang="en-GB" sz="2400" dirty="0" err="1"/>
              <a:t>meilleur</a:t>
            </a:r>
            <a:r>
              <a:rPr lang="en-GB" sz="2400" dirty="0"/>
              <a:t> </a:t>
            </a:r>
            <a:r>
              <a:rPr lang="en-GB" sz="2400" dirty="0" err="1"/>
              <a:t>débit</a:t>
            </a:r>
            <a:r>
              <a:rPr lang="en-GB" sz="2400" dirty="0"/>
              <a:t> de pointe </a:t>
            </a:r>
            <a:r>
              <a:rPr lang="en-GB" sz="2400" dirty="0" err="1"/>
              <a:t>enregistré</a:t>
            </a:r>
            <a:r>
              <a:rPr lang="en-GB" sz="2400" dirty="0"/>
              <a:t> </a:t>
            </a:r>
            <a:r>
              <a:rPr lang="en-GB" sz="2400" dirty="0" err="1"/>
              <a:t>est</a:t>
            </a:r>
            <a:r>
              <a:rPr lang="en-GB" sz="2400" dirty="0"/>
              <a:t> de 450</a:t>
            </a:r>
            <a:r>
              <a:rPr lang="en-FR" sz="2000" dirty="0"/>
              <a:t> </a:t>
            </a:r>
            <a:endParaRPr lang="en-US" sz="2000" dirty="0"/>
          </a:p>
          <a:p>
            <a:pPr lvl="1"/>
            <a:r>
              <a:rPr lang="en-US" sz="2000" dirty="0"/>
              <a:t>165 cm: </a:t>
            </a:r>
            <a:r>
              <a:rPr lang="en-US" sz="2000" dirty="0" err="1"/>
              <a:t>Préd</a:t>
            </a:r>
            <a:r>
              <a:rPr lang="en-US" sz="2000" dirty="0"/>
              <a:t>. 445, (74%) / patient’s best, 450, (73%)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i="1" dirty="0">
                <a:solidFill>
                  <a:srgbClr val="FF0000"/>
                </a:solidFill>
              </a:rPr>
              <a:t>Question:</a:t>
            </a:r>
            <a:br>
              <a:rPr lang="en-US" sz="2000" dirty="0"/>
            </a:br>
            <a:r>
              <a:rPr lang="en-GB" sz="2400" dirty="0"/>
              <a:t>comment </a:t>
            </a:r>
            <a:r>
              <a:rPr lang="en-GB" sz="2400" dirty="0" err="1"/>
              <a:t>évaluez-vous</a:t>
            </a:r>
            <a:r>
              <a:rPr lang="en-GB" sz="2400" dirty="0"/>
              <a:t> </a:t>
            </a:r>
            <a:r>
              <a:rPr lang="en-GB" sz="2400" dirty="0" err="1"/>
              <a:t>ces</a:t>
            </a:r>
            <a:r>
              <a:rPr lang="en-GB" sz="2400" dirty="0"/>
              <a:t> </a:t>
            </a:r>
            <a:r>
              <a:rPr lang="en-GB" sz="2400" dirty="0" err="1"/>
              <a:t>résultats</a:t>
            </a:r>
            <a:r>
              <a:rPr lang="en-GB" sz="2400" dirty="0"/>
              <a:t> ?</a:t>
            </a:r>
            <a:endParaRPr lang="en-FR" sz="2400" dirty="0"/>
          </a:p>
          <a:p>
            <a:pPr marL="0" indent="0">
              <a:buNone/>
            </a:pPr>
            <a:endParaRPr lang="en-SE" sz="2000" dirty="0"/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98B44B6-F82E-49C1-90B4-E54D1F277AC1}"/>
              </a:ext>
            </a:extLst>
          </p:cNvPr>
          <p:cNvSpPr txBox="1">
            <a:spLocks/>
          </p:cNvSpPr>
          <p:nvPr/>
        </p:nvSpPr>
        <p:spPr>
          <a:xfrm>
            <a:off x="909320" y="391864"/>
            <a:ext cx="9163050" cy="1726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 1</a:t>
            </a:r>
          </a:p>
          <a:p>
            <a:endParaRPr lang="en-GB" sz="2600" b="1" dirty="0">
              <a:solidFill>
                <a:srgbClr val="31B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Examen Clinique / Examens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complémentaires</a:t>
            </a:r>
            <a:b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7A3D5C-B878-37A1-51DB-41DEA80CC436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20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21"/>
    </mc:Choice>
    <mc:Fallback xmlns="">
      <p:transition spd="slow" advTm="55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320" y="2212260"/>
            <a:ext cx="10515600" cy="3950002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b="1" i="1" dirty="0">
                <a:solidFill>
                  <a:srgbClr val="00B050"/>
                </a:solidFill>
              </a:rPr>
              <a:t>Conclusion:</a:t>
            </a:r>
          </a:p>
          <a:p>
            <a:pPr marL="0" indent="0">
              <a:spcBef>
                <a:spcPts val="600"/>
              </a:spcBef>
              <a:buNone/>
            </a:pPr>
            <a:br>
              <a:rPr lang="en-US" dirty="0"/>
            </a:br>
            <a:r>
              <a:rPr lang="en-GB" dirty="0" err="1"/>
              <a:t>L'examen</a:t>
            </a:r>
            <a:r>
              <a:rPr lang="en-GB" dirty="0"/>
              <a:t> </a:t>
            </a:r>
            <a:r>
              <a:rPr lang="en-GB" dirty="0" err="1"/>
              <a:t>thoracique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sans </a:t>
            </a:r>
            <a:r>
              <a:rPr lang="en-GB" dirty="0" err="1"/>
              <a:t>particularité</a:t>
            </a:r>
            <a:r>
              <a:rPr lang="en-US" sz="2600" dirty="0"/>
              <a:t>. </a:t>
            </a:r>
          </a:p>
          <a:p>
            <a:pPr marL="0" indent="0">
              <a:buNone/>
            </a:pPr>
            <a:r>
              <a:rPr lang="en-GB" dirty="0"/>
              <a:t>Le </a:t>
            </a:r>
            <a:r>
              <a:rPr lang="en-GB" dirty="0" err="1"/>
              <a:t>débit</a:t>
            </a:r>
            <a:r>
              <a:rPr lang="en-GB" dirty="0"/>
              <a:t> de pointe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à</a:t>
            </a:r>
            <a:r>
              <a:rPr lang="en-GB" dirty="0"/>
              <a:t> 73 % de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valeur</a:t>
            </a:r>
            <a:r>
              <a:rPr lang="en-GB" dirty="0"/>
              <a:t> </a:t>
            </a:r>
            <a:r>
              <a:rPr lang="en-GB" dirty="0" err="1"/>
              <a:t>maximale</a:t>
            </a:r>
            <a:r>
              <a:rPr lang="en-FR" sz="2400" dirty="0"/>
              <a:t> </a:t>
            </a:r>
          </a:p>
          <a:p>
            <a:pPr marL="0" indent="0">
              <a:buNone/>
            </a:pPr>
            <a:r>
              <a:rPr lang="en-GB" dirty="0" err="1"/>
              <a:t>L’observance</a:t>
            </a:r>
            <a:r>
              <a:rPr lang="en-GB" dirty="0"/>
              <a:t> </a:t>
            </a:r>
            <a:r>
              <a:rPr lang="en-GB" dirty="0" err="1"/>
              <a:t>semble</a:t>
            </a:r>
            <a:r>
              <a:rPr lang="en-GB" dirty="0"/>
              <a:t> </a:t>
            </a:r>
            <a:r>
              <a:rPr lang="en-GB" dirty="0" err="1"/>
              <a:t>être</a:t>
            </a:r>
            <a:r>
              <a:rPr lang="en-GB" dirty="0"/>
              <a:t> un point </a:t>
            </a:r>
            <a:r>
              <a:rPr lang="en-GB" dirty="0" err="1"/>
              <a:t>à</a:t>
            </a:r>
            <a:r>
              <a:rPr lang="en-GB" dirty="0"/>
              <a:t> </a:t>
            </a:r>
            <a:r>
              <a:rPr lang="en-GB" dirty="0" err="1"/>
              <a:t>discuter</a:t>
            </a:r>
            <a:r>
              <a:rPr lang="en-GB" dirty="0"/>
              <a:t>.</a:t>
            </a:r>
            <a:endParaRPr lang="en-FR" dirty="0"/>
          </a:p>
          <a:p>
            <a:endParaRPr lang="en-US" sz="2600" dirty="0"/>
          </a:p>
          <a:p>
            <a:pPr marL="0" indent="0">
              <a:buNone/>
            </a:pPr>
            <a:r>
              <a:rPr lang="en-US" sz="2600" b="1" i="1" dirty="0">
                <a:solidFill>
                  <a:srgbClr val="FF000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GB" dirty="0" err="1"/>
              <a:t>Alors</a:t>
            </a:r>
            <a:r>
              <a:rPr lang="en-GB" dirty="0"/>
              <a:t>, </a:t>
            </a:r>
            <a:r>
              <a:rPr lang="en-GB" dirty="0" err="1"/>
              <a:t>quelles</a:t>
            </a:r>
            <a:r>
              <a:rPr lang="en-GB" dirty="0"/>
              <a:t> </a:t>
            </a:r>
            <a:r>
              <a:rPr lang="en-GB" dirty="0" err="1"/>
              <a:t>devraient</a:t>
            </a:r>
            <a:r>
              <a:rPr lang="en-GB" dirty="0"/>
              <a:t> </a:t>
            </a:r>
            <a:r>
              <a:rPr lang="en-GB" dirty="0" err="1"/>
              <a:t>être</a:t>
            </a:r>
            <a:r>
              <a:rPr lang="en-GB" dirty="0"/>
              <a:t> les </a:t>
            </a:r>
            <a:r>
              <a:rPr lang="en-GB" dirty="0" err="1"/>
              <a:t>prochaines</a:t>
            </a:r>
            <a:r>
              <a:rPr lang="en-GB" dirty="0"/>
              <a:t> étapes de prise </a:t>
            </a:r>
            <a:r>
              <a:rPr lang="en-GB" dirty="0" err="1"/>
              <a:t>en</a:t>
            </a:r>
            <a:r>
              <a:rPr lang="en-GB" dirty="0"/>
              <a:t> charge ?</a:t>
            </a:r>
            <a:endParaRPr lang="en-FR" dirty="0"/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2421561-2D42-4CEB-878A-A7B47E066D46}"/>
              </a:ext>
            </a:extLst>
          </p:cNvPr>
          <p:cNvSpPr txBox="1">
            <a:spLocks/>
          </p:cNvSpPr>
          <p:nvPr/>
        </p:nvSpPr>
        <p:spPr>
          <a:xfrm>
            <a:off x="909320" y="391864"/>
            <a:ext cx="9163050" cy="1726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 1</a:t>
            </a:r>
          </a:p>
          <a:p>
            <a:endParaRPr lang="en-GB" sz="2600" b="1" dirty="0">
              <a:solidFill>
                <a:srgbClr val="31B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Examen Clinique / Examens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complémentaires</a:t>
            </a:r>
            <a:endParaRPr lang="en-GB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61F49F-B328-7450-76D3-2D097B50361B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698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4"/>
    </mc:Choice>
    <mc:Fallback xmlns="">
      <p:transition spd="slow" advTm="20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331" y="1881906"/>
            <a:ext cx="11282680" cy="4786313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Clr>
                <a:srgbClr val="31B44B"/>
              </a:buClr>
              <a:buNone/>
            </a:pPr>
            <a:r>
              <a:rPr lang="en-US" sz="2400" b="1" i="1" dirty="0" err="1">
                <a:solidFill>
                  <a:srgbClr val="00B050"/>
                </a:solidFill>
              </a:rPr>
              <a:t>Etapes</a:t>
            </a:r>
            <a:r>
              <a:rPr lang="en-US" sz="2400" b="1" i="1" dirty="0">
                <a:solidFill>
                  <a:srgbClr val="00B050"/>
                </a:solidFill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</a:rPr>
              <a:t>suivantes</a:t>
            </a:r>
            <a:r>
              <a:rPr lang="en-US" sz="2400" b="1" i="1" dirty="0">
                <a:solidFill>
                  <a:srgbClr val="00B050"/>
                </a:solidFill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GB" sz="2400" b="1" dirty="0"/>
              <a:t>Observance</a:t>
            </a:r>
            <a:r>
              <a:rPr lang="en-FR" sz="2400" b="1" dirty="0"/>
              <a:t> </a:t>
            </a:r>
            <a:r>
              <a:rPr lang="en-US" sz="2400" b="1" dirty="0"/>
              <a:t>: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Nous </a:t>
            </a:r>
            <a:r>
              <a:rPr lang="en-GB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lui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demandons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son </a:t>
            </a:r>
            <a:r>
              <a:rPr lang="en-GB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avis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sur </a:t>
            </a:r>
            <a:r>
              <a:rPr lang="en-GB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l'utilisation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des </a:t>
            </a:r>
            <a:r>
              <a:rPr lang="en-GB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inhalateurs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FR" sz="1600" dirty="0">
                <a:effectLst/>
              </a:rPr>
              <a:t> 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Dans quelle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mesure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 sent-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l'aise</a:t>
            </a:r>
            <a:r>
              <a:rPr lang="en-FR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avec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celui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qu'elle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? A-t-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effets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secondaires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génants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?</a:t>
            </a:r>
            <a:r>
              <a:rPr lang="en-FR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A-t-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d'autres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problèmes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avec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l'inhalateur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/>
              <a:t>? 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Nous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lui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expliquons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que beaucoup de gens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oublient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les doses</a:t>
            </a:r>
            <a:r>
              <a:rPr lang="en-FR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 que </a:t>
            </a:r>
            <a:r>
              <a:rPr lang="en-GB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c'est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tout </a:t>
            </a:r>
            <a:r>
              <a:rPr lang="en-GB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fait normal,</a:t>
            </a:r>
            <a:r>
              <a:rPr lang="en-US" sz="2000" dirty="0"/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mais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peut-être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qu'elle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s'en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sortirait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mieux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utilise des rappels </a:t>
            </a:r>
            <a:r>
              <a:rPr lang="en-US" sz="2000" dirty="0"/>
              <a:t>(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alarmes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téléphoniques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pour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l'aider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à se rappeler de les prendre,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lorsqu'elle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présente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symptômes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qu'elle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ne se sent pas très bien.</a:t>
            </a:r>
            <a:endParaRPr lang="en-F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GB" sz="2400" b="1" dirty="0"/>
              <a:t>Un </a:t>
            </a:r>
            <a:r>
              <a:rPr lang="en-GB" sz="2400" b="1" dirty="0" err="1"/>
              <a:t>éventuel</a:t>
            </a:r>
            <a:r>
              <a:rPr lang="en-GB" sz="2400" b="1" dirty="0"/>
              <a:t> </a:t>
            </a:r>
            <a:r>
              <a:rPr lang="en-GB" sz="2400" b="1" dirty="0" err="1"/>
              <a:t>changement</a:t>
            </a:r>
            <a:r>
              <a:rPr lang="en-GB" sz="2400" b="1" dirty="0"/>
              <a:t> de </a:t>
            </a:r>
            <a:r>
              <a:rPr lang="en-GB" sz="2400" b="1" dirty="0" err="1"/>
              <a:t>traitement</a:t>
            </a:r>
            <a:r>
              <a:rPr lang="en-FR" sz="2400" b="1" dirty="0"/>
              <a:t> </a:t>
            </a:r>
            <a:r>
              <a:rPr lang="en-US" sz="2400" b="1" dirty="0"/>
              <a:t>: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Nous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expliquons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qu'il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possible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d'utiliser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un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traitement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fond et un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traitement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secours dans le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même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dispositif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d'inhalation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C'est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utile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parce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que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lorsqu'elle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prend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bouffée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pour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soulager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symptômes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FR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utilise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également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un medicament qui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traite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son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asthme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Alice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préfère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réessayer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avec le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même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traitement</a:t>
            </a:r>
            <a:endParaRPr lang="en-US" sz="2000" dirty="0"/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Nous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convenons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donc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d'un nouveau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rendez-vous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pour faire le point sur la situation dans quatre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semaines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F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EBB372-0370-4A6C-BA11-65B3072F2720}"/>
              </a:ext>
            </a:extLst>
          </p:cNvPr>
          <p:cNvSpPr txBox="1">
            <a:spLocks/>
          </p:cNvSpPr>
          <p:nvPr/>
        </p:nvSpPr>
        <p:spPr>
          <a:xfrm>
            <a:off x="909320" y="391864"/>
            <a:ext cx="9163050" cy="1726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 1</a:t>
            </a:r>
          </a:p>
          <a:p>
            <a:endParaRPr lang="en-GB" sz="2600" b="1" dirty="0">
              <a:solidFill>
                <a:srgbClr val="31B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Prise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charge</a:t>
            </a:r>
            <a:endParaRPr lang="en-GB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B26106-237F-A180-0D4E-0FB6158EBC1E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</p:spTree>
    <p:extLst>
      <p:ext uri="{BB962C8B-B14F-4D97-AF65-F5344CB8AC3E}">
        <p14:creationId xmlns:p14="http://schemas.microsoft.com/office/powerpoint/2010/main" val="416189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58"/>
    </mc:Choice>
    <mc:Fallback xmlns="">
      <p:transition spd="slow" advTm="7795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566" y="1967948"/>
            <a:ext cx="11716434" cy="4396031"/>
          </a:xfrm>
        </p:spPr>
        <p:txBody>
          <a:bodyPr>
            <a:noAutofit/>
          </a:bodyPr>
          <a:lstStyle/>
          <a:p>
            <a:r>
              <a:rPr lang="en-GB" sz="2000" dirty="0"/>
              <a:t>Alice nous </a:t>
            </a:r>
            <a:r>
              <a:rPr lang="en-GB" sz="2000" dirty="0" err="1"/>
              <a:t>informe</a:t>
            </a:r>
            <a:r>
              <a:rPr lang="en-GB" sz="2000" dirty="0"/>
              <a:t> </a:t>
            </a:r>
            <a:r>
              <a:rPr lang="en-GB" sz="2000" dirty="0" err="1"/>
              <a:t>qu'elle</a:t>
            </a:r>
            <a:r>
              <a:rPr lang="en-GB" sz="2000" dirty="0"/>
              <a:t> a</a:t>
            </a:r>
            <a:r>
              <a:rPr lang="en-FR" sz="2000" dirty="0"/>
              <a:t> </a:t>
            </a:r>
            <a:r>
              <a:rPr lang="en-GB" sz="2000" dirty="0" err="1"/>
              <a:t>utilisé</a:t>
            </a:r>
            <a:r>
              <a:rPr lang="en-GB" sz="2000" dirty="0"/>
              <a:t> </a:t>
            </a:r>
            <a:r>
              <a:rPr lang="en-GB" sz="2000" dirty="0" err="1"/>
              <a:t>une</a:t>
            </a:r>
            <a:r>
              <a:rPr lang="en-GB" sz="2000" dirty="0"/>
              <a:t> </a:t>
            </a:r>
            <a:r>
              <a:rPr lang="en-GB" sz="2000" dirty="0" err="1"/>
              <a:t>alarme</a:t>
            </a:r>
            <a:r>
              <a:rPr lang="en-GB" sz="2000" dirty="0"/>
              <a:t> de </a:t>
            </a:r>
            <a:r>
              <a:rPr lang="en-GB" sz="2000" dirty="0" err="1"/>
              <a:t>téléphone</a:t>
            </a:r>
            <a:r>
              <a:rPr lang="en-GB" sz="2000" dirty="0"/>
              <a:t> et </a:t>
            </a:r>
            <a:r>
              <a:rPr lang="en-GB" sz="2000" dirty="0" err="1"/>
              <a:t>qu'elle</a:t>
            </a:r>
            <a:r>
              <a:rPr lang="en-GB" sz="2000" dirty="0"/>
              <a:t> a </a:t>
            </a:r>
            <a:r>
              <a:rPr lang="en-GB" sz="2000" dirty="0" err="1"/>
              <a:t>pu</a:t>
            </a:r>
            <a:r>
              <a:rPr lang="en-GB" sz="2000" dirty="0"/>
              <a:t> se rappeler</a:t>
            </a:r>
            <a:r>
              <a:rPr lang="en-FR" sz="2000" dirty="0"/>
              <a:t> </a:t>
            </a:r>
            <a:r>
              <a:rPr lang="en-GB" sz="2000" dirty="0"/>
              <a:t>de prendre son </a:t>
            </a:r>
            <a:r>
              <a:rPr lang="en-GB" sz="2000" dirty="0" err="1"/>
              <a:t>inhalateur</a:t>
            </a:r>
            <a:r>
              <a:rPr lang="en-GB" sz="2000" dirty="0"/>
              <a:t> </a:t>
            </a:r>
            <a:r>
              <a:rPr lang="en-GB" sz="2000" dirty="0" err="1"/>
              <a:t>régulièrement</a:t>
            </a:r>
            <a:r>
              <a:rPr lang="en-GB" sz="2000" dirty="0"/>
              <a:t>.</a:t>
            </a:r>
            <a:r>
              <a:rPr lang="en-FR" sz="2000" dirty="0"/>
              <a:t> </a:t>
            </a:r>
            <a:r>
              <a:rPr lang="en-GB" sz="2000" dirty="0"/>
              <a:t>Elle se sent </a:t>
            </a:r>
            <a:r>
              <a:rPr lang="en-GB" sz="2000" dirty="0" err="1"/>
              <a:t>mieux</a:t>
            </a:r>
            <a:r>
              <a:rPr lang="en-GB" sz="2000" dirty="0"/>
              <a:t>.</a:t>
            </a:r>
            <a:r>
              <a:rPr lang="en-FR" sz="2000" dirty="0"/>
              <a:t> </a:t>
            </a:r>
            <a:r>
              <a:rPr lang="en-GB" sz="2000" dirty="0"/>
              <a:t>Elle a </a:t>
            </a:r>
            <a:r>
              <a:rPr lang="en-GB" sz="2000" dirty="0" err="1"/>
              <a:t>une</a:t>
            </a:r>
            <a:r>
              <a:rPr lang="en-GB" sz="2000" dirty="0"/>
              <a:t> </a:t>
            </a:r>
            <a:r>
              <a:rPr lang="en-GB" sz="2000" dirty="0" err="1"/>
              <a:t>légère</a:t>
            </a:r>
            <a:r>
              <a:rPr lang="en-GB" sz="2000" dirty="0"/>
              <a:t> respiration </a:t>
            </a:r>
            <a:r>
              <a:rPr lang="en-GB" sz="2000" dirty="0" err="1"/>
              <a:t>sifflante</a:t>
            </a:r>
            <a:r>
              <a:rPr lang="en-FR" sz="2000" dirty="0"/>
              <a:t> </a:t>
            </a:r>
            <a:r>
              <a:rPr lang="en-GB" sz="2000" dirty="0" err="1"/>
              <a:t>moins</a:t>
            </a:r>
            <a:r>
              <a:rPr lang="en-GB" sz="2000" dirty="0"/>
              <a:t> </a:t>
            </a:r>
            <a:r>
              <a:rPr lang="en-GB" sz="2000" dirty="0" err="1"/>
              <a:t>d'une</a:t>
            </a:r>
            <a:r>
              <a:rPr lang="en-GB" sz="2000" dirty="0"/>
              <a:t> </a:t>
            </a:r>
            <a:r>
              <a:rPr lang="en-GB" sz="2000" dirty="0" err="1"/>
              <a:t>fois</a:t>
            </a:r>
            <a:r>
              <a:rPr lang="en-GB" sz="2000" dirty="0"/>
              <a:t> par </a:t>
            </a:r>
            <a:r>
              <a:rPr lang="en-GB" sz="2000" dirty="0" err="1"/>
              <a:t>semaine</a:t>
            </a:r>
            <a:r>
              <a:rPr lang="en-GB" sz="2000" dirty="0"/>
              <a:t>,</a:t>
            </a:r>
            <a:r>
              <a:rPr lang="en-FR" sz="2000" dirty="0"/>
              <a:t> </a:t>
            </a:r>
            <a:r>
              <a:rPr lang="en-GB" sz="2000" dirty="0"/>
              <a:t>Elle a </a:t>
            </a:r>
            <a:r>
              <a:rPr lang="en-GB" sz="2000" dirty="0" err="1"/>
              <a:t>utilisé</a:t>
            </a:r>
            <a:r>
              <a:rPr lang="en-GB" sz="2000" dirty="0"/>
              <a:t> son </a:t>
            </a:r>
            <a:r>
              <a:rPr lang="en-GB" sz="2000" dirty="0" err="1"/>
              <a:t>inhalateur</a:t>
            </a:r>
            <a:r>
              <a:rPr lang="en-GB" sz="2000" dirty="0"/>
              <a:t> de secours et </a:t>
            </a:r>
            <a:r>
              <a:rPr lang="en-GB" sz="2000" dirty="0" err="1"/>
              <a:t>s'est</a:t>
            </a:r>
            <a:r>
              <a:rPr lang="en-GB" sz="2000" dirty="0"/>
              <a:t> </a:t>
            </a:r>
            <a:r>
              <a:rPr lang="en-GB" sz="2000" dirty="0" err="1"/>
              <a:t>sentie</a:t>
            </a:r>
            <a:r>
              <a:rPr lang="en-GB" sz="2000" dirty="0"/>
              <a:t> </a:t>
            </a:r>
            <a:r>
              <a:rPr lang="en-GB" sz="2000" dirty="0" err="1"/>
              <a:t>mieux</a:t>
            </a:r>
            <a:r>
              <a:rPr lang="en-GB" sz="2000" dirty="0"/>
              <a:t>.</a:t>
            </a:r>
          </a:p>
          <a:p>
            <a:r>
              <a:rPr lang="en-GB" sz="2000" dirty="0"/>
              <a:t>Elle </a:t>
            </a:r>
            <a:r>
              <a:rPr lang="en-GB" sz="2000" dirty="0" err="1"/>
              <a:t>pense</a:t>
            </a:r>
            <a:r>
              <a:rPr lang="en-GB" sz="2000" dirty="0"/>
              <a:t> </a:t>
            </a:r>
            <a:r>
              <a:rPr lang="en-GB" sz="2000" dirty="0" err="1"/>
              <a:t>qu'elle</a:t>
            </a:r>
            <a:r>
              <a:rPr lang="en-GB" sz="2000" dirty="0"/>
              <a:t> a </a:t>
            </a:r>
            <a:r>
              <a:rPr lang="en-GB" sz="2000" dirty="0" err="1"/>
              <a:t>besoin</a:t>
            </a:r>
            <a:r>
              <a:rPr lang="en-FR" sz="2000" dirty="0"/>
              <a:t> </a:t>
            </a:r>
            <a:r>
              <a:rPr lang="en-GB" sz="2000" dirty="0" err="1"/>
              <a:t>d'avoir</a:t>
            </a:r>
            <a:r>
              <a:rPr lang="en-GB" sz="2000" dirty="0"/>
              <a:t> </a:t>
            </a:r>
            <a:r>
              <a:rPr lang="en-GB" sz="2000" dirty="0" err="1"/>
              <a:t>l'inhalateur</a:t>
            </a:r>
            <a:r>
              <a:rPr lang="en-GB" sz="2000" dirty="0"/>
              <a:t> bleu,</a:t>
            </a:r>
            <a:r>
              <a:rPr lang="en-FR" sz="2000" dirty="0"/>
              <a:t> </a:t>
            </a:r>
            <a:r>
              <a:rPr lang="en-GB" sz="2000" dirty="0" err="1"/>
              <a:t>mais</a:t>
            </a:r>
            <a:r>
              <a:rPr lang="en-GB" sz="2000" dirty="0"/>
              <a:t> </a:t>
            </a:r>
            <a:r>
              <a:rPr lang="en-GB" sz="2000" dirty="0" err="1"/>
              <a:t>elle</a:t>
            </a:r>
            <a:r>
              <a:rPr lang="en-GB" sz="2000" dirty="0"/>
              <a:t> </a:t>
            </a:r>
            <a:r>
              <a:rPr lang="en-GB" sz="2000" dirty="0" err="1"/>
              <a:t>n'aime</a:t>
            </a:r>
            <a:r>
              <a:rPr lang="en-GB" sz="2000" dirty="0"/>
              <a:t> pas son </a:t>
            </a:r>
            <a:r>
              <a:rPr lang="en-GB" sz="2000" dirty="0" err="1"/>
              <a:t>effet</a:t>
            </a:r>
            <a:r>
              <a:rPr lang="en-FR" sz="2000" dirty="0"/>
              <a:t> </a:t>
            </a:r>
            <a:r>
              <a:rPr lang="en-GB" sz="2000" dirty="0"/>
              <a:t>sur son </a:t>
            </a:r>
            <a:r>
              <a:rPr lang="en-GB" sz="2000" dirty="0" err="1"/>
              <a:t>rythme</a:t>
            </a:r>
            <a:r>
              <a:rPr lang="en-GB" sz="2000" dirty="0"/>
              <a:t> </a:t>
            </a:r>
            <a:r>
              <a:rPr lang="en-GB" sz="2000" dirty="0" err="1"/>
              <a:t>cardiaque</a:t>
            </a:r>
            <a:r>
              <a:rPr lang="en-FR" sz="2000" dirty="0"/>
              <a:t> </a:t>
            </a:r>
            <a:r>
              <a:rPr lang="en-GB" sz="2000" dirty="0"/>
              <a:t>pendant </a:t>
            </a:r>
            <a:r>
              <a:rPr lang="en-GB" sz="2000" dirty="0" err="1"/>
              <a:t>qu'elle</a:t>
            </a:r>
            <a:r>
              <a:rPr lang="en-GB" sz="2000" dirty="0"/>
              <a:t> fait du sport.</a:t>
            </a:r>
            <a:endParaRPr lang="en-FR" sz="2000" dirty="0"/>
          </a:p>
          <a:p>
            <a:r>
              <a:rPr lang="en-GB" sz="2000" dirty="0"/>
              <a:t> Elle </a:t>
            </a:r>
            <a:r>
              <a:rPr lang="en-GB" sz="2000" dirty="0" err="1"/>
              <a:t>confirme</a:t>
            </a:r>
            <a:r>
              <a:rPr lang="en-GB" sz="2000" dirty="0"/>
              <a:t> </a:t>
            </a:r>
            <a:r>
              <a:rPr lang="en-GB" sz="2000" dirty="0" err="1"/>
              <a:t>également</a:t>
            </a:r>
            <a:r>
              <a:rPr lang="en-GB" sz="2000" dirty="0"/>
              <a:t> que </a:t>
            </a:r>
            <a:r>
              <a:rPr lang="en-GB" sz="2000" dirty="0" err="1"/>
              <a:t>c'est</a:t>
            </a:r>
            <a:r>
              <a:rPr lang="en-GB" sz="2000" dirty="0"/>
              <a:t> un peu </a:t>
            </a:r>
            <a:r>
              <a:rPr lang="en-GB" sz="2000" dirty="0" err="1"/>
              <a:t>déroutant</a:t>
            </a:r>
            <a:r>
              <a:rPr lang="en-GB" sz="2000" dirty="0"/>
              <a:t> </a:t>
            </a:r>
            <a:r>
              <a:rPr lang="en-GB" sz="2000" dirty="0" err="1"/>
              <a:t>d'utiliser</a:t>
            </a:r>
            <a:r>
              <a:rPr lang="en-GB" sz="2000" dirty="0"/>
              <a:t> deux types </a:t>
            </a:r>
            <a:r>
              <a:rPr lang="en-GB" sz="2000" dirty="0" err="1"/>
              <a:t>d'inhalateurs</a:t>
            </a:r>
            <a:r>
              <a:rPr lang="en-GB" sz="2000" dirty="0"/>
              <a:t> </a:t>
            </a:r>
            <a:r>
              <a:rPr lang="en-GB" sz="2000" dirty="0" err="1"/>
              <a:t>différents</a:t>
            </a:r>
            <a:r>
              <a:rPr lang="en-FR" sz="2000" dirty="0"/>
              <a:t> : un </a:t>
            </a:r>
            <a:r>
              <a:rPr lang="en-GB" sz="2000" dirty="0" err="1"/>
              <a:t>Inhalateur</a:t>
            </a:r>
            <a:r>
              <a:rPr lang="en-GB" sz="2000" dirty="0"/>
              <a:t> de </a:t>
            </a:r>
            <a:r>
              <a:rPr lang="en-GB" sz="2000" dirty="0" err="1"/>
              <a:t>poudre</a:t>
            </a:r>
            <a:r>
              <a:rPr lang="en-GB" sz="2000" dirty="0"/>
              <a:t> </a:t>
            </a:r>
            <a:r>
              <a:rPr lang="en-GB" sz="2000" dirty="0" err="1"/>
              <a:t>sèche</a:t>
            </a:r>
            <a:r>
              <a:rPr lang="en-GB" sz="2000" dirty="0"/>
              <a:t> pour le </a:t>
            </a:r>
            <a:r>
              <a:rPr lang="en-GB" sz="2000" dirty="0" err="1"/>
              <a:t>contrôle</a:t>
            </a:r>
            <a:r>
              <a:rPr lang="en-FR" sz="2000" dirty="0"/>
              <a:t> </a:t>
            </a:r>
            <a:r>
              <a:rPr lang="en-GB" sz="2000" dirty="0"/>
              <a:t>et le spray-</a:t>
            </a:r>
            <a:r>
              <a:rPr lang="en-GB" sz="2000" dirty="0" err="1"/>
              <a:t>doseur</a:t>
            </a:r>
            <a:r>
              <a:rPr lang="en-GB" sz="2000" dirty="0"/>
              <a:t> pour </a:t>
            </a:r>
            <a:r>
              <a:rPr lang="en-GB" sz="2000" dirty="0" err="1"/>
              <a:t>soulager</a:t>
            </a:r>
            <a:r>
              <a:rPr lang="en-GB" sz="2000" dirty="0"/>
              <a:t> les </a:t>
            </a:r>
            <a:r>
              <a:rPr lang="en-GB" sz="2000" dirty="0" err="1"/>
              <a:t>symptômes</a:t>
            </a:r>
            <a:r>
              <a:rPr lang="en-GB" sz="2000" dirty="0"/>
              <a:t>.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srgbClr val="00B050"/>
                </a:solidFill>
              </a:rPr>
              <a:t>Constatations :</a:t>
            </a:r>
          </a:p>
          <a:p>
            <a:r>
              <a:rPr lang="en-US" sz="2000" dirty="0"/>
              <a:t>Score ACT : 22 (</a:t>
            </a:r>
            <a:r>
              <a:rPr lang="en-US" sz="2000" dirty="0" err="1"/>
              <a:t>Asthme</a:t>
            </a:r>
            <a:r>
              <a:rPr lang="en-US" sz="2000" dirty="0"/>
              <a:t> bien </a:t>
            </a:r>
            <a:r>
              <a:rPr lang="en-US" sz="2000" dirty="0" err="1"/>
              <a:t>contrôlé</a:t>
            </a:r>
            <a:r>
              <a:rPr lang="en-US" sz="2000" dirty="0"/>
              <a:t>), </a:t>
            </a:r>
            <a:r>
              <a:rPr lang="en-GB" sz="2000" dirty="0"/>
              <a:t>Son </a:t>
            </a:r>
            <a:r>
              <a:rPr lang="en-GB" sz="2000" dirty="0" err="1"/>
              <a:t>débit</a:t>
            </a:r>
            <a:r>
              <a:rPr lang="en-GB" sz="2000" dirty="0"/>
              <a:t> de pointe au cabinet </a:t>
            </a:r>
            <a:r>
              <a:rPr lang="en-GB" sz="2000" dirty="0" err="1"/>
              <a:t>était</a:t>
            </a:r>
            <a:r>
              <a:rPr lang="en-GB" sz="2000" dirty="0"/>
              <a:t> de</a:t>
            </a:r>
            <a:r>
              <a:rPr lang="en-FR" sz="2000" dirty="0"/>
              <a:t> </a:t>
            </a:r>
            <a:r>
              <a:rPr lang="en-GB" sz="2000" dirty="0"/>
              <a:t>370 litres par minute </a:t>
            </a:r>
            <a:r>
              <a:rPr lang="en-US" sz="2000" dirty="0"/>
              <a:t>(82 %), </a:t>
            </a:r>
            <a:r>
              <a:rPr lang="en-GB" sz="2000" dirty="0" err="1"/>
              <a:t>Jouer</a:t>
            </a:r>
            <a:r>
              <a:rPr lang="en-GB" sz="2000" dirty="0"/>
              <a:t> au basket </a:t>
            </a:r>
            <a:r>
              <a:rPr lang="en-GB" sz="2000" dirty="0" err="1"/>
              <a:t>n'a</a:t>
            </a:r>
            <a:r>
              <a:rPr lang="en-GB" sz="2000" dirty="0"/>
              <a:t> plus </a:t>
            </a:r>
            <a:r>
              <a:rPr lang="en-GB" sz="2000" dirty="0" err="1"/>
              <a:t>d'impact</a:t>
            </a:r>
            <a:r>
              <a:rPr lang="en-GB" sz="2000" dirty="0"/>
              <a:t>.</a:t>
            </a:r>
            <a:endParaRPr lang="en-US" sz="20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b="1" i="1" dirty="0">
                <a:solidFill>
                  <a:srgbClr val="FF000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US" sz="2000" dirty="0" err="1"/>
              <a:t>Quelles</a:t>
            </a:r>
            <a:r>
              <a:rPr lang="en-US" sz="2000" dirty="0"/>
              <a:t> </a:t>
            </a:r>
            <a:r>
              <a:rPr lang="en-US" sz="2000" dirty="0" err="1"/>
              <a:t>autres</a:t>
            </a:r>
            <a:r>
              <a:rPr lang="en-US" sz="2000" dirty="0"/>
              <a:t> questions </a:t>
            </a:r>
            <a:r>
              <a:rPr lang="en-US" sz="2000" dirty="0" err="1"/>
              <a:t>voulez-vous</a:t>
            </a:r>
            <a:r>
              <a:rPr lang="en-US" sz="2000" dirty="0"/>
              <a:t> demander </a:t>
            </a:r>
            <a:r>
              <a:rPr lang="en-US" sz="2000" dirty="0" err="1"/>
              <a:t>à</a:t>
            </a:r>
            <a:r>
              <a:rPr lang="en-US" sz="2000" dirty="0"/>
              <a:t> la </a:t>
            </a:r>
            <a:r>
              <a:rPr lang="en-US" sz="2000" dirty="0" err="1"/>
              <a:t>patiente</a:t>
            </a:r>
            <a:r>
              <a:rPr lang="en-US" sz="2000" dirty="0"/>
              <a:t>?</a:t>
            </a:r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2F8B08-16C6-60E4-BDDD-5DD2B7441818}"/>
              </a:ext>
            </a:extLst>
          </p:cNvPr>
          <p:cNvSpPr txBox="1"/>
          <p:nvPr/>
        </p:nvSpPr>
        <p:spPr>
          <a:xfrm>
            <a:off x="3987150" y="6363979"/>
            <a:ext cx="42177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5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5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5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5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5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5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75B0C7-7A25-4105-A10A-EF4375803661}"/>
              </a:ext>
            </a:extLst>
          </p:cNvPr>
          <p:cNvSpPr txBox="1">
            <a:spLocks/>
          </p:cNvSpPr>
          <p:nvPr/>
        </p:nvSpPr>
        <p:spPr>
          <a:xfrm>
            <a:off x="909320" y="391864"/>
            <a:ext cx="9163050" cy="1726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 2, Quatre </a:t>
            </a:r>
            <a:r>
              <a:rPr lang="en-GB" sz="26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semaines</a:t>
            </a:r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plus tard</a:t>
            </a:r>
            <a:r>
              <a:rPr lang="en-FR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600" b="1" dirty="0">
              <a:solidFill>
                <a:srgbClr val="31B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200" b="1" dirty="0">
              <a:solidFill>
                <a:srgbClr val="31B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Resumé de </a:t>
            </a:r>
            <a:r>
              <a:rPr lang="en-GB" sz="30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l’histoire</a:t>
            </a:r>
            <a:r>
              <a:rPr lang="en-GB" sz="30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clinique</a:t>
            </a:r>
            <a:r>
              <a:rPr lang="en-GB" sz="30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en-GB" sz="30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l’examen</a:t>
            </a:r>
            <a:r>
              <a:rPr lang="en-GB" sz="30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physique et des examens </a:t>
            </a:r>
            <a:r>
              <a:rPr lang="en-GB" sz="30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complémentaires</a:t>
            </a:r>
            <a:r>
              <a:rPr lang="en-GB" sz="30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271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57"/>
    </mc:Choice>
    <mc:Fallback xmlns="">
      <p:transition spd="slow" advTm="68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320" y="2398643"/>
            <a:ext cx="10515600" cy="36465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Ces</a:t>
            </a:r>
            <a:r>
              <a:rPr lang="en-US" dirty="0"/>
              <a:t> constatations </a:t>
            </a:r>
            <a:r>
              <a:rPr lang="en-US" dirty="0" err="1"/>
              <a:t>permettent</a:t>
            </a:r>
            <a:r>
              <a:rPr lang="en-US" dirty="0"/>
              <a:t> de: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[_______________________________________________]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US" dirty="0"/>
              <a:t>Quelle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conclusion ?</a:t>
            </a:r>
            <a:endParaRPr lang="en-SE" dirty="0"/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A62A95-A48E-4478-AB07-60A77F8D9ABE}"/>
              </a:ext>
            </a:extLst>
          </p:cNvPr>
          <p:cNvSpPr txBox="1">
            <a:spLocks/>
          </p:cNvSpPr>
          <p:nvPr/>
        </p:nvSpPr>
        <p:spPr>
          <a:xfrm>
            <a:off x="909320" y="391864"/>
            <a:ext cx="9163050" cy="1726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 2, Quatre </a:t>
            </a:r>
            <a:r>
              <a:rPr lang="en-GB" sz="26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semaines</a:t>
            </a:r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plus tard</a:t>
            </a:r>
            <a:r>
              <a:rPr lang="en-FR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600" b="1" dirty="0">
              <a:solidFill>
                <a:srgbClr val="31B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600" b="1" dirty="0">
              <a:solidFill>
                <a:srgbClr val="31B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du patient / examen physique et des examens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complémentaires</a:t>
            </a:r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B0DFD8-1D64-9DED-EB67-7D64F5BFCD20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280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95"/>
    </mc:Choice>
    <mc:Fallback xmlns="">
      <p:transition spd="slow" advTm="20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320" y="1283659"/>
            <a:ext cx="6548341" cy="478631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sz="1600" dirty="0"/>
              <a:t>Vous </a:t>
            </a:r>
            <a:r>
              <a:rPr lang="en-GB" sz="1600" dirty="0" err="1"/>
              <a:t>concluez</a:t>
            </a:r>
            <a:r>
              <a:rPr lang="en-GB" sz="1600" dirty="0"/>
              <a:t> que les </a:t>
            </a:r>
            <a:r>
              <a:rPr lang="en-GB" sz="1600" dirty="0" err="1"/>
              <a:t>symptômes</a:t>
            </a:r>
            <a:r>
              <a:rPr lang="en-GB" sz="1600" dirty="0"/>
              <a:t> </a:t>
            </a:r>
            <a:r>
              <a:rPr lang="en-GB" sz="1600" dirty="0" err="1"/>
              <a:t>d'Alice</a:t>
            </a:r>
            <a:r>
              <a:rPr lang="en-GB" sz="1600" dirty="0"/>
              <a:t> </a:t>
            </a:r>
            <a:r>
              <a:rPr lang="en-GB" sz="1600" dirty="0" err="1"/>
              <a:t>étaient</a:t>
            </a:r>
            <a:r>
              <a:rPr lang="en-GB" sz="1600" dirty="0"/>
              <a:t> </a:t>
            </a:r>
            <a:r>
              <a:rPr lang="en-GB" sz="1600" dirty="0" err="1"/>
              <a:t>principalement</a:t>
            </a:r>
            <a:r>
              <a:rPr lang="en-GB" sz="1600" dirty="0"/>
              <a:t> </a:t>
            </a:r>
            <a:r>
              <a:rPr lang="en-GB" sz="1600" dirty="0" err="1"/>
              <a:t>dûs</a:t>
            </a:r>
            <a:r>
              <a:rPr lang="en-GB" sz="1600" dirty="0"/>
              <a:t> à </a:t>
            </a:r>
            <a:r>
              <a:rPr lang="en-GB" sz="1600" dirty="0" err="1"/>
              <a:t>une</a:t>
            </a:r>
            <a:r>
              <a:rPr lang="en-GB" sz="1600" dirty="0"/>
              <a:t> </a:t>
            </a:r>
            <a:r>
              <a:rPr lang="en-GB" sz="1600" dirty="0" err="1"/>
              <a:t>mauvaise</a:t>
            </a:r>
            <a:r>
              <a:rPr lang="en-GB" sz="1600" dirty="0"/>
              <a:t> observance du </a:t>
            </a:r>
            <a:r>
              <a:rPr lang="en-GB" sz="1600" dirty="0" err="1"/>
              <a:t>traitement</a:t>
            </a:r>
            <a:r>
              <a:rPr lang="en-GB" sz="1600" dirty="0"/>
              <a:t>.</a:t>
            </a:r>
            <a:endParaRPr lang="en-FR" sz="1600" dirty="0"/>
          </a:p>
          <a:p>
            <a:pPr>
              <a:lnSpc>
                <a:spcPct val="120000"/>
              </a:lnSpc>
            </a:pPr>
            <a:r>
              <a:rPr lang="en-GB" sz="1600" b="1" dirty="0"/>
              <a:t>L’exposition </a:t>
            </a:r>
            <a:r>
              <a:rPr lang="en-GB" sz="1600" b="1" dirty="0" err="1"/>
              <a:t>occasionnelle</a:t>
            </a:r>
            <a:r>
              <a:rPr lang="en-GB" sz="1600" b="1" dirty="0"/>
              <a:t> </a:t>
            </a:r>
            <a:r>
              <a:rPr lang="en-GB" sz="1600" b="1" dirty="0" err="1"/>
              <a:t>passive</a:t>
            </a:r>
            <a:r>
              <a:rPr lang="en-GB" sz="1600" dirty="0" err="1"/>
              <a:t>à</a:t>
            </a:r>
            <a:r>
              <a:rPr lang="en-GB" sz="1600" dirty="0"/>
              <a:t> la </a:t>
            </a:r>
            <a:r>
              <a:rPr lang="en-GB" sz="1600" dirty="0" err="1"/>
              <a:t>fumée</a:t>
            </a:r>
            <a:r>
              <a:rPr lang="en-GB" sz="1600" dirty="0"/>
              <a:t> de cigarette ne </a:t>
            </a:r>
            <a:r>
              <a:rPr lang="en-GB" sz="1600" dirty="0" err="1"/>
              <a:t>semble</a:t>
            </a:r>
            <a:r>
              <a:rPr lang="en-GB" sz="1600" dirty="0"/>
              <a:t> pas poser de </a:t>
            </a:r>
            <a:r>
              <a:rPr lang="en-GB" sz="1600" dirty="0" err="1"/>
              <a:t>problème</a:t>
            </a:r>
            <a:r>
              <a:rPr lang="en-GB" sz="1600" dirty="0"/>
              <a:t>,</a:t>
            </a:r>
            <a:r>
              <a:rPr lang="en-FR" sz="1600" dirty="0"/>
              <a:t> </a:t>
            </a:r>
            <a:r>
              <a:rPr lang="en-GB" sz="1600" dirty="0"/>
              <a:t>car </a:t>
            </a:r>
            <a:r>
              <a:rPr lang="en-GB" sz="1600" dirty="0" err="1"/>
              <a:t>elle</a:t>
            </a:r>
            <a:r>
              <a:rPr lang="en-GB" sz="1600" dirty="0"/>
              <a:t> </a:t>
            </a:r>
            <a:r>
              <a:rPr lang="en-GB" sz="1600" dirty="0" err="1"/>
              <a:t>est</a:t>
            </a:r>
            <a:r>
              <a:rPr lang="en-GB" sz="1600" dirty="0"/>
              <a:t> rare et </a:t>
            </a:r>
            <a:r>
              <a:rPr lang="en-GB" sz="1600" dirty="0" err="1"/>
              <a:t>limitée</a:t>
            </a:r>
            <a:r>
              <a:rPr lang="en-GB" sz="1600" dirty="0"/>
              <a:t> dans le temps.</a:t>
            </a:r>
            <a:endParaRPr lang="en-FR" sz="1600" dirty="0"/>
          </a:p>
          <a:p>
            <a:pPr>
              <a:lnSpc>
                <a:spcPct val="120000"/>
              </a:lnSpc>
            </a:pPr>
            <a:r>
              <a:rPr lang="en-GB" sz="1600" dirty="0"/>
              <a:t>La </a:t>
            </a:r>
            <a:r>
              <a:rPr lang="en-GB" sz="1600" dirty="0" err="1"/>
              <a:t>plupart</a:t>
            </a:r>
            <a:r>
              <a:rPr lang="en-GB" sz="1600" dirty="0"/>
              <a:t> des </a:t>
            </a:r>
            <a:r>
              <a:rPr lang="en-GB" sz="1600" dirty="0" err="1"/>
              <a:t>amis</a:t>
            </a:r>
            <a:r>
              <a:rPr lang="en-GB" sz="1600" dirty="0"/>
              <a:t> </a:t>
            </a:r>
            <a:r>
              <a:rPr lang="en-GB" sz="1600" dirty="0" err="1"/>
              <a:t>d'Alice</a:t>
            </a:r>
            <a:r>
              <a:rPr lang="en-FR" sz="1600" dirty="0"/>
              <a:t> </a:t>
            </a:r>
            <a:r>
              <a:rPr lang="en-GB" sz="1600" dirty="0"/>
              <a:t>font du sport et ne </a:t>
            </a:r>
            <a:r>
              <a:rPr lang="en-GB" sz="1600" dirty="0" err="1"/>
              <a:t>fument</a:t>
            </a:r>
            <a:r>
              <a:rPr lang="en-GB" sz="1600" dirty="0"/>
              <a:t> pas.</a:t>
            </a:r>
            <a:endParaRPr lang="en-FR" sz="1600" dirty="0"/>
          </a:p>
          <a:p>
            <a:pPr>
              <a:lnSpc>
                <a:spcPct val="120000"/>
              </a:lnSpc>
            </a:pPr>
            <a:r>
              <a:rPr lang="en-GB" sz="1600" dirty="0"/>
              <a:t>Alice </a:t>
            </a:r>
            <a:r>
              <a:rPr lang="en-GB" sz="1600" dirty="0" err="1"/>
              <a:t>n'est</a:t>
            </a:r>
            <a:r>
              <a:rPr lang="en-GB" sz="1600" dirty="0"/>
              <a:t> </a:t>
            </a:r>
            <a:r>
              <a:rPr lang="en-GB" sz="1600" dirty="0" err="1"/>
              <a:t>toujours</a:t>
            </a:r>
            <a:r>
              <a:rPr lang="en-GB" sz="1600" dirty="0"/>
              <a:t> pas </a:t>
            </a:r>
            <a:r>
              <a:rPr lang="en-GB" sz="1600" dirty="0" err="1"/>
              <a:t>sûre</a:t>
            </a:r>
            <a:r>
              <a:rPr lang="en-GB" sz="1600" dirty="0"/>
              <a:t> </a:t>
            </a:r>
            <a:r>
              <a:rPr lang="en-GB" sz="1600" dirty="0" err="1"/>
              <a:t>qu’elle</a:t>
            </a:r>
            <a:r>
              <a:rPr lang="en-GB" sz="1600" dirty="0"/>
              <a:t> </a:t>
            </a:r>
            <a:r>
              <a:rPr lang="en-GB" sz="1600" dirty="0" err="1"/>
              <a:t>prendra</a:t>
            </a:r>
            <a:r>
              <a:rPr lang="en-GB" sz="1600" dirty="0"/>
              <a:t> les </a:t>
            </a:r>
            <a:r>
              <a:rPr lang="en-GB" sz="1600" dirty="0" err="1"/>
              <a:t>médicaments</a:t>
            </a:r>
            <a:r>
              <a:rPr lang="en-GB" sz="1600" dirty="0"/>
              <a:t> </a:t>
            </a:r>
            <a:r>
              <a:rPr lang="en-GB" sz="1600" dirty="0" err="1"/>
              <a:t>avant</a:t>
            </a:r>
            <a:r>
              <a:rPr lang="en-GB" sz="1600" dirty="0"/>
              <a:t> de faire de </a:t>
            </a:r>
            <a:r>
              <a:rPr lang="en-GB" sz="1600" dirty="0" err="1"/>
              <a:t>l'exercice</a:t>
            </a:r>
            <a:r>
              <a:rPr lang="en-GB" sz="1600" dirty="0"/>
              <a:t>.</a:t>
            </a:r>
            <a:r>
              <a:rPr lang="en-FR" sz="1600" dirty="0"/>
              <a:t> </a:t>
            </a:r>
            <a:r>
              <a:rPr lang="en-GB" sz="1600" dirty="0"/>
              <a:t>Elle </a:t>
            </a:r>
            <a:r>
              <a:rPr lang="en-GB" sz="1600" dirty="0" err="1"/>
              <a:t>n'aime</a:t>
            </a:r>
            <a:r>
              <a:rPr lang="en-GB" sz="1600" dirty="0"/>
              <a:t> pas </a:t>
            </a:r>
            <a:r>
              <a:rPr lang="en-GB" sz="1600" dirty="0" err="1"/>
              <a:t>l'effet</a:t>
            </a:r>
            <a:r>
              <a:rPr lang="en-GB" sz="1600" dirty="0"/>
              <a:t> </a:t>
            </a:r>
            <a:r>
              <a:rPr lang="en-GB" sz="1600" dirty="0" err="1"/>
              <a:t>secondaire</a:t>
            </a:r>
            <a:r>
              <a:rPr lang="en-GB" sz="1600" dirty="0"/>
              <a:t> du SABA.</a:t>
            </a:r>
            <a:endParaRPr lang="en-US" sz="1200" i="1" dirty="0"/>
          </a:p>
          <a:p>
            <a:pPr>
              <a:lnSpc>
                <a:spcPct val="120000"/>
              </a:lnSpc>
            </a:pPr>
            <a:r>
              <a:rPr lang="en-GB" sz="1600" dirty="0" err="1"/>
              <a:t>L'utilisation</a:t>
            </a:r>
            <a:r>
              <a:rPr lang="en-GB" sz="1600" dirty="0"/>
              <a:t> de deux types </a:t>
            </a:r>
            <a:r>
              <a:rPr lang="en-GB" sz="1600" dirty="0" err="1"/>
              <a:t>d'inhalateurs</a:t>
            </a:r>
            <a:r>
              <a:rPr lang="en-GB" sz="1600" dirty="0"/>
              <a:t> </a:t>
            </a:r>
            <a:r>
              <a:rPr lang="en-GB" sz="1600" dirty="0" err="1"/>
              <a:t>est</a:t>
            </a:r>
            <a:r>
              <a:rPr lang="en-GB" sz="1600" dirty="0"/>
              <a:t> </a:t>
            </a:r>
            <a:r>
              <a:rPr lang="en-GB" sz="1800" dirty="0" err="1"/>
              <a:t>déroutant</a:t>
            </a:r>
            <a:r>
              <a:rPr lang="en-GB" sz="1600" dirty="0"/>
              <a:t>.</a:t>
            </a:r>
            <a:r>
              <a:rPr lang="en-FR" sz="1600" dirty="0"/>
              <a:t> </a:t>
            </a:r>
            <a:r>
              <a:rPr lang="en-GB" sz="1600" dirty="0"/>
              <a:t>Le choix d'un </a:t>
            </a:r>
            <a:r>
              <a:rPr lang="en-GB" sz="1600" dirty="0" err="1"/>
              <a:t>inhalateur</a:t>
            </a:r>
            <a:r>
              <a:rPr lang="en-GB" sz="1600" dirty="0"/>
              <a:t> CSI/formoterol </a:t>
            </a:r>
            <a:r>
              <a:rPr lang="en-GB" sz="1600" dirty="0" err="1"/>
              <a:t>pourrait</a:t>
            </a:r>
            <a:r>
              <a:rPr lang="en-GB" sz="1600" dirty="0"/>
              <a:t> </a:t>
            </a:r>
            <a:r>
              <a:rPr lang="en-GB" sz="1600" dirty="0" err="1"/>
              <a:t>être</a:t>
            </a:r>
            <a:r>
              <a:rPr lang="en-GB" sz="1600" dirty="0"/>
              <a:t> </a:t>
            </a:r>
            <a:r>
              <a:rPr lang="en-GB" sz="1600" dirty="0" err="1"/>
              <a:t>envisagé</a:t>
            </a:r>
            <a:r>
              <a:rPr lang="en-GB" sz="1600" dirty="0"/>
              <a:t>, MART.</a:t>
            </a:r>
            <a:r>
              <a:rPr lang="en-FR" sz="1600" dirty="0"/>
              <a:t> </a:t>
            </a:r>
            <a:r>
              <a:rPr lang="fr-FR" sz="1600" dirty="0"/>
              <a:t> </a:t>
            </a:r>
            <a:r>
              <a:rPr lang="en-GB" sz="1600" dirty="0"/>
              <a:t>Bien que </a:t>
            </a:r>
            <a:r>
              <a:rPr lang="en-GB" sz="1600" dirty="0" err="1"/>
              <a:t>l'effet</a:t>
            </a:r>
            <a:r>
              <a:rPr lang="en-GB" sz="1600" dirty="0"/>
              <a:t> </a:t>
            </a:r>
            <a:r>
              <a:rPr lang="en-GB" sz="1600" dirty="0" err="1"/>
              <a:t>secondaire</a:t>
            </a:r>
            <a:r>
              <a:rPr lang="en-FR" sz="1600" dirty="0"/>
              <a:t> </a:t>
            </a:r>
            <a:r>
              <a:rPr lang="en-GB" sz="1600" dirty="0" err="1"/>
              <a:t>pourrait</a:t>
            </a:r>
            <a:r>
              <a:rPr lang="en-GB" sz="1600" dirty="0"/>
              <a:t> </a:t>
            </a:r>
            <a:r>
              <a:rPr lang="en-GB" sz="1600" dirty="0" err="1"/>
              <a:t>être</a:t>
            </a:r>
            <a:r>
              <a:rPr lang="en-GB" sz="1600" dirty="0"/>
              <a:t> </a:t>
            </a:r>
            <a:r>
              <a:rPr lang="en-GB" sz="1600" dirty="0" err="1"/>
              <a:t>similaire</a:t>
            </a:r>
            <a:r>
              <a:rPr lang="en-GB" sz="1600" dirty="0"/>
              <a:t>, </a:t>
            </a:r>
            <a:r>
              <a:rPr lang="en-GB" sz="1600" dirty="0" err="1"/>
              <a:t>l'augmentation</a:t>
            </a:r>
            <a:r>
              <a:rPr lang="en-GB" sz="1600" dirty="0"/>
              <a:t> du </a:t>
            </a:r>
            <a:r>
              <a:rPr lang="en-GB" sz="1600" dirty="0" err="1"/>
              <a:t>rythme</a:t>
            </a:r>
            <a:r>
              <a:rPr lang="en-GB" sz="1600" dirty="0"/>
              <a:t> </a:t>
            </a:r>
            <a:r>
              <a:rPr lang="en-GB" sz="1600" dirty="0" err="1"/>
              <a:t>cardiaque</a:t>
            </a:r>
            <a:r>
              <a:rPr lang="en-GB" sz="1600" dirty="0"/>
              <a:t>, </a:t>
            </a:r>
            <a:r>
              <a:rPr lang="en-GB" sz="1600" dirty="0" err="1"/>
              <a:t>elle</a:t>
            </a:r>
            <a:r>
              <a:rPr lang="en-GB" sz="1600" dirty="0"/>
              <a:t> </a:t>
            </a:r>
            <a:r>
              <a:rPr lang="en-GB" sz="1600" dirty="0" err="1"/>
              <a:t>pourrait</a:t>
            </a:r>
            <a:r>
              <a:rPr lang="en-GB" sz="1600" dirty="0"/>
              <a:t> le faire </a:t>
            </a:r>
            <a:r>
              <a:rPr lang="en-GB" sz="1600" dirty="0" err="1"/>
              <a:t>quelques</a:t>
            </a:r>
            <a:r>
              <a:rPr lang="en-GB" sz="1600" dirty="0"/>
              <a:t> </a:t>
            </a:r>
            <a:r>
              <a:rPr lang="en-GB" sz="1600" dirty="0" err="1"/>
              <a:t>heures</a:t>
            </a:r>
            <a:r>
              <a:rPr lang="en-FR" sz="1600" dirty="0"/>
              <a:t> </a:t>
            </a:r>
            <a:r>
              <a:rPr lang="en-GB" sz="1600" dirty="0" err="1"/>
              <a:t>avant</a:t>
            </a:r>
            <a:r>
              <a:rPr lang="en-GB" sz="1600" dirty="0"/>
              <a:t> de commencer son </a:t>
            </a:r>
            <a:r>
              <a:rPr lang="en-GB" sz="1600" dirty="0" err="1"/>
              <a:t>entraînement</a:t>
            </a:r>
            <a:r>
              <a:rPr lang="en-GB" sz="1600" dirty="0"/>
              <a:t> de basket.</a:t>
            </a:r>
            <a:endParaRPr lang="en-US" sz="16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b="1" i="1" dirty="0">
                <a:solidFill>
                  <a:srgbClr val="FF0000"/>
                </a:solidFill>
              </a:rPr>
              <a:t>Question: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600" dirty="0" err="1"/>
              <a:t>Quelles</a:t>
            </a:r>
            <a:r>
              <a:rPr lang="en-GB" sz="1600" dirty="0"/>
              <a:t> </a:t>
            </a:r>
            <a:r>
              <a:rPr lang="en-GB" sz="1600" dirty="0" err="1"/>
              <a:t>sont</a:t>
            </a:r>
            <a:r>
              <a:rPr lang="en-GB" sz="1600" dirty="0"/>
              <a:t> les </a:t>
            </a:r>
            <a:r>
              <a:rPr lang="en-GB" sz="1600" dirty="0" err="1"/>
              <a:t>prochaines</a:t>
            </a:r>
            <a:r>
              <a:rPr lang="en-GB" sz="1600" dirty="0"/>
              <a:t> étapes de </a:t>
            </a:r>
            <a:r>
              <a:rPr lang="en-GB" sz="1600" dirty="0" err="1"/>
              <a:t>votre</a:t>
            </a:r>
            <a:r>
              <a:rPr lang="en-GB" sz="1600" dirty="0"/>
              <a:t> prise </a:t>
            </a:r>
            <a:r>
              <a:rPr lang="en-GB" sz="1600" dirty="0" err="1"/>
              <a:t>en</a:t>
            </a:r>
            <a:r>
              <a:rPr lang="en-GB" sz="1600" dirty="0"/>
              <a:t> charge </a:t>
            </a:r>
            <a:r>
              <a:rPr lang="en-US" sz="1600" dirty="0"/>
              <a:t>? </a:t>
            </a:r>
            <a:endParaRPr lang="en-SE" sz="1600" dirty="0"/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FC241E1-EB12-415D-9005-B1D0F16FB1CD}"/>
              </a:ext>
            </a:extLst>
          </p:cNvPr>
          <p:cNvSpPr txBox="1">
            <a:spLocks/>
          </p:cNvSpPr>
          <p:nvPr/>
        </p:nvSpPr>
        <p:spPr>
          <a:xfrm>
            <a:off x="909320" y="71692"/>
            <a:ext cx="9163050" cy="1432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 2, Quatre </a:t>
            </a:r>
            <a:r>
              <a:rPr lang="en-GB" sz="26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semaines</a:t>
            </a:r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plus tard</a:t>
            </a:r>
            <a:r>
              <a:rPr lang="en-FR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600" b="1" dirty="0">
              <a:solidFill>
                <a:srgbClr val="31B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Diagnosic</a:t>
            </a:r>
            <a:endParaRPr lang="en-GB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BB5848-1F21-A038-5750-2D0EB894DE3D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  <p:pic>
        <p:nvPicPr>
          <p:cNvPr id="5" name="Imagem 4" descr="Uma imagem com Cara humana, pessoa, vestuário, retrato&#10;&#10;Descrição gerada automaticamente">
            <a:extLst>
              <a:ext uri="{FF2B5EF4-FFF2-40B4-BE49-F238E27FC236}">
                <a16:creationId xmlns:a16="http://schemas.microsoft.com/office/drawing/2014/main" id="{FBA531F2-79DB-0F34-6C83-0CC6E67F93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661" y="1812234"/>
            <a:ext cx="4177748" cy="4177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764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31"/>
    </mc:Choice>
    <mc:Fallback xmlns="">
      <p:transition spd="slow" advTm="58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465" y="1823800"/>
            <a:ext cx="9361839" cy="4642336"/>
          </a:xfrm>
        </p:spPr>
        <p:txBody>
          <a:bodyPr>
            <a:normAutofit/>
          </a:bodyPr>
          <a:lstStyle/>
          <a:p>
            <a:pPr marL="0" indent="0">
              <a:buClr>
                <a:srgbClr val="31B44B"/>
              </a:buClr>
              <a:buNone/>
            </a:pPr>
            <a:r>
              <a:rPr lang="en-US" b="1" i="1" dirty="0" err="1">
                <a:solidFill>
                  <a:srgbClr val="00B050"/>
                </a:solidFill>
              </a:rPr>
              <a:t>Etapes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suivantes</a:t>
            </a:r>
            <a:r>
              <a:rPr lang="en-US" b="1" i="1" dirty="0">
                <a:solidFill>
                  <a:srgbClr val="00B050"/>
                </a:solidFill>
              </a:rPr>
              <a:t>: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Vous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entamez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conversation sur les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craintes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d'Alice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ses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inquiétudes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concernant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les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médicaments</a:t>
            </a:r>
            <a:r>
              <a:rPr lang="en-US" dirty="0"/>
              <a:t>.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Vous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lui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donnez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des conseils et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vous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recommandez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des sites Internet pour plus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d'informations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Avec Alice,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vous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décidez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passer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un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inhalateur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CSI/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formotérol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FR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(budesonide 160 mcg / formoterol 4,5 mcg ), 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avec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inhalateur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poudre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sèche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et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stratégie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MART.</a:t>
            </a:r>
            <a:b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Vous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lui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suggérez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d'essayer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d'utiliser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l'inhalateur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avant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faire de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l'exercice</a:t>
            </a:r>
            <a:r>
              <a:rPr lang="en-FR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 de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voir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cela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fait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vraiment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la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différence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F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Vous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lui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suggérez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l'utilisation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d'une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application pour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enregistrer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les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symptômes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au fil du temps.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Vous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dites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Alice de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revenir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pour un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bilan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après trois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quatre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mois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F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2B5451E-7CA7-46B0-9876-A5D541EACEC2}"/>
              </a:ext>
            </a:extLst>
          </p:cNvPr>
          <p:cNvSpPr txBox="1">
            <a:spLocks/>
          </p:cNvSpPr>
          <p:nvPr/>
        </p:nvSpPr>
        <p:spPr>
          <a:xfrm>
            <a:off x="909320" y="391864"/>
            <a:ext cx="9163050" cy="1726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 2, Deux </a:t>
            </a:r>
            <a:r>
              <a:rPr lang="en-GB" sz="26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semaines</a:t>
            </a:r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plus tard </a:t>
            </a:r>
          </a:p>
          <a:p>
            <a:endParaRPr lang="en-GB" sz="2600" b="1" dirty="0">
              <a:solidFill>
                <a:srgbClr val="31B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Prise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charge</a:t>
            </a:r>
            <a:b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2F4DEC-0EBF-4109-C1A7-9ABB7A8232A1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  <p:pic>
        <p:nvPicPr>
          <p:cNvPr id="6" name="Vídeo 5">
            <a:hlinkClick r:id="" action="ppaction://media"/>
            <a:extLst>
              <a:ext uri="{FF2B5EF4-FFF2-40B4-BE49-F238E27FC236}">
                <a16:creationId xmlns:a16="http://schemas.microsoft.com/office/drawing/2014/main" id="{9FEBDCB3-CB63-6B90-4656-0C62B837C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507" t="16798" r="28493" b="3200"/>
          <a:stretch/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752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77"/>
    </mc:Choice>
    <mc:Fallback xmlns="">
      <p:transition spd="slow" advTm="44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504A9-A9DF-0E23-E888-3DB961B4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699"/>
            <a:ext cx="9573126" cy="777875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Aide de Bureau No. 2 sur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l'asthme</a:t>
            </a:r>
            <a:r>
              <a:rPr lang="en-FR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ifficile</a:t>
            </a:r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gérer</a:t>
            </a:r>
            <a:r>
              <a:rPr lang="en-FR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3200" b="1" dirty="0">
              <a:solidFill>
                <a:srgbClr val="31B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650"/>
            <a:ext cx="6990347" cy="4786313"/>
          </a:xfrm>
        </p:spPr>
        <p:txBody>
          <a:bodyPr>
            <a:normAutofit/>
          </a:bodyPr>
          <a:lstStyle/>
          <a:p>
            <a:pPr>
              <a:buClr>
                <a:srgbClr val="31B44B"/>
              </a:buClr>
            </a:pPr>
            <a:r>
              <a:rPr lang="en-US" sz="2600" b="1" dirty="0"/>
              <a:t>Un guide pratique pour </a:t>
            </a:r>
            <a:r>
              <a:rPr lang="en-US" sz="2600" b="1" dirty="0" err="1"/>
              <a:t>améliorer</a:t>
            </a:r>
            <a:r>
              <a:rPr lang="en-US" sz="2600" b="1" dirty="0"/>
              <a:t> la </a:t>
            </a:r>
            <a:r>
              <a:rPr lang="en-US" sz="2600" b="1" dirty="0" err="1"/>
              <a:t>prise</a:t>
            </a:r>
            <a:r>
              <a:rPr lang="en-US" sz="2600" b="1" dirty="0"/>
              <a:t> </a:t>
            </a:r>
            <a:r>
              <a:rPr lang="en-US" sz="2600" b="1" dirty="0" err="1"/>
              <a:t>en</a:t>
            </a:r>
            <a:r>
              <a:rPr lang="en-US" sz="2600" b="1" dirty="0"/>
              <a:t> charge de </a:t>
            </a:r>
            <a:r>
              <a:rPr lang="en-GB" sz="2600" b="1" dirty="0" err="1"/>
              <a:t>l'asthme</a:t>
            </a:r>
            <a:r>
              <a:rPr lang="en-FR" sz="2600" b="1" dirty="0"/>
              <a:t> d</a:t>
            </a:r>
            <a:r>
              <a:rPr lang="en-GB" sz="2600" b="1" dirty="0" err="1"/>
              <a:t>ifficile</a:t>
            </a:r>
            <a:r>
              <a:rPr lang="en-GB" sz="2600" b="1" dirty="0"/>
              <a:t> </a:t>
            </a:r>
            <a:r>
              <a:rPr lang="en-GB" sz="2600" b="1" dirty="0" err="1"/>
              <a:t>à</a:t>
            </a:r>
            <a:r>
              <a:rPr lang="en-GB" sz="2600" b="1" dirty="0"/>
              <a:t> </a:t>
            </a:r>
            <a:r>
              <a:rPr lang="en-GB" sz="2600" b="1" dirty="0" err="1"/>
              <a:t>gérer</a:t>
            </a:r>
            <a:r>
              <a:rPr lang="en-FR" sz="2600" b="1" dirty="0"/>
              <a:t> </a:t>
            </a:r>
            <a:r>
              <a:rPr lang="en-US" sz="2600" b="1" dirty="0" err="1"/>
              <a:t>en</a:t>
            </a:r>
            <a:r>
              <a:rPr lang="en-US" sz="2600" b="1" dirty="0"/>
              <a:t> </a:t>
            </a:r>
            <a:r>
              <a:rPr lang="en-US" sz="2600" b="1" dirty="0" err="1"/>
              <a:t>soins</a:t>
            </a:r>
            <a:r>
              <a:rPr lang="en-US" sz="2600" b="1" dirty="0"/>
              <a:t> </a:t>
            </a:r>
            <a:r>
              <a:rPr lang="en-US" sz="2600" b="1" dirty="0" err="1"/>
              <a:t>primaires</a:t>
            </a:r>
            <a:endParaRPr lang="en-US" dirty="0"/>
          </a:p>
          <a:p>
            <a:pPr>
              <a:buClr>
                <a:srgbClr val="31B44B"/>
              </a:buClr>
            </a:pPr>
            <a:r>
              <a:rPr lang="en-US" sz="2400" dirty="0"/>
              <a:t>Comment </a:t>
            </a:r>
            <a:r>
              <a:rPr lang="en-US" sz="2400" dirty="0" err="1"/>
              <a:t>reconaître</a:t>
            </a:r>
            <a:r>
              <a:rPr lang="en-US" sz="2400" dirty="0"/>
              <a:t> un patient avec un </a:t>
            </a:r>
            <a:r>
              <a:rPr lang="en-US" sz="2400" dirty="0" err="1"/>
              <a:t>asthme</a:t>
            </a:r>
            <a:r>
              <a:rPr lang="en-US" sz="2400" dirty="0"/>
              <a:t> </a:t>
            </a:r>
            <a:r>
              <a:rPr lang="en-US" sz="2400" dirty="0" err="1"/>
              <a:t>diffcile</a:t>
            </a:r>
            <a:r>
              <a:rPr lang="en-US" sz="2400" dirty="0"/>
              <a:t> </a:t>
            </a:r>
            <a:r>
              <a:rPr lang="en-US" sz="2400" dirty="0" err="1"/>
              <a:t>à</a:t>
            </a:r>
            <a:r>
              <a:rPr lang="en-US" sz="2400" dirty="0"/>
              <a:t> </a:t>
            </a:r>
            <a:r>
              <a:rPr lang="en-US" sz="2400" dirty="0" err="1"/>
              <a:t>gérer</a:t>
            </a:r>
            <a:r>
              <a:rPr lang="en-US" sz="2400" dirty="0"/>
              <a:t> ?</a:t>
            </a:r>
          </a:p>
          <a:p>
            <a:pPr lvl="1">
              <a:buClr>
                <a:srgbClr val="31B44B"/>
              </a:buClr>
            </a:pPr>
            <a:r>
              <a:rPr lang="en-US" dirty="0" err="1"/>
              <a:t>S’assurer</a:t>
            </a:r>
            <a:r>
              <a:rPr lang="en-US" dirty="0"/>
              <a:t> que le diagnostic </a:t>
            </a:r>
            <a:r>
              <a:rPr lang="en-US" dirty="0" err="1"/>
              <a:t>est</a:t>
            </a:r>
            <a:r>
              <a:rPr lang="en-US" dirty="0"/>
              <a:t> correct</a:t>
            </a:r>
          </a:p>
          <a:p>
            <a:pPr lvl="1">
              <a:buClr>
                <a:srgbClr val="31B44B"/>
              </a:buClr>
            </a:pPr>
            <a:r>
              <a:rPr lang="en-GB" dirty="0" err="1"/>
              <a:t>Reconnaître</a:t>
            </a:r>
            <a:r>
              <a:rPr lang="en-GB" dirty="0"/>
              <a:t> et </a:t>
            </a:r>
            <a:r>
              <a:rPr lang="en-GB" dirty="0" err="1"/>
              <a:t>gérer</a:t>
            </a:r>
            <a:r>
              <a:rPr lang="en-GB" dirty="0"/>
              <a:t> les </a:t>
            </a:r>
            <a:r>
              <a:rPr lang="en-GB" dirty="0" err="1"/>
              <a:t>comorbiditiés</a:t>
            </a:r>
            <a:endParaRPr lang="en-US" dirty="0"/>
          </a:p>
          <a:p>
            <a:r>
              <a:rPr lang="fr-FR" sz="2400" dirty="0"/>
              <a:t>Que devez-vous vérifier lorsque </a:t>
            </a:r>
            <a:r>
              <a:rPr lang="en-FR" sz="2400" dirty="0"/>
              <a:t>v</a:t>
            </a:r>
            <a:r>
              <a:rPr lang="fr-FR" sz="2400" dirty="0" err="1"/>
              <a:t>ous</a:t>
            </a:r>
            <a:r>
              <a:rPr lang="fr-FR" sz="2400" dirty="0"/>
              <a:t> effectuez une approche structurée ? </a:t>
            </a:r>
            <a:endParaRPr lang="en-FR" sz="2400" dirty="0"/>
          </a:p>
          <a:p>
            <a:pPr marL="457200" lvl="1" indent="0">
              <a:buClr>
                <a:srgbClr val="31B44B"/>
              </a:buClr>
              <a:buNone/>
            </a:pPr>
            <a:endParaRPr lang="en-GB" dirty="0"/>
          </a:p>
          <a:p>
            <a:pPr marL="0" indent="0" algn="ctr">
              <a:buClr>
                <a:srgbClr val="31B44B"/>
              </a:buClr>
              <a:buNone/>
            </a:pPr>
            <a:r>
              <a:rPr lang="en-GB" sz="2000" dirty="0"/>
              <a:t>Cet Aide de Bureau </a:t>
            </a:r>
            <a:r>
              <a:rPr lang="en-GB" sz="2000" dirty="0" err="1"/>
              <a:t>peut</a:t>
            </a:r>
            <a:r>
              <a:rPr lang="en-GB" sz="2000" dirty="0"/>
              <a:t> </a:t>
            </a:r>
            <a:r>
              <a:rPr lang="en-GB" sz="2000" dirty="0" err="1"/>
              <a:t>être</a:t>
            </a:r>
            <a:r>
              <a:rPr lang="en-GB" sz="2000" dirty="0"/>
              <a:t> </a:t>
            </a:r>
            <a:r>
              <a:rPr lang="en-GB" sz="2000" dirty="0" err="1"/>
              <a:t>consulté</a:t>
            </a:r>
            <a:r>
              <a:rPr lang="en-GB" sz="2000" dirty="0"/>
              <a:t> à </a:t>
            </a:r>
            <a:r>
              <a:rPr lang="en-GB" sz="2000" dirty="0" err="1"/>
              <a:t>l’adresse</a:t>
            </a:r>
            <a:r>
              <a:rPr lang="en-GB" sz="2000" dirty="0"/>
              <a:t> :  </a:t>
            </a:r>
          </a:p>
          <a:p>
            <a:pPr marL="0" indent="0" algn="ctr">
              <a:buClr>
                <a:srgbClr val="31B44B"/>
              </a:buClr>
              <a:buNone/>
            </a:pPr>
            <a:r>
              <a:rPr lang="en-GB" sz="2000" dirty="0">
                <a:hlinkClick r:id="rId3"/>
              </a:rPr>
              <a:t>https://www.ipcrg.org/dth2</a:t>
            </a:r>
            <a:r>
              <a:rPr lang="en-GB" sz="2000" dirty="0"/>
              <a:t> </a:t>
            </a:r>
          </a:p>
          <a:p>
            <a:pPr>
              <a:buClr>
                <a:srgbClr val="31B44B"/>
              </a:buClr>
            </a:pPr>
            <a:endParaRPr lang="en-GB" dirty="0"/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2F8B08-16C6-60E4-BDDD-5DD2B7441818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20F7DB-CC69-0B56-C532-EC231C2BF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850" y="1103574"/>
            <a:ext cx="3350420" cy="4786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24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99"/>
    </mc:Choice>
    <mc:Fallback xmlns="">
      <p:transition spd="slow" advTm="8479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75AF1B-3349-E4F9-025C-C7AB61E6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GINA 2024 – Simplifying Track 1</a:t>
            </a:r>
            <a:endParaRPr lang="pt-PT" dirty="0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AC42851F-68B5-B6D5-F1EE-B2E6E2E10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0563" y="1557130"/>
            <a:ext cx="10035572" cy="5095461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1D4A59A-2226-7C2C-EDB6-BB23BA65FA4A}"/>
              </a:ext>
            </a:extLst>
          </p:cNvPr>
          <p:cNvSpPr txBox="1"/>
          <p:nvPr/>
        </p:nvSpPr>
        <p:spPr>
          <a:xfrm>
            <a:off x="838200" y="6418100"/>
            <a:ext cx="956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hlinkClick r:id="rId4"/>
              </a:rPr>
              <a:t>https://ginasthma.org/wp-content/uploads/2024/05/GINA-2024-Strategy-Report-24_05_22_WMS.pdf</a:t>
            </a:r>
            <a:r>
              <a:rPr lang="pt-PT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61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75"/>
    </mc:Choice>
    <mc:Fallback xmlns="">
      <p:transition spd="slow" advTm="2677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320" y="1993165"/>
            <a:ext cx="10515600" cy="43708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Une nouvelle </a:t>
            </a:r>
            <a:r>
              <a:rPr lang="en-US" sz="2400" dirty="0" err="1"/>
              <a:t>évaluation</a:t>
            </a:r>
            <a:r>
              <a:rPr lang="en-US" sz="2400" dirty="0"/>
              <a:t>, qui </a:t>
            </a:r>
            <a:r>
              <a:rPr lang="en-US" sz="2400" dirty="0" err="1"/>
              <a:t>tient</a:t>
            </a:r>
            <a:r>
              <a:rPr lang="en-US" sz="2400" dirty="0"/>
              <a:t> </a:t>
            </a:r>
            <a:r>
              <a:rPr lang="en-US" sz="2400" dirty="0" err="1"/>
              <a:t>compte</a:t>
            </a:r>
            <a:r>
              <a:rPr lang="en-US" sz="2400" dirty="0"/>
              <a:t> des étapes </a:t>
            </a:r>
            <a:r>
              <a:rPr lang="en-US" sz="2400" dirty="0" err="1"/>
              <a:t>précédentes</a:t>
            </a:r>
            <a:r>
              <a:rPr lang="en-US" sz="2400" dirty="0"/>
              <a:t>: </a:t>
            </a:r>
            <a:br>
              <a:rPr lang="en-US" sz="2400" dirty="0"/>
            </a:br>
            <a:endParaRPr lang="en-US" sz="2400" dirty="0"/>
          </a:p>
          <a:p>
            <a:pPr marL="457200" lvl="1" indent="0">
              <a:buNone/>
            </a:pPr>
            <a:r>
              <a:rPr lang="en-US" dirty="0" err="1"/>
              <a:t>Conduire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évaluation</a:t>
            </a:r>
            <a:r>
              <a:rPr lang="en-US" dirty="0"/>
              <a:t> </a:t>
            </a:r>
            <a:r>
              <a:rPr lang="en-US" dirty="0" err="1"/>
              <a:t>structurée</a:t>
            </a:r>
            <a:r>
              <a:rPr lang="en-US" dirty="0"/>
              <a:t> </a:t>
            </a:r>
            <a:r>
              <a:rPr lang="en-US" dirty="0" err="1"/>
              <a:t>centrée</a:t>
            </a:r>
            <a:r>
              <a:rPr lang="en-US" dirty="0"/>
              <a:t> sur les </a:t>
            </a:r>
            <a:r>
              <a:rPr lang="en-US" dirty="0" err="1"/>
              <a:t>éléments</a:t>
            </a:r>
            <a:r>
              <a:rPr lang="en-US" dirty="0"/>
              <a:t> </a:t>
            </a:r>
            <a:r>
              <a:rPr lang="en-US" dirty="0" err="1"/>
              <a:t>suivants</a:t>
            </a:r>
            <a:r>
              <a:rPr lang="en-US" dirty="0"/>
              <a:t> 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 err="1"/>
              <a:t>Controle</a:t>
            </a:r>
            <a:r>
              <a:rPr lang="en-US" b="1" dirty="0"/>
              <a:t> de </a:t>
            </a:r>
            <a:r>
              <a:rPr lang="en-US" b="1" dirty="0" err="1"/>
              <a:t>l’asthme</a:t>
            </a:r>
            <a:endParaRPr lang="en-US" b="1" dirty="0"/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Exposition au </a:t>
            </a:r>
            <a:r>
              <a:rPr lang="en-US" dirty="0" err="1"/>
              <a:t>Tabac</a:t>
            </a:r>
            <a:endParaRPr lang="en-US" dirty="0"/>
          </a:p>
          <a:p>
            <a:pPr marL="1371600" lvl="2" indent="-457200">
              <a:buFont typeface="+mj-lt"/>
              <a:buAutoNum type="arabicPeriod"/>
            </a:pPr>
            <a:r>
              <a:rPr lang="en-US" b="1" dirty="0"/>
              <a:t>Education du patient et auto-surveillance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 err="1"/>
              <a:t>Facteurs</a:t>
            </a:r>
            <a:r>
              <a:rPr lang="en-US" b="1" dirty="0"/>
              <a:t> </a:t>
            </a:r>
            <a:r>
              <a:rPr lang="en-US" b="1" dirty="0" err="1"/>
              <a:t>aggravants</a:t>
            </a:r>
            <a:r>
              <a:rPr lang="en-US" b="1" dirty="0"/>
              <a:t> and </a:t>
            </a:r>
            <a:r>
              <a:rPr lang="en-US" b="1" dirty="0" err="1"/>
              <a:t>déclenchants</a:t>
            </a:r>
            <a:endParaRPr lang="en-US" b="1" dirty="0"/>
          </a:p>
          <a:p>
            <a:pPr marL="1371600" lvl="2" indent="-457200">
              <a:buFont typeface="+mj-lt"/>
              <a:buAutoNum type="arabicPeriod"/>
            </a:pPr>
            <a:r>
              <a:rPr lang="en-US" dirty="0" err="1"/>
              <a:t>Pharmacothérapie</a:t>
            </a:r>
            <a:endParaRPr lang="en-SE" dirty="0"/>
          </a:p>
          <a:p>
            <a:pPr marL="1371600" lvl="2" indent="-457200">
              <a:buFont typeface="+mj-lt"/>
              <a:buAutoNum type="arabicPeriod"/>
            </a:pPr>
            <a:r>
              <a:rPr lang="en-US" b="1" dirty="0"/>
              <a:t>Observance et technique </a:t>
            </a:r>
            <a:r>
              <a:rPr lang="en-US" b="1" dirty="0" err="1"/>
              <a:t>d’inhalation</a:t>
            </a:r>
            <a:r>
              <a:rPr lang="en-US" dirty="0"/>
              <a:t>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err="1"/>
              <a:t>Obésité</a:t>
            </a:r>
            <a:endParaRPr lang="en-US" dirty="0"/>
          </a:p>
          <a:p>
            <a:pPr marL="1371600" lvl="2" indent="-457200">
              <a:buFont typeface="+mj-lt"/>
              <a:buAutoNum type="arabicPeriod"/>
            </a:pPr>
            <a:r>
              <a:rPr lang="en-US" dirty="0" err="1"/>
              <a:t>Soutien</a:t>
            </a:r>
            <a:r>
              <a:rPr lang="en-US" dirty="0"/>
              <a:t> </a:t>
            </a:r>
            <a:r>
              <a:rPr lang="en-US" dirty="0" err="1"/>
              <a:t>psychologique</a:t>
            </a:r>
            <a:endParaRPr lang="en-US" dirty="0"/>
          </a:p>
          <a:p>
            <a:pPr marL="1371600" lvl="2" indent="-457200">
              <a:buFont typeface="+mj-lt"/>
              <a:buAutoNum type="arabicPeriod"/>
            </a:pPr>
            <a:r>
              <a:rPr lang="en-US" dirty="0" err="1"/>
              <a:t>Adresser</a:t>
            </a:r>
            <a:r>
              <a:rPr lang="en-US" dirty="0"/>
              <a:t> pour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évaluation</a:t>
            </a:r>
            <a:r>
              <a:rPr lang="en-US" dirty="0"/>
              <a:t> </a:t>
            </a:r>
            <a:r>
              <a:rPr lang="en-US" dirty="0" err="1"/>
              <a:t>specialisée</a:t>
            </a:r>
            <a:endParaRPr lang="en-US" dirty="0"/>
          </a:p>
          <a:p>
            <a:pPr lvl="2"/>
            <a:endParaRPr lang="en-SE" dirty="0"/>
          </a:p>
          <a:p>
            <a:pPr lvl="1"/>
            <a:endParaRPr lang="en-SE" dirty="0"/>
          </a:p>
          <a:p>
            <a:pPr lvl="1"/>
            <a:endParaRPr lang="en-US" dirty="0"/>
          </a:p>
          <a:p>
            <a:endParaRPr lang="en-SE" dirty="0"/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180C25-96B4-4861-954B-A26B1326F073}"/>
              </a:ext>
            </a:extLst>
          </p:cNvPr>
          <p:cNvSpPr txBox="1">
            <a:spLocks/>
          </p:cNvSpPr>
          <p:nvPr/>
        </p:nvSpPr>
        <p:spPr>
          <a:xfrm>
            <a:off x="909320" y="391864"/>
            <a:ext cx="9163050" cy="1726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 3, Trois </a:t>
            </a:r>
            <a:r>
              <a:rPr lang="en-GB" sz="26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</a:t>
            </a:r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plus tard </a:t>
            </a:r>
          </a:p>
          <a:p>
            <a:endParaRPr lang="en-GB" sz="2600" b="1" dirty="0">
              <a:solidFill>
                <a:srgbClr val="31B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Examen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clinique</a:t>
            </a:r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examens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complémentaires</a:t>
            </a:r>
            <a:b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21755B-65C6-A465-1C56-0E4E202795F3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</p:spTree>
    <p:extLst>
      <p:ext uri="{BB962C8B-B14F-4D97-AF65-F5344CB8AC3E}">
        <p14:creationId xmlns:p14="http://schemas.microsoft.com/office/powerpoint/2010/main" val="222834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25"/>
    </mc:Choice>
    <mc:Fallback xmlns="">
      <p:transition spd="slow" advTm="2702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957" y="1694527"/>
            <a:ext cx="10515600" cy="4143476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</a:pPr>
            <a:r>
              <a:rPr lang="en-GB" sz="1800" dirty="0"/>
              <a:t>Alice </a:t>
            </a:r>
            <a:r>
              <a:rPr lang="en-GB" sz="1800" dirty="0" err="1"/>
              <a:t>rapporte</a:t>
            </a:r>
            <a:r>
              <a:rPr lang="en-GB" sz="1800" dirty="0"/>
              <a:t> utiliser </a:t>
            </a:r>
            <a:r>
              <a:rPr lang="en-GB" sz="1800" dirty="0" err="1"/>
              <a:t>régulièrement</a:t>
            </a:r>
            <a:r>
              <a:rPr lang="en-GB" sz="1800" dirty="0"/>
              <a:t> son </a:t>
            </a:r>
            <a:r>
              <a:rPr lang="en-GB" sz="1800" dirty="0" err="1"/>
              <a:t>inhalateur</a:t>
            </a:r>
            <a:r>
              <a:rPr lang="en-GB" sz="1800" dirty="0"/>
              <a:t>. Elle se </a:t>
            </a:r>
            <a:r>
              <a:rPr lang="en-GB" sz="1800" dirty="0" err="1"/>
              <a:t>sentait</a:t>
            </a:r>
            <a:r>
              <a:rPr lang="en-GB" sz="1800" dirty="0"/>
              <a:t> beaucoup </a:t>
            </a:r>
            <a:r>
              <a:rPr lang="en-GB" sz="1800" dirty="0" err="1"/>
              <a:t>mieux</a:t>
            </a:r>
            <a:r>
              <a:rPr lang="en-GB" sz="1800" dirty="0"/>
              <a:t>. </a:t>
            </a:r>
            <a:endParaRPr lang="en-US" sz="1800" dirty="0"/>
          </a:p>
          <a:p>
            <a:pPr>
              <a:lnSpc>
                <a:spcPts val="2400"/>
              </a:lnSpc>
            </a:pPr>
            <a:r>
              <a:rPr lang="en-GB" sz="1800" dirty="0"/>
              <a:t>Une </a:t>
            </a:r>
            <a:r>
              <a:rPr lang="en-GB" sz="1800" dirty="0" err="1"/>
              <a:t>fois</a:t>
            </a:r>
            <a:r>
              <a:rPr lang="en-GB" sz="1800" dirty="0"/>
              <a:t>, </a:t>
            </a:r>
            <a:r>
              <a:rPr lang="en-GB" sz="1800" dirty="0" err="1"/>
              <a:t>elle</a:t>
            </a:r>
            <a:r>
              <a:rPr lang="en-GB" sz="1800" dirty="0"/>
              <a:t> a </a:t>
            </a:r>
            <a:r>
              <a:rPr lang="en-GB" sz="1800" dirty="0" err="1"/>
              <a:t>eu</a:t>
            </a:r>
            <a:r>
              <a:rPr lang="en-GB" sz="1800" dirty="0"/>
              <a:t> </a:t>
            </a:r>
            <a:r>
              <a:rPr lang="en-GB" sz="1800" dirty="0" err="1"/>
              <a:t>une</a:t>
            </a:r>
            <a:r>
              <a:rPr lang="en-GB" sz="1800" dirty="0"/>
              <a:t> petite respiration </a:t>
            </a:r>
            <a:r>
              <a:rPr lang="en-GB" sz="1800" dirty="0" err="1"/>
              <a:t>sifflante</a:t>
            </a:r>
            <a:r>
              <a:rPr lang="en-GB" sz="1800" dirty="0"/>
              <a:t> et </a:t>
            </a:r>
            <a:r>
              <a:rPr lang="en-GB" sz="1800" dirty="0" err="1"/>
              <a:t>une</a:t>
            </a:r>
            <a:r>
              <a:rPr lang="en-GB" sz="1800" dirty="0"/>
              <a:t> </a:t>
            </a:r>
            <a:r>
              <a:rPr lang="en-GB" sz="1800" dirty="0" err="1"/>
              <a:t>toux</a:t>
            </a:r>
            <a:r>
              <a:rPr lang="en-FR" sz="1800" dirty="0"/>
              <a:t> </a:t>
            </a:r>
            <a:r>
              <a:rPr lang="en-GB" sz="1800" dirty="0" err="1"/>
              <a:t>à</a:t>
            </a:r>
            <a:r>
              <a:rPr lang="en-GB" sz="1800" dirty="0"/>
              <a:t> </a:t>
            </a:r>
            <a:r>
              <a:rPr lang="en-GB" sz="1800" dirty="0" err="1"/>
              <a:t>l’occasion</a:t>
            </a:r>
            <a:r>
              <a:rPr lang="en-GB" sz="1800" dirty="0"/>
              <a:t> </a:t>
            </a:r>
            <a:r>
              <a:rPr lang="en-GB" sz="1800" dirty="0" err="1"/>
              <a:t>d’une</a:t>
            </a:r>
            <a:r>
              <a:rPr lang="en-GB" sz="1800" dirty="0"/>
              <a:t> petite infection </a:t>
            </a:r>
            <a:r>
              <a:rPr lang="en-GB" sz="1800" dirty="0" err="1"/>
              <a:t>virale</a:t>
            </a:r>
            <a:r>
              <a:rPr lang="en-GB" sz="1800" dirty="0"/>
              <a:t>.</a:t>
            </a:r>
            <a:endParaRPr lang="en-FR" sz="1800" dirty="0"/>
          </a:p>
          <a:p>
            <a:pPr>
              <a:lnSpc>
                <a:spcPts val="2400"/>
              </a:lnSpc>
            </a:pPr>
            <a:r>
              <a:rPr lang="en-GB" sz="1800" dirty="0"/>
              <a:t>Elle a </a:t>
            </a:r>
            <a:r>
              <a:rPr lang="en-GB" sz="1800" dirty="0" err="1"/>
              <a:t>augmenté</a:t>
            </a:r>
            <a:r>
              <a:rPr lang="en-GB" sz="1800" dirty="0"/>
              <a:t> le </a:t>
            </a:r>
            <a:r>
              <a:rPr lang="en-GB" sz="1800" dirty="0" err="1"/>
              <a:t>nombre</a:t>
            </a:r>
            <a:r>
              <a:rPr lang="en-GB" sz="1800" dirty="0"/>
              <a:t> de </a:t>
            </a:r>
            <a:r>
              <a:rPr lang="en-GB" sz="1800" dirty="0" err="1"/>
              <a:t>bouffées</a:t>
            </a:r>
            <a:r>
              <a:rPr lang="en-GB" sz="1800" dirty="0"/>
              <a:t> de ICS/</a:t>
            </a:r>
            <a:r>
              <a:rPr lang="en-GB" sz="1800" dirty="0" err="1"/>
              <a:t>formotérol</a:t>
            </a:r>
            <a:r>
              <a:rPr lang="en-GB" sz="1800" dirty="0"/>
              <a:t> et </a:t>
            </a:r>
            <a:r>
              <a:rPr lang="en-GB" sz="1800" dirty="0" err="1"/>
              <a:t>s'est</a:t>
            </a:r>
            <a:r>
              <a:rPr lang="en-GB" sz="1800" dirty="0"/>
              <a:t> </a:t>
            </a:r>
            <a:r>
              <a:rPr lang="en-GB" sz="1800" dirty="0" err="1"/>
              <a:t>sentie</a:t>
            </a:r>
            <a:r>
              <a:rPr lang="en-GB" sz="1800" dirty="0"/>
              <a:t> </a:t>
            </a:r>
            <a:r>
              <a:rPr lang="en-GB" sz="1800" dirty="0" err="1"/>
              <a:t>mieux</a:t>
            </a:r>
            <a:r>
              <a:rPr lang="en-GB" sz="1800" dirty="0"/>
              <a:t>.</a:t>
            </a:r>
            <a:endParaRPr lang="en-FR" sz="1800" dirty="0"/>
          </a:p>
          <a:p>
            <a:pPr>
              <a:lnSpc>
                <a:spcPts val="2400"/>
              </a:lnSpc>
            </a:pPr>
            <a:r>
              <a:rPr lang="en-GB" sz="1800" dirty="0"/>
              <a:t>Elle </a:t>
            </a:r>
            <a:r>
              <a:rPr lang="en-GB" sz="1800" dirty="0" err="1"/>
              <a:t>pense</a:t>
            </a:r>
            <a:r>
              <a:rPr lang="en-GB" sz="1800" dirty="0"/>
              <a:t> que le </a:t>
            </a:r>
            <a:r>
              <a:rPr lang="en-GB" sz="1800" dirty="0" err="1"/>
              <a:t>stratégie</a:t>
            </a:r>
            <a:r>
              <a:rPr lang="en-GB" sz="1800" dirty="0"/>
              <a:t> MART </a:t>
            </a:r>
            <a:r>
              <a:rPr lang="en-GB" sz="1800" dirty="0" err="1"/>
              <a:t>est</a:t>
            </a:r>
            <a:r>
              <a:rPr lang="en-GB" sz="1800" dirty="0"/>
              <a:t> </a:t>
            </a:r>
            <a:r>
              <a:rPr lang="en-GB" sz="1800" dirty="0" err="1"/>
              <a:t>très</a:t>
            </a:r>
            <a:r>
              <a:rPr lang="en-GB" sz="1800" dirty="0"/>
              <a:t> facile </a:t>
            </a:r>
            <a:r>
              <a:rPr lang="en-GB" sz="1800" dirty="0" err="1"/>
              <a:t>à</a:t>
            </a:r>
            <a:r>
              <a:rPr lang="en-GB" sz="1800" dirty="0"/>
              <a:t> </a:t>
            </a:r>
            <a:r>
              <a:rPr lang="en-GB" sz="1800" dirty="0" err="1"/>
              <a:t>suivre</a:t>
            </a:r>
            <a:r>
              <a:rPr lang="en-GB" sz="1800" dirty="0"/>
              <a:t> et </a:t>
            </a:r>
            <a:r>
              <a:rPr lang="en-GB" sz="1800" dirty="0" err="1"/>
              <a:t>s'intègre</a:t>
            </a:r>
            <a:r>
              <a:rPr lang="en-GB" sz="1800" dirty="0"/>
              <a:t> bien dans son </a:t>
            </a:r>
            <a:r>
              <a:rPr lang="en-GB" sz="1800" dirty="0" err="1"/>
              <a:t>emploi</a:t>
            </a:r>
            <a:r>
              <a:rPr lang="en-GB" sz="1800" dirty="0"/>
              <a:t> du temps </a:t>
            </a:r>
            <a:r>
              <a:rPr lang="en-GB" sz="1800" dirty="0" err="1"/>
              <a:t>quotidien</a:t>
            </a:r>
            <a:r>
              <a:rPr lang="en-GB" sz="1800" dirty="0"/>
              <a:t>.</a:t>
            </a:r>
            <a:endParaRPr lang="en-FR" sz="1800" dirty="0"/>
          </a:p>
          <a:p>
            <a:pPr>
              <a:lnSpc>
                <a:spcPts val="2400"/>
              </a:lnSpc>
            </a:pPr>
            <a:r>
              <a:rPr lang="en-GB" sz="1800" dirty="0" err="1"/>
              <a:t>L'application</a:t>
            </a:r>
            <a:r>
              <a:rPr lang="en-GB" sz="1800" dirty="0"/>
              <a:t> a </a:t>
            </a:r>
            <a:r>
              <a:rPr lang="en-GB" sz="1800" dirty="0" err="1"/>
              <a:t>été</a:t>
            </a:r>
            <a:r>
              <a:rPr lang="en-GB" sz="1800" dirty="0"/>
              <a:t> </a:t>
            </a:r>
            <a:r>
              <a:rPr lang="en-GB" sz="1800" dirty="0" err="1"/>
              <a:t>utilisée</a:t>
            </a:r>
            <a:r>
              <a:rPr lang="en-GB" sz="1800" dirty="0"/>
              <a:t>, et </a:t>
            </a:r>
            <a:r>
              <a:rPr lang="en-GB" sz="1800" dirty="0" err="1"/>
              <a:t>elle</a:t>
            </a:r>
            <a:r>
              <a:rPr lang="en-GB" sz="1800" dirty="0"/>
              <a:t> a </a:t>
            </a:r>
            <a:r>
              <a:rPr lang="en-GB" sz="1800" dirty="0" err="1"/>
              <a:t>été</a:t>
            </a:r>
            <a:r>
              <a:rPr lang="en-GB" sz="1800" dirty="0"/>
              <a:t> utile pour </a:t>
            </a:r>
            <a:r>
              <a:rPr lang="en-GB" sz="1800" dirty="0" err="1"/>
              <a:t>l'aider</a:t>
            </a:r>
            <a:r>
              <a:rPr lang="en-GB" sz="1800" dirty="0"/>
              <a:t> </a:t>
            </a:r>
            <a:r>
              <a:rPr lang="en-GB" sz="1800" dirty="0" err="1"/>
              <a:t>à</a:t>
            </a:r>
            <a:r>
              <a:rPr lang="en-GB" sz="1800" dirty="0"/>
              <a:t> </a:t>
            </a:r>
            <a:r>
              <a:rPr lang="en-GB" sz="1800" dirty="0" err="1"/>
              <a:t>comprendre</a:t>
            </a:r>
            <a:r>
              <a:rPr lang="en-GB" sz="1800" dirty="0"/>
              <a:t> la relation</a:t>
            </a:r>
            <a:r>
              <a:rPr lang="en-FR" sz="1800" dirty="0"/>
              <a:t> </a:t>
            </a:r>
            <a:r>
              <a:rPr lang="en-GB" sz="1800" dirty="0"/>
              <a:t>entre </a:t>
            </a:r>
            <a:r>
              <a:rPr lang="en-GB" sz="1800" dirty="0" err="1"/>
              <a:t>l’observance</a:t>
            </a:r>
            <a:r>
              <a:rPr lang="en-GB" sz="1800" dirty="0"/>
              <a:t> et les </a:t>
            </a:r>
            <a:r>
              <a:rPr lang="en-GB" sz="1800" dirty="0" err="1"/>
              <a:t>symptômes</a:t>
            </a:r>
            <a:r>
              <a:rPr lang="en-GB" sz="1800" dirty="0"/>
              <a:t>.</a:t>
            </a:r>
            <a:endParaRPr lang="en-FR" sz="1800" dirty="0"/>
          </a:p>
          <a:p>
            <a:pPr>
              <a:lnSpc>
                <a:spcPts val="2400"/>
              </a:lnSpc>
            </a:pPr>
            <a:r>
              <a:rPr lang="en-GB" sz="1800" dirty="0"/>
              <a:t>Les sites Internet </a:t>
            </a:r>
            <a:r>
              <a:rPr lang="en-GB" sz="1800" dirty="0" err="1"/>
              <a:t>qu'elle</a:t>
            </a:r>
            <a:r>
              <a:rPr lang="en-GB" sz="1800" dirty="0"/>
              <a:t> a </a:t>
            </a:r>
            <a:r>
              <a:rPr lang="en-GB" sz="1800" dirty="0" err="1"/>
              <a:t>consultés</a:t>
            </a:r>
            <a:r>
              <a:rPr lang="en-GB" sz="1800" dirty="0"/>
              <a:t> </a:t>
            </a:r>
            <a:r>
              <a:rPr lang="en-GB" sz="1800" dirty="0" err="1"/>
              <a:t>l'aident</a:t>
            </a:r>
            <a:r>
              <a:rPr lang="en-GB" sz="1800" dirty="0"/>
              <a:t> </a:t>
            </a:r>
            <a:r>
              <a:rPr lang="en-GB" sz="1800" dirty="0" err="1"/>
              <a:t>à</a:t>
            </a:r>
            <a:r>
              <a:rPr lang="en-GB" sz="1800" dirty="0"/>
              <a:t> </a:t>
            </a:r>
            <a:r>
              <a:rPr lang="en-GB" sz="1800" dirty="0" err="1"/>
              <a:t>mieux</a:t>
            </a:r>
            <a:r>
              <a:rPr lang="en-GB" sz="1800" dirty="0"/>
              <a:t> </a:t>
            </a:r>
            <a:r>
              <a:rPr lang="en-GB" sz="1800" dirty="0" err="1"/>
              <a:t>comprendre</a:t>
            </a:r>
            <a:r>
              <a:rPr lang="en-GB" sz="1800" dirty="0"/>
              <a:t> son </a:t>
            </a:r>
            <a:r>
              <a:rPr lang="en-GB" sz="1800" dirty="0" err="1"/>
              <a:t>asthme</a:t>
            </a:r>
            <a:r>
              <a:rPr lang="en-GB" sz="1800" dirty="0"/>
              <a:t>.</a:t>
            </a:r>
            <a:endParaRPr lang="en-FR" sz="1800" dirty="0"/>
          </a:p>
          <a:p>
            <a:pPr>
              <a:lnSpc>
                <a:spcPts val="2400"/>
              </a:lnSpc>
            </a:pPr>
            <a:r>
              <a:rPr lang="en-US" sz="1800" dirty="0"/>
              <a:t>Score ACT : 25. DEP: 400 L/min (89%).</a:t>
            </a:r>
          </a:p>
          <a:p>
            <a:pPr marL="0" indent="0">
              <a:lnSpc>
                <a:spcPts val="2400"/>
              </a:lnSpc>
              <a:buNone/>
            </a:pPr>
            <a:endParaRPr lang="en-US" sz="1800" dirty="0"/>
          </a:p>
          <a:p>
            <a:pPr marL="0" indent="0">
              <a:lnSpc>
                <a:spcPts val="2400"/>
              </a:lnSpc>
              <a:buNone/>
            </a:pPr>
            <a:r>
              <a:rPr lang="en-US" sz="1800" b="1" i="1" dirty="0">
                <a:solidFill>
                  <a:srgbClr val="FF0000"/>
                </a:solidFill>
              </a:rPr>
              <a:t>Question:</a:t>
            </a:r>
          </a:p>
          <a:p>
            <a:pPr>
              <a:lnSpc>
                <a:spcPts val="2400"/>
              </a:lnSpc>
            </a:pPr>
            <a:r>
              <a:rPr lang="en-GB" sz="1800" dirty="0"/>
              <a:t>Quelle </a:t>
            </a:r>
            <a:r>
              <a:rPr lang="en-GB" sz="1800" dirty="0" err="1"/>
              <a:t>est</a:t>
            </a:r>
            <a:r>
              <a:rPr lang="en-GB" sz="1800" dirty="0"/>
              <a:t> </a:t>
            </a:r>
            <a:r>
              <a:rPr lang="en-GB" sz="1800" dirty="0" err="1"/>
              <a:t>votre</a:t>
            </a:r>
            <a:r>
              <a:rPr lang="en-GB" sz="1800" dirty="0"/>
              <a:t> conclusion </a:t>
            </a:r>
            <a:r>
              <a:rPr lang="en-GB" sz="1800" dirty="0" err="1"/>
              <a:t>jusqu'à</a:t>
            </a:r>
            <a:r>
              <a:rPr lang="en-GB" sz="1800" dirty="0"/>
              <a:t> </a:t>
            </a:r>
            <a:r>
              <a:rPr lang="en-GB" sz="1800" dirty="0" err="1"/>
              <a:t>présent</a:t>
            </a:r>
            <a:r>
              <a:rPr lang="en-GB" sz="1800" dirty="0"/>
              <a:t> ? Et que </a:t>
            </a:r>
            <a:r>
              <a:rPr lang="en-GB" sz="1800" dirty="0" err="1"/>
              <a:t>serait</a:t>
            </a:r>
            <a:r>
              <a:rPr lang="en-GB" sz="1800" dirty="0"/>
              <a:t> la </a:t>
            </a:r>
            <a:r>
              <a:rPr lang="en-GB" sz="1800" dirty="0" err="1"/>
              <a:t>prochaine</a:t>
            </a:r>
            <a:r>
              <a:rPr lang="en-GB" sz="1800" dirty="0"/>
              <a:t> étape ?</a:t>
            </a:r>
            <a:endParaRPr lang="en-FR" sz="1800" dirty="0"/>
          </a:p>
          <a:p>
            <a:pPr>
              <a:lnSpc>
                <a:spcPts val="2400"/>
              </a:lnSpc>
            </a:pPr>
            <a:endParaRPr lang="en-SE" sz="1800" dirty="0"/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180C25-96B4-4861-954B-A26B1326F073}"/>
              </a:ext>
            </a:extLst>
          </p:cNvPr>
          <p:cNvSpPr txBox="1">
            <a:spLocks/>
          </p:cNvSpPr>
          <p:nvPr/>
        </p:nvSpPr>
        <p:spPr>
          <a:xfrm>
            <a:off x="909320" y="174098"/>
            <a:ext cx="9163050" cy="1726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 3, Trois </a:t>
            </a:r>
            <a:r>
              <a:rPr lang="en-GB" sz="26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</a:t>
            </a:r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plus tard </a:t>
            </a:r>
          </a:p>
          <a:p>
            <a:r>
              <a:rPr lang="en-GB" sz="24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du patient / Examen </a:t>
            </a:r>
            <a:r>
              <a:rPr lang="en-GB" sz="24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clinique</a:t>
            </a:r>
            <a:r>
              <a:rPr lang="en-GB" sz="24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Examens </a:t>
            </a:r>
            <a:r>
              <a:rPr lang="en-GB" sz="24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complémentaires</a:t>
            </a:r>
            <a:r>
              <a:rPr lang="en-GB" sz="24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229629-B98B-689C-8F2D-EED559127E18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19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94"/>
    </mc:Choice>
    <mc:Fallback xmlns="">
      <p:transition spd="slow" advTm="74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320" y="1679823"/>
            <a:ext cx="10813978" cy="4786313"/>
          </a:xfrm>
        </p:spPr>
        <p:txBody>
          <a:bodyPr>
            <a:normAutofit/>
          </a:bodyPr>
          <a:lstStyle/>
          <a:p>
            <a:pPr marL="0" indent="0">
              <a:buClr>
                <a:srgbClr val="31B44B"/>
              </a:buClr>
              <a:buNone/>
            </a:pPr>
            <a:r>
              <a:rPr lang="en-US" sz="2400" b="1" i="1" dirty="0" err="1">
                <a:solidFill>
                  <a:srgbClr val="00B050"/>
                </a:solidFill>
              </a:rPr>
              <a:t>Etapes</a:t>
            </a:r>
            <a:r>
              <a:rPr lang="en-US" sz="2400" b="1" i="1" dirty="0">
                <a:solidFill>
                  <a:srgbClr val="00B050"/>
                </a:solidFill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</a:rPr>
              <a:t>suivantes</a:t>
            </a:r>
            <a:r>
              <a:rPr lang="en-US" sz="2400" b="1" i="1" dirty="0">
                <a:solidFill>
                  <a:srgbClr val="00B050"/>
                </a:solidFill>
              </a:rPr>
              <a:t>: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L'asthme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d'Alice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semble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bien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contrôlé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plus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consciente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l'importance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l'utilisation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régulière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du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traitement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Elle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contente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que la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stratégie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MART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lui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donne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certaine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flexibilité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qu'elle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 sente plus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même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d'autogérer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son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état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F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La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mère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est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soulagée</a:t>
            </a:r>
            <a:r>
              <a:rPr lang="en-FR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qu'Alice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aille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bien et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lui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fait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confiance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pour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s'occuper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ses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propres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symptômes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FR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et de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signaler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tout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problème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FR" sz="20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31B44B"/>
              </a:buClr>
            </a:pPr>
            <a:r>
              <a:rPr lang="en-US" sz="2000" kern="100" dirty="0">
                <a:latin typeface="Aptos" panose="020B0004020202020204" pitchFamily="34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Nous discutons de l’utilité d’un plan </a:t>
            </a:r>
            <a:r>
              <a:rPr lang="en-US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de </a:t>
            </a:r>
            <a:r>
              <a:rPr lang="en-US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prise</a:t>
            </a:r>
            <a:r>
              <a:rPr lang="en-US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en</a:t>
            </a:r>
            <a:r>
              <a:rPr lang="en-US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charge </a:t>
            </a:r>
            <a:r>
              <a:rPr lang="en-US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mais</a:t>
            </a:r>
            <a:r>
              <a:rPr lang="en-US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Alice </a:t>
            </a:r>
            <a:r>
              <a:rPr lang="en-US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préfere</a:t>
            </a:r>
            <a:r>
              <a:rPr lang="en-US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utiliser</a:t>
            </a:r>
            <a:r>
              <a:rPr lang="en-US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l’application</a:t>
            </a:r>
            <a:r>
              <a:rPr lang="en-US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Néanmoins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un plan a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été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remis à la mère, car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révélé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qu'elle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sentirait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plus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confiante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tant que parent,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mais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l’utilisant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moyen de rappel.</a:t>
            </a:r>
            <a:endParaRPr lang="en-F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 Le plan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contient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également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des instructions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claires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qu'il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faut faire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d'exacerbation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l'asthme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 </a:t>
            </a:r>
            <a:endParaRPr lang="en-F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14BEF37-2F5A-4AE9-A7F5-7F1FE063C128}"/>
              </a:ext>
            </a:extLst>
          </p:cNvPr>
          <p:cNvSpPr txBox="1">
            <a:spLocks/>
          </p:cNvSpPr>
          <p:nvPr/>
        </p:nvSpPr>
        <p:spPr>
          <a:xfrm>
            <a:off x="909320" y="391864"/>
            <a:ext cx="9163050" cy="1149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 3, Trois </a:t>
            </a:r>
            <a:r>
              <a:rPr lang="en-GB" sz="26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</a:t>
            </a:r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plus tard </a:t>
            </a:r>
          </a:p>
          <a:p>
            <a:endParaRPr lang="en-GB" sz="2600" b="1" dirty="0">
              <a:solidFill>
                <a:srgbClr val="31B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Prise </a:t>
            </a:r>
            <a:r>
              <a:rPr lang="en-GB" sz="28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8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charge</a:t>
            </a:r>
            <a:endParaRPr lang="en-GB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4DAC9-AD63-5858-1783-08CD5199FDED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</p:spTree>
    <p:extLst>
      <p:ext uri="{BB962C8B-B14F-4D97-AF65-F5344CB8AC3E}">
        <p14:creationId xmlns:p14="http://schemas.microsoft.com/office/powerpoint/2010/main" val="36649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11"/>
    </mc:Choice>
    <mc:Fallback xmlns="">
      <p:transition spd="slow" advTm="5491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96CA5F26-F52A-2BA0-BD39-5150B993D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4328" y="244475"/>
            <a:ext cx="4204397" cy="5987006"/>
          </a:xfr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A7C3ECC-6285-68E3-E8D4-1F47E76B8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659" y="244475"/>
            <a:ext cx="4251129" cy="598700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F327C73-0223-C725-14AE-F86B46DCBB92}"/>
              </a:ext>
            </a:extLst>
          </p:cNvPr>
          <p:cNvSpPr txBox="1"/>
          <p:nvPr/>
        </p:nvSpPr>
        <p:spPr>
          <a:xfrm>
            <a:off x="763671" y="6362700"/>
            <a:ext cx="9217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hlinkClick r:id="rId5"/>
              </a:rPr>
              <a:t>https://d8z57tiamduo7.cloudfront.net/resources/NAC-Asthma-Action-Plan-2023-Update-HD.pdf</a:t>
            </a:r>
            <a:r>
              <a:rPr lang="pt-PT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20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5"/>
    </mc:Choice>
    <mc:Fallback xmlns="">
      <p:transition spd="slow" advTm="1149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530" y="2346359"/>
            <a:ext cx="10515600" cy="366836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Vous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dites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Alice de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revenir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dans six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neuf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mois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FR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avant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besoin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F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endParaRPr lang="en-FR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C12548B-6F6F-491E-8D33-7400819995CD}"/>
              </a:ext>
            </a:extLst>
          </p:cNvPr>
          <p:cNvSpPr txBox="1">
            <a:spLocks/>
          </p:cNvSpPr>
          <p:nvPr/>
        </p:nvSpPr>
        <p:spPr>
          <a:xfrm>
            <a:off x="909320" y="391864"/>
            <a:ext cx="9163050" cy="1726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 3, Trois </a:t>
            </a:r>
            <a:r>
              <a:rPr lang="en-GB" sz="26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</a:t>
            </a:r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plus tard </a:t>
            </a:r>
          </a:p>
          <a:p>
            <a:endParaRPr lang="en-GB" sz="2600" b="1" dirty="0">
              <a:solidFill>
                <a:srgbClr val="31B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Prise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Charge</a:t>
            </a:r>
            <a:b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7ECEE5-E7EF-C60A-B229-D9D4FF6B887E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</p:spTree>
    <p:extLst>
      <p:ext uri="{BB962C8B-B14F-4D97-AF65-F5344CB8AC3E}">
        <p14:creationId xmlns:p14="http://schemas.microsoft.com/office/powerpoint/2010/main" val="151178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60"/>
    </mc:Choice>
    <mc:Fallback xmlns="">
      <p:transition spd="slow" advTm="2026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504A9-A9DF-0E23-E888-3DB961B4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699"/>
            <a:ext cx="9163050" cy="777875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résumé</a:t>
            </a:r>
            <a:r>
              <a:rPr lang="en-FR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3200" b="1" dirty="0">
              <a:solidFill>
                <a:srgbClr val="31B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650"/>
            <a:ext cx="10515600" cy="478631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l'observance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élément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important</a:t>
            </a:r>
            <a:r>
              <a:rPr lang="en-FR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pour le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contrôle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l'asthme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FR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nombreux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patients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oublient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sautent</a:t>
            </a:r>
            <a:r>
              <a:rPr lang="en-FR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 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doses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lorsqu'ils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sentent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mieux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F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Un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entretien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ouvert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 sans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jugement</a:t>
            </a:r>
            <a:r>
              <a:rPr lang="en-FR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avec les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bonnes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questions</a:t>
            </a:r>
            <a:r>
              <a:rPr lang="en-FR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pourrait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aider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révéler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mauvaise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observance.</a:t>
            </a:r>
            <a:endParaRPr lang="en-F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Un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régime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MART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peut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être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utile</a:t>
            </a:r>
            <a:r>
              <a:rPr lang="en-FR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pour faire face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la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variabilité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symptômes</a:t>
            </a:r>
            <a:r>
              <a:rPr lang="en-FR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 aux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difficultés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d'observance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F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Habiliter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le patient et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favoriser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l'autoprise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charge</a:t>
            </a:r>
            <a:r>
              <a:rPr lang="fr-FR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contrôle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l'asthme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 le bien-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être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du patient.</a:t>
            </a:r>
            <a:endParaRPr lang="en-F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Les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soins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structurés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 les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évaluations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périodiques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l'asthme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sont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importants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pour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soutenir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les patients et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veiller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que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l'Asthma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Right Care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soit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fourni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F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B785C3-645A-1B42-7023-DE2A8B336388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</p:spTree>
    <p:extLst>
      <p:ext uri="{BB962C8B-B14F-4D97-AF65-F5344CB8AC3E}">
        <p14:creationId xmlns:p14="http://schemas.microsoft.com/office/powerpoint/2010/main" val="159070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81"/>
    </mc:Choice>
    <mc:Fallback xmlns="">
      <p:transition spd="slow" advTm="5278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8B8E7FAA-BCD9-BDF8-40E6-672C237D8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76609" y="164052"/>
            <a:ext cx="4640775" cy="6529895"/>
          </a:xfr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023F1C2-4BB8-7582-93DD-765CA165A4B1}"/>
              </a:ext>
            </a:extLst>
          </p:cNvPr>
          <p:cNvSpPr txBox="1"/>
          <p:nvPr/>
        </p:nvSpPr>
        <p:spPr>
          <a:xfrm>
            <a:off x="7119257" y="887896"/>
            <a:ext cx="5006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hlinkClick r:id="rId4"/>
              </a:rPr>
              <a:t>https://www.ipcrg.org/asthmarightcare/what-does-good-quality-asthma-care-look-like</a:t>
            </a:r>
            <a:r>
              <a:rPr lang="pt-PT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242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41"/>
    </mc:Choice>
    <mc:Fallback xmlns="">
      <p:transition spd="slow" advTm="1844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90650"/>
            <a:ext cx="6631982" cy="4786313"/>
          </a:xfrm>
        </p:spPr>
        <p:txBody>
          <a:bodyPr/>
          <a:lstStyle/>
          <a:p>
            <a:pPr>
              <a:buClr>
                <a:srgbClr val="31B44B"/>
              </a:buClr>
            </a:pPr>
            <a:r>
              <a:rPr lang="en-US" b="1" dirty="0"/>
              <a:t>Learn more on the Desktop-helper:</a:t>
            </a:r>
          </a:p>
          <a:p>
            <a:pPr>
              <a:buClr>
                <a:srgbClr val="31B44B"/>
              </a:buClr>
            </a:pPr>
            <a:endParaRPr lang="en-US" dirty="0"/>
          </a:p>
          <a:p>
            <a:pPr marL="457200" lvl="1" indent="0">
              <a:buClr>
                <a:srgbClr val="31B44B"/>
              </a:buClr>
              <a:buNone/>
            </a:pPr>
            <a:endParaRPr lang="en-GB" dirty="0"/>
          </a:p>
          <a:p>
            <a:pPr>
              <a:buClr>
                <a:srgbClr val="31B44B"/>
              </a:buClr>
            </a:pPr>
            <a:endParaRPr lang="en-GB" dirty="0"/>
          </a:p>
          <a:p>
            <a:pPr>
              <a:buClr>
                <a:srgbClr val="31B44B"/>
              </a:buClr>
            </a:pPr>
            <a:endParaRPr lang="en-GB" dirty="0"/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2F8B08-16C6-60E4-BDDD-5DD2B7441818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20F7DB-CC69-0B56-C532-EC231C2BF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817" y="1246449"/>
            <a:ext cx="3350420" cy="4786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blue and white qr code&#10;&#10;Description automatically generated">
            <a:extLst>
              <a:ext uri="{FF2B5EF4-FFF2-40B4-BE49-F238E27FC236}">
                <a16:creationId xmlns:a16="http://schemas.microsoft.com/office/drawing/2014/main" id="{EAAFF36C-8B29-1CD8-508B-4B5EB092A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819" y="2209397"/>
            <a:ext cx="3967566" cy="396756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DCD7F1-4081-60ED-6F82-070036E497AA}"/>
              </a:ext>
            </a:extLst>
          </p:cNvPr>
          <p:cNvSpPr txBox="1">
            <a:spLocks/>
          </p:cNvSpPr>
          <p:nvPr/>
        </p:nvSpPr>
        <p:spPr>
          <a:xfrm>
            <a:off x="773426" y="254810"/>
            <a:ext cx="9685421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Aide de Bureau No. 2 sur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l'asthme</a:t>
            </a:r>
            <a:r>
              <a:rPr lang="en-FR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ifficile</a:t>
            </a:r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gérer</a:t>
            </a:r>
            <a:r>
              <a:rPr lang="en-FR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2115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19"/>
    </mc:Choice>
    <mc:Fallback xmlns="">
      <p:transition spd="slow" advTm="2101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504A9-A9DF-0E23-E888-3DB961B4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699"/>
            <a:ext cx="9163050" cy="777875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Etude de Cas 1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650"/>
            <a:ext cx="6605337" cy="478631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31B44B"/>
                </a:solidFill>
              </a:rPr>
              <a:t>Alice</a:t>
            </a:r>
            <a:r>
              <a:rPr lang="en-US" sz="2400" dirty="0"/>
              <a:t> 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 rend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un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rendez-vous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fixé</a:t>
            </a:r>
            <a:r>
              <a:rPr lang="en-FR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accompagnée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mère</a:t>
            </a:r>
            <a:r>
              <a:rPr lang="en-FR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avec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l'inquiétude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que son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asthme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aille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mal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b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cours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des deux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derniers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mois</a:t>
            </a:r>
            <a:r>
              <a:rPr lang="en-FR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Alice a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quelques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jours</a:t>
            </a:r>
            <a:r>
              <a:rPr lang="en-FR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avec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une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respiration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sifflante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</a:t>
            </a:r>
            <a:r>
              <a:rPr lang="en-FR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un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essoufflement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pendant la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nuit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jouant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au basket-ball.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4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Depuis</a:t>
            </a:r>
            <a:r>
              <a:rPr lang="en-GB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longtemps</a:t>
            </a:r>
            <a:r>
              <a:rPr lang="en-GB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4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elle</a:t>
            </a:r>
            <a:r>
              <a:rPr lang="en-GB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se </a:t>
            </a:r>
            <a:r>
              <a:rPr lang="en-GB" sz="24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porte</a:t>
            </a:r>
            <a:r>
              <a:rPr lang="en-GB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bien,</a:t>
            </a:r>
            <a:r>
              <a:rPr lang="en-FR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GB" sz="24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mais</a:t>
            </a:r>
            <a:r>
              <a:rPr lang="en-GB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récemment</a:t>
            </a:r>
            <a:r>
              <a:rPr lang="en-GB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recommencé</a:t>
            </a:r>
            <a:r>
              <a:rPr lang="en-GB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FR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ressentir</a:t>
            </a:r>
            <a:r>
              <a:rPr lang="en-GB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de nouveau les </a:t>
            </a:r>
            <a:r>
              <a:rPr lang="en-GB" sz="24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mêmes</a:t>
            </a:r>
            <a:r>
              <a:rPr lang="en-GB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symptômes</a:t>
            </a:r>
            <a:r>
              <a:rPr lang="en-GB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FR" sz="24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GB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F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2C0D2C-8FAF-DA6D-01FE-1997D09C3047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  <p:pic>
        <p:nvPicPr>
          <p:cNvPr id="5" name="Imagem 4" descr="Uma imagem com Cara humana, pessoa, vestuário, retrato&#10;&#10;Descrição gerada automaticamente">
            <a:extLst>
              <a:ext uri="{FF2B5EF4-FFF2-40B4-BE49-F238E27FC236}">
                <a16:creationId xmlns:a16="http://schemas.microsoft.com/office/drawing/2014/main" id="{2886F861-3B35-EDDC-9329-DA26343B3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687" y="1694932"/>
            <a:ext cx="4177748" cy="417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7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65"/>
    </mc:Choice>
    <mc:Fallback xmlns="">
      <p:transition spd="slow" advTm="3616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504A9-A9DF-0E23-E888-3DB961B4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699"/>
            <a:ext cx="6291263" cy="777875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</a:t>
            </a:r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d’apprentissage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7369"/>
            <a:ext cx="10515600" cy="4786313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b="1" dirty="0"/>
              <a:t>A la fin de </a:t>
            </a:r>
            <a:r>
              <a:rPr lang="en-GB" b="1" dirty="0" err="1"/>
              <a:t>cet</a:t>
            </a:r>
            <a:r>
              <a:rPr lang="en-GB" b="1" dirty="0"/>
              <a:t> </a:t>
            </a:r>
            <a:r>
              <a:rPr lang="en-GB" b="1" dirty="0" err="1"/>
              <a:t>exercice</a:t>
            </a:r>
            <a:r>
              <a:rPr lang="en-GB" b="1" dirty="0"/>
              <a:t> </a:t>
            </a:r>
            <a:r>
              <a:rPr lang="en-GB" b="1" dirty="0" err="1"/>
              <a:t>d'étude</a:t>
            </a:r>
            <a:r>
              <a:rPr lang="en-GB" b="1" dirty="0"/>
              <a:t> de </a:t>
            </a:r>
            <a:r>
              <a:rPr lang="en-GB" b="1" dirty="0" err="1"/>
              <a:t>cas</a:t>
            </a:r>
            <a:r>
              <a:rPr lang="en-GB" b="1" dirty="0"/>
              <a:t>,</a:t>
            </a:r>
            <a:r>
              <a:rPr lang="en-FR" b="1" dirty="0"/>
              <a:t> </a:t>
            </a:r>
            <a:r>
              <a:rPr lang="en-GB" b="1" dirty="0"/>
              <a:t>le participant doit </a:t>
            </a:r>
            <a:r>
              <a:rPr lang="en-GB" b="1" dirty="0" err="1"/>
              <a:t>être</a:t>
            </a:r>
            <a:r>
              <a:rPr lang="en-GB" b="1" dirty="0"/>
              <a:t> </a:t>
            </a:r>
            <a:r>
              <a:rPr lang="en-GB" b="1" dirty="0" err="1"/>
              <a:t>en</a:t>
            </a:r>
            <a:r>
              <a:rPr lang="en-GB" b="1" dirty="0"/>
              <a:t> </a:t>
            </a:r>
            <a:r>
              <a:rPr lang="en-GB" b="1" dirty="0" err="1"/>
              <a:t>mesure</a:t>
            </a:r>
            <a:r>
              <a:rPr lang="en-GB" b="1" dirty="0"/>
              <a:t> :</a:t>
            </a:r>
          </a:p>
          <a:p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d'énumérer</a:t>
            </a:r>
            <a:r>
              <a:rPr lang="en-FR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 de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reconnaître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certains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challenges</a:t>
            </a:r>
            <a:r>
              <a:rPr lang="en-FR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dans la prise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charge de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l'asthme</a:t>
            </a:r>
            <a:r>
              <a:rPr lang="en-GB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FR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Analyser et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évaluer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l’importance</a:t>
            </a:r>
            <a:r>
              <a:rPr lang="en-FR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l'histoire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clinique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du patient</a:t>
            </a:r>
            <a:r>
              <a:rPr lang="en-FR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 prendre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compte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ses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préjugés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ses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idées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préconçues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concernant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la prise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charge de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l'asthme</a:t>
            </a:r>
            <a:r>
              <a:rPr lang="en-GB" dirty="0"/>
              <a:t>.</a:t>
            </a:r>
          </a:p>
          <a:p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planifier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 </a:t>
            </a:r>
            <a:r>
              <a:rPr lang="en-GB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assurer un </a:t>
            </a:r>
            <a:r>
              <a:rPr lang="en-GB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suivi</a:t>
            </a:r>
            <a:r>
              <a:rPr lang="en-GB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périodique</a:t>
            </a:r>
            <a:r>
              <a:rPr lang="en-FR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 patients</a:t>
            </a:r>
            <a:r>
              <a:rPr lang="en-FR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présentant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respiration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sifflante</a:t>
            </a:r>
            <a:r>
              <a:rPr lang="en-FR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dyspnée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FR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favoriser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l’observance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 traitement 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favoriser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l'auto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-prise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charge.</a:t>
            </a:r>
            <a:endParaRPr lang="en-FR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E7E746-835E-8972-849E-30C20181FCB6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</p:spTree>
    <p:extLst>
      <p:ext uri="{BB962C8B-B14F-4D97-AF65-F5344CB8AC3E}">
        <p14:creationId xmlns:p14="http://schemas.microsoft.com/office/powerpoint/2010/main" val="169578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20"/>
    </mc:Choice>
    <mc:Fallback xmlns="">
      <p:transition spd="slow" advTm="3882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320" y="1993164"/>
            <a:ext cx="6386002" cy="478631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600" dirty="0"/>
              <a:t>Alice </a:t>
            </a:r>
            <a:r>
              <a:rPr lang="en-GB" sz="2600" dirty="0" err="1"/>
              <a:t>est</a:t>
            </a:r>
            <a:r>
              <a:rPr lang="en-GB" sz="2600" dirty="0"/>
              <a:t> </a:t>
            </a:r>
            <a:r>
              <a:rPr lang="en-GB" sz="2600" dirty="0" err="1"/>
              <a:t>une</a:t>
            </a:r>
            <a:r>
              <a:rPr lang="en-GB" sz="2600" dirty="0"/>
              <a:t> </a:t>
            </a:r>
            <a:r>
              <a:rPr lang="en-GB" sz="2600" dirty="0" err="1"/>
              <a:t>jeune</a:t>
            </a:r>
            <a:r>
              <a:rPr lang="en-GB" sz="2600" dirty="0"/>
              <a:t> fille de 14 </a:t>
            </a:r>
            <a:r>
              <a:rPr lang="en-GB" sz="2600" dirty="0" err="1"/>
              <a:t>ans</a:t>
            </a:r>
            <a:r>
              <a:rPr lang="en-GB" sz="2600" dirty="0"/>
              <a:t> </a:t>
            </a:r>
            <a:r>
              <a:rPr lang="en-GB" sz="2600" dirty="0" err="1"/>
              <a:t>d'une</a:t>
            </a:r>
            <a:r>
              <a:rPr lang="en-GB" sz="2600" dirty="0"/>
              <a:t> </a:t>
            </a:r>
            <a:r>
              <a:rPr lang="en-GB" sz="2600" dirty="0" err="1"/>
              <a:t>famille</a:t>
            </a:r>
            <a:r>
              <a:rPr lang="en-GB" sz="2600" dirty="0"/>
              <a:t> de quatre </a:t>
            </a:r>
            <a:r>
              <a:rPr lang="en-GB" sz="2600" dirty="0" err="1"/>
              <a:t>personnes</a:t>
            </a:r>
            <a:r>
              <a:rPr lang="en-FR" sz="2600" dirty="0"/>
              <a:t> </a:t>
            </a:r>
            <a:r>
              <a:rPr lang="en-GB" sz="2600" dirty="0"/>
              <a:t>: Son </a:t>
            </a:r>
            <a:r>
              <a:rPr lang="en-GB" sz="2600" dirty="0" err="1"/>
              <a:t>père</a:t>
            </a:r>
            <a:r>
              <a:rPr lang="en-GB" sz="2600" dirty="0"/>
              <a:t> a 40 </a:t>
            </a:r>
            <a:r>
              <a:rPr lang="en-GB" sz="2600" dirty="0" err="1"/>
              <a:t>ans</a:t>
            </a:r>
            <a:r>
              <a:rPr lang="en-GB" sz="2600" dirty="0"/>
              <a:t>, </a:t>
            </a:r>
            <a:r>
              <a:rPr lang="en-GB" sz="2600" dirty="0" err="1"/>
              <a:t>sa</a:t>
            </a:r>
            <a:r>
              <a:rPr lang="en-GB" sz="2600" dirty="0"/>
              <a:t> </a:t>
            </a:r>
            <a:r>
              <a:rPr lang="en-GB" sz="2600" dirty="0" err="1"/>
              <a:t>mère</a:t>
            </a:r>
            <a:r>
              <a:rPr lang="en-GB" sz="2600" dirty="0"/>
              <a:t> 38 </a:t>
            </a:r>
            <a:r>
              <a:rPr lang="en-GB" sz="2600" dirty="0" err="1"/>
              <a:t>ans</a:t>
            </a:r>
            <a:r>
              <a:rPr lang="en-GB" sz="2600" dirty="0"/>
              <a:t>, et </a:t>
            </a:r>
            <a:r>
              <a:rPr lang="en-GB" sz="2600" dirty="0" err="1"/>
              <a:t>elle</a:t>
            </a:r>
            <a:r>
              <a:rPr lang="en-GB" sz="2600" dirty="0"/>
              <a:t> a un frère de 11 ans.</a:t>
            </a:r>
            <a:endParaRPr lang="en-FR" sz="2600" dirty="0"/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600" dirty="0"/>
              <a:t>Son </a:t>
            </a:r>
            <a:r>
              <a:rPr lang="en-GB" sz="2600" dirty="0" err="1"/>
              <a:t>père</a:t>
            </a:r>
            <a:r>
              <a:rPr lang="en-GB" sz="2600" dirty="0"/>
              <a:t> </a:t>
            </a:r>
            <a:r>
              <a:rPr lang="en-GB" sz="2600" dirty="0" err="1"/>
              <a:t>travaille</a:t>
            </a:r>
            <a:r>
              <a:rPr lang="en-GB" sz="2600" dirty="0"/>
              <a:t> dans </a:t>
            </a:r>
            <a:r>
              <a:rPr lang="en-GB" sz="2600" dirty="0" err="1"/>
              <a:t>une</a:t>
            </a:r>
            <a:r>
              <a:rPr lang="en-GB" sz="2600" dirty="0"/>
              <a:t> compagnie </a:t>
            </a:r>
            <a:r>
              <a:rPr lang="en-GB" sz="2600" dirty="0" err="1"/>
              <a:t>d'assurance</a:t>
            </a:r>
            <a:r>
              <a:rPr lang="en-GB" sz="2600" dirty="0"/>
              <a:t> et </a:t>
            </a:r>
            <a:r>
              <a:rPr lang="en-GB" sz="2600" dirty="0" err="1"/>
              <a:t>sa</a:t>
            </a:r>
            <a:r>
              <a:rPr lang="en-GB" sz="2600" dirty="0"/>
              <a:t> </a:t>
            </a:r>
            <a:r>
              <a:rPr lang="en-GB" sz="2600" dirty="0" err="1"/>
              <a:t>mère</a:t>
            </a:r>
            <a:r>
              <a:rPr lang="en-GB" sz="2600" dirty="0"/>
              <a:t> </a:t>
            </a:r>
            <a:r>
              <a:rPr lang="en-GB" sz="2600" dirty="0" err="1"/>
              <a:t>est</a:t>
            </a:r>
            <a:r>
              <a:rPr lang="en-GB" sz="2600" dirty="0"/>
              <a:t> </a:t>
            </a:r>
            <a:r>
              <a:rPr lang="en-GB" sz="2600" dirty="0" err="1"/>
              <a:t>gérante</a:t>
            </a:r>
            <a:r>
              <a:rPr lang="en-GB" sz="2600" dirty="0"/>
              <a:t> de </a:t>
            </a:r>
            <a:r>
              <a:rPr lang="en-GB" sz="2600" dirty="0" err="1"/>
              <a:t>magasin</a:t>
            </a:r>
            <a:r>
              <a:rPr lang="en-GB" sz="2600" dirty="0"/>
              <a:t>.</a:t>
            </a:r>
            <a:endParaRPr lang="en-FR" sz="2600" dirty="0"/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600" dirty="0"/>
              <a:t>La </a:t>
            </a:r>
            <a:r>
              <a:rPr lang="en-GB" sz="2600" dirty="0" err="1"/>
              <a:t>famille</a:t>
            </a:r>
            <a:r>
              <a:rPr lang="en-GB" sz="2600" dirty="0"/>
              <a:t> </a:t>
            </a:r>
            <a:r>
              <a:rPr lang="en-GB" sz="2600" dirty="0" err="1"/>
              <a:t>est</a:t>
            </a:r>
            <a:r>
              <a:rPr lang="en-GB" sz="2600" dirty="0"/>
              <a:t> </a:t>
            </a:r>
            <a:r>
              <a:rPr lang="en-GB" sz="2600" dirty="0" err="1"/>
              <a:t>assez</a:t>
            </a:r>
            <a:r>
              <a:rPr lang="en-GB" sz="2600" dirty="0"/>
              <a:t> </a:t>
            </a:r>
            <a:r>
              <a:rPr lang="en-GB" sz="2600" dirty="0" err="1"/>
              <a:t>consciente</a:t>
            </a:r>
            <a:r>
              <a:rPr lang="en-GB" sz="2600" dirty="0"/>
              <a:t> des </a:t>
            </a:r>
            <a:r>
              <a:rPr lang="en-GB" sz="2600" dirty="0" err="1"/>
              <a:t>problèmes</a:t>
            </a:r>
            <a:r>
              <a:rPr lang="en-GB" sz="2600" dirty="0"/>
              <a:t> de </a:t>
            </a:r>
            <a:r>
              <a:rPr lang="en-GB" sz="2600" dirty="0" err="1"/>
              <a:t>santé</a:t>
            </a:r>
            <a:r>
              <a:rPr lang="en-FR" sz="2600" dirty="0"/>
              <a:t> surtout </a:t>
            </a:r>
            <a:r>
              <a:rPr lang="en-GB" sz="2600" dirty="0" err="1"/>
              <a:t>en</a:t>
            </a:r>
            <a:r>
              <a:rPr lang="en-GB" sz="2600" dirty="0"/>
              <a:t> </a:t>
            </a:r>
            <a:r>
              <a:rPr lang="en-GB" sz="2600" dirty="0" err="1"/>
              <a:t>ce</a:t>
            </a:r>
            <a:r>
              <a:rPr lang="en-GB" sz="2600" dirty="0"/>
              <a:t> qui </a:t>
            </a:r>
            <a:r>
              <a:rPr lang="en-GB" sz="2600" dirty="0" err="1"/>
              <a:t>concerne</a:t>
            </a:r>
            <a:r>
              <a:rPr lang="en-GB" sz="2600" dirty="0"/>
              <a:t> la </a:t>
            </a:r>
            <a:r>
              <a:rPr lang="en-GB" sz="2600" dirty="0" err="1"/>
              <a:t>diététique</a:t>
            </a:r>
            <a:r>
              <a:rPr lang="en-GB" sz="2600" dirty="0"/>
              <a:t> et </a:t>
            </a:r>
            <a:r>
              <a:rPr lang="en-GB" sz="2600" dirty="0" err="1"/>
              <a:t>l'exercice</a:t>
            </a:r>
            <a:r>
              <a:rPr lang="en-GB" sz="2600" dirty="0"/>
              <a:t> physique.</a:t>
            </a:r>
            <a:endParaRPr lang="en-FR" sz="2600" dirty="0"/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600" dirty="0" err="1"/>
              <a:t>Personne</a:t>
            </a:r>
            <a:r>
              <a:rPr lang="en-GB" sz="2600" dirty="0"/>
              <a:t> ne fume </a:t>
            </a:r>
            <a:r>
              <a:rPr lang="en-GB" sz="2600" dirty="0" err="1"/>
              <a:t>à</a:t>
            </a:r>
            <a:r>
              <a:rPr lang="en-GB" sz="2600" dirty="0"/>
              <a:t> la </a:t>
            </a:r>
            <a:r>
              <a:rPr lang="en-GB" sz="2600" dirty="0" err="1"/>
              <a:t>maison</a:t>
            </a:r>
            <a:r>
              <a:rPr lang="en-GB" sz="2600" dirty="0"/>
              <a:t> et ne </a:t>
            </a:r>
            <a:r>
              <a:rPr lang="en-GB" sz="2600" dirty="0" err="1"/>
              <a:t>l'a</a:t>
            </a:r>
            <a:r>
              <a:rPr lang="en-GB" sz="2600" dirty="0"/>
              <a:t> jamais fait et les </a:t>
            </a:r>
            <a:r>
              <a:rPr lang="en-GB" sz="2600" dirty="0" err="1"/>
              <a:t>amis</a:t>
            </a:r>
            <a:r>
              <a:rPr lang="en-GB" sz="2600" dirty="0"/>
              <a:t> </a:t>
            </a:r>
            <a:r>
              <a:rPr lang="en-GB" sz="2600" dirty="0" err="1"/>
              <a:t>d'Alice</a:t>
            </a:r>
            <a:r>
              <a:rPr lang="en-GB" sz="2600" dirty="0"/>
              <a:t> ne </a:t>
            </a:r>
            <a:r>
              <a:rPr lang="en-GB" sz="2600" dirty="0" err="1"/>
              <a:t>fument</a:t>
            </a:r>
            <a:r>
              <a:rPr lang="en-GB" sz="2600" dirty="0"/>
              <a:t> pas non plus,</a:t>
            </a:r>
            <a:endParaRPr lang="en-FR" sz="2600" dirty="0"/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600" dirty="0"/>
              <a:t>Alice </a:t>
            </a:r>
            <a:r>
              <a:rPr lang="en-GB" sz="2600" dirty="0" err="1"/>
              <a:t>joue</a:t>
            </a:r>
            <a:r>
              <a:rPr lang="en-GB" sz="2600" dirty="0"/>
              <a:t> au basket </a:t>
            </a:r>
            <a:r>
              <a:rPr lang="en-GB" sz="2600" dirty="0" err="1"/>
              <a:t>à</a:t>
            </a:r>
            <a:r>
              <a:rPr lang="en-GB" sz="2600" dirty="0"/>
              <a:t> </a:t>
            </a:r>
            <a:r>
              <a:rPr lang="en-GB" sz="2600" dirty="0" err="1"/>
              <a:t>l'école</a:t>
            </a:r>
            <a:r>
              <a:rPr lang="en-GB" sz="2600" dirty="0"/>
              <a:t> et dans </a:t>
            </a:r>
            <a:r>
              <a:rPr lang="en-GB" sz="2600" dirty="0" err="1"/>
              <a:t>l'équipe</a:t>
            </a:r>
            <a:r>
              <a:rPr lang="en-GB" sz="2600" dirty="0"/>
              <a:t> locale.</a:t>
            </a:r>
            <a:endParaRPr lang="en-FR" sz="2600" dirty="0"/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GB" sz="2600" dirty="0"/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C46808-F758-4D65-93DB-F54FE0767912}"/>
              </a:ext>
            </a:extLst>
          </p:cNvPr>
          <p:cNvSpPr txBox="1">
            <a:spLocks/>
          </p:cNvSpPr>
          <p:nvPr/>
        </p:nvSpPr>
        <p:spPr>
          <a:xfrm>
            <a:off x="909320" y="391864"/>
            <a:ext cx="9163050" cy="1726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 1</a:t>
            </a:r>
          </a:p>
          <a:p>
            <a:endParaRPr lang="en-GB" sz="2600" b="1" dirty="0">
              <a:solidFill>
                <a:srgbClr val="31B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patient: Alice</a:t>
            </a:r>
            <a:b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D0F021-A2FC-A83D-80E3-A8DDEDE61152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  <p:pic>
        <p:nvPicPr>
          <p:cNvPr id="7" name="Imagem 6" descr="Uma imagem com Cara humana, pessoa, vestuário, retrato&#10;&#10;Descrição gerada automaticamente">
            <a:extLst>
              <a:ext uri="{FF2B5EF4-FFF2-40B4-BE49-F238E27FC236}">
                <a16:creationId xmlns:a16="http://schemas.microsoft.com/office/drawing/2014/main" id="{7A92FECF-8184-9B99-FB0A-C5FC6C4F9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661" y="1812234"/>
            <a:ext cx="4177748" cy="417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54"/>
    </mc:Choice>
    <mc:Fallback xmlns="">
      <p:transition spd="slow" advTm="6165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504A9-A9DF-0E23-E888-3DB961B4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5699"/>
            <a:ext cx="9685421" cy="777875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Aide de Bureau No. 2 sur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l'asthme</a:t>
            </a:r>
            <a:r>
              <a:rPr lang="en-FR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ifficile</a:t>
            </a:r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gérer</a:t>
            </a:r>
            <a:r>
              <a:rPr lang="en-FR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650"/>
            <a:ext cx="6990347" cy="4786313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200" dirty="0"/>
              <a:t>Que </a:t>
            </a:r>
            <a:r>
              <a:rPr lang="en-GB" sz="2200" dirty="0" err="1"/>
              <a:t>devons</a:t>
            </a:r>
            <a:r>
              <a:rPr lang="en-GB" sz="2200" dirty="0"/>
              <a:t>-nous </a:t>
            </a:r>
            <a:r>
              <a:rPr lang="en-GB" sz="2200" dirty="0" err="1"/>
              <a:t>vérifier</a:t>
            </a:r>
            <a:r>
              <a:rPr lang="en-GB" sz="2200" dirty="0"/>
              <a:t> </a:t>
            </a:r>
            <a:r>
              <a:rPr lang="en-GB" sz="2200" dirty="0" err="1"/>
              <a:t>lorsque</a:t>
            </a:r>
            <a:r>
              <a:rPr lang="en-GB" sz="2200" dirty="0"/>
              <a:t> nous </a:t>
            </a:r>
            <a:r>
              <a:rPr lang="en-GB" sz="2200" dirty="0" err="1"/>
              <a:t>faisons</a:t>
            </a:r>
            <a:r>
              <a:rPr lang="en-GB" sz="2200" dirty="0"/>
              <a:t> </a:t>
            </a:r>
            <a:r>
              <a:rPr lang="en-GB" sz="2200" dirty="0" err="1"/>
              <a:t>une</a:t>
            </a:r>
            <a:r>
              <a:rPr lang="en-GB" sz="2200" dirty="0"/>
              <a:t> </a:t>
            </a:r>
            <a:r>
              <a:rPr lang="en-GB" sz="2200" dirty="0" err="1"/>
              <a:t>approche</a:t>
            </a:r>
            <a:r>
              <a:rPr lang="en-GB" sz="2200" dirty="0"/>
              <a:t> </a:t>
            </a:r>
            <a:r>
              <a:rPr lang="en-GB" sz="2200" dirty="0" err="1"/>
              <a:t>structurée</a:t>
            </a:r>
            <a:r>
              <a:rPr lang="en-GB" sz="2200" dirty="0"/>
              <a:t> de </a:t>
            </a:r>
            <a:r>
              <a:rPr lang="en-GB" sz="2200" dirty="0" err="1"/>
              <a:t>l'asthme</a:t>
            </a:r>
            <a:r>
              <a:rPr lang="en-GB" sz="2200" dirty="0"/>
              <a:t> ?</a:t>
            </a:r>
            <a:endParaRPr lang="en-FR" sz="2200" dirty="0"/>
          </a:p>
          <a:p>
            <a:pPr marL="457200" indent="-457200">
              <a:buClr>
                <a:srgbClr val="31B44B"/>
              </a:buClr>
              <a:buFont typeface="Arial" panose="020B0604020202020204" pitchFamily="34" charset="0"/>
              <a:buAutoNum type="arabicPeriod"/>
            </a:pPr>
            <a:r>
              <a:rPr lang="en-GB" sz="2100" dirty="0"/>
              <a:t>Le </a:t>
            </a:r>
            <a:r>
              <a:rPr lang="en-GB" sz="2100" dirty="0" err="1"/>
              <a:t>contrôle</a:t>
            </a:r>
            <a:r>
              <a:rPr lang="en-GB" sz="2100" dirty="0"/>
              <a:t> de </a:t>
            </a:r>
            <a:r>
              <a:rPr lang="en-GB" sz="2100" dirty="0" err="1"/>
              <a:t>l'asthme</a:t>
            </a:r>
            <a:endParaRPr lang="en-US" sz="2000" dirty="0"/>
          </a:p>
          <a:p>
            <a:pPr marL="457200" indent="-457200">
              <a:buClr>
                <a:srgbClr val="31B44B"/>
              </a:buClr>
              <a:buAutoNum type="arabicPeriod"/>
            </a:pPr>
            <a:r>
              <a:rPr lang="en-US" sz="2100" dirty="0"/>
              <a:t>La </a:t>
            </a:r>
            <a:r>
              <a:rPr lang="en-GB" sz="2100" dirty="0" err="1"/>
              <a:t>dépendance</a:t>
            </a:r>
            <a:r>
              <a:rPr lang="en-GB" sz="2100" dirty="0"/>
              <a:t> </a:t>
            </a:r>
            <a:r>
              <a:rPr lang="en-GB" sz="2100" dirty="0" err="1"/>
              <a:t>tabagique</a:t>
            </a:r>
            <a:r>
              <a:rPr lang="en-FR" sz="2100" dirty="0"/>
              <a:t> </a:t>
            </a:r>
            <a:endParaRPr lang="en-US" sz="2100" dirty="0"/>
          </a:p>
          <a:p>
            <a:pPr marL="457200" indent="-457200">
              <a:buClr>
                <a:srgbClr val="31B44B"/>
              </a:buClr>
              <a:buFont typeface="Arial" panose="020B0604020202020204" pitchFamily="34" charset="0"/>
              <a:buAutoNum type="arabicPeriod"/>
            </a:pPr>
            <a:r>
              <a:rPr lang="en-GB" sz="2100" dirty="0" err="1"/>
              <a:t>L’Éducation</a:t>
            </a:r>
            <a:r>
              <a:rPr lang="en-GB" sz="2100" dirty="0"/>
              <a:t> des patients et </a:t>
            </a:r>
            <a:r>
              <a:rPr lang="en-GB" sz="2100" dirty="0" err="1"/>
              <a:t>l’autosurveillance</a:t>
            </a:r>
            <a:endParaRPr lang="en-GB" sz="2100" dirty="0"/>
          </a:p>
          <a:p>
            <a:pPr marL="457200" indent="-457200">
              <a:buClr>
                <a:srgbClr val="31B44B"/>
              </a:buClr>
              <a:buFont typeface="Arial" panose="020B0604020202020204" pitchFamily="34" charset="0"/>
              <a:buAutoNum type="arabicPeriod"/>
            </a:pPr>
            <a:r>
              <a:rPr lang="en-GB" sz="2100" dirty="0"/>
              <a:t>Les </a:t>
            </a:r>
            <a:r>
              <a:rPr lang="en-GB" sz="2100" dirty="0" err="1"/>
              <a:t>facteurs</a:t>
            </a:r>
            <a:r>
              <a:rPr lang="en-GB" sz="2100" dirty="0"/>
              <a:t> </a:t>
            </a:r>
            <a:r>
              <a:rPr lang="en-GB" sz="2100" dirty="0" err="1"/>
              <a:t>aggravants</a:t>
            </a:r>
            <a:r>
              <a:rPr lang="en-GB" sz="2100" dirty="0"/>
              <a:t> et </a:t>
            </a:r>
            <a:r>
              <a:rPr lang="en-GB" sz="2100" dirty="0" err="1"/>
              <a:t>déclenchants</a:t>
            </a:r>
            <a:r>
              <a:rPr lang="en-GB" sz="2100" dirty="0"/>
              <a:t>.</a:t>
            </a:r>
            <a:endParaRPr lang="en-FR" sz="2100" dirty="0"/>
          </a:p>
          <a:p>
            <a:pPr marL="457200" indent="-457200">
              <a:buClr>
                <a:srgbClr val="31B44B"/>
              </a:buClr>
              <a:buAutoNum type="arabicPeriod"/>
            </a:pPr>
            <a:r>
              <a:rPr lang="en-US" sz="2000" dirty="0"/>
              <a:t>La </a:t>
            </a:r>
            <a:r>
              <a:rPr lang="en-US" sz="2000" dirty="0" err="1"/>
              <a:t>Pharmacothérapie</a:t>
            </a:r>
            <a:endParaRPr lang="en-US" sz="2000" dirty="0"/>
          </a:p>
          <a:p>
            <a:pPr marL="457200" indent="-457200">
              <a:buClr>
                <a:srgbClr val="31B44B"/>
              </a:buClr>
              <a:buAutoNum type="arabicPeriod"/>
            </a:pPr>
            <a:r>
              <a:rPr lang="en-GB" sz="2100" dirty="0" err="1"/>
              <a:t>L’Observance</a:t>
            </a:r>
            <a:r>
              <a:rPr lang="en-GB" sz="2100" dirty="0"/>
              <a:t> du </a:t>
            </a:r>
            <a:r>
              <a:rPr lang="en-GB" sz="2100" dirty="0" err="1"/>
              <a:t>traitement</a:t>
            </a:r>
            <a:r>
              <a:rPr lang="en-GB" sz="2100" dirty="0"/>
              <a:t> et la technique </a:t>
            </a:r>
            <a:r>
              <a:rPr lang="en-GB" sz="2100" dirty="0" err="1"/>
              <a:t>d'inhalation</a:t>
            </a:r>
            <a:r>
              <a:rPr lang="en-GB" sz="2100" dirty="0"/>
              <a:t> </a:t>
            </a:r>
            <a:endParaRPr lang="en-FR" sz="2100" dirty="0"/>
          </a:p>
          <a:p>
            <a:pPr marL="457200" indent="-457200">
              <a:buClr>
                <a:srgbClr val="31B44B"/>
              </a:buClr>
              <a:buAutoNum type="arabicPeriod"/>
            </a:pPr>
            <a:r>
              <a:rPr lang="en-US" sz="2000" dirty="0" err="1"/>
              <a:t>L’Obésité</a:t>
            </a:r>
            <a:endParaRPr lang="en-US" sz="2000" dirty="0"/>
          </a:p>
          <a:p>
            <a:pPr marL="457200" indent="-457200">
              <a:buClr>
                <a:srgbClr val="31B44B"/>
              </a:buClr>
              <a:buAutoNum type="arabicPeriod"/>
            </a:pPr>
            <a:r>
              <a:rPr lang="en-US" sz="2000" dirty="0"/>
              <a:t>Le </a:t>
            </a:r>
            <a:r>
              <a:rPr lang="en-US" sz="2000" dirty="0" err="1"/>
              <a:t>soutien</a:t>
            </a:r>
            <a:r>
              <a:rPr lang="en-US" sz="2000" dirty="0"/>
              <a:t> </a:t>
            </a:r>
            <a:r>
              <a:rPr lang="en-US" sz="2000" dirty="0" err="1"/>
              <a:t>Psychologique</a:t>
            </a:r>
            <a:endParaRPr lang="en-US" sz="2000" dirty="0"/>
          </a:p>
          <a:p>
            <a:pPr marL="457200" indent="-457200">
              <a:lnSpc>
                <a:spcPct val="100000"/>
              </a:lnSpc>
              <a:buClr>
                <a:srgbClr val="31B44B"/>
              </a:buClr>
              <a:buFont typeface="Arial" panose="020B0604020202020204" pitchFamily="34" charset="0"/>
              <a:buAutoNum type="arabicPeriod"/>
            </a:pPr>
            <a:r>
              <a:rPr lang="en-GB" sz="2000" dirty="0" err="1"/>
              <a:t>L'orientation</a:t>
            </a:r>
            <a:r>
              <a:rPr lang="en-GB" sz="2000" dirty="0"/>
              <a:t> </a:t>
            </a:r>
            <a:r>
              <a:rPr lang="en-GB" sz="2000" dirty="0" err="1"/>
              <a:t>vers</a:t>
            </a:r>
            <a:r>
              <a:rPr lang="en-GB" sz="2000" dirty="0"/>
              <a:t> un </a:t>
            </a:r>
            <a:r>
              <a:rPr lang="en-GB" sz="2000" dirty="0" err="1"/>
              <a:t>spécialiste</a:t>
            </a:r>
            <a:endParaRPr lang="en-FR" sz="2000" dirty="0"/>
          </a:p>
          <a:p>
            <a:pPr>
              <a:buClr>
                <a:srgbClr val="31B44B"/>
              </a:buClr>
            </a:pPr>
            <a:endParaRPr lang="en-GB" dirty="0"/>
          </a:p>
          <a:p>
            <a:pPr>
              <a:buClr>
                <a:srgbClr val="31B44B"/>
              </a:buClr>
            </a:pPr>
            <a:endParaRPr lang="en-GB" dirty="0"/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0F7DB-CC69-0B56-C532-EC231C2BF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850" y="1103574"/>
            <a:ext cx="3350420" cy="4786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1D6E01-B033-2060-FAEB-4201352130F0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</p:spTree>
    <p:extLst>
      <p:ext uri="{BB962C8B-B14F-4D97-AF65-F5344CB8AC3E}">
        <p14:creationId xmlns:p14="http://schemas.microsoft.com/office/powerpoint/2010/main" val="42064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386"/>
    </mc:Choice>
    <mc:Fallback xmlns="">
      <p:transition spd="slow" advTm="16038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609" y="1689653"/>
            <a:ext cx="8362121" cy="447260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200"/>
              </a:spcAft>
            </a:pP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asthme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été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diagnostiqué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chez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</a:t>
            </a:r>
            <a:r>
              <a:rPr lang="en-FR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 son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médecin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généraliste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l'âge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huit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ans</a:t>
            </a:r>
            <a:r>
              <a:rPr lang="en-FR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parce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qu'elle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avait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fréquents</a:t>
            </a:r>
            <a:r>
              <a:rPr lang="en-FR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épisodes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respiration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sifflante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FR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d'essoufflement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 de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toux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occasionnelle</a:t>
            </a:r>
            <a:r>
              <a:rPr lang="en-FR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lors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rhumes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au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printemps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F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400"/>
              </a:spcBef>
              <a:spcAft>
                <a:spcPts val="200"/>
              </a:spcAft>
            </a:pP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Alice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rapporte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une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allergie</a:t>
            </a:r>
            <a:r>
              <a:rPr lang="en-FR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aux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acariens</a:t>
            </a:r>
            <a:r>
              <a:rPr lang="en-FR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et aux pollens de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graminées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FR" sz="20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400"/>
              </a:spcBef>
              <a:spcAft>
                <a:spcPts val="200"/>
              </a:spcAft>
            </a:pP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Il y a deux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ans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elle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lang="en-FR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des tests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sanguins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et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cutanés</a:t>
            </a:r>
            <a:r>
              <a:rPr lang="en-FR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qui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ont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confirmé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la sensibilisation. Elle a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également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des tests de la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fonction</a:t>
            </a:r>
            <a:r>
              <a:rPr lang="en-FR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respiratoire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qui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ont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confirmé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la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présence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d'asthme</a:t>
            </a:r>
            <a:r>
              <a:rPr lang="en-FR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Bef>
                <a:spcPts val="400"/>
              </a:spcBef>
              <a:spcAft>
                <a:spcPts val="200"/>
              </a:spcAft>
            </a:pP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Depuis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que son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asthme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été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diagnostiqué</a:t>
            </a:r>
            <a:r>
              <a:rPr lang="en-FR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et que le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traitement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commencé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FR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Alice se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porte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plutôt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bien</a:t>
            </a:r>
            <a:r>
              <a:rPr lang="en-FR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avec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quelques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rares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épisodes</a:t>
            </a:r>
            <a:r>
              <a:rPr lang="en-FR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liés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des infections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virales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FR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Elle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n'a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jamais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été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hospitalisée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FR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l'exception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quelques</a:t>
            </a:r>
            <a:r>
              <a:rPr lang="en-FR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fois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dans son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enfance</a:t>
            </a:r>
            <a:r>
              <a:rPr lang="en-FR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lorsqu'elle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s’était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rendue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deux reprises dans un</a:t>
            </a:r>
            <a:r>
              <a:rPr lang="en-FR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service des urgences pour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une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exacerbation de </a:t>
            </a:r>
            <a:r>
              <a:rPr lang="en-GB" sz="20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l'asthme</a:t>
            </a:r>
            <a:r>
              <a:rPr lang="en-GB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FR" sz="20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400"/>
              </a:spcBef>
              <a:spcAft>
                <a:spcPts val="200"/>
              </a:spcAft>
            </a:pPr>
            <a:endParaRPr lang="en-GB" sz="2000" dirty="0"/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71B899-6E87-413D-8170-0DAB9C9EF2AC}"/>
              </a:ext>
            </a:extLst>
          </p:cNvPr>
          <p:cNvSpPr txBox="1">
            <a:spLocks/>
          </p:cNvSpPr>
          <p:nvPr/>
        </p:nvSpPr>
        <p:spPr>
          <a:xfrm>
            <a:off x="909320" y="391864"/>
            <a:ext cx="9163050" cy="1726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 1</a:t>
            </a:r>
          </a:p>
          <a:p>
            <a:endParaRPr lang="en-GB" sz="2600" b="1" dirty="0">
              <a:solidFill>
                <a:srgbClr val="31B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antécédents</a:t>
            </a:r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médicaux</a:t>
            </a:r>
            <a:b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36244-456F-6F92-B5F0-0123DB45A97D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  <p:pic>
        <p:nvPicPr>
          <p:cNvPr id="5" name="Imagem 4" descr="Uma imagem com Cara humana, pessoa, vestuário, retrato&#10;&#10;Descrição gerada automaticamente">
            <a:extLst>
              <a:ext uri="{FF2B5EF4-FFF2-40B4-BE49-F238E27FC236}">
                <a16:creationId xmlns:a16="http://schemas.microsoft.com/office/drawing/2014/main" id="{501C1142-B527-42F7-ABBE-2782890F6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3" y="2128556"/>
            <a:ext cx="2773821" cy="277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0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35"/>
    </mc:Choice>
    <mc:Fallback xmlns="">
      <p:transition spd="slow" advTm="6113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609" y="1689652"/>
            <a:ext cx="8362121" cy="477648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200" dirty="0"/>
              <a:t>Les parents </a:t>
            </a:r>
            <a:r>
              <a:rPr lang="en-GB" sz="2200" dirty="0" err="1"/>
              <a:t>d'Alice</a:t>
            </a:r>
            <a:r>
              <a:rPr lang="en-GB" sz="2200" dirty="0"/>
              <a:t> se portent bien</a:t>
            </a:r>
            <a:r>
              <a:rPr lang="en-US" sz="2200" dirty="0"/>
              <a:t>. </a:t>
            </a:r>
            <a:r>
              <a:rPr lang="en-GB" sz="2200" dirty="0" err="1"/>
              <a:t>Aucun</a:t>
            </a:r>
            <a:r>
              <a:rPr lang="en-GB" sz="2200" dirty="0"/>
              <a:t> </a:t>
            </a:r>
            <a:r>
              <a:rPr lang="en-GB" sz="2200" dirty="0" err="1"/>
              <a:t>autre</a:t>
            </a:r>
            <a:r>
              <a:rPr lang="en-GB" sz="2200" dirty="0"/>
              <a:t> </a:t>
            </a:r>
            <a:r>
              <a:rPr lang="en-GB" sz="2200" dirty="0" err="1"/>
              <a:t>membre</a:t>
            </a:r>
            <a:r>
              <a:rPr lang="en-GB" sz="2200" dirty="0"/>
              <a:t> de la </a:t>
            </a:r>
            <a:r>
              <a:rPr lang="en-GB" sz="2200" dirty="0" err="1"/>
              <a:t>famille</a:t>
            </a:r>
            <a:r>
              <a:rPr lang="en-GB" sz="2200" dirty="0"/>
              <a:t> ne </a:t>
            </a:r>
            <a:r>
              <a:rPr lang="en-GB" sz="2200" dirty="0" err="1"/>
              <a:t>souffre</a:t>
            </a:r>
            <a:r>
              <a:rPr lang="en-GB" sz="2200" dirty="0"/>
              <a:t> </a:t>
            </a:r>
            <a:r>
              <a:rPr lang="en-GB" sz="2200" dirty="0" err="1"/>
              <a:t>d'asthme</a:t>
            </a:r>
            <a:r>
              <a:rPr lang="en-GB" sz="2200" dirty="0"/>
              <a:t> </a:t>
            </a:r>
            <a:r>
              <a:rPr lang="en-GB" sz="2200" dirty="0" err="1"/>
              <a:t>ou</a:t>
            </a:r>
            <a:r>
              <a:rPr lang="en-GB" sz="2200" dirty="0"/>
              <a:t> </a:t>
            </a:r>
            <a:r>
              <a:rPr lang="en-GB" sz="2200" dirty="0" err="1"/>
              <a:t>d'allergie</a:t>
            </a:r>
            <a:r>
              <a:rPr lang="en-US" sz="2200" dirty="0"/>
              <a:t>. </a:t>
            </a:r>
          </a:p>
          <a:p>
            <a:r>
              <a:rPr lang="en-GB" sz="2200" dirty="0"/>
              <a:t>Sa tante, la </a:t>
            </a:r>
            <a:r>
              <a:rPr lang="en-GB" sz="2200" dirty="0" err="1"/>
              <a:t>sœur</a:t>
            </a:r>
            <a:r>
              <a:rPr lang="en-GB" sz="2200" dirty="0"/>
              <a:t> de son père, et </a:t>
            </a:r>
            <a:r>
              <a:rPr lang="en-GB" sz="2200" dirty="0" err="1"/>
              <a:t>une</a:t>
            </a:r>
            <a:r>
              <a:rPr lang="en-GB" sz="2200" dirty="0"/>
              <a:t> de </a:t>
            </a:r>
            <a:r>
              <a:rPr lang="en-GB" sz="2200" dirty="0" err="1"/>
              <a:t>ses</a:t>
            </a:r>
            <a:r>
              <a:rPr lang="en-GB" sz="2200" dirty="0"/>
              <a:t> </a:t>
            </a:r>
            <a:r>
              <a:rPr lang="en-GB" sz="2200" dirty="0" err="1"/>
              <a:t>cousines</a:t>
            </a:r>
            <a:r>
              <a:rPr lang="en-GB" sz="2200" dirty="0"/>
              <a:t> </a:t>
            </a:r>
            <a:r>
              <a:rPr lang="en-GB" sz="2200" dirty="0" err="1"/>
              <a:t>maternelles</a:t>
            </a:r>
            <a:r>
              <a:rPr lang="en-GB" sz="2200" dirty="0"/>
              <a:t> </a:t>
            </a:r>
            <a:r>
              <a:rPr lang="en-GB" sz="2200" dirty="0" err="1"/>
              <a:t>ont</a:t>
            </a:r>
            <a:r>
              <a:rPr lang="en-GB" sz="2200" dirty="0"/>
              <a:t> de </a:t>
            </a:r>
            <a:r>
              <a:rPr lang="en-GB" sz="2200" dirty="0" err="1"/>
              <a:t>l'asthme</a:t>
            </a:r>
            <a:r>
              <a:rPr lang="en-GB" sz="2200" dirty="0"/>
              <a:t>, et son grand-père </a:t>
            </a:r>
            <a:r>
              <a:rPr lang="en-GB" sz="2200" dirty="0" err="1"/>
              <a:t>paternel</a:t>
            </a:r>
            <a:r>
              <a:rPr lang="en-GB" sz="2200" dirty="0"/>
              <a:t> a </a:t>
            </a:r>
            <a:r>
              <a:rPr lang="en-GB" sz="2200" dirty="0" err="1"/>
              <a:t>une</a:t>
            </a:r>
            <a:r>
              <a:rPr lang="en-GB" sz="2200" dirty="0"/>
              <a:t> </a:t>
            </a:r>
            <a:r>
              <a:rPr lang="en-GB" sz="2200" dirty="0" err="1"/>
              <a:t>rhinite</a:t>
            </a:r>
            <a:r>
              <a:rPr lang="en-GB" sz="2200" dirty="0"/>
              <a:t> </a:t>
            </a:r>
            <a:r>
              <a:rPr lang="en-GB" sz="2200" dirty="0" err="1"/>
              <a:t>allergique</a:t>
            </a:r>
            <a:r>
              <a:rPr lang="en-GB" sz="2200" dirty="0"/>
              <a:t>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200" dirty="0"/>
              <a:t>La </a:t>
            </a:r>
            <a:r>
              <a:rPr lang="en-GB" sz="2200" dirty="0" err="1"/>
              <a:t>famille</a:t>
            </a:r>
            <a:r>
              <a:rPr lang="en-GB" sz="2200" dirty="0"/>
              <a:t> vit dans </a:t>
            </a:r>
            <a:r>
              <a:rPr lang="en-GB" sz="2200" dirty="0" err="1"/>
              <a:t>une</a:t>
            </a:r>
            <a:r>
              <a:rPr lang="en-GB" sz="2200" dirty="0"/>
              <a:t> </a:t>
            </a:r>
            <a:r>
              <a:rPr lang="en-GB" sz="2200" dirty="0" err="1"/>
              <a:t>maison</a:t>
            </a:r>
            <a:r>
              <a:rPr lang="en-GB" sz="2200" dirty="0"/>
              <a:t> </a:t>
            </a:r>
            <a:r>
              <a:rPr lang="en-GB" sz="2200" dirty="0" err="1"/>
              <a:t>moderne</a:t>
            </a:r>
            <a:r>
              <a:rPr lang="en-GB" sz="2200" dirty="0"/>
              <a:t> et </a:t>
            </a:r>
            <a:r>
              <a:rPr lang="en-GB" sz="2200" dirty="0" err="1"/>
              <a:t>n'a</a:t>
            </a:r>
            <a:r>
              <a:rPr lang="en-GB" sz="2200" dirty="0"/>
              <a:t> pas </a:t>
            </a:r>
            <a:r>
              <a:rPr lang="en-GB" sz="2200" dirty="0" err="1"/>
              <a:t>d'animaux</a:t>
            </a:r>
            <a:r>
              <a:rPr lang="en-GB" sz="2200" dirty="0"/>
              <a:t> domestiques.</a:t>
            </a:r>
            <a:endParaRPr lang="en-FR" sz="2200" dirty="0"/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200" dirty="0"/>
              <a:t>Son seul </a:t>
            </a:r>
            <a:r>
              <a:rPr lang="en-GB" sz="2200" dirty="0" err="1"/>
              <a:t>médicament</a:t>
            </a:r>
            <a:r>
              <a:rPr lang="en-GB" sz="2200" dirty="0"/>
              <a:t> </a:t>
            </a:r>
            <a:r>
              <a:rPr lang="en-GB" sz="2200" dirty="0" err="1"/>
              <a:t>régulièrement</a:t>
            </a:r>
            <a:r>
              <a:rPr lang="en-GB" sz="2200" dirty="0"/>
              <a:t> prescript </a:t>
            </a:r>
            <a:r>
              <a:rPr lang="en-GB" sz="2200" dirty="0" err="1"/>
              <a:t>est</a:t>
            </a:r>
            <a:r>
              <a:rPr lang="en-GB" sz="2200" dirty="0"/>
              <a:t> son </a:t>
            </a:r>
            <a:r>
              <a:rPr lang="en-GB" sz="2200" dirty="0" err="1"/>
              <a:t>médicament</a:t>
            </a:r>
            <a:r>
              <a:rPr lang="en-GB" sz="2200" dirty="0"/>
              <a:t> pour </a:t>
            </a:r>
            <a:r>
              <a:rPr lang="en-GB" sz="2200" dirty="0" err="1"/>
              <a:t>l'asthme</a:t>
            </a:r>
            <a:r>
              <a:rPr lang="en-US" sz="2200" dirty="0"/>
              <a:t>, </a:t>
            </a:r>
            <a:r>
              <a:rPr lang="en-GB" sz="2200" dirty="0"/>
              <a:t>CSI deux </a:t>
            </a:r>
            <a:r>
              <a:rPr lang="en-GB" sz="2200" dirty="0" err="1"/>
              <a:t>fois</a:t>
            </a:r>
            <a:r>
              <a:rPr lang="en-GB" sz="2200" dirty="0"/>
              <a:t> par jour,</a:t>
            </a:r>
            <a:r>
              <a:rPr lang="en-FR" sz="2200" dirty="0"/>
              <a:t> </a:t>
            </a:r>
            <a:r>
              <a:rPr lang="en-GB" sz="2200" dirty="0"/>
              <a:t>et on </a:t>
            </a:r>
            <a:r>
              <a:rPr lang="en-GB" sz="2200" dirty="0" err="1"/>
              <a:t>lui</a:t>
            </a:r>
            <a:r>
              <a:rPr lang="en-GB" sz="2200" dirty="0"/>
              <a:t> a </a:t>
            </a:r>
            <a:r>
              <a:rPr lang="en-GB" sz="2200" dirty="0" err="1"/>
              <a:t>conseillé</a:t>
            </a:r>
            <a:r>
              <a:rPr lang="en-GB" sz="2200" dirty="0"/>
              <a:t> de prendre deux </a:t>
            </a:r>
            <a:r>
              <a:rPr lang="en-GB" sz="2200" dirty="0" err="1"/>
              <a:t>bouffées</a:t>
            </a:r>
            <a:r>
              <a:rPr lang="en-GB" sz="2200" dirty="0"/>
              <a:t> de SABA </a:t>
            </a:r>
            <a:r>
              <a:rPr lang="en-GB" sz="2200" dirty="0" err="1"/>
              <a:t>avant</a:t>
            </a:r>
            <a:r>
              <a:rPr lang="en-GB" sz="2200" dirty="0"/>
              <a:t> </a:t>
            </a:r>
            <a:r>
              <a:rPr lang="en-GB" sz="2200" dirty="0" err="1"/>
              <a:t>l'exercice</a:t>
            </a:r>
            <a:r>
              <a:rPr lang="en-GB" sz="2200" dirty="0"/>
              <a:t>.</a:t>
            </a:r>
            <a:endParaRPr lang="en-US" sz="2200" dirty="0"/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200" dirty="0"/>
              <a:t>Elle ne </a:t>
            </a:r>
            <a:r>
              <a:rPr lang="en-GB" sz="2200" dirty="0" err="1"/>
              <a:t>prend</a:t>
            </a:r>
            <a:r>
              <a:rPr lang="en-GB" sz="2200" dirty="0"/>
              <a:t> </a:t>
            </a:r>
            <a:r>
              <a:rPr lang="en-GB" sz="2200" dirty="0" err="1"/>
              <a:t>aucun</a:t>
            </a:r>
            <a:r>
              <a:rPr lang="en-GB" sz="2200" dirty="0"/>
              <a:t> </a:t>
            </a:r>
            <a:r>
              <a:rPr lang="en-GB" sz="2200" dirty="0" err="1"/>
              <a:t>traitement</a:t>
            </a:r>
            <a:r>
              <a:rPr lang="en-GB" sz="2200" dirty="0"/>
              <a:t> pour </a:t>
            </a:r>
            <a:r>
              <a:rPr lang="en-GB" sz="2200" dirty="0" err="1"/>
              <a:t>ses</a:t>
            </a:r>
            <a:r>
              <a:rPr lang="en-GB" sz="2200" dirty="0"/>
              <a:t> </a:t>
            </a:r>
            <a:r>
              <a:rPr lang="en-GB" sz="2200" dirty="0" err="1"/>
              <a:t>symptômes</a:t>
            </a:r>
            <a:r>
              <a:rPr lang="en-GB" sz="2200" dirty="0"/>
              <a:t> </a:t>
            </a:r>
            <a:r>
              <a:rPr lang="en-GB" sz="2200" dirty="0" err="1"/>
              <a:t>nasaux</a:t>
            </a:r>
            <a:r>
              <a:rPr lang="en-GB" sz="2200" dirty="0"/>
              <a:t> </a:t>
            </a:r>
            <a:r>
              <a:rPr lang="en-GB" sz="2200" dirty="0" err="1"/>
              <a:t>occasionnels</a:t>
            </a:r>
            <a:r>
              <a:rPr lang="en-GB" sz="2200" dirty="0"/>
              <a:t>,</a:t>
            </a:r>
            <a:r>
              <a:rPr lang="en-FR" sz="2200" dirty="0"/>
              <a:t> </a:t>
            </a:r>
            <a:r>
              <a:rPr lang="en-GB" sz="2200" dirty="0"/>
              <a:t>qui la </a:t>
            </a:r>
            <a:r>
              <a:rPr lang="en-GB" sz="2200" dirty="0" err="1"/>
              <a:t>gênent</a:t>
            </a:r>
            <a:r>
              <a:rPr lang="en-GB" sz="2200" dirty="0"/>
              <a:t> </a:t>
            </a:r>
            <a:r>
              <a:rPr lang="en-GB" sz="2200" dirty="0" err="1"/>
              <a:t>rarement</a:t>
            </a:r>
            <a:r>
              <a:rPr lang="en-GB" sz="2200" dirty="0"/>
              <a:t> </a:t>
            </a:r>
            <a:r>
              <a:rPr lang="en-GB" sz="2200" dirty="0" err="1"/>
              <a:t>si</a:t>
            </a:r>
            <a:r>
              <a:rPr lang="en-GB" sz="2200" dirty="0"/>
              <a:t> </a:t>
            </a:r>
            <a:r>
              <a:rPr lang="en-GB" sz="2200" dirty="0" err="1"/>
              <a:t>elle</a:t>
            </a:r>
            <a:r>
              <a:rPr lang="en-GB" sz="2200" dirty="0"/>
              <a:t> </a:t>
            </a:r>
            <a:r>
              <a:rPr lang="en-GB" sz="2200" dirty="0" err="1"/>
              <a:t>évite</a:t>
            </a:r>
            <a:r>
              <a:rPr lang="en-GB" sz="2200" dirty="0"/>
              <a:t> les </a:t>
            </a:r>
            <a:r>
              <a:rPr lang="en-GB" sz="2200" dirty="0" err="1"/>
              <a:t>pièces</a:t>
            </a:r>
            <a:r>
              <a:rPr lang="en-GB" sz="2200" dirty="0"/>
              <a:t> </a:t>
            </a:r>
            <a:r>
              <a:rPr lang="en-GB" sz="2200" dirty="0" err="1"/>
              <a:t>poussiéreuses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F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71B899-6E87-413D-8170-0DAB9C9EF2AC}"/>
              </a:ext>
            </a:extLst>
          </p:cNvPr>
          <p:cNvSpPr txBox="1">
            <a:spLocks/>
          </p:cNvSpPr>
          <p:nvPr/>
        </p:nvSpPr>
        <p:spPr>
          <a:xfrm>
            <a:off x="909320" y="391864"/>
            <a:ext cx="9163050" cy="1022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 1</a:t>
            </a:r>
          </a:p>
          <a:p>
            <a:endParaRPr lang="en-GB" sz="2600" b="1" dirty="0">
              <a:solidFill>
                <a:srgbClr val="31B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L’histoire</a:t>
            </a:r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actuelle</a:t>
            </a:r>
            <a:endParaRPr lang="en-GB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36244-456F-6F92-B5F0-0123DB45A97D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  <p:pic>
        <p:nvPicPr>
          <p:cNvPr id="5" name="Imagem 4" descr="Uma imagem com Cara humana, pessoa, vestuário, retrato&#10;&#10;Descrição gerada automaticamente">
            <a:extLst>
              <a:ext uri="{FF2B5EF4-FFF2-40B4-BE49-F238E27FC236}">
                <a16:creationId xmlns:a16="http://schemas.microsoft.com/office/drawing/2014/main" id="{501C1142-B527-42F7-ABBE-2782890F6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3" y="2398453"/>
            <a:ext cx="2773821" cy="277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5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52"/>
    </mc:Choice>
    <mc:Fallback xmlns="">
      <p:transition spd="slow" advTm="5225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3B79-16B8-6C3D-4F97-8CF686EB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320" y="1724629"/>
            <a:ext cx="10234857" cy="4881550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 tant que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médecin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famille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vous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connaissez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Alice et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famille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depuis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longtemps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puisqu'ils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fréquentent</a:t>
            </a:r>
            <a:r>
              <a:rPr lang="en-FR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votre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cabinet </a:t>
            </a:r>
            <a:r>
              <a:rPr lang="fr-F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depuis un moment. 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Alice a pris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rendez-vous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avec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vous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pour un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bilan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d'asthme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il y a environ un an, et avec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l'infirmière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praticienne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il y a six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mois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F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 err="1"/>
              <a:t>Controle</a:t>
            </a:r>
            <a:r>
              <a:rPr lang="en-US" sz="2400" b="1" dirty="0"/>
              <a:t> de </a:t>
            </a:r>
            <a:r>
              <a:rPr lang="en-US" sz="2400" b="1" dirty="0" err="1"/>
              <a:t>l’asthme</a:t>
            </a:r>
            <a:r>
              <a:rPr lang="en-US" sz="2400" b="1" dirty="0"/>
              <a:t> </a:t>
            </a:r>
            <a:br>
              <a:rPr lang="en-US" sz="2400" dirty="0"/>
            </a:b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Alice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rapporte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un bon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contrôle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l'asthme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Néanmoins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réponses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au test de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contrôle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l'asthme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(Asthma Control Test, ACT),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donné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un score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19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correspondant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à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un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asthme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mal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contrôlé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F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b="1" dirty="0" err="1"/>
              <a:t>Tabac</a:t>
            </a:r>
            <a:br>
              <a:rPr lang="en-US" sz="2400" b="1" dirty="0"/>
            </a:b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Alice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non-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fumeuse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amis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les plus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proches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fument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pas,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bien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qu'elle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rencontre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parfois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amis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qui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fument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Education du patient et auto-surveillance</a:t>
            </a:r>
            <a:br>
              <a:rPr lang="en-US" sz="2400" b="1" dirty="0"/>
            </a:b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L'infirmière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vérifié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technique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d'inhalation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avant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rendez-vous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Alice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capable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d'utiliser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son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inhalateur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correctement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Elle a pris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l’habitude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prendre des SABA, salbutamol,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plus,</a:t>
            </a:r>
            <a:r>
              <a:rPr lang="en-FR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lorsqu'elle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présente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des </a:t>
            </a:r>
            <a:r>
              <a:rPr lang="en-GB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symptômes</a:t>
            </a:r>
            <a:r>
              <a:rPr lang="en-FR" sz="1400" dirty="0">
                <a:effectLst/>
              </a:rPr>
              <a:t> </a:t>
            </a:r>
            <a:r>
              <a:rPr lang="en-US" sz="2000" dirty="0"/>
              <a:t>, 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environ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fois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par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semaine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occasionnellement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avant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faire du sport,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conseillé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F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  <p:pic>
        <p:nvPicPr>
          <p:cNvPr id="4" name="Content Placeholder 4" descr="A green logo with white text&#10;&#10;Description automatically generated">
            <a:extLst>
              <a:ext uri="{FF2B5EF4-FFF2-40B4-BE49-F238E27FC236}">
                <a16:creationId xmlns:a16="http://schemas.microsoft.com/office/drawing/2014/main" id="{8A01E114-1C98-BDAC-08D0-F526B300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168" y="391864"/>
            <a:ext cx="1236676" cy="6455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412D52C-F174-4234-8AF1-086E2CFE38F5}"/>
              </a:ext>
            </a:extLst>
          </p:cNvPr>
          <p:cNvSpPr txBox="1">
            <a:spLocks/>
          </p:cNvSpPr>
          <p:nvPr/>
        </p:nvSpPr>
        <p:spPr>
          <a:xfrm>
            <a:off x="909320" y="391864"/>
            <a:ext cx="9163050" cy="1472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 1</a:t>
            </a:r>
          </a:p>
          <a:p>
            <a:endParaRPr lang="en-GB" sz="2600" b="1" dirty="0">
              <a:solidFill>
                <a:srgbClr val="31B4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Histoire</a:t>
            </a:r>
            <a:r>
              <a:rPr lang="en-GB" sz="3200" b="1" dirty="0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1B4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actuelle</a:t>
            </a:r>
            <a:endParaRPr lang="en-GB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23622A-D782-AE84-CAF9-25CB8DA0C42C}"/>
              </a:ext>
            </a:extLst>
          </p:cNvPr>
          <p:cNvSpPr txBox="1"/>
          <p:nvPr/>
        </p:nvSpPr>
        <p:spPr>
          <a:xfrm>
            <a:off x="1993575" y="6604490"/>
            <a:ext cx="82048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GSK provided an unrestricted educational grant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to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support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the </a:t>
            </a:r>
            <a:r>
              <a:rPr lang="en-US" sz="1000" spc="-5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development of this case study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 but did not contribute to its content</a:t>
            </a:r>
          </a:p>
        </p:txBody>
      </p:sp>
    </p:spTree>
    <p:extLst>
      <p:ext uri="{BB962C8B-B14F-4D97-AF65-F5344CB8AC3E}">
        <p14:creationId xmlns:p14="http://schemas.microsoft.com/office/powerpoint/2010/main" val="328170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61"/>
    </mc:Choice>
    <mc:Fallback xmlns="">
      <p:transition spd="slow" advTm="72861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3159</Words>
  <Application>Microsoft Office PowerPoint</Application>
  <PresentationFormat>Grand écran</PresentationFormat>
  <Paragraphs>246</Paragraphs>
  <Slides>28</Slides>
  <Notes>28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Office Theme</vt:lpstr>
      <vt:lpstr>Présentation PowerPoint</vt:lpstr>
      <vt:lpstr>Aide de Bureau No. 2 sur l'asthme difficile à gérer </vt:lpstr>
      <vt:lpstr>Etude de Cas 1</vt:lpstr>
      <vt:lpstr>Les objectifs d’apprentissage</vt:lpstr>
      <vt:lpstr>Présentation PowerPoint</vt:lpstr>
      <vt:lpstr>Aide de Bureau No. 2 sur l'asthme difficile à gérer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GINA 2024 – Simplifying Track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 résumé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Luís Carvalho</dc:creator>
  <cp:lastModifiedBy>Habib Ghedira</cp:lastModifiedBy>
  <cp:revision>178</cp:revision>
  <dcterms:created xsi:type="dcterms:W3CDTF">2024-03-28T17:13:53Z</dcterms:created>
  <dcterms:modified xsi:type="dcterms:W3CDTF">2025-05-09T17:46:46Z</dcterms:modified>
</cp:coreProperties>
</file>