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Stardos Stencil"/>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M6WWRYqZNGJ/L9z7G/ZUco3Ai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StardosStencil-bold.fntdata"/><Relationship Id="rId27" Type="http://schemas.openxmlformats.org/officeDocument/2006/relationships/font" Target="fonts/StardosStencil-regular.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be agreed</a:t>
            </a:r>
            <a:endParaRPr/>
          </a:p>
        </p:txBody>
      </p:sp>
      <p:sp>
        <p:nvSpPr>
          <p:cNvPr id="246" name="Google Shape;2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QR code for DTH2</a:t>
            </a:r>
            <a:endParaRPr/>
          </a:p>
        </p:txBody>
      </p:sp>
      <p:sp>
        <p:nvSpPr>
          <p:cNvPr id="294" name="Google Shape;29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QR code for DTH2</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be agreed</a:t>
            </a:r>
            <a:endParaRPr/>
          </a:p>
        </p:txBody>
      </p:sp>
      <p:sp>
        <p:nvSpPr>
          <p:cNvPr id="125" name="Google Shape;12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5"/>
          <p:cNvSpPr txBox="1"/>
          <p:nvPr>
            <p:ph type="title"/>
          </p:nvPr>
        </p:nvSpPr>
        <p:spPr>
          <a:xfrm>
            <a:off x="875852" y="437962"/>
            <a:ext cx="10515600" cy="4861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31B44B"/>
              </a:buClr>
              <a:buSzPts val="3200"/>
              <a:buFont typeface="Arial"/>
              <a:buNone/>
              <a:defRPr b="1" i="0" sz="3200" u="none" cap="none" strike="noStrike">
                <a:solidFill>
                  <a:srgbClr val="31B44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2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2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3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green logo with white text&#10;&#10;Description automatically generated" id="10" name="Google Shape;10;p23"/>
          <p:cNvPicPr preferRelativeResize="0"/>
          <p:nvPr/>
        </p:nvPicPr>
        <p:blipFill rotWithShape="1">
          <a:blip r:embed="rId1">
            <a:alphaModFix/>
          </a:blip>
          <a:srcRect b="0" l="0" r="0" t="0"/>
          <a:stretch/>
        </p:blipFill>
        <p:spPr>
          <a:xfrm>
            <a:off x="10689168" y="391864"/>
            <a:ext cx="1236676" cy="645545"/>
          </a:xfrm>
          <a:prstGeom prst="rect">
            <a:avLst/>
          </a:prstGeom>
          <a:noFill/>
          <a:ln>
            <a:noFill/>
          </a:ln>
        </p:spPr>
      </p:pic>
      <p:sp>
        <p:nvSpPr>
          <p:cNvPr id="11" name="Google Shape;11;p23"/>
          <p:cNvSpPr txBox="1"/>
          <p:nvPr/>
        </p:nvSpPr>
        <p:spPr>
          <a:xfrm>
            <a:off x="3987150" y="6343630"/>
            <a:ext cx="421770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050" u="none" cap="none" strike="noStrike">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pic>
        <p:nvPicPr>
          <p:cNvPr id="12" name="Google Shape;12;p23"/>
          <p:cNvPicPr preferRelativeResize="0"/>
          <p:nvPr/>
        </p:nvPicPr>
        <p:blipFill rotWithShape="1">
          <a:blip r:embed="rId2">
            <a:alphaModFix/>
          </a:blip>
          <a:srcRect b="0" l="0" r="0" t="0"/>
          <a:stretch/>
        </p:blipFill>
        <p:spPr>
          <a:xfrm>
            <a:off x="110185" y="5983935"/>
            <a:ext cx="1859441" cy="7193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0" y="-11158"/>
            <a:ext cx="12240000" cy="6882209"/>
          </a:xfrm>
          <a:prstGeom prst="rect">
            <a:avLst/>
          </a:prstGeom>
          <a:noFill/>
          <a:ln>
            <a:noFill/>
          </a:ln>
        </p:spPr>
      </p:pic>
      <p:sp>
        <p:nvSpPr>
          <p:cNvPr id="90" name="Google Shape;90;p1"/>
          <p:cNvSpPr txBox="1"/>
          <p:nvPr/>
        </p:nvSpPr>
        <p:spPr>
          <a:xfrm>
            <a:off x="3987150" y="6303258"/>
            <a:ext cx="421770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rgbClr val="000000"/>
                </a:solidFill>
                <a:latin typeface="Arial"/>
                <a:ea typeface="Arial"/>
                <a:cs typeface="Arial"/>
                <a:sym typeface="Arial"/>
              </a:rPr>
              <a:t>GSK provided an unrestricted educational grant to support the development of this case study but did not contribute to its content</a:t>
            </a:r>
            <a:endParaRPr/>
          </a:p>
        </p:txBody>
      </p:sp>
      <p:sp>
        <p:nvSpPr>
          <p:cNvPr id="91" name="Google Shape;91;p1"/>
          <p:cNvSpPr txBox="1"/>
          <p:nvPr/>
        </p:nvSpPr>
        <p:spPr>
          <a:xfrm>
            <a:off x="5495108" y="2098332"/>
            <a:ext cx="597408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385623"/>
                </a:solidFill>
                <a:latin typeface="Arial"/>
                <a:ea typeface="Arial"/>
                <a:cs typeface="Arial"/>
                <a:sym typeface="Arial"/>
              </a:rPr>
              <a:t>Asthme Difficile à Gérer</a:t>
            </a:r>
            <a:endParaRPr b="1" sz="3200">
              <a:solidFill>
                <a:srgbClr val="385623"/>
              </a:solidFill>
              <a:latin typeface="Arial"/>
              <a:ea typeface="Arial"/>
              <a:cs typeface="Arial"/>
              <a:sym typeface="Arial"/>
            </a:endParaRPr>
          </a:p>
          <a:p>
            <a:pPr indent="0" lvl="0" marL="0" marR="0" rtl="0" algn="l">
              <a:spcBef>
                <a:spcPts val="0"/>
              </a:spcBef>
              <a:spcAft>
                <a:spcPts val="0"/>
              </a:spcAft>
              <a:buNone/>
            </a:pPr>
            <a:r>
              <a:rPr b="1" lang="en-GB" sz="3200">
                <a:solidFill>
                  <a:srgbClr val="385623"/>
                </a:solidFill>
                <a:latin typeface="Arial"/>
                <a:ea typeface="Arial"/>
                <a:cs typeface="Arial"/>
                <a:sym typeface="Arial"/>
              </a:rPr>
              <a:t>Assistant de Bureau No2</a:t>
            </a:r>
            <a:endParaRPr/>
          </a:p>
          <a:p>
            <a:pPr indent="0" lvl="0" marL="0" marR="0" rtl="0" algn="l">
              <a:spcBef>
                <a:spcPts val="0"/>
              </a:spcBef>
              <a:spcAft>
                <a:spcPts val="0"/>
              </a:spcAft>
              <a:buNone/>
            </a:pPr>
            <a:r>
              <a:rPr b="1" lang="en-GB" sz="3200">
                <a:solidFill>
                  <a:srgbClr val="385623"/>
                </a:solidFill>
                <a:latin typeface="Arial"/>
                <a:ea typeface="Arial"/>
                <a:cs typeface="Arial"/>
                <a:sym typeface="Arial"/>
              </a:rPr>
              <a:t>(Aspects biologiques)</a:t>
            </a:r>
            <a:endParaRPr/>
          </a:p>
          <a:p>
            <a:pPr indent="0" lvl="0" marL="0" marR="0" rtl="0" algn="l">
              <a:spcBef>
                <a:spcPts val="0"/>
              </a:spcBef>
              <a:spcAft>
                <a:spcPts val="0"/>
              </a:spcAft>
              <a:buNone/>
            </a:pPr>
            <a:r>
              <a:rPr lang="en-GB" sz="2400">
                <a:solidFill>
                  <a:srgbClr val="31B44B"/>
                </a:solidFill>
                <a:latin typeface="Arial"/>
                <a:ea typeface="Arial"/>
                <a:cs typeface="Arial"/>
                <a:sym typeface="Arial"/>
              </a:rPr>
              <a:t>Etude de cas n°2: Bernadette</a:t>
            </a:r>
            <a:endParaRPr sz="3200">
              <a:solidFill>
                <a:srgbClr val="31B44B"/>
              </a:solidFill>
              <a:latin typeface="Arial"/>
              <a:ea typeface="Arial"/>
              <a:cs typeface="Arial"/>
              <a:sym typeface="Arial"/>
            </a:endParaRPr>
          </a:p>
        </p:txBody>
      </p:sp>
      <p:sp>
        <p:nvSpPr>
          <p:cNvPr id="92" name="Google Shape;92;p1"/>
          <p:cNvSpPr txBox="1"/>
          <p:nvPr/>
        </p:nvSpPr>
        <p:spPr>
          <a:xfrm>
            <a:off x="5495108" y="4390337"/>
            <a:ext cx="5974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Professor Liam Heaney &amp; Garry McDonald</a:t>
            </a:r>
            <a:endParaRPr b="1" sz="2000">
              <a:solidFill>
                <a:schemeClr val="dk1"/>
              </a:solidFill>
              <a:latin typeface="Arial"/>
              <a:ea typeface="Arial"/>
              <a:cs typeface="Arial"/>
              <a:sym typeface="Arial"/>
            </a:endParaRPr>
          </a:p>
        </p:txBody>
      </p:sp>
      <p:pic>
        <p:nvPicPr>
          <p:cNvPr id="93" name="Google Shape;93;p1"/>
          <p:cNvPicPr preferRelativeResize="0"/>
          <p:nvPr/>
        </p:nvPicPr>
        <p:blipFill rotWithShape="1">
          <a:blip r:embed="rId4">
            <a:alphaModFix/>
          </a:blip>
          <a:srcRect b="0" l="0" r="0" t="0"/>
          <a:stretch/>
        </p:blipFill>
        <p:spPr>
          <a:xfrm>
            <a:off x="10189692" y="6055573"/>
            <a:ext cx="1859441" cy="7193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Bernadette – </a:t>
            </a:r>
            <a:r>
              <a:rPr lang="en-GB"/>
              <a:t>Médication</a:t>
            </a:r>
            <a:r>
              <a:rPr lang="en-GB"/>
              <a:t> actuelle</a:t>
            </a:r>
            <a:endParaRPr sz="3200"/>
          </a:p>
        </p:txBody>
      </p:sp>
      <p:sp>
        <p:nvSpPr>
          <p:cNvPr id="171" name="Google Shape;171;p10"/>
          <p:cNvSpPr txBox="1"/>
          <p:nvPr/>
        </p:nvSpPr>
        <p:spPr>
          <a:xfrm>
            <a:off x="925749" y="1239761"/>
            <a:ext cx="10515600" cy="478631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CSI [Forte dose]/LABA inhal</a:t>
            </a:r>
            <a:r>
              <a:rPr lang="en-GB" sz="2400">
                <a:latin typeface="Calibri"/>
                <a:ea typeface="Calibri"/>
                <a:cs typeface="Calibri"/>
                <a:sym typeface="Calibri"/>
              </a:rPr>
              <a:t>é</a:t>
            </a:r>
            <a:r>
              <a:rPr lang="en-GB" sz="2400">
                <a:solidFill>
                  <a:srgbClr val="000000"/>
                </a:solidFill>
                <a:latin typeface="Calibri"/>
                <a:ea typeface="Calibri"/>
                <a:cs typeface="Calibri"/>
                <a:sym typeface="Calibri"/>
              </a:rPr>
              <a:t> –  Biquotidien</a:t>
            </a:r>
            <a:endParaRPr sz="2400">
              <a:solidFill>
                <a:srgbClr val="000000"/>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Inhalateur LAMA : une fois par jour</a:t>
            </a:r>
            <a:endParaRPr/>
          </a:p>
          <a:p>
            <a:pPr indent="-171450" lvl="0" marL="22860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Corticostéroïde Topique nasal spray : une fois par jour</a:t>
            </a:r>
            <a:endParaRPr/>
          </a:p>
          <a:p>
            <a:pPr indent="-171450" lvl="0" marL="22860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Inhalateur SABA au besoin</a:t>
            </a:r>
            <a:endParaRPr sz="2400">
              <a:solidFill>
                <a:srgbClr val="000000"/>
              </a:solidFill>
              <a:latin typeface="Calibri"/>
              <a:ea typeface="Calibri"/>
              <a:cs typeface="Calibri"/>
              <a:sym typeface="Calibri"/>
            </a:endParaRPr>
          </a:p>
          <a:p>
            <a:pPr indent="-171450" lvl="0" marL="22860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Antileucotriènes : une fois par jour</a:t>
            </a:r>
            <a:endParaRPr/>
          </a:p>
          <a:p>
            <a:pPr indent="-171450" lvl="0" marL="22860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Théophylline LP : Biquotidien</a:t>
            </a:r>
            <a:endParaRPr sz="2400">
              <a:solidFill>
                <a:srgbClr val="000000"/>
              </a:solidFill>
              <a:latin typeface="Calibri"/>
              <a:ea typeface="Calibri"/>
              <a:cs typeface="Calibri"/>
              <a:sym typeface="Calibri"/>
            </a:endParaRPr>
          </a:p>
          <a:p>
            <a:pPr indent="-171450" lvl="0" marL="22860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Prednisolone Orale : 7,5 mg - Une fois par jour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a:t>E</a:t>
            </a:r>
            <a:r>
              <a:rPr lang="en-GB"/>
              <a:t>xamen </a:t>
            </a:r>
            <a:r>
              <a:rPr b="1" lang="en-GB" sz="3200">
                <a:solidFill>
                  <a:srgbClr val="31B44B"/>
                </a:solidFill>
                <a:latin typeface="Arial"/>
                <a:ea typeface="Arial"/>
                <a:cs typeface="Arial"/>
                <a:sym typeface="Arial"/>
              </a:rPr>
              <a:t>Clini</a:t>
            </a:r>
            <a:r>
              <a:rPr lang="en-GB"/>
              <a:t>que</a:t>
            </a:r>
            <a:r>
              <a:rPr b="1" lang="en-GB" sz="3200">
                <a:solidFill>
                  <a:srgbClr val="31B44B"/>
                </a:solidFill>
                <a:latin typeface="Arial"/>
                <a:ea typeface="Arial"/>
                <a:cs typeface="Arial"/>
                <a:sym typeface="Arial"/>
              </a:rPr>
              <a:t>  / </a:t>
            </a:r>
            <a:r>
              <a:rPr lang="en-GB"/>
              <a:t>I</a:t>
            </a:r>
            <a:r>
              <a:rPr b="1" lang="en-GB" sz="3200">
                <a:solidFill>
                  <a:srgbClr val="31B44B"/>
                </a:solidFill>
                <a:latin typeface="Arial"/>
                <a:ea typeface="Arial"/>
                <a:cs typeface="Arial"/>
                <a:sym typeface="Arial"/>
              </a:rPr>
              <a:t>nvestigations </a:t>
            </a:r>
            <a:endParaRPr sz="3200"/>
          </a:p>
        </p:txBody>
      </p:sp>
      <p:sp>
        <p:nvSpPr>
          <p:cNvPr id="178" name="Google Shape;178;p11"/>
          <p:cNvSpPr txBox="1"/>
          <p:nvPr>
            <p:ph idx="1" type="body"/>
          </p:nvPr>
        </p:nvSpPr>
        <p:spPr>
          <a:xfrm>
            <a:off x="838200" y="1390650"/>
            <a:ext cx="10515600" cy="478631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Poids = 90 kg; Taille 154 cm - IMC = 38</a:t>
            </a:r>
            <a:endParaRPr/>
          </a:p>
          <a:p>
            <a:pPr indent="0" lvl="0" marL="0" marR="0" rtl="0" algn="l">
              <a:lnSpc>
                <a:spcPct val="90000"/>
              </a:lnSpc>
              <a:spcBef>
                <a:spcPts val="1000"/>
              </a:spcBef>
              <a:spcAft>
                <a:spcPts val="0"/>
              </a:spcAft>
              <a:buClr>
                <a:srgbClr val="31B44B"/>
              </a:buClr>
              <a:buSzPts val="600"/>
              <a:buFont typeface="Arial"/>
              <a:buNone/>
            </a:pPr>
            <a:r>
              <a:t/>
            </a:r>
            <a:endParaRPr b="0" i="0" sz="6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ACQ-6 = 3.8, ACT = 12</a:t>
            </a:r>
            <a:endParaRPr/>
          </a:p>
          <a:p>
            <a:pPr indent="-165100" lvl="0" marL="228600" marR="0" rtl="0" algn="l">
              <a:lnSpc>
                <a:spcPct val="90000"/>
              </a:lnSpc>
              <a:spcBef>
                <a:spcPts val="1000"/>
              </a:spcBef>
              <a:spcAft>
                <a:spcPts val="0"/>
              </a:spcAft>
              <a:buClr>
                <a:srgbClr val="31B44B"/>
              </a:buClr>
              <a:buSzPts val="1000"/>
              <a:buFont typeface="Arial"/>
              <a:buNone/>
            </a:pPr>
            <a:r>
              <a:t/>
            </a:r>
            <a:endParaRPr b="0" i="0" sz="1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FeNO = 52 ppb</a:t>
            </a:r>
            <a:endParaRPr/>
          </a:p>
          <a:p>
            <a:pPr indent="0" lvl="0" marL="0" marR="0" rtl="0" algn="l">
              <a:lnSpc>
                <a:spcPct val="90000"/>
              </a:lnSpc>
              <a:spcBef>
                <a:spcPts val="1000"/>
              </a:spcBef>
              <a:spcAft>
                <a:spcPts val="0"/>
              </a:spcAft>
              <a:buClr>
                <a:srgbClr val="31B44B"/>
              </a:buClr>
              <a:buSzPts val="1000"/>
              <a:buFont typeface="Arial"/>
              <a:buNone/>
            </a:pPr>
            <a:r>
              <a:t/>
            </a:r>
            <a:endParaRPr b="0" i="0" sz="1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Spirometrie VEMS : 1</a:t>
            </a:r>
            <a:r>
              <a:rPr lang="en-GB" sz="2800">
                <a:solidFill>
                  <a:schemeClr val="dk1"/>
                </a:solidFill>
                <a:latin typeface="Calibri"/>
                <a:ea typeface="Calibri"/>
                <a:cs typeface="Calibri"/>
                <a:sym typeface="Calibri"/>
              </a:rPr>
              <a:t>,</a:t>
            </a:r>
            <a:r>
              <a:rPr b="0" i="0" lang="en-GB" sz="2800" u="none" cap="none" strike="noStrike">
                <a:solidFill>
                  <a:schemeClr val="dk1"/>
                </a:solidFill>
                <a:latin typeface="Calibri"/>
                <a:ea typeface="Calibri"/>
                <a:cs typeface="Calibri"/>
                <a:sym typeface="Calibri"/>
              </a:rPr>
              <a:t>65L - 62%</a:t>
            </a:r>
            <a:endParaRPr/>
          </a:p>
          <a:p>
            <a:pPr indent="0" lvl="0" marL="0" marR="0" rtl="0" algn="l">
              <a:lnSpc>
                <a:spcPct val="90000"/>
              </a:lnSpc>
              <a:spcBef>
                <a:spcPts val="1000"/>
              </a:spcBef>
              <a:spcAft>
                <a:spcPts val="0"/>
              </a:spcAft>
              <a:buClr>
                <a:srgbClr val="31B44B"/>
              </a:buClr>
              <a:buSzPts val="1000"/>
              <a:buFont typeface="Arial"/>
              <a:buNone/>
            </a:pPr>
            <a:r>
              <a:t/>
            </a:r>
            <a:endParaRPr b="0" i="0" sz="1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Technique d’inhalation vérifiée, Ajustements mineurs</a:t>
            </a:r>
            <a:endParaRPr b="0" i="0" sz="2800" u="none" cap="none" strike="noStrike">
              <a:solidFill>
                <a:schemeClr val="dk1"/>
              </a:solidFill>
              <a:latin typeface="Calibri"/>
              <a:ea typeface="Calibri"/>
              <a:cs typeface="Calibri"/>
              <a:sym typeface="Calibri"/>
            </a:endParaRPr>
          </a:p>
          <a:p>
            <a:pPr indent="-165100" lvl="0" marL="228600" marR="0" rtl="0" algn="l">
              <a:lnSpc>
                <a:spcPct val="90000"/>
              </a:lnSpc>
              <a:spcBef>
                <a:spcPts val="1000"/>
              </a:spcBef>
              <a:spcAft>
                <a:spcPts val="0"/>
              </a:spcAft>
              <a:buClr>
                <a:srgbClr val="31B44B"/>
              </a:buClr>
              <a:buSzPts val="1000"/>
              <a:buFont typeface="Arial"/>
              <a:buNone/>
            </a:pPr>
            <a:r>
              <a:t/>
            </a:r>
            <a:endParaRPr b="0" i="0" sz="1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Actuellement symptomatique</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a:t>Diagnosis</a:t>
            </a:r>
            <a:endParaRPr sz="3200"/>
          </a:p>
        </p:txBody>
      </p:sp>
      <p:sp>
        <p:nvSpPr>
          <p:cNvPr id="184" name="Google Shape;184;p12"/>
          <p:cNvSpPr txBox="1"/>
          <p:nvPr>
            <p:ph idx="1" type="body"/>
          </p:nvPr>
        </p:nvSpPr>
        <p:spPr>
          <a:xfrm>
            <a:off x="412102" y="1217617"/>
            <a:ext cx="10119691" cy="422093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1428"/>
              </a:lnSpc>
              <a:spcBef>
                <a:spcPts val="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Symptômes diurnes d’asthme, plus de fois par semaine</a:t>
            </a:r>
            <a:endParaRPr b="0" i="0" sz="2800" u="none" cap="none" strike="noStrike">
              <a:solidFill>
                <a:schemeClr val="dk1"/>
              </a:solidFill>
              <a:latin typeface="Calibri"/>
              <a:ea typeface="Calibri"/>
              <a:cs typeface="Calibri"/>
              <a:sym typeface="Calibri"/>
            </a:endParaRPr>
          </a:p>
          <a:p>
            <a:pPr indent="-228600" lvl="0" marL="228600" marR="0" rtl="0" algn="l">
              <a:lnSpc>
                <a:spcPct val="91428"/>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Tout reveil nocturne </a:t>
            </a:r>
            <a:r>
              <a:rPr lang="en-GB" sz="2800">
                <a:solidFill>
                  <a:schemeClr val="dk1"/>
                </a:solidFill>
                <a:latin typeface="Calibri"/>
                <a:ea typeface="Calibri"/>
                <a:cs typeface="Calibri"/>
                <a:sym typeface="Calibri"/>
              </a:rPr>
              <a:t>dû</a:t>
            </a:r>
            <a:r>
              <a:rPr b="0" i="0" lang="en-GB" sz="2800" u="none" cap="none" strike="noStrike">
                <a:solidFill>
                  <a:schemeClr val="dk1"/>
                </a:solidFill>
                <a:latin typeface="Calibri"/>
                <a:ea typeface="Calibri"/>
                <a:cs typeface="Calibri"/>
                <a:sym typeface="Calibri"/>
              </a:rPr>
              <a:t> à des symptômes d’asthme</a:t>
            </a:r>
            <a:endParaRPr b="0" i="0" sz="2800" u="none" cap="none" strike="noStrike">
              <a:solidFill>
                <a:schemeClr val="dk1"/>
              </a:solidFill>
              <a:latin typeface="Calibri"/>
              <a:ea typeface="Calibri"/>
              <a:cs typeface="Calibri"/>
              <a:sym typeface="Calibri"/>
            </a:endParaRPr>
          </a:p>
          <a:p>
            <a:pPr indent="-228600" lvl="0" marL="228600" marR="0" rtl="0" algn="l">
              <a:lnSpc>
                <a:spcPct val="91428"/>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Plus de deux exacerbations par an nécessitant corticoïdes oraux de secours </a:t>
            </a:r>
            <a:endParaRPr/>
          </a:p>
          <a:p>
            <a:pPr indent="-228600" lvl="0" marL="228600" marR="0" rtl="0" algn="l">
              <a:lnSpc>
                <a:spcPct val="91428"/>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Utilisation fréquente de SABA (≥3 inhalateurs par an ou ≥3 fois par semaine)</a:t>
            </a:r>
            <a:endParaRPr/>
          </a:p>
          <a:p>
            <a:pPr indent="-228600" lvl="0" marL="228600" marR="0" rtl="0" algn="l">
              <a:lnSpc>
                <a:spcPct val="91428"/>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Mauvais contrôle malgré la prescription de fortes doses de CSI souvent en association avec les LABA/LAMA ou utilisation de cortico-stéroïdes oraux</a:t>
            </a:r>
            <a:endParaRPr b="0" i="0" sz="2800" u="none" cap="none" strike="noStrike">
              <a:solidFill>
                <a:schemeClr val="dk1"/>
              </a:solidFill>
              <a:latin typeface="Calibri"/>
              <a:ea typeface="Calibri"/>
              <a:cs typeface="Calibri"/>
              <a:sym typeface="Calibri"/>
            </a:endParaRPr>
          </a:p>
          <a:p>
            <a:pPr indent="-228600" lvl="0" marL="228600" marR="0" rtl="0" algn="l">
              <a:lnSpc>
                <a:spcPct val="91428"/>
              </a:lnSpc>
              <a:spcBef>
                <a:spcPts val="1000"/>
              </a:spcBef>
              <a:spcAft>
                <a:spcPts val="0"/>
              </a:spcAft>
              <a:buClr>
                <a:srgbClr val="31B44B"/>
              </a:buClr>
              <a:buSzPts val="2800"/>
              <a:buFont typeface="Arial"/>
              <a:buChar char="•"/>
            </a:pPr>
            <a:r>
              <a:rPr b="0" i="0" lang="en-GB" sz="2800" u="none" cap="none" strike="noStrike">
                <a:solidFill>
                  <a:schemeClr val="dk1"/>
                </a:solidFill>
                <a:latin typeface="Calibri"/>
                <a:ea typeface="Calibri"/>
                <a:cs typeface="Calibri"/>
                <a:sym typeface="Calibri"/>
              </a:rPr>
              <a:t> Consultations fréquentes en soins primaires en dehors des heures de travail (Une fois par mois ou plus)</a:t>
            </a:r>
            <a:endParaRPr b="0" i="0" sz="2800" u="none" cap="none" strike="noStrike">
              <a:solidFill>
                <a:schemeClr val="dk1"/>
              </a:solidFill>
              <a:latin typeface="Calibri"/>
              <a:ea typeface="Calibri"/>
              <a:cs typeface="Calibri"/>
              <a:sym typeface="Calibri"/>
            </a:endParaRPr>
          </a:p>
        </p:txBody>
      </p:sp>
      <p:sp>
        <p:nvSpPr>
          <p:cNvPr id="185" name="Google Shape;185;p12"/>
          <p:cNvSpPr txBox="1"/>
          <p:nvPr/>
        </p:nvSpPr>
        <p:spPr>
          <a:xfrm>
            <a:off x="7636328" y="5611587"/>
            <a:ext cx="4479472"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200">
                <a:solidFill>
                  <a:schemeClr val="dk1"/>
                </a:solidFill>
                <a:latin typeface="Calibri"/>
                <a:ea typeface="Calibri"/>
                <a:cs typeface="Calibri"/>
                <a:sym typeface="Calibri"/>
              </a:rPr>
              <a:t>Venkatesan P. 2023 GINA report for asthma. Lancet Respir Med.</a:t>
            </a:r>
            <a:endParaRPr/>
          </a:p>
          <a:p>
            <a:pPr indent="0" lvl="0" marL="0" marR="0" rtl="0" algn="r">
              <a:spcBef>
                <a:spcPts val="0"/>
              </a:spcBef>
              <a:spcAft>
                <a:spcPts val="0"/>
              </a:spcAft>
              <a:buNone/>
            </a:pPr>
            <a:r>
              <a:rPr lang="en-GB" sz="1200">
                <a:solidFill>
                  <a:schemeClr val="dk1"/>
                </a:solidFill>
                <a:latin typeface="Calibri"/>
                <a:ea typeface="Calibri"/>
                <a:cs typeface="Calibri"/>
                <a:sym typeface="Calibri"/>
              </a:rPr>
              <a:t>2023 Jul;11(7):589. doi: 10.1016/S2213-2600(23)00230-8</a:t>
            </a:r>
            <a:r>
              <a:rPr lang="en-GB" sz="1800">
                <a:solidFill>
                  <a:schemeClr val="dk1"/>
                </a:solidFill>
                <a:latin typeface="Calibri"/>
                <a:ea typeface="Calibri"/>
                <a:cs typeface="Calibri"/>
                <a:sym typeface="Calibri"/>
              </a:rPr>
              <a:t>.</a:t>
            </a:r>
            <a:endParaRPr/>
          </a:p>
        </p:txBody>
      </p:sp>
      <p:pic>
        <p:nvPicPr>
          <p:cNvPr id="186" name="Google Shape;186;p12"/>
          <p:cNvPicPr preferRelativeResize="0"/>
          <p:nvPr/>
        </p:nvPicPr>
        <p:blipFill rotWithShape="1">
          <a:blip r:embed="rId3">
            <a:alphaModFix/>
          </a:blip>
          <a:srcRect b="0" l="0" r="0" t="0"/>
          <a:stretch/>
        </p:blipFill>
        <p:spPr>
          <a:xfrm>
            <a:off x="10674439" y="1176335"/>
            <a:ext cx="407895" cy="407895"/>
          </a:xfrm>
          <a:prstGeom prst="rect">
            <a:avLst/>
          </a:prstGeom>
          <a:noFill/>
          <a:ln>
            <a:noFill/>
          </a:ln>
        </p:spPr>
      </p:pic>
      <p:pic>
        <p:nvPicPr>
          <p:cNvPr id="187" name="Google Shape;187;p12"/>
          <p:cNvPicPr preferRelativeResize="0"/>
          <p:nvPr/>
        </p:nvPicPr>
        <p:blipFill rotWithShape="1">
          <a:blip r:embed="rId3">
            <a:alphaModFix/>
          </a:blip>
          <a:srcRect b="0" l="0" r="0" t="0"/>
          <a:stretch/>
        </p:blipFill>
        <p:spPr>
          <a:xfrm>
            <a:off x="10674439" y="1649875"/>
            <a:ext cx="407895" cy="407895"/>
          </a:xfrm>
          <a:prstGeom prst="rect">
            <a:avLst/>
          </a:prstGeom>
          <a:noFill/>
          <a:ln>
            <a:noFill/>
          </a:ln>
        </p:spPr>
      </p:pic>
      <p:pic>
        <p:nvPicPr>
          <p:cNvPr id="188" name="Google Shape;188;p12"/>
          <p:cNvPicPr preferRelativeResize="0"/>
          <p:nvPr/>
        </p:nvPicPr>
        <p:blipFill rotWithShape="1">
          <a:blip r:embed="rId3">
            <a:alphaModFix/>
          </a:blip>
          <a:srcRect b="0" l="0" r="0" t="0"/>
          <a:stretch/>
        </p:blipFill>
        <p:spPr>
          <a:xfrm>
            <a:off x="10674439" y="2141424"/>
            <a:ext cx="407895" cy="407895"/>
          </a:xfrm>
          <a:prstGeom prst="rect">
            <a:avLst/>
          </a:prstGeom>
          <a:noFill/>
          <a:ln>
            <a:noFill/>
          </a:ln>
        </p:spPr>
      </p:pic>
      <p:pic>
        <p:nvPicPr>
          <p:cNvPr id="189" name="Google Shape;189;p12"/>
          <p:cNvPicPr preferRelativeResize="0"/>
          <p:nvPr/>
        </p:nvPicPr>
        <p:blipFill rotWithShape="1">
          <a:blip r:embed="rId3">
            <a:alphaModFix/>
          </a:blip>
          <a:srcRect b="0" l="0" r="0" t="0"/>
          <a:stretch/>
        </p:blipFill>
        <p:spPr>
          <a:xfrm>
            <a:off x="10674439" y="2893453"/>
            <a:ext cx="407895" cy="407895"/>
          </a:xfrm>
          <a:prstGeom prst="rect">
            <a:avLst/>
          </a:prstGeom>
          <a:noFill/>
          <a:ln>
            <a:noFill/>
          </a:ln>
        </p:spPr>
      </p:pic>
      <p:pic>
        <p:nvPicPr>
          <p:cNvPr id="190" name="Google Shape;190;p12"/>
          <p:cNvPicPr preferRelativeResize="0"/>
          <p:nvPr/>
        </p:nvPicPr>
        <p:blipFill rotWithShape="1">
          <a:blip r:embed="rId3">
            <a:alphaModFix/>
          </a:blip>
          <a:srcRect b="0" l="0" r="0" t="0"/>
          <a:stretch/>
        </p:blipFill>
        <p:spPr>
          <a:xfrm>
            <a:off x="10674439" y="3668930"/>
            <a:ext cx="407895" cy="407895"/>
          </a:xfrm>
          <a:prstGeom prst="rect">
            <a:avLst/>
          </a:prstGeom>
          <a:noFill/>
          <a:ln>
            <a:noFill/>
          </a:ln>
        </p:spPr>
      </p:pic>
      <p:pic>
        <p:nvPicPr>
          <p:cNvPr id="191" name="Google Shape;191;p12"/>
          <p:cNvPicPr preferRelativeResize="0"/>
          <p:nvPr/>
        </p:nvPicPr>
        <p:blipFill rotWithShape="1">
          <a:blip r:embed="rId3">
            <a:alphaModFix/>
          </a:blip>
          <a:srcRect b="0" l="0" r="0" t="0"/>
          <a:stretch/>
        </p:blipFill>
        <p:spPr>
          <a:xfrm>
            <a:off x="10674439" y="4737133"/>
            <a:ext cx="407895" cy="407895"/>
          </a:xfrm>
          <a:prstGeom prst="rect">
            <a:avLst/>
          </a:prstGeom>
          <a:noFill/>
          <a:ln>
            <a:noFill/>
          </a:ln>
        </p:spPr>
      </p:pic>
      <p:sp>
        <p:nvSpPr>
          <p:cNvPr id="192" name="Google Shape;192;p12"/>
          <p:cNvSpPr txBox="1"/>
          <p:nvPr/>
        </p:nvSpPr>
        <p:spPr>
          <a:xfrm rot="-1284685">
            <a:off x="500064" y="2309761"/>
            <a:ext cx="1016740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600">
                <a:solidFill>
                  <a:srgbClr val="FF0000"/>
                </a:solidFill>
                <a:latin typeface="Stardos Stencil"/>
                <a:ea typeface="Stardos Stencil"/>
                <a:cs typeface="Stardos Stencil"/>
                <a:sym typeface="Stardos Stencil"/>
              </a:rPr>
              <a:t>ASTHME SEVERE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822"/>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3"/>
          <p:cNvSpPr/>
          <p:nvPr/>
        </p:nvSpPr>
        <p:spPr>
          <a:xfrm>
            <a:off x="6921031" y="3846471"/>
            <a:ext cx="3970239" cy="1335881"/>
          </a:xfrm>
          <a:prstGeom prst="round2DiagRect">
            <a:avLst>
              <a:gd fmla="val 16667" name="adj1"/>
              <a:gd fmla="val 0" name="adj2"/>
            </a:avLst>
          </a:prstGeom>
          <a:solidFill>
            <a:srgbClr val="006B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3"/>
          <p:cNvSpPr txBox="1"/>
          <p:nvPr>
            <p:ph type="title"/>
          </p:nvPr>
        </p:nvSpPr>
        <p:spPr>
          <a:xfrm>
            <a:off x="875852" y="437962"/>
            <a:ext cx="10515600" cy="4861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1B44B"/>
              </a:buClr>
              <a:buSzPts val="3200"/>
              <a:buFont typeface="Arial"/>
              <a:buNone/>
            </a:pPr>
            <a:r>
              <a:rPr lang="en-GB"/>
              <a:t>Phénotypes d’Asthme Sévère</a:t>
            </a:r>
            <a:endParaRPr/>
          </a:p>
        </p:txBody>
      </p:sp>
      <p:sp>
        <p:nvSpPr>
          <p:cNvPr id="200" name="Google Shape;200;p13"/>
          <p:cNvSpPr/>
          <p:nvPr/>
        </p:nvSpPr>
        <p:spPr>
          <a:xfrm>
            <a:off x="1927299" y="1644371"/>
            <a:ext cx="2648989" cy="697885"/>
          </a:xfrm>
          <a:prstGeom prst="snip2DiagRect">
            <a:avLst>
              <a:gd fmla="val 0" name="adj1"/>
              <a:gd fmla="val 16667" name="adj2"/>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3200">
                <a:solidFill>
                  <a:schemeClr val="lt1"/>
                </a:solidFill>
                <a:latin typeface="Arial"/>
                <a:ea typeface="Arial"/>
                <a:cs typeface="Arial"/>
                <a:sym typeface="Arial"/>
              </a:rPr>
              <a:t>Type 2</a:t>
            </a:r>
            <a:endParaRPr/>
          </a:p>
        </p:txBody>
      </p:sp>
      <p:sp>
        <p:nvSpPr>
          <p:cNvPr id="201" name="Google Shape;201;p13"/>
          <p:cNvSpPr/>
          <p:nvPr/>
        </p:nvSpPr>
        <p:spPr>
          <a:xfrm>
            <a:off x="7546704" y="1644370"/>
            <a:ext cx="2648989" cy="697885"/>
          </a:xfrm>
          <a:prstGeom prst="snip2DiagRect">
            <a:avLst>
              <a:gd fmla="val 0" name="adj1"/>
              <a:gd fmla="val 16667" name="adj2"/>
            </a:avLst>
          </a:prstGeom>
          <a:solidFill>
            <a:srgbClr val="31B44B"/>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3200">
                <a:solidFill>
                  <a:schemeClr val="lt1"/>
                </a:solidFill>
                <a:latin typeface="Arial"/>
                <a:ea typeface="Arial"/>
                <a:cs typeface="Arial"/>
                <a:sym typeface="Arial"/>
              </a:rPr>
              <a:t>Non Type 2</a:t>
            </a:r>
            <a:endParaRPr/>
          </a:p>
        </p:txBody>
      </p:sp>
      <p:sp>
        <p:nvSpPr>
          <p:cNvPr id="202" name="Google Shape;202;p13"/>
          <p:cNvSpPr/>
          <p:nvPr/>
        </p:nvSpPr>
        <p:spPr>
          <a:xfrm>
            <a:off x="2560676" y="2986726"/>
            <a:ext cx="1446788" cy="330577"/>
          </a:xfrm>
          <a:prstGeom prst="snip2DiagRect">
            <a:avLst>
              <a:gd fmla="val 0" name="adj1"/>
              <a:gd fmla="val 16667" name="adj2"/>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Eosinophilique</a:t>
            </a:r>
            <a:endParaRPr b="1" sz="1200">
              <a:solidFill>
                <a:schemeClr val="lt1"/>
              </a:solidFill>
              <a:latin typeface="Arial"/>
              <a:ea typeface="Arial"/>
              <a:cs typeface="Arial"/>
              <a:sym typeface="Arial"/>
            </a:endParaRPr>
          </a:p>
        </p:txBody>
      </p:sp>
      <p:sp>
        <p:nvSpPr>
          <p:cNvPr id="203" name="Google Shape;203;p13"/>
          <p:cNvSpPr/>
          <p:nvPr/>
        </p:nvSpPr>
        <p:spPr>
          <a:xfrm>
            <a:off x="1319005" y="2976410"/>
            <a:ext cx="1144554" cy="330577"/>
          </a:xfrm>
          <a:prstGeom prst="snip2DiagRect">
            <a:avLst>
              <a:gd fmla="val 0" name="adj1"/>
              <a:gd fmla="val 16667" name="adj2"/>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Précoce</a:t>
            </a:r>
            <a:endParaRPr b="1" sz="1200">
              <a:solidFill>
                <a:schemeClr val="lt1"/>
              </a:solidFill>
              <a:latin typeface="Arial"/>
              <a:ea typeface="Arial"/>
              <a:cs typeface="Arial"/>
              <a:sym typeface="Arial"/>
            </a:endParaRPr>
          </a:p>
        </p:txBody>
      </p:sp>
      <p:sp>
        <p:nvSpPr>
          <p:cNvPr id="204" name="Google Shape;204;p13"/>
          <p:cNvSpPr/>
          <p:nvPr/>
        </p:nvSpPr>
        <p:spPr>
          <a:xfrm>
            <a:off x="4104581" y="3005878"/>
            <a:ext cx="1080000" cy="301109"/>
          </a:xfrm>
          <a:prstGeom prst="snip1Rect">
            <a:avLst>
              <a:gd fmla="val 16667" name="adj"/>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Tardif</a:t>
            </a:r>
            <a:endParaRPr/>
          </a:p>
        </p:txBody>
      </p:sp>
      <p:sp>
        <p:nvSpPr>
          <p:cNvPr id="205" name="Google Shape;205;p13"/>
          <p:cNvSpPr/>
          <p:nvPr/>
        </p:nvSpPr>
        <p:spPr>
          <a:xfrm>
            <a:off x="7546704" y="2954514"/>
            <a:ext cx="1188000" cy="330577"/>
          </a:xfrm>
          <a:prstGeom prst="snip2DiagRect">
            <a:avLst>
              <a:gd fmla="val 0" name="adj1"/>
              <a:gd fmla="val 16667" name="adj2"/>
            </a:avLst>
          </a:prstGeom>
          <a:solidFill>
            <a:srgbClr val="31B44B"/>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Obésité</a:t>
            </a:r>
            <a:endParaRPr b="1" sz="1200">
              <a:solidFill>
                <a:schemeClr val="lt1"/>
              </a:solidFill>
              <a:latin typeface="Arial"/>
              <a:ea typeface="Arial"/>
              <a:cs typeface="Arial"/>
              <a:sym typeface="Arial"/>
            </a:endParaRPr>
          </a:p>
        </p:txBody>
      </p:sp>
      <p:sp>
        <p:nvSpPr>
          <p:cNvPr id="206" name="Google Shape;206;p13"/>
          <p:cNvSpPr/>
          <p:nvPr/>
        </p:nvSpPr>
        <p:spPr>
          <a:xfrm>
            <a:off x="9115941" y="2954514"/>
            <a:ext cx="1446787" cy="330577"/>
          </a:xfrm>
          <a:prstGeom prst="snip2DiagRect">
            <a:avLst>
              <a:gd fmla="val 0" name="adj1"/>
              <a:gd fmla="val 16667" name="adj2"/>
            </a:avLst>
          </a:prstGeom>
          <a:solidFill>
            <a:srgbClr val="31B44B"/>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Neutrophilique</a:t>
            </a:r>
            <a:endParaRPr b="1" sz="1200">
              <a:solidFill>
                <a:schemeClr val="lt1"/>
              </a:solidFill>
              <a:latin typeface="Arial"/>
              <a:ea typeface="Arial"/>
              <a:cs typeface="Arial"/>
              <a:sym typeface="Arial"/>
            </a:endParaRPr>
          </a:p>
        </p:txBody>
      </p:sp>
      <p:sp>
        <p:nvSpPr>
          <p:cNvPr id="207" name="Google Shape;207;p13"/>
          <p:cNvSpPr/>
          <p:nvPr/>
        </p:nvSpPr>
        <p:spPr>
          <a:xfrm>
            <a:off x="8712509" y="2418517"/>
            <a:ext cx="317377" cy="383959"/>
          </a:xfrm>
          <a:prstGeom prst="downArrow">
            <a:avLst>
              <a:gd fmla="val 50000" name="adj1"/>
              <a:gd fmla="val 50000" name="adj2"/>
            </a:avLst>
          </a:prstGeom>
          <a:solidFill>
            <a:srgbClr val="31B4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3"/>
          <p:cNvSpPr/>
          <p:nvPr/>
        </p:nvSpPr>
        <p:spPr>
          <a:xfrm>
            <a:off x="3060649" y="2418518"/>
            <a:ext cx="317377" cy="383959"/>
          </a:xfrm>
          <a:prstGeom prst="downArrow">
            <a:avLst>
              <a:gd fmla="val 50000" name="adj1"/>
              <a:gd fmla="val 50000" name="adj2"/>
            </a:avLst>
          </a:prstGeom>
          <a:solidFill>
            <a:srgbClr val="006B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3"/>
          <p:cNvSpPr/>
          <p:nvPr/>
        </p:nvSpPr>
        <p:spPr>
          <a:xfrm>
            <a:off x="3060648" y="3467300"/>
            <a:ext cx="317377" cy="383959"/>
          </a:xfrm>
          <a:prstGeom prst="downArrow">
            <a:avLst>
              <a:gd fmla="val 50000" name="adj1"/>
              <a:gd fmla="val 50000" name="adj2"/>
            </a:avLst>
          </a:prstGeom>
          <a:solidFill>
            <a:srgbClr val="006B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3"/>
          <p:cNvSpPr/>
          <p:nvPr/>
        </p:nvSpPr>
        <p:spPr>
          <a:xfrm>
            <a:off x="1005299" y="3851259"/>
            <a:ext cx="4483173" cy="1335881"/>
          </a:xfrm>
          <a:prstGeom prst="round2DiagRect">
            <a:avLst>
              <a:gd fmla="val 16667" name="adj1"/>
              <a:gd fmla="val 0" name="adj2"/>
            </a:avLst>
          </a:prstGeom>
          <a:solidFill>
            <a:srgbClr val="31B4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3"/>
          <p:cNvSpPr/>
          <p:nvPr/>
        </p:nvSpPr>
        <p:spPr>
          <a:xfrm>
            <a:off x="1319005" y="4008037"/>
            <a:ext cx="3865576" cy="360000"/>
          </a:xfrm>
          <a:prstGeom prst="snip2DiagRect">
            <a:avLst>
              <a:gd fmla="val 0" name="adj1"/>
              <a:gd fmla="val 16667" name="adj2"/>
            </a:avLst>
          </a:prstGeom>
          <a:solidFill>
            <a:srgbClr val="006B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Biomarqueurs</a:t>
            </a:r>
            <a:endParaRPr sz="1800">
              <a:solidFill>
                <a:schemeClr val="lt1"/>
              </a:solidFill>
              <a:latin typeface="Arial"/>
              <a:ea typeface="Arial"/>
              <a:cs typeface="Arial"/>
              <a:sym typeface="Arial"/>
            </a:endParaRPr>
          </a:p>
        </p:txBody>
      </p:sp>
      <p:sp>
        <p:nvSpPr>
          <p:cNvPr id="212" name="Google Shape;212;p13"/>
          <p:cNvSpPr/>
          <p:nvPr/>
        </p:nvSpPr>
        <p:spPr>
          <a:xfrm>
            <a:off x="1351556" y="4647276"/>
            <a:ext cx="589302" cy="360000"/>
          </a:xfrm>
          <a:prstGeom prst="snip2DiagRect">
            <a:avLst>
              <a:gd fmla="val 0" name="adj1"/>
              <a:gd fmla="val 16667" name="adj2"/>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Th2</a:t>
            </a:r>
            <a:endParaRPr/>
          </a:p>
        </p:txBody>
      </p:sp>
      <p:sp>
        <p:nvSpPr>
          <p:cNvPr id="213" name="Google Shape;213;p13"/>
          <p:cNvSpPr/>
          <p:nvPr/>
        </p:nvSpPr>
        <p:spPr>
          <a:xfrm>
            <a:off x="4104581" y="4647276"/>
            <a:ext cx="1080000" cy="360000"/>
          </a:xfrm>
          <a:prstGeom prst="snip2DiagRect">
            <a:avLst>
              <a:gd fmla="val 0" name="adj1"/>
              <a:gd fmla="val 16667" name="adj2"/>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FeNO</a:t>
            </a:r>
            <a:endParaRPr b="1" sz="1200">
              <a:solidFill>
                <a:schemeClr val="lt1"/>
              </a:solidFill>
              <a:latin typeface="Arial"/>
              <a:ea typeface="Arial"/>
              <a:cs typeface="Arial"/>
              <a:sym typeface="Arial"/>
            </a:endParaRPr>
          </a:p>
        </p:txBody>
      </p:sp>
      <p:sp>
        <p:nvSpPr>
          <p:cNvPr id="214" name="Google Shape;214;p13"/>
          <p:cNvSpPr/>
          <p:nvPr/>
        </p:nvSpPr>
        <p:spPr>
          <a:xfrm>
            <a:off x="2062166" y="4647276"/>
            <a:ext cx="589303" cy="360000"/>
          </a:xfrm>
          <a:prstGeom prst="snip2DiagRect">
            <a:avLst>
              <a:gd fmla="val 0" name="adj1"/>
              <a:gd fmla="val 16667" name="adj2"/>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IgE</a:t>
            </a:r>
            <a:endParaRPr/>
          </a:p>
        </p:txBody>
      </p:sp>
      <p:sp>
        <p:nvSpPr>
          <p:cNvPr id="215" name="Google Shape;215;p13"/>
          <p:cNvSpPr/>
          <p:nvPr/>
        </p:nvSpPr>
        <p:spPr>
          <a:xfrm>
            <a:off x="2741138" y="4661017"/>
            <a:ext cx="1266556" cy="330577"/>
          </a:xfrm>
          <a:prstGeom prst="snip2DiagRect">
            <a:avLst>
              <a:gd fmla="val 0" name="adj1"/>
              <a:gd fmla="val 16667" name="adj2"/>
            </a:avLst>
          </a:prstGeom>
          <a:solidFill>
            <a:srgbClr val="006B36"/>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Eosinophiles</a:t>
            </a:r>
            <a:endParaRPr/>
          </a:p>
        </p:txBody>
      </p:sp>
      <p:sp>
        <p:nvSpPr>
          <p:cNvPr id="216" name="Google Shape;216;p13"/>
          <p:cNvSpPr/>
          <p:nvPr/>
        </p:nvSpPr>
        <p:spPr>
          <a:xfrm>
            <a:off x="8751122" y="3467300"/>
            <a:ext cx="317377" cy="383959"/>
          </a:xfrm>
          <a:prstGeom prst="downArrow">
            <a:avLst>
              <a:gd fmla="val 50000" name="adj1"/>
              <a:gd fmla="val 50000" name="adj2"/>
            </a:avLst>
          </a:prstGeom>
          <a:solidFill>
            <a:srgbClr val="31B4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3"/>
          <p:cNvSpPr/>
          <p:nvPr/>
        </p:nvSpPr>
        <p:spPr>
          <a:xfrm>
            <a:off x="7526555" y="4008037"/>
            <a:ext cx="2766510" cy="360000"/>
          </a:xfrm>
          <a:prstGeom prst="snip2DiagRect">
            <a:avLst>
              <a:gd fmla="val 0" name="adj1"/>
              <a:gd fmla="val 16667" name="adj2"/>
            </a:avLst>
          </a:prstGeom>
          <a:solidFill>
            <a:srgbClr val="31B4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Biomarqueurs</a:t>
            </a:r>
            <a:endParaRPr sz="1800">
              <a:solidFill>
                <a:schemeClr val="lt1"/>
              </a:solidFill>
              <a:latin typeface="Arial"/>
              <a:ea typeface="Arial"/>
              <a:cs typeface="Arial"/>
              <a:sym typeface="Arial"/>
            </a:endParaRPr>
          </a:p>
        </p:txBody>
      </p:sp>
      <p:sp>
        <p:nvSpPr>
          <p:cNvPr id="218" name="Google Shape;218;p13"/>
          <p:cNvSpPr/>
          <p:nvPr/>
        </p:nvSpPr>
        <p:spPr>
          <a:xfrm>
            <a:off x="8290065" y="4697709"/>
            <a:ext cx="1188000" cy="330577"/>
          </a:xfrm>
          <a:prstGeom prst="snip2DiagRect">
            <a:avLst>
              <a:gd fmla="val 0" name="adj1"/>
              <a:gd fmla="val 16667" name="adj2"/>
            </a:avLst>
          </a:prstGeom>
          <a:solidFill>
            <a:srgbClr val="31B44B"/>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Neutrophiles</a:t>
            </a:r>
            <a:endParaRPr/>
          </a:p>
        </p:txBody>
      </p:sp>
      <p:sp>
        <p:nvSpPr>
          <p:cNvPr id="219" name="Google Shape;219;p13"/>
          <p:cNvSpPr/>
          <p:nvPr/>
        </p:nvSpPr>
        <p:spPr>
          <a:xfrm>
            <a:off x="7520940" y="4682998"/>
            <a:ext cx="540000" cy="360000"/>
          </a:xfrm>
          <a:prstGeom prst="snip2DiagRect">
            <a:avLst>
              <a:gd fmla="val 0" name="adj1"/>
              <a:gd fmla="val 16667" name="adj2"/>
            </a:avLst>
          </a:prstGeom>
          <a:solidFill>
            <a:srgbClr val="31B44B"/>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IL-8</a:t>
            </a:r>
            <a:endParaRPr/>
          </a:p>
        </p:txBody>
      </p:sp>
      <p:sp>
        <p:nvSpPr>
          <p:cNvPr id="220" name="Google Shape;220;p13"/>
          <p:cNvSpPr/>
          <p:nvPr/>
        </p:nvSpPr>
        <p:spPr>
          <a:xfrm>
            <a:off x="9707189" y="4682998"/>
            <a:ext cx="655229" cy="360000"/>
          </a:xfrm>
          <a:prstGeom prst="snip2DiagRect">
            <a:avLst>
              <a:gd fmla="val 0" name="adj1"/>
              <a:gd fmla="val 16667" name="adj2"/>
            </a:avLst>
          </a:prstGeom>
          <a:solidFill>
            <a:srgbClr val="31B44B"/>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Arial"/>
                <a:ea typeface="Arial"/>
                <a:cs typeface="Arial"/>
                <a:sym typeface="Arial"/>
              </a:rPr>
              <a:t>IL-17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Prise en charge </a:t>
            </a:r>
            <a:endParaRPr/>
          </a:p>
        </p:txBody>
      </p:sp>
      <p:sp>
        <p:nvSpPr>
          <p:cNvPr id="227" name="Google Shape;227;p14"/>
          <p:cNvSpPr txBox="1"/>
          <p:nvPr/>
        </p:nvSpPr>
        <p:spPr>
          <a:xfrm>
            <a:off x="1506418" y="1000673"/>
            <a:ext cx="10515600" cy="478631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Le tableau Clinique initial : Patiente symptomatique, une courte cure de CSO prescrite à </a:t>
            </a:r>
            <a:r>
              <a:rPr lang="en-GB" sz="2400">
                <a:latin typeface="Calibri"/>
                <a:ea typeface="Calibri"/>
                <a:cs typeface="Calibri"/>
                <a:sym typeface="Calibri"/>
              </a:rPr>
              <a:t>40 mg</a:t>
            </a:r>
            <a:r>
              <a:rPr lang="en-GB" sz="2400">
                <a:solidFill>
                  <a:srgbClr val="000000"/>
                </a:solidFill>
                <a:latin typeface="Calibri"/>
                <a:ea typeface="Calibri"/>
                <a:cs typeface="Calibri"/>
                <a:sym typeface="Calibri"/>
              </a:rPr>
              <a:t> de  Prednisolone pour 5 jours</a:t>
            </a:r>
            <a:endParaRPr sz="24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Un rendez-vous de suivi est fait 1 mois plus tard pour réaliser plus de tests et considérer l’adresser en soins secondaires/tertiaires par un spécialiste.</a:t>
            </a:r>
            <a:endParaRPr/>
          </a:p>
          <a:p>
            <a:pPr indent="-228600" lvl="1" marL="685800" marR="0" rtl="0" algn="l">
              <a:lnSpc>
                <a:spcPct val="90000"/>
              </a:lnSpc>
              <a:spcBef>
                <a:spcPts val="6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 IgE specifiques (ou RAST) sont positifs aux acariens de la poussière de maison, à un mélange épithelial animal</a:t>
            </a:r>
            <a:r>
              <a:rPr lang="en-GB" sz="2400">
                <a:latin typeface="Calibri"/>
                <a:ea typeface="Calibri"/>
                <a:cs typeface="Calibri"/>
                <a:sym typeface="Calibri"/>
              </a:rPr>
              <a:t> et à </a:t>
            </a:r>
            <a:r>
              <a:rPr b="0" i="0" lang="en-GB" sz="2400" u="none" cap="none" strike="noStrike">
                <a:solidFill>
                  <a:srgbClr val="000000"/>
                </a:solidFill>
                <a:latin typeface="Calibri"/>
                <a:ea typeface="Calibri"/>
                <a:cs typeface="Calibri"/>
                <a:sym typeface="Calibri"/>
              </a:rPr>
              <a:t>un mélange d’aliments </a:t>
            </a:r>
            <a:endParaRPr/>
          </a:p>
          <a:p>
            <a:pPr indent="-228600" lvl="1" marL="685800" marR="0" rtl="0" algn="l">
              <a:lnSpc>
                <a:spcPct val="90000"/>
              </a:lnSpc>
              <a:spcBef>
                <a:spcPts val="6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 FeNO 34ppb</a:t>
            </a:r>
            <a:endParaRPr/>
          </a:p>
          <a:p>
            <a:pPr indent="-228600" lvl="1" marL="685800" marR="0" rtl="0" algn="l">
              <a:lnSpc>
                <a:spcPct val="90000"/>
              </a:lnSpc>
              <a:spcBef>
                <a:spcPts val="6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 DEP (asymptomatique) 490L/min, Plan Action Personnalisée de l’Asthme  écrit</a:t>
            </a:r>
            <a:endParaRPr b="0" i="0" sz="2400" u="none" cap="none" strike="noStrike">
              <a:solidFill>
                <a:srgbClr val="000000"/>
              </a:solidFill>
              <a:latin typeface="Calibri"/>
              <a:ea typeface="Calibri"/>
              <a:cs typeface="Calibri"/>
              <a:sym typeface="Calibri"/>
            </a:endParaRPr>
          </a:p>
          <a:p>
            <a:pPr indent="-228600" lvl="1" marL="685800" marR="0" rtl="0" algn="l">
              <a:lnSpc>
                <a:spcPct val="90000"/>
              </a:lnSpc>
              <a:spcBef>
                <a:spcPts val="6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 Taux </a:t>
            </a:r>
            <a:r>
              <a:rPr lang="en-GB" sz="2400">
                <a:latin typeface="Calibri"/>
                <a:ea typeface="Calibri"/>
                <a:cs typeface="Calibri"/>
                <a:sym typeface="Calibri"/>
              </a:rPr>
              <a:t>d'Éosinophiles</a:t>
            </a:r>
            <a:r>
              <a:rPr b="0" i="0" lang="en-GB" sz="2400" u="none" cap="none" strike="noStrike">
                <a:solidFill>
                  <a:srgbClr val="000000"/>
                </a:solidFill>
                <a:latin typeface="Calibri"/>
                <a:ea typeface="Calibri"/>
                <a:cs typeface="Calibri"/>
                <a:sym typeface="Calibri"/>
              </a:rPr>
              <a:t> = 120 cellules/µL  antérieur 620 cells/µL avant prise de CSO</a:t>
            </a:r>
            <a:endParaRPr/>
          </a:p>
          <a:p>
            <a:pPr indent="-228600" lvl="1" marL="685800" marR="0" rtl="0" algn="l">
              <a:lnSpc>
                <a:spcPct val="90000"/>
              </a:lnSpc>
              <a:spcBef>
                <a:spcPts val="6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 Spiromètrie VEMS  2</a:t>
            </a:r>
            <a:r>
              <a:rPr lang="en-GB" sz="2400">
                <a:latin typeface="Calibri"/>
                <a:ea typeface="Calibri"/>
                <a:cs typeface="Calibri"/>
                <a:sym typeface="Calibri"/>
              </a:rPr>
              <a:t>,</a:t>
            </a:r>
            <a:r>
              <a:rPr b="0" i="0" lang="en-GB" sz="2400" u="none" cap="none" strike="noStrike">
                <a:solidFill>
                  <a:srgbClr val="000000"/>
                </a:solidFill>
                <a:latin typeface="Calibri"/>
                <a:ea typeface="Calibri"/>
                <a:cs typeface="Calibri"/>
                <a:sym typeface="Calibri"/>
              </a:rPr>
              <a:t>10L (79%), CVF de 3</a:t>
            </a:r>
            <a:r>
              <a:rPr lang="en-GB" sz="2400">
                <a:latin typeface="Calibri"/>
                <a:ea typeface="Calibri"/>
                <a:cs typeface="Calibri"/>
                <a:sym typeface="Calibri"/>
              </a:rPr>
              <a:t>,</a:t>
            </a:r>
            <a:r>
              <a:rPr b="0" i="0" lang="en-GB" sz="2400" u="none" cap="none" strike="noStrike">
                <a:solidFill>
                  <a:srgbClr val="000000"/>
                </a:solidFill>
                <a:latin typeface="Calibri"/>
                <a:ea typeface="Calibri"/>
                <a:cs typeface="Calibri"/>
                <a:sym typeface="Calibri"/>
              </a:rPr>
              <a:t>04L (94%), Rapport 0</a:t>
            </a:r>
            <a:r>
              <a:rPr lang="en-GB" sz="2400">
                <a:latin typeface="Calibri"/>
                <a:ea typeface="Calibri"/>
                <a:cs typeface="Calibri"/>
                <a:sym typeface="Calibri"/>
              </a:rPr>
              <a:t>,</a:t>
            </a:r>
            <a:r>
              <a:rPr b="0" i="0" lang="en-GB" sz="2400" u="none" cap="none" strike="noStrike">
                <a:solidFill>
                  <a:srgbClr val="000000"/>
                </a:solidFill>
                <a:latin typeface="Calibri"/>
                <a:ea typeface="Calibri"/>
                <a:cs typeface="Calibri"/>
                <a:sym typeface="Calibri"/>
              </a:rPr>
              <a:t>69</a:t>
            </a:r>
            <a:endParaRPr/>
          </a:p>
          <a:p>
            <a:pPr indent="-228600" lvl="1" marL="685800" marR="0" rtl="0" algn="l">
              <a:lnSpc>
                <a:spcPct val="90000"/>
              </a:lnSpc>
              <a:spcBef>
                <a:spcPts val="60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 </a:t>
            </a:r>
            <a:r>
              <a:rPr b="0" i="0" lang="en-GB" sz="2400" u="none" cap="none" strike="noStrike">
                <a:solidFill>
                  <a:schemeClr val="dk1"/>
                </a:solidFill>
                <a:latin typeface="Calibri"/>
                <a:ea typeface="Calibri"/>
                <a:cs typeface="Calibri"/>
                <a:sym typeface="Calibri"/>
              </a:rPr>
              <a:t>ACQ-6 = 3</a:t>
            </a:r>
            <a:r>
              <a:rPr lang="en-GB" sz="2400">
                <a:solidFill>
                  <a:schemeClr val="dk1"/>
                </a:solidFill>
                <a:latin typeface="Calibri"/>
                <a:ea typeface="Calibri"/>
                <a:cs typeface="Calibri"/>
                <a:sym typeface="Calibri"/>
              </a:rPr>
              <a:t>,</a:t>
            </a:r>
            <a:r>
              <a:rPr b="0" i="0" lang="en-GB" sz="2400" u="none" cap="none" strike="noStrike">
                <a:solidFill>
                  <a:schemeClr val="dk1"/>
                </a:solidFill>
                <a:latin typeface="Calibri"/>
                <a:ea typeface="Calibri"/>
                <a:cs typeface="Calibri"/>
                <a:sym typeface="Calibri"/>
              </a:rPr>
              <a:t>2 (de 3</a:t>
            </a:r>
            <a:r>
              <a:rPr lang="en-GB" sz="2400">
                <a:solidFill>
                  <a:schemeClr val="dk1"/>
                </a:solidFill>
                <a:latin typeface="Calibri"/>
                <a:ea typeface="Calibri"/>
                <a:cs typeface="Calibri"/>
                <a:sym typeface="Calibri"/>
              </a:rPr>
              <a:t>,</a:t>
            </a:r>
            <a:r>
              <a:rPr b="0" i="0" lang="en-GB" sz="2400" u="none" cap="none" strike="noStrike">
                <a:solidFill>
                  <a:schemeClr val="dk1"/>
                </a:solidFill>
                <a:latin typeface="Calibri"/>
                <a:ea typeface="Calibri"/>
                <a:cs typeface="Calibri"/>
                <a:sym typeface="Calibri"/>
              </a:rPr>
              <a:t>8), ACT = 14 (de 12)</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a:t>Education &amp; Prise de décision partagée</a:t>
            </a:r>
            <a:endParaRPr sz="3200"/>
          </a:p>
        </p:txBody>
      </p:sp>
      <p:sp>
        <p:nvSpPr>
          <p:cNvPr id="234" name="Google Shape;234;p15"/>
          <p:cNvSpPr txBox="1"/>
          <p:nvPr/>
        </p:nvSpPr>
        <p:spPr>
          <a:xfrm>
            <a:off x="642005" y="1035843"/>
            <a:ext cx="10600426" cy="4786313"/>
          </a:xfrm>
          <a:prstGeom prst="rect">
            <a:avLst/>
          </a:prstGeom>
          <a:noFill/>
          <a:ln>
            <a:noFill/>
          </a:ln>
        </p:spPr>
        <p:txBody>
          <a:bodyPr anchorCtr="0" anchor="t" bIns="45700" lIns="91425" spcFirstLastPara="1" rIns="91425" wrap="square" tIns="45700">
            <a:noAutofit/>
          </a:bodyPr>
          <a:lstStyle/>
          <a:p>
            <a:pPr indent="-171450" lvl="0" marL="228600" marR="0" rtl="0" algn="l">
              <a:lnSpc>
                <a:spcPct val="90000"/>
              </a:lnSpc>
              <a:spcBef>
                <a:spcPts val="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La patiente est une femme intelligente, diplômée qui comprend que ses crises d’asthme peuvent conduire à une hospitalisation mais, surtout pour elle, cela peut conduire à un arrêt de travail</a:t>
            </a:r>
            <a:endParaRPr sz="24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Elle craint également que le nombre de cures de corticostéroïdes oraux aient entraîné une prise de poids. Les risques à long terme des corticostéroïdes ont été expliqués et elle comprend que les corticostéroïdes oraux ne sont pas la panacée pour l'asthme.</a:t>
            </a:r>
            <a:endParaRPr sz="24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Ses objectifs personnels sont les suivants : rester en dehors de l'hôpital, idéalement asymptomatique, perdre du poids, et retrouver une certaine forme physique et, espérons-le, profiter de son son nouveau travail de rêve dans l'informatique.</a:t>
            </a:r>
            <a:endParaRPr/>
          </a:p>
          <a:p>
            <a:pPr indent="-228600" lvl="0" marL="228600" marR="0" rtl="0" algn="l">
              <a:lnSpc>
                <a:spcPct val="90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Elle est désormais partenaire de ses propres soins de santé et elle collabore pleinement aux soins.</a:t>
            </a:r>
            <a:endParaRPr sz="2400">
              <a:solidFill>
                <a:srgbClr val="000000"/>
              </a:solidFill>
              <a:latin typeface="Calibri"/>
              <a:ea typeface="Calibri"/>
              <a:cs typeface="Calibri"/>
              <a:sym typeface="Calibri"/>
            </a:endParaRPr>
          </a:p>
          <a:p>
            <a:pPr indent="-76200" lvl="0" marL="228600" marR="0" rtl="0" algn="l">
              <a:lnSpc>
                <a:spcPct val="90000"/>
              </a:lnSpc>
              <a:spcBef>
                <a:spcPts val="60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76200" lvl="0" marL="228600" marR="0" rtl="0" algn="l">
              <a:lnSpc>
                <a:spcPct val="90000"/>
              </a:lnSpc>
              <a:spcBef>
                <a:spcPts val="60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574431" y="467036"/>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Toujours pas totalement contrôlée, la</a:t>
            </a:r>
            <a:r>
              <a:rPr lang="en-GB"/>
              <a:t> suite ?</a:t>
            </a:r>
            <a:r>
              <a:rPr lang="en-GB" sz="3200"/>
              <a:t> </a:t>
            </a:r>
            <a:endParaRPr/>
          </a:p>
        </p:txBody>
      </p:sp>
      <p:sp>
        <p:nvSpPr>
          <p:cNvPr id="241" name="Google Shape;241;p16"/>
          <p:cNvSpPr txBox="1"/>
          <p:nvPr/>
        </p:nvSpPr>
        <p:spPr>
          <a:xfrm>
            <a:off x="574431" y="1470810"/>
            <a:ext cx="9431215" cy="495405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3600"/>
              <a:buFont typeface="Arial"/>
              <a:buChar char="•"/>
            </a:pPr>
            <a:r>
              <a:rPr lang="en-GB" sz="3600">
                <a:solidFill>
                  <a:srgbClr val="000000"/>
                </a:solidFill>
                <a:latin typeface="Calibri"/>
                <a:ea typeface="Calibri"/>
                <a:cs typeface="Calibri"/>
                <a:sym typeface="Calibri"/>
              </a:rPr>
              <a:t> Eviction des facteurs déclenchants potentiels</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3600"/>
              <a:buFont typeface="Arial"/>
              <a:buChar char="•"/>
            </a:pPr>
            <a:r>
              <a:rPr lang="en-GB" sz="3600">
                <a:solidFill>
                  <a:srgbClr val="000000"/>
                </a:solidFill>
                <a:latin typeface="Calibri"/>
                <a:ea typeface="Calibri"/>
                <a:cs typeface="Calibri"/>
                <a:sym typeface="Calibri"/>
              </a:rPr>
              <a:t> Technique d’inhalation optimisée</a:t>
            </a:r>
            <a:endParaRPr sz="3600">
              <a:solidFill>
                <a:srgbClr val="000000"/>
              </a:solidFill>
              <a:latin typeface="Calibri"/>
              <a:ea typeface="Calibri"/>
              <a:cs typeface="Calibri"/>
              <a:sym typeface="Calibri"/>
            </a:endParaRPr>
          </a:p>
          <a:p>
            <a:pPr indent="-171450" lvl="0" marL="22860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3600"/>
              <a:buFont typeface="Arial"/>
              <a:buChar char="•"/>
            </a:pPr>
            <a:r>
              <a:rPr lang="en-GB" sz="3600">
                <a:solidFill>
                  <a:srgbClr val="000000"/>
                </a:solidFill>
                <a:latin typeface="Calibri"/>
                <a:ea typeface="Calibri"/>
                <a:cs typeface="Calibri"/>
                <a:sym typeface="Calibri"/>
              </a:rPr>
              <a:t> Pharmacothérapie optimisée</a:t>
            </a:r>
            <a:endParaRPr sz="3600">
              <a:solidFill>
                <a:srgbClr val="000000"/>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3600"/>
              <a:buFont typeface="Arial"/>
              <a:buChar char="•"/>
            </a:pPr>
            <a:r>
              <a:rPr lang="en-GB" sz="3600">
                <a:solidFill>
                  <a:srgbClr val="000000"/>
                </a:solidFill>
                <a:latin typeface="Calibri"/>
                <a:ea typeface="Calibri"/>
                <a:cs typeface="Calibri"/>
                <a:sym typeface="Calibri"/>
              </a:rPr>
              <a:t> Collabore complètement avec les soins</a:t>
            </a:r>
            <a:endParaRPr sz="3600">
              <a:solidFill>
                <a:srgbClr val="000000"/>
              </a:solidFill>
              <a:latin typeface="Calibri"/>
              <a:ea typeface="Calibri"/>
              <a:cs typeface="Calibri"/>
              <a:sym typeface="Calibri"/>
            </a:endParaRPr>
          </a:p>
          <a:p>
            <a:pPr indent="-171450" lvl="0" marL="228600" marR="0" rtl="0" algn="l">
              <a:lnSpc>
                <a:spcPct val="90000"/>
              </a:lnSpc>
              <a:spcBef>
                <a:spcPts val="60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600"/>
              </a:spcBef>
              <a:spcAft>
                <a:spcPts val="0"/>
              </a:spcAft>
              <a:buClr>
                <a:srgbClr val="000000"/>
              </a:buClr>
              <a:buSzPts val="3600"/>
              <a:buFont typeface="Arial"/>
              <a:buChar char="•"/>
            </a:pPr>
            <a:r>
              <a:rPr lang="en-GB" sz="3600">
                <a:solidFill>
                  <a:srgbClr val="000000"/>
                </a:solidFill>
                <a:latin typeface="Calibri"/>
                <a:ea typeface="Calibri"/>
                <a:cs typeface="Calibri"/>
                <a:sym typeface="Calibri"/>
              </a:rPr>
              <a:t> Référer à un centre </a:t>
            </a:r>
            <a:r>
              <a:rPr lang="en-GB" sz="3600">
                <a:latin typeface="Calibri"/>
                <a:ea typeface="Calibri"/>
                <a:cs typeface="Calibri"/>
                <a:sym typeface="Calibri"/>
              </a:rPr>
              <a:t>spécialisé p</a:t>
            </a:r>
            <a:r>
              <a:rPr lang="en-GB" sz="3600">
                <a:solidFill>
                  <a:srgbClr val="000000"/>
                </a:solidFill>
                <a:latin typeface="Calibri"/>
                <a:ea typeface="Calibri"/>
                <a:cs typeface="Calibri"/>
                <a:sym typeface="Calibri"/>
              </a:rPr>
              <a:t>our considérer l’approche biologique</a:t>
            </a:r>
            <a:endParaRPr sz="3600">
              <a:solidFill>
                <a:srgbClr val="000000"/>
              </a:solidFill>
              <a:latin typeface="Calibri"/>
              <a:ea typeface="Calibri"/>
              <a:cs typeface="Calibri"/>
              <a:sym typeface="Calibri"/>
            </a:endParaRPr>
          </a:p>
          <a:p>
            <a:pPr indent="-76200" lvl="0" marL="228600" marR="0" rtl="0" algn="l">
              <a:lnSpc>
                <a:spcPct val="90000"/>
              </a:lnSpc>
              <a:spcBef>
                <a:spcPts val="60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pic>
        <p:nvPicPr>
          <p:cNvPr id="242" name="Google Shape;242;p16"/>
          <p:cNvPicPr preferRelativeResize="0"/>
          <p:nvPr/>
        </p:nvPicPr>
        <p:blipFill rotWithShape="1">
          <a:blip r:embed="rId3">
            <a:alphaModFix/>
          </a:blip>
          <a:srcRect b="0" l="0" r="0" t="0"/>
          <a:stretch/>
        </p:blipFill>
        <p:spPr>
          <a:xfrm>
            <a:off x="9099121" y="692935"/>
            <a:ext cx="3605168" cy="54721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Biologic site of action</a:t>
            </a:r>
            <a:endParaRPr/>
          </a:p>
        </p:txBody>
      </p:sp>
      <p:sp>
        <p:nvSpPr>
          <p:cNvPr id="249" name="Google Shape;249;p17"/>
          <p:cNvSpPr/>
          <p:nvPr/>
        </p:nvSpPr>
        <p:spPr>
          <a:xfrm>
            <a:off x="4295954" y="1412493"/>
            <a:ext cx="7406051" cy="696132"/>
          </a:xfrm>
          <a:custGeom>
            <a:rect b="b" l="l" r="r" t="t"/>
            <a:pathLst>
              <a:path extrusionOk="0" h="696132" w="6583680">
                <a:moveTo>
                  <a:pt x="0" y="116024"/>
                </a:moveTo>
                <a:cubicBezTo>
                  <a:pt x="0" y="51946"/>
                  <a:pt x="51946" y="0"/>
                  <a:pt x="116024" y="0"/>
                </a:cubicBezTo>
                <a:lnTo>
                  <a:pt x="6467656" y="0"/>
                </a:lnTo>
                <a:cubicBezTo>
                  <a:pt x="6531734" y="0"/>
                  <a:pt x="6583680" y="51946"/>
                  <a:pt x="6583680" y="116024"/>
                </a:cubicBezTo>
                <a:lnTo>
                  <a:pt x="6583680" y="580108"/>
                </a:lnTo>
                <a:cubicBezTo>
                  <a:pt x="6583680" y="644186"/>
                  <a:pt x="6531734" y="696132"/>
                  <a:pt x="6467656" y="696132"/>
                </a:cubicBezTo>
                <a:lnTo>
                  <a:pt x="116024" y="696132"/>
                </a:lnTo>
                <a:cubicBezTo>
                  <a:pt x="51946" y="696132"/>
                  <a:pt x="0" y="644186"/>
                  <a:pt x="0" y="580108"/>
                </a:cubicBezTo>
                <a:lnTo>
                  <a:pt x="0" y="116024"/>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42225" lIns="42225" spcFirstLastPara="1" rIns="42225" wrap="square" tIns="42225">
            <a:noAutofit/>
          </a:bodyPr>
          <a:lstStyle/>
          <a:p>
            <a:pPr indent="0" lvl="1"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Inhibe la liaison des anticorps IgE aux récepteurs</a:t>
            </a:r>
            <a:endParaRPr b="0" i="0" sz="1600" u="none" cap="none" strike="noStrike">
              <a:solidFill>
                <a:srgbClr val="000000"/>
              </a:solidFill>
              <a:latin typeface="Arial"/>
              <a:ea typeface="Arial"/>
              <a:cs typeface="Arial"/>
              <a:sym typeface="Arial"/>
            </a:endParaRPr>
          </a:p>
        </p:txBody>
      </p:sp>
      <p:sp>
        <p:nvSpPr>
          <p:cNvPr id="250" name="Google Shape;250;p17"/>
          <p:cNvSpPr/>
          <p:nvPr/>
        </p:nvSpPr>
        <p:spPr>
          <a:xfrm>
            <a:off x="692701" y="1427564"/>
            <a:ext cx="3535699" cy="696132"/>
          </a:xfrm>
          <a:custGeom>
            <a:rect b="b" l="l" r="r" t="t"/>
            <a:pathLst>
              <a:path extrusionOk="0" h="696132" w="3535699">
                <a:moveTo>
                  <a:pt x="0" y="116024"/>
                </a:moveTo>
                <a:cubicBezTo>
                  <a:pt x="0" y="51946"/>
                  <a:pt x="51946" y="0"/>
                  <a:pt x="116024" y="0"/>
                </a:cubicBezTo>
                <a:lnTo>
                  <a:pt x="3419675" y="0"/>
                </a:lnTo>
                <a:cubicBezTo>
                  <a:pt x="3483753" y="0"/>
                  <a:pt x="3535699" y="51946"/>
                  <a:pt x="3535699" y="116024"/>
                </a:cubicBezTo>
                <a:lnTo>
                  <a:pt x="3535699" y="580108"/>
                </a:lnTo>
                <a:cubicBezTo>
                  <a:pt x="3535699" y="644186"/>
                  <a:pt x="3483753" y="696132"/>
                  <a:pt x="3419675" y="696132"/>
                </a:cubicBezTo>
                <a:lnTo>
                  <a:pt x="116024" y="696132"/>
                </a:lnTo>
                <a:cubicBezTo>
                  <a:pt x="51946" y="696132"/>
                  <a:pt x="0" y="644186"/>
                  <a:pt x="0" y="580108"/>
                </a:cubicBezTo>
                <a:lnTo>
                  <a:pt x="0" y="116024"/>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94925" lIns="155900" spcFirstLastPara="1" rIns="155900" wrap="square" tIns="94925">
            <a:noAutofit/>
          </a:bodyPr>
          <a:lstStyle/>
          <a:p>
            <a:pPr indent="0" lvl="0" marL="0" marR="0" rtl="0" algn="ctr">
              <a:lnSpc>
                <a:spcPct val="90000"/>
              </a:lnSpc>
              <a:spcBef>
                <a:spcPts val="0"/>
              </a:spcBef>
              <a:spcAft>
                <a:spcPts val="0"/>
              </a:spcAft>
              <a:buClr>
                <a:srgbClr val="FFFFFF"/>
              </a:buClr>
              <a:buSzPts val="3200"/>
              <a:buFont typeface="Arial"/>
              <a:buNone/>
            </a:pPr>
            <a:r>
              <a:rPr b="1" lang="en-GB" sz="3200" u="sng">
                <a:solidFill>
                  <a:srgbClr val="FFFFFF"/>
                </a:solidFill>
                <a:latin typeface="Arial"/>
                <a:ea typeface="Arial"/>
                <a:cs typeface="Arial"/>
                <a:sym typeface="Arial"/>
              </a:rPr>
              <a:t>OMA</a:t>
            </a:r>
            <a:r>
              <a:rPr lang="en-GB" sz="3200">
                <a:solidFill>
                  <a:srgbClr val="FFFFFF"/>
                </a:solidFill>
                <a:latin typeface="Arial"/>
                <a:ea typeface="Arial"/>
                <a:cs typeface="Arial"/>
                <a:sym typeface="Arial"/>
              </a:rPr>
              <a:t>lizumab</a:t>
            </a:r>
            <a:endParaRPr sz="3200">
              <a:solidFill>
                <a:srgbClr val="FFFFFF"/>
              </a:solidFill>
              <a:latin typeface="Arial"/>
              <a:ea typeface="Arial"/>
              <a:cs typeface="Arial"/>
              <a:sym typeface="Arial"/>
            </a:endParaRPr>
          </a:p>
        </p:txBody>
      </p:sp>
      <p:sp>
        <p:nvSpPr>
          <p:cNvPr id="251" name="Google Shape;251;p17"/>
          <p:cNvSpPr/>
          <p:nvPr/>
        </p:nvSpPr>
        <p:spPr>
          <a:xfrm>
            <a:off x="4295954" y="2178238"/>
            <a:ext cx="7406051" cy="696132"/>
          </a:xfrm>
          <a:custGeom>
            <a:rect b="b" l="l" r="r" t="t"/>
            <a:pathLst>
              <a:path extrusionOk="0" h="696132" w="6583680">
                <a:moveTo>
                  <a:pt x="0" y="116024"/>
                </a:moveTo>
                <a:cubicBezTo>
                  <a:pt x="0" y="51946"/>
                  <a:pt x="51946" y="0"/>
                  <a:pt x="116024" y="0"/>
                </a:cubicBezTo>
                <a:lnTo>
                  <a:pt x="6467656" y="0"/>
                </a:lnTo>
                <a:cubicBezTo>
                  <a:pt x="6531734" y="0"/>
                  <a:pt x="6583680" y="51946"/>
                  <a:pt x="6583680" y="116024"/>
                </a:cubicBezTo>
                <a:lnTo>
                  <a:pt x="6583680" y="580108"/>
                </a:lnTo>
                <a:cubicBezTo>
                  <a:pt x="6583680" y="644186"/>
                  <a:pt x="6531734" y="696132"/>
                  <a:pt x="6467656" y="696132"/>
                </a:cubicBezTo>
                <a:lnTo>
                  <a:pt x="116024" y="696132"/>
                </a:lnTo>
                <a:cubicBezTo>
                  <a:pt x="51946" y="696132"/>
                  <a:pt x="0" y="644186"/>
                  <a:pt x="0" y="580108"/>
                </a:cubicBezTo>
                <a:lnTo>
                  <a:pt x="0" y="116024"/>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42225" lIns="42225" spcFirstLastPara="1" rIns="42225" wrap="square" tIns="42225">
            <a:noAutofit/>
          </a:bodyPr>
          <a:lstStyle/>
          <a:p>
            <a:pPr indent="0" lvl="1"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Se lie au récepteurs IL-5 α des éosinophiles</a:t>
            </a:r>
            <a:endParaRPr b="0" i="0" sz="1600" u="none" cap="none" strike="noStrike">
              <a:solidFill>
                <a:srgbClr val="000000"/>
              </a:solidFill>
              <a:latin typeface="Arial"/>
              <a:ea typeface="Arial"/>
              <a:cs typeface="Arial"/>
              <a:sym typeface="Arial"/>
            </a:endParaRPr>
          </a:p>
        </p:txBody>
      </p:sp>
      <p:sp>
        <p:nvSpPr>
          <p:cNvPr id="252" name="Google Shape;252;p17"/>
          <p:cNvSpPr/>
          <p:nvPr/>
        </p:nvSpPr>
        <p:spPr>
          <a:xfrm>
            <a:off x="682628" y="2178238"/>
            <a:ext cx="3535699" cy="696132"/>
          </a:xfrm>
          <a:custGeom>
            <a:rect b="b" l="l" r="r" t="t"/>
            <a:pathLst>
              <a:path extrusionOk="0" h="696132" w="3535699">
                <a:moveTo>
                  <a:pt x="0" y="116024"/>
                </a:moveTo>
                <a:cubicBezTo>
                  <a:pt x="0" y="51946"/>
                  <a:pt x="51946" y="0"/>
                  <a:pt x="116024" y="0"/>
                </a:cubicBezTo>
                <a:lnTo>
                  <a:pt x="3419675" y="0"/>
                </a:lnTo>
                <a:cubicBezTo>
                  <a:pt x="3483753" y="0"/>
                  <a:pt x="3535699" y="51946"/>
                  <a:pt x="3535699" y="116024"/>
                </a:cubicBezTo>
                <a:lnTo>
                  <a:pt x="3535699" y="580108"/>
                </a:lnTo>
                <a:cubicBezTo>
                  <a:pt x="3535699" y="644186"/>
                  <a:pt x="3483753" y="696132"/>
                  <a:pt x="3419675" y="696132"/>
                </a:cubicBezTo>
                <a:lnTo>
                  <a:pt x="116024" y="696132"/>
                </a:lnTo>
                <a:cubicBezTo>
                  <a:pt x="51946" y="696132"/>
                  <a:pt x="0" y="644186"/>
                  <a:pt x="0" y="580108"/>
                </a:cubicBezTo>
                <a:lnTo>
                  <a:pt x="0" y="116024"/>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94925" lIns="155900" spcFirstLastPara="1" rIns="155900" wrap="square" tIns="94925">
            <a:noAutofit/>
          </a:bodyPr>
          <a:lstStyle/>
          <a:p>
            <a:pPr indent="0" lvl="0" marL="0" marR="0" rtl="0" algn="ctr">
              <a:lnSpc>
                <a:spcPct val="90000"/>
              </a:lnSpc>
              <a:spcBef>
                <a:spcPts val="0"/>
              </a:spcBef>
              <a:spcAft>
                <a:spcPts val="0"/>
              </a:spcAft>
              <a:buClr>
                <a:srgbClr val="FFFFFF"/>
              </a:buClr>
              <a:buSzPts val="3200"/>
              <a:buFont typeface="Arial"/>
              <a:buNone/>
            </a:pPr>
            <a:r>
              <a:rPr b="1" lang="en-GB" sz="3200" u="sng">
                <a:solidFill>
                  <a:srgbClr val="FFFFFF"/>
                </a:solidFill>
                <a:latin typeface="Arial"/>
                <a:ea typeface="Arial"/>
                <a:cs typeface="Arial"/>
                <a:sym typeface="Arial"/>
              </a:rPr>
              <a:t>MEPO</a:t>
            </a:r>
            <a:r>
              <a:rPr lang="en-GB" sz="3200">
                <a:solidFill>
                  <a:srgbClr val="FFFFFF"/>
                </a:solidFill>
                <a:latin typeface="Arial"/>
                <a:ea typeface="Arial"/>
                <a:cs typeface="Arial"/>
                <a:sym typeface="Arial"/>
              </a:rPr>
              <a:t>lizumab</a:t>
            </a:r>
            <a:endParaRPr sz="3200">
              <a:solidFill>
                <a:srgbClr val="FFFFFF"/>
              </a:solidFill>
              <a:latin typeface="Arial"/>
              <a:ea typeface="Arial"/>
              <a:cs typeface="Arial"/>
              <a:sym typeface="Arial"/>
            </a:endParaRPr>
          </a:p>
        </p:txBody>
      </p:sp>
      <p:sp>
        <p:nvSpPr>
          <p:cNvPr id="253" name="Google Shape;253;p17"/>
          <p:cNvSpPr/>
          <p:nvPr/>
        </p:nvSpPr>
        <p:spPr>
          <a:xfrm>
            <a:off x="4295954" y="2943983"/>
            <a:ext cx="7406051" cy="696132"/>
          </a:xfrm>
          <a:custGeom>
            <a:rect b="b" l="l" r="r" t="t"/>
            <a:pathLst>
              <a:path extrusionOk="0" h="696132" w="6583680">
                <a:moveTo>
                  <a:pt x="0" y="116024"/>
                </a:moveTo>
                <a:cubicBezTo>
                  <a:pt x="0" y="51946"/>
                  <a:pt x="51946" y="0"/>
                  <a:pt x="116024" y="0"/>
                </a:cubicBezTo>
                <a:lnTo>
                  <a:pt x="6467656" y="0"/>
                </a:lnTo>
                <a:cubicBezTo>
                  <a:pt x="6531734" y="0"/>
                  <a:pt x="6583680" y="51946"/>
                  <a:pt x="6583680" y="116024"/>
                </a:cubicBezTo>
                <a:lnTo>
                  <a:pt x="6583680" y="580108"/>
                </a:lnTo>
                <a:cubicBezTo>
                  <a:pt x="6583680" y="644186"/>
                  <a:pt x="6531734" y="696132"/>
                  <a:pt x="6467656" y="696132"/>
                </a:cubicBezTo>
                <a:lnTo>
                  <a:pt x="116024" y="696132"/>
                </a:lnTo>
                <a:cubicBezTo>
                  <a:pt x="51946" y="696132"/>
                  <a:pt x="0" y="644186"/>
                  <a:pt x="0" y="580108"/>
                </a:cubicBezTo>
                <a:lnTo>
                  <a:pt x="0" y="116024"/>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42225" lIns="42225" spcFirstLastPara="1" rIns="42225" wrap="square" tIns="42225">
            <a:noAutofit/>
          </a:bodyPr>
          <a:lstStyle/>
          <a:p>
            <a:pPr indent="0" lvl="1" marL="0" marR="0" rtl="0" algn="l">
              <a:spcBef>
                <a:spcPts val="0"/>
              </a:spcBef>
              <a:spcAft>
                <a:spcPts val="0"/>
              </a:spcAft>
              <a:buNone/>
            </a:pPr>
            <a:r>
              <a:rPr b="0" i="0" lang="en-GB" sz="1600" u="none" cap="none" strike="noStrike">
                <a:solidFill>
                  <a:srgbClr val="000000"/>
                </a:solidFill>
                <a:latin typeface="Arial"/>
                <a:ea typeface="Arial"/>
                <a:cs typeface="Arial"/>
                <a:sym typeface="Arial"/>
              </a:rPr>
              <a:t>Se lie au récepteurs IL-5 α des éosinophiles</a:t>
            </a:r>
            <a:endParaRPr b="0" i="0" sz="1600" u="none" cap="none" strike="noStrike">
              <a:solidFill>
                <a:srgbClr val="000000"/>
              </a:solidFill>
              <a:latin typeface="Arial"/>
              <a:ea typeface="Arial"/>
              <a:cs typeface="Arial"/>
              <a:sym typeface="Arial"/>
            </a:endParaRPr>
          </a:p>
        </p:txBody>
      </p:sp>
      <p:sp>
        <p:nvSpPr>
          <p:cNvPr id="254" name="Google Shape;254;p17"/>
          <p:cNvSpPr/>
          <p:nvPr/>
        </p:nvSpPr>
        <p:spPr>
          <a:xfrm>
            <a:off x="682628" y="2943983"/>
            <a:ext cx="3535699" cy="696132"/>
          </a:xfrm>
          <a:custGeom>
            <a:rect b="b" l="l" r="r" t="t"/>
            <a:pathLst>
              <a:path extrusionOk="0" h="696132" w="3535699">
                <a:moveTo>
                  <a:pt x="0" y="116024"/>
                </a:moveTo>
                <a:cubicBezTo>
                  <a:pt x="0" y="51946"/>
                  <a:pt x="51946" y="0"/>
                  <a:pt x="116024" y="0"/>
                </a:cubicBezTo>
                <a:lnTo>
                  <a:pt x="3419675" y="0"/>
                </a:lnTo>
                <a:cubicBezTo>
                  <a:pt x="3483753" y="0"/>
                  <a:pt x="3535699" y="51946"/>
                  <a:pt x="3535699" y="116024"/>
                </a:cubicBezTo>
                <a:lnTo>
                  <a:pt x="3535699" y="580108"/>
                </a:lnTo>
                <a:cubicBezTo>
                  <a:pt x="3535699" y="644186"/>
                  <a:pt x="3483753" y="696132"/>
                  <a:pt x="3419675" y="696132"/>
                </a:cubicBezTo>
                <a:lnTo>
                  <a:pt x="116024" y="696132"/>
                </a:lnTo>
                <a:cubicBezTo>
                  <a:pt x="51946" y="696132"/>
                  <a:pt x="0" y="644186"/>
                  <a:pt x="0" y="580108"/>
                </a:cubicBezTo>
                <a:lnTo>
                  <a:pt x="0" y="116024"/>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94925" lIns="155900" spcFirstLastPara="1" rIns="155900" wrap="square" tIns="94925">
            <a:noAutofit/>
          </a:bodyPr>
          <a:lstStyle/>
          <a:p>
            <a:pPr indent="0" lvl="0" marL="0" marR="0" rtl="0" algn="ctr">
              <a:lnSpc>
                <a:spcPct val="90000"/>
              </a:lnSpc>
              <a:spcBef>
                <a:spcPts val="0"/>
              </a:spcBef>
              <a:spcAft>
                <a:spcPts val="0"/>
              </a:spcAft>
              <a:buClr>
                <a:srgbClr val="FFFFFF"/>
              </a:buClr>
              <a:buSzPts val="3200"/>
              <a:buFont typeface="Arial"/>
              <a:buNone/>
            </a:pPr>
            <a:r>
              <a:rPr b="1" lang="en-GB" sz="3200" u="sng">
                <a:solidFill>
                  <a:srgbClr val="FFFFFF"/>
                </a:solidFill>
                <a:latin typeface="Arial"/>
                <a:ea typeface="Arial"/>
                <a:cs typeface="Arial"/>
                <a:sym typeface="Arial"/>
              </a:rPr>
              <a:t>RES</a:t>
            </a:r>
            <a:r>
              <a:rPr lang="en-GB" sz="3200">
                <a:solidFill>
                  <a:srgbClr val="FFFFFF"/>
                </a:solidFill>
                <a:latin typeface="Arial"/>
                <a:ea typeface="Arial"/>
                <a:cs typeface="Arial"/>
                <a:sym typeface="Arial"/>
              </a:rPr>
              <a:t>lizumab</a:t>
            </a:r>
            <a:endParaRPr sz="3200">
              <a:solidFill>
                <a:srgbClr val="FFFFFF"/>
              </a:solidFill>
              <a:latin typeface="Arial"/>
              <a:ea typeface="Arial"/>
              <a:cs typeface="Arial"/>
              <a:sym typeface="Arial"/>
            </a:endParaRPr>
          </a:p>
        </p:txBody>
      </p:sp>
      <p:sp>
        <p:nvSpPr>
          <p:cNvPr id="255" name="Google Shape;255;p17"/>
          <p:cNvSpPr/>
          <p:nvPr/>
        </p:nvSpPr>
        <p:spPr>
          <a:xfrm>
            <a:off x="4305347" y="3709729"/>
            <a:ext cx="7349076" cy="696132"/>
          </a:xfrm>
          <a:custGeom>
            <a:rect b="b" l="l" r="r" t="t"/>
            <a:pathLst>
              <a:path extrusionOk="0" h="696132" w="6583680">
                <a:moveTo>
                  <a:pt x="0" y="116024"/>
                </a:moveTo>
                <a:cubicBezTo>
                  <a:pt x="0" y="51946"/>
                  <a:pt x="51946" y="0"/>
                  <a:pt x="116024" y="0"/>
                </a:cubicBezTo>
                <a:lnTo>
                  <a:pt x="6467656" y="0"/>
                </a:lnTo>
                <a:cubicBezTo>
                  <a:pt x="6531734" y="0"/>
                  <a:pt x="6583680" y="51946"/>
                  <a:pt x="6583680" y="116024"/>
                </a:cubicBezTo>
                <a:lnTo>
                  <a:pt x="6583680" y="580108"/>
                </a:lnTo>
                <a:cubicBezTo>
                  <a:pt x="6583680" y="644186"/>
                  <a:pt x="6531734" y="696132"/>
                  <a:pt x="6467656" y="696132"/>
                </a:cubicBezTo>
                <a:lnTo>
                  <a:pt x="116024" y="696132"/>
                </a:lnTo>
                <a:cubicBezTo>
                  <a:pt x="51946" y="696132"/>
                  <a:pt x="0" y="644186"/>
                  <a:pt x="0" y="580108"/>
                </a:cubicBezTo>
                <a:lnTo>
                  <a:pt x="0" y="116024"/>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42225" lIns="42225" spcFirstLastPara="1" rIns="42225" wrap="square" tIns="42225">
            <a:noAutofit/>
          </a:bodyPr>
          <a:lstStyle/>
          <a:p>
            <a:pPr indent="0" lvl="1" marL="0" marR="0" rtl="0" algn="l">
              <a:spcBef>
                <a:spcPts val="0"/>
              </a:spcBef>
              <a:spcAft>
                <a:spcPts val="0"/>
              </a:spcAft>
              <a:buNone/>
            </a:pPr>
            <a:r>
              <a:rPr b="0" i="0" lang="en-GB" sz="1600" u="none" cap="none" strike="noStrike">
                <a:solidFill>
                  <a:srgbClr val="000000"/>
                </a:solidFill>
                <a:latin typeface="Arial"/>
                <a:ea typeface="Arial"/>
                <a:cs typeface="Arial"/>
                <a:sym typeface="Arial"/>
              </a:rPr>
              <a:t>Se lie au récepteurs IL-5 des éosinophiles, basophiles et quelques cellules mastocytaires</a:t>
            </a:r>
            <a:endParaRPr b="0" i="0" sz="1600" u="none" cap="none" strike="noStrike">
              <a:solidFill>
                <a:srgbClr val="000000"/>
              </a:solidFill>
              <a:latin typeface="Arial"/>
              <a:ea typeface="Arial"/>
              <a:cs typeface="Arial"/>
              <a:sym typeface="Arial"/>
            </a:endParaRPr>
          </a:p>
        </p:txBody>
      </p:sp>
      <p:sp>
        <p:nvSpPr>
          <p:cNvPr id="256" name="Google Shape;256;p17"/>
          <p:cNvSpPr/>
          <p:nvPr/>
        </p:nvSpPr>
        <p:spPr>
          <a:xfrm>
            <a:off x="682628" y="3709729"/>
            <a:ext cx="3535699" cy="696132"/>
          </a:xfrm>
          <a:custGeom>
            <a:rect b="b" l="l" r="r" t="t"/>
            <a:pathLst>
              <a:path extrusionOk="0" h="696132" w="3535699">
                <a:moveTo>
                  <a:pt x="0" y="116024"/>
                </a:moveTo>
                <a:cubicBezTo>
                  <a:pt x="0" y="51946"/>
                  <a:pt x="51946" y="0"/>
                  <a:pt x="116024" y="0"/>
                </a:cubicBezTo>
                <a:lnTo>
                  <a:pt x="3419675" y="0"/>
                </a:lnTo>
                <a:cubicBezTo>
                  <a:pt x="3483753" y="0"/>
                  <a:pt x="3535699" y="51946"/>
                  <a:pt x="3535699" y="116024"/>
                </a:cubicBezTo>
                <a:lnTo>
                  <a:pt x="3535699" y="580108"/>
                </a:lnTo>
                <a:cubicBezTo>
                  <a:pt x="3535699" y="644186"/>
                  <a:pt x="3483753" y="696132"/>
                  <a:pt x="3419675" y="696132"/>
                </a:cubicBezTo>
                <a:lnTo>
                  <a:pt x="116024" y="696132"/>
                </a:lnTo>
                <a:cubicBezTo>
                  <a:pt x="51946" y="696132"/>
                  <a:pt x="0" y="644186"/>
                  <a:pt x="0" y="580108"/>
                </a:cubicBezTo>
                <a:lnTo>
                  <a:pt x="0" y="116024"/>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94925" lIns="155900" spcFirstLastPara="1" rIns="155900" wrap="square" tIns="94925">
            <a:noAutofit/>
          </a:bodyPr>
          <a:lstStyle/>
          <a:p>
            <a:pPr indent="0" lvl="0" marL="0" marR="0" rtl="0" algn="ctr">
              <a:lnSpc>
                <a:spcPct val="90000"/>
              </a:lnSpc>
              <a:spcBef>
                <a:spcPts val="0"/>
              </a:spcBef>
              <a:spcAft>
                <a:spcPts val="0"/>
              </a:spcAft>
              <a:buClr>
                <a:srgbClr val="FFFFFF"/>
              </a:buClr>
              <a:buSzPts val="3200"/>
              <a:buFont typeface="Arial"/>
              <a:buNone/>
            </a:pPr>
            <a:r>
              <a:rPr b="1" lang="en-GB" sz="3200" u="sng">
                <a:solidFill>
                  <a:srgbClr val="FFFFFF"/>
                </a:solidFill>
                <a:latin typeface="Arial"/>
                <a:ea typeface="Arial"/>
                <a:cs typeface="Arial"/>
                <a:sym typeface="Arial"/>
              </a:rPr>
              <a:t>BENRA</a:t>
            </a:r>
            <a:r>
              <a:rPr lang="en-GB" sz="3200">
                <a:solidFill>
                  <a:srgbClr val="FFFFFF"/>
                </a:solidFill>
                <a:latin typeface="Arial"/>
                <a:ea typeface="Arial"/>
                <a:cs typeface="Arial"/>
                <a:sym typeface="Arial"/>
              </a:rPr>
              <a:t>lizumab</a:t>
            </a:r>
            <a:endParaRPr sz="3200">
              <a:solidFill>
                <a:srgbClr val="FFFFFF"/>
              </a:solidFill>
              <a:latin typeface="Arial"/>
              <a:ea typeface="Arial"/>
              <a:cs typeface="Arial"/>
              <a:sym typeface="Arial"/>
            </a:endParaRPr>
          </a:p>
        </p:txBody>
      </p:sp>
      <p:sp>
        <p:nvSpPr>
          <p:cNvPr id="257" name="Google Shape;257;p17"/>
          <p:cNvSpPr/>
          <p:nvPr/>
        </p:nvSpPr>
        <p:spPr>
          <a:xfrm>
            <a:off x="4295954" y="4475474"/>
            <a:ext cx="7406051" cy="696132"/>
          </a:xfrm>
          <a:custGeom>
            <a:rect b="b" l="l" r="r" t="t"/>
            <a:pathLst>
              <a:path extrusionOk="0" h="696132" w="6583680">
                <a:moveTo>
                  <a:pt x="0" y="116024"/>
                </a:moveTo>
                <a:cubicBezTo>
                  <a:pt x="0" y="51946"/>
                  <a:pt x="51946" y="0"/>
                  <a:pt x="116024" y="0"/>
                </a:cubicBezTo>
                <a:lnTo>
                  <a:pt x="6467656" y="0"/>
                </a:lnTo>
                <a:cubicBezTo>
                  <a:pt x="6531734" y="0"/>
                  <a:pt x="6583680" y="51946"/>
                  <a:pt x="6583680" y="116024"/>
                </a:cubicBezTo>
                <a:lnTo>
                  <a:pt x="6583680" y="580108"/>
                </a:lnTo>
                <a:cubicBezTo>
                  <a:pt x="6583680" y="644186"/>
                  <a:pt x="6531734" y="696132"/>
                  <a:pt x="6467656" y="696132"/>
                </a:cubicBezTo>
                <a:lnTo>
                  <a:pt x="116024" y="696132"/>
                </a:lnTo>
                <a:cubicBezTo>
                  <a:pt x="51946" y="696132"/>
                  <a:pt x="0" y="644186"/>
                  <a:pt x="0" y="580108"/>
                </a:cubicBezTo>
                <a:lnTo>
                  <a:pt x="0" y="116024"/>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42225" lIns="42225" spcFirstLastPara="1" rIns="42225" wrap="square" tIns="42225">
            <a:noAutofit/>
          </a:bodyPr>
          <a:lstStyle/>
          <a:p>
            <a:pPr indent="0" lvl="1" marL="36000" marR="0" rtl="0" algn="l">
              <a:spcBef>
                <a:spcPts val="0"/>
              </a:spcBef>
              <a:spcAft>
                <a:spcPts val="0"/>
              </a:spcAft>
              <a:buNone/>
            </a:pPr>
            <a:r>
              <a:rPr b="0" i="0" lang="en-GB" sz="1600" u="none" cap="none" strike="noStrike">
                <a:solidFill>
                  <a:srgbClr val="000000"/>
                </a:solidFill>
                <a:latin typeface="Arial"/>
                <a:ea typeface="Arial"/>
                <a:cs typeface="Arial"/>
                <a:sym typeface="Arial"/>
              </a:rPr>
              <a:t>Se lie à l‘IL-4 et l’IL-13 pour les réponses médiées par les </a:t>
            </a:r>
            <a:r>
              <a:rPr b="0" i="0" lang="en-GB" sz="1600" u="none" cap="none" strike="noStrike">
                <a:solidFill>
                  <a:schemeClr val="dk1"/>
                </a:solidFill>
                <a:latin typeface="Arial"/>
                <a:ea typeface="Arial"/>
                <a:cs typeface="Arial"/>
                <a:sym typeface="Arial"/>
              </a:rPr>
              <a:t>cytokines, y compris la llibération des cytokines proinflammatoires, chemokines, et les IgE</a:t>
            </a:r>
            <a:endParaRPr b="0" i="0" sz="1600" u="none" cap="none" strike="noStrike">
              <a:solidFill>
                <a:srgbClr val="000000"/>
              </a:solidFill>
              <a:latin typeface="Arial"/>
              <a:ea typeface="Arial"/>
              <a:cs typeface="Arial"/>
              <a:sym typeface="Arial"/>
            </a:endParaRPr>
          </a:p>
        </p:txBody>
      </p:sp>
      <p:sp>
        <p:nvSpPr>
          <p:cNvPr id="258" name="Google Shape;258;p17"/>
          <p:cNvSpPr/>
          <p:nvPr/>
        </p:nvSpPr>
        <p:spPr>
          <a:xfrm>
            <a:off x="682628" y="4475474"/>
            <a:ext cx="3535699" cy="696132"/>
          </a:xfrm>
          <a:custGeom>
            <a:rect b="b" l="l" r="r" t="t"/>
            <a:pathLst>
              <a:path extrusionOk="0" h="696132" w="3535699">
                <a:moveTo>
                  <a:pt x="0" y="116024"/>
                </a:moveTo>
                <a:cubicBezTo>
                  <a:pt x="0" y="51946"/>
                  <a:pt x="51946" y="0"/>
                  <a:pt x="116024" y="0"/>
                </a:cubicBezTo>
                <a:lnTo>
                  <a:pt x="3419675" y="0"/>
                </a:lnTo>
                <a:cubicBezTo>
                  <a:pt x="3483753" y="0"/>
                  <a:pt x="3535699" y="51946"/>
                  <a:pt x="3535699" y="116024"/>
                </a:cubicBezTo>
                <a:lnTo>
                  <a:pt x="3535699" y="580108"/>
                </a:lnTo>
                <a:cubicBezTo>
                  <a:pt x="3535699" y="644186"/>
                  <a:pt x="3483753" y="696132"/>
                  <a:pt x="3419675" y="696132"/>
                </a:cubicBezTo>
                <a:lnTo>
                  <a:pt x="116024" y="696132"/>
                </a:lnTo>
                <a:cubicBezTo>
                  <a:pt x="51946" y="696132"/>
                  <a:pt x="0" y="644186"/>
                  <a:pt x="0" y="580108"/>
                </a:cubicBezTo>
                <a:lnTo>
                  <a:pt x="0" y="116024"/>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94925" lIns="155900" spcFirstLastPara="1" rIns="155900" wrap="square" tIns="94925">
            <a:noAutofit/>
          </a:bodyPr>
          <a:lstStyle/>
          <a:p>
            <a:pPr indent="0" lvl="0" marL="0" marR="0" rtl="0" algn="ctr">
              <a:lnSpc>
                <a:spcPct val="90000"/>
              </a:lnSpc>
              <a:spcBef>
                <a:spcPts val="0"/>
              </a:spcBef>
              <a:spcAft>
                <a:spcPts val="0"/>
              </a:spcAft>
              <a:buClr>
                <a:srgbClr val="FFFFFF"/>
              </a:buClr>
              <a:buSzPts val="3200"/>
              <a:buFont typeface="Arial"/>
              <a:buNone/>
            </a:pPr>
            <a:r>
              <a:rPr b="1" lang="en-GB" sz="3200" u="sng">
                <a:solidFill>
                  <a:srgbClr val="FFFFFF"/>
                </a:solidFill>
                <a:latin typeface="Arial"/>
                <a:ea typeface="Arial"/>
                <a:cs typeface="Arial"/>
                <a:sym typeface="Arial"/>
              </a:rPr>
              <a:t>DUPI</a:t>
            </a:r>
            <a:r>
              <a:rPr lang="en-GB" sz="3200">
                <a:solidFill>
                  <a:srgbClr val="FFFFFF"/>
                </a:solidFill>
                <a:latin typeface="Arial"/>
                <a:ea typeface="Arial"/>
                <a:cs typeface="Arial"/>
                <a:sym typeface="Arial"/>
              </a:rPr>
              <a:t>lumab</a:t>
            </a:r>
            <a:endParaRPr sz="3200">
              <a:solidFill>
                <a:srgbClr val="FFFFFF"/>
              </a:solidFill>
              <a:latin typeface="Arial"/>
              <a:ea typeface="Arial"/>
              <a:cs typeface="Arial"/>
              <a:sym typeface="Arial"/>
            </a:endParaRPr>
          </a:p>
        </p:txBody>
      </p:sp>
      <p:sp>
        <p:nvSpPr>
          <p:cNvPr id="259" name="Google Shape;259;p17"/>
          <p:cNvSpPr/>
          <p:nvPr/>
        </p:nvSpPr>
        <p:spPr>
          <a:xfrm>
            <a:off x="4305347" y="5241770"/>
            <a:ext cx="7406051" cy="892811"/>
          </a:xfrm>
          <a:custGeom>
            <a:rect b="b" l="l" r="r" t="t"/>
            <a:pathLst>
              <a:path extrusionOk="0" h="696132" w="6583680">
                <a:moveTo>
                  <a:pt x="0" y="116024"/>
                </a:moveTo>
                <a:cubicBezTo>
                  <a:pt x="0" y="51946"/>
                  <a:pt x="51946" y="0"/>
                  <a:pt x="116024" y="0"/>
                </a:cubicBezTo>
                <a:lnTo>
                  <a:pt x="6467656" y="0"/>
                </a:lnTo>
                <a:cubicBezTo>
                  <a:pt x="6531734" y="0"/>
                  <a:pt x="6583680" y="51946"/>
                  <a:pt x="6583680" y="116024"/>
                </a:cubicBezTo>
                <a:lnTo>
                  <a:pt x="6583680" y="580108"/>
                </a:lnTo>
                <a:cubicBezTo>
                  <a:pt x="6583680" y="644186"/>
                  <a:pt x="6531734" y="696132"/>
                  <a:pt x="6467656" y="696132"/>
                </a:cubicBezTo>
                <a:lnTo>
                  <a:pt x="116024" y="696132"/>
                </a:lnTo>
                <a:cubicBezTo>
                  <a:pt x="51946" y="696132"/>
                  <a:pt x="0" y="644186"/>
                  <a:pt x="0" y="580108"/>
                </a:cubicBezTo>
                <a:lnTo>
                  <a:pt x="0" y="116024"/>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t" bIns="42225" lIns="42225" spcFirstLastPara="1" rIns="42225" wrap="square" tIns="42225">
            <a:noAutofit/>
          </a:bodyPr>
          <a:lstStyle/>
          <a:p>
            <a:pPr indent="0" lvl="1" marL="0" marR="0" rtl="0" algn="l">
              <a:spcBef>
                <a:spcPts val="0"/>
              </a:spcBef>
              <a:spcAft>
                <a:spcPts val="0"/>
              </a:spcAft>
              <a:buNone/>
            </a:pPr>
            <a:r>
              <a:rPr b="0" i="0" lang="en-GB" sz="1600" u="none" cap="none" strike="noStrike">
                <a:solidFill>
                  <a:srgbClr val="000000"/>
                </a:solidFill>
                <a:latin typeface="Arial"/>
                <a:ea typeface="Arial"/>
                <a:cs typeface="Arial"/>
                <a:sym typeface="Arial"/>
              </a:rPr>
              <a:t>Inhibe le TSLP “Alarmine” qui inhibite l’initiation de la cascade inflammatoire T2 de la réponse immunitaire innée (via ILC2) et acquise (via Th2), mais aussi peut-être la voie neutrophilique non-T2 (via IL-17)</a:t>
            </a:r>
            <a:endParaRPr/>
          </a:p>
        </p:txBody>
      </p:sp>
      <p:sp>
        <p:nvSpPr>
          <p:cNvPr id="260" name="Google Shape;260;p17"/>
          <p:cNvSpPr/>
          <p:nvPr/>
        </p:nvSpPr>
        <p:spPr>
          <a:xfrm>
            <a:off x="682628" y="5241219"/>
            <a:ext cx="3535699" cy="696132"/>
          </a:xfrm>
          <a:custGeom>
            <a:rect b="b" l="l" r="r" t="t"/>
            <a:pathLst>
              <a:path extrusionOk="0" h="696132" w="3535699">
                <a:moveTo>
                  <a:pt x="0" y="116024"/>
                </a:moveTo>
                <a:cubicBezTo>
                  <a:pt x="0" y="51946"/>
                  <a:pt x="51946" y="0"/>
                  <a:pt x="116024" y="0"/>
                </a:cubicBezTo>
                <a:lnTo>
                  <a:pt x="3419675" y="0"/>
                </a:lnTo>
                <a:cubicBezTo>
                  <a:pt x="3483753" y="0"/>
                  <a:pt x="3535699" y="51946"/>
                  <a:pt x="3535699" y="116024"/>
                </a:cubicBezTo>
                <a:lnTo>
                  <a:pt x="3535699" y="580108"/>
                </a:lnTo>
                <a:cubicBezTo>
                  <a:pt x="3535699" y="644186"/>
                  <a:pt x="3483753" y="696132"/>
                  <a:pt x="3419675" y="696132"/>
                </a:cubicBezTo>
                <a:lnTo>
                  <a:pt x="116024" y="696132"/>
                </a:lnTo>
                <a:cubicBezTo>
                  <a:pt x="51946" y="696132"/>
                  <a:pt x="0" y="644186"/>
                  <a:pt x="0" y="580108"/>
                </a:cubicBezTo>
                <a:lnTo>
                  <a:pt x="0" y="116024"/>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94925" lIns="155900" spcFirstLastPara="1" rIns="155900" wrap="square" tIns="94925">
            <a:noAutofit/>
          </a:bodyPr>
          <a:lstStyle/>
          <a:p>
            <a:pPr indent="0" lvl="0" marL="0" marR="0" rtl="0" algn="ctr">
              <a:lnSpc>
                <a:spcPct val="90000"/>
              </a:lnSpc>
              <a:spcBef>
                <a:spcPts val="0"/>
              </a:spcBef>
              <a:spcAft>
                <a:spcPts val="0"/>
              </a:spcAft>
              <a:buClr>
                <a:srgbClr val="FFFFFF"/>
              </a:buClr>
              <a:buSzPts val="3200"/>
              <a:buFont typeface="Arial"/>
              <a:buNone/>
            </a:pPr>
            <a:r>
              <a:rPr b="1" lang="en-GB" sz="3200" u="sng">
                <a:solidFill>
                  <a:srgbClr val="FFFFFF"/>
                </a:solidFill>
                <a:latin typeface="Arial"/>
                <a:ea typeface="Arial"/>
                <a:cs typeface="Arial"/>
                <a:sym typeface="Arial"/>
              </a:rPr>
              <a:t>TEZE</a:t>
            </a:r>
            <a:r>
              <a:rPr lang="en-GB" sz="3200">
                <a:solidFill>
                  <a:srgbClr val="FFFFFF"/>
                </a:solidFill>
                <a:latin typeface="Arial"/>
                <a:ea typeface="Arial"/>
                <a:cs typeface="Arial"/>
                <a:sym typeface="Arial"/>
              </a:rPr>
              <a:t>pelumab</a:t>
            </a:r>
            <a:endParaRPr sz="320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6" name="Google Shape;266;p18"/>
          <p:cNvSpPr txBox="1"/>
          <p:nvPr/>
        </p:nvSpPr>
        <p:spPr>
          <a:xfrm>
            <a:off x="-53009" y="6180735"/>
            <a:ext cx="831320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Adapted from:</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Pelaia C, Crimi C, Vatrella A, Tinello C, Terracciano R and Pelaia G (2020)</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Molecular Targets for Biological Therapies of Severe Asthma. Front. Immunol. 11:603312.</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doi: 10.3389/fimmu.2020.603312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a:t>Revue</a:t>
            </a:r>
            <a:endParaRPr sz="3200"/>
          </a:p>
        </p:txBody>
      </p:sp>
      <p:sp>
        <p:nvSpPr>
          <p:cNvPr id="273" name="Google Shape;273;p19"/>
          <p:cNvSpPr txBox="1"/>
          <p:nvPr/>
        </p:nvSpPr>
        <p:spPr>
          <a:xfrm>
            <a:off x="642000" y="848993"/>
            <a:ext cx="10515600" cy="4786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5000"/>
              </a:lnSpc>
              <a:spcBef>
                <a:spcPts val="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L’environnement du nouveau lieu de travail de la patiente est contrôlé par un filtre HEPA dans le climatiseur, ce qui limite la concentration de pollens dans l’air.</a:t>
            </a:r>
            <a:endParaRPr sz="2400">
              <a:latin typeface="Calibri"/>
              <a:ea typeface="Calibri"/>
              <a:cs typeface="Calibri"/>
              <a:sym typeface="Calibri"/>
            </a:endParaRPr>
          </a:p>
          <a:p>
            <a:pPr indent="-228600" lvl="0" marL="228600" marR="0" rtl="0" algn="l">
              <a:lnSpc>
                <a:spcPct val="115000"/>
              </a:lnSpc>
              <a:spcBef>
                <a:spcPts val="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Son nouveau logement est situé en dehors des limites de la ville avec une qualité d’air excellente.</a:t>
            </a:r>
            <a:endParaRPr/>
          </a:p>
          <a:p>
            <a:pPr indent="-228600" lvl="0" marL="228600" marR="0" rtl="0" algn="l">
              <a:lnSpc>
                <a:spcPct val="115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Le centre tertiaire de soins a répondu qu’elle est une bonne candidate à la biothérapie et la patiente a été inscrite dans le circuit du traitement après qu’elle ait consulté en soins secondaires et on lui ait expliqué ce qu'est la biothérapie</a:t>
            </a:r>
            <a:r>
              <a:rPr lang="en-GB" sz="1600">
                <a:solidFill>
                  <a:schemeClr val="dk1"/>
                </a:solidFill>
                <a:latin typeface="Arial"/>
                <a:ea typeface="Arial"/>
                <a:cs typeface="Arial"/>
                <a:sym typeface="Arial"/>
              </a:rPr>
              <a:t>.</a:t>
            </a:r>
            <a:endParaRPr sz="900">
              <a:solidFill>
                <a:srgbClr val="000000"/>
              </a:solidFill>
              <a:latin typeface="Calibri"/>
              <a:ea typeface="Calibri"/>
              <a:cs typeface="Calibri"/>
              <a:sym typeface="Calibri"/>
            </a:endParaRPr>
          </a:p>
          <a:p>
            <a:pPr indent="-228600" lvl="0" marL="228600" marR="0" rtl="0" algn="l">
              <a:lnSpc>
                <a:spcPct val="115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3 mois après le début de la biothérapie</a:t>
            </a:r>
            <a:br>
              <a:rPr lang="en-GB" sz="2400">
                <a:latin typeface="Calibri"/>
                <a:ea typeface="Calibri"/>
                <a:cs typeface="Calibri"/>
                <a:sym typeface="Calibri"/>
              </a:rPr>
            </a:br>
            <a:r>
              <a:rPr lang="en-GB" sz="2400">
                <a:latin typeface="Calibri"/>
                <a:ea typeface="Calibri"/>
                <a:cs typeface="Calibri"/>
                <a:sym typeface="Calibri"/>
              </a:rPr>
              <a:t>- </a:t>
            </a:r>
            <a:r>
              <a:rPr b="0" i="0" lang="en-GB" sz="2000" u="none" cap="none" strike="noStrike">
                <a:solidFill>
                  <a:srgbClr val="000000"/>
                </a:solidFill>
                <a:latin typeface="Calibri"/>
                <a:ea typeface="Calibri"/>
                <a:cs typeface="Calibri"/>
                <a:sym typeface="Calibri"/>
              </a:rPr>
              <a:t>FeNO 23 ppb (avec une faible dose de CSI)</a:t>
            </a:r>
            <a:br>
              <a:rPr lang="en-GB"/>
            </a:br>
            <a:r>
              <a:rPr lang="en-GB"/>
              <a:t>- </a:t>
            </a:r>
            <a:r>
              <a:rPr b="0" i="0" lang="en-GB" sz="2000" u="none" cap="none" strike="noStrike">
                <a:solidFill>
                  <a:srgbClr val="000000"/>
                </a:solidFill>
                <a:latin typeface="Calibri"/>
                <a:ea typeface="Calibri"/>
                <a:cs typeface="Calibri"/>
                <a:sym typeface="Calibri"/>
              </a:rPr>
              <a:t>Eosinophiles sanguins 35 cellules/µL</a:t>
            </a:r>
            <a:br>
              <a:rPr lang="en-GB"/>
            </a:br>
            <a:r>
              <a:rPr lang="en-GB"/>
              <a:t>- </a:t>
            </a:r>
            <a:r>
              <a:rPr b="0" i="0" lang="en-GB" sz="2000" u="none" cap="none" strike="noStrike">
                <a:solidFill>
                  <a:srgbClr val="000000"/>
                </a:solidFill>
                <a:latin typeface="Calibri"/>
                <a:ea typeface="Calibri"/>
                <a:cs typeface="Calibri"/>
                <a:sym typeface="Calibri"/>
              </a:rPr>
              <a:t>VEMS 2.28 (86%), CVF 3.2 (99%), Rapport 0.71</a:t>
            </a:r>
            <a:endParaRPr/>
          </a:p>
        </p:txBody>
      </p:sp>
      <p:pic>
        <p:nvPicPr>
          <p:cNvPr id="274" name="Google Shape;274;p19"/>
          <p:cNvPicPr preferRelativeResize="0"/>
          <p:nvPr/>
        </p:nvPicPr>
        <p:blipFill rotWithShape="1">
          <a:blip r:embed="rId3">
            <a:alphaModFix/>
          </a:blip>
          <a:srcRect b="0" l="0" r="0" t="0"/>
          <a:stretch/>
        </p:blipFill>
        <p:spPr>
          <a:xfrm>
            <a:off x="9043400" y="4438627"/>
            <a:ext cx="2000399" cy="2000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a:t>L’Assistant de Bureau</a:t>
            </a:r>
            <a:endParaRPr sz="3200"/>
          </a:p>
        </p:txBody>
      </p:sp>
      <p:sp>
        <p:nvSpPr>
          <p:cNvPr id="100" name="Google Shape;100;p2"/>
          <p:cNvSpPr txBox="1"/>
          <p:nvPr>
            <p:ph idx="1" type="body"/>
          </p:nvPr>
        </p:nvSpPr>
        <p:spPr>
          <a:xfrm>
            <a:off x="1491371" y="5445229"/>
            <a:ext cx="9209258" cy="59166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1B44B"/>
              </a:buClr>
              <a:buSzPts val="2000"/>
              <a:buFont typeface="Arial"/>
              <a:buNone/>
            </a:pPr>
            <a:r>
              <a:rPr b="0" i="0" lang="en-GB" sz="2000" u="none" cap="none" strike="noStrike">
                <a:solidFill>
                  <a:schemeClr val="dk1"/>
                </a:solidFill>
                <a:latin typeface="Calibri"/>
                <a:ea typeface="Calibri"/>
                <a:cs typeface="Calibri"/>
                <a:sym typeface="Calibri"/>
              </a:rPr>
              <a:t>Associé à l’IPCRG (International Primary Care Respiratory Group) </a:t>
            </a:r>
            <a:r>
              <a:rPr lang="en-GB" sz="2000">
                <a:solidFill>
                  <a:schemeClr val="dk1"/>
                </a:solidFill>
                <a:latin typeface="Calibri"/>
                <a:ea typeface="Calibri"/>
                <a:cs typeface="Calibri"/>
                <a:sym typeface="Calibri"/>
              </a:rPr>
              <a:t>Assistant de Bureau</a:t>
            </a:r>
            <a:r>
              <a:rPr b="0" i="0" lang="en-GB" sz="2000" u="none" cap="none" strike="noStrike">
                <a:solidFill>
                  <a:schemeClr val="dk1"/>
                </a:solidFill>
                <a:latin typeface="Calibri"/>
                <a:ea typeface="Calibri"/>
                <a:cs typeface="Calibri"/>
                <a:sym typeface="Calibri"/>
              </a:rPr>
              <a:t> Num</a:t>
            </a:r>
            <a:r>
              <a:rPr lang="en-GB" sz="2000">
                <a:solidFill>
                  <a:schemeClr val="dk1"/>
                </a:solidFill>
                <a:latin typeface="Calibri"/>
                <a:ea typeface="Calibri"/>
                <a:cs typeface="Calibri"/>
                <a:sym typeface="Calibri"/>
              </a:rPr>
              <a:t>éro</a:t>
            </a:r>
            <a:r>
              <a:rPr b="0" i="0" lang="en-GB" sz="2000" u="none" cap="none" strike="noStrike">
                <a:solidFill>
                  <a:schemeClr val="dk1"/>
                </a:solidFill>
                <a:latin typeface="Calibri"/>
                <a:ea typeface="Calibri"/>
                <a:cs typeface="Calibri"/>
                <a:sym typeface="Calibri"/>
              </a:rPr>
              <a:t> 2</a:t>
            </a:r>
            <a:br>
              <a:rPr b="0" i="0" lang="en-GB" sz="2000" u="none" cap="none" strike="noStrike">
                <a:solidFill>
                  <a:schemeClr val="dk1"/>
                </a:solidFill>
                <a:latin typeface="Calibri"/>
                <a:ea typeface="Calibri"/>
                <a:cs typeface="Calibri"/>
                <a:sym typeface="Calibri"/>
              </a:rPr>
            </a:br>
            <a:r>
              <a:rPr b="0" i="0" lang="en-GB" sz="2000" u="none" cap="none" strike="noStrike">
                <a:solidFill>
                  <a:schemeClr val="dk1"/>
                </a:solidFill>
                <a:latin typeface="Calibri"/>
                <a:ea typeface="Calibri"/>
                <a:cs typeface="Calibri"/>
                <a:sym typeface="Calibri"/>
              </a:rPr>
              <a:t>https://www.ipcrg.org/dth2</a:t>
            </a:r>
            <a:endParaRPr/>
          </a:p>
          <a:p>
            <a:pPr indent="0" lvl="0" marL="0" marR="0" rtl="0" algn="l">
              <a:lnSpc>
                <a:spcPct val="90000"/>
              </a:lnSpc>
              <a:spcBef>
                <a:spcPts val="1000"/>
              </a:spcBef>
              <a:spcAft>
                <a:spcPts val="0"/>
              </a:spcAft>
              <a:buClr>
                <a:srgbClr val="31B44B"/>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nvGrpSpPr>
          <p:cNvPr id="101" name="Google Shape;101;p2"/>
          <p:cNvGrpSpPr/>
          <p:nvPr/>
        </p:nvGrpSpPr>
        <p:grpSpPr>
          <a:xfrm>
            <a:off x="838200" y="940655"/>
            <a:ext cx="9835776" cy="3248559"/>
            <a:chOff x="2023809" y="3137394"/>
            <a:chExt cx="9401818" cy="3248559"/>
          </a:xfrm>
        </p:grpSpPr>
        <p:pic>
          <p:nvPicPr>
            <p:cNvPr id="102" name="Google Shape;102;p2"/>
            <p:cNvPicPr preferRelativeResize="0"/>
            <p:nvPr/>
          </p:nvPicPr>
          <p:blipFill rotWithShape="1">
            <a:blip r:embed="rId3">
              <a:alphaModFix/>
            </a:blip>
            <a:srcRect b="0" l="0" r="0" t="0"/>
            <a:stretch/>
          </p:blipFill>
          <p:spPr>
            <a:xfrm>
              <a:off x="2023809" y="3140155"/>
              <a:ext cx="2293576" cy="3240000"/>
            </a:xfrm>
            <a:prstGeom prst="rect">
              <a:avLst/>
            </a:prstGeom>
            <a:noFill/>
            <a:ln cap="flat" cmpd="sng" w="9525">
              <a:solidFill>
                <a:srgbClr val="7F7F7F"/>
              </a:solidFill>
              <a:prstDash val="solid"/>
              <a:round/>
              <a:headEnd len="sm" w="sm" type="none"/>
              <a:tailEnd len="sm" w="sm" type="none"/>
            </a:ln>
          </p:spPr>
        </p:pic>
        <p:pic>
          <p:nvPicPr>
            <p:cNvPr id="103" name="Google Shape;103;p2"/>
            <p:cNvPicPr preferRelativeResize="0"/>
            <p:nvPr/>
          </p:nvPicPr>
          <p:blipFill rotWithShape="1">
            <a:blip r:embed="rId4">
              <a:alphaModFix/>
            </a:blip>
            <a:srcRect b="0" l="0" r="0" t="0"/>
            <a:stretch/>
          </p:blipFill>
          <p:spPr>
            <a:xfrm>
              <a:off x="4393216" y="3137394"/>
              <a:ext cx="2293595" cy="3240000"/>
            </a:xfrm>
            <a:prstGeom prst="rect">
              <a:avLst/>
            </a:prstGeom>
            <a:noFill/>
            <a:ln cap="flat" cmpd="sng" w="9525">
              <a:solidFill>
                <a:srgbClr val="7F7F7F"/>
              </a:solidFill>
              <a:prstDash val="solid"/>
              <a:round/>
              <a:headEnd len="sm" w="sm" type="none"/>
              <a:tailEnd len="sm" w="sm" type="none"/>
            </a:ln>
          </p:spPr>
        </p:pic>
        <p:pic>
          <p:nvPicPr>
            <p:cNvPr id="104" name="Google Shape;104;p2"/>
            <p:cNvPicPr preferRelativeResize="0"/>
            <p:nvPr/>
          </p:nvPicPr>
          <p:blipFill rotWithShape="1">
            <a:blip r:embed="rId5">
              <a:alphaModFix/>
            </a:blip>
            <a:srcRect b="0" l="0" r="0" t="0"/>
            <a:stretch/>
          </p:blipFill>
          <p:spPr>
            <a:xfrm>
              <a:off x="6762642" y="3137394"/>
              <a:ext cx="2293577" cy="3240000"/>
            </a:xfrm>
            <a:prstGeom prst="rect">
              <a:avLst/>
            </a:prstGeom>
            <a:noFill/>
            <a:ln cap="flat" cmpd="sng" w="9525">
              <a:solidFill>
                <a:srgbClr val="7F7F7F"/>
              </a:solidFill>
              <a:prstDash val="solid"/>
              <a:round/>
              <a:headEnd len="sm" w="sm" type="none"/>
              <a:tailEnd len="sm" w="sm" type="none"/>
            </a:ln>
          </p:spPr>
        </p:pic>
        <p:pic>
          <p:nvPicPr>
            <p:cNvPr id="105" name="Google Shape;105;p2"/>
            <p:cNvPicPr preferRelativeResize="0"/>
            <p:nvPr/>
          </p:nvPicPr>
          <p:blipFill rotWithShape="1">
            <a:blip r:embed="rId6">
              <a:alphaModFix/>
            </a:blip>
            <a:srcRect b="0" l="0" r="0" t="0"/>
            <a:stretch/>
          </p:blipFill>
          <p:spPr>
            <a:xfrm>
              <a:off x="9132050" y="3145953"/>
              <a:ext cx="2293577" cy="3240000"/>
            </a:xfrm>
            <a:prstGeom prst="rect">
              <a:avLst/>
            </a:prstGeom>
            <a:noFill/>
            <a:ln cap="flat" cmpd="sng" w="9525">
              <a:solidFill>
                <a:srgbClr val="7F7F7F"/>
              </a:solidFill>
              <a:prstDash val="solid"/>
              <a:round/>
              <a:headEnd len="sm" w="sm" type="none"/>
              <a:tailEnd len="sm" w="sm" type="none"/>
            </a:ln>
          </p:spPr>
        </p:pic>
      </p:grpSp>
      <p:sp>
        <p:nvSpPr>
          <p:cNvPr id="106" name="Google Shape;106;p2"/>
          <p:cNvSpPr txBox="1"/>
          <p:nvPr/>
        </p:nvSpPr>
        <p:spPr>
          <a:xfrm>
            <a:off x="650881" y="4241058"/>
            <a:ext cx="1028976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Arial"/>
              <a:buNone/>
            </a:pPr>
            <a:r>
              <a:rPr b="0" i="0" lang="en-GB" sz="1800" u="none" strike="noStrike">
                <a:solidFill>
                  <a:srgbClr val="000000"/>
                </a:solidFill>
                <a:latin typeface="Arial"/>
                <a:ea typeface="Arial"/>
                <a:cs typeface="Arial"/>
                <a:sym typeface="Arial"/>
              </a:rPr>
              <a:t>Comment</a:t>
            </a:r>
            <a:r>
              <a:rPr lang="en-GB" sz="2000">
                <a:solidFill>
                  <a:schemeClr val="dk1"/>
                </a:solidFill>
                <a:latin typeface="Calibri"/>
                <a:ea typeface="Calibri"/>
                <a:cs typeface="Calibri"/>
                <a:sym typeface="Calibri"/>
              </a:rPr>
              <a:t> </a:t>
            </a:r>
            <a:r>
              <a:rPr b="0" i="0" lang="en-GB" sz="1800" u="none" strike="noStrike">
                <a:solidFill>
                  <a:srgbClr val="000000"/>
                </a:solidFill>
                <a:latin typeface="Arial"/>
                <a:ea typeface="Arial"/>
                <a:cs typeface="Arial"/>
                <a:sym typeface="Arial"/>
              </a:rPr>
              <a:t>identifier un patient souffrant</a:t>
            </a:r>
            <a:r>
              <a:rPr lang="en-GB" sz="2000">
                <a:solidFill>
                  <a:schemeClr val="dk1"/>
                </a:solidFill>
                <a:latin typeface="Calibri"/>
                <a:ea typeface="Calibri"/>
                <a:cs typeface="Calibri"/>
                <a:sym typeface="Calibri"/>
              </a:rPr>
              <a:t> </a:t>
            </a:r>
            <a:r>
              <a:rPr b="0" i="0" lang="en-GB" sz="1800" u="none" strike="noStrike">
                <a:solidFill>
                  <a:srgbClr val="000000"/>
                </a:solidFill>
                <a:latin typeface="Arial"/>
                <a:ea typeface="Arial"/>
                <a:cs typeface="Arial"/>
                <a:sym typeface="Arial"/>
              </a:rPr>
              <a:t>d'asthme difficile à gérer </a:t>
            </a:r>
            <a:r>
              <a:rPr lang="en-GB" sz="2000">
                <a:solidFill>
                  <a:schemeClr val="dk1"/>
                </a:solidFill>
                <a:latin typeface="Calibri"/>
                <a:ea typeface="Calibri"/>
                <a:cs typeface="Calibri"/>
                <a:sym typeface="Calibri"/>
              </a:rPr>
              <a:t>?</a:t>
            </a:r>
            <a:endParaRPr/>
          </a:p>
          <a:p>
            <a:pPr indent="0" lvl="0" marL="0" marR="0" rtl="0" algn="ctr">
              <a:spcBef>
                <a:spcPts val="0"/>
              </a:spcBef>
              <a:spcAft>
                <a:spcPts val="0"/>
              </a:spcAft>
              <a:buClr>
                <a:srgbClr val="000000"/>
              </a:buClr>
              <a:buSzPts val="1800"/>
              <a:buFont typeface="Arial"/>
              <a:buNone/>
            </a:pPr>
            <a:r>
              <a:rPr b="0" i="0" lang="en-GB" sz="1800" u="none" strike="noStrike">
                <a:solidFill>
                  <a:srgbClr val="000000"/>
                </a:solidFill>
                <a:latin typeface="Arial"/>
                <a:ea typeface="Arial"/>
                <a:cs typeface="Arial"/>
                <a:sym typeface="Arial"/>
              </a:rPr>
              <a:t>Que doit-on vérifier</a:t>
            </a:r>
            <a:r>
              <a:rPr lang="en-GB" sz="2000">
                <a:solidFill>
                  <a:schemeClr val="dk1"/>
                </a:solidFill>
                <a:latin typeface="Calibri"/>
                <a:ea typeface="Calibri"/>
                <a:cs typeface="Calibri"/>
                <a:sym typeface="Calibri"/>
              </a:rPr>
              <a:t> </a:t>
            </a:r>
            <a:r>
              <a:rPr b="0" i="0" lang="en-GB" sz="1800" u="none" strike="noStrike">
                <a:solidFill>
                  <a:srgbClr val="000000"/>
                </a:solidFill>
                <a:latin typeface="Arial"/>
                <a:ea typeface="Arial"/>
                <a:cs typeface="Arial"/>
                <a:sym typeface="Arial"/>
              </a:rPr>
              <a:t>lors d’une évaluation structurée ?</a:t>
            </a:r>
            <a:endParaRPr sz="2000">
              <a:solidFill>
                <a:schemeClr val="dk1"/>
              </a:solidFill>
              <a:latin typeface="Calibri"/>
              <a:ea typeface="Calibri"/>
              <a:cs typeface="Calibri"/>
              <a:sym typeface="Calibri"/>
            </a:endParaRPr>
          </a:p>
          <a:p>
            <a:pPr indent="0" lvl="0" marL="0" marR="0" rtl="0" algn="ctr">
              <a:spcBef>
                <a:spcPts val="0"/>
              </a:spcBef>
              <a:spcAft>
                <a:spcPts val="0"/>
              </a:spcAft>
              <a:buClr>
                <a:srgbClr val="000000"/>
              </a:buClr>
              <a:buSzPts val="1800"/>
              <a:buFont typeface="Arial"/>
              <a:buNone/>
            </a:pPr>
            <a:r>
              <a:rPr b="0" i="0" lang="en-GB" sz="1800" u="none" strike="noStrike">
                <a:solidFill>
                  <a:srgbClr val="000000"/>
                </a:solidFill>
                <a:latin typeface="Arial"/>
                <a:ea typeface="Arial"/>
                <a:cs typeface="Arial"/>
                <a:sym typeface="Arial"/>
              </a:rPr>
              <a:t>Quand référer pour une</a:t>
            </a:r>
            <a:r>
              <a:rPr lang="en-GB" sz="2000">
                <a:solidFill>
                  <a:schemeClr val="dk1"/>
                </a:solidFill>
                <a:latin typeface="Calibri"/>
                <a:ea typeface="Calibri"/>
                <a:cs typeface="Calibri"/>
                <a:sym typeface="Calibri"/>
              </a:rPr>
              <a:t> </a:t>
            </a:r>
            <a:r>
              <a:rPr b="0" i="0" lang="en-GB" sz="1800" u="none" strike="noStrike">
                <a:solidFill>
                  <a:srgbClr val="000000"/>
                </a:solidFill>
                <a:latin typeface="Arial"/>
                <a:ea typeface="Arial"/>
                <a:cs typeface="Arial"/>
                <a:sym typeface="Arial"/>
              </a:rPr>
              <a:t>l'évaluation par un spécialiste ?</a:t>
            </a:r>
            <a:endParaRPr b="0" sz="2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0"/>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Resumé</a:t>
            </a:r>
            <a:endParaRPr/>
          </a:p>
        </p:txBody>
      </p:sp>
      <p:sp>
        <p:nvSpPr>
          <p:cNvPr id="281" name="Google Shape;281;p20"/>
          <p:cNvSpPr txBox="1"/>
          <p:nvPr/>
        </p:nvSpPr>
        <p:spPr>
          <a:xfrm>
            <a:off x="838200" y="1281099"/>
            <a:ext cx="10850700" cy="4786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5000"/>
              </a:lnSpc>
              <a:spcBef>
                <a:spcPts val="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Il est important de comprendre que malgré la meilleure technique d’inhalation, une dose maximale de CSI et une bonne observance, il y’a toujours une cohorte de patients qui ne répondent pas complètement. Ces patients sont d’excellents candidats à adresser pour une éventuelle biothérapie.</a:t>
            </a:r>
            <a:endParaRPr sz="900">
              <a:solidFill>
                <a:srgbClr val="000000"/>
              </a:solidFill>
              <a:latin typeface="Calibri"/>
              <a:ea typeface="Calibri"/>
              <a:cs typeface="Calibri"/>
              <a:sym typeface="Calibri"/>
            </a:endParaRPr>
          </a:p>
          <a:p>
            <a:pPr indent="-228600" lvl="0" marL="228600" marR="0" rtl="0" algn="l">
              <a:lnSpc>
                <a:spcPct val="115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Adresser un patient pour une prise en charge par un </a:t>
            </a:r>
            <a:r>
              <a:rPr lang="en-GB" sz="2400">
                <a:latin typeface="Calibri"/>
                <a:ea typeface="Calibri"/>
                <a:cs typeface="Calibri"/>
                <a:sym typeface="Calibri"/>
              </a:rPr>
              <a:t>spécialiste</a:t>
            </a:r>
            <a:r>
              <a:rPr lang="en-GB" sz="2400">
                <a:solidFill>
                  <a:srgbClr val="000000"/>
                </a:solidFill>
                <a:latin typeface="Calibri"/>
                <a:ea typeface="Calibri"/>
                <a:cs typeface="Calibri"/>
                <a:sym typeface="Calibri"/>
              </a:rPr>
              <a:t> </a:t>
            </a:r>
            <a:r>
              <a:rPr b="1" lang="en-GB" sz="2400">
                <a:solidFill>
                  <a:srgbClr val="000000"/>
                </a:solidFill>
                <a:latin typeface="Calibri"/>
                <a:ea typeface="Calibri"/>
                <a:cs typeface="Calibri"/>
                <a:sym typeface="Calibri"/>
              </a:rPr>
              <a:t>N’EST PAS</a:t>
            </a:r>
            <a:r>
              <a:rPr lang="en-GB" sz="2400">
                <a:solidFill>
                  <a:srgbClr val="000000"/>
                </a:solidFill>
                <a:latin typeface="Calibri"/>
                <a:ea typeface="Calibri"/>
                <a:cs typeface="Calibri"/>
                <a:sym typeface="Calibri"/>
              </a:rPr>
              <a:t> un échec thérapeutique. Cependant, en considérant </a:t>
            </a:r>
            <a:r>
              <a:rPr lang="en-GB" sz="2400">
                <a:latin typeface="Calibri"/>
                <a:ea typeface="Calibri"/>
                <a:cs typeface="Calibri"/>
                <a:sym typeface="Calibri"/>
              </a:rPr>
              <a:t>l'asthme</a:t>
            </a:r>
            <a:r>
              <a:rPr lang="en-GB" sz="2400">
                <a:solidFill>
                  <a:srgbClr val="000000"/>
                </a:solidFill>
                <a:latin typeface="Calibri"/>
                <a:ea typeface="Calibri"/>
                <a:cs typeface="Calibri"/>
                <a:sym typeface="Calibri"/>
              </a:rPr>
              <a:t> sévère, il est important d’avoir </a:t>
            </a:r>
            <a:r>
              <a:rPr b="1" lang="en-GB" sz="2400">
                <a:solidFill>
                  <a:srgbClr val="000000"/>
                </a:solidFill>
                <a:latin typeface="Calibri"/>
                <a:ea typeface="Calibri"/>
                <a:cs typeface="Calibri"/>
                <a:sym typeface="Calibri"/>
              </a:rPr>
              <a:t>D’ABORD </a:t>
            </a:r>
            <a:r>
              <a:rPr lang="en-GB" sz="2400">
                <a:solidFill>
                  <a:srgbClr val="000000"/>
                </a:solidFill>
                <a:latin typeface="Calibri"/>
                <a:ea typeface="Calibri"/>
                <a:cs typeface="Calibri"/>
                <a:sym typeface="Calibri"/>
              </a:rPr>
              <a:t>tout fait en soins primaires avant d’adresser le patient.</a:t>
            </a:r>
            <a:endParaRPr sz="900">
              <a:solidFill>
                <a:srgbClr val="000000"/>
              </a:solidFill>
              <a:latin typeface="Calibri"/>
              <a:ea typeface="Calibri"/>
              <a:cs typeface="Calibri"/>
              <a:sym typeface="Calibri"/>
            </a:endParaRPr>
          </a:p>
          <a:p>
            <a:pPr indent="-228600" lvl="0" marL="228600" marR="0" rtl="0" algn="l">
              <a:lnSpc>
                <a:spcPct val="115000"/>
              </a:lnSpc>
              <a:spcBef>
                <a:spcPts val="6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Adresser à un Spécialiste doit être fait au moment opportun; pas trop tôt quand les soins de base n’ont pas encore été accomplis, ni trop tard pour que le patient puisse en bénéficier avant une obstruction fixe des voies aériennes.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txBox="1"/>
          <p:nvPr/>
        </p:nvSpPr>
        <p:spPr>
          <a:xfrm>
            <a:off x="4128137" y="1302143"/>
            <a:ext cx="393572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000">
                <a:solidFill>
                  <a:schemeClr val="dk1"/>
                </a:solidFill>
                <a:latin typeface="Calibri"/>
                <a:ea typeface="Calibri"/>
                <a:cs typeface="Calibri"/>
                <a:sym typeface="Calibri"/>
              </a:rPr>
              <a:t>Au bon moment</a:t>
            </a:r>
            <a:endParaRPr/>
          </a:p>
        </p:txBody>
      </p:sp>
      <p:sp>
        <p:nvSpPr>
          <p:cNvPr id="288" name="Google Shape;288;p21"/>
          <p:cNvSpPr txBox="1"/>
          <p:nvPr/>
        </p:nvSpPr>
        <p:spPr>
          <a:xfrm>
            <a:off x="1227437" y="1302143"/>
            <a:ext cx="223657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000">
                <a:solidFill>
                  <a:schemeClr val="dk1"/>
                </a:solidFill>
                <a:latin typeface="Calibri"/>
                <a:ea typeface="Calibri"/>
                <a:cs typeface="Calibri"/>
                <a:sym typeface="Calibri"/>
              </a:rPr>
              <a:t>Too tôt</a:t>
            </a:r>
            <a:endParaRPr sz="4000">
              <a:solidFill>
                <a:schemeClr val="dk1"/>
              </a:solidFill>
              <a:latin typeface="Calibri"/>
              <a:ea typeface="Calibri"/>
              <a:cs typeface="Calibri"/>
              <a:sym typeface="Calibri"/>
            </a:endParaRPr>
          </a:p>
        </p:txBody>
      </p:sp>
      <p:sp>
        <p:nvSpPr>
          <p:cNvPr id="289" name="Google Shape;289;p21"/>
          <p:cNvSpPr txBox="1"/>
          <p:nvPr/>
        </p:nvSpPr>
        <p:spPr>
          <a:xfrm>
            <a:off x="8727990" y="1302143"/>
            <a:ext cx="223657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000">
                <a:solidFill>
                  <a:schemeClr val="dk1"/>
                </a:solidFill>
                <a:latin typeface="Calibri"/>
                <a:ea typeface="Calibri"/>
                <a:cs typeface="Calibri"/>
                <a:sym typeface="Calibri"/>
              </a:rPr>
              <a:t>Trop tard</a:t>
            </a:r>
            <a:endParaRPr/>
          </a:p>
        </p:txBody>
      </p:sp>
      <p:pic>
        <p:nvPicPr>
          <p:cNvPr id="290" name="Google Shape;290;p21"/>
          <p:cNvPicPr preferRelativeResize="0"/>
          <p:nvPr/>
        </p:nvPicPr>
        <p:blipFill rotWithShape="1">
          <a:blip r:embed="rId3">
            <a:alphaModFix/>
          </a:blip>
          <a:srcRect b="0" l="0" r="0" t="0"/>
          <a:stretch/>
        </p:blipFill>
        <p:spPr>
          <a:xfrm>
            <a:off x="0" y="2010029"/>
            <a:ext cx="12192000" cy="33831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2"/>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a:t>L’Assistant de Bureau</a:t>
            </a:r>
            <a:endParaRPr sz="3200"/>
          </a:p>
        </p:txBody>
      </p:sp>
      <p:pic>
        <p:nvPicPr>
          <p:cNvPr id="297" name="Google Shape;297;p22"/>
          <p:cNvPicPr preferRelativeResize="0"/>
          <p:nvPr/>
        </p:nvPicPr>
        <p:blipFill rotWithShape="1">
          <a:blip r:embed="rId3">
            <a:alphaModFix/>
          </a:blip>
          <a:srcRect b="0" l="0" r="0" t="0"/>
          <a:stretch/>
        </p:blipFill>
        <p:spPr>
          <a:xfrm>
            <a:off x="3441944" y="1103574"/>
            <a:ext cx="5308112" cy="53081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 name="Shape 110"/>
        <p:cNvGrpSpPr/>
        <p:nvPr/>
      </p:nvGrpSpPr>
      <p:grpSpPr>
        <a:xfrm>
          <a:off x="0" y="0"/>
          <a:ext cx="0" cy="0"/>
          <a:chOff x="0" y="0"/>
          <a:chExt cx="0" cy="0"/>
        </a:xfrm>
      </p:grpSpPr>
      <p:sp>
        <p:nvSpPr>
          <p:cNvPr id="111" name="Google Shape;111;p3"/>
          <p:cNvSpPr txBox="1"/>
          <p:nvPr>
            <p:ph type="title"/>
          </p:nvPr>
        </p:nvSpPr>
        <p:spPr>
          <a:xfrm>
            <a:off x="838200" y="325699"/>
            <a:ext cx="9573126" cy="7778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31B44B"/>
              </a:buClr>
              <a:buSzPct val="100000"/>
              <a:buFont typeface="Arial"/>
              <a:buNone/>
            </a:pPr>
            <a:r>
              <a:rPr b="1" lang="en-GB" sz="3200">
                <a:solidFill>
                  <a:srgbClr val="31B44B"/>
                </a:solidFill>
                <a:latin typeface="Arial"/>
                <a:ea typeface="Arial"/>
                <a:cs typeface="Arial"/>
                <a:sym typeface="Arial"/>
              </a:rPr>
              <a:t>Assistant de bureau No. 2 sur l’Asthme Difficile à Gérer</a:t>
            </a:r>
            <a:br>
              <a:rPr b="1" lang="en-GB" sz="3200">
                <a:solidFill>
                  <a:srgbClr val="385623"/>
                </a:solidFill>
                <a:latin typeface="Arial"/>
                <a:ea typeface="Arial"/>
                <a:cs typeface="Arial"/>
                <a:sym typeface="Arial"/>
              </a:rPr>
            </a:br>
            <a:endParaRPr sz="3200"/>
          </a:p>
        </p:txBody>
      </p:sp>
      <p:sp>
        <p:nvSpPr>
          <p:cNvPr id="112" name="Google Shape;112;p3"/>
          <p:cNvSpPr txBox="1"/>
          <p:nvPr>
            <p:ph idx="1" type="body"/>
          </p:nvPr>
        </p:nvSpPr>
        <p:spPr>
          <a:xfrm>
            <a:off x="838200" y="1390650"/>
            <a:ext cx="6990347" cy="478631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31B44B"/>
              </a:buClr>
              <a:buSzPts val="2800"/>
              <a:buChar char="•"/>
            </a:pPr>
            <a:r>
              <a:rPr b="1" lang="en-GB"/>
              <a:t>Un guide pratique pour une meilleure prise en charge de l’asthme difficile à gérer en soins primaires</a:t>
            </a:r>
            <a:endParaRPr b="1"/>
          </a:p>
          <a:p>
            <a:pPr indent="-50800" lvl="0" marL="228600" rtl="0" algn="l">
              <a:lnSpc>
                <a:spcPct val="90000"/>
              </a:lnSpc>
              <a:spcBef>
                <a:spcPts val="1000"/>
              </a:spcBef>
              <a:spcAft>
                <a:spcPts val="0"/>
              </a:spcAft>
              <a:buClr>
                <a:srgbClr val="31B44B"/>
              </a:buClr>
              <a:buSzPts val="2800"/>
              <a:buNone/>
            </a:pPr>
            <a:r>
              <a:t/>
            </a:r>
            <a:endParaRPr b="1"/>
          </a:p>
          <a:p>
            <a:pPr indent="-50800" lvl="0" marL="228600" rtl="0" algn="l">
              <a:lnSpc>
                <a:spcPct val="90000"/>
              </a:lnSpc>
              <a:spcBef>
                <a:spcPts val="1000"/>
              </a:spcBef>
              <a:spcAft>
                <a:spcPts val="0"/>
              </a:spcAft>
              <a:buClr>
                <a:srgbClr val="31B44B"/>
              </a:buClr>
              <a:buSzPts val="2800"/>
              <a:buNone/>
            </a:pPr>
            <a:r>
              <a:t/>
            </a:r>
            <a:endParaRPr/>
          </a:p>
          <a:p>
            <a:pPr indent="-228600" lvl="0" marL="228600" rtl="0" algn="l">
              <a:lnSpc>
                <a:spcPct val="90000"/>
              </a:lnSpc>
              <a:spcBef>
                <a:spcPts val="1000"/>
              </a:spcBef>
              <a:spcAft>
                <a:spcPts val="0"/>
              </a:spcAft>
              <a:buClr>
                <a:srgbClr val="31B44B"/>
              </a:buClr>
              <a:buSzPts val="2400"/>
              <a:buChar char="•"/>
            </a:pPr>
            <a:r>
              <a:rPr lang="en-GB" sz="2400"/>
              <a:t>Comment identifier un patient souffrant d'asthme difficile à gérer ?</a:t>
            </a:r>
            <a:endParaRPr/>
          </a:p>
          <a:p>
            <a:pPr indent="-228600" lvl="1" marL="685800" rtl="0" algn="l">
              <a:lnSpc>
                <a:spcPct val="90000"/>
              </a:lnSpc>
              <a:spcBef>
                <a:spcPts val="500"/>
              </a:spcBef>
              <a:spcAft>
                <a:spcPts val="0"/>
              </a:spcAft>
              <a:buClr>
                <a:srgbClr val="31B44B"/>
              </a:buClr>
              <a:buSzPts val="2000"/>
              <a:buChar char="•"/>
            </a:pPr>
            <a:r>
              <a:rPr lang="en-GB" sz="2000"/>
              <a:t>Assurez-vous que le diagnostic est correct</a:t>
            </a:r>
            <a:endParaRPr/>
          </a:p>
          <a:p>
            <a:pPr indent="-228600" lvl="1" marL="685800" rtl="0" algn="l">
              <a:lnSpc>
                <a:spcPct val="90000"/>
              </a:lnSpc>
              <a:spcBef>
                <a:spcPts val="500"/>
              </a:spcBef>
              <a:spcAft>
                <a:spcPts val="0"/>
              </a:spcAft>
              <a:buClr>
                <a:srgbClr val="31B44B"/>
              </a:buClr>
              <a:buSzPts val="2000"/>
              <a:buChar char="•"/>
            </a:pPr>
            <a:r>
              <a:rPr lang="en-GB" sz="2000"/>
              <a:t>Chercher et gérer les comorbidités</a:t>
            </a:r>
            <a:endParaRPr sz="2000"/>
          </a:p>
          <a:p>
            <a:pPr indent="-228600" lvl="0" marL="228600" rtl="0" algn="l">
              <a:lnSpc>
                <a:spcPct val="90000"/>
              </a:lnSpc>
              <a:spcBef>
                <a:spcPts val="1000"/>
              </a:spcBef>
              <a:spcAft>
                <a:spcPts val="0"/>
              </a:spcAft>
              <a:buClr>
                <a:srgbClr val="31B44B"/>
              </a:buClr>
              <a:buSzPts val="2400"/>
              <a:buChar char="•"/>
            </a:pPr>
            <a:r>
              <a:rPr b="0" i="0" lang="en-GB" sz="2400" u="none" strike="noStrike">
                <a:solidFill>
                  <a:srgbClr val="000000"/>
                </a:solidFill>
                <a:latin typeface="Arial"/>
                <a:ea typeface="Arial"/>
                <a:cs typeface="Arial"/>
                <a:sym typeface="Arial"/>
              </a:rPr>
              <a:t>Que doit-on vérifier</a:t>
            </a:r>
            <a:r>
              <a:rPr lang="en-GB" sz="2800"/>
              <a:t> </a:t>
            </a:r>
            <a:r>
              <a:rPr b="0" i="0" lang="en-GB" sz="2400" u="none" strike="noStrike">
                <a:solidFill>
                  <a:srgbClr val="000000"/>
                </a:solidFill>
                <a:latin typeface="Arial"/>
                <a:ea typeface="Arial"/>
                <a:cs typeface="Arial"/>
                <a:sym typeface="Arial"/>
              </a:rPr>
              <a:t>lors d’une évaluation structurée ? </a:t>
            </a:r>
            <a:endParaRPr/>
          </a:p>
          <a:p>
            <a:pPr indent="-50800" lvl="0" marL="228600" rtl="0" algn="l">
              <a:lnSpc>
                <a:spcPct val="90000"/>
              </a:lnSpc>
              <a:spcBef>
                <a:spcPts val="1000"/>
              </a:spcBef>
              <a:spcAft>
                <a:spcPts val="0"/>
              </a:spcAft>
              <a:buClr>
                <a:srgbClr val="31B44B"/>
              </a:buClr>
              <a:buSzPts val="2800"/>
              <a:buNone/>
            </a:pPr>
            <a:r>
              <a:t/>
            </a:r>
            <a:endParaRPr/>
          </a:p>
          <a:p>
            <a:pPr indent="-50800" lvl="0" marL="228600" rtl="0" algn="l">
              <a:lnSpc>
                <a:spcPct val="90000"/>
              </a:lnSpc>
              <a:spcBef>
                <a:spcPts val="1000"/>
              </a:spcBef>
              <a:spcAft>
                <a:spcPts val="0"/>
              </a:spcAft>
              <a:buClr>
                <a:srgbClr val="31B44B"/>
              </a:buClr>
              <a:buSzPts val="2800"/>
              <a:buNone/>
            </a:pPr>
            <a:r>
              <a:t/>
            </a:r>
            <a:endParaRPr/>
          </a:p>
        </p:txBody>
      </p:sp>
      <p:pic>
        <p:nvPicPr>
          <p:cNvPr descr="A green logo with white text&#10;&#10;Description automatically generated" id="113" name="Google Shape;113;p3"/>
          <p:cNvPicPr preferRelativeResize="0"/>
          <p:nvPr/>
        </p:nvPicPr>
        <p:blipFill rotWithShape="1">
          <a:blip r:embed="rId3">
            <a:alphaModFix/>
          </a:blip>
          <a:srcRect b="0" l="0" r="0" t="0"/>
          <a:stretch/>
        </p:blipFill>
        <p:spPr>
          <a:xfrm>
            <a:off x="10689168" y="391864"/>
            <a:ext cx="1236676" cy="645545"/>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8204850" y="1103574"/>
            <a:ext cx="3606762" cy="515251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a:t>L’Assistant de Bureau </a:t>
            </a:r>
            <a:endParaRPr sz="3200"/>
          </a:p>
        </p:txBody>
      </p:sp>
      <p:pic>
        <p:nvPicPr>
          <p:cNvPr id="121" name="Google Shape;121;p4"/>
          <p:cNvPicPr preferRelativeResize="0"/>
          <p:nvPr/>
        </p:nvPicPr>
        <p:blipFill rotWithShape="1">
          <a:blip r:embed="rId3">
            <a:alphaModFix/>
          </a:blip>
          <a:srcRect b="0" l="0" r="0" t="0"/>
          <a:stretch/>
        </p:blipFill>
        <p:spPr>
          <a:xfrm>
            <a:off x="3441944" y="1103574"/>
            <a:ext cx="5308112" cy="5308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Objectifs d’apprentissage</a:t>
            </a:r>
            <a:endParaRPr sz="3200"/>
          </a:p>
        </p:txBody>
      </p:sp>
      <p:sp>
        <p:nvSpPr>
          <p:cNvPr id="128" name="Google Shape;128;p5"/>
          <p:cNvSpPr/>
          <p:nvPr/>
        </p:nvSpPr>
        <p:spPr>
          <a:xfrm>
            <a:off x="3882218" y="1103574"/>
            <a:ext cx="5793506" cy="837568"/>
          </a:xfrm>
          <a:custGeom>
            <a:rect b="b" l="l" r="r" t="t"/>
            <a:pathLst>
              <a:path extrusionOk="0" h="837568" w="6583680">
                <a:moveTo>
                  <a:pt x="0" y="139597"/>
                </a:moveTo>
                <a:cubicBezTo>
                  <a:pt x="0" y="62500"/>
                  <a:pt x="62500" y="0"/>
                  <a:pt x="139597" y="0"/>
                </a:cubicBezTo>
                <a:lnTo>
                  <a:pt x="6444083" y="0"/>
                </a:lnTo>
                <a:cubicBezTo>
                  <a:pt x="6521180" y="0"/>
                  <a:pt x="6583680" y="62500"/>
                  <a:pt x="6583680" y="139597"/>
                </a:cubicBezTo>
                <a:lnTo>
                  <a:pt x="6583680" y="697971"/>
                </a:lnTo>
                <a:cubicBezTo>
                  <a:pt x="6583680" y="775068"/>
                  <a:pt x="6521180" y="837568"/>
                  <a:pt x="6444083" y="837568"/>
                </a:cubicBezTo>
                <a:lnTo>
                  <a:pt x="139597" y="837568"/>
                </a:lnTo>
                <a:cubicBezTo>
                  <a:pt x="62500" y="837568"/>
                  <a:pt x="0" y="775068"/>
                  <a:pt x="0" y="697971"/>
                </a:cubicBezTo>
                <a:lnTo>
                  <a:pt x="0" y="139597"/>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51025" lIns="51025" spcFirstLastPara="1" rIns="51025" wrap="square" tIns="51025">
            <a:no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Identifier la cohorte de vos patients qui ont de l'asthme difficile à gérer.</a:t>
            </a:r>
            <a:endParaRPr/>
          </a:p>
        </p:txBody>
      </p:sp>
      <p:sp>
        <p:nvSpPr>
          <p:cNvPr id="129" name="Google Shape;129;p5"/>
          <p:cNvSpPr/>
          <p:nvPr/>
        </p:nvSpPr>
        <p:spPr>
          <a:xfrm>
            <a:off x="285813" y="1103574"/>
            <a:ext cx="3111344" cy="837568"/>
          </a:xfrm>
          <a:custGeom>
            <a:rect b="b" l="l" r="r" t="t"/>
            <a:pathLst>
              <a:path extrusionOk="0" h="837568" w="3535699">
                <a:moveTo>
                  <a:pt x="0" y="139597"/>
                </a:moveTo>
                <a:cubicBezTo>
                  <a:pt x="0" y="62500"/>
                  <a:pt x="62500" y="0"/>
                  <a:pt x="139597" y="0"/>
                </a:cubicBezTo>
                <a:lnTo>
                  <a:pt x="3396102" y="0"/>
                </a:lnTo>
                <a:cubicBezTo>
                  <a:pt x="3473199" y="0"/>
                  <a:pt x="3535699" y="62500"/>
                  <a:pt x="3535699" y="139597"/>
                </a:cubicBezTo>
                <a:lnTo>
                  <a:pt x="3535699" y="697971"/>
                </a:lnTo>
                <a:cubicBezTo>
                  <a:pt x="3535699" y="775068"/>
                  <a:pt x="3473199" y="837568"/>
                  <a:pt x="3396102" y="837568"/>
                </a:cubicBezTo>
                <a:lnTo>
                  <a:pt x="139597" y="837568"/>
                </a:lnTo>
                <a:cubicBezTo>
                  <a:pt x="62500" y="837568"/>
                  <a:pt x="0" y="775068"/>
                  <a:pt x="0" y="697971"/>
                </a:cubicBezTo>
                <a:lnTo>
                  <a:pt x="0" y="139597"/>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71350" lIns="101825" spcFirstLastPara="1" rIns="101825" wrap="square" tIns="71350">
            <a:noAutofit/>
          </a:bodyPr>
          <a:lstStyle/>
          <a:p>
            <a:pPr indent="0" lvl="0" marL="0" marR="0" rtl="0" algn="ctr">
              <a:lnSpc>
                <a:spcPct val="90000"/>
              </a:lnSpc>
              <a:spcBef>
                <a:spcPts val="0"/>
              </a:spcBef>
              <a:spcAft>
                <a:spcPts val="0"/>
              </a:spcAft>
              <a:buClr>
                <a:srgbClr val="FFFFFF"/>
              </a:buClr>
              <a:buSzPts val="1600"/>
              <a:buFont typeface="Arial"/>
              <a:buNone/>
            </a:pPr>
            <a:r>
              <a:rPr lang="en-GB" sz="1600">
                <a:solidFill>
                  <a:srgbClr val="FFFFFF"/>
                </a:solidFill>
                <a:latin typeface="Arial"/>
                <a:ea typeface="Arial"/>
                <a:cs typeface="Arial"/>
                <a:sym typeface="Arial"/>
              </a:rPr>
              <a:t>Qu’est-ce qu’un asthme difficile à gérer ?</a:t>
            </a:r>
            <a:endParaRPr/>
          </a:p>
        </p:txBody>
      </p:sp>
      <p:sp>
        <p:nvSpPr>
          <p:cNvPr id="130" name="Google Shape;130;p5"/>
          <p:cNvSpPr/>
          <p:nvPr/>
        </p:nvSpPr>
        <p:spPr>
          <a:xfrm>
            <a:off x="3859452" y="2036754"/>
            <a:ext cx="5793506" cy="837568"/>
          </a:xfrm>
          <a:custGeom>
            <a:rect b="b" l="l" r="r" t="t"/>
            <a:pathLst>
              <a:path extrusionOk="0" h="837568" w="6583680">
                <a:moveTo>
                  <a:pt x="0" y="139597"/>
                </a:moveTo>
                <a:cubicBezTo>
                  <a:pt x="0" y="62500"/>
                  <a:pt x="62500" y="0"/>
                  <a:pt x="139597" y="0"/>
                </a:cubicBezTo>
                <a:lnTo>
                  <a:pt x="6444083" y="0"/>
                </a:lnTo>
                <a:cubicBezTo>
                  <a:pt x="6521180" y="0"/>
                  <a:pt x="6583680" y="62500"/>
                  <a:pt x="6583680" y="139597"/>
                </a:cubicBezTo>
                <a:lnTo>
                  <a:pt x="6583680" y="697971"/>
                </a:lnTo>
                <a:cubicBezTo>
                  <a:pt x="6583680" y="775068"/>
                  <a:pt x="6521180" y="837568"/>
                  <a:pt x="6444083" y="837568"/>
                </a:cubicBezTo>
                <a:lnTo>
                  <a:pt x="139597" y="837568"/>
                </a:lnTo>
                <a:cubicBezTo>
                  <a:pt x="62500" y="837568"/>
                  <a:pt x="0" y="775068"/>
                  <a:pt x="0" y="697971"/>
                </a:cubicBezTo>
                <a:lnTo>
                  <a:pt x="0" y="139597"/>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51025" lIns="51025" spcFirstLastPara="1" rIns="51025" wrap="square" tIns="51025">
            <a:no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Comprendre les éléments de confusion pour le diagnostic de l'asthme et comment ces éléments peuvent,masquer le diagnostic de l'asthme</a:t>
            </a:r>
            <a:endParaRPr sz="1400">
              <a:solidFill>
                <a:srgbClr val="000000"/>
              </a:solidFill>
              <a:latin typeface="Arial"/>
              <a:ea typeface="Arial"/>
              <a:cs typeface="Arial"/>
              <a:sym typeface="Arial"/>
            </a:endParaRPr>
          </a:p>
        </p:txBody>
      </p:sp>
      <p:sp>
        <p:nvSpPr>
          <p:cNvPr id="131" name="Google Shape;131;p5"/>
          <p:cNvSpPr/>
          <p:nvPr/>
        </p:nvSpPr>
        <p:spPr>
          <a:xfrm>
            <a:off x="285813" y="2024900"/>
            <a:ext cx="3111344" cy="837568"/>
          </a:xfrm>
          <a:custGeom>
            <a:rect b="b" l="l" r="r" t="t"/>
            <a:pathLst>
              <a:path extrusionOk="0" h="837568" w="3535699">
                <a:moveTo>
                  <a:pt x="0" y="139597"/>
                </a:moveTo>
                <a:cubicBezTo>
                  <a:pt x="0" y="62500"/>
                  <a:pt x="62500" y="0"/>
                  <a:pt x="139597" y="0"/>
                </a:cubicBezTo>
                <a:lnTo>
                  <a:pt x="3396102" y="0"/>
                </a:lnTo>
                <a:cubicBezTo>
                  <a:pt x="3473199" y="0"/>
                  <a:pt x="3535699" y="62500"/>
                  <a:pt x="3535699" y="139597"/>
                </a:cubicBezTo>
                <a:lnTo>
                  <a:pt x="3535699" y="697971"/>
                </a:lnTo>
                <a:cubicBezTo>
                  <a:pt x="3535699" y="775068"/>
                  <a:pt x="3473199" y="837568"/>
                  <a:pt x="3396102" y="837568"/>
                </a:cubicBezTo>
                <a:lnTo>
                  <a:pt x="139597" y="837568"/>
                </a:lnTo>
                <a:cubicBezTo>
                  <a:pt x="62500" y="837568"/>
                  <a:pt x="0" y="775068"/>
                  <a:pt x="0" y="697971"/>
                </a:cubicBezTo>
                <a:lnTo>
                  <a:pt x="0" y="139597"/>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71350" lIns="101825" spcFirstLastPara="1" rIns="101825" wrap="square" tIns="71350">
            <a:noAutofit/>
          </a:bodyPr>
          <a:lstStyle/>
          <a:p>
            <a:pPr indent="0" lvl="0" marL="0" marR="0" rtl="0" algn="ctr">
              <a:spcBef>
                <a:spcPts val="0"/>
              </a:spcBef>
              <a:spcAft>
                <a:spcPts val="0"/>
              </a:spcAft>
              <a:buNone/>
            </a:pPr>
            <a:r>
              <a:rPr lang="en-GB" sz="1600">
                <a:solidFill>
                  <a:srgbClr val="FFFFFF"/>
                </a:solidFill>
                <a:latin typeface="Arial"/>
                <a:ea typeface="Arial"/>
                <a:cs typeface="Arial"/>
                <a:sym typeface="Arial"/>
              </a:rPr>
              <a:t>Eléments de confusion</a:t>
            </a:r>
            <a:endParaRPr/>
          </a:p>
        </p:txBody>
      </p:sp>
      <p:sp>
        <p:nvSpPr>
          <p:cNvPr id="132" name="Google Shape;132;p5"/>
          <p:cNvSpPr/>
          <p:nvPr/>
        </p:nvSpPr>
        <p:spPr>
          <a:xfrm>
            <a:off x="285813" y="2946225"/>
            <a:ext cx="3111344" cy="837568"/>
          </a:xfrm>
          <a:custGeom>
            <a:rect b="b" l="l" r="r" t="t"/>
            <a:pathLst>
              <a:path extrusionOk="0" h="837568" w="3535699">
                <a:moveTo>
                  <a:pt x="0" y="139597"/>
                </a:moveTo>
                <a:cubicBezTo>
                  <a:pt x="0" y="62500"/>
                  <a:pt x="62500" y="0"/>
                  <a:pt x="139597" y="0"/>
                </a:cubicBezTo>
                <a:lnTo>
                  <a:pt x="3396102" y="0"/>
                </a:lnTo>
                <a:cubicBezTo>
                  <a:pt x="3473199" y="0"/>
                  <a:pt x="3535699" y="62500"/>
                  <a:pt x="3535699" y="139597"/>
                </a:cubicBezTo>
                <a:lnTo>
                  <a:pt x="3535699" y="697971"/>
                </a:lnTo>
                <a:cubicBezTo>
                  <a:pt x="3535699" y="775068"/>
                  <a:pt x="3473199" y="837568"/>
                  <a:pt x="3396102" y="837568"/>
                </a:cubicBezTo>
                <a:lnTo>
                  <a:pt x="139597" y="837568"/>
                </a:lnTo>
                <a:cubicBezTo>
                  <a:pt x="62500" y="837568"/>
                  <a:pt x="0" y="775068"/>
                  <a:pt x="0" y="697971"/>
                </a:cubicBezTo>
                <a:lnTo>
                  <a:pt x="0" y="139597"/>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71350" lIns="101825" spcFirstLastPara="1" rIns="101825" wrap="square" tIns="71350">
            <a:noAutofit/>
          </a:bodyPr>
          <a:lstStyle/>
          <a:p>
            <a:pPr indent="0" lvl="0" marL="0" marR="0" rtl="0" algn="ctr">
              <a:spcBef>
                <a:spcPts val="0"/>
              </a:spcBef>
              <a:spcAft>
                <a:spcPts val="0"/>
              </a:spcAft>
              <a:buNone/>
            </a:pPr>
            <a:r>
              <a:rPr lang="en-GB" sz="1600">
                <a:solidFill>
                  <a:srgbClr val="FFFFFF"/>
                </a:solidFill>
                <a:latin typeface="Arial"/>
                <a:ea typeface="Arial"/>
                <a:cs typeface="Arial"/>
                <a:sym typeface="Arial"/>
              </a:rPr>
              <a:t>Les risques de non contrôle de l'asthme</a:t>
            </a:r>
            <a:endParaRPr sz="1600">
              <a:solidFill>
                <a:srgbClr val="FFFFFF"/>
              </a:solidFill>
              <a:latin typeface="Arial"/>
              <a:ea typeface="Arial"/>
              <a:cs typeface="Arial"/>
              <a:sym typeface="Arial"/>
            </a:endParaRPr>
          </a:p>
        </p:txBody>
      </p:sp>
      <p:sp>
        <p:nvSpPr>
          <p:cNvPr id="133" name="Google Shape;133;p5"/>
          <p:cNvSpPr/>
          <p:nvPr/>
        </p:nvSpPr>
        <p:spPr>
          <a:xfrm>
            <a:off x="285813" y="3867550"/>
            <a:ext cx="3111344" cy="837568"/>
          </a:xfrm>
          <a:custGeom>
            <a:rect b="b" l="l" r="r" t="t"/>
            <a:pathLst>
              <a:path extrusionOk="0" h="837568" w="3535699">
                <a:moveTo>
                  <a:pt x="0" y="139597"/>
                </a:moveTo>
                <a:cubicBezTo>
                  <a:pt x="0" y="62500"/>
                  <a:pt x="62500" y="0"/>
                  <a:pt x="139597" y="0"/>
                </a:cubicBezTo>
                <a:lnTo>
                  <a:pt x="3396102" y="0"/>
                </a:lnTo>
                <a:cubicBezTo>
                  <a:pt x="3473199" y="0"/>
                  <a:pt x="3535699" y="62500"/>
                  <a:pt x="3535699" y="139597"/>
                </a:cubicBezTo>
                <a:lnTo>
                  <a:pt x="3535699" y="697971"/>
                </a:lnTo>
                <a:cubicBezTo>
                  <a:pt x="3535699" y="775068"/>
                  <a:pt x="3473199" y="837568"/>
                  <a:pt x="3396102" y="837568"/>
                </a:cubicBezTo>
                <a:lnTo>
                  <a:pt x="139597" y="837568"/>
                </a:lnTo>
                <a:cubicBezTo>
                  <a:pt x="62500" y="837568"/>
                  <a:pt x="0" y="775068"/>
                  <a:pt x="0" y="697971"/>
                </a:cubicBezTo>
                <a:lnTo>
                  <a:pt x="0" y="139597"/>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71350" lIns="101825" spcFirstLastPara="1" rIns="101825" wrap="square" tIns="71350">
            <a:noAutofit/>
          </a:bodyPr>
          <a:lstStyle/>
          <a:p>
            <a:pPr indent="0" lvl="0" marL="0" marR="0" rtl="0" algn="ctr">
              <a:lnSpc>
                <a:spcPct val="90000"/>
              </a:lnSpc>
              <a:spcBef>
                <a:spcPts val="0"/>
              </a:spcBef>
              <a:spcAft>
                <a:spcPts val="0"/>
              </a:spcAft>
              <a:buClr>
                <a:srgbClr val="FFFFFF"/>
              </a:buClr>
              <a:buSzPts val="1600"/>
              <a:buFont typeface="Arial"/>
              <a:buNone/>
            </a:pPr>
            <a:r>
              <a:rPr lang="en-GB" sz="1600">
                <a:solidFill>
                  <a:srgbClr val="FFFFFF"/>
                </a:solidFill>
                <a:latin typeface="Arial"/>
                <a:ea typeface="Arial"/>
                <a:cs typeface="Arial"/>
                <a:sym typeface="Arial"/>
              </a:rPr>
              <a:t>Evaluation structurée de l’asthme</a:t>
            </a:r>
            <a:endParaRPr sz="1600">
              <a:solidFill>
                <a:srgbClr val="FFFFFF"/>
              </a:solidFill>
              <a:latin typeface="Arial"/>
              <a:ea typeface="Arial"/>
              <a:cs typeface="Arial"/>
              <a:sym typeface="Arial"/>
            </a:endParaRPr>
          </a:p>
        </p:txBody>
      </p:sp>
      <p:sp>
        <p:nvSpPr>
          <p:cNvPr id="134" name="Google Shape;134;p5"/>
          <p:cNvSpPr/>
          <p:nvPr/>
        </p:nvSpPr>
        <p:spPr>
          <a:xfrm>
            <a:off x="285813" y="4788875"/>
            <a:ext cx="3111344" cy="837568"/>
          </a:xfrm>
          <a:custGeom>
            <a:rect b="b" l="l" r="r" t="t"/>
            <a:pathLst>
              <a:path extrusionOk="0" h="837568" w="3535699">
                <a:moveTo>
                  <a:pt x="0" y="139597"/>
                </a:moveTo>
                <a:cubicBezTo>
                  <a:pt x="0" y="62500"/>
                  <a:pt x="62500" y="0"/>
                  <a:pt x="139597" y="0"/>
                </a:cubicBezTo>
                <a:lnTo>
                  <a:pt x="3396102" y="0"/>
                </a:lnTo>
                <a:cubicBezTo>
                  <a:pt x="3473199" y="0"/>
                  <a:pt x="3535699" y="62500"/>
                  <a:pt x="3535699" y="139597"/>
                </a:cubicBezTo>
                <a:lnTo>
                  <a:pt x="3535699" y="697971"/>
                </a:lnTo>
                <a:cubicBezTo>
                  <a:pt x="3535699" y="775068"/>
                  <a:pt x="3473199" y="837568"/>
                  <a:pt x="3396102" y="837568"/>
                </a:cubicBezTo>
                <a:lnTo>
                  <a:pt x="139597" y="837568"/>
                </a:lnTo>
                <a:cubicBezTo>
                  <a:pt x="62500" y="837568"/>
                  <a:pt x="0" y="775068"/>
                  <a:pt x="0" y="697971"/>
                </a:cubicBezTo>
                <a:lnTo>
                  <a:pt x="0" y="139597"/>
                </a:lnTo>
                <a:close/>
              </a:path>
            </a:pathLst>
          </a:custGeom>
          <a:solidFill>
            <a:srgbClr val="279C34"/>
          </a:solidFill>
          <a:ln cap="flat" cmpd="sng" w="25400">
            <a:solidFill>
              <a:srgbClr val="FFFFFF"/>
            </a:solidFill>
            <a:prstDash val="solid"/>
            <a:miter lim="800000"/>
            <a:headEnd len="sm" w="sm" type="none"/>
            <a:tailEnd len="sm" w="sm" type="none"/>
          </a:ln>
        </p:spPr>
        <p:txBody>
          <a:bodyPr anchorCtr="0" anchor="ctr" bIns="71350" lIns="101825" spcFirstLastPara="1" rIns="101825" wrap="square" tIns="71350">
            <a:noAutofit/>
          </a:bodyPr>
          <a:lstStyle/>
          <a:p>
            <a:pPr indent="0" lvl="0" marL="0" marR="0" rtl="0" algn="ctr">
              <a:lnSpc>
                <a:spcPct val="90000"/>
              </a:lnSpc>
              <a:spcBef>
                <a:spcPts val="0"/>
              </a:spcBef>
              <a:spcAft>
                <a:spcPts val="0"/>
              </a:spcAft>
              <a:buClr>
                <a:srgbClr val="FFFFFF"/>
              </a:buClr>
              <a:buSzPts val="1600"/>
              <a:buFont typeface="Arial"/>
              <a:buNone/>
            </a:pPr>
            <a:r>
              <a:rPr lang="en-GB" sz="1600">
                <a:solidFill>
                  <a:srgbClr val="FFFFFF"/>
                </a:solidFill>
                <a:latin typeface="Arial"/>
                <a:ea typeface="Arial"/>
                <a:cs typeface="Arial"/>
                <a:sym typeface="Arial"/>
              </a:rPr>
              <a:t>Quand adresser pour l’évaluation par un spécialiste ?</a:t>
            </a:r>
            <a:endParaRPr/>
          </a:p>
        </p:txBody>
      </p:sp>
      <p:sp>
        <p:nvSpPr>
          <p:cNvPr id="135" name="Google Shape;135;p5"/>
          <p:cNvSpPr/>
          <p:nvPr/>
        </p:nvSpPr>
        <p:spPr>
          <a:xfrm>
            <a:off x="3882218" y="2946225"/>
            <a:ext cx="5793506" cy="837568"/>
          </a:xfrm>
          <a:custGeom>
            <a:rect b="b" l="l" r="r" t="t"/>
            <a:pathLst>
              <a:path extrusionOk="0" h="837568" w="6583680">
                <a:moveTo>
                  <a:pt x="0" y="139597"/>
                </a:moveTo>
                <a:cubicBezTo>
                  <a:pt x="0" y="62500"/>
                  <a:pt x="62500" y="0"/>
                  <a:pt x="139597" y="0"/>
                </a:cubicBezTo>
                <a:lnTo>
                  <a:pt x="6444083" y="0"/>
                </a:lnTo>
                <a:cubicBezTo>
                  <a:pt x="6521180" y="0"/>
                  <a:pt x="6583680" y="62500"/>
                  <a:pt x="6583680" y="139597"/>
                </a:cubicBezTo>
                <a:lnTo>
                  <a:pt x="6583680" y="697971"/>
                </a:lnTo>
                <a:cubicBezTo>
                  <a:pt x="6583680" y="775068"/>
                  <a:pt x="6521180" y="837568"/>
                  <a:pt x="6444083" y="837568"/>
                </a:cubicBezTo>
                <a:lnTo>
                  <a:pt x="139597" y="837568"/>
                </a:lnTo>
                <a:cubicBezTo>
                  <a:pt x="62500" y="837568"/>
                  <a:pt x="0" y="775068"/>
                  <a:pt x="0" y="697971"/>
                </a:cubicBezTo>
                <a:lnTo>
                  <a:pt x="0" y="139597"/>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51025" lIns="51025" spcFirstLastPara="1" rIns="51025" wrap="square" tIns="51025">
            <a:noAutofit/>
          </a:bodyPr>
          <a:lstStyle/>
          <a:p>
            <a:pPr indent="0" lvl="0" marL="0" marR="0" rtl="0" algn="ctr">
              <a:lnSpc>
                <a:spcPct val="108571"/>
              </a:lnSpc>
              <a:spcBef>
                <a:spcPts val="0"/>
              </a:spcBef>
              <a:spcAft>
                <a:spcPts val="0"/>
              </a:spcAft>
              <a:buNone/>
            </a:pPr>
            <a:r>
              <a:rPr lang="en-GB" sz="1400">
                <a:solidFill>
                  <a:srgbClr val="000000"/>
                </a:solidFill>
                <a:latin typeface="Arial"/>
                <a:ea typeface="Arial"/>
                <a:cs typeface="Arial"/>
                <a:sym typeface="Arial"/>
              </a:rPr>
              <a:t>L'asthme non contrôlé comporte un risque d'exacerbation, d'hospitalisation et de décès, mais la prise en charge inappropriée avec des doses élevées de CSI et de CSO présentent également un risque.</a:t>
            </a:r>
            <a:endParaRPr sz="1400">
              <a:solidFill>
                <a:srgbClr val="000000"/>
              </a:solidFill>
              <a:latin typeface="Arial"/>
              <a:ea typeface="Arial"/>
              <a:cs typeface="Arial"/>
              <a:sym typeface="Arial"/>
            </a:endParaRPr>
          </a:p>
        </p:txBody>
      </p:sp>
      <p:sp>
        <p:nvSpPr>
          <p:cNvPr id="136" name="Google Shape;136;p5"/>
          <p:cNvSpPr/>
          <p:nvPr/>
        </p:nvSpPr>
        <p:spPr>
          <a:xfrm>
            <a:off x="3859452" y="3871533"/>
            <a:ext cx="5793506" cy="837568"/>
          </a:xfrm>
          <a:custGeom>
            <a:rect b="b" l="l" r="r" t="t"/>
            <a:pathLst>
              <a:path extrusionOk="0" h="837568" w="6583680">
                <a:moveTo>
                  <a:pt x="0" y="139597"/>
                </a:moveTo>
                <a:cubicBezTo>
                  <a:pt x="0" y="62500"/>
                  <a:pt x="62500" y="0"/>
                  <a:pt x="139597" y="0"/>
                </a:cubicBezTo>
                <a:lnTo>
                  <a:pt x="6444083" y="0"/>
                </a:lnTo>
                <a:cubicBezTo>
                  <a:pt x="6521180" y="0"/>
                  <a:pt x="6583680" y="62500"/>
                  <a:pt x="6583680" y="139597"/>
                </a:cubicBezTo>
                <a:lnTo>
                  <a:pt x="6583680" y="697971"/>
                </a:lnTo>
                <a:cubicBezTo>
                  <a:pt x="6583680" y="775068"/>
                  <a:pt x="6521180" y="837568"/>
                  <a:pt x="6444083" y="837568"/>
                </a:cubicBezTo>
                <a:lnTo>
                  <a:pt x="139597" y="837568"/>
                </a:lnTo>
                <a:cubicBezTo>
                  <a:pt x="62500" y="837568"/>
                  <a:pt x="0" y="775068"/>
                  <a:pt x="0" y="697971"/>
                </a:cubicBezTo>
                <a:lnTo>
                  <a:pt x="0" y="139597"/>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51025" lIns="51025" spcFirstLastPara="1" rIns="51025" wrap="square" tIns="51025">
            <a:noAutofit/>
          </a:bodyPr>
          <a:lstStyle/>
          <a:p>
            <a:pPr indent="0" lvl="0" marL="0" marR="0" rtl="0" algn="ctr">
              <a:spcBef>
                <a:spcPts val="0"/>
              </a:spcBef>
              <a:spcAft>
                <a:spcPts val="0"/>
              </a:spcAft>
              <a:buNone/>
            </a:pPr>
            <a:r>
              <a:rPr lang="en-GB" sz="1400">
                <a:solidFill>
                  <a:srgbClr val="000000"/>
                </a:solidFill>
                <a:latin typeface="Arial"/>
                <a:ea typeface="Arial"/>
                <a:cs typeface="Arial"/>
                <a:sym typeface="Arial"/>
              </a:rPr>
              <a:t>Une évaluation structurée, régulière et planifiée est le seul moyen d'améliorer la détection et la prise en charge des personnes ayant un asthme difficile à gérer.</a:t>
            </a:r>
            <a:endParaRPr sz="1400">
              <a:solidFill>
                <a:srgbClr val="000000"/>
              </a:solidFill>
              <a:latin typeface="Arial"/>
              <a:ea typeface="Arial"/>
              <a:cs typeface="Arial"/>
              <a:sym typeface="Arial"/>
            </a:endParaRPr>
          </a:p>
        </p:txBody>
      </p:sp>
      <p:sp>
        <p:nvSpPr>
          <p:cNvPr id="137" name="Google Shape;137;p5"/>
          <p:cNvSpPr/>
          <p:nvPr/>
        </p:nvSpPr>
        <p:spPr>
          <a:xfrm>
            <a:off x="3859452" y="4788875"/>
            <a:ext cx="5793506" cy="837568"/>
          </a:xfrm>
          <a:custGeom>
            <a:rect b="b" l="l" r="r" t="t"/>
            <a:pathLst>
              <a:path extrusionOk="0" h="837568" w="6583680">
                <a:moveTo>
                  <a:pt x="0" y="139597"/>
                </a:moveTo>
                <a:cubicBezTo>
                  <a:pt x="0" y="62500"/>
                  <a:pt x="62500" y="0"/>
                  <a:pt x="139597" y="0"/>
                </a:cubicBezTo>
                <a:lnTo>
                  <a:pt x="6444083" y="0"/>
                </a:lnTo>
                <a:cubicBezTo>
                  <a:pt x="6521180" y="0"/>
                  <a:pt x="6583680" y="62500"/>
                  <a:pt x="6583680" y="139597"/>
                </a:cubicBezTo>
                <a:lnTo>
                  <a:pt x="6583680" y="697971"/>
                </a:lnTo>
                <a:cubicBezTo>
                  <a:pt x="6583680" y="775068"/>
                  <a:pt x="6521180" y="837568"/>
                  <a:pt x="6444083" y="837568"/>
                </a:cubicBezTo>
                <a:lnTo>
                  <a:pt x="139597" y="837568"/>
                </a:lnTo>
                <a:cubicBezTo>
                  <a:pt x="62500" y="837568"/>
                  <a:pt x="0" y="775068"/>
                  <a:pt x="0" y="697971"/>
                </a:cubicBezTo>
                <a:lnTo>
                  <a:pt x="0" y="139597"/>
                </a:lnTo>
                <a:close/>
              </a:path>
            </a:pathLst>
          </a:custGeom>
          <a:solidFill>
            <a:srgbClr val="CBDECC">
              <a:alpha val="89803"/>
            </a:srgbClr>
          </a:solidFill>
          <a:ln cap="flat" cmpd="sng" w="25400">
            <a:solidFill>
              <a:srgbClr val="CBDECC">
                <a:alpha val="89803"/>
              </a:srgbClr>
            </a:solidFill>
            <a:prstDash val="solid"/>
            <a:miter lim="800000"/>
            <a:headEnd len="sm" w="sm" type="none"/>
            <a:tailEnd len="sm" w="sm" type="none"/>
          </a:ln>
        </p:spPr>
        <p:txBody>
          <a:bodyPr anchorCtr="0" anchor="ctr" bIns="51025" lIns="51025" spcFirstLastPara="1" rIns="51025" wrap="square" tIns="51025">
            <a:no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Quand il faut une évaluation par un spécialiste? A quel stade il faut adresser le patient et ce ce qu'il faut faire avant de l’adresser et ce qu'il faut noter dans la lettre d'orientation.</a:t>
            </a:r>
            <a:endParaRPr sz="14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b="0" l="0" r="0" t="0"/>
          <a:stretch/>
        </p:blipFill>
        <p:spPr>
          <a:xfrm>
            <a:off x="7623391" y="1621160"/>
            <a:ext cx="2796247" cy="3994637"/>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Bernadette</a:t>
            </a:r>
            <a:endParaRPr/>
          </a:p>
        </p:txBody>
      </p:sp>
      <p:sp>
        <p:nvSpPr>
          <p:cNvPr id="150" name="Google Shape;150;p7"/>
          <p:cNvSpPr txBox="1"/>
          <p:nvPr/>
        </p:nvSpPr>
        <p:spPr>
          <a:xfrm>
            <a:off x="500063" y="1197428"/>
            <a:ext cx="8698366" cy="363174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Femme de 42 ans</a:t>
            </a:r>
            <a:endParaRPr sz="2800">
              <a:solidFill>
                <a:srgbClr val="000000"/>
              </a:solidFill>
              <a:latin typeface="Calibri"/>
              <a:ea typeface="Calibri"/>
              <a:cs typeface="Calibri"/>
              <a:sym typeface="Calibri"/>
            </a:endParaRPr>
          </a:p>
          <a:p>
            <a:pPr indent="-228600" lvl="0" marL="228600" marR="0" rtl="0" algn="l">
              <a:lnSpc>
                <a:spcPct val="100000"/>
              </a:lnSpc>
              <a:spcBef>
                <a:spcPts val="12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Diagnostiquée asthmatique en 1999 dans un autre cabinet.</a:t>
            </a:r>
            <a:endParaRPr sz="1000">
              <a:solidFill>
                <a:srgbClr val="000000"/>
              </a:solidFill>
              <a:latin typeface="Calibri"/>
              <a:ea typeface="Calibri"/>
              <a:cs typeface="Calibri"/>
              <a:sym typeface="Calibri"/>
            </a:endParaRPr>
          </a:p>
          <a:p>
            <a:pPr indent="-228600" lvl="0" marL="228600" marR="0" rtl="0" algn="l">
              <a:lnSpc>
                <a:spcPct val="100000"/>
              </a:lnSpc>
              <a:spcBef>
                <a:spcPts val="12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Non fumeuse</a:t>
            </a:r>
            <a:endParaRPr sz="1000">
              <a:solidFill>
                <a:srgbClr val="000000"/>
              </a:solidFill>
              <a:latin typeface="Calibri"/>
              <a:ea typeface="Calibri"/>
              <a:cs typeface="Calibri"/>
              <a:sym typeface="Calibri"/>
            </a:endParaRPr>
          </a:p>
          <a:p>
            <a:pPr indent="-228600" lvl="0" marL="228600" marR="0" rtl="0" algn="l">
              <a:lnSpc>
                <a:spcPct val="100000"/>
              </a:lnSpc>
              <a:spcBef>
                <a:spcPts val="12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Poids 90kg, Taille 154cm, IMC 38</a:t>
            </a:r>
            <a:endParaRPr/>
          </a:p>
          <a:p>
            <a:pPr indent="-228600" lvl="0" marL="228600" marR="0" rtl="0" algn="l">
              <a:lnSpc>
                <a:spcPct val="100000"/>
              </a:lnSpc>
              <a:spcBef>
                <a:spcPts val="12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Elle s'est récemment inscrite au cabinet </a:t>
            </a:r>
            <a:endParaRPr sz="2800">
              <a:solidFill>
                <a:srgbClr val="000000"/>
              </a:solidFill>
              <a:latin typeface="Calibri"/>
              <a:ea typeface="Calibri"/>
              <a:cs typeface="Calibri"/>
              <a:sym typeface="Calibri"/>
            </a:endParaRPr>
          </a:p>
          <a:p>
            <a:pPr indent="-228600" lvl="0" marL="228600" marR="0" rtl="0" algn="l">
              <a:lnSpc>
                <a:spcPct val="100000"/>
              </a:lnSpc>
              <a:spcBef>
                <a:spcPts val="12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Elle était auparavant travailleur indépendante dans le domaine de l'informatique</a:t>
            </a:r>
            <a:endParaRPr sz="2800">
              <a:solidFill>
                <a:srgbClr val="000000"/>
              </a:solidFill>
              <a:latin typeface="Calibri"/>
              <a:ea typeface="Calibri"/>
              <a:cs typeface="Calibri"/>
              <a:sym typeface="Calibri"/>
            </a:endParaRPr>
          </a:p>
        </p:txBody>
      </p:sp>
      <p:pic>
        <p:nvPicPr>
          <p:cNvPr id="151" name="Google Shape;151;p7"/>
          <p:cNvPicPr preferRelativeResize="0"/>
          <p:nvPr/>
        </p:nvPicPr>
        <p:blipFill rotWithShape="1">
          <a:blip r:embed="rId3">
            <a:alphaModFix/>
          </a:blip>
          <a:srcRect b="0" l="0" r="0" t="0"/>
          <a:stretch/>
        </p:blipFill>
        <p:spPr>
          <a:xfrm>
            <a:off x="9198429" y="1197428"/>
            <a:ext cx="2748642" cy="27486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Bernadette – Présentation du cas</a:t>
            </a:r>
            <a:endParaRPr sz="3200"/>
          </a:p>
        </p:txBody>
      </p:sp>
      <p:sp>
        <p:nvSpPr>
          <p:cNvPr id="157" name="Google Shape;157;p8"/>
          <p:cNvSpPr txBox="1"/>
          <p:nvPr/>
        </p:nvSpPr>
        <p:spPr>
          <a:xfrm>
            <a:off x="838200" y="1390650"/>
            <a:ext cx="10272623" cy="47863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228600" lvl="0" marL="228600" marR="0" rtl="0" algn="l">
              <a:lnSpc>
                <a:spcPct val="90000"/>
              </a:lnSpc>
              <a:spcBef>
                <a:spcPts val="12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 </a:t>
            </a:r>
            <a:r>
              <a:rPr lang="en-GB" sz="2400">
                <a:solidFill>
                  <a:srgbClr val="000000"/>
                </a:solidFill>
                <a:latin typeface="Arial"/>
                <a:ea typeface="Arial"/>
                <a:cs typeface="Arial"/>
                <a:sym typeface="Arial"/>
              </a:rPr>
              <a:t>E</a:t>
            </a:r>
            <a:r>
              <a:rPr lang="en-GB" sz="2400">
                <a:solidFill>
                  <a:schemeClr val="dk1"/>
                </a:solidFill>
                <a:latin typeface="Arial"/>
                <a:ea typeface="Arial"/>
                <a:cs typeface="Arial"/>
                <a:sym typeface="Arial"/>
              </a:rPr>
              <a:t>n tant que nouvelle patiente avec un diagnostic d'asthme en cours dans un autre cabinet, une évaluation annuelle de l'asthme est nécessaire pour la patiente lors de l'inscription</a:t>
            </a:r>
            <a:endParaRPr sz="2400">
              <a:solidFill>
                <a:schemeClr val="dk1"/>
              </a:solidFill>
              <a:latin typeface="Arial"/>
              <a:ea typeface="Arial"/>
              <a:cs typeface="Arial"/>
              <a:sym typeface="Arial"/>
            </a:endParaRPr>
          </a:p>
          <a:p>
            <a:pPr indent="-228600" lvl="0" marL="228600" marR="0" rtl="0" algn="l">
              <a:lnSpc>
                <a:spcPct val="90000"/>
              </a:lnSpc>
              <a:spcBef>
                <a:spcPts val="1200"/>
              </a:spcBef>
              <a:spcAft>
                <a:spcPts val="0"/>
              </a:spcAft>
              <a:buClr>
                <a:schemeClr val="dk1"/>
              </a:buClr>
              <a:buSzPts val="2400"/>
              <a:buFont typeface="Arial"/>
              <a:buChar char="•"/>
            </a:pPr>
            <a:r>
              <a:rPr lang="en-GB" sz="2400">
                <a:solidFill>
                  <a:schemeClr val="dk1"/>
                </a:solidFill>
                <a:latin typeface="Arial"/>
                <a:ea typeface="Arial"/>
                <a:cs typeface="Arial"/>
                <a:sym typeface="Arial"/>
              </a:rPr>
              <a:t> Elle avait besoin d'une ordonnance pour des provisions supplémentaires de ses médicaments pour son asthme</a:t>
            </a:r>
            <a:endParaRPr sz="2400">
              <a:solidFill>
                <a:schemeClr val="dk1"/>
              </a:solidFill>
              <a:latin typeface="Arial"/>
              <a:ea typeface="Arial"/>
              <a:cs typeface="Arial"/>
              <a:sym typeface="Arial"/>
            </a:endParaRPr>
          </a:p>
          <a:p>
            <a:pPr indent="-228600" lvl="0" marL="228600" marR="0" rtl="0" algn="l">
              <a:lnSpc>
                <a:spcPct val="90000"/>
              </a:lnSpc>
              <a:spcBef>
                <a:spcPts val="1200"/>
              </a:spcBef>
              <a:spcAft>
                <a:spcPts val="0"/>
              </a:spcAft>
              <a:buClr>
                <a:schemeClr val="dk1"/>
              </a:buClr>
              <a:buSzPts val="2400"/>
              <a:buFont typeface="Arial"/>
              <a:buChar char="•"/>
            </a:pPr>
            <a:r>
              <a:rPr lang="en-GB" sz="2400">
                <a:solidFill>
                  <a:schemeClr val="dk1"/>
                </a:solidFill>
                <a:latin typeface="Arial"/>
                <a:ea typeface="Arial"/>
                <a:cs typeface="Arial"/>
                <a:sym typeface="Arial"/>
              </a:rPr>
              <a:t> Nous devons confirmer son diagnostic et la pertinence de la pharmacothérapie, identifier les facteurs déclenchants et gérer ses inquiétudes en fonction de sa compréhension de l'asthme</a:t>
            </a:r>
            <a:endParaRPr sz="2400">
              <a:solidFill>
                <a:schemeClr val="dk1"/>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2400"/>
              <a:buFont typeface="Arial"/>
              <a:buChar char="•"/>
            </a:pPr>
            <a:r>
              <a:rPr lang="en-GB" sz="2400">
                <a:solidFill>
                  <a:srgbClr val="000000"/>
                </a:solidFill>
                <a:latin typeface="Arial"/>
                <a:ea typeface="Arial"/>
                <a:cs typeface="Arial"/>
                <a:sym typeface="Arial"/>
              </a:rPr>
              <a:t> </a:t>
            </a:r>
            <a:r>
              <a:rPr lang="en-GB" sz="2400">
                <a:solidFill>
                  <a:srgbClr val="000000"/>
                </a:solidFill>
                <a:latin typeface="Calibri"/>
                <a:ea typeface="Calibri"/>
                <a:cs typeface="Calibri"/>
                <a:sym typeface="Calibri"/>
              </a:rPr>
              <a:t>Sa plus grande préoccupation était de contrôler son asthme. Comme elle était auparavant travailleuse indépendante, elle ne veut pas perdre son nouvel emploi.</a:t>
            </a:r>
            <a:endParaRPr sz="2400">
              <a:solidFill>
                <a:srgbClr val="000000"/>
              </a:solidFill>
              <a:latin typeface="Calibri"/>
              <a:ea typeface="Calibri"/>
              <a:cs typeface="Calibri"/>
              <a:sym typeface="Calibri"/>
            </a:endParaRPr>
          </a:p>
          <a:p>
            <a:pPr indent="-76200" lvl="0" marL="228600" marR="0" rtl="0" algn="l">
              <a:lnSpc>
                <a:spcPct val="90000"/>
              </a:lnSpc>
              <a:spcBef>
                <a:spcPts val="120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838200" y="325699"/>
            <a:ext cx="9163050" cy="777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B44B"/>
              </a:buClr>
              <a:buSzPts val="3200"/>
              <a:buFont typeface="Arial"/>
              <a:buNone/>
            </a:pPr>
            <a:r>
              <a:rPr lang="en-GB" sz="3200"/>
              <a:t>Bernadette – Histoire Clinique</a:t>
            </a:r>
            <a:endParaRPr/>
          </a:p>
        </p:txBody>
      </p:sp>
      <p:sp>
        <p:nvSpPr>
          <p:cNvPr id="164" name="Google Shape;164;p9"/>
          <p:cNvSpPr txBox="1"/>
          <p:nvPr/>
        </p:nvSpPr>
        <p:spPr>
          <a:xfrm>
            <a:off x="838200" y="1103574"/>
            <a:ext cx="10515600" cy="478631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L'année précédente, 3 admissions </a:t>
            </a:r>
            <a:r>
              <a:rPr lang="en-GB" sz="2800">
                <a:latin typeface="Calibri"/>
                <a:ea typeface="Calibri"/>
                <a:cs typeface="Calibri"/>
                <a:sym typeface="Calibri"/>
              </a:rPr>
              <a:t>en</a:t>
            </a:r>
            <a:r>
              <a:rPr lang="en-GB" sz="2800">
                <a:solidFill>
                  <a:srgbClr val="000000"/>
                </a:solidFill>
                <a:latin typeface="Calibri"/>
                <a:ea typeface="Calibri"/>
                <a:cs typeface="Calibri"/>
                <a:sym typeface="Calibri"/>
              </a:rPr>
              <a:t> USI avec ventilation assistée.</a:t>
            </a:r>
            <a:endParaRPr sz="1000">
              <a:solidFill>
                <a:srgbClr val="000000"/>
              </a:solidFill>
              <a:latin typeface="Calibri"/>
              <a:ea typeface="Calibri"/>
              <a:cs typeface="Calibri"/>
              <a:sym typeface="Calibri"/>
            </a:endParaRPr>
          </a:p>
          <a:p>
            <a:pPr indent="-228600" lvl="0" marL="228600" marR="0" rtl="0" algn="l">
              <a:lnSpc>
                <a:spcPct val="150000"/>
              </a:lnSpc>
              <a:spcBef>
                <a:spcPts val="6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6 cures de stéroïdes en 6 mois </a:t>
            </a:r>
            <a:r>
              <a:rPr lang="en-GB" sz="1800">
                <a:solidFill>
                  <a:schemeClr val="dk1"/>
                </a:solidFill>
                <a:latin typeface="Arial"/>
                <a:ea typeface="Arial"/>
                <a:cs typeface="Arial"/>
                <a:sym typeface="Arial"/>
              </a:rPr>
              <a:t>- </a:t>
            </a:r>
            <a:r>
              <a:rPr lang="en-GB" sz="2800">
                <a:solidFill>
                  <a:srgbClr val="000000"/>
                </a:solidFill>
                <a:latin typeface="Calibri"/>
                <a:ea typeface="Calibri"/>
                <a:cs typeface="Calibri"/>
                <a:sym typeface="Calibri"/>
              </a:rPr>
              <a:t>Symptômes invalidants persistants.</a:t>
            </a:r>
            <a:endParaRPr sz="1000">
              <a:solidFill>
                <a:srgbClr val="000000"/>
              </a:solidFill>
              <a:latin typeface="Calibri"/>
              <a:ea typeface="Calibri"/>
              <a:cs typeface="Calibri"/>
              <a:sym typeface="Calibri"/>
            </a:endParaRPr>
          </a:p>
          <a:p>
            <a:pPr indent="-228600" lvl="0" marL="228600" marR="0" rtl="0" algn="l">
              <a:lnSpc>
                <a:spcPct val="150000"/>
              </a:lnSpc>
              <a:spcBef>
                <a:spcPts val="6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SABA au besoin, souvent 4-5x par jour et sommeil souvent perturbé</a:t>
            </a:r>
            <a:endParaRPr sz="1000">
              <a:solidFill>
                <a:srgbClr val="000000"/>
              </a:solidFill>
              <a:latin typeface="Calibri"/>
              <a:ea typeface="Calibri"/>
              <a:cs typeface="Calibri"/>
              <a:sym typeface="Calibri"/>
            </a:endParaRPr>
          </a:p>
          <a:p>
            <a:pPr indent="-228600" lvl="0" marL="228600" marR="0" rtl="0" algn="l">
              <a:lnSpc>
                <a:spcPct val="150000"/>
              </a:lnSpc>
              <a:spcBef>
                <a:spcPts val="6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Antécédents d’anaphylaxie – Aucune cause n’est identifiée</a:t>
            </a:r>
            <a:endParaRPr sz="1000">
              <a:solidFill>
                <a:srgbClr val="000000"/>
              </a:solidFill>
              <a:latin typeface="Calibri"/>
              <a:ea typeface="Calibri"/>
              <a:cs typeface="Calibri"/>
              <a:sym typeface="Calibri"/>
            </a:endParaRPr>
          </a:p>
          <a:p>
            <a:pPr indent="-228600" lvl="0" marL="228600" marR="0" rtl="0" algn="l">
              <a:lnSpc>
                <a:spcPct val="150000"/>
              </a:lnSpc>
              <a:spcBef>
                <a:spcPts val="6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a:t>
            </a:r>
            <a:r>
              <a:rPr lang="en-GB" sz="2800">
                <a:latin typeface="Calibri"/>
                <a:ea typeface="Calibri"/>
                <a:cs typeface="Calibri"/>
                <a:sym typeface="Calibri"/>
              </a:rPr>
              <a:t>Eczéma</a:t>
            </a:r>
            <a:r>
              <a:rPr lang="en-GB" sz="2800">
                <a:solidFill>
                  <a:srgbClr val="000000"/>
                </a:solidFill>
                <a:latin typeface="Calibri"/>
                <a:ea typeface="Calibri"/>
                <a:cs typeface="Calibri"/>
                <a:sym typeface="Calibri"/>
              </a:rPr>
              <a:t> atopique et rhume des foins depuis l’enfance</a:t>
            </a:r>
            <a:endParaRPr sz="2800">
              <a:solidFill>
                <a:srgbClr val="000000"/>
              </a:solidFill>
              <a:latin typeface="Calibri"/>
              <a:ea typeface="Calibri"/>
              <a:cs typeface="Calibri"/>
              <a:sym typeface="Calibri"/>
            </a:endParaRPr>
          </a:p>
          <a:p>
            <a:pPr indent="-228600" lvl="0" marL="228600" marR="0" rtl="0" algn="l">
              <a:lnSpc>
                <a:spcPct val="150000"/>
              </a:lnSpc>
              <a:spcBef>
                <a:spcPts val="600"/>
              </a:spcBef>
              <a:spcAft>
                <a:spcPts val="0"/>
              </a:spcAft>
              <a:buClr>
                <a:srgbClr val="000000"/>
              </a:buClr>
              <a:buSzPts val="2800"/>
              <a:buFont typeface="Arial"/>
              <a:buChar char="•"/>
            </a:pPr>
            <a:r>
              <a:rPr lang="en-GB" sz="2800">
                <a:solidFill>
                  <a:srgbClr val="000000"/>
                </a:solidFill>
                <a:latin typeface="Calibri"/>
                <a:ea typeface="Calibri"/>
                <a:cs typeface="Calibri"/>
                <a:sym typeface="Calibri"/>
              </a:rPr>
              <a:t> Polypes nasaux - interventions chirurgicales récurrentes la dernière opération remontant à deux ans.</a:t>
            </a:r>
            <a:endParaRPr sz="2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2024-03-28T17:13:53Z</dcterms:created>
  <dc:creator>Luís Carvalho</dc:creator>
</cp:coreProperties>
</file>