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50"/>
  </p:notesMasterIdLst>
  <p:sldIdLst>
    <p:sldId id="2126986899" r:id="rId2"/>
    <p:sldId id="2126986905" r:id="rId3"/>
    <p:sldId id="2126986932" r:id="rId4"/>
    <p:sldId id="2126986900" r:id="rId5"/>
    <p:sldId id="2126986933" r:id="rId6"/>
    <p:sldId id="2126986901" r:id="rId7"/>
    <p:sldId id="2126986919" r:id="rId8"/>
    <p:sldId id="2126986935" r:id="rId9"/>
    <p:sldId id="2126986921" r:id="rId10"/>
    <p:sldId id="2126986938" r:id="rId11"/>
    <p:sldId id="2126986920" r:id="rId12"/>
    <p:sldId id="2126986918" r:id="rId13"/>
    <p:sldId id="2126986917" r:id="rId14"/>
    <p:sldId id="2126986916" r:id="rId15"/>
    <p:sldId id="2126986915" r:id="rId16"/>
    <p:sldId id="2126986914" r:id="rId17"/>
    <p:sldId id="2126986941" r:id="rId18"/>
    <p:sldId id="2126986913" r:id="rId19"/>
    <p:sldId id="2126986912" r:id="rId20"/>
    <p:sldId id="2126986911" r:id="rId21"/>
    <p:sldId id="2126986939" r:id="rId22"/>
    <p:sldId id="2126986944" r:id="rId23"/>
    <p:sldId id="2126986906" r:id="rId24"/>
    <p:sldId id="2126986910" r:id="rId25"/>
    <p:sldId id="2126986936" r:id="rId26"/>
    <p:sldId id="2126986909" r:id="rId27"/>
    <p:sldId id="2126986948" r:id="rId28"/>
    <p:sldId id="2126986937" r:id="rId29"/>
    <p:sldId id="2126986946" r:id="rId30"/>
    <p:sldId id="2126986908" r:id="rId31"/>
    <p:sldId id="2126986907" r:id="rId32"/>
    <p:sldId id="2126986904" r:id="rId33"/>
    <p:sldId id="2126986940" r:id="rId34"/>
    <p:sldId id="2126986931" r:id="rId35"/>
    <p:sldId id="2126986930" r:id="rId36"/>
    <p:sldId id="2126986929" r:id="rId37"/>
    <p:sldId id="2126986928" r:id="rId38"/>
    <p:sldId id="2126986927" r:id="rId39"/>
    <p:sldId id="2126986943" r:id="rId40"/>
    <p:sldId id="2126986942" r:id="rId41"/>
    <p:sldId id="2126986926" r:id="rId42"/>
    <p:sldId id="2126986925" r:id="rId43"/>
    <p:sldId id="2126986924" r:id="rId44"/>
    <p:sldId id="2126986923" r:id="rId45"/>
    <p:sldId id="2126986922" r:id="rId46"/>
    <p:sldId id="2126986903" r:id="rId47"/>
    <p:sldId id="2126986902" r:id="rId48"/>
    <p:sldId id="212698694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33973F-924F-1A00-23F1-9D3AF9437768}" name="Nicola Connor" initials="NC" userId="S::nconnor@albanyhr.com::aedfafce-d27c-4d75-b9e1-ceb7783fd918" providerId="AD"/>
  <p188:author id="{2B01F566-D8DD-7453-1E64-4EBA6DE3B67B}" name="Nicola Connor" initials="NC" userId="0578d7199ad21eed" providerId="Windows Live"/>
  <p188:author id="{A4557DB9-D355-C31A-20AB-950235FB7D2A}" name="Francesc Moranta Ribas" initials="FM" userId="f2eba0a7f2fa267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ia Kalligeraki" initials="AK" lastIdx="17" clrIdx="0">
    <p:extLst>
      <p:ext uri="{19B8F6BF-5375-455C-9EA6-DF929625EA0E}">
        <p15:presenceInfo xmlns:p15="http://schemas.microsoft.com/office/powerpoint/2012/main" userId="S::alexia.kalligeraki@heliosmedcomms.com::af8ef573-05dd-4d59-868a-5fe2e0dbe71f" providerId="AD"/>
      </p:ext>
    </p:extLst>
  </p:cmAuthor>
  <p:cmAuthor id="2" name="Sian Williams" initials="SW" lastIdx="18" clrIdx="1">
    <p:extLst>
      <p:ext uri="{19B8F6BF-5375-455C-9EA6-DF929625EA0E}">
        <p15:presenceInfo xmlns:p15="http://schemas.microsoft.com/office/powerpoint/2012/main" userId="S::sian@sianhealth.onmicrosoft.com::76aa430f-31b1-4883-8583-516ee40c3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2E17"/>
    <a:srgbClr val="FFFBFC"/>
    <a:srgbClr val="005E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906" autoAdjust="0"/>
  </p:normalViewPr>
  <p:slideViewPr>
    <p:cSldViewPr snapToGrid="0" snapToObjects="1">
      <p:cViewPr varScale="1">
        <p:scale>
          <a:sx n="72" d="100"/>
          <a:sy n="72" d="100"/>
        </p:scale>
        <p:origin x="989" y="67"/>
      </p:cViewPr>
      <p:guideLst/>
    </p:cSldViewPr>
  </p:slideViewPr>
  <p:notesTextViewPr>
    <p:cViewPr>
      <p:scale>
        <a:sx n="155" d="100"/>
        <a:sy n="15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F4AE9-5623-D041-8237-B4DCBF7833A8}"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4B1FA-334C-FE4A-AC2E-8D1B9B901C8A}" type="slidenum">
              <a:rPr lang="en-US" smtClean="0"/>
              <a:t>‹Nº›</a:t>
            </a:fld>
            <a:endParaRPr lang="en-US"/>
          </a:p>
        </p:txBody>
      </p:sp>
    </p:spTree>
    <p:extLst>
      <p:ext uri="{BB962C8B-B14F-4D97-AF65-F5344CB8AC3E}">
        <p14:creationId xmlns:p14="http://schemas.microsoft.com/office/powerpoint/2010/main" val="103651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AD4B1FA-334C-FE4A-AC2E-8D1B9B901C8A}" type="slidenum">
              <a:rPr lang="en-US" smtClean="0"/>
              <a:t>6</a:t>
            </a:fld>
            <a:endParaRPr lang="en-US"/>
          </a:p>
        </p:txBody>
      </p:sp>
    </p:spTree>
    <p:extLst>
      <p:ext uri="{BB962C8B-B14F-4D97-AF65-F5344CB8AC3E}">
        <p14:creationId xmlns:p14="http://schemas.microsoft.com/office/powerpoint/2010/main" val="126957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5966F-28B1-B10B-393C-93E19D6444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0F12D69-4FBE-8244-8836-FE8DA51F52C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64CA146-84FE-D5DA-68A4-09FA094AED7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C2BF9B4-FFEF-C3C3-3C15-32A54B97CB41}"/>
              </a:ext>
            </a:extLst>
          </p:cNvPr>
          <p:cNvSpPr>
            <a:spLocks noGrp="1"/>
          </p:cNvSpPr>
          <p:nvPr>
            <p:ph type="sldNum" sz="quarter" idx="5"/>
          </p:nvPr>
        </p:nvSpPr>
        <p:spPr/>
        <p:txBody>
          <a:bodyPr/>
          <a:lstStyle/>
          <a:p>
            <a:fld id="{1AD4B1FA-334C-FE4A-AC2E-8D1B9B901C8A}" type="slidenum">
              <a:rPr lang="en-US" smtClean="0"/>
              <a:t>48</a:t>
            </a:fld>
            <a:endParaRPr lang="en-US"/>
          </a:p>
        </p:txBody>
      </p:sp>
    </p:spTree>
    <p:extLst>
      <p:ext uri="{BB962C8B-B14F-4D97-AF65-F5344CB8AC3E}">
        <p14:creationId xmlns:p14="http://schemas.microsoft.com/office/powerpoint/2010/main" val="115415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1" y="2726308"/>
            <a:ext cx="6413083" cy="2298319"/>
          </a:xfrm>
        </p:spPr>
        <p:txBody>
          <a:bodyPr anchor="b"/>
          <a:lstStyle>
            <a:lvl1pPr algn="r">
              <a:lnSpc>
                <a:spcPts val="3000"/>
              </a:lnSpc>
              <a:defRPr sz="3300" b="1" i="0" spc="-75">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1" y="5024629"/>
            <a:ext cx="6413083" cy="1529577"/>
          </a:xfrm>
        </p:spPr>
        <p:txBody>
          <a:bodyPr anchor="t">
            <a:normAutofit/>
          </a:bodyPr>
          <a:lstStyle>
            <a:lvl1pPr marL="0" indent="0" algn="r">
              <a:lnSpc>
                <a:spcPts val="1800"/>
              </a:lnSpc>
              <a:buNone/>
              <a:defRPr sz="1800" b="0">
                <a:solidFill>
                  <a:schemeClr val="accent1"/>
                </a:solidFill>
                <a:latin typeface="+mn-lt"/>
                <a:cs typeface="Helvetica"/>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Click to edit Master subtitle style</a:t>
            </a:r>
            <a:endParaRPr lang="en-GB" dirty="0"/>
          </a:p>
        </p:txBody>
      </p:sp>
      <p:pic>
        <p:nvPicPr>
          <p:cNvPr id="7" name="Picture 6"/>
          <p:cNvPicPr>
            <a:picLocks noChangeAspect="1"/>
          </p:cNvPicPr>
          <p:nvPr userDrawn="1"/>
        </p:nvPicPr>
        <p:blipFill>
          <a:blip r:embed="rId3"/>
          <a:srcRect/>
          <a:stretch/>
        </p:blipFill>
        <p:spPr>
          <a:xfrm>
            <a:off x="678266" y="2583791"/>
            <a:ext cx="3238346" cy="1690417"/>
          </a:xfrm>
          <a:prstGeom prst="rect">
            <a:avLst/>
          </a:prstGeom>
        </p:spPr>
      </p:pic>
    </p:spTree>
    <p:extLst>
      <p:ext uri="{BB962C8B-B14F-4D97-AF65-F5344CB8AC3E}">
        <p14:creationId xmlns:p14="http://schemas.microsoft.com/office/powerpoint/2010/main" val="212426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733" spc="-75"/>
            </a:lvl1pPr>
          </a:lstStyle>
          <a:p>
            <a:r>
              <a:rPr lang="en-GB" dirty="0"/>
              <a:t>Click to edit Master title style</a:t>
            </a:r>
          </a:p>
        </p:txBody>
      </p:sp>
      <p:sp>
        <p:nvSpPr>
          <p:cNvPr id="3" name="Content Placeholder 2"/>
          <p:cNvSpPr>
            <a:spLocks noGrp="1"/>
          </p:cNvSpPr>
          <p:nvPr>
            <p:ph idx="1"/>
          </p:nvPr>
        </p:nvSpPr>
        <p:spPr>
          <a:xfrm>
            <a:off x="609600" y="1600203"/>
            <a:ext cx="10972800" cy="4525963"/>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D0D4E58B-BC60-4C69-8F8D-39ECCE069E80}"/>
              </a:ext>
            </a:extLst>
          </p:cNvPr>
          <p:cNvPicPr>
            <a:picLocks noChangeAspect="1"/>
          </p:cNvPicPr>
          <p:nvPr userDrawn="1"/>
        </p:nvPicPr>
        <p:blipFill>
          <a:blip r:embed="rId2"/>
          <a:srcRect/>
          <a:stretch/>
        </p:blipFill>
        <p:spPr>
          <a:xfrm>
            <a:off x="10258867" y="239626"/>
            <a:ext cx="1590657" cy="830323"/>
          </a:xfrm>
          <a:prstGeom prst="rect">
            <a:avLst/>
          </a:prstGeom>
        </p:spPr>
      </p:pic>
      <p:pic>
        <p:nvPicPr>
          <p:cNvPr id="10" name="Picture 9" descr="A black background with blue and red text&#10;&#10;AI-generated content may be incorrect.">
            <a:extLst>
              <a:ext uri="{FF2B5EF4-FFF2-40B4-BE49-F238E27FC236}">
                <a16:creationId xmlns:a16="http://schemas.microsoft.com/office/drawing/2014/main" id="{EF74F10F-C365-4FFF-7036-BEDAAFB7E7D4}"/>
              </a:ext>
            </a:extLst>
          </p:cNvPr>
          <p:cNvPicPr>
            <a:picLocks noChangeAspect="1"/>
          </p:cNvPicPr>
          <p:nvPr userDrawn="1"/>
        </p:nvPicPr>
        <p:blipFill>
          <a:blip r:embed="rId3"/>
          <a:stretch>
            <a:fillRect/>
          </a:stretch>
        </p:blipFill>
        <p:spPr>
          <a:xfrm>
            <a:off x="531967" y="6128532"/>
            <a:ext cx="1544128" cy="592945"/>
          </a:xfrm>
          <a:prstGeom prst="rect">
            <a:avLst/>
          </a:prstGeom>
        </p:spPr>
      </p:pic>
    </p:spTree>
    <p:extLst>
      <p:ext uri="{BB962C8B-B14F-4D97-AF65-F5344CB8AC3E}">
        <p14:creationId xmlns:p14="http://schemas.microsoft.com/office/powerpoint/2010/main" val="132563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5191" y="53751"/>
            <a:ext cx="6937393" cy="1143000"/>
          </a:xfrm>
        </p:spPr>
        <p:txBody>
          <a:bodyPr/>
          <a:lstStyle>
            <a:lvl1pPr>
              <a:defRPr sz="3733" spc="-75"/>
            </a:lvl1pPr>
          </a:lstStyle>
          <a:p>
            <a:r>
              <a:rPr lang="en-GB" dirty="0"/>
              <a:t>Click to edit Master title style</a:t>
            </a:r>
          </a:p>
        </p:txBody>
      </p:sp>
      <p:sp>
        <p:nvSpPr>
          <p:cNvPr id="3" name="Content Placeholder 2"/>
          <p:cNvSpPr>
            <a:spLocks noGrp="1"/>
          </p:cNvSpPr>
          <p:nvPr>
            <p:ph idx="1"/>
          </p:nvPr>
        </p:nvSpPr>
        <p:spPr>
          <a:xfrm>
            <a:off x="609600" y="1600203"/>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a:extLst>
              <a:ext uri="{FF2B5EF4-FFF2-40B4-BE49-F238E27FC236}">
                <a16:creationId xmlns:a16="http://schemas.microsoft.com/office/drawing/2014/main" id="{D0D4E58B-BC60-4C69-8F8D-39ECCE069E80}"/>
              </a:ext>
            </a:extLst>
          </p:cNvPr>
          <p:cNvPicPr>
            <a:picLocks noChangeAspect="1"/>
          </p:cNvPicPr>
          <p:nvPr userDrawn="1"/>
        </p:nvPicPr>
        <p:blipFill>
          <a:blip r:embed="rId2"/>
          <a:srcRect/>
          <a:stretch/>
        </p:blipFill>
        <p:spPr>
          <a:xfrm>
            <a:off x="9991743" y="210089"/>
            <a:ext cx="1590657" cy="83032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95E89269-913C-89AE-4B8C-A74DBA2E8307}"/>
              </a:ext>
            </a:extLst>
          </p:cNvPr>
          <p:cNvPicPr>
            <a:picLocks noChangeAspect="1"/>
          </p:cNvPicPr>
          <p:nvPr userDrawn="1"/>
        </p:nvPicPr>
        <p:blipFill>
          <a:blip r:embed="rId3"/>
          <a:stretch>
            <a:fillRect/>
          </a:stretch>
        </p:blipFill>
        <p:spPr>
          <a:xfrm>
            <a:off x="135471" y="183088"/>
            <a:ext cx="2302933" cy="884327"/>
          </a:xfrm>
          <a:prstGeom prst="rect">
            <a:avLst/>
          </a:prstGeom>
        </p:spPr>
      </p:pic>
    </p:spTree>
    <p:extLst>
      <p:ext uri="{BB962C8B-B14F-4D97-AF65-F5344CB8AC3E}">
        <p14:creationId xmlns:p14="http://schemas.microsoft.com/office/powerpoint/2010/main" val="211532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C317-F9E3-D446-BA1D-77FA0309276B}"/>
              </a:ext>
            </a:extLst>
          </p:cNvPr>
          <p:cNvSpPr>
            <a:spLocks noGrp="1"/>
          </p:cNvSpPr>
          <p:nvPr>
            <p:ph type="title"/>
          </p:nvPr>
        </p:nvSpPr>
        <p:spPr/>
        <p:txBody>
          <a:bodyPr/>
          <a:lstStyle/>
          <a:p>
            <a:r>
              <a:rPr lang="en-GB"/>
              <a:t>Click to edit Master title style</a:t>
            </a:r>
            <a:endParaRPr lang="en-US"/>
          </a:p>
        </p:txBody>
      </p:sp>
      <p:pic>
        <p:nvPicPr>
          <p:cNvPr id="7" name="Picture 6" descr="A black background with blue and red text&#10;&#10;AI-generated content may be incorrect.">
            <a:extLst>
              <a:ext uri="{FF2B5EF4-FFF2-40B4-BE49-F238E27FC236}">
                <a16:creationId xmlns:a16="http://schemas.microsoft.com/office/drawing/2014/main" id="{3063B71F-B120-4F0A-1DEE-460D73019D94}"/>
              </a:ext>
            </a:extLst>
          </p:cNvPr>
          <p:cNvPicPr>
            <a:picLocks noChangeAspect="1"/>
          </p:cNvPicPr>
          <p:nvPr userDrawn="1"/>
        </p:nvPicPr>
        <p:blipFill>
          <a:blip r:embed="rId2"/>
          <a:stretch>
            <a:fillRect/>
          </a:stretch>
        </p:blipFill>
        <p:spPr>
          <a:xfrm>
            <a:off x="531967" y="6128532"/>
            <a:ext cx="1544128" cy="592945"/>
          </a:xfrm>
          <a:prstGeom prst="rect">
            <a:avLst/>
          </a:prstGeom>
        </p:spPr>
      </p:pic>
      <p:pic>
        <p:nvPicPr>
          <p:cNvPr id="8" name="Picture 7">
            <a:extLst>
              <a:ext uri="{FF2B5EF4-FFF2-40B4-BE49-F238E27FC236}">
                <a16:creationId xmlns:a16="http://schemas.microsoft.com/office/drawing/2014/main" id="{29981897-F2A6-6BE5-6045-1A7CB199FB4C}"/>
              </a:ext>
            </a:extLst>
          </p:cNvPr>
          <p:cNvPicPr>
            <a:picLocks noChangeAspect="1"/>
          </p:cNvPicPr>
          <p:nvPr userDrawn="1"/>
        </p:nvPicPr>
        <p:blipFill>
          <a:blip r:embed="rId3"/>
          <a:srcRect/>
          <a:stretch/>
        </p:blipFill>
        <p:spPr>
          <a:xfrm>
            <a:off x="10258867" y="239626"/>
            <a:ext cx="1590657" cy="830323"/>
          </a:xfrm>
          <a:prstGeom prst="rect">
            <a:avLst/>
          </a:prstGeom>
        </p:spPr>
      </p:pic>
    </p:spTree>
    <p:extLst>
      <p:ext uri="{BB962C8B-B14F-4D97-AF65-F5344CB8AC3E}">
        <p14:creationId xmlns:p14="http://schemas.microsoft.com/office/powerpoint/2010/main" val="29272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o strapeline logo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4" y="160335"/>
            <a:ext cx="6937393" cy="1143000"/>
          </a:xfrm>
        </p:spPr>
        <p:txBody>
          <a:bodyPr/>
          <a:lstStyle>
            <a:lvl1pPr>
              <a:defRPr spc="-75"/>
            </a:lvl1pPr>
          </a:lstStyle>
          <a:p>
            <a:r>
              <a:rPr lang="en-GB" dirty="0"/>
              <a:t>Click to edit Master title style</a:t>
            </a:r>
          </a:p>
        </p:txBody>
      </p:sp>
      <p:sp>
        <p:nvSpPr>
          <p:cNvPr id="3" name="Content Placeholder 2"/>
          <p:cNvSpPr>
            <a:spLocks noGrp="1"/>
          </p:cNvSpPr>
          <p:nvPr>
            <p:ph idx="1"/>
          </p:nvPr>
        </p:nvSpPr>
        <p:spPr>
          <a:xfrm>
            <a:off x="609600" y="1600203"/>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descr="A picture containing vector graphics&#10;&#10;Description automatically generated">
            <a:extLst>
              <a:ext uri="{FF2B5EF4-FFF2-40B4-BE49-F238E27FC236}">
                <a16:creationId xmlns:a16="http://schemas.microsoft.com/office/drawing/2014/main" id="{B46A256E-1EBC-4F2D-BAB5-5EAE083CD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8434" y="-55928"/>
            <a:ext cx="1473567" cy="1473567"/>
          </a:xfrm>
          <a:prstGeom prst="rect">
            <a:avLst/>
          </a:prstGeom>
        </p:spPr>
      </p:pic>
      <p:pic>
        <p:nvPicPr>
          <p:cNvPr id="9" name="Picture 8" descr="A black background with blue and red text&#10;&#10;AI-generated content may be incorrect.">
            <a:extLst>
              <a:ext uri="{FF2B5EF4-FFF2-40B4-BE49-F238E27FC236}">
                <a16:creationId xmlns:a16="http://schemas.microsoft.com/office/drawing/2014/main" id="{21F326DC-4BC7-D71F-39D2-278C2CA800D3}"/>
              </a:ext>
            </a:extLst>
          </p:cNvPr>
          <p:cNvPicPr>
            <a:picLocks noChangeAspect="1"/>
          </p:cNvPicPr>
          <p:nvPr userDrawn="1"/>
        </p:nvPicPr>
        <p:blipFill>
          <a:blip r:embed="rId3"/>
          <a:stretch>
            <a:fillRect/>
          </a:stretch>
        </p:blipFill>
        <p:spPr>
          <a:xfrm>
            <a:off x="531967" y="6128532"/>
            <a:ext cx="1544128" cy="592945"/>
          </a:xfrm>
          <a:prstGeom prst="rect">
            <a:avLst/>
          </a:prstGeom>
        </p:spPr>
      </p:pic>
    </p:spTree>
    <p:extLst>
      <p:ext uri="{BB962C8B-B14F-4D97-AF65-F5344CB8AC3E}">
        <p14:creationId xmlns:p14="http://schemas.microsoft.com/office/powerpoint/2010/main" val="64404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6E16-AC7A-43BE-BB1F-F0ED3B4FE5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AFA814-9B6A-49C3-8FED-14BAD1B92DB8}"/>
              </a:ext>
            </a:extLst>
          </p:cNvPr>
          <p:cNvSpPr>
            <a:spLocks noGrp="1"/>
          </p:cNvSpPr>
          <p:nvPr>
            <p:ph sz="half" idx="1"/>
          </p:nvPr>
        </p:nvSpPr>
        <p:spPr>
          <a:xfrm>
            <a:off x="838200" y="1825625"/>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A6EAAA0-4A7A-43D1-9789-4B5BE589FD4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black background with blue and red text&#10;&#10;AI-generated content may be incorrect.">
            <a:extLst>
              <a:ext uri="{FF2B5EF4-FFF2-40B4-BE49-F238E27FC236}">
                <a16:creationId xmlns:a16="http://schemas.microsoft.com/office/drawing/2014/main" id="{D216390A-606E-4B35-BD87-94E46AAF56B0}"/>
              </a:ext>
            </a:extLst>
          </p:cNvPr>
          <p:cNvPicPr>
            <a:picLocks noChangeAspect="1"/>
          </p:cNvPicPr>
          <p:nvPr userDrawn="1"/>
        </p:nvPicPr>
        <p:blipFill>
          <a:blip r:embed="rId2"/>
          <a:stretch>
            <a:fillRect/>
          </a:stretch>
        </p:blipFill>
        <p:spPr>
          <a:xfrm>
            <a:off x="531967" y="6128532"/>
            <a:ext cx="1544128" cy="592945"/>
          </a:xfrm>
          <a:prstGeom prst="rect">
            <a:avLst/>
          </a:prstGeom>
        </p:spPr>
      </p:pic>
      <p:pic>
        <p:nvPicPr>
          <p:cNvPr id="10" name="Picture 9">
            <a:extLst>
              <a:ext uri="{FF2B5EF4-FFF2-40B4-BE49-F238E27FC236}">
                <a16:creationId xmlns:a16="http://schemas.microsoft.com/office/drawing/2014/main" id="{D0990940-1590-110D-0C67-653A3923E46E}"/>
              </a:ext>
            </a:extLst>
          </p:cNvPr>
          <p:cNvPicPr>
            <a:picLocks noChangeAspect="1"/>
          </p:cNvPicPr>
          <p:nvPr userDrawn="1"/>
        </p:nvPicPr>
        <p:blipFill>
          <a:blip r:embed="rId3"/>
          <a:srcRect/>
          <a:stretch/>
        </p:blipFill>
        <p:spPr>
          <a:xfrm>
            <a:off x="10258867" y="239626"/>
            <a:ext cx="1590657" cy="830323"/>
          </a:xfrm>
          <a:prstGeom prst="rect">
            <a:avLst/>
          </a:prstGeom>
        </p:spPr>
      </p:pic>
    </p:spTree>
    <p:extLst>
      <p:ext uri="{BB962C8B-B14F-4D97-AF65-F5344CB8AC3E}">
        <p14:creationId xmlns:p14="http://schemas.microsoft.com/office/powerpoint/2010/main" val="399907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4" y="274639"/>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A picture containing clipart&#10;&#10;Description automatically generated">
            <a:extLst>
              <a:ext uri="{FF2B5EF4-FFF2-40B4-BE49-F238E27FC236}">
                <a16:creationId xmlns:a16="http://schemas.microsoft.com/office/drawing/2014/main" id="{8C73DFA9-95D8-4C62-F08D-02C16FA8333D}"/>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1456860" y="6577072"/>
            <a:ext cx="663096" cy="233772"/>
          </a:xfrm>
          <a:prstGeom prst="rect">
            <a:avLst/>
          </a:prstGeom>
        </p:spPr>
      </p:pic>
      <p:sp>
        <p:nvSpPr>
          <p:cNvPr id="12" name="TextBox 11">
            <a:extLst>
              <a:ext uri="{FF2B5EF4-FFF2-40B4-BE49-F238E27FC236}">
                <a16:creationId xmlns:a16="http://schemas.microsoft.com/office/drawing/2014/main" id="{684E0627-7E5F-1B48-8A99-2960C09E730D}"/>
              </a:ext>
            </a:extLst>
          </p:cNvPr>
          <p:cNvSpPr txBox="1"/>
          <p:nvPr userDrawn="1"/>
        </p:nvSpPr>
        <p:spPr>
          <a:xfrm>
            <a:off x="6392174" y="6571204"/>
            <a:ext cx="48942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bg1">
                    <a:lumMod val="75000"/>
                  </a:schemeClr>
                </a:solidFill>
              </a:rPr>
              <a:t>IPCRG 2025 Francesc </a:t>
            </a:r>
            <a:r>
              <a:rPr lang="en-GB" sz="800" dirty="0" err="1">
                <a:solidFill>
                  <a:schemeClr val="bg1">
                    <a:lumMod val="75000"/>
                  </a:schemeClr>
                </a:solidFill>
              </a:rPr>
              <a:t>Moranta</a:t>
            </a:r>
            <a:r>
              <a:rPr lang="en-GB" sz="800" dirty="0">
                <a:solidFill>
                  <a:schemeClr val="bg1">
                    <a:lumMod val="75000"/>
                  </a:schemeClr>
                </a:solidFill>
              </a:rPr>
              <a:t> Ribas, Pharmacist, on behalf of the Asthma Right Care Strategy Group</a:t>
            </a:r>
          </a:p>
          <a:p>
            <a:endParaRPr lang="en-GB" sz="800" dirty="0">
              <a:solidFill>
                <a:schemeClr val="bg1">
                  <a:lumMod val="75000"/>
                </a:schemeClr>
              </a:solidFill>
            </a:endParaRPr>
          </a:p>
        </p:txBody>
      </p:sp>
    </p:spTree>
    <p:extLst>
      <p:ext uri="{BB962C8B-B14F-4D97-AF65-F5344CB8AC3E}">
        <p14:creationId xmlns:p14="http://schemas.microsoft.com/office/powerpoint/2010/main" val="349679905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80" r:id="rId3"/>
    <p:sldLayoutId id="2147483670" r:id="rId4"/>
    <p:sldLayoutId id="2147483671" r:id="rId5"/>
    <p:sldLayoutId id="2147483673" r:id="rId6"/>
  </p:sldLayoutIdLst>
  <p:txStyles>
    <p:titleStyle>
      <a:lvl1pPr algn="l" defTabSz="342891" rtl="0" eaLnBrk="1" latinLnBrk="0" hangingPunct="1">
        <a:lnSpc>
          <a:spcPts val="2851"/>
        </a:lnSpc>
        <a:spcBef>
          <a:spcPct val="0"/>
        </a:spcBef>
        <a:buNone/>
        <a:defRPr sz="3733" b="1" i="0" kern="1200">
          <a:solidFill>
            <a:schemeClr val="accent1"/>
          </a:solidFill>
          <a:latin typeface="+mj-lt"/>
          <a:ea typeface="+mj-ea"/>
          <a:cs typeface="Helvetica"/>
        </a:defRPr>
      </a:lvl1pPr>
    </p:titleStyle>
    <p:bodyStyle>
      <a:lvl1pPr marL="257168" indent="-257168" algn="l" defTabSz="342891" rtl="0" eaLnBrk="1" latinLnBrk="0" hangingPunct="1">
        <a:spcBef>
          <a:spcPts val="0"/>
        </a:spcBef>
        <a:buClr>
          <a:schemeClr val="accent1"/>
        </a:buClr>
        <a:buFont typeface="Arial"/>
        <a:buChar char="•"/>
        <a:defRPr sz="2800" kern="1200">
          <a:solidFill>
            <a:schemeClr val="tx1"/>
          </a:solidFill>
          <a:latin typeface="+mn-lt"/>
          <a:ea typeface="+mn-ea"/>
          <a:cs typeface="+mn-cs"/>
        </a:defRPr>
      </a:lvl1pPr>
      <a:lvl2pPr marL="557199" indent="-214308" algn="l" defTabSz="342891" rtl="0" eaLnBrk="1" latinLnBrk="0" hangingPunct="1">
        <a:spcBef>
          <a:spcPts val="0"/>
        </a:spcBef>
        <a:buClr>
          <a:schemeClr val="accent1"/>
        </a:buClr>
        <a:buFont typeface="Arial"/>
        <a:buChar char="–"/>
        <a:defRPr sz="2600" kern="1200">
          <a:solidFill>
            <a:schemeClr val="tx1"/>
          </a:solidFill>
          <a:latin typeface="+mn-lt"/>
          <a:ea typeface="+mn-ea"/>
          <a:cs typeface="+mn-cs"/>
        </a:defRPr>
      </a:lvl2pPr>
      <a:lvl3pPr marL="857229" indent="-171446" algn="l" defTabSz="342891" rtl="0" eaLnBrk="1" latinLnBrk="0" hangingPunct="1">
        <a:spcBef>
          <a:spcPts val="0"/>
        </a:spcBef>
        <a:buClr>
          <a:schemeClr val="accent1"/>
        </a:buClr>
        <a:buFont typeface="Arial"/>
        <a:buChar char="•"/>
        <a:defRPr sz="2200" kern="1200">
          <a:solidFill>
            <a:schemeClr val="tx1"/>
          </a:solidFill>
          <a:latin typeface="+mn-lt"/>
          <a:ea typeface="+mn-ea"/>
          <a:cs typeface="+mn-cs"/>
        </a:defRPr>
      </a:lvl3pPr>
      <a:lvl4pPr marL="1200121" indent="-171446" algn="l" defTabSz="342891" rtl="0" eaLnBrk="1" latinLnBrk="0" hangingPunct="1">
        <a:spcBef>
          <a:spcPts val="0"/>
        </a:spcBef>
        <a:buClr>
          <a:schemeClr val="accent1"/>
        </a:buClr>
        <a:buFont typeface="Arial"/>
        <a:buChar char="–"/>
        <a:defRPr sz="1900" kern="1200">
          <a:solidFill>
            <a:schemeClr val="tx1"/>
          </a:solidFill>
          <a:latin typeface="+mn-lt"/>
          <a:ea typeface="+mn-ea"/>
          <a:cs typeface="+mn-cs"/>
        </a:defRPr>
      </a:lvl4pPr>
      <a:lvl5pPr marL="1543012" indent="-171446" algn="l" defTabSz="342891" rtl="0" eaLnBrk="1" latinLnBrk="0" hangingPunct="1">
        <a:spcBef>
          <a:spcPts val="0"/>
        </a:spcBef>
        <a:buClr>
          <a:schemeClr val="accent1"/>
        </a:buClr>
        <a:buFont typeface="Arial"/>
        <a:buChar char="»"/>
        <a:defRPr sz="17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GB"/>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ipcrg.org/resources/search-resources/emergency-and-urgent-care-centres-response-to-asthmasuspected-asthma-to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j.jaci.2003.09.008"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share.minicoursegenerator.com/12-asthma-treatment-638810899487225390/1?shr=1" TargetMode="External"/><Relationship Id="rId4" Type="http://schemas.openxmlformats.org/officeDocument/2006/relationships/hyperlink" Target="https://ginasthma.org/2024-repor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pcrg.org/resources/search-resources/asthma-right-care-slide-rule-and-question-challenge-cards-in-a-pharmacy" TargetMode="External"/><Relationship Id="rId2" Type="http://schemas.openxmlformats.org/officeDocument/2006/relationships/hyperlink" Target="https://www.ipcrg.org/search-resources/asthma-right-care-slide-rule-guidance-notes-english"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ipcrg.org/search-resources/asthma-right-care-slide-rule-guidance-notes-Englis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pcrg.org/resources/search-resources/asthma-right-care-slide-rule-and-question-challenge-cards-in-a-pharmacy" TargetMode="External"/><Relationship Id="rId2" Type="http://schemas.openxmlformats.org/officeDocument/2006/relationships/hyperlink" Target="https://www.ipcrg.org/search-resources/asthma-right-care-slide-rule-guidance-notes-english" TargetMode="External"/><Relationship Id="rId1" Type="http://schemas.openxmlformats.org/officeDocument/2006/relationships/slideLayout" Target="../slideLayouts/slideLayout2.xml"/><Relationship Id="rId5" Type="http://schemas.openxmlformats.org/officeDocument/2006/relationships/hyperlink" Target="https://www.ipcrg.org/search-resources/asthma-right-care-slide-rule-guidance-notes-English" TargetMode="Externa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hyperlink" Target="https://www.ipcrg.org/resources/search-resources/reliever-reliance-test-english" TargetMode="External"/><Relationship Id="rId2" Type="http://schemas.openxmlformats.org/officeDocument/2006/relationships/hyperlink" Target="https://doi.org/10.1016/j.pcrj.2013.10.002"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hyperlink" Target="https://www.ipcrg.org/resources/search-resources/reliever-reliance-test-english" TargetMode="External"/><Relationship Id="rId2" Type="http://schemas.openxmlformats.org/officeDocument/2006/relationships/hyperlink" Target="https://doi.org/10.1016/j.pcrj.2013.10.002"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nasthma.org/2024-report/" TargetMode="External"/><Relationship Id="rId2" Type="http://schemas.openxmlformats.org/officeDocument/2006/relationships/hyperlink" Target="https://www.shutterstock.com/search/asthma-pathophysiology"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ginasthma.org/2024-report/" TargetMode="Externa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hyperlink" Target="https://ncd.fip.org/fip-practice-transformation-programme-on-ncds/publication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ncd.fip.org/fip-practice-transformation-programme-on-ncds/publication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pcrg.org/resources/inhaler-resourc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pcrg.org/resources/inhaler-resources" TargetMode="External"/><Relationship Id="rId2" Type="http://schemas.openxmlformats.org/officeDocument/2006/relationships/slideLayout" Target="../slideLayouts/slideLayout2.xml"/><Relationship Id="rId1" Type="http://schemas.openxmlformats.org/officeDocument/2006/relationships/video" Target="https://www.youtube.com/embed/qu5UUqlBseA?feature=oembed" TargetMode="Externa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pcrg.org/resources/search-resources/7-steps-to-using-a-metered-dose-inhaler-and-medium-spacer-front-view-1min"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ipcrg.org/resources/inhaler-resources" TargetMode="External"/><Relationship Id="rId2" Type="http://schemas.openxmlformats.org/officeDocument/2006/relationships/slideLayout" Target="../slideLayouts/slideLayout2.xml"/><Relationship Id="rId1" Type="http://schemas.openxmlformats.org/officeDocument/2006/relationships/video" Target="https://www.youtube.com/embed/kzDM8lEqTN4?feature=oembed" TargetMode="Externa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16/j.jaci.2003.09.008"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ginasthma.org/2024-repor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inasthma.org/2024-report/" TargetMode="External"/><Relationship Id="rId2" Type="http://schemas.openxmlformats.org/officeDocument/2006/relationships/hyperlink" Target="http://ipcrg.org/tobacco-dependence"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s://www.ipcrg.org/asthmarightcare/what-does-good-quality-asthma-care-look-like"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ipcrg.org/asthmarightcareforpharmacis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ipcrg.org/asthmarightcar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pcrg.org/asthmarightcareforpharmacis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ipcrg.org/asthmarightca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inasthma.org/2024-report/" TargetMode="External"/><Relationship Id="rId2" Type="http://schemas.openxmlformats.org/officeDocument/2006/relationships/hyperlink" Target="https://www.ncbi.nlm.nih.gov/pubmed/29756989" TargetMode="External"/><Relationship Id="rId1" Type="http://schemas.openxmlformats.org/officeDocument/2006/relationships/slideLayout" Target="../slideLayouts/slideLayout2.xml"/><Relationship Id="rId5" Type="http://schemas.openxmlformats.org/officeDocument/2006/relationships/hyperlink" Target="https://ncd.fip.org/fip-practice-transformation-programme-on-ncds/publications/" TargetMode="External"/><Relationship Id="rId4" Type="http://schemas.openxmlformats.org/officeDocument/2006/relationships/hyperlink" Target="https://www.farmaceuticoscomunitarios.org/es/journal-article/actualizacion-del-papel-del-farmaceutico-comunitario-manejo-del-paciente-asmatic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inasthma.org/2024-report/" TargetMode="External"/><Relationship Id="rId2" Type="http://schemas.openxmlformats.org/officeDocument/2006/relationships/hyperlink" Target="https://www.ncbi.nlm.nih.gov/pubmed/29756989" TargetMode="External"/><Relationship Id="rId1" Type="http://schemas.openxmlformats.org/officeDocument/2006/relationships/slideLayout" Target="../slideLayouts/slideLayout2.xml"/><Relationship Id="rId5" Type="http://schemas.openxmlformats.org/officeDocument/2006/relationships/hyperlink" Target="https://ncd.fip.org/fip-practice-transformation-programme-on-ncds/publications/" TargetMode="External"/><Relationship Id="rId4" Type="http://schemas.openxmlformats.org/officeDocument/2006/relationships/hyperlink" Target="https://www.farmaceuticoscomunitarios.org/es/journal-article/actualizacion-del-papel-del-farmaceutico-comunitario-manejo-del-paciente-asmatico"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DC07-D6E7-A3D0-DD4B-0E3148527093}"/>
              </a:ext>
            </a:extLst>
          </p:cNvPr>
          <p:cNvSpPr>
            <a:spLocks noGrp="1"/>
          </p:cNvSpPr>
          <p:nvPr>
            <p:ph type="ctrTitle"/>
          </p:nvPr>
        </p:nvSpPr>
        <p:spPr>
          <a:xfrm>
            <a:off x="4814047" y="1161417"/>
            <a:ext cx="7247965" cy="2298319"/>
          </a:xfrm>
          <a:ln>
            <a:solidFill>
              <a:srgbClr val="92D050"/>
            </a:solidFill>
          </a:ln>
        </p:spPr>
        <p:txBody>
          <a:bodyPr anchor="t"/>
          <a:lstStyle/>
          <a:p>
            <a:pPr algn="l">
              <a:lnSpc>
                <a:spcPct val="100000"/>
              </a:lnSpc>
            </a:pPr>
            <a:r>
              <a:rPr lang="en-GB" sz="4400" dirty="0"/>
              <a:t>Asthma Right Care for Pharmacists </a:t>
            </a:r>
            <a:br>
              <a:rPr lang="en-GB" sz="4400" dirty="0"/>
            </a:br>
            <a:r>
              <a:rPr lang="en-US" sz="2000" dirty="0"/>
              <a:t>Presentation of the potential role of community pharmacists in asthma management according to Asthma Right Care</a:t>
            </a:r>
            <a:br>
              <a:rPr lang="es-ES" sz="1600" dirty="0"/>
            </a:br>
            <a:endParaRPr lang="en-GB" sz="3200" dirty="0">
              <a:solidFill>
                <a:srgbClr val="92D050"/>
              </a:solidFill>
            </a:endParaRPr>
          </a:p>
        </p:txBody>
      </p:sp>
      <p:sp>
        <p:nvSpPr>
          <p:cNvPr id="3" name="Subtitle 2">
            <a:extLst>
              <a:ext uri="{FF2B5EF4-FFF2-40B4-BE49-F238E27FC236}">
                <a16:creationId xmlns:a16="http://schemas.microsoft.com/office/drawing/2014/main" id="{1B904AEF-442A-5B2D-0F59-FBD609E5AD2E}"/>
              </a:ext>
            </a:extLst>
          </p:cNvPr>
          <p:cNvSpPr>
            <a:spLocks noGrp="1"/>
          </p:cNvSpPr>
          <p:nvPr>
            <p:ph type="subTitle" idx="1"/>
          </p:nvPr>
        </p:nvSpPr>
        <p:spPr>
          <a:xfrm>
            <a:off x="5648929" y="5923742"/>
            <a:ext cx="6413083" cy="1529577"/>
          </a:xfrm>
        </p:spPr>
        <p:txBody>
          <a:bodyPr/>
          <a:lstStyle/>
          <a:p>
            <a:r>
              <a:rPr lang="en-GB" sz="1800" i="1" dirty="0">
                <a:solidFill>
                  <a:prstClr val="black"/>
                </a:solidFill>
              </a:rPr>
              <a:t>IPCRG received funding from AstraZeneca to develop the Asthma Right Care Initiative</a:t>
            </a:r>
            <a:endParaRPr lang="en-US" sz="1800" dirty="0">
              <a:solidFill>
                <a:prstClr val="black"/>
              </a:solidFill>
            </a:endParaRPr>
          </a:p>
          <a:p>
            <a:endParaRPr lang="en-GB" dirty="0"/>
          </a:p>
        </p:txBody>
      </p:sp>
      <p:pic>
        <p:nvPicPr>
          <p:cNvPr id="5" name="Picture 4" descr="A black background with blue and red text&#10;&#10;AI-generated content may be incorrect.">
            <a:extLst>
              <a:ext uri="{FF2B5EF4-FFF2-40B4-BE49-F238E27FC236}">
                <a16:creationId xmlns:a16="http://schemas.microsoft.com/office/drawing/2014/main" id="{E25929FB-F369-BC44-F165-1BC783276574}"/>
              </a:ext>
            </a:extLst>
          </p:cNvPr>
          <p:cNvPicPr>
            <a:picLocks noChangeAspect="1"/>
          </p:cNvPicPr>
          <p:nvPr/>
        </p:nvPicPr>
        <p:blipFill>
          <a:blip r:embed="rId2"/>
          <a:stretch>
            <a:fillRect/>
          </a:stretch>
        </p:blipFill>
        <p:spPr>
          <a:xfrm>
            <a:off x="3162300" y="5791200"/>
            <a:ext cx="2336800" cy="897331"/>
          </a:xfrm>
          <a:prstGeom prst="rect">
            <a:avLst/>
          </a:prstGeom>
        </p:spPr>
      </p:pic>
      <p:sp>
        <p:nvSpPr>
          <p:cNvPr id="4" name="CuadroTexto 3">
            <a:extLst>
              <a:ext uri="{FF2B5EF4-FFF2-40B4-BE49-F238E27FC236}">
                <a16:creationId xmlns:a16="http://schemas.microsoft.com/office/drawing/2014/main" id="{E1173846-83DA-C70D-172E-2E9211B2B4E7}"/>
              </a:ext>
            </a:extLst>
          </p:cNvPr>
          <p:cNvSpPr txBox="1"/>
          <p:nvPr/>
        </p:nvSpPr>
        <p:spPr>
          <a:xfrm>
            <a:off x="4814046" y="4764100"/>
            <a:ext cx="5616493" cy="400110"/>
          </a:xfrm>
          <a:prstGeom prst="rect">
            <a:avLst/>
          </a:prstGeom>
          <a:noFill/>
        </p:spPr>
        <p:txBody>
          <a:bodyPr wrap="square" rtlCol="0">
            <a:spAutoFit/>
          </a:bodyPr>
          <a:lstStyle/>
          <a:p>
            <a:r>
              <a:rPr lang="en-GB" sz="2000" noProof="0" dirty="0"/>
              <a:t>Francesc Moranta Ribas. Pharmacist. Spain</a:t>
            </a:r>
          </a:p>
        </p:txBody>
      </p:sp>
      <p:sp>
        <p:nvSpPr>
          <p:cNvPr id="6" name="CuadroTexto 5">
            <a:extLst>
              <a:ext uri="{FF2B5EF4-FFF2-40B4-BE49-F238E27FC236}">
                <a16:creationId xmlns:a16="http://schemas.microsoft.com/office/drawing/2014/main" id="{ABF3F2D1-A457-F5F1-6B88-E527A51E7EA8}"/>
              </a:ext>
            </a:extLst>
          </p:cNvPr>
          <p:cNvSpPr txBox="1"/>
          <p:nvPr/>
        </p:nvSpPr>
        <p:spPr>
          <a:xfrm>
            <a:off x="4814047" y="3715654"/>
            <a:ext cx="6898341" cy="523220"/>
          </a:xfrm>
          <a:prstGeom prst="rect">
            <a:avLst/>
          </a:prstGeom>
          <a:noFill/>
        </p:spPr>
        <p:txBody>
          <a:bodyPr wrap="square" rtlCol="0">
            <a:spAutoFit/>
          </a:bodyPr>
          <a:lstStyle/>
          <a:p>
            <a:r>
              <a:rPr lang="en-GB" sz="2800" b="1" noProof="0" dirty="0">
                <a:solidFill>
                  <a:srgbClr val="92D050"/>
                </a:solidFill>
              </a:rPr>
              <a:t>Case study for pharmacists</a:t>
            </a:r>
          </a:p>
        </p:txBody>
      </p:sp>
    </p:spTree>
    <p:extLst>
      <p:ext uri="{BB962C8B-B14F-4D97-AF65-F5344CB8AC3E}">
        <p14:creationId xmlns:p14="http://schemas.microsoft.com/office/powerpoint/2010/main" val="369335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7A2D-76FB-397A-6B7A-6AE7E90F0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4BA75-A1BF-8DF1-F0D1-5CD3862B965C}"/>
              </a:ext>
            </a:extLst>
          </p:cNvPr>
          <p:cNvSpPr>
            <a:spLocks noGrp="1"/>
          </p:cNvSpPr>
          <p:nvPr>
            <p:ph type="title"/>
          </p:nvPr>
        </p:nvSpPr>
        <p:spPr>
          <a:xfrm>
            <a:off x="343790" y="5698"/>
            <a:ext cx="6937393" cy="1143000"/>
          </a:xfrm>
        </p:spPr>
        <p:txBody>
          <a:bodyPr/>
          <a:lstStyle/>
          <a:p>
            <a:r>
              <a:rPr lang="en-GB" dirty="0"/>
              <a:t>Case study for pharmacists</a:t>
            </a:r>
          </a:p>
        </p:txBody>
      </p:sp>
      <p:sp>
        <p:nvSpPr>
          <p:cNvPr id="3" name="Content Placeholder 2">
            <a:extLst>
              <a:ext uri="{FF2B5EF4-FFF2-40B4-BE49-F238E27FC236}">
                <a16:creationId xmlns:a16="http://schemas.microsoft.com/office/drawing/2014/main" id="{9824A21A-DAB3-9CD8-5EB6-643D9E0B070E}"/>
              </a:ext>
            </a:extLst>
          </p:cNvPr>
          <p:cNvSpPr>
            <a:spLocks noGrp="1"/>
          </p:cNvSpPr>
          <p:nvPr>
            <p:ph idx="1"/>
          </p:nvPr>
        </p:nvSpPr>
        <p:spPr>
          <a:xfrm>
            <a:off x="0" y="1091931"/>
            <a:ext cx="8776447" cy="4525963"/>
          </a:xfrm>
        </p:spPr>
        <p:txBody>
          <a:bodyPr>
            <a:normAutofit fontScale="77500" lnSpcReduction="20000"/>
          </a:bodyPr>
          <a:lstStyle/>
          <a:p>
            <a:pPr algn="just"/>
            <a:r>
              <a:rPr lang="en-US" b="1" dirty="0">
                <a:solidFill>
                  <a:schemeClr val="accent1">
                    <a:lumMod val="75000"/>
                  </a:schemeClr>
                </a:solidFill>
              </a:rPr>
              <a:t>John</a:t>
            </a:r>
            <a:r>
              <a:rPr lang="en-US" dirty="0"/>
              <a:t> comes to the pharmacy because he has had a dry cough for several months. Sometimes, his cough causes him to have difficulty breathing. He has gone to different pharmacies where he has been dispensed different over-the-counter (OTC) cough syrups, containing various active substances, without any results. He asks for a salbutamol inhaler, since, when he was a child, he had it prescribed on several occasions, and it worked for him.</a:t>
            </a:r>
          </a:p>
          <a:p>
            <a:pPr marL="0" indent="0" algn="just">
              <a:buNone/>
            </a:pPr>
            <a:endParaRPr lang="en-US" dirty="0"/>
          </a:p>
          <a:p>
            <a:pPr algn="just"/>
            <a:r>
              <a:rPr lang="en-US" dirty="0">
                <a:solidFill>
                  <a:schemeClr val="accent1"/>
                </a:solidFill>
              </a:rPr>
              <a:t>How should the pharmacist respond to this request?</a:t>
            </a:r>
          </a:p>
          <a:p>
            <a:pPr algn="just"/>
            <a:endParaRPr lang="en-US" dirty="0"/>
          </a:p>
          <a:p>
            <a:pPr lvl="1" algn="just">
              <a:lnSpc>
                <a:spcPct val="120000"/>
              </a:lnSpc>
            </a:pPr>
            <a:r>
              <a:rPr lang="en-US" dirty="0">
                <a:solidFill>
                  <a:schemeClr val="accent1">
                    <a:lumMod val="75000"/>
                  </a:schemeClr>
                </a:solidFill>
              </a:rPr>
              <a:t>Should he simply “sell” the inhaler without a prescription to keep the “customer” happy?</a:t>
            </a:r>
          </a:p>
          <a:p>
            <a:pPr lvl="1" algn="just">
              <a:lnSpc>
                <a:spcPct val="120000"/>
              </a:lnSpc>
            </a:pPr>
            <a:r>
              <a:rPr lang="en-US" dirty="0">
                <a:solidFill>
                  <a:schemeClr val="accent1">
                    <a:lumMod val="75000"/>
                  </a:schemeClr>
                </a:solidFill>
                <a:highlight>
                  <a:srgbClr val="FFFF00"/>
                </a:highlight>
              </a:rPr>
              <a:t>Or find out more about John’s history and symptoms to ensure the correct medication is provided?</a:t>
            </a:r>
          </a:p>
          <a:p>
            <a:pPr algn="just"/>
            <a:endParaRPr lang="en-US" dirty="0">
              <a:solidFill>
                <a:schemeClr val="accent1">
                  <a:lumMod val="75000"/>
                </a:schemeClr>
              </a:solidFill>
            </a:endParaRPr>
          </a:p>
          <a:p>
            <a:endParaRPr lang="en-GB" dirty="0"/>
          </a:p>
        </p:txBody>
      </p:sp>
      <p:pic>
        <p:nvPicPr>
          <p:cNvPr id="4" name="Imagen 3">
            <a:extLst>
              <a:ext uri="{FF2B5EF4-FFF2-40B4-BE49-F238E27FC236}">
                <a16:creationId xmlns:a16="http://schemas.microsoft.com/office/drawing/2014/main" id="{798A73D1-47F2-B755-53FE-C9458E0A9B55}"/>
              </a:ext>
            </a:extLst>
          </p:cNvPr>
          <p:cNvPicPr>
            <a:picLocks noChangeAspect="1"/>
          </p:cNvPicPr>
          <p:nvPr/>
        </p:nvPicPr>
        <p:blipFill>
          <a:blip r:embed="rId2"/>
          <a:stretch>
            <a:fillRect/>
          </a:stretch>
        </p:blipFill>
        <p:spPr>
          <a:xfrm>
            <a:off x="9100342" y="1668399"/>
            <a:ext cx="2894433" cy="3145648"/>
          </a:xfrm>
          <a:prstGeom prst="rect">
            <a:avLst/>
          </a:prstGeom>
        </p:spPr>
      </p:pic>
    </p:spTree>
    <p:extLst>
      <p:ext uri="{BB962C8B-B14F-4D97-AF65-F5344CB8AC3E}">
        <p14:creationId xmlns:p14="http://schemas.microsoft.com/office/powerpoint/2010/main" val="354519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3A0E4-37E4-FF3B-9473-DAFBBA987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472DE-A6E1-6EEB-0EA2-8823E83BDDE2}"/>
              </a:ext>
            </a:extLst>
          </p:cNvPr>
          <p:cNvSpPr>
            <a:spLocks noGrp="1"/>
          </p:cNvSpPr>
          <p:nvPr>
            <p:ph type="title"/>
          </p:nvPr>
        </p:nvSpPr>
        <p:spPr>
          <a:xfrm>
            <a:off x="609600" y="309394"/>
            <a:ext cx="6937393" cy="599420"/>
          </a:xfrm>
        </p:spPr>
        <p:txBody>
          <a:bodyPr/>
          <a:lstStyle/>
          <a:p>
            <a:r>
              <a:rPr lang="en-GB" dirty="0"/>
              <a:t>First contact</a:t>
            </a:r>
          </a:p>
        </p:txBody>
      </p:sp>
      <p:sp>
        <p:nvSpPr>
          <p:cNvPr id="3" name="Content Placeholder 2">
            <a:extLst>
              <a:ext uri="{FF2B5EF4-FFF2-40B4-BE49-F238E27FC236}">
                <a16:creationId xmlns:a16="http://schemas.microsoft.com/office/drawing/2014/main" id="{FDCE6939-E52C-58E5-4398-DAAE84D00834}"/>
              </a:ext>
            </a:extLst>
          </p:cNvPr>
          <p:cNvSpPr>
            <a:spLocks noGrp="1"/>
          </p:cNvSpPr>
          <p:nvPr>
            <p:ph idx="1"/>
          </p:nvPr>
        </p:nvSpPr>
        <p:spPr>
          <a:xfrm>
            <a:off x="609600" y="1166018"/>
            <a:ext cx="10972800" cy="4525963"/>
          </a:xfrm>
        </p:spPr>
        <p:txBody>
          <a:bodyPr/>
          <a:lstStyle/>
          <a:p>
            <a:pPr algn="just"/>
            <a:r>
              <a:rPr lang="en-US" dirty="0"/>
              <a:t>The pharmacist should consider that a prescription is always required to dispense an inhaled short-acting beta</a:t>
            </a:r>
            <a:r>
              <a:rPr lang="en-US" baseline="-25000" dirty="0"/>
              <a:t>2</a:t>
            </a:r>
            <a:r>
              <a:rPr lang="en-US" dirty="0"/>
              <a:t> agonist (SABA), since it is not an OTC medicine. Furthermore, its use without supervision by a healthcare professional may put the patient's health at risk.</a:t>
            </a:r>
          </a:p>
          <a:p>
            <a:endParaRPr lang="en-US" dirty="0"/>
          </a:p>
          <a:p>
            <a:pPr algn="just"/>
            <a:r>
              <a:rPr lang="en-US" dirty="0"/>
              <a:t>The pharmacist invites John to the consultation room to explain why he will not dispense the SABA</a:t>
            </a:r>
            <a:endParaRPr lang="en-GB" dirty="0"/>
          </a:p>
        </p:txBody>
      </p:sp>
    </p:spTree>
    <p:extLst>
      <p:ext uri="{BB962C8B-B14F-4D97-AF65-F5344CB8AC3E}">
        <p14:creationId xmlns:p14="http://schemas.microsoft.com/office/powerpoint/2010/main" val="423922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7E84-720F-AB8D-9CD1-DC598D4F45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0362F-3597-5E87-AA7C-6F12716A5716}"/>
              </a:ext>
            </a:extLst>
          </p:cNvPr>
          <p:cNvSpPr>
            <a:spLocks noGrp="1"/>
          </p:cNvSpPr>
          <p:nvPr>
            <p:ph type="title"/>
          </p:nvPr>
        </p:nvSpPr>
        <p:spPr/>
        <p:txBody>
          <a:bodyPr/>
          <a:lstStyle/>
          <a:p>
            <a:r>
              <a:rPr lang="en-GB" dirty="0"/>
              <a:t>The patient: John</a:t>
            </a:r>
          </a:p>
        </p:txBody>
      </p:sp>
      <p:sp>
        <p:nvSpPr>
          <p:cNvPr id="3" name="Content Placeholder 2">
            <a:extLst>
              <a:ext uri="{FF2B5EF4-FFF2-40B4-BE49-F238E27FC236}">
                <a16:creationId xmlns:a16="http://schemas.microsoft.com/office/drawing/2014/main" id="{63582370-97A4-55CB-879D-A806A40CA174}"/>
              </a:ext>
            </a:extLst>
          </p:cNvPr>
          <p:cNvSpPr>
            <a:spLocks noGrp="1"/>
          </p:cNvSpPr>
          <p:nvPr>
            <p:ph idx="1"/>
          </p:nvPr>
        </p:nvSpPr>
        <p:spPr>
          <a:xfrm>
            <a:off x="609600" y="1268361"/>
            <a:ext cx="10972800" cy="4857805"/>
          </a:xfrm>
        </p:spPr>
        <p:txBody>
          <a:bodyPr>
            <a:normAutofit fontScale="70000" lnSpcReduction="20000"/>
          </a:bodyPr>
          <a:lstStyle/>
          <a:p>
            <a:pPr algn="just"/>
            <a:r>
              <a:rPr lang="en-US" dirty="0"/>
              <a:t>John is 43 years old and has had a dry cough for about 4 months, especially after participating in sport. He runs in the mountains 3 or 4 times a week, and sometimes he has difficulty breathing due to coughing fits. </a:t>
            </a:r>
            <a:r>
              <a:rPr lang="en-GB" sz="2800" dirty="0">
                <a:effectLst/>
                <a:ea typeface="Aptos" panose="020B0004020202020204" pitchFamily="34" charset="0"/>
                <a:cs typeface="Times New Roman" panose="02020603050405020304" pitchFamily="18" charset="0"/>
              </a:rPr>
              <a:t>He sometimes wakes up at night with cough and difficulty breathing.</a:t>
            </a:r>
            <a:endParaRPr lang="en-US" dirty="0"/>
          </a:p>
          <a:p>
            <a:pPr marL="0" indent="0" algn="just">
              <a:buNone/>
            </a:pPr>
            <a:endParaRPr lang="en-US" dirty="0"/>
          </a:p>
          <a:p>
            <a:pPr algn="just"/>
            <a:r>
              <a:rPr lang="en-US" dirty="0"/>
              <a:t>In previous years, he has had similar but less severe symptoms during spring.</a:t>
            </a:r>
          </a:p>
          <a:p>
            <a:pPr marL="0" indent="0" algn="just">
              <a:buNone/>
            </a:pPr>
            <a:endParaRPr lang="en-US" dirty="0"/>
          </a:p>
          <a:p>
            <a:pPr algn="just"/>
            <a:r>
              <a:rPr lang="en-US" dirty="0"/>
              <a:t>It appears his symptoms have increased in duration and intensity over the years.</a:t>
            </a:r>
          </a:p>
          <a:p>
            <a:pPr algn="just"/>
            <a:endParaRPr lang="en-US" dirty="0"/>
          </a:p>
          <a:p>
            <a:pPr algn="just"/>
            <a:r>
              <a:rPr lang="en-US" dirty="0"/>
              <a:t>He remembers that when he was a child, he was prescribed a salbutamol inhaler a few times, and a few years ago when he went to the emergency room for similar symptoms he was prescribed it once again. Within a few weeks, he was feeling better.</a:t>
            </a:r>
          </a:p>
          <a:p>
            <a:pPr algn="just"/>
            <a:endParaRPr lang="en-US" dirty="0"/>
          </a:p>
          <a:p>
            <a:pPr algn="just"/>
            <a:r>
              <a:rPr lang="en-US" dirty="0"/>
              <a:t>One of John's brothers and his mother has asthma. </a:t>
            </a:r>
          </a:p>
          <a:p>
            <a:pPr algn="just"/>
            <a:endParaRPr lang="en-US" dirty="0"/>
          </a:p>
          <a:p>
            <a:pPr algn="just"/>
            <a:r>
              <a:rPr lang="en-US" dirty="0"/>
              <a:t>In summer, he sometimes presents with a skin rash, which the doctor explained could be allergic eczema.</a:t>
            </a:r>
          </a:p>
          <a:p>
            <a:pPr algn="just"/>
            <a:endParaRPr lang="en-US" dirty="0"/>
          </a:p>
          <a:p>
            <a:pPr algn="just"/>
            <a:r>
              <a:rPr lang="en-US" dirty="0"/>
              <a:t>John is not a smoker.</a:t>
            </a:r>
          </a:p>
          <a:p>
            <a:pPr marL="0" indent="0">
              <a:buNone/>
            </a:pPr>
            <a:endParaRPr lang="en-GB" dirty="0"/>
          </a:p>
        </p:txBody>
      </p:sp>
    </p:spTree>
    <p:extLst>
      <p:ext uri="{BB962C8B-B14F-4D97-AF65-F5344CB8AC3E}">
        <p14:creationId xmlns:p14="http://schemas.microsoft.com/office/powerpoint/2010/main" val="278115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5F6AB-7FA2-ECE8-8274-1A90E7DF2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8A5F4-C389-54F3-E076-055A702442F7}"/>
              </a:ext>
            </a:extLst>
          </p:cNvPr>
          <p:cNvSpPr>
            <a:spLocks noGrp="1"/>
          </p:cNvSpPr>
          <p:nvPr>
            <p:ph type="title"/>
          </p:nvPr>
        </p:nvSpPr>
        <p:spPr>
          <a:xfrm>
            <a:off x="609604" y="112407"/>
            <a:ext cx="6937393" cy="757748"/>
          </a:xfrm>
        </p:spPr>
        <p:txBody>
          <a:bodyPr/>
          <a:lstStyle/>
          <a:p>
            <a:r>
              <a:rPr lang="en-GB" dirty="0"/>
              <a:t>First referral</a:t>
            </a:r>
          </a:p>
        </p:txBody>
      </p:sp>
      <p:sp>
        <p:nvSpPr>
          <p:cNvPr id="3" name="Content Placeholder 2">
            <a:extLst>
              <a:ext uri="{FF2B5EF4-FFF2-40B4-BE49-F238E27FC236}">
                <a16:creationId xmlns:a16="http://schemas.microsoft.com/office/drawing/2014/main" id="{E3D0CC23-4B5C-138E-4FCC-578ACC869BA5}"/>
              </a:ext>
            </a:extLst>
          </p:cNvPr>
          <p:cNvSpPr>
            <a:spLocks noGrp="1"/>
          </p:cNvSpPr>
          <p:nvPr>
            <p:ph idx="1"/>
          </p:nvPr>
        </p:nvSpPr>
        <p:spPr>
          <a:xfrm>
            <a:off x="285135" y="1020428"/>
            <a:ext cx="11621729" cy="3332240"/>
          </a:xfrm>
        </p:spPr>
        <p:txBody>
          <a:bodyPr>
            <a:normAutofit fontScale="85000" lnSpcReduction="10000"/>
          </a:bodyPr>
          <a:lstStyle/>
          <a:p>
            <a:pPr algn="just"/>
            <a:r>
              <a:rPr lang="en-US" dirty="0"/>
              <a:t>The pharmacist explains to John that his symptoms could be indicative of asthma, and that is the reason why he should see his doctor to confirm or exclude this diagnosis. </a:t>
            </a:r>
          </a:p>
          <a:p>
            <a:pPr algn="just"/>
            <a:endParaRPr lang="en-US" dirty="0"/>
          </a:p>
          <a:p>
            <a:pPr algn="just"/>
            <a:r>
              <a:rPr lang="en-US" dirty="0"/>
              <a:t>In addition, he should not continue self-medicating under any circumstances, as this exposes John to complications from inappropriate medication use and/or lack of a formal diagnosis enabling him to be treated accordingly. </a:t>
            </a:r>
          </a:p>
          <a:p>
            <a:pPr algn="just"/>
            <a:endParaRPr lang="en-US" dirty="0"/>
          </a:p>
          <a:p>
            <a:pPr algn="just"/>
            <a:r>
              <a:rPr lang="en-US" dirty="0"/>
              <a:t>Next, the pharmacist writes a referral letter for the doctor to assess the situation.</a:t>
            </a:r>
          </a:p>
          <a:p>
            <a:endParaRPr lang="en-GB" dirty="0"/>
          </a:p>
        </p:txBody>
      </p:sp>
      <p:sp>
        <p:nvSpPr>
          <p:cNvPr id="5" name="CuadroTexto 4">
            <a:extLst>
              <a:ext uri="{FF2B5EF4-FFF2-40B4-BE49-F238E27FC236}">
                <a16:creationId xmlns:a16="http://schemas.microsoft.com/office/drawing/2014/main" id="{D9D7A16E-52C0-7854-BB6E-833E9C77B9F4}"/>
              </a:ext>
            </a:extLst>
          </p:cNvPr>
          <p:cNvSpPr txBox="1"/>
          <p:nvPr/>
        </p:nvSpPr>
        <p:spPr>
          <a:xfrm>
            <a:off x="2344994" y="6276904"/>
            <a:ext cx="9069846" cy="215444"/>
          </a:xfrm>
          <a:prstGeom prst="rect">
            <a:avLst/>
          </a:prstGeom>
          <a:noFill/>
        </p:spPr>
        <p:txBody>
          <a:bodyPr wrap="square" rtlCol="0">
            <a:spAutoFit/>
          </a:bodyPr>
          <a:lstStyle/>
          <a:p>
            <a:r>
              <a:rPr lang="en-US" sz="800" dirty="0"/>
              <a:t>1.Global Initiative for Asthma. Global Strategy for Asthma Management and Prevention. [Internet]. 2024. [accessed: 2 February 2025]. Available at: https://ginasthma.org/2024-report/</a:t>
            </a:r>
            <a:endParaRPr lang="es-ES" sz="800" dirty="0"/>
          </a:p>
        </p:txBody>
      </p:sp>
      <p:sp>
        <p:nvSpPr>
          <p:cNvPr id="6" name="CuadroTexto 5">
            <a:extLst>
              <a:ext uri="{FF2B5EF4-FFF2-40B4-BE49-F238E27FC236}">
                <a16:creationId xmlns:a16="http://schemas.microsoft.com/office/drawing/2014/main" id="{1BD7B07A-DEC5-B135-17C0-7442E029CE7A}"/>
              </a:ext>
            </a:extLst>
          </p:cNvPr>
          <p:cNvSpPr txBox="1"/>
          <p:nvPr/>
        </p:nvSpPr>
        <p:spPr>
          <a:xfrm>
            <a:off x="609604" y="4099247"/>
            <a:ext cx="10805236" cy="1754326"/>
          </a:xfrm>
          <a:prstGeom prst="rect">
            <a:avLst/>
          </a:prstGeom>
          <a:noFill/>
          <a:ln w="28575">
            <a:solidFill>
              <a:srgbClr val="00B050"/>
            </a:solidFill>
          </a:ln>
        </p:spPr>
        <p:txBody>
          <a:bodyPr wrap="square" rtlCol="0">
            <a:spAutoFit/>
          </a:bodyPr>
          <a:lstStyle/>
          <a:p>
            <a:pPr algn="just"/>
            <a:r>
              <a:rPr lang="en-US" i="1" dirty="0">
                <a:solidFill>
                  <a:schemeClr val="tx2"/>
                </a:solidFill>
                <a:latin typeface="Calibri" panose="020F0502020204030204" pitchFamily="34" charset="0"/>
                <a:ea typeface="Calibri" panose="020F0502020204030204" pitchFamily="34" charset="0"/>
                <a:cs typeface="Calibri" panose="020F0502020204030204" pitchFamily="34" charset="0"/>
              </a:rPr>
              <a:t>How is asthma diagnosed?</a:t>
            </a:r>
          </a:p>
          <a:p>
            <a:pPr algn="just"/>
            <a:r>
              <a:rPr lang="en-US" i="1" dirty="0">
                <a:solidFill>
                  <a:schemeClr val="tx2"/>
                </a:solidFill>
                <a:latin typeface="Calibri" panose="020F0502020204030204" pitchFamily="34" charset="0"/>
                <a:ea typeface="Calibri" panose="020F0502020204030204" pitchFamily="34" charset="0"/>
                <a:cs typeface="Calibri" panose="020F0502020204030204" pitchFamily="34" charset="0"/>
              </a:rPr>
              <a:t>Asthma is diagnosed based on a patient’s history of typical symptoms and proof of variable airflow obstruction during exhalation. This should be confirmed through bronchodilator reversibility testing or other diagnostic methods. Sometimes, multiple tests may be needed to either confirm asthma or rule out other respiratory conditions. In cases where spirometry is not available, healthcare providers should rely on peak expiratory flow (PEF) measurements rather than symptoms alone.</a:t>
            </a:r>
            <a:endParaRPr lang="es-ES" i="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98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5877D-C8D2-8975-4787-58EA924A8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F4F7C-D451-6012-19B5-CC729C7274BF}"/>
              </a:ext>
            </a:extLst>
          </p:cNvPr>
          <p:cNvSpPr>
            <a:spLocks noGrp="1"/>
          </p:cNvSpPr>
          <p:nvPr>
            <p:ph type="title"/>
          </p:nvPr>
        </p:nvSpPr>
        <p:spPr>
          <a:xfrm>
            <a:off x="609600" y="245143"/>
            <a:ext cx="6937393" cy="693169"/>
          </a:xfrm>
        </p:spPr>
        <p:txBody>
          <a:bodyPr/>
          <a:lstStyle/>
          <a:p>
            <a:r>
              <a:rPr lang="en-GB" dirty="0"/>
              <a:t>Diagnosis and treatment</a:t>
            </a:r>
          </a:p>
        </p:txBody>
      </p:sp>
      <p:sp>
        <p:nvSpPr>
          <p:cNvPr id="3" name="Content Placeholder 2">
            <a:extLst>
              <a:ext uri="{FF2B5EF4-FFF2-40B4-BE49-F238E27FC236}">
                <a16:creationId xmlns:a16="http://schemas.microsoft.com/office/drawing/2014/main" id="{686D7D25-F108-3032-FE89-226BDE7E7EA3}"/>
              </a:ext>
            </a:extLst>
          </p:cNvPr>
          <p:cNvSpPr>
            <a:spLocks noGrp="1"/>
          </p:cNvSpPr>
          <p:nvPr>
            <p:ph idx="1"/>
          </p:nvPr>
        </p:nvSpPr>
        <p:spPr>
          <a:xfrm>
            <a:off x="404037" y="1166018"/>
            <a:ext cx="11178363" cy="4525963"/>
          </a:xfrm>
        </p:spPr>
        <p:txBody>
          <a:bodyPr>
            <a:normAutofit fontScale="92500" lnSpcReduction="10000"/>
          </a:bodyPr>
          <a:lstStyle/>
          <a:p>
            <a:pPr>
              <a:lnSpc>
                <a:spcPct val="107000"/>
              </a:lnSpc>
              <a:spcAft>
                <a:spcPts val="800"/>
              </a:spcAft>
              <a:buFont typeface="Arial" panose="020B0604020202020204" pitchFamily="34" charset="0"/>
              <a:buChar char="•"/>
            </a:pPr>
            <a:r>
              <a:rPr lang="en-GB" sz="2800" kern="100" dirty="0">
                <a:solidFill>
                  <a:schemeClr val="tx2"/>
                </a:solidFill>
                <a:effectLst/>
                <a:ea typeface="Aptos" panose="020B0004020202020204" pitchFamily="34" charset="0"/>
                <a:cs typeface="Times New Roman" panose="02020603050405020304" pitchFamily="18" charset="0"/>
              </a:rPr>
              <a:t>John returns to the pharmacy three weeks later to have his prescription dispensed, since he has confidence that this pharmacist is more interested in his health than in making a sale.</a:t>
            </a:r>
            <a:endParaRPr lang="ca-ES" sz="2800" kern="100" dirty="0">
              <a:solidFill>
                <a:schemeClr val="tx2"/>
              </a:solidFill>
              <a:effectLst/>
              <a:ea typeface="Aptos" panose="020B000402020202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en-GB" sz="2800" kern="100" dirty="0">
                <a:solidFill>
                  <a:schemeClr val="tx2"/>
                </a:solidFill>
                <a:effectLst/>
                <a:ea typeface="Aptos" panose="020B0004020202020204" pitchFamily="34" charset="0"/>
                <a:cs typeface="Times New Roman" panose="02020603050405020304" pitchFamily="18" charset="0"/>
              </a:rPr>
              <a:t>He has had an appointment with his GP. The doctor performed a spirometry, as well as other examinations, and eventually confirmed the asthma diagnosis.</a:t>
            </a:r>
            <a:endParaRPr lang="ca-ES" sz="2800" kern="100" dirty="0">
              <a:solidFill>
                <a:schemeClr val="tx2"/>
              </a:solidFill>
              <a:effectLst/>
              <a:ea typeface="Aptos" panose="020B0004020202020204" pitchFamily="34" charset="0"/>
              <a:cs typeface="Times New Roman" panose="02020603050405020304" pitchFamily="18" charset="0"/>
            </a:endParaRPr>
          </a:p>
          <a:p>
            <a:pPr>
              <a:lnSpc>
                <a:spcPct val="107000"/>
              </a:lnSpc>
              <a:spcAft>
                <a:spcPts val="800"/>
              </a:spcAft>
              <a:buFont typeface="Arial" panose="020B0604020202020204" pitchFamily="34" charset="0"/>
              <a:buChar char="•"/>
            </a:pPr>
            <a:r>
              <a:rPr lang="en-GB" sz="2800" kern="100" dirty="0">
                <a:solidFill>
                  <a:schemeClr val="tx2"/>
                </a:solidFill>
                <a:effectLst/>
                <a:ea typeface="Aptos" panose="020B0004020202020204" pitchFamily="34" charset="0"/>
                <a:cs typeface="Times New Roman" panose="02020603050405020304" pitchFamily="18" charset="0"/>
              </a:rPr>
              <a:t>His doctor prescribed him an inhaler containing budesonide 80mcg/formoterol 4.5mcg, in a dry powder inhaler (DPI) called </a:t>
            </a:r>
            <a:r>
              <a:rPr lang="en-GB" sz="2800" kern="100" dirty="0" err="1">
                <a:solidFill>
                  <a:schemeClr val="tx2"/>
                </a:solidFill>
                <a:effectLst/>
                <a:ea typeface="Aptos" panose="020B0004020202020204" pitchFamily="34" charset="0"/>
                <a:cs typeface="Times New Roman" panose="02020603050405020304" pitchFamily="18" charset="0"/>
              </a:rPr>
              <a:t>Turbohaler</a:t>
            </a:r>
            <a:r>
              <a:rPr lang="en-GB" sz="2800" kern="100" dirty="0">
                <a:solidFill>
                  <a:schemeClr val="tx2"/>
                </a:solidFill>
                <a:effectLst/>
                <a:ea typeface="Aptos" panose="020B0004020202020204" pitchFamily="34" charset="0"/>
                <a:cs typeface="Times New Roman" panose="02020603050405020304" pitchFamily="18" charset="0"/>
              </a:rPr>
              <a:t> ® and explained that he should use it when he has symptoms, as needed and also, one inhalation before doing sports.</a:t>
            </a:r>
            <a:endParaRPr lang="ca-ES" sz="2800" kern="100" dirty="0">
              <a:solidFill>
                <a:schemeClr val="tx2"/>
              </a:solidFill>
              <a:effectLst/>
              <a:ea typeface="Aptos" panose="020B0004020202020204" pitchFamily="34" charset="0"/>
              <a:cs typeface="Times New Roman" panose="02020603050405020304" pitchFamily="18" charset="0"/>
            </a:endParaRPr>
          </a:p>
          <a:p>
            <a:endParaRPr lang="en-GB" dirty="0"/>
          </a:p>
        </p:txBody>
      </p:sp>
      <p:sp>
        <p:nvSpPr>
          <p:cNvPr id="4" name="CuadroTexto 4">
            <a:extLst>
              <a:ext uri="{FF2B5EF4-FFF2-40B4-BE49-F238E27FC236}">
                <a16:creationId xmlns:a16="http://schemas.microsoft.com/office/drawing/2014/main" id="{38C3B72D-6AE3-0A1F-5F6B-656F2840D94D}"/>
              </a:ext>
            </a:extLst>
          </p:cNvPr>
          <p:cNvSpPr txBox="1"/>
          <p:nvPr/>
        </p:nvSpPr>
        <p:spPr>
          <a:xfrm>
            <a:off x="2344994" y="6276904"/>
            <a:ext cx="9069846" cy="338554"/>
          </a:xfrm>
          <a:prstGeom prst="rect">
            <a:avLst/>
          </a:prstGeom>
          <a:noFill/>
        </p:spPr>
        <p:txBody>
          <a:bodyPr wrap="square" rtlCol="0">
            <a:spAutoFit/>
          </a:bodyPr>
          <a:lstStyle/>
          <a:p>
            <a:r>
              <a:rPr lang="en-US" sz="800" dirty="0"/>
              <a:t>1.</a:t>
            </a:r>
            <a:r>
              <a:rPr lang="en-GB" sz="800" b="0" i="0" dirty="0">
                <a:solidFill>
                  <a:srgbClr val="223843"/>
                </a:solidFill>
                <a:effectLst/>
              </a:rPr>
              <a:t> IPCRG Desktop Helper No.15 - The ‘jigsaw puzzle’ approach to building a diagnostic picture of asthma in primary care over time</a:t>
            </a:r>
            <a:r>
              <a:rPr lang="en-US" sz="800" dirty="0"/>
              <a:t>. [accessed: 25 April 2025]. Available at: https://www.ipcrg.org/DTH15</a:t>
            </a:r>
            <a:endParaRPr lang="es-ES" sz="800" dirty="0"/>
          </a:p>
        </p:txBody>
      </p:sp>
    </p:spTree>
    <p:extLst>
      <p:ext uri="{BB962C8B-B14F-4D97-AF65-F5344CB8AC3E}">
        <p14:creationId xmlns:p14="http://schemas.microsoft.com/office/powerpoint/2010/main" val="362707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B5498-4B7F-4221-966F-E187C1AAC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3B53E-A1EA-CB17-E642-C4377FA9EFE9}"/>
              </a:ext>
            </a:extLst>
          </p:cNvPr>
          <p:cNvSpPr>
            <a:spLocks noGrp="1"/>
          </p:cNvSpPr>
          <p:nvPr>
            <p:ph type="title"/>
          </p:nvPr>
        </p:nvSpPr>
        <p:spPr>
          <a:xfrm>
            <a:off x="417875" y="274639"/>
            <a:ext cx="6937393" cy="669258"/>
          </a:xfrm>
        </p:spPr>
        <p:txBody>
          <a:bodyPr/>
          <a:lstStyle/>
          <a:p>
            <a:r>
              <a:rPr lang="en-GB" dirty="0"/>
              <a:t>Recommended treatment</a:t>
            </a:r>
          </a:p>
        </p:txBody>
      </p:sp>
      <p:pic>
        <p:nvPicPr>
          <p:cNvPr id="4" name="Marcador de contenido 3">
            <a:extLst>
              <a:ext uri="{FF2B5EF4-FFF2-40B4-BE49-F238E27FC236}">
                <a16:creationId xmlns:a16="http://schemas.microsoft.com/office/drawing/2014/main" id="{9EBA8283-740B-172D-07F6-F486B18CB654}"/>
              </a:ext>
            </a:extLst>
          </p:cNvPr>
          <p:cNvPicPr>
            <a:picLocks noGrp="1" noChangeAspect="1"/>
          </p:cNvPicPr>
          <p:nvPr>
            <p:ph idx="1"/>
          </p:nvPr>
        </p:nvPicPr>
        <p:blipFill>
          <a:blip r:embed="rId2"/>
          <a:stretch>
            <a:fillRect/>
          </a:stretch>
        </p:blipFill>
        <p:spPr>
          <a:xfrm>
            <a:off x="1952087" y="964371"/>
            <a:ext cx="8303341" cy="4888958"/>
          </a:xfrm>
          <a:prstGeom prst="rect">
            <a:avLst/>
          </a:prstGeom>
        </p:spPr>
      </p:pic>
      <p:sp>
        <p:nvSpPr>
          <p:cNvPr id="5" name="CuadroTexto 4">
            <a:extLst>
              <a:ext uri="{FF2B5EF4-FFF2-40B4-BE49-F238E27FC236}">
                <a16:creationId xmlns:a16="http://schemas.microsoft.com/office/drawing/2014/main" id="{6DD2169E-9998-5C85-163C-79EBF88D67A4}"/>
              </a:ext>
            </a:extLst>
          </p:cNvPr>
          <p:cNvSpPr txBox="1"/>
          <p:nvPr/>
        </p:nvSpPr>
        <p:spPr>
          <a:xfrm>
            <a:off x="2665280" y="6204569"/>
            <a:ext cx="9379975" cy="492443"/>
          </a:xfrm>
          <a:prstGeom prst="rect">
            <a:avLst/>
          </a:prstGeom>
          <a:noFill/>
        </p:spPr>
        <p:txBody>
          <a:bodyPr wrap="square" rtlCol="0">
            <a:spAutoFit/>
          </a:bodyPr>
          <a:lstStyle/>
          <a:p>
            <a:r>
              <a:rPr lang="en-US" sz="800" dirty="0"/>
              <a:t>Global Initiative for Asthma. Global Strategy for Asthma Management and Prevention. [Internet]. 2024. [accessed: 2 February 2025]. Available at: https://ginasthma.org/2024-report/</a:t>
            </a:r>
          </a:p>
          <a:p>
            <a:endParaRPr lang="en-US" dirty="0"/>
          </a:p>
        </p:txBody>
      </p:sp>
      <p:pic>
        <p:nvPicPr>
          <p:cNvPr id="6" name="Imagen 5">
            <a:extLst>
              <a:ext uri="{FF2B5EF4-FFF2-40B4-BE49-F238E27FC236}">
                <a16:creationId xmlns:a16="http://schemas.microsoft.com/office/drawing/2014/main" id="{61143D0C-BF6E-6294-515C-B309BAE16EEA}"/>
              </a:ext>
            </a:extLst>
          </p:cNvPr>
          <p:cNvPicPr>
            <a:picLocks noChangeAspect="1"/>
          </p:cNvPicPr>
          <p:nvPr/>
        </p:nvPicPr>
        <p:blipFill>
          <a:blip r:embed="rId3"/>
          <a:stretch>
            <a:fillRect/>
          </a:stretch>
        </p:blipFill>
        <p:spPr>
          <a:xfrm>
            <a:off x="3449256" y="2866601"/>
            <a:ext cx="2654502" cy="1115089"/>
          </a:xfrm>
          <a:prstGeom prst="rect">
            <a:avLst/>
          </a:prstGeom>
        </p:spPr>
      </p:pic>
    </p:spTree>
    <p:extLst>
      <p:ext uri="{BB962C8B-B14F-4D97-AF65-F5344CB8AC3E}">
        <p14:creationId xmlns:p14="http://schemas.microsoft.com/office/powerpoint/2010/main" val="381251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2EB83-1471-811C-EC19-455197E51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90520-69EC-4BDD-BCAB-50AFEE1D5EE4}"/>
              </a:ext>
            </a:extLst>
          </p:cNvPr>
          <p:cNvSpPr>
            <a:spLocks noGrp="1"/>
          </p:cNvSpPr>
          <p:nvPr>
            <p:ph type="title"/>
          </p:nvPr>
        </p:nvSpPr>
        <p:spPr>
          <a:xfrm>
            <a:off x="609600" y="323053"/>
            <a:ext cx="8864009" cy="848106"/>
          </a:xfrm>
        </p:spPr>
        <p:txBody>
          <a:bodyPr/>
          <a:lstStyle/>
          <a:p>
            <a:r>
              <a:rPr lang="en-GB" dirty="0"/>
              <a:t>John’s doubts and expectations</a:t>
            </a:r>
          </a:p>
        </p:txBody>
      </p:sp>
      <p:sp>
        <p:nvSpPr>
          <p:cNvPr id="3" name="Content Placeholder 2">
            <a:extLst>
              <a:ext uri="{FF2B5EF4-FFF2-40B4-BE49-F238E27FC236}">
                <a16:creationId xmlns:a16="http://schemas.microsoft.com/office/drawing/2014/main" id="{90CCF182-60A3-2AA1-075E-A7A9A26C08E9}"/>
              </a:ext>
            </a:extLst>
          </p:cNvPr>
          <p:cNvSpPr>
            <a:spLocks noGrp="1"/>
          </p:cNvSpPr>
          <p:nvPr>
            <p:ph idx="1"/>
          </p:nvPr>
        </p:nvSpPr>
        <p:spPr>
          <a:xfrm>
            <a:off x="609600" y="1276112"/>
            <a:ext cx="10972800" cy="4525963"/>
          </a:xfrm>
        </p:spPr>
        <p:txBody>
          <a:bodyPr>
            <a:normAutofit fontScale="85000" lnSpcReduction="20000"/>
          </a:bodyPr>
          <a:lstStyle/>
          <a:p>
            <a:pPr algn="just"/>
            <a:r>
              <a:rPr lang="en-US" dirty="0"/>
              <a:t>According to the clinical guide of the Global Initiative for Asthma Global Strategy for Asthma Management and Prevention (GINA), John has been diagnosed with asthma in step 1-2 of treatment.</a:t>
            </a:r>
          </a:p>
          <a:p>
            <a:pPr algn="just"/>
            <a:endParaRPr lang="en-US" dirty="0"/>
          </a:p>
          <a:p>
            <a:pPr algn="just"/>
            <a:r>
              <a:rPr lang="en-US" dirty="0"/>
              <a:t>John is unsure about the diagnosis, as he does not experience wheezing, and, according to him, if he does not have "whistling" it is not asthma. In addition, the doctor didn’t want to prescribe salbutamol, which has worked well for him on previous occasions.</a:t>
            </a:r>
          </a:p>
          <a:p>
            <a:pPr algn="just"/>
            <a:endParaRPr lang="en-US" dirty="0"/>
          </a:p>
          <a:p>
            <a:pPr algn="just"/>
            <a:r>
              <a:rPr lang="en-US" dirty="0">
                <a:solidFill>
                  <a:schemeClr val="accent1">
                    <a:lumMod val="75000"/>
                  </a:schemeClr>
                </a:solidFill>
              </a:rPr>
              <a:t>What should the pharmacist do in this case?</a:t>
            </a:r>
          </a:p>
          <a:p>
            <a:pPr marL="0" indent="0" algn="just">
              <a:buNone/>
            </a:pPr>
            <a:endParaRPr lang="en-US" dirty="0">
              <a:solidFill>
                <a:schemeClr val="accent1">
                  <a:lumMod val="75000"/>
                </a:schemeClr>
              </a:solidFill>
            </a:endParaRPr>
          </a:p>
          <a:p>
            <a:pPr algn="just"/>
            <a:r>
              <a:rPr lang="en-US" dirty="0">
                <a:solidFill>
                  <a:schemeClr val="accent1">
                    <a:lumMod val="75000"/>
                  </a:schemeClr>
                </a:solidFill>
              </a:rPr>
              <a:t>Tell John to get a second opinion from another doctor.</a:t>
            </a:r>
          </a:p>
          <a:p>
            <a:pPr algn="just"/>
            <a:r>
              <a:rPr lang="en-US" dirty="0">
                <a:solidFill>
                  <a:schemeClr val="accent1">
                    <a:lumMod val="75000"/>
                  </a:schemeClr>
                </a:solidFill>
              </a:rPr>
              <a:t>John is right, the main asthma symptom is whistling.</a:t>
            </a:r>
          </a:p>
          <a:p>
            <a:pPr algn="just"/>
            <a:r>
              <a:rPr lang="en-US" dirty="0">
                <a:solidFill>
                  <a:schemeClr val="accent1">
                    <a:lumMod val="75000"/>
                  </a:schemeClr>
                </a:solidFill>
              </a:rPr>
              <a:t>Explain to John that there are different asthma clinical phenotypes.</a:t>
            </a:r>
          </a:p>
          <a:p>
            <a:pPr algn="just"/>
            <a:endParaRPr lang="en-US" dirty="0">
              <a:solidFill>
                <a:schemeClr val="accent1">
                  <a:lumMod val="75000"/>
                </a:schemeClr>
              </a:solidFill>
            </a:endParaRPr>
          </a:p>
          <a:p>
            <a:pPr algn="just"/>
            <a:endParaRPr lang="en-US" dirty="0">
              <a:solidFill>
                <a:schemeClr val="accent1">
                  <a:lumMod val="75000"/>
                </a:schemeClr>
              </a:solidFill>
            </a:endParaRPr>
          </a:p>
          <a:p>
            <a:pPr algn="just"/>
            <a:endParaRPr lang="en-US" dirty="0">
              <a:solidFill>
                <a:schemeClr val="accent1">
                  <a:lumMod val="75000"/>
                </a:schemeClr>
              </a:solidFill>
            </a:endParaRPr>
          </a:p>
          <a:p>
            <a:endParaRPr lang="en-GB" dirty="0"/>
          </a:p>
        </p:txBody>
      </p:sp>
    </p:spTree>
    <p:extLst>
      <p:ext uri="{BB962C8B-B14F-4D97-AF65-F5344CB8AC3E}">
        <p14:creationId xmlns:p14="http://schemas.microsoft.com/office/powerpoint/2010/main" val="71886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FAA6-3704-DB39-69B4-5FDEB2DD3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93DC-A15D-46D5-2FCC-BC2FF423A9E0}"/>
              </a:ext>
            </a:extLst>
          </p:cNvPr>
          <p:cNvSpPr>
            <a:spLocks noGrp="1"/>
          </p:cNvSpPr>
          <p:nvPr>
            <p:ph type="title"/>
          </p:nvPr>
        </p:nvSpPr>
        <p:spPr>
          <a:xfrm>
            <a:off x="609600" y="323053"/>
            <a:ext cx="8789581" cy="848106"/>
          </a:xfrm>
        </p:spPr>
        <p:txBody>
          <a:bodyPr/>
          <a:lstStyle/>
          <a:p>
            <a:r>
              <a:rPr lang="en-GB" dirty="0"/>
              <a:t>John’s doubts and expectations</a:t>
            </a:r>
          </a:p>
        </p:txBody>
      </p:sp>
      <p:sp>
        <p:nvSpPr>
          <p:cNvPr id="3" name="Content Placeholder 2">
            <a:extLst>
              <a:ext uri="{FF2B5EF4-FFF2-40B4-BE49-F238E27FC236}">
                <a16:creationId xmlns:a16="http://schemas.microsoft.com/office/drawing/2014/main" id="{C49B4618-A70E-A1B9-55D9-13CAC2F88675}"/>
              </a:ext>
            </a:extLst>
          </p:cNvPr>
          <p:cNvSpPr>
            <a:spLocks noGrp="1"/>
          </p:cNvSpPr>
          <p:nvPr>
            <p:ph idx="1"/>
          </p:nvPr>
        </p:nvSpPr>
        <p:spPr>
          <a:xfrm>
            <a:off x="609600" y="1276112"/>
            <a:ext cx="10972800" cy="4525963"/>
          </a:xfrm>
        </p:spPr>
        <p:txBody>
          <a:bodyPr>
            <a:normAutofit fontScale="85000" lnSpcReduction="20000"/>
          </a:bodyPr>
          <a:lstStyle/>
          <a:p>
            <a:pPr algn="just"/>
            <a:r>
              <a:rPr lang="en-US" dirty="0"/>
              <a:t>According to the clinical guide of the Global Initiative for Asthma Global Strategy for Asthma Management and Prevention (GINA), John has been diagnosed with asthma in step 1-2 of treatment.</a:t>
            </a:r>
          </a:p>
          <a:p>
            <a:pPr algn="just"/>
            <a:endParaRPr lang="en-US" dirty="0"/>
          </a:p>
          <a:p>
            <a:pPr algn="just"/>
            <a:r>
              <a:rPr lang="en-US" dirty="0"/>
              <a:t>John is unsure about the diagnosis, as he does not experience wheezing, and, according to him, if he does not have "whistling" it is not asthma. In addition, the doctor didn’t want to prescribe salbutamol, which has worked well for him on previous occasions.</a:t>
            </a:r>
          </a:p>
          <a:p>
            <a:pPr algn="just"/>
            <a:endParaRPr lang="en-US" dirty="0"/>
          </a:p>
          <a:p>
            <a:pPr algn="just"/>
            <a:r>
              <a:rPr lang="en-US" dirty="0">
                <a:solidFill>
                  <a:schemeClr val="accent1">
                    <a:lumMod val="75000"/>
                  </a:schemeClr>
                </a:solidFill>
              </a:rPr>
              <a:t>What should the pharmacist do in this case?</a:t>
            </a:r>
          </a:p>
          <a:p>
            <a:pPr marL="0" indent="0" algn="just">
              <a:buNone/>
            </a:pPr>
            <a:endParaRPr lang="en-US" dirty="0">
              <a:solidFill>
                <a:schemeClr val="accent1">
                  <a:lumMod val="75000"/>
                </a:schemeClr>
              </a:solidFill>
            </a:endParaRPr>
          </a:p>
          <a:p>
            <a:pPr algn="just"/>
            <a:r>
              <a:rPr lang="en-US" dirty="0">
                <a:solidFill>
                  <a:schemeClr val="accent1">
                    <a:lumMod val="75000"/>
                  </a:schemeClr>
                </a:solidFill>
              </a:rPr>
              <a:t>Tell John to get a second opinion from another doctor.</a:t>
            </a:r>
          </a:p>
          <a:p>
            <a:pPr algn="just"/>
            <a:r>
              <a:rPr lang="en-US" dirty="0">
                <a:solidFill>
                  <a:schemeClr val="accent1">
                    <a:lumMod val="75000"/>
                  </a:schemeClr>
                </a:solidFill>
              </a:rPr>
              <a:t>John is right, the main asthma symptom is whistling.</a:t>
            </a:r>
          </a:p>
          <a:p>
            <a:pPr algn="just"/>
            <a:r>
              <a:rPr lang="en-US" dirty="0">
                <a:solidFill>
                  <a:schemeClr val="accent1">
                    <a:lumMod val="75000"/>
                  </a:schemeClr>
                </a:solidFill>
                <a:highlight>
                  <a:srgbClr val="FFFF00"/>
                </a:highlight>
              </a:rPr>
              <a:t>Explain to John that there are different asthma clinical phenotypes</a:t>
            </a:r>
            <a:r>
              <a:rPr lang="en-US" dirty="0">
                <a:solidFill>
                  <a:schemeClr val="accent1">
                    <a:lumMod val="75000"/>
                  </a:schemeClr>
                </a:solidFill>
              </a:rPr>
              <a:t>.</a:t>
            </a:r>
          </a:p>
          <a:p>
            <a:pPr algn="just"/>
            <a:endParaRPr lang="en-US" dirty="0">
              <a:solidFill>
                <a:schemeClr val="accent1">
                  <a:lumMod val="75000"/>
                </a:schemeClr>
              </a:solidFill>
            </a:endParaRPr>
          </a:p>
          <a:p>
            <a:pPr algn="just"/>
            <a:endParaRPr lang="en-US" dirty="0">
              <a:solidFill>
                <a:schemeClr val="accent1">
                  <a:lumMod val="75000"/>
                </a:schemeClr>
              </a:solidFill>
            </a:endParaRPr>
          </a:p>
          <a:p>
            <a:pPr algn="just"/>
            <a:endParaRPr lang="en-US" dirty="0">
              <a:solidFill>
                <a:schemeClr val="accent1">
                  <a:lumMod val="75000"/>
                </a:schemeClr>
              </a:solidFill>
            </a:endParaRPr>
          </a:p>
          <a:p>
            <a:endParaRPr lang="en-GB" dirty="0"/>
          </a:p>
        </p:txBody>
      </p:sp>
    </p:spTree>
    <p:extLst>
      <p:ext uri="{BB962C8B-B14F-4D97-AF65-F5344CB8AC3E}">
        <p14:creationId xmlns:p14="http://schemas.microsoft.com/office/powerpoint/2010/main" val="98107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1EC9-95BD-700C-7E58-62D83420D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28CDE-97B7-50ED-326C-DBE3D4FB06C8}"/>
              </a:ext>
            </a:extLst>
          </p:cNvPr>
          <p:cNvSpPr>
            <a:spLocks noGrp="1"/>
          </p:cNvSpPr>
          <p:nvPr>
            <p:ph type="title"/>
          </p:nvPr>
        </p:nvSpPr>
        <p:spPr>
          <a:xfrm>
            <a:off x="297087" y="-103529"/>
            <a:ext cx="9599267" cy="1143000"/>
          </a:xfrm>
        </p:spPr>
        <p:txBody>
          <a:bodyPr/>
          <a:lstStyle/>
          <a:p>
            <a:r>
              <a:rPr lang="en-GB" dirty="0"/>
              <a:t>What is asthma? Clinical phenotypes</a:t>
            </a:r>
          </a:p>
        </p:txBody>
      </p:sp>
      <p:pic>
        <p:nvPicPr>
          <p:cNvPr id="4" name="Marcador de contenido 3">
            <a:extLst>
              <a:ext uri="{FF2B5EF4-FFF2-40B4-BE49-F238E27FC236}">
                <a16:creationId xmlns:a16="http://schemas.microsoft.com/office/drawing/2014/main" id="{19642B66-68BD-56F4-9030-41F392353DFA}"/>
              </a:ext>
            </a:extLst>
          </p:cNvPr>
          <p:cNvPicPr>
            <a:picLocks noGrp="1" noChangeAspect="1"/>
          </p:cNvPicPr>
          <p:nvPr>
            <p:ph idx="1"/>
          </p:nvPr>
        </p:nvPicPr>
        <p:blipFill>
          <a:blip r:embed="rId2"/>
          <a:stretch>
            <a:fillRect/>
          </a:stretch>
        </p:blipFill>
        <p:spPr>
          <a:xfrm>
            <a:off x="509292" y="686604"/>
            <a:ext cx="9772392" cy="1992871"/>
          </a:xfrm>
          <a:prstGeom prst="rect">
            <a:avLst/>
          </a:prstGeom>
        </p:spPr>
      </p:pic>
      <p:sp>
        <p:nvSpPr>
          <p:cNvPr id="5" name="CuadroTexto 4">
            <a:extLst>
              <a:ext uri="{FF2B5EF4-FFF2-40B4-BE49-F238E27FC236}">
                <a16:creationId xmlns:a16="http://schemas.microsoft.com/office/drawing/2014/main" id="{77FA7EEB-31F6-2325-4BF6-02EF28AD9014}"/>
              </a:ext>
            </a:extLst>
          </p:cNvPr>
          <p:cNvSpPr txBox="1"/>
          <p:nvPr/>
        </p:nvSpPr>
        <p:spPr>
          <a:xfrm>
            <a:off x="2696901" y="6238754"/>
            <a:ext cx="9745884" cy="369332"/>
          </a:xfrm>
          <a:prstGeom prst="rect">
            <a:avLst/>
          </a:prstGeom>
          <a:noFill/>
        </p:spPr>
        <p:txBody>
          <a:bodyPr wrap="square" rtlCol="0">
            <a:spAutoFit/>
          </a:bodyPr>
          <a:lstStyle/>
          <a:p>
            <a:r>
              <a:rPr lang="en-US" sz="800" dirty="0"/>
              <a:t>Global Initiative for Asthma. Global Strategy for Asthma Management and Prevention. [Internet]. 2024. [accessed: 2 February 2025]. Available at: https://ginasthma.org/2024-report</a:t>
            </a:r>
            <a:r>
              <a:rPr lang="en-US" dirty="0"/>
              <a:t>/</a:t>
            </a:r>
            <a:endParaRPr lang="es-ES" dirty="0"/>
          </a:p>
        </p:txBody>
      </p:sp>
      <p:sp>
        <p:nvSpPr>
          <p:cNvPr id="7" name="CuadroTexto 6">
            <a:extLst>
              <a:ext uri="{FF2B5EF4-FFF2-40B4-BE49-F238E27FC236}">
                <a16:creationId xmlns:a16="http://schemas.microsoft.com/office/drawing/2014/main" id="{C9DF93CF-F43F-56FC-3B02-69F2FE45DF44}"/>
              </a:ext>
            </a:extLst>
          </p:cNvPr>
          <p:cNvSpPr txBox="1"/>
          <p:nvPr/>
        </p:nvSpPr>
        <p:spPr>
          <a:xfrm>
            <a:off x="509292" y="2679475"/>
            <a:ext cx="11462791" cy="3375283"/>
          </a:xfrm>
          <a:prstGeom prst="rect">
            <a:avLst/>
          </a:prstGeom>
          <a:noFill/>
          <a:ln w="38100">
            <a:solidFill>
              <a:schemeClr val="accent1"/>
            </a:solidFill>
          </a:ln>
        </p:spPr>
        <p:txBody>
          <a:bodyPr wrap="square">
            <a:spAutoFit/>
          </a:bodyPr>
          <a:lstStyle/>
          <a:p>
            <a:pPr marL="342900" indent="-342900" algn="just" fontAlgn="base">
              <a:spcAft>
                <a:spcPts val="800"/>
              </a:spcAft>
              <a:buSzPts val="1000"/>
              <a:buFont typeface="Arial" panose="020B0604020202020204" pitchFamily="34" charset="0"/>
              <a:buChar char="●"/>
            </a:pPr>
            <a:r>
              <a:rPr lang="en-US" b="1" i="1" kern="0" dirty="0">
                <a:solidFill>
                  <a:srgbClr val="000000"/>
                </a:solidFill>
                <a:uFill>
                  <a:solidFill>
                    <a:srgbClr val="000000"/>
                  </a:solidFill>
                </a:uFill>
                <a:latin typeface="Times New Roman" panose="02020603050405020304" pitchFamily="18" charset="0"/>
              </a:rPr>
              <a:t>Allergic asthma: </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Common in childhood, associated with allergies, and responds well to ICS treatment.</a:t>
            </a:r>
            <a:endPar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endParaRPr>
          </a:p>
          <a:p>
            <a:pPr marL="342900" lvl="0" indent="-342900" algn="just" fontAlgn="base">
              <a:spcAft>
                <a:spcPts val="800"/>
              </a:spcAft>
              <a:buSzPts val="1000"/>
              <a:buFont typeface="Arial" panose="020B0604020202020204" pitchFamily="34" charset="0"/>
              <a:buChar char="●"/>
            </a:pPr>
            <a:r>
              <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Non-allergic asthma:</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Not linked to allergies, with varied inflammatory cell profiles; responds less effectively to ICS.</a:t>
            </a:r>
            <a:endParaRPr lang="ca-ES" i="1"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algn="just" fontAlgn="base">
              <a:spcAft>
                <a:spcPts val="800"/>
              </a:spcAft>
              <a:buSzPts val="1000"/>
              <a:buFont typeface="Arial" panose="020B0604020202020204" pitchFamily="34" charset="0"/>
              <a:buChar char="●"/>
            </a:pPr>
            <a:r>
              <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Cough variant asthma:</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Cough is the primary symptom; airflow limitation may not be evident except in bronchial tests. ICS treatment is effective.</a:t>
            </a:r>
            <a:endParaRPr lang="ca-ES" i="1"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algn="just" fontAlgn="base">
              <a:spcAft>
                <a:spcPts val="800"/>
              </a:spcAft>
              <a:buSzPts val="1000"/>
              <a:buFont typeface="Arial" panose="020B0604020202020204" pitchFamily="34" charset="0"/>
              <a:buChar char="●"/>
            </a:pPr>
            <a:r>
              <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Adult-onset asthma:</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Often affects non-allergic adults, particularly women; may require higher ICS doses and can be resistant to corticosteroids. Occupational asthma should also be considered.</a:t>
            </a:r>
            <a:endParaRPr lang="ca-ES" i="1"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algn="just" fontAlgn="base">
              <a:spcAft>
                <a:spcPts val="800"/>
              </a:spcAft>
              <a:buSzPts val="1000"/>
              <a:buFont typeface="Arial" panose="020B0604020202020204" pitchFamily="34" charset="0"/>
              <a:buChar char="●"/>
            </a:pPr>
            <a:r>
              <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Asthma with persistent airflow limitation:</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Long-standing asthma can cause irreversible or partially reversible airflow restriction, linked to airway </a:t>
            </a:r>
            <a:r>
              <a:rPr lang="en-US" i="1" u="none" strike="noStrike" kern="0" spc="0" dirty="0" err="1">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remodelling</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and COPD.</a:t>
            </a:r>
            <a:endParaRPr lang="ca-ES" i="1"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algn="just" fontAlgn="base">
              <a:spcAft>
                <a:spcPts val="1400"/>
              </a:spcAft>
              <a:buSzPts val="1000"/>
              <a:buFont typeface="Arial" panose="020B0604020202020204" pitchFamily="34" charset="0"/>
              <a:buChar char="●"/>
            </a:pPr>
            <a:r>
              <a:rPr lang="en-US" b="1"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Asthma with obesity:</a:t>
            </a:r>
            <a:r>
              <a:rPr lang="en-US" i="1" u="none" strike="noStrike" kern="0" spc="0" dirty="0">
                <a:ln>
                  <a:noFill/>
                </a:ln>
                <a:solidFill>
                  <a:srgbClr val="000000"/>
                </a:solidFill>
                <a:effectLst/>
                <a:uFill>
                  <a:solidFill>
                    <a:srgbClr val="000000"/>
                  </a:solidFill>
                </a:uFill>
                <a:latin typeface="Times New Roman" panose="02020603050405020304" pitchFamily="18" charset="0"/>
                <a:ea typeface="Helvetica"/>
                <a:cs typeface="Arial Unicode MS" panose="020B0604020202020204" pitchFamily="34" charset="-128"/>
              </a:rPr>
              <a:t> Patients experience more severe respiratory symptoms with a unique inflammation pattern, typically low in eosinophils.</a:t>
            </a:r>
            <a:endParaRPr lang="ca-ES" i="1" u="none" strike="noStrike" kern="0" spc="0" dirty="0">
              <a:ln>
                <a:noFill/>
              </a:ln>
              <a:solidFill>
                <a:srgbClr val="000000"/>
              </a:solidFill>
              <a:effectLst/>
              <a:uFill>
                <a:solidFill>
                  <a:srgbClr val="000000"/>
                </a:solidFill>
              </a:uFill>
              <a:latin typeface="Helvetica"/>
              <a:ea typeface="Helvetica"/>
              <a:cs typeface="Helvetica"/>
            </a:endParaRPr>
          </a:p>
        </p:txBody>
      </p:sp>
    </p:spTree>
    <p:extLst>
      <p:ext uri="{BB962C8B-B14F-4D97-AF65-F5344CB8AC3E}">
        <p14:creationId xmlns:p14="http://schemas.microsoft.com/office/powerpoint/2010/main" val="1910718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8466-744A-1F56-3479-8916840CB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882A8-DF4A-F5C2-C2B1-6BC2C20FCE58}"/>
              </a:ext>
            </a:extLst>
          </p:cNvPr>
          <p:cNvSpPr>
            <a:spLocks noGrp="1"/>
          </p:cNvSpPr>
          <p:nvPr>
            <p:ph type="title"/>
          </p:nvPr>
        </p:nvSpPr>
        <p:spPr>
          <a:xfrm>
            <a:off x="609600" y="228601"/>
            <a:ext cx="6937393" cy="1143000"/>
          </a:xfrm>
        </p:spPr>
        <p:txBody>
          <a:bodyPr/>
          <a:lstStyle/>
          <a:p>
            <a:r>
              <a:rPr lang="en-GB" dirty="0"/>
              <a:t>Reinforcing asthma treatment</a:t>
            </a:r>
          </a:p>
        </p:txBody>
      </p:sp>
      <p:sp>
        <p:nvSpPr>
          <p:cNvPr id="3" name="Content Placeholder 2">
            <a:extLst>
              <a:ext uri="{FF2B5EF4-FFF2-40B4-BE49-F238E27FC236}">
                <a16:creationId xmlns:a16="http://schemas.microsoft.com/office/drawing/2014/main" id="{62ECEC54-4650-421D-765A-63DFBDF7CE28}"/>
              </a:ext>
            </a:extLst>
          </p:cNvPr>
          <p:cNvSpPr>
            <a:spLocks noGrp="1"/>
          </p:cNvSpPr>
          <p:nvPr>
            <p:ph idx="1"/>
          </p:nvPr>
        </p:nvSpPr>
        <p:spPr>
          <a:xfrm>
            <a:off x="609599" y="1371601"/>
            <a:ext cx="11126875" cy="4607168"/>
          </a:xfrm>
        </p:spPr>
        <p:txBody>
          <a:bodyPr>
            <a:normAutofit fontScale="62500" lnSpcReduction="20000"/>
          </a:bodyPr>
          <a:lstStyle/>
          <a:p>
            <a:pPr marL="514350" indent="-514350" algn="just">
              <a:lnSpc>
                <a:spcPct val="120000"/>
              </a:lnSpc>
              <a:buFont typeface="+mj-lt"/>
              <a:buAutoNum type="arabicPeriod"/>
            </a:pPr>
            <a:r>
              <a:rPr lang="en-US" dirty="0"/>
              <a:t>The pharmacist should remind the patient that wheezing is not always present in patients with asthma. Symptoms are highly variable, including wheezing, shortness of breath, chest tightness or dry cough. In addition, two of the asthma phenotypes are sports-induced asthma and dry cough due to asthma.</a:t>
            </a:r>
          </a:p>
          <a:p>
            <a:pPr marL="514350" indent="-514350" algn="just">
              <a:lnSpc>
                <a:spcPct val="120000"/>
              </a:lnSpc>
              <a:buFont typeface="+mj-lt"/>
              <a:buAutoNum type="arabicPeriod"/>
            </a:pPr>
            <a:endParaRPr lang="en-US" dirty="0"/>
          </a:p>
          <a:p>
            <a:pPr marL="514350" indent="-514350" algn="just">
              <a:lnSpc>
                <a:spcPct val="120000"/>
              </a:lnSpc>
              <a:buFont typeface="+mj-lt"/>
              <a:buAutoNum type="arabicPeriod"/>
            </a:pPr>
            <a:r>
              <a:rPr lang="en-US" dirty="0"/>
              <a:t>In addition to dispensing the prescribed inhaled treatment for the first time, the pharmacist should instruct and train the patient in the correct use of his inhaler, as the patient is not familiar with the inhaler. The patient should be reminded that, unlike </a:t>
            </a:r>
            <a:r>
              <a:rPr lang="en-US" dirty="0" err="1"/>
              <a:t>pressurised</a:t>
            </a:r>
            <a:r>
              <a:rPr lang="en-US" dirty="0"/>
              <a:t> metered dose inhalers (</a:t>
            </a:r>
            <a:r>
              <a:rPr lang="en-US" dirty="0" err="1"/>
              <a:t>pMDI</a:t>
            </a:r>
            <a:r>
              <a:rPr lang="en-US" dirty="0"/>
              <a:t>), when using a DPI, the inhalation must be fast and forceful.</a:t>
            </a:r>
          </a:p>
          <a:p>
            <a:pPr marL="514350" indent="-514350" algn="just">
              <a:lnSpc>
                <a:spcPct val="120000"/>
              </a:lnSpc>
              <a:buFont typeface="+mj-lt"/>
              <a:buAutoNum type="arabicPeriod"/>
            </a:pPr>
            <a:endParaRPr lang="en-US" dirty="0"/>
          </a:p>
          <a:p>
            <a:pPr marL="514350" indent="-514350" algn="just">
              <a:lnSpc>
                <a:spcPct val="120000"/>
              </a:lnSpc>
              <a:buFont typeface="+mj-lt"/>
              <a:buAutoNum type="arabicPeriod"/>
            </a:pPr>
            <a:r>
              <a:rPr lang="en-US" dirty="0"/>
              <a:t>The pharmacist should insist on the use of the prescribed inhaler when symptoms occur or before exercising, explaining the difference between preventive and emergency use of the same medication.</a:t>
            </a:r>
          </a:p>
          <a:p>
            <a:pPr marL="514350" indent="-514350" algn="just">
              <a:lnSpc>
                <a:spcPct val="120000"/>
              </a:lnSpc>
              <a:buFont typeface="+mj-lt"/>
              <a:buAutoNum type="arabicPeriod"/>
            </a:pPr>
            <a:endParaRPr lang="en-US" dirty="0"/>
          </a:p>
          <a:p>
            <a:pPr marL="514350" indent="-514350" algn="just">
              <a:lnSpc>
                <a:spcPct val="120000"/>
              </a:lnSpc>
              <a:buFont typeface="+mj-lt"/>
              <a:buAutoNum type="arabicPeriod"/>
            </a:pPr>
            <a:r>
              <a:rPr lang="en-US" dirty="0"/>
              <a:t>The pharmacist makes an appointment to see John for an asthma control review in a month.</a:t>
            </a:r>
          </a:p>
          <a:p>
            <a:pPr>
              <a:lnSpc>
                <a:spcPct val="120000"/>
              </a:lnSpc>
            </a:pPr>
            <a:endParaRPr lang="en-GB" dirty="0"/>
          </a:p>
        </p:txBody>
      </p:sp>
      <p:sp>
        <p:nvSpPr>
          <p:cNvPr id="5" name="CuadroTexto 4">
            <a:extLst>
              <a:ext uri="{FF2B5EF4-FFF2-40B4-BE49-F238E27FC236}">
                <a16:creationId xmlns:a16="http://schemas.microsoft.com/office/drawing/2014/main" id="{59B5262D-3AD1-FD5F-E93D-D3817B64AE34}"/>
              </a:ext>
            </a:extLst>
          </p:cNvPr>
          <p:cNvSpPr txBox="1"/>
          <p:nvPr/>
        </p:nvSpPr>
        <p:spPr>
          <a:xfrm>
            <a:off x="6173036" y="6037510"/>
            <a:ext cx="9654363" cy="230832"/>
          </a:xfrm>
          <a:prstGeom prst="rect">
            <a:avLst/>
          </a:prstGeom>
          <a:noFill/>
        </p:spPr>
        <p:txBody>
          <a:bodyPr wrap="square">
            <a:spAutoFit/>
          </a:bodyPr>
          <a:lstStyle/>
          <a:p>
            <a:r>
              <a:rPr lang="en-US" sz="900" dirty="0">
                <a:solidFill>
                  <a:srgbClr val="0070C0"/>
                </a:solidFill>
              </a:rPr>
              <a:t>https://www.ipcrg.org/resources/search-resources/7-steps-to-using-a-dry-powder-inhaler-2-min-10-sec</a:t>
            </a:r>
            <a:endParaRPr lang="es-ES" sz="900" dirty="0"/>
          </a:p>
        </p:txBody>
      </p:sp>
    </p:spTree>
    <p:extLst>
      <p:ext uri="{BB962C8B-B14F-4D97-AF65-F5344CB8AC3E}">
        <p14:creationId xmlns:p14="http://schemas.microsoft.com/office/powerpoint/2010/main" val="82007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2CA2-A7A2-8664-C454-CB05E706B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038BD-1119-BF1E-35F5-F5CFBE8B89C2}"/>
              </a:ext>
            </a:extLst>
          </p:cNvPr>
          <p:cNvSpPr>
            <a:spLocks noGrp="1"/>
          </p:cNvSpPr>
          <p:nvPr>
            <p:ph type="title"/>
          </p:nvPr>
        </p:nvSpPr>
        <p:spPr>
          <a:xfrm>
            <a:off x="758460" y="160334"/>
            <a:ext cx="6937393" cy="1143000"/>
          </a:xfrm>
        </p:spPr>
        <p:txBody>
          <a:bodyPr/>
          <a:lstStyle/>
          <a:p>
            <a:r>
              <a:rPr lang="en-GB" dirty="0"/>
              <a:t>Introduction</a:t>
            </a:r>
          </a:p>
        </p:txBody>
      </p:sp>
      <p:sp>
        <p:nvSpPr>
          <p:cNvPr id="3" name="Content Placeholder 2">
            <a:extLst>
              <a:ext uri="{FF2B5EF4-FFF2-40B4-BE49-F238E27FC236}">
                <a16:creationId xmlns:a16="http://schemas.microsoft.com/office/drawing/2014/main" id="{078CF868-A373-5143-3E83-EAC063726F74}"/>
              </a:ext>
            </a:extLst>
          </p:cNvPr>
          <p:cNvSpPr>
            <a:spLocks noGrp="1"/>
          </p:cNvSpPr>
          <p:nvPr>
            <p:ph idx="1"/>
          </p:nvPr>
        </p:nvSpPr>
        <p:spPr>
          <a:xfrm>
            <a:off x="609600" y="1303335"/>
            <a:ext cx="10972800" cy="4822832"/>
          </a:xfrm>
        </p:spPr>
        <p:txBody>
          <a:bodyPr>
            <a:normAutofit/>
          </a:bodyPr>
          <a:lstStyle/>
          <a:p>
            <a:pPr algn="just"/>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Asthma is one of the most common chronic non-communicable diseases worldwide, and the most prevalent chronic respiratory disease. </a:t>
            </a:r>
          </a:p>
          <a:p>
            <a:pPr marL="0" indent="0" algn="just">
              <a:buNone/>
            </a:pPr>
            <a:endPar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Patients living with this disease have a poorer quality of life, lower work productivity and more associated comorbidities. Despite the improvements that have occurred in recent decades in the management and treatment of asthma, and although asthma is considered manageable and treatable, the majority of patients with asthma are not well-controlled. Deaths from asthma exacerbations still occur in Western countries. </a:t>
            </a:r>
          </a:p>
          <a:p>
            <a:pPr marL="0" indent="0">
              <a:buNone/>
            </a:pPr>
            <a:endParaRPr lang="en-GB" dirty="0"/>
          </a:p>
        </p:txBody>
      </p:sp>
      <p:sp>
        <p:nvSpPr>
          <p:cNvPr id="4" name="TextBox 3">
            <a:extLst>
              <a:ext uri="{FF2B5EF4-FFF2-40B4-BE49-F238E27FC236}">
                <a16:creationId xmlns:a16="http://schemas.microsoft.com/office/drawing/2014/main" id="{22FBC429-7753-FEA2-E7E5-8C7029EE6268}"/>
              </a:ext>
            </a:extLst>
          </p:cNvPr>
          <p:cNvSpPr txBox="1"/>
          <p:nvPr/>
        </p:nvSpPr>
        <p:spPr>
          <a:xfrm>
            <a:off x="758460" y="5710669"/>
            <a:ext cx="11096843" cy="338554"/>
          </a:xfrm>
          <a:prstGeom prst="rect">
            <a:avLst/>
          </a:prstGeom>
          <a:noFill/>
        </p:spPr>
        <p:txBody>
          <a:bodyPr wrap="square" rtlCol="0">
            <a:spAutoFit/>
          </a:bodyPr>
          <a:lstStyle/>
          <a:p>
            <a:r>
              <a:rPr lang="en-GB" sz="800" dirty="0" err="1">
                <a:effectLst/>
              </a:rPr>
              <a:t>Moranta</a:t>
            </a:r>
            <a:r>
              <a:rPr lang="en-GB" sz="800" dirty="0">
                <a:effectLst/>
              </a:rPr>
              <a:t> F, Sánchez N, Plaza FJ. Update on the Role of the Community Pharmacist in the Management of Asthmatic Patients. *</a:t>
            </a:r>
            <a:r>
              <a:rPr lang="en-GB" sz="800" dirty="0" err="1">
                <a:effectLst/>
              </a:rPr>
              <a:t>Farmacéuticos</a:t>
            </a:r>
            <a:r>
              <a:rPr lang="en-GB" sz="800" dirty="0">
                <a:effectLst/>
              </a:rPr>
              <a:t> </a:t>
            </a:r>
            <a:r>
              <a:rPr lang="en-GB" sz="800" dirty="0" err="1">
                <a:effectLst/>
              </a:rPr>
              <a:t>Comunitarios</a:t>
            </a:r>
            <a:r>
              <a:rPr lang="en-GB" sz="800" dirty="0">
                <a:effectLst/>
              </a:rPr>
              <a:t>. * 2021;13(3): 29-37. [accessed: 27 May 2022]. Available at: https://www.farmaceuticoscomunitarios.org/es/journal-article/actualizacion-del-papel-del-farmaceutico-comunitario-manejo-del-paciente-asmatico</a:t>
            </a:r>
            <a:endParaRPr lang="en-GB" sz="800" dirty="0"/>
          </a:p>
        </p:txBody>
      </p:sp>
    </p:spTree>
    <p:extLst>
      <p:ext uri="{BB962C8B-B14F-4D97-AF65-F5344CB8AC3E}">
        <p14:creationId xmlns:p14="http://schemas.microsoft.com/office/powerpoint/2010/main" val="410169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6A409-283F-A1A5-6B7A-3C678FC37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886CC-608B-2B8D-4118-24920CD82D71}"/>
              </a:ext>
            </a:extLst>
          </p:cNvPr>
          <p:cNvSpPr>
            <a:spLocks noGrp="1"/>
          </p:cNvSpPr>
          <p:nvPr>
            <p:ph type="title"/>
          </p:nvPr>
        </p:nvSpPr>
        <p:spPr>
          <a:xfrm>
            <a:off x="609604" y="138226"/>
            <a:ext cx="6937393" cy="1143000"/>
          </a:xfrm>
        </p:spPr>
        <p:txBody>
          <a:bodyPr/>
          <a:lstStyle/>
          <a:p>
            <a:r>
              <a:rPr lang="en-GB" dirty="0"/>
              <a:t>Missed check-up appointment</a:t>
            </a:r>
          </a:p>
        </p:txBody>
      </p:sp>
      <p:sp>
        <p:nvSpPr>
          <p:cNvPr id="3" name="Content Placeholder 2">
            <a:extLst>
              <a:ext uri="{FF2B5EF4-FFF2-40B4-BE49-F238E27FC236}">
                <a16:creationId xmlns:a16="http://schemas.microsoft.com/office/drawing/2014/main" id="{4505F694-D3AD-F387-7372-BC664CFF28D5}"/>
              </a:ext>
            </a:extLst>
          </p:cNvPr>
          <p:cNvSpPr>
            <a:spLocks noGrp="1"/>
          </p:cNvSpPr>
          <p:nvPr>
            <p:ph idx="1"/>
          </p:nvPr>
        </p:nvSpPr>
        <p:spPr>
          <a:xfrm>
            <a:off x="609604" y="1281226"/>
            <a:ext cx="10972800" cy="4525963"/>
          </a:xfrm>
        </p:spPr>
        <p:txBody>
          <a:bodyPr>
            <a:normAutofit fontScale="70000" lnSpcReduction="20000"/>
          </a:bodyPr>
          <a:lstStyle/>
          <a:p>
            <a:pPr algn="just">
              <a:lnSpc>
                <a:spcPct val="120000"/>
              </a:lnSpc>
            </a:pPr>
            <a:r>
              <a:rPr lang="en-US" dirty="0"/>
              <a:t>John missed the check-up appointment. The pharmacist called him, but he responded evasively.</a:t>
            </a:r>
          </a:p>
          <a:p>
            <a:pPr algn="just">
              <a:lnSpc>
                <a:spcPct val="120000"/>
              </a:lnSpc>
            </a:pPr>
            <a:r>
              <a:rPr lang="en-US" dirty="0"/>
              <a:t>Three months later, he returns to the pharmacy with an electronic prescription for a salbutamol inhaler.</a:t>
            </a:r>
          </a:p>
          <a:p>
            <a:pPr algn="just">
              <a:lnSpc>
                <a:spcPct val="120000"/>
              </a:lnSpc>
            </a:pPr>
            <a:r>
              <a:rPr lang="en-US" dirty="0"/>
              <a:t>He explains that the inhaler he was initially prescribed was not really working. Therefore, a month ago, after a long sport session, he was having difficulty breathing, went to the emergency room and was prescribed a salbutamol inhaler to use as needed. </a:t>
            </a:r>
            <a:r>
              <a:rPr lang="en-US" dirty="0">
                <a:hlinkClick r:id="rId2"/>
              </a:rPr>
              <a:t>[</a:t>
            </a:r>
            <a:r>
              <a:rPr lang="en-GB" b="0" i="0" dirty="0">
                <a:solidFill>
                  <a:srgbClr val="223843"/>
                </a:solidFill>
                <a:effectLst/>
                <a:hlinkClick r:id="rId2"/>
              </a:rPr>
              <a:t>Emergency and Urgent Care Centres - response to asthma/suspected asthma TOP TIPS – English]</a:t>
            </a:r>
            <a:endParaRPr lang="en-US" dirty="0"/>
          </a:p>
          <a:p>
            <a:pPr algn="just">
              <a:lnSpc>
                <a:spcPct val="120000"/>
              </a:lnSpc>
            </a:pPr>
            <a:r>
              <a:rPr lang="en-US" dirty="0"/>
              <a:t>He explains that his symptoms are now under control.</a:t>
            </a:r>
          </a:p>
          <a:p>
            <a:pPr algn="just"/>
            <a:endParaRPr lang="en-US" dirty="0"/>
          </a:p>
          <a:p>
            <a:pPr marL="0" indent="0" algn="just">
              <a:buNone/>
            </a:pPr>
            <a:r>
              <a:rPr lang="en-US" dirty="0">
                <a:solidFill>
                  <a:schemeClr val="accent1"/>
                </a:solidFill>
              </a:rPr>
              <a:t>What should the pharmacist do in this case?</a:t>
            </a:r>
          </a:p>
          <a:p>
            <a:pPr marL="0" indent="0" algn="just">
              <a:buNone/>
            </a:pPr>
            <a:endParaRPr lang="en-US" dirty="0">
              <a:solidFill>
                <a:schemeClr val="accent1"/>
              </a:solidFill>
            </a:endParaRPr>
          </a:p>
          <a:p>
            <a:pPr marL="0" indent="0" algn="just">
              <a:buNone/>
            </a:pPr>
            <a:r>
              <a:rPr lang="en-US" dirty="0">
                <a:solidFill>
                  <a:schemeClr val="accent1"/>
                </a:solidFill>
              </a:rPr>
              <a:t>- Simply dispense the salbutamol inhaler.</a:t>
            </a:r>
          </a:p>
          <a:p>
            <a:pPr marL="0" indent="0" algn="just">
              <a:buNone/>
            </a:pPr>
            <a:endParaRPr lang="en-US" dirty="0">
              <a:solidFill>
                <a:schemeClr val="accent1"/>
              </a:solidFill>
            </a:endParaRPr>
          </a:p>
          <a:p>
            <a:pPr marL="0" indent="0" algn="just">
              <a:buNone/>
            </a:pPr>
            <a:r>
              <a:rPr lang="en-US" dirty="0">
                <a:solidFill>
                  <a:schemeClr val="accent1"/>
                </a:solidFill>
              </a:rPr>
              <a:t>- Check how controlled John's asthma is.</a:t>
            </a:r>
          </a:p>
          <a:p>
            <a:endParaRPr lang="en-GB" dirty="0"/>
          </a:p>
        </p:txBody>
      </p:sp>
    </p:spTree>
    <p:extLst>
      <p:ext uri="{BB962C8B-B14F-4D97-AF65-F5344CB8AC3E}">
        <p14:creationId xmlns:p14="http://schemas.microsoft.com/office/powerpoint/2010/main" val="3120094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B2637-7966-49D0-FB2A-3FFC1066D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A4CEA-40B5-C06E-1EA1-C32D3B2890B7}"/>
              </a:ext>
            </a:extLst>
          </p:cNvPr>
          <p:cNvSpPr>
            <a:spLocks noGrp="1"/>
          </p:cNvSpPr>
          <p:nvPr>
            <p:ph type="title"/>
          </p:nvPr>
        </p:nvSpPr>
        <p:spPr>
          <a:xfrm>
            <a:off x="609604" y="138226"/>
            <a:ext cx="6937393" cy="1143000"/>
          </a:xfrm>
        </p:spPr>
        <p:txBody>
          <a:bodyPr/>
          <a:lstStyle/>
          <a:p>
            <a:r>
              <a:rPr lang="en-GB" dirty="0"/>
              <a:t>Missed check-up appointment</a:t>
            </a:r>
          </a:p>
        </p:txBody>
      </p:sp>
      <p:sp>
        <p:nvSpPr>
          <p:cNvPr id="3" name="Content Placeholder 2">
            <a:extLst>
              <a:ext uri="{FF2B5EF4-FFF2-40B4-BE49-F238E27FC236}">
                <a16:creationId xmlns:a16="http://schemas.microsoft.com/office/drawing/2014/main" id="{45B5500E-F89A-2317-B430-8383C190DA00}"/>
              </a:ext>
            </a:extLst>
          </p:cNvPr>
          <p:cNvSpPr>
            <a:spLocks noGrp="1"/>
          </p:cNvSpPr>
          <p:nvPr>
            <p:ph idx="1"/>
          </p:nvPr>
        </p:nvSpPr>
        <p:spPr>
          <a:xfrm>
            <a:off x="609604" y="1281226"/>
            <a:ext cx="10972800" cy="4525963"/>
          </a:xfrm>
        </p:spPr>
        <p:txBody>
          <a:bodyPr>
            <a:normAutofit fontScale="70000" lnSpcReduction="20000"/>
          </a:bodyPr>
          <a:lstStyle/>
          <a:p>
            <a:pPr algn="just">
              <a:lnSpc>
                <a:spcPct val="120000"/>
              </a:lnSpc>
            </a:pPr>
            <a:r>
              <a:rPr lang="en-US" dirty="0"/>
              <a:t>John missed the check-up appointment. The pharmacist called him, but he responded evasively.</a:t>
            </a:r>
          </a:p>
          <a:p>
            <a:pPr algn="just">
              <a:lnSpc>
                <a:spcPct val="120000"/>
              </a:lnSpc>
            </a:pPr>
            <a:r>
              <a:rPr lang="en-US" dirty="0"/>
              <a:t>Three months later, he returns to the pharmacy with an electronic prescription for a salbutamol inhaler.</a:t>
            </a:r>
          </a:p>
          <a:p>
            <a:pPr algn="just">
              <a:lnSpc>
                <a:spcPct val="120000"/>
              </a:lnSpc>
            </a:pPr>
            <a:r>
              <a:rPr lang="en-US" dirty="0"/>
              <a:t>He explains that the inhaler he was initially prescribed was not really working. Therefore, a month ago, after a long sport session, he was having difficulty breathing, went to the emergency room and was prescribed a salbutamol inhaler to use as needed.</a:t>
            </a:r>
          </a:p>
          <a:p>
            <a:pPr algn="just">
              <a:lnSpc>
                <a:spcPct val="120000"/>
              </a:lnSpc>
            </a:pPr>
            <a:r>
              <a:rPr lang="en-US" dirty="0"/>
              <a:t>He explains that his symptoms are now under control.</a:t>
            </a:r>
          </a:p>
          <a:p>
            <a:pPr algn="just"/>
            <a:endParaRPr lang="en-US" dirty="0"/>
          </a:p>
          <a:p>
            <a:pPr marL="0" indent="0" algn="just">
              <a:buNone/>
            </a:pPr>
            <a:r>
              <a:rPr lang="en-US" dirty="0">
                <a:solidFill>
                  <a:schemeClr val="accent1"/>
                </a:solidFill>
              </a:rPr>
              <a:t>What should the pharmacist do in this case?</a:t>
            </a:r>
          </a:p>
          <a:p>
            <a:pPr marL="0" indent="0" algn="just">
              <a:buNone/>
            </a:pPr>
            <a:endParaRPr lang="en-US" dirty="0">
              <a:solidFill>
                <a:schemeClr val="accent1"/>
              </a:solidFill>
            </a:endParaRPr>
          </a:p>
          <a:p>
            <a:pPr marL="0" indent="0" algn="just">
              <a:buNone/>
            </a:pPr>
            <a:r>
              <a:rPr lang="en-US" dirty="0">
                <a:solidFill>
                  <a:schemeClr val="accent1"/>
                </a:solidFill>
              </a:rPr>
              <a:t>- Simply dispense the salbutamol inhaler.</a:t>
            </a:r>
          </a:p>
          <a:p>
            <a:pPr marL="0" indent="0" algn="just">
              <a:buNone/>
            </a:pPr>
            <a:endParaRPr lang="en-US" dirty="0">
              <a:solidFill>
                <a:schemeClr val="accent1"/>
              </a:solidFill>
            </a:endParaRPr>
          </a:p>
          <a:p>
            <a:pPr marL="0" indent="0" algn="just">
              <a:buNone/>
            </a:pPr>
            <a:r>
              <a:rPr lang="en-US" dirty="0">
                <a:solidFill>
                  <a:schemeClr val="accent1"/>
                </a:solidFill>
                <a:highlight>
                  <a:srgbClr val="FFFF00"/>
                </a:highlight>
              </a:rPr>
              <a:t>- Check how controlled John's asthma is.</a:t>
            </a:r>
          </a:p>
          <a:p>
            <a:endParaRPr lang="en-GB" dirty="0"/>
          </a:p>
        </p:txBody>
      </p:sp>
    </p:spTree>
    <p:extLst>
      <p:ext uri="{BB962C8B-B14F-4D97-AF65-F5344CB8AC3E}">
        <p14:creationId xmlns:p14="http://schemas.microsoft.com/office/powerpoint/2010/main" val="298955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502EC-4D6A-CA89-D5E9-3E12E155F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8BB8A-37BC-1FD2-01D4-CCDBD978E0D4}"/>
              </a:ext>
            </a:extLst>
          </p:cNvPr>
          <p:cNvSpPr>
            <a:spLocks noGrp="1"/>
          </p:cNvSpPr>
          <p:nvPr>
            <p:ph type="title"/>
          </p:nvPr>
        </p:nvSpPr>
        <p:spPr>
          <a:xfrm>
            <a:off x="609604" y="160334"/>
            <a:ext cx="6937393" cy="1143000"/>
          </a:xfrm>
        </p:spPr>
        <p:txBody>
          <a:bodyPr/>
          <a:lstStyle/>
          <a:p>
            <a:r>
              <a:rPr lang="en-US" dirty="0"/>
              <a:t>Asthma Control Test (ACT)</a:t>
            </a:r>
            <a:endParaRPr lang="en-GB" dirty="0"/>
          </a:p>
        </p:txBody>
      </p:sp>
      <p:pic>
        <p:nvPicPr>
          <p:cNvPr id="6" name="Imagen 5">
            <a:extLst>
              <a:ext uri="{FF2B5EF4-FFF2-40B4-BE49-F238E27FC236}">
                <a16:creationId xmlns:a16="http://schemas.microsoft.com/office/drawing/2014/main" id="{7E4710B4-3150-6F85-8744-B8301E5D5306}"/>
              </a:ext>
            </a:extLst>
          </p:cNvPr>
          <p:cNvPicPr>
            <a:picLocks noChangeAspect="1"/>
          </p:cNvPicPr>
          <p:nvPr/>
        </p:nvPicPr>
        <p:blipFill>
          <a:blip r:embed="rId2"/>
          <a:stretch>
            <a:fillRect/>
          </a:stretch>
        </p:blipFill>
        <p:spPr>
          <a:xfrm>
            <a:off x="4497571" y="1060332"/>
            <a:ext cx="5081393" cy="4895941"/>
          </a:xfrm>
          <a:prstGeom prst="rect">
            <a:avLst/>
          </a:prstGeom>
        </p:spPr>
      </p:pic>
      <p:sp>
        <p:nvSpPr>
          <p:cNvPr id="8" name="CuadroTexto 7">
            <a:extLst>
              <a:ext uri="{FF2B5EF4-FFF2-40B4-BE49-F238E27FC236}">
                <a16:creationId xmlns:a16="http://schemas.microsoft.com/office/drawing/2014/main" id="{E36CA788-34D3-9220-F1FF-38866EA76CEF}"/>
              </a:ext>
            </a:extLst>
          </p:cNvPr>
          <p:cNvSpPr txBox="1"/>
          <p:nvPr/>
        </p:nvSpPr>
        <p:spPr>
          <a:xfrm>
            <a:off x="2736116" y="6177516"/>
            <a:ext cx="8969360" cy="338554"/>
          </a:xfrm>
          <a:prstGeom prst="rect">
            <a:avLst/>
          </a:prstGeom>
          <a:noFill/>
        </p:spPr>
        <p:txBody>
          <a:bodyPr wrap="square" rtlCol="0">
            <a:spAutoFit/>
          </a:bodyPr>
          <a:lstStyle/>
          <a:p>
            <a:r>
              <a:rPr lang="ca-ES" sz="800" b="0" i="0" dirty="0">
                <a:solidFill>
                  <a:srgbClr val="212121"/>
                </a:solidFill>
                <a:effectLst/>
                <a:latin typeface="BlinkMacSystemFont"/>
              </a:rPr>
              <a:t>Nathan RA, </a:t>
            </a:r>
            <a:r>
              <a:rPr lang="ca-ES" sz="800" b="0" i="0" dirty="0" err="1">
                <a:solidFill>
                  <a:srgbClr val="212121"/>
                </a:solidFill>
                <a:effectLst/>
                <a:latin typeface="BlinkMacSystemFont"/>
              </a:rPr>
              <a:t>Sorkness</a:t>
            </a:r>
            <a:r>
              <a:rPr lang="ca-ES" sz="800" b="0" i="0" dirty="0">
                <a:solidFill>
                  <a:srgbClr val="212121"/>
                </a:solidFill>
                <a:effectLst/>
                <a:latin typeface="BlinkMacSystemFont"/>
              </a:rPr>
              <a:t> CA, </a:t>
            </a:r>
            <a:r>
              <a:rPr lang="ca-ES" sz="800" b="0" i="0" dirty="0" err="1">
                <a:solidFill>
                  <a:srgbClr val="212121"/>
                </a:solidFill>
                <a:effectLst/>
                <a:latin typeface="BlinkMacSystemFont"/>
              </a:rPr>
              <a:t>Kosinski</a:t>
            </a:r>
            <a:r>
              <a:rPr lang="ca-ES" sz="800" b="0" i="0" dirty="0">
                <a:solidFill>
                  <a:srgbClr val="212121"/>
                </a:solidFill>
                <a:effectLst/>
                <a:latin typeface="BlinkMacSystemFont"/>
              </a:rPr>
              <a:t> M, </a:t>
            </a:r>
            <a:r>
              <a:rPr lang="ca-ES" sz="800" b="0" i="0" dirty="0" err="1">
                <a:solidFill>
                  <a:srgbClr val="212121"/>
                </a:solidFill>
                <a:effectLst/>
                <a:latin typeface="BlinkMacSystemFont"/>
              </a:rPr>
              <a:t>Schatz</a:t>
            </a:r>
            <a:r>
              <a:rPr lang="ca-ES" sz="800" b="0" i="0" dirty="0">
                <a:solidFill>
                  <a:srgbClr val="212121"/>
                </a:solidFill>
                <a:effectLst/>
                <a:latin typeface="BlinkMacSystemFont"/>
              </a:rPr>
              <a:t> M, Li JT, </a:t>
            </a:r>
            <a:r>
              <a:rPr lang="ca-ES" sz="800" b="0" i="0" dirty="0" err="1">
                <a:solidFill>
                  <a:srgbClr val="212121"/>
                </a:solidFill>
                <a:effectLst/>
                <a:latin typeface="BlinkMacSystemFont"/>
              </a:rPr>
              <a:t>Marcus</a:t>
            </a:r>
            <a:r>
              <a:rPr lang="ca-ES" sz="800" b="0" i="0" dirty="0">
                <a:solidFill>
                  <a:srgbClr val="212121"/>
                </a:solidFill>
                <a:effectLst/>
                <a:latin typeface="BlinkMacSystemFont"/>
              </a:rPr>
              <a:t> P, Murray JJ, </a:t>
            </a:r>
            <a:r>
              <a:rPr lang="ca-ES" sz="800" b="0" i="0" dirty="0" err="1">
                <a:solidFill>
                  <a:srgbClr val="212121"/>
                </a:solidFill>
                <a:effectLst/>
                <a:latin typeface="BlinkMacSystemFont"/>
              </a:rPr>
              <a:t>Pendergraft</a:t>
            </a:r>
            <a:r>
              <a:rPr lang="ca-ES" sz="800" b="0" i="0" dirty="0">
                <a:solidFill>
                  <a:srgbClr val="212121"/>
                </a:solidFill>
                <a:effectLst/>
                <a:latin typeface="BlinkMacSystemFont"/>
              </a:rPr>
              <a:t> TB. </a:t>
            </a:r>
            <a:r>
              <a:rPr lang="ca-ES" sz="800" b="0" i="0" dirty="0" err="1">
                <a:solidFill>
                  <a:srgbClr val="212121"/>
                </a:solidFill>
                <a:effectLst/>
                <a:latin typeface="BlinkMacSystemFont"/>
              </a:rPr>
              <a:t>Development</a:t>
            </a:r>
            <a:r>
              <a:rPr lang="ca-ES" sz="800" b="0" i="0" dirty="0">
                <a:solidFill>
                  <a:srgbClr val="212121"/>
                </a:solidFill>
                <a:effectLst/>
                <a:latin typeface="BlinkMacSystemFont"/>
              </a:rPr>
              <a:t> of </a:t>
            </a:r>
            <a:r>
              <a:rPr lang="ca-ES" sz="800" b="0" i="0" dirty="0" err="1">
                <a:solidFill>
                  <a:srgbClr val="212121"/>
                </a:solidFill>
                <a:effectLst/>
                <a:latin typeface="BlinkMacSystemFont"/>
              </a:rPr>
              <a:t>the</a:t>
            </a:r>
            <a:r>
              <a:rPr lang="ca-ES" sz="800" b="0" i="0" dirty="0">
                <a:solidFill>
                  <a:srgbClr val="212121"/>
                </a:solidFill>
                <a:effectLst/>
                <a:latin typeface="BlinkMacSystemFont"/>
              </a:rPr>
              <a:t> </a:t>
            </a:r>
            <a:r>
              <a:rPr lang="ca-ES" sz="800" b="0" i="0" dirty="0" err="1">
                <a:solidFill>
                  <a:srgbClr val="212121"/>
                </a:solidFill>
                <a:effectLst/>
                <a:latin typeface="BlinkMacSystemFont"/>
              </a:rPr>
              <a:t>asthma</a:t>
            </a:r>
            <a:r>
              <a:rPr lang="ca-ES" sz="800" b="0" i="0" dirty="0">
                <a:solidFill>
                  <a:srgbClr val="212121"/>
                </a:solidFill>
                <a:effectLst/>
                <a:latin typeface="BlinkMacSystemFont"/>
              </a:rPr>
              <a:t> control test: a </a:t>
            </a:r>
            <a:r>
              <a:rPr lang="ca-ES" sz="800" b="0" i="0" dirty="0" err="1">
                <a:solidFill>
                  <a:srgbClr val="212121"/>
                </a:solidFill>
                <a:effectLst/>
                <a:latin typeface="BlinkMacSystemFont"/>
              </a:rPr>
              <a:t>survey</a:t>
            </a:r>
            <a:r>
              <a:rPr lang="ca-ES" sz="800" b="0" i="0" dirty="0">
                <a:solidFill>
                  <a:srgbClr val="212121"/>
                </a:solidFill>
                <a:effectLst/>
                <a:latin typeface="BlinkMacSystemFont"/>
              </a:rPr>
              <a:t> for </a:t>
            </a:r>
            <a:r>
              <a:rPr lang="ca-ES" sz="800" b="0" i="0" dirty="0" err="1">
                <a:solidFill>
                  <a:srgbClr val="212121"/>
                </a:solidFill>
                <a:effectLst/>
                <a:latin typeface="BlinkMacSystemFont"/>
              </a:rPr>
              <a:t>assessing</a:t>
            </a:r>
            <a:r>
              <a:rPr lang="ca-ES" sz="800" b="0" i="0" dirty="0">
                <a:solidFill>
                  <a:srgbClr val="212121"/>
                </a:solidFill>
                <a:effectLst/>
                <a:latin typeface="BlinkMacSystemFont"/>
              </a:rPr>
              <a:t> </a:t>
            </a:r>
            <a:r>
              <a:rPr lang="ca-ES" sz="800" b="0" i="0" dirty="0" err="1">
                <a:solidFill>
                  <a:srgbClr val="212121"/>
                </a:solidFill>
                <a:effectLst/>
                <a:latin typeface="BlinkMacSystemFont"/>
              </a:rPr>
              <a:t>asthma</a:t>
            </a:r>
            <a:r>
              <a:rPr lang="ca-ES" sz="800" b="0" i="0" dirty="0">
                <a:solidFill>
                  <a:srgbClr val="212121"/>
                </a:solidFill>
                <a:effectLst/>
                <a:latin typeface="BlinkMacSystemFont"/>
              </a:rPr>
              <a:t> control. J </a:t>
            </a:r>
            <a:r>
              <a:rPr lang="ca-ES" sz="800" b="0" i="0" dirty="0" err="1">
                <a:solidFill>
                  <a:srgbClr val="212121"/>
                </a:solidFill>
                <a:effectLst/>
                <a:latin typeface="BlinkMacSystemFont"/>
              </a:rPr>
              <a:t>Allergy</a:t>
            </a:r>
            <a:r>
              <a:rPr lang="ca-ES" sz="800" b="0" i="0" dirty="0">
                <a:solidFill>
                  <a:srgbClr val="212121"/>
                </a:solidFill>
                <a:effectLst/>
                <a:latin typeface="BlinkMacSystemFont"/>
              </a:rPr>
              <a:t> Clin </a:t>
            </a:r>
            <a:r>
              <a:rPr lang="ca-ES" sz="800" b="0" i="0" dirty="0" err="1">
                <a:solidFill>
                  <a:srgbClr val="212121"/>
                </a:solidFill>
                <a:effectLst/>
                <a:latin typeface="BlinkMacSystemFont"/>
              </a:rPr>
              <a:t>Immunol</a:t>
            </a:r>
            <a:r>
              <a:rPr lang="ca-ES" sz="800" b="0" i="0" dirty="0">
                <a:solidFill>
                  <a:srgbClr val="212121"/>
                </a:solidFill>
                <a:effectLst/>
                <a:latin typeface="BlinkMacSystemFont"/>
              </a:rPr>
              <a:t>. 2004 Jan;113(1):59-65. doi: 10.1016/j.jaci.2003.09.008. PMID: 14713908.</a:t>
            </a:r>
            <a:endParaRPr lang="es-ES" sz="800" dirty="0"/>
          </a:p>
        </p:txBody>
      </p:sp>
      <p:sp>
        <p:nvSpPr>
          <p:cNvPr id="9" name="CuadroTexto 8">
            <a:extLst>
              <a:ext uri="{FF2B5EF4-FFF2-40B4-BE49-F238E27FC236}">
                <a16:creationId xmlns:a16="http://schemas.microsoft.com/office/drawing/2014/main" id="{03388CC4-A3E0-34B8-5559-48BC9E55DFF1}"/>
              </a:ext>
            </a:extLst>
          </p:cNvPr>
          <p:cNvSpPr txBox="1"/>
          <p:nvPr/>
        </p:nvSpPr>
        <p:spPr>
          <a:xfrm>
            <a:off x="233916" y="1492680"/>
            <a:ext cx="4051004" cy="923330"/>
          </a:xfrm>
          <a:prstGeom prst="rect">
            <a:avLst/>
          </a:prstGeom>
          <a:noFill/>
        </p:spPr>
        <p:txBody>
          <a:bodyPr wrap="square" rtlCol="0">
            <a:spAutoFit/>
          </a:bodyPr>
          <a:lstStyle/>
          <a:p>
            <a:pPr algn="just"/>
            <a:r>
              <a:rPr lang="en-US" dirty="0"/>
              <a:t>Using the Asthma Control Test (ACT) the pharmacist can assess how well John's asthma is controlled</a:t>
            </a:r>
            <a:endParaRPr lang="es-ES" dirty="0"/>
          </a:p>
        </p:txBody>
      </p:sp>
    </p:spTree>
    <p:extLst>
      <p:ext uri="{BB962C8B-B14F-4D97-AF65-F5344CB8AC3E}">
        <p14:creationId xmlns:p14="http://schemas.microsoft.com/office/powerpoint/2010/main" val="1130396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F8BC-C6AF-CBB7-7938-4F651C618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96C08-0A79-CE44-56FF-DEA2D5E0505D}"/>
              </a:ext>
            </a:extLst>
          </p:cNvPr>
          <p:cNvSpPr>
            <a:spLocks noGrp="1"/>
          </p:cNvSpPr>
          <p:nvPr>
            <p:ph type="title"/>
          </p:nvPr>
        </p:nvSpPr>
        <p:spPr>
          <a:xfrm>
            <a:off x="609604" y="160334"/>
            <a:ext cx="6937393" cy="1143000"/>
          </a:xfrm>
        </p:spPr>
        <p:txBody>
          <a:bodyPr/>
          <a:lstStyle/>
          <a:p>
            <a:r>
              <a:rPr lang="en-US" dirty="0"/>
              <a:t>Asthma Control Test (ACT)</a:t>
            </a:r>
            <a:endParaRPr lang="en-GB" dirty="0"/>
          </a:p>
        </p:txBody>
      </p:sp>
      <p:sp>
        <p:nvSpPr>
          <p:cNvPr id="3" name="Content Placeholder 2">
            <a:extLst>
              <a:ext uri="{FF2B5EF4-FFF2-40B4-BE49-F238E27FC236}">
                <a16:creationId xmlns:a16="http://schemas.microsoft.com/office/drawing/2014/main" id="{CB13B3BC-8233-5F4B-58A9-E429FB4FC1C5}"/>
              </a:ext>
            </a:extLst>
          </p:cNvPr>
          <p:cNvSpPr>
            <a:spLocks noGrp="1"/>
          </p:cNvSpPr>
          <p:nvPr>
            <p:ph idx="1"/>
          </p:nvPr>
        </p:nvSpPr>
        <p:spPr>
          <a:xfrm>
            <a:off x="287079" y="1122361"/>
            <a:ext cx="11770242" cy="1503660"/>
          </a:xfrm>
        </p:spPr>
        <p:txBody>
          <a:bodyPr>
            <a:normAutofit fontScale="77500" lnSpcReduction="20000"/>
          </a:bodyPr>
          <a:lstStyle/>
          <a:p>
            <a:pPr algn="just">
              <a:lnSpc>
                <a:spcPct val="120000"/>
              </a:lnSpc>
            </a:pPr>
            <a:r>
              <a:rPr lang="en-US" dirty="0"/>
              <a:t>John's ACT score is 14 points. He uses his salbutamol inhaler each day he exercises, both before and after, and even some nights when he wakes up because of coughing. When he starts coughing again, he uses the salbutamol inhaler and the cough disappears for hours. John thinks the treatment works very well since it relieves his symptoms quickly.</a:t>
            </a:r>
            <a:endParaRPr lang="en-GB" dirty="0"/>
          </a:p>
        </p:txBody>
      </p:sp>
      <p:pic>
        <p:nvPicPr>
          <p:cNvPr id="5" name="Imagen 4">
            <a:extLst>
              <a:ext uri="{FF2B5EF4-FFF2-40B4-BE49-F238E27FC236}">
                <a16:creationId xmlns:a16="http://schemas.microsoft.com/office/drawing/2014/main" id="{0D94906B-24BE-A377-7E99-C1F1E212703E}"/>
              </a:ext>
            </a:extLst>
          </p:cNvPr>
          <p:cNvPicPr>
            <a:picLocks noChangeAspect="1"/>
          </p:cNvPicPr>
          <p:nvPr/>
        </p:nvPicPr>
        <p:blipFill>
          <a:blip r:embed="rId2"/>
          <a:stretch>
            <a:fillRect/>
          </a:stretch>
        </p:blipFill>
        <p:spPr>
          <a:xfrm>
            <a:off x="1536415" y="2501089"/>
            <a:ext cx="8899877" cy="3100813"/>
          </a:xfrm>
          <a:prstGeom prst="rect">
            <a:avLst/>
          </a:prstGeom>
        </p:spPr>
      </p:pic>
      <p:sp>
        <p:nvSpPr>
          <p:cNvPr id="7" name="CuadroTexto 6">
            <a:extLst>
              <a:ext uri="{FF2B5EF4-FFF2-40B4-BE49-F238E27FC236}">
                <a16:creationId xmlns:a16="http://schemas.microsoft.com/office/drawing/2014/main" id="{D17B4859-1969-7D46-5164-9A62A589F84B}"/>
              </a:ext>
            </a:extLst>
          </p:cNvPr>
          <p:cNvSpPr txBox="1"/>
          <p:nvPr/>
        </p:nvSpPr>
        <p:spPr>
          <a:xfrm>
            <a:off x="2147777" y="5733999"/>
            <a:ext cx="9909544" cy="814775"/>
          </a:xfrm>
          <a:prstGeom prst="rect">
            <a:avLst/>
          </a:prstGeom>
          <a:noFill/>
        </p:spPr>
        <p:txBody>
          <a:bodyPr wrap="square">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Nathan, R. A., Sorkness, C. A., Kosinski, M., Schatz, M., Li, J. T., et al. (2004). Development of the asthma control test: a survey for assessing asthma control. </a:t>
            </a:r>
            <a:r>
              <a:rPr lang="en-US" sz="800" i="1" u="none" strike="noStrike" kern="0" spc="0" dirty="0">
                <a:ln>
                  <a:noFill/>
                </a:ln>
                <a:solidFill>
                  <a:srgbClr val="000000"/>
                </a:solidFill>
                <a:effectLst/>
                <a:uFill>
                  <a:solidFill>
                    <a:srgbClr val="000000"/>
                  </a:solidFill>
                </a:uFill>
                <a:latin typeface="Helvetica"/>
                <a:ea typeface="Helvetica"/>
                <a:cs typeface="Helvetica"/>
              </a:rPr>
              <a:t>The Journal of Allergy and Clinical Immunology</a:t>
            </a:r>
            <a:r>
              <a:rPr lang="en-US" sz="800" u="none" strike="noStrike" kern="0" spc="0" dirty="0">
                <a:ln>
                  <a:noFill/>
                </a:ln>
                <a:solidFill>
                  <a:srgbClr val="000000"/>
                </a:solidFill>
                <a:effectLst/>
                <a:uFill>
                  <a:solidFill>
                    <a:srgbClr val="000000"/>
                  </a:solidFill>
                </a:uFill>
                <a:latin typeface="Helvetica"/>
                <a:ea typeface="Helvetica"/>
                <a:cs typeface="Helvetica"/>
              </a:rPr>
              <a:t>, 113(1), 59-65. </a:t>
            </a:r>
            <a:r>
              <a:rPr lang="en-US" sz="800" u="sng" strike="noStrike" kern="0" spc="0" dirty="0">
                <a:ln>
                  <a:noFill/>
                </a:ln>
                <a:solidFill>
                  <a:srgbClr val="0563C1"/>
                </a:solidFill>
                <a:effectLst/>
                <a:uFill>
                  <a:solidFill>
                    <a:srgbClr val="0563C1"/>
                  </a:solidFill>
                </a:uFill>
                <a:latin typeface="Helvetica"/>
                <a:ea typeface="Helvetica"/>
                <a:cs typeface="Helvetica"/>
                <a:hlinkClick r:id="rId3"/>
              </a:rPr>
              <a:t>https://doi.org/10.1016/j.jaci.2003.09.008</a:t>
            </a:r>
            <a:r>
              <a:rPr lang="en-US" sz="800" u="none" strike="noStrike" kern="0" spc="0" dirty="0">
                <a:ln>
                  <a:noFill/>
                </a:ln>
                <a:solidFill>
                  <a:srgbClr val="000000"/>
                </a:solidFill>
                <a:effectLst/>
                <a:uFill>
                  <a:solidFill>
                    <a:srgbClr val="000000"/>
                  </a:solidFill>
                </a:uFill>
                <a:latin typeface="Helvetica"/>
                <a:ea typeface="Helvetica"/>
                <a:cs typeface="Helvetica"/>
              </a:rPr>
              <a:t>.</a:t>
            </a:r>
            <a:endParaRPr lang="ca-ES" sz="11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4"/>
              </a:rPr>
              <a:t>https://ginasthma.org/2024-report/</a:t>
            </a:r>
            <a:endParaRPr lang="en-US" sz="800" u="sng"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kern="0" dirty="0">
                <a:solidFill>
                  <a:srgbClr val="000000"/>
                </a:solidFill>
                <a:uFill>
                  <a:solidFill>
                    <a:srgbClr val="000000"/>
                  </a:solidFill>
                </a:uFill>
                <a:latin typeface="Helvetica"/>
                <a:ea typeface="Helvetica"/>
                <a:cs typeface="Helvetica"/>
              </a:rPr>
              <a:t>IPCRG Breath </a:t>
            </a:r>
            <a:r>
              <a:rPr lang="en-US" sz="800" kern="0" dirty="0">
                <a:solidFill>
                  <a:srgbClr val="000000"/>
                </a:solidFill>
                <a:uFill>
                  <a:solidFill>
                    <a:srgbClr val="000000"/>
                  </a:solidFill>
                </a:uFill>
                <a:latin typeface="Helvetica"/>
                <a:ea typeface="Helvetica"/>
                <a:cs typeface="Helvetica"/>
                <a:hlinkClick r:id="rId5"/>
              </a:rPr>
              <a:t>https://share.minicoursegenerator.com/12-asthma-treatment-638810899487225390/1?shr=1</a:t>
            </a:r>
            <a:r>
              <a:rPr lang="en-US" sz="800" u="sng" kern="0" dirty="0">
                <a:solidFill>
                  <a:srgbClr val="000000"/>
                </a:solidFill>
                <a:uFill>
                  <a:solidFill>
                    <a:srgbClr val="000000"/>
                  </a:solidFill>
                </a:uFill>
                <a:latin typeface="Helvetica"/>
                <a:ea typeface="Helvetica"/>
                <a:cs typeface="Helvetica"/>
              </a:rPr>
              <a:t> </a:t>
            </a:r>
            <a:endParaRPr lang="ca-ES" sz="1100" u="none" strike="noStrike" kern="0" spc="0" dirty="0">
              <a:ln>
                <a:noFill/>
              </a:ln>
              <a:solidFill>
                <a:srgbClr val="000000"/>
              </a:solidFill>
              <a:effectLst/>
              <a:uFill>
                <a:solidFill>
                  <a:srgbClr val="000000"/>
                </a:solidFill>
              </a:uFill>
              <a:latin typeface="Helvetica"/>
              <a:ea typeface="Helvetica"/>
              <a:cs typeface="Helvetica"/>
            </a:endParaRPr>
          </a:p>
        </p:txBody>
      </p:sp>
    </p:spTree>
    <p:extLst>
      <p:ext uri="{BB962C8B-B14F-4D97-AF65-F5344CB8AC3E}">
        <p14:creationId xmlns:p14="http://schemas.microsoft.com/office/powerpoint/2010/main" val="159210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975B5-A4D5-C672-9111-E5354C63A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84A6D-601D-53D4-7C11-6DE9626FB524}"/>
              </a:ext>
            </a:extLst>
          </p:cNvPr>
          <p:cNvSpPr>
            <a:spLocks noGrp="1"/>
          </p:cNvSpPr>
          <p:nvPr>
            <p:ph type="title"/>
          </p:nvPr>
        </p:nvSpPr>
        <p:spPr>
          <a:xfrm>
            <a:off x="609604" y="30090"/>
            <a:ext cx="6937393" cy="1143000"/>
          </a:xfrm>
        </p:spPr>
        <p:txBody>
          <a:bodyPr/>
          <a:lstStyle/>
          <a:p>
            <a:r>
              <a:rPr lang="en-US" dirty="0"/>
              <a:t>Asthma Slide Rule</a:t>
            </a:r>
            <a:endParaRPr lang="en-GB" dirty="0"/>
          </a:p>
        </p:txBody>
      </p:sp>
      <p:sp>
        <p:nvSpPr>
          <p:cNvPr id="3" name="Content Placeholder 2">
            <a:extLst>
              <a:ext uri="{FF2B5EF4-FFF2-40B4-BE49-F238E27FC236}">
                <a16:creationId xmlns:a16="http://schemas.microsoft.com/office/drawing/2014/main" id="{86DC3D75-7A9B-FE78-F366-38829A45A758}"/>
              </a:ext>
            </a:extLst>
          </p:cNvPr>
          <p:cNvSpPr>
            <a:spLocks noGrp="1"/>
          </p:cNvSpPr>
          <p:nvPr>
            <p:ph idx="1"/>
          </p:nvPr>
        </p:nvSpPr>
        <p:spPr>
          <a:xfrm>
            <a:off x="265814" y="1219116"/>
            <a:ext cx="11791506" cy="1143000"/>
          </a:xfrm>
        </p:spPr>
        <p:txBody>
          <a:bodyPr>
            <a:normAutofit fontScale="70000" lnSpcReduction="20000"/>
          </a:bodyPr>
          <a:lstStyle/>
          <a:p>
            <a:pPr algn="just"/>
            <a:r>
              <a:rPr lang="en-US" dirty="0"/>
              <a:t>Please </a:t>
            </a:r>
            <a:r>
              <a:rPr lang="en-US" dirty="0">
                <a:hlinkClick r:id="rId2"/>
              </a:rPr>
              <a:t>follow the guidance </a:t>
            </a:r>
            <a:r>
              <a:rPr lang="en-US" dirty="0"/>
              <a:t>to use the slide rule. An example video is </a:t>
            </a:r>
            <a:r>
              <a:rPr lang="en-US" dirty="0">
                <a:hlinkClick r:id="rId3"/>
              </a:rPr>
              <a:t>available here</a:t>
            </a:r>
            <a:r>
              <a:rPr lang="en-US" dirty="0"/>
              <a:t>.</a:t>
            </a:r>
          </a:p>
          <a:p>
            <a:pPr algn="just"/>
            <a:r>
              <a:rPr lang="en-US" dirty="0"/>
              <a:t>We explain to John that his asthma is not as controlled as he thinks. John takes between 15 and 20 doses of salbutamol a week. </a:t>
            </a:r>
            <a:r>
              <a:rPr lang="en-US" dirty="0">
                <a:solidFill>
                  <a:srgbClr val="222222"/>
                </a:solidFill>
                <a:latin typeface="Arial" panose="020B0604020202020204" pitchFamily="34" charset="0"/>
              </a:rPr>
              <a:t>T</a:t>
            </a:r>
            <a:r>
              <a:rPr lang="en-US" b="0" i="0" dirty="0">
                <a:solidFill>
                  <a:srgbClr val="222222"/>
                </a:solidFill>
                <a:effectLst/>
                <a:latin typeface="Arial" panose="020B0604020202020204" pitchFamily="34" charset="0"/>
              </a:rPr>
              <a:t>he best time to use the slide rule is after Question 4 of the ACT.</a:t>
            </a:r>
            <a:endParaRPr lang="en-GB" dirty="0"/>
          </a:p>
        </p:txBody>
      </p:sp>
      <p:sp>
        <p:nvSpPr>
          <p:cNvPr id="6" name="CuadroTexto 5">
            <a:extLst>
              <a:ext uri="{FF2B5EF4-FFF2-40B4-BE49-F238E27FC236}">
                <a16:creationId xmlns:a16="http://schemas.microsoft.com/office/drawing/2014/main" id="{99D837DE-4A7C-F3BF-05EB-CD286CBF6D90}"/>
              </a:ext>
            </a:extLst>
          </p:cNvPr>
          <p:cNvSpPr txBox="1"/>
          <p:nvPr/>
        </p:nvSpPr>
        <p:spPr>
          <a:xfrm>
            <a:off x="3389126" y="5670160"/>
            <a:ext cx="7819647" cy="818557"/>
          </a:xfrm>
          <a:prstGeom prst="rect">
            <a:avLst/>
          </a:prstGeom>
          <a:noFill/>
        </p:spPr>
        <p:txBody>
          <a:bodyPr wrap="square">
            <a:spAutoFit/>
          </a:bodyPr>
          <a:lstStyle/>
          <a:p>
            <a:pPr>
              <a:lnSpc>
                <a:spcPct val="107000"/>
              </a:lnSpc>
              <a:spcAft>
                <a:spcPts val="800"/>
              </a:spcAft>
              <a:buNone/>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1. International Primary Care Respiratory Group (IPCRG).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Asthma Slide Rule</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[Internet]. 2023 [cited 2025 Feb 8]. Available from: </a:t>
            </a:r>
            <a:r>
              <a:rPr lang="en-US" sz="800" u="sng" dirty="0">
                <a:ln>
                  <a:noFill/>
                </a:ln>
                <a:solidFill>
                  <a:srgbClr val="0563C1"/>
                </a:solidFill>
                <a:effectLst/>
                <a:uFill>
                  <a:solidFill>
                    <a:srgbClr val="0563C1"/>
                  </a:solidFill>
                </a:uFill>
                <a:latin typeface="Calibri" panose="020F0502020204030204" pitchFamily="34" charset="0"/>
                <a:ea typeface="Arial Unicode MS" panose="020B0604020202020204" pitchFamily="34" charset="-128"/>
                <a:cs typeface="Arial Unicode MS" panose="020B0604020202020204" pitchFamily="34" charset="-128"/>
              </a:rPr>
              <a:t>https://www.ipcrg.org/search-resources/asthma-slide-rule-english</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buNone/>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 Guidance notes </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4"/>
              </a:rPr>
              <a:t>https://www.ipcrg.org/search-resources/asthma-right-care-slide-rule-guidance-notes-English</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pPr>
              <a:lnSpc>
                <a:spcPct val="107000"/>
              </a:lnSpc>
              <a:spcAft>
                <a:spcPts val="800"/>
              </a:spcAft>
              <a:buNone/>
            </a:pP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3. </a:t>
            </a: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https://www.ipcrg.org/resources/search-resources/asthma-right-care-slide-rule-and-question-challenge-cards-in-a-pharmacy</a:t>
            </a: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1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11" name="Picture 10" descr="A table with numbers and a red and orange gradient&#10;&#10;AI-generated content may be incorrect.">
            <a:extLst>
              <a:ext uri="{FF2B5EF4-FFF2-40B4-BE49-F238E27FC236}">
                <a16:creationId xmlns:a16="http://schemas.microsoft.com/office/drawing/2014/main" id="{1F90F22C-4C68-13D0-52E6-1F7599E2B259}"/>
              </a:ext>
            </a:extLst>
          </p:cNvPr>
          <p:cNvPicPr>
            <a:picLocks noChangeAspect="1"/>
          </p:cNvPicPr>
          <p:nvPr/>
        </p:nvPicPr>
        <p:blipFill>
          <a:blip r:embed="rId5"/>
          <a:stretch>
            <a:fillRect/>
          </a:stretch>
        </p:blipFill>
        <p:spPr>
          <a:xfrm>
            <a:off x="729818" y="2362116"/>
            <a:ext cx="11005268" cy="3095232"/>
          </a:xfrm>
          <a:prstGeom prst="rect">
            <a:avLst/>
          </a:prstGeom>
          <a:ln w="3175">
            <a:solidFill>
              <a:schemeClr val="tx1"/>
            </a:solidFill>
          </a:ln>
        </p:spPr>
      </p:pic>
    </p:spTree>
    <p:extLst>
      <p:ext uri="{BB962C8B-B14F-4D97-AF65-F5344CB8AC3E}">
        <p14:creationId xmlns:p14="http://schemas.microsoft.com/office/powerpoint/2010/main" val="2954102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874F-1380-E413-12CE-28A17FDC0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7D54D-032D-6B04-BD72-BAA8C1575107}"/>
              </a:ext>
            </a:extLst>
          </p:cNvPr>
          <p:cNvSpPr>
            <a:spLocks noGrp="1"/>
          </p:cNvSpPr>
          <p:nvPr>
            <p:ph type="title"/>
          </p:nvPr>
        </p:nvSpPr>
        <p:spPr>
          <a:xfrm>
            <a:off x="609604" y="30090"/>
            <a:ext cx="6937393" cy="1143000"/>
          </a:xfrm>
        </p:spPr>
        <p:txBody>
          <a:bodyPr/>
          <a:lstStyle/>
          <a:p>
            <a:r>
              <a:rPr lang="en-US" dirty="0"/>
              <a:t>Asthma Slide Rule</a:t>
            </a:r>
            <a:endParaRPr lang="en-GB" dirty="0"/>
          </a:p>
        </p:txBody>
      </p:sp>
      <p:sp>
        <p:nvSpPr>
          <p:cNvPr id="3" name="Content Placeholder 2">
            <a:extLst>
              <a:ext uri="{FF2B5EF4-FFF2-40B4-BE49-F238E27FC236}">
                <a16:creationId xmlns:a16="http://schemas.microsoft.com/office/drawing/2014/main" id="{E1C376E1-ABC1-CFB7-571E-2F4F220E70BC}"/>
              </a:ext>
            </a:extLst>
          </p:cNvPr>
          <p:cNvSpPr>
            <a:spLocks noGrp="1"/>
          </p:cNvSpPr>
          <p:nvPr>
            <p:ph idx="1"/>
          </p:nvPr>
        </p:nvSpPr>
        <p:spPr>
          <a:xfrm>
            <a:off x="265814" y="1219116"/>
            <a:ext cx="11791506" cy="1143000"/>
          </a:xfrm>
        </p:spPr>
        <p:txBody>
          <a:bodyPr>
            <a:normAutofit/>
          </a:bodyPr>
          <a:lstStyle/>
          <a:p>
            <a:pPr algn="just"/>
            <a:r>
              <a:rPr lang="en-US" dirty="0"/>
              <a:t>Please </a:t>
            </a:r>
            <a:r>
              <a:rPr lang="en-US" dirty="0">
                <a:hlinkClick r:id="rId2"/>
              </a:rPr>
              <a:t>follow the guidelines </a:t>
            </a:r>
            <a:r>
              <a:rPr lang="en-US" dirty="0"/>
              <a:t>to use the slide rule. An example video is </a:t>
            </a:r>
            <a:r>
              <a:rPr lang="en-US" dirty="0">
                <a:hlinkClick r:id="rId3"/>
              </a:rPr>
              <a:t>available here</a:t>
            </a:r>
            <a:r>
              <a:rPr lang="en-US" dirty="0"/>
              <a:t>.</a:t>
            </a:r>
          </a:p>
        </p:txBody>
      </p:sp>
      <p:pic>
        <p:nvPicPr>
          <p:cNvPr id="5" name="Picture 4" descr="A screenshot of a computer&#10;&#10;AI-generated content may be incorrect.">
            <a:extLst>
              <a:ext uri="{FF2B5EF4-FFF2-40B4-BE49-F238E27FC236}">
                <a16:creationId xmlns:a16="http://schemas.microsoft.com/office/drawing/2014/main" id="{2C2D9293-C819-9F8D-0FDC-3B22961A2D45}"/>
              </a:ext>
            </a:extLst>
          </p:cNvPr>
          <p:cNvPicPr>
            <a:picLocks noChangeAspect="1"/>
          </p:cNvPicPr>
          <p:nvPr/>
        </p:nvPicPr>
        <p:blipFill>
          <a:blip r:embed="rId4"/>
          <a:stretch>
            <a:fillRect/>
          </a:stretch>
        </p:blipFill>
        <p:spPr>
          <a:xfrm>
            <a:off x="791499" y="2408142"/>
            <a:ext cx="10609002" cy="2983782"/>
          </a:xfrm>
          <a:prstGeom prst="rect">
            <a:avLst/>
          </a:prstGeom>
          <a:ln w="3175">
            <a:solidFill>
              <a:schemeClr val="tx1"/>
            </a:solidFill>
          </a:ln>
        </p:spPr>
      </p:pic>
      <p:sp>
        <p:nvSpPr>
          <p:cNvPr id="4" name="CuadroTexto 5">
            <a:extLst>
              <a:ext uri="{FF2B5EF4-FFF2-40B4-BE49-F238E27FC236}">
                <a16:creationId xmlns:a16="http://schemas.microsoft.com/office/drawing/2014/main" id="{BB14D185-5855-EF77-50FF-777EA412DFD5}"/>
              </a:ext>
            </a:extLst>
          </p:cNvPr>
          <p:cNvSpPr txBox="1"/>
          <p:nvPr/>
        </p:nvSpPr>
        <p:spPr>
          <a:xfrm>
            <a:off x="3389126" y="5670160"/>
            <a:ext cx="7819647" cy="818557"/>
          </a:xfrm>
          <a:prstGeom prst="rect">
            <a:avLst/>
          </a:prstGeom>
          <a:noFill/>
        </p:spPr>
        <p:txBody>
          <a:bodyPr wrap="square">
            <a:spAutoFit/>
          </a:bodyPr>
          <a:lstStyle/>
          <a:p>
            <a:pPr>
              <a:lnSpc>
                <a:spcPct val="107000"/>
              </a:lnSpc>
              <a:spcAft>
                <a:spcPts val="800"/>
              </a:spcAft>
              <a:buNone/>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1. International Primary Care Respiratory Group (IPCRG).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Asthma Slide Rule</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[Internet]. 2023 [cited 2025 Feb 8]. Available from: </a:t>
            </a:r>
            <a:r>
              <a:rPr lang="en-US" sz="800" u="sng" dirty="0">
                <a:ln>
                  <a:noFill/>
                </a:ln>
                <a:solidFill>
                  <a:srgbClr val="0563C1"/>
                </a:solidFill>
                <a:effectLst/>
                <a:uFill>
                  <a:solidFill>
                    <a:srgbClr val="0563C1"/>
                  </a:solidFill>
                </a:uFill>
                <a:latin typeface="Calibri" panose="020F0502020204030204" pitchFamily="34" charset="0"/>
                <a:ea typeface="Arial Unicode MS" panose="020B0604020202020204" pitchFamily="34" charset="-128"/>
                <a:cs typeface="Arial Unicode MS" panose="020B0604020202020204" pitchFamily="34" charset="-128"/>
              </a:rPr>
              <a:t>https://www.ipcrg.org/search-resources/asthma-slide-rule-english</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buNone/>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 Guidance notes </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5"/>
              </a:rPr>
              <a:t>https://www.ipcrg.org/search-resources/asthma-right-care-slide-rule-guidance-notes-English</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pPr>
              <a:lnSpc>
                <a:spcPct val="107000"/>
              </a:lnSpc>
              <a:spcAft>
                <a:spcPts val="800"/>
              </a:spcAft>
              <a:buNone/>
            </a:pP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3. </a:t>
            </a: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https://www.ipcrg.org/resources/search-resources/asthma-right-care-slide-rule-and-question-challenge-cards-in-a-pharmacy</a:t>
            </a:r>
            <a:r>
              <a:rPr lang="en-US" sz="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1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35559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E580-ECF6-329E-F806-A31347098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0F7BA-B482-712B-081A-F088B2CEA9FC}"/>
              </a:ext>
            </a:extLst>
          </p:cNvPr>
          <p:cNvSpPr>
            <a:spLocks noGrp="1"/>
          </p:cNvSpPr>
          <p:nvPr>
            <p:ph type="title"/>
          </p:nvPr>
        </p:nvSpPr>
        <p:spPr>
          <a:xfrm>
            <a:off x="530942" y="311872"/>
            <a:ext cx="6937393" cy="586598"/>
          </a:xfrm>
        </p:spPr>
        <p:txBody>
          <a:bodyPr/>
          <a:lstStyle/>
          <a:p>
            <a:r>
              <a:rPr lang="en-GB" dirty="0"/>
              <a:t>Reliever Reliance Test</a:t>
            </a:r>
          </a:p>
        </p:txBody>
      </p:sp>
      <p:sp>
        <p:nvSpPr>
          <p:cNvPr id="6" name="CuadroTexto 5">
            <a:extLst>
              <a:ext uri="{FF2B5EF4-FFF2-40B4-BE49-F238E27FC236}">
                <a16:creationId xmlns:a16="http://schemas.microsoft.com/office/drawing/2014/main" id="{60CC4165-ABDE-CC43-D104-1C9D3499AC23}"/>
              </a:ext>
            </a:extLst>
          </p:cNvPr>
          <p:cNvSpPr txBox="1"/>
          <p:nvPr/>
        </p:nvSpPr>
        <p:spPr>
          <a:xfrm>
            <a:off x="2466754" y="6131175"/>
            <a:ext cx="9368342" cy="452496"/>
          </a:xfrm>
          <a:prstGeom prst="rect">
            <a:avLst/>
          </a:prstGeom>
          <a:noFill/>
        </p:spPr>
        <p:txBody>
          <a:bodyPr wrap="square" rtlCol="0">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Price, D., et al. (2014). The Reliever Reliance Test: a simple tool for assessing asthma control in clinical practice.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Primary Care Respiratory Journal</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23(1), 35-41. </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https://doi.org/10.1016/j.pcrj.2013.10.002</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p>
          <a:p>
            <a:pPr>
              <a:lnSpc>
                <a:spcPct val="107000"/>
              </a:lnSpc>
              <a:spcAft>
                <a:spcPts val="800"/>
              </a:spcAft>
            </a:pPr>
            <a:r>
              <a:rPr lang="en-GB" sz="800" b="0" i="0" dirty="0">
                <a:solidFill>
                  <a:srgbClr val="223843"/>
                </a:solidFill>
                <a:effectLst/>
                <a:latin typeface="Source Sans Pro" panose="020B0503030403020204" pitchFamily="34" charset="0"/>
              </a:rPr>
              <a:t>Reliever Reliance Test – English</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rPr>
              <a:t> </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hlinkClick r:id="rId3"/>
              </a:rPr>
              <a:t>https://www.ipcrg.org/resources/search-resources/reliever-reliance-test-english</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rPr>
              <a:t> </a:t>
            </a:r>
            <a:endParaRPr lang="ca-E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8" name="Imagen 7">
            <a:extLst>
              <a:ext uri="{FF2B5EF4-FFF2-40B4-BE49-F238E27FC236}">
                <a16:creationId xmlns:a16="http://schemas.microsoft.com/office/drawing/2014/main" id="{2CD9FC55-2D89-4AD1-72E2-2789195AC439}"/>
              </a:ext>
            </a:extLst>
          </p:cNvPr>
          <p:cNvPicPr>
            <a:picLocks noChangeAspect="1"/>
          </p:cNvPicPr>
          <p:nvPr/>
        </p:nvPicPr>
        <p:blipFill>
          <a:blip r:embed="rId4"/>
          <a:stretch>
            <a:fillRect/>
          </a:stretch>
        </p:blipFill>
        <p:spPr>
          <a:xfrm>
            <a:off x="185823" y="1392562"/>
            <a:ext cx="5779042" cy="2881121"/>
          </a:xfrm>
          <a:prstGeom prst="rect">
            <a:avLst/>
          </a:prstGeom>
        </p:spPr>
      </p:pic>
      <p:pic>
        <p:nvPicPr>
          <p:cNvPr id="9" name="Imagen 8">
            <a:extLst>
              <a:ext uri="{FF2B5EF4-FFF2-40B4-BE49-F238E27FC236}">
                <a16:creationId xmlns:a16="http://schemas.microsoft.com/office/drawing/2014/main" id="{9CC8DC76-8819-7AB8-2CB0-4C670B48098A}"/>
              </a:ext>
            </a:extLst>
          </p:cNvPr>
          <p:cNvPicPr>
            <a:picLocks noChangeAspect="1"/>
          </p:cNvPicPr>
          <p:nvPr/>
        </p:nvPicPr>
        <p:blipFill>
          <a:blip r:embed="rId5"/>
          <a:stretch>
            <a:fillRect/>
          </a:stretch>
        </p:blipFill>
        <p:spPr>
          <a:xfrm>
            <a:off x="6608330" y="1340625"/>
            <a:ext cx="5034321" cy="4492838"/>
          </a:xfrm>
          <a:prstGeom prst="rect">
            <a:avLst/>
          </a:prstGeom>
        </p:spPr>
      </p:pic>
    </p:spTree>
    <p:extLst>
      <p:ext uri="{BB962C8B-B14F-4D97-AF65-F5344CB8AC3E}">
        <p14:creationId xmlns:p14="http://schemas.microsoft.com/office/powerpoint/2010/main" val="500523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DA17-C2EF-F941-9173-651A7A83B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03D5B-5F0D-582D-475C-6F80F8BCD76A}"/>
              </a:ext>
            </a:extLst>
          </p:cNvPr>
          <p:cNvSpPr>
            <a:spLocks noGrp="1"/>
          </p:cNvSpPr>
          <p:nvPr>
            <p:ph type="title"/>
          </p:nvPr>
        </p:nvSpPr>
        <p:spPr>
          <a:xfrm>
            <a:off x="530942" y="311872"/>
            <a:ext cx="8089183" cy="586598"/>
          </a:xfrm>
        </p:spPr>
        <p:txBody>
          <a:bodyPr/>
          <a:lstStyle/>
          <a:p>
            <a:r>
              <a:rPr lang="en-GB" dirty="0"/>
              <a:t>Reliever Reliance Test Guidance</a:t>
            </a:r>
          </a:p>
        </p:txBody>
      </p:sp>
      <p:sp>
        <p:nvSpPr>
          <p:cNvPr id="6" name="CuadroTexto 5">
            <a:extLst>
              <a:ext uri="{FF2B5EF4-FFF2-40B4-BE49-F238E27FC236}">
                <a16:creationId xmlns:a16="http://schemas.microsoft.com/office/drawing/2014/main" id="{0B3851BE-4DC7-5845-6B28-8A27DC2C3FE8}"/>
              </a:ext>
            </a:extLst>
          </p:cNvPr>
          <p:cNvSpPr txBox="1"/>
          <p:nvPr/>
        </p:nvSpPr>
        <p:spPr>
          <a:xfrm>
            <a:off x="2466754" y="6131175"/>
            <a:ext cx="9368342" cy="452560"/>
          </a:xfrm>
          <a:prstGeom prst="rect">
            <a:avLst/>
          </a:prstGeom>
          <a:noFill/>
        </p:spPr>
        <p:txBody>
          <a:bodyPr wrap="square" rtlCol="0">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Price, D., et al. (2014). The Reliever Reliance Test: a simple tool for assessing asthma control in clinical practice.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Primary Care Respiratory Journal</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23(1), 35-41. </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https://doi.org/10.1016/j.pcrj.2013.10.002</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p>
          <a:p>
            <a:pPr>
              <a:lnSpc>
                <a:spcPct val="107000"/>
              </a:lnSpc>
              <a:spcAft>
                <a:spcPts val="800"/>
              </a:spcAft>
            </a:pPr>
            <a:r>
              <a:rPr lang="en-GB" sz="800" b="0" i="0" dirty="0">
                <a:solidFill>
                  <a:srgbClr val="223843"/>
                </a:solidFill>
                <a:effectLst/>
                <a:latin typeface="Source Sans Pro" panose="020B0503030403020204" pitchFamily="34" charset="0"/>
              </a:rPr>
              <a:t>Reliever Reliance Test – English</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rPr>
              <a:t> </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hlinkClick r:id="rId3"/>
              </a:rPr>
              <a:t>https://www.ipcrg.org/resources/search-resources/reliever-reliance-test-english</a:t>
            </a:r>
            <a:r>
              <a:rPr lang="en-US" sz="800" b="0" i="0" dirty="0">
                <a:solidFill>
                  <a:srgbClr val="000000"/>
                </a:solidFill>
                <a:uFill>
                  <a:solidFill>
                    <a:srgbClr val="000000"/>
                  </a:solidFill>
                </a:uFill>
                <a:latin typeface="Calibri" panose="020F0502020204030204" pitchFamily="34" charset="0"/>
                <a:ea typeface="Arial Unicode MS" panose="020B0604020202020204" pitchFamily="34" charset="-128"/>
              </a:rPr>
              <a:t> </a:t>
            </a:r>
            <a:endParaRPr lang="ca-E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4" name="Picture 3" descr="A screenshot of a questionnaire&#10;&#10;AI-generated content may be incorrect.">
            <a:extLst>
              <a:ext uri="{FF2B5EF4-FFF2-40B4-BE49-F238E27FC236}">
                <a16:creationId xmlns:a16="http://schemas.microsoft.com/office/drawing/2014/main" id="{39A1A8B9-0F26-75F3-ECFF-56D9AED8ABB1}"/>
              </a:ext>
            </a:extLst>
          </p:cNvPr>
          <p:cNvPicPr>
            <a:picLocks noChangeAspect="1"/>
          </p:cNvPicPr>
          <p:nvPr/>
        </p:nvPicPr>
        <p:blipFill>
          <a:blip r:embed="rId4"/>
          <a:srcRect t="1972" b="50034"/>
          <a:stretch/>
        </p:blipFill>
        <p:spPr>
          <a:xfrm>
            <a:off x="106862" y="1253689"/>
            <a:ext cx="6138312" cy="4178972"/>
          </a:xfrm>
          <a:prstGeom prst="rect">
            <a:avLst/>
          </a:prstGeom>
          <a:ln w="3175">
            <a:solidFill>
              <a:schemeClr val="tx1"/>
            </a:solidFill>
          </a:ln>
        </p:spPr>
      </p:pic>
      <p:pic>
        <p:nvPicPr>
          <p:cNvPr id="5" name="Picture 4" descr="A screenshot of a questionnaire&#10;&#10;AI-generated content may be incorrect.">
            <a:extLst>
              <a:ext uri="{FF2B5EF4-FFF2-40B4-BE49-F238E27FC236}">
                <a16:creationId xmlns:a16="http://schemas.microsoft.com/office/drawing/2014/main" id="{693E797A-A099-8999-0349-A4D71A7B2987}"/>
              </a:ext>
            </a:extLst>
          </p:cNvPr>
          <p:cNvPicPr>
            <a:picLocks noChangeAspect="1"/>
          </p:cNvPicPr>
          <p:nvPr/>
        </p:nvPicPr>
        <p:blipFill>
          <a:blip r:embed="rId4"/>
          <a:srcRect t="49567"/>
          <a:stretch/>
        </p:blipFill>
        <p:spPr>
          <a:xfrm>
            <a:off x="6245174" y="1253690"/>
            <a:ext cx="5839964" cy="4178972"/>
          </a:xfrm>
          <a:prstGeom prst="rect">
            <a:avLst/>
          </a:prstGeom>
          <a:ln w="3175">
            <a:solidFill>
              <a:schemeClr val="tx1"/>
            </a:solidFill>
          </a:ln>
        </p:spPr>
      </p:pic>
    </p:spTree>
    <p:extLst>
      <p:ext uri="{BB962C8B-B14F-4D97-AF65-F5344CB8AC3E}">
        <p14:creationId xmlns:p14="http://schemas.microsoft.com/office/powerpoint/2010/main" val="4033509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17FA-30F8-7111-7422-4B6673D48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C1FCF-BEF6-B511-7F33-45C446AF833A}"/>
              </a:ext>
            </a:extLst>
          </p:cNvPr>
          <p:cNvSpPr>
            <a:spLocks noGrp="1"/>
          </p:cNvSpPr>
          <p:nvPr>
            <p:ph type="title"/>
          </p:nvPr>
        </p:nvSpPr>
        <p:spPr>
          <a:xfrm>
            <a:off x="530942" y="296878"/>
            <a:ext cx="6937393" cy="586598"/>
          </a:xfrm>
        </p:spPr>
        <p:txBody>
          <a:bodyPr/>
          <a:lstStyle/>
          <a:p>
            <a:r>
              <a:rPr lang="en-GB" dirty="0"/>
              <a:t>Outcomes</a:t>
            </a:r>
          </a:p>
        </p:txBody>
      </p:sp>
      <p:sp>
        <p:nvSpPr>
          <p:cNvPr id="5" name="CuadroTexto 4">
            <a:extLst>
              <a:ext uri="{FF2B5EF4-FFF2-40B4-BE49-F238E27FC236}">
                <a16:creationId xmlns:a16="http://schemas.microsoft.com/office/drawing/2014/main" id="{B697F58A-AF74-F798-6F05-9DA317AD32B4}"/>
              </a:ext>
            </a:extLst>
          </p:cNvPr>
          <p:cNvSpPr txBox="1"/>
          <p:nvPr/>
        </p:nvSpPr>
        <p:spPr>
          <a:xfrm>
            <a:off x="338412" y="1039940"/>
            <a:ext cx="11288919" cy="4832092"/>
          </a:xfrm>
          <a:prstGeom prst="rect">
            <a:avLst/>
          </a:prstGeom>
          <a:noFill/>
        </p:spPr>
        <p:txBody>
          <a:bodyPr wrap="square" rtlCol="0">
            <a:spAutoFit/>
          </a:bodyPr>
          <a:lstStyle/>
          <a:p>
            <a:pPr marL="285750" indent="-285750" algn="just">
              <a:buFont typeface="Arial" panose="020B0604020202020204" pitchFamily="34" charset="0"/>
              <a:buChar char="•"/>
            </a:pPr>
            <a:r>
              <a:rPr lang="en-US" dirty="0"/>
              <a:t>Taking into account the Asthma Slide Rule and RRT tests, the pharmacist shares the information with John, and they both agree that his asthma is not well controlled, and that excessive use of salbutamol can be a medium- to long-term risk. </a:t>
            </a:r>
          </a:p>
          <a:p>
            <a:pPr algn="just"/>
            <a:endParaRPr lang="en-US" dirty="0"/>
          </a:p>
          <a:p>
            <a:pPr marL="285750" indent="-285750" algn="just">
              <a:buFont typeface="Arial" panose="020B0604020202020204" pitchFamily="34" charset="0"/>
              <a:buChar char="•"/>
            </a:pPr>
            <a:r>
              <a:rPr lang="en-US" dirty="0"/>
              <a:t>The pharmacist explains to John that, among other things, having poorly controlled asthma can lead to a decrease in his lung function in the long term, and an increased risk of suffering asthma attacks or more serious exacerbations in the short term.</a:t>
            </a:r>
          </a:p>
          <a:p>
            <a:pPr algn="just"/>
            <a:endParaRPr lang="en-US" dirty="0"/>
          </a:p>
          <a:p>
            <a:pPr marL="285750" indent="-285750" algn="just">
              <a:buFont typeface="Arial" panose="020B0604020202020204" pitchFamily="34" charset="0"/>
              <a:buChar char="•"/>
            </a:pPr>
            <a:r>
              <a:rPr lang="en-US" dirty="0"/>
              <a:t>Poor asthma control is associated with a progressive decline in lung function over time. This decline is partly due to repeated exacerbations and ongoing airway inflammation, which can cause permanent structural changes in the airways (airway remodeling). These changes may result in irreversible airflow limitation and reduced lung capacity as the patient age.</a:t>
            </a:r>
          </a:p>
          <a:p>
            <a:pPr algn="just"/>
            <a:endParaRPr lang="en-US" dirty="0"/>
          </a:p>
          <a:p>
            <a:pPr marL="285750" indent="-285750" algn="just">
              <a:buFont typeface="Arial" panose="020B0604020202020204" pitchFamily="34" charset="0"/>
              <a:buChar char="•"/>
            </a:pPr>
            <a:r>
              <a:rPr lang="en-US" dirty="0"/>
              <a:t>The pharmacist suggests John should have a new appointment with his GP. He agrees</a:t>
            </a:r>
          </a:p>
          <a:p>
            <a:pPr algn="just"/>
            <a:endParaRPr lang="en-US" dirty="0"/>
          </a:p>
          <a:p>
            <a:pPr marL="285750" indent="-285750" algn="just">
              <a:buFont typeface="Arial" panose="020B0604020202020204" pitchFamily="34" charset="0"/>
              <a:buChar char="•"/>
            </a:pPr>
            <a:r>
              <a:rPr lang="en-US" dirty="0"/>
              <a:t>The pharmacist writes a new referral letter for John’s family doctor, which includes the results of the tests carried out. John is encouraged to make an appointment for a review with his doctor</a:t>
            </a:r>
            <a:r>
              <a:rPr lang="en-US" sz="2000" dirty="0"/>
              <a:t>.</a:t>
            </a:r>
          </a:p>
        </p:txBody>
      </p:sp>
      <p:sp>
        <p:nvSpPr>
          <p:cNvPr id="3" name="CuadroTexto 2">
            <a:extLst>
              <a:ext uri="{FF2B5EF4-FFF2-40B4-BE49-F238E27FC236}">
                <a16:creationId xmlns:a16="http://schemas.microsoft.com/office/drawing/2014/main" id="{03076AF0-4C7D-82F7-341F-04E0F1A734B8}"/>
              </a:ext>
            </a:extLst>
          </p:cNvPr>
          <p:cNvSpPr txBox="1"/>
          <p:nvPr/>
        </p:nvSpPr>
        <p:spPr>
          <a:xfrm>
            <a:off x="2307265" y="6007395"/>
            <a:ext cx="9245638" cy="338554"/>
          </a:xfrm>
          <a:prstGeom prst="rect">
            <a:avLst/>
          </a:prstGeom>
          <a:noFill/>
        </p:spPr>
        <p:txBody>
          <a:bodyPr wrap="square" rtlCol="0">
            <a:spAutoFit/>
          </a:bodyPr>
          <a:lstStyle/>
          <a:p>
            <a:r>
              <a:rPr lang="ca-ES" sz="800" b="0" i="1" dirty="0">
                <a:effectLst/>
                <a:latin typeface="Calibri" panose="020F0502020204030204" pitchFamily="34" charset="0"/>
                <a:ea typeface="Calibri" panose="020F0502020204030204" pitchFamily="34" charset="0"/>
                <a:cs typeface="Calibri" panose="020F0502020204030204" pitchFamily="34" charset="0"/>
              </a:rPr>
              <a:t>Soremekun S, Heaney LG, Skinner D, </a:t>
            </a:r>
            <a:r>
              <a:rPr lang="ca-ES" sz="800" b="0" i="1" dirty="0" err="1">
                <a:effectLst/>
                <a:latin typeface="Calibri" panose="020F0502020204030204" pitchFamily="34" charset="0"/>
                <a:ea typeface="Calibri" panose="020F0502020204030204" pitchFamily="34" charset="0"/>
                <a:cs typeface="Calibri" panose="020F0502020204030204" pitchFamily="34" charset="0"/>
              </a:rPr>
              <a:t>Chaudhuri</a:t>
            </a:r>
            <a:r>
              <a:rPr lang="ca-ES" sz="800" b="0" i="1" dirty="0">
                <a:effectLst/>
                <a:latin typeface="Calibri" panose="020F0502020204030204" pitchFamily="34" charset="0"/>
                <a:ea typeface="Calibri" panose="020F0502020204030204" pitchFamily="34" charset="0"/>
                <a:cs typeface="Calibri" panose="020F0502020204030204" pitchFamily="34" charset="0"/>
              </a:rPr>
              <a:t> R, Niven R, </a:t>
            </a:r>
            <a:r>
              <a:rPr lang="ca-ES" sz="800" b="0" i="1" dirty="0" err="1">
                <a:effectLst/>
                <a:latin typeface="Calibri" panose="020F0502020204030204" pitchFamily="34" charset="0"/>
                <a:ea typeface="Calibri" panose="020F0502020204030204" pitchFamily="34" charset="0"/>
                <a:cs typeface="Calibri" panose="020F0502020204030204" pitchFamily="34" charset="0"/>
              </a:rPr>
              <a:t>Mansur</a:t>
            </a:r>
            <a:r>
              <a:rPr lang="ca-ES" sz="800" b="0" i="1" dirty="0">
                <a:effectLst/>
                <a:latin typeface="Calibri" panose="020F0502020204030204" pitchFamily="34" charset="0"/>
                <a:ea typeface="Calibri" panose="020F0502020204030204" pitchFamily="34" charset="0"/>
                <a:cs typeface="Calibri" panose="020F0502020204030204" pitchFamily="34" charset="0"/>
              </a:rPr>
              <a:t> AH, et al.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Asthma</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exacerbations</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are</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associated</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with</a:t>
            </a:r>
            <a:r>
              <a:rPr lang="ca-ES" sz="800" b="0" i="1" dirty="0">
                <a:effectLst/>
                <a:latin typeface="Calibri" panose="020F0502020204030204" pitchFamily="34" charset="0"/>
                <a:ea typeface="Calibri" panose="020F0502020204030204" pitchFamily="34" charset="0"/>
                <a:cs typeface="Calibri" panose="020F0502020204030204" pitchFamily="34" charset="0"/>
              </a:rPr>
              <a:t> a </a:t>
            </a:r>
            <a:r>
              <a:rPr lang="ca-ES" sz="800" b="0" i="1" dirty="0" err="1">
                <a:effectLst/>
                <a:latin typeface="Calibri" panose="020F0502020204030204" pitchFamily="34" charset="0"/>
                <a:ea typeface="Calibri" panose="020F0502020204030204" pitchFamily="34" charset="0"/>
                <a:cs typeface="Calibri" panose="020F0502020204030204" pitchFamily="34" charset="0"/>
              </a:rPr>
              <a:t>decline</a:t>
            </a:r>
            <a:r>
              <a:rPr lang="ca-ES" sz="800" b="0" i="1" dirty="0">
                <a:effectLst/>
                <a:latin typeface="Calibri" panose="020F0502020204030204" pitchFamily="34" charset="0"/>
                <a:ea typeface="Calibri" panose="020F0502020204030204" pitchFamily="34" charset="0"/>
                <a:cs typeface="Calibri" panose="020F0502020204030204" pitchFamily="34" charset="0"/>
              </a:rPr>
              <a:t> in </a:t>
            </a:r>
            <a:r>
              <a:rPr lang="ca-ES" sz="800" b="0" i="1" dirty="0" err="1">
                <a:effectLst/>
                <a:latin typeface="Calibri" panose="020F0502020204030204" pitchFamily="34" charset="0"/>
                <a:ea typeface="Calibri" panose="020F0502020204030204" pitchFamily="34" charset="0"/>
                <a:cs typeface="Calibri" panose="020F0502020204030204" pitchFamily="34" charset="0"/>
              </a:rPr>
              <a:t>lung</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function</a:t>
            </a:r>
            <a:r>
              <a:rPr lang="ca-ES" sz="800" b="0" i="1" dirty="0">
                <a:effectLst/>
                <a:latin typeface="Calibri" panose="020F0502020204030204" pitchFamily="34" charset="0"/>
                <a:ea typeface="Calibri" panose="020F0502020204030204" pitchFamily="34" charset="0"/>
                <a:cs typeface="Calibri" panose="020F0502020204030204" pitchFamily="34" charset="0"/>
              </a:rPr>
              <a:t>: a longitudinal </a:t>
            </a:r>
            <a:r>
              <a:rPr lang="ca-ES" sz="800" b="0" i="1" dirty="0" err="1">
                <a:effectLst/>
                <a:latin typeface="Calibri" panose="020F0502020204030204" pitchFamily="34" charset="0"/>
                <a:ea typeface="Calibri" panose="020F0502020204030204" pitchFamily="34" charset="0"/>
                <a:cs typeface="Calibri" panose="020F0502020204030204" pitchFamily="34" charset="0"/>
              </a:rPr>
              <a:t>population-based</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study</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Thorax</a:t>
            </a:r>
            <a:r>
              <a:rPr lang="ca-ES" sz="800" b="0" i="1" dirty="0">
                <a:effectLst/>
                <a:latin typeface="Calibri" panose="020F0502020204030204" pitchFamily="34" charset="0"/>
                <a:ea typeface="Calibri" panose="020F0502020204030204" pitchFamily="34" charset="0"/>
                <a:cs typeface="Calibri" panose="020F0502020204030204" pitchFamily="34" charset="0"/>
              </a:rPr>
              <a:t>. 2023 Jul;78(7):643-652. doi:10.1136/thorax-2021-217032</a:t>
            </a:r>
            <a:endParaRPr lang="es-ES"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3787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9B1FBB-F002-D257-EB30-7CEADF6D3ACA}"/>
              </a:ext>
            </a:extLst>
          </p:cNvPr>
          <p:cNvSpPr>
            <a:spLocks noGrp="1"/>
          </p:cNvSpPr>
          <p:nvPr>
            <p:ph type="title"/>
          </p:nvPr>
        </p:nvSpPr>
        <p:spPr>
          <a:xfrm>
            <a:off x="609604" y="134325"/>
            <a:ext cx="9044759" cy="1143000"/>
          </a:xfrm>
        </p:spPr>
        <p:txBody>
          <a:bodyPr/>
          <a:lstStyle/>
          <a:p>
            <a:r>
              <a:rPr lang="en-GB" noProof="0" dirty="0">
                <a:latin typeface="Calibri" panose="020F0502020204030204" pitchFamily="34" charset="0"/>
                <a:ea typeface="Calibri" panose="020F0502020204030204" pitchFamily="34" charset="0"/>
                <a:cs typeface="Calibri" panose="020F0502020204030204" pitchFamily="34" charset="0"/>
              </a:rPr>
              <a:t>Asthma: an inflammatory condition</a:t>
            </a:r>
          </a:p>
        </p:txBody>
      </p:sp>
      <p:sp>
        <p:nvSpPr>
          <p:cNvPr id="3" name="Marcador de contenido 2">
            <a:extLst>
              <a:ext uri="{FF2B5EF4-FFF2-40B4-BE49-F238E27FC236}">
                <a16:creationId xmlns:a16="http://schemas.microsoft.com/office/drawing/2014/main" id="{DBD88F47-5C3A-C1B6-4DF2-902C98699959}"/>
              </a:ext>
            </a:extLst>
          </p:cNvPr>
          <p:cNvSpPr>
            <a:spLocks noGrp="1"/>
          </p:cNvSpPr>
          <p:nvPr>
            <p:ph idx="1"/>
          </p:nvPr>
        </p:nvSpPr>
        <p:spPr>
          <a:xfrm>
            <a:off x="457200" y="1277324"/>
            <a:ext cx="11461898" cy="1838015"/>
          </a:xfrm>
        </p:spPr>
        <p:txBody>
          <a:bodyPr>
            <a:normAutofit fontScale="70000" lnSpcReduction="20000"/>
          </a:bodyPr>
          <a:lstStyle/>
          <a:p>
            <a:pPr algn="just"/>
            <a:r>
              <a:rPr lang="en-US" b="0" i="0" dirty="0">
                <a:effectLst/>
                <a:latin typeface="Calibri" panose="020F0502020204030204" pitchFamily="34" charset="0"/>
                <a:ea typeface="Calibri" panose="020F0502020204030204" pitchFamily="34" charset="0"/>
                <a:cs typeface="Calibri" panose="020F0502020204030204" pitchFamily="34" charset="0"/>
              </a:rPr>
              <a:t>Asthma is a chronic inflammatory disease of the airways </a:t>
            </a:r>
            <a:r>
              <a:rPr lang="en-US" b="0" i="0" dirty="0" err="1">
                <a:effectLst/>
                <a:latin typeface="Calibri" panose="020F0502020204030204" pitchFamily="34" charset="0"/>
                <a:ea typeface="Calibri" panose="020F0502020204030204" pitchFamily="34" charset="0"/>
                <a:cs typeface="Calibri" panose="020F0502020204030204" pitchFamily="34" charset="0"/>
              </a:rPr>
              <a:t>characterised</a:t>
            </a:r>
            <a:r>
              <a:rPr lang="en-US" b="0" i="0" dirty="0">
                <a:effectLst/>
                <a:latin typeface="Calibri" panose="020F0502020204030204" pitchFamily="34" charset="0"/>
                <a:ea typeface="Calibri" panose="020F0502020204030204" pitchFamily="34" charset="0"/>
                <a:cs typeface="Calibri" panose="020F0502020204030204" pitchFamily="34" charset="0"/>
              </a:rPr>
              <a:t> by recurrent episodes of wheezing, shortness of breath (dyspnea). These symptoms are caused by </a:t>
            </a:r>
            <a:r>
              <a:rPr lang="en-US" b="1" i="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inflammation</a:t>
            </a:r>
            <a:r>
              <a:rPr lang="en-US" b="0" i="0" dirty="0">
                <a:effectLst/>
                <a:latin typeface="Calibri" panose="020F0502020204030204" pitchFamily="34" charset="0"/>
                <a:ea typeface="Calibri" panose="020F0502020204030204" pitchFamily="34" charset="0"/>
                <a:cs typeface="Calibri" panose="020F0502020204030204" pitchFamily="34" charset="0"/>
              </a:rPr>
              <a:t> and narrowing of the airways, leading to variable and generally reversible airflow obstruction.</a:t>
            </a:r>
          </a:p>
          <a:p>
            <a:pPr algn="just"/>
            <a:r>
              <a:rPr lang="en-US" b="0" i="0" dirty="0">
                <a:effectLst/>
                <a:latin typeface="fkGroteskNeue"/>
              </a:rPr>
              <a:t>Due to the </a:t>
            </a:r>
            <a:r>
              <a:rPr lang="en-US" dirty="0">
                <a:latin typeface="fkGroteskNeue"/>
              </a:rPr>
              <a:t>mainly </a:t>
            </a:r>
            <a:r>
              <a:rPr lang="en-US" b="0" i="0" dirty="0">
                <a:effectLst/>
                <a:latin typeface="fkGroteskNeue"/>
              </a:rPr>
              <a:t>inflammatory nature of the disease, the main anti-inflammatory treatment for asthma is inhaled glucocorticoids. These medications, either alone or combined with formoterol, are the most effective for asthma control, as they reduce airway inflammation and prevent asthma attacks, as well as the long-term decline in lung function</a:t>
            </a:r>
            <a:endParaRPr lang="en-US" b="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4C42C711-04F1-07E3-5ADE-C37FF91896CA}"/>
              </a:ext>
            </a:extLst>
          </p:cNvPr>
          <p:cNvSpPr txBox="1"/>
          <p:nvPr/>
        </p:nvSpPr>
        <p:spPr>
          <a:xfrm>
            <a:off x="2636875" y="6032859"/>
            <a:ext cx="9466521" cy="830997"/>
          </a:xfrm>
          <a:prstGeom prst="rect">
            <a:avLst/>
          </a:prstGeom>
          <a:noFill/>
        </p:spPr>
        <p:txBody>
          <a:bodyPr wrap="square" rtlCol="0">
            <a:spAutoFit/>
          </a:bodyPr>
          <a:lstStyle/>
          <a:p>
            <a:r>
              <a:rPr lang="en-US" sz="800" b="0" i="1" dirty="0">
                <a:effectLst/>
                <a:latin typeface="Calibri" panose="020F0502020204030204" pitchFamily="34" charset="0"/>
                <a:ea typeface="Calibri" panose="020F0502020204030204" pitchFamily="34" charset="0"/>
                <a:cs typeface="Calibri" panose="020F0502020204030204" pitchFamily="34" charset="0"/>
              </a:rPr>
              <a:t>1. Shutterstock. Pathology of asthma [Internet]. New York: Shutterstock; 2025 [cited 2025 Apr 28]. Available from: </a:t>
            </a:r>
            <a:r>
              <a:rPr lang="en-US" sz="800" b="0" i="1" dirty="0">
                <a:effectLst/>
                <a:latin typeface="Calibri" panose="020F0502020204030204" pitchFamily="34" charset="0"/>
                <a:ea typeface="Calibri" panose="020F0502020204030204" pitchFamily="34" charset="0"/>
                <a:cs typeface="Calibri" panose="020F0502020204030204" pitchFamily="34" charset="0"/>
                <a:hlinkClick r:id="rId2"/>
              </a:rPr>
              <a:t>https://www.shutterstock.com/search/asthma-pathophysiology</a:t>
            </a:r>
            <a:endParaRPr lang="en-US" sz="800" b="0" i="1" dirty="0">
              <a:effectLst/>
              <a:latin typeface="Calibri" panose="020F0502020204030204" pitchFamily="34" charset="0"/>
              <a:ea typeface="Calibri" panose="020F0502020204030204" pitchFamily="34" charset="0"/>
              <a:cs typeface="Calibri" panose="020F0502020204030204" pitchFamily="34" charset="0"/>
            </a:endParaRPr>
          </a:p>
          <a:p>
            <a:r>
              <a:rPr lang="en-US" sz="800" dirty="0"/>
              <a:t>2. Global Initiative for Asthma. Global Strategy for Asthma Management and Prevention. [Internet]. 2024. [accessed: 2 February 2025]. Available at: </a:t>
            </a:r>
            <a:r>
              <a:rPr lang="en-US" sz="800" dirty="0">
                <a:hlinkClick r:id="rId3"/>
              </a:rPr>
              <a:t>https://ginasthma.org/2024-report/</a:t>
            </a:r>
            <a:endParaRPr lang="en-US" sz="800" dirty="0"/>
          </a:p>
          <a:p>
            <a:r>
              <a:rPr lang="ca-ES" sz="800" b="0" i="1" dirty="0">
                <a:effectLst/>
                <a:latin typeface="Calibri" panose="020F0502020204030204" pitchFamily="34" charset="0"/>
                <a:ea typeface="Calibri" panose="020F0502020204030204" pitchFamily="34" charset="0"/>
                <a:cs typeface="Calibri" panose="020F0502020204030204" pitchFamily="34" charset="0"/>
              </a:rPr>
              <a:t>3. Soremekun S, Heaney LG, Skinner D, </a:t>
            </a:r>
            <a:r>
              <a:rPr lang="ca-ES" sz="800" b="0" i="1" dirty="0" err="1">
                <a:effectLst/>
                <a:latin typeface="Calibri" panose="020F0502020204030204" pitchFamily="34" charset="0"/>
                <a:ea typeface="Calibri" panose="020F0502020204030204" pitchFamily="34" charset="0"/>
                <a:cs typeface="Calibri" panose="020F0502020204030204" pitchFamily="34" charset="0"/>
              </a:rPr>
              <a:t>Chaudhuri</a:t>
            </a:r>
            <a:r>
              <a:rPr lang="ca-ES" sz="800" b="0" i="1" dirty="0">
                <a:effectLst/>
                <a:latin typeface="Calibri" panose="020F0502020204030204" pitchFamily="34" charset="0"/>
                <a:ea typeface="Calibri" panose="020F0502020204030204" pitchFamily="34" charset="0"/>
                <a:cs typeface="Calibri" panose="020F0502020204030204" pitchFamily="34" charset="0"/>
              </a:rPr>
              <a:t> R, Niven R, </a:t>
            </a:r>
            <a:r>
              <a:rPr lang="ca-ES" sz="800" b="0" i="1" dirty="0" err="1">
                <a:effectLst/>
                <a:latin typeface="Calibri" panose="020F0502020204030204" pitchFamily="34" charset="0"/>
                <a:ea typeface="Calibri" panose="020F0502020204030204" pitchFamily="34" charset="0"/>
                <a:cs typeface="Calibri" panose="020F0502020204030204" pitchFamily="34" charset="0"/>
              </a:rPr>
              <a:t>Mansur</a:t>
            </a:r>
            <a:r>
              <a:rPr lang="ca-ES" sz="800" b="0" i="1" dirty="0">
                <a:effectLst/>
                <a:latin typeface="Calibri" panose="020F0502020204030204" pitchFamily="34" charset="0"/>
                <a:ea typeface="Calibri" panose="020F0502020204030204" pitchFamily="34" charset="0"/>
                <a:cs typeface="Calibri" panose="020F0502020204030204" pitchFamily="34" charset="0"/>
              </a:rPr>
              <a:t> AH, et al.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Asthma</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exacerbations</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are</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associated</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with</a:t>
            </a:r>
            <a:r>
              <a:rPr lang="ca-ES" sz="800" b="0" i="1" dirty="0">
                <a:effectLst/>
                <a:latin typeface="Calibri" panose="020F0502020204030204" pitchFamily="34" charset="0"/>
                <a:ea typeface="Calibri" panose="020F0502020204030204" pitchFamily="34" charset="0"/>
                <a:cs typeface="Calibri" panose="020F0502020204030204" pitchFamily="34" charset="0"/>
              </a:rPr>
              <a:t> a </a:t>
            </a:r>
            <a:r>
              <a:rPr lang="ca-ES" sz="800" b="0" i="1" dirty="0" err="1">
                <a:effectLst/>
                <a:latin typeface="Calibri" panose="020F0502020204030204" pitchFamily="34" charset="0"/>
                <a:ea typeface="Calibri" panose="020F0502020204030204" pitchFamily="34" charset="0"/>
                <a:cs typeface="Calibri" panose="020F0502020204030204" pitchFamily="34" charset="0"/>
              </a:rPr>
              <a:t>decline</a:t>
            </a:r>
            <a:r>
              <a:rPr lang="ca-ES" sz="800" b="0" i="1" dirty="0">
                <a:effectLst/>
                <a:latin typeface="Calibri" panose="020F0502020204030204" pitchFamily="34" charset="0"/>
                <a:ea typeface="Calibri" panose="020F0502020204030204" pitchFamily="34" charset="0"/>
                <a:cs typeface="Calibri" panose="020F0502020204030204" pitchFamily="34" charset="0"/>
              </a:rPr>
              <a:t> in </a:t>
            </a:r>
            <a:r>
              <a:rPr lang="ca-ES" sz="800" b="0" i="1" dirty="0" err="1">
                <a:effectLst/>
                <a:latin typeface="Calibri" panose="020F0502020204030204" pitchFamily="34" charset="0"/>
                <a:ea typeface="Calibri" panose="020F0502020204030204" pitchFamily="34" charset="0"/>
                <a:cs typeface="Calibri" panose="020F0502020204030204" pitchFamily="34" charset="0"/>
              </a:rPr>
              <a:t>lung</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function</a:t>
            </a:r>
            <a:r>
              <a:rPr lang="ca-ES" sz="800" b="0" i="1" dirty="0">
                <a:effectLst/>
                <a:latin typeface="Calibri" panose="020F0502020204030204" pitchFamily="34" charset="0"/>
                <a:ea typeface="Calibri" panose="020F0502020204030204" pitchFamily="34" charset="0"/>
                <a:cs typeface="Calibri" panose="020F0502020204030204" pitchFamily="34" charset="0"/>
              </a:rPr>
              <a:t>: a longitudinal </a:t>
            </a:r>
            <a:r>
              <a:rPr lang="ca-ES" sz="800" b="0" i="1" dirty="0" err="1">
                <a:effectLst/>
                <a:latin typeface="Calibri" panose="020F0502020204030204" pitchFamily="34" charset="0"/>
                <a:ea typeface="Calibri" panose="020F0502020204030204" pitchFamily="34" charset="0"/>
                <a:cs typeface="Calibri" panose="020F0502020204030204" pitchFamily="34" charset="0"/>
              </a:rPr>
              <a:t>population-based</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study</a:t>
            </a:r>
            <a:r>
              <a:rPr lang="ca-ES" sz="800" b="0" i="1" dirty="0">
                <a:effectLst/>
                <a:latin typeface="Calibri" panose="020F0502020204030204" pitchFamily="34" charset="0"/>
                <a:ea typeface="Calibri" panose="020F0502020204030204" pitchFamily="34" charset="0"/>
                <a:cs typeface="Calibri" panose="020F0502020204030204" pitchFamily="34" charset="0"/>
              </a:rPr>
              <a:t>. </a:t>
            </a:r>
            <a:r>
              <a:rPr lang="ca-ES" sz="800" b="0" i="1" dirty="0" err="1">
                <a:effectLst/>
                <a:latin typeface="Calibri" panose="020F0502020204030204" pitchFamily="34" charset="0"/>
                <a:ea typeface="Calibri" panose="020F0502020204030204" pitchFamily="34" charset="0"/>
                <a:cs typeface="Calibri" panose="020F0502020204030204" pitchFamily="34" charset="0"/>
              </a:rPr>
              <a:t>Thorax</a:t>
            </a:r>
            <a:r>
              <a:rPr lang="ca-ES" sz="800" b="0" i="1" dirty="0">
                <a:effectLst/>
                <a:latin typeface="Calibri" panose="020F0502020204030204" pitchFamily="34" charset="0"/>
                <a:ea typeface="Calibri" panose="020F0502020204030204" pitchFamily="34" charset="0"/>
                <a:cs typeface="Calibri" panose="020F0502020204030204" pitchFamily="34" charset="0"/>
              </a:rPr>
              <a:t>. 2023 Jul;78(7):643-652. doi:10.1136/thorax-2021-217032</a:t>
            </a:r>
            <a:endParaRPr lang="es-ES" sz="800" dirty="0">
              <a:latin typeface="Calibri" panose="020F0502020204030204" pitchFamily="34" charset="0"/>
              <a:ea typeface="Calibri" panose="020F0502020204030204" pitchFamily="34" charset="0"/>
              <a:cs typeface="Calibri" panose="020F0502020204030204" pitchFamily="34" charset="0"/>
            </a:endParaRPr>
          </a:p>
          <a:p>
            <a:endParaRPr lang="es-ES" sz="800" dirty="0"/>
          </a:p>
          <a:p>
            <a:endParaRPr lang="es-ES" sz="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AEDAE876-0BF4-FBF2-82E3-FF2E5FE6CBBD}"/>
              </a:ext>
            </a:extLst>
          </p:cNvPr>
          <p:cNvPicPr>
            <a:picLocks noChangeAspect="1"/>
          </p:cNvPicPr>
          <p:nvPr/>
        </p:nvPicPr>
        <p:blipFill>
          <a:blip r:embed="rId4"/>
          <a:stretch>
            <a:fillRect/>
          </a:stretch>
        </p:blipFill>
        <p:spPr>
          <a:xfrm>
            <a:off x="3582989" y="3183027"/>
            <a:ext cx="6071374" cy="2782143"/>
          </a:xfrm>
          <a:prstGeom prst="rect">
            <a:avLst/>
          </a:prstGeom>
        </p:spPr>
      </p:pic>
    </p:spTree>
    <p:extLst>
      <p:ext uri="{BB962C8B-B14F-4D97-AF65-F5344CB8AC3E}">
        <p14:creationId xmlns:p14="http://schemas.microsoft.com/office/powerpoint/2010/main" val="2543169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BE17-6DB3-FFF4-3591-D2995B84A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72839-0386-C75B-F586-F44AA07114CF}"/>
              </a:ext>
            </a:extLst>
          </p:cNvPr>
          <p:cNvSpPr>
            <a:spLocks noGrp="1"/>
          </p:cNvSpPr>
          <p:nvPr>
            <p:ph type="title"/>
          </p:nvPr>
        </p:nvSpPr>
        <p:spPr>
          <a:xfrm>
            <a:off x="758460" y="160334"/>
            <a:ext cx="6937393" cy="1143000"/>
          </a:xfrm>
        </p:spPr>
        <p:txBody>
          <a:bodyPr/>
          <a:lstStyle/>
          <a:p>
            <a:r>
              <a:rPr lang="en-GB" dirty="0"/>
              <a:t>Introduction</a:t>
            </a:r>
          </a:p>
        </p:txBody>
      </p:sp>
      <p:sp>
        <p:nvSpPr>
          <p:cNvPr id="3" name="Content Placeholder 2">
            <a:extLst>
              <a:ext uri="{FF2B5EF4-FFF2-40B4-BE49-F238E27FC236}">
                <a16:creationId xmlns:a16="http://schemas.microsoft.com/office/drawing/2014/main" id="{E353D38D-4B14-56ED-A994-426354F25672}"/>
              </a:ext>
            </a:extLst>
          </p:cNvPr>
          <p:cNvSpPr>
            <a:spLocks noGrp="1"/>
          </p:cNvSpPr>
          <p:nvPr>
            <p:ph idx="1"/>
          </p:nvPr>
        </p:nvSpPr>
        <p:spPr>
          <a:xfrm>
            <a:off x="609600" y="1303335"/>
            <a:ext cx="10972800" cy="4822832"/>
          </a:xfrm>
        </p:spPr>
        <p:txBody>
          <a:bodyPr>
            <a:normAutofit/>
          </a:bodyPr>
          <a:lstStyle/>
          <a:p>
            <a:pPr algn="just"/>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role of the community pharmacist is very relevant. Given their training and accessibility, they can and should play a decisive role in the management of patients with asthma in primary care by actively collaborating with other healthcare professionals to better support people living with asthma. </a:t>
            </a:r>
          </a:p>
          <a:p>
            <a:pPr marL="0" indent="0" algn="just">
              <a:buNone/>
            </a:pPr>
            <a:endPar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This approach could be carried out through different interventions within the comprehensive asthma care service, such as: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case-finding of undiagnosed patients with asthma;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detection of risk factors and triggers in patients with uncontrolled or poorly-controlled asthma</a:t>
            </a:r>
            <a:r>
              <a:rPr lang="en-US" sz="1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endParaRPr lang="en-US" sz="1800" dirty="0">
              <a:solidFill>
                <a:srgbClr val="000000"/>
              </a:solidFill>
              <a:uFill>
                <a:solidFill>
                  <a:srgbClr val="000000"/>
                </a:solidFill>
              </a:uFill>
              <a:latin typeface="Calibri" panose="020F0502020204030204" pitchFamily="34" charset="0"/>
              <a:ea typeface="Arial Unicode MS" panose="020B0604020202020204" pitchFamily="34" charset="-128"/>
            </a:endParaRPr>
          </a:p>
          <a:p>
            <a:pPr lvl="1" algn="just"/>
            <a:r>
              <a:rPr lang="en-US" sz="1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n</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on-pharmacological interventions and smoking cessation;</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identification of patients over-reliant on rescue medication;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identification of patients with low adherence to anti-inflammatory treatment with inhaled corticosteroids;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review of the use of inhalation devices;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health education; </a:t>
            </a:r>
          </a:p>
          <a:p>
            <a:pPr lvl="1"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and assistance in obtaining </a:t>
            </a:r>
            <a:r>
              <a:rPr lang="en-US" sz="1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personalised</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written action plans.</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p:txBody>
      </p:sp>
    </p:spTree>
    <p:extLst>
      <p:ext uri="{BB962C8B-B14F-4D97-AF65-F5344CB8AC3E}">
        <p14:creationId xmlns:p14="http://schemas.microsoft.com/office/powerpoint/2010/main" val="45869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10A4-59D7-6862-541C-03B65891B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0DBAC-3F83-1EB7-E074-FE5D56AC88A4}"/>
              </a:ext>
            </a:extLst>
          </p:cNvPr>
          <p:cNvSpPr>
            <a:spLocks noGrp="1"/>
          </p:cNvSpPr>
          <p:nvPr>
            <p:ph type="title"/>
          </p:nvPr>
        </p:nvSpPr>
        <p:spPr>
          <a:xfrm>
            <a:off x="609604" y="30090"/>
            <a:ext cx="8895903" cy="1143000"/>
          </a:xfrm>
        </p:spPr>
        <p:txBody>
          <a:bodyPr/>
          <a:lstStyle/>
          <a:p>
            <a:pPr>
              <a:lnSpc>
                <a:spcPct val="100000"/>
              </a:lnSpc>
            </a:pPr>
            <a:r>
              <a:rPr lang="en-US" sz="3600" b="1" dirty="0">
                <a:effectLst/>
                <a:ea typeface="Arial Unicode MS" panose="020B0604020202020204" pitchFamily="34" charset="-128"/>
              </a:rPr>
              <a:t>GINA 2019: a fundamental change in asthma management</a:t>
            </a:r>
            <a:endParaRPr lang="en-GB" sz="3600" dirty="0"/>
          </a:p>
        </p:txBody>
      </p:sp>
      <p:sp>
        <p:nvSpPr>
          <p:cNvPr id="3" name="Content Placeholder 2">
            <a:extLst>
              <a:ext uri="{FF2B5EF4-FFF2-40B4-BE49-F238E27FC236}">
                <a16:creationId xmlns:a16="http://schemas.microsoft.com/office/drawing/2014/main" id="{8BBD3DC4-F456-4302-2AA4-CA8B2EFC62F7}"/>
              </a:ext>
            </a:extLst>
          </p:cNvPr>
          <p:cNvSpPr>
            <a:spLocks noGrp="1"/>
          </p:cNvSpPr>
          <p:nvPr>
            <p:ph idx="1"/>
          </p:nvPr>
        </p:nvSpPr>
        <p:spPr>
          <a:xfrm>
            <a:off x="489098" y="1270595"/>
            <a:ext cx="11355572" cy="1929805"/>
          </a:xfrm>
        </p:spPr>
        <p:txBody>
          <a:bodyPr>
            <a:normAutofit fontScale="85000" lnSpcReduction="20000"/>
          </a:bodyPr>
          <a:lstStyle/>
          <a:p>
            <a:pPr algn="just"/>
            <a:r>
              <a:rPr lang="en-US" dirty="0">
                <a:solidFill>
                  <a:schemeClr val="accent1"/>
                </a:solidFill>
              </a:rPr>
              <a:t>Why shouldn't John use a salbutamol inhaler as the only treatment for his asthma?</a:t>
            </a:r>
          </a:p>
          <a:p>
            <a:pPr algn="just"/>
            <a:endParaRPr lang="en-US" dirty="0"/>
          </a:p>
          <a:p>
            <a:pPr algn="just"/>
            <a:r>
              <a:rPr lang="en-US" dirty="0"/>
              <a:t>John’s treatment with SABA only is not successfully controlling his asthma. Moreover, there is globally a call to move away from using SABAs as monotherapy in asthma.</a:t>
            </a:r>
          </a:p>
          <a:p>
            <a:endParaRPr lang="en-GB" dirty="0"/>
          </a:p>
        </p:txBody>
      </p:sp>
      <p:pic>
        <p:nvPicPr>
          <p:cNvPr id="5" name="Imagen 4">
            <a:extLst>
              <a:ext uri="{FF2B5EF4-FFF2-40B4-BE49-F238E27FC236}">
                <a16:creationId xmlns:a16="http://schemas.microsoft.com/office/drawing/2014/main" id="{D04D3049-BF19-92FB-5FD1-D8E6C94CB62E}"/>
              </a:ext>
            </a:extLst>
          </p:cNvPr>
          <p:cNvPicPr>
            <a:picLocks noChangeAspect="1"/>
          </p:cNvPicPr>
          <p:nvPr/>
        </p:nvPicPr>
        <p:blipFill>
          <a:blip r:embed="rId2"/>
          <a:stretch>
            <a:fillRect/>
          </a:stretch>
        </p:blipFill>
        <p:spPr>
          <a:xfrm>
            <a:off x="276447" y="3409675"/>
            <a:ext cx="8910083" cy="2292752"/>
          </a:xfrm>
          <a:prstGeom prst="rect">
            <a:avLst/>
          </a:prstGeom>
        </p:spPr>
      </p:pic>
      <p:sp>
        <p:nvSpPr>
          <p:cNvPr id="7" name="CuadroTexto 6">
            <a:extLst>
              <a:ext uri="{FF2B5EF4-FFF2-40B4-BE49-F238E27FC236}">
                <a16:creationId xmlns:a16="http://schemas.microsoft.com/office/drawing/2014/main" id="{80396F44-3D4A-4750-3366-4A9BD3FA5BAA}"/>
              </a:ext>
            </a:extLst>
          </p:cNvPr>
          <p:cNvSpPr txBox="1"/>
          <p:nvPr/>
        </p:nvSpPr>
        <p:spPr>
          <a:xfrm>
            <a:off x="2390704" y="6230679"/>
            <a:ext cx="9453966" cy="397160"/>
          </a:xfrm>
          <a:prstGeom prst="rect">
            <a:avLst/>
          </a:prstGeom>
          <a:noFill/>
        </p:spPr>
        <p:txBody>
          <a:bodyPr wrap="square">
            <a:spAutoFit/>
          </a:bodyPr>
          <a:lstStyle/>
          <a:p>
            <a:pPr>
              <a:lnSpc>
                <a:spcPct val="107000"/>
              </a:lnSpc>
              <a:spcAft>
                <a:spcPts val="800"/>
              </a:spcAft>
            </a:pPr>
            <a:r>
              <a:rPr lang="en-US" sz="800" b="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Reddel HK, FitzGerald JM, Bateman ED, </a:t>
            </a:r>
            <a:r>
              <a:rPr lang="en-US" sz="800" b="1"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Bacharier</a:t>
            </a:r>
            <a:r>
              <a:rPr lang="en-US" sz="800" b="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LB, Becker A, </a:t>
            </a:r>
            <a:r>
              <a:rPr lang="en-US" sz="800" b="1"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Brusselle</a:t>
            </a:r>
            <a:r>
              <a:rPr lang="en-US" sz="800" b="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G, et al.</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GINA 2019: a fundamental change in asthma management. </a:t>
            </a:r>
            <a:r>
              <a:rPr lang="en-US" sz="800" i="1"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Eur</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Respir J</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2019; 53:1901046. Available: https://doi.org/10.1183/13993003.01046-2019</a:t>
            </a:r>
            <a:r>
              <a:rPr lang="en-US" sz="1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endParaRPr lang="ca-ES" sz="1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9" name="Imagen 8">
            <a:extLst>
              <a:ext uri="{FF2B5EF4-FFF2-40B4-BE49-F238E27FC236}">
                <a16:creationId xmlns:a16="http://schemas.microsoft.com/office/drawing/2014/main" id="{68D7A456-46B0-7AFE-EE70-1B127A52B153}"/>
              </a:ext>
            </a:extLst>
          </p:cNvPr>
          <p:cNvPicPr>
            <a:picLocks noChangeAspect="1"/>
          </p:cNvPicPr>
          <p:nvPr/>
        </p:nvPicPr>
        <p:blipFill>
          <a:blip r:embed="rId3"/>
          <a:stretch>
            <a:fillRect/>
          </a:stretch>
        </p:blipFill>
        <p:spPr>
          <a:xfrm>
            <a:off x="9186530" y="3050536"/>
            <a:ext cx="2979678" cy="2819644"/>
          </a:xfrm>
          <a:prstGeom prst="rect">
            <a:avLst/>
          </a:prstGeom>
        </p:spPr>
      </p:pic>
    </p:spTree>
    <p:extLst>
      <p:ext uri="{BB962C8B-B14F-4D97-AF65-F5344CB8AC3E}">
        <p14:creationId xmlns:p14="http://schemas.microsoft.com/office/powerpoint/2010/main" val="1676840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4666-68E1-7354-1D48-CB513CCE3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3E09D-402F-CF2B-F6AB-56A1B64AD74A}"/>
              </a:ext>
            </a:extLst>
          </p:cNvPr>
          <p:cNvSpPr>
            <a:spLocks noGrp="1"/>
          </p:cNvSpPr>
          <p:nvPr>
            <p:ph type="title"/>
          </p:nvPr>
        </p:nvSpPr>
        <p:spPr>
          <a:xfrm>
            <a:off x="529379" y="3928"/>
            <a:ext cx="6937393" cy="1143000"/>
          </a:xfrm>
        </p:spPr>
        <p:txBody>
          <a:bodyPr/>
          <a:lstStyle/>
          <a:p>
            <a:r>
              <a:rPr lang="en-GB" dirty="0"/>
              <a:t>John’s reassessment</a:t>
            </a:r>
          </a:p>
        </p:txBody>
      </p:sp>
      <p:sp>
        <p:nvSpPr>
          <p:cNvPr id="3" name="Content Placeholder 2">
            <a:extLst>
              <a:ext uri="{FF2B5EF4-FFF2-40B4-BE49-F238E27FC236}">
                <a16:creationId xmlns:a16="http://schemas.microsoft.com/office/drawing/2014/main" id="{B168D698-E6BB-C5A0-4682-E91D438BD3B1}"/>
              </a:ext>
            </a:extLst>
          </p:cNvPr>
          <p:cNvSpPr>
            <a:spLocks noGrp="1"/>
          </p:cNvSpPr>
          <p:nvPr>
            <p:ph idx="1"/>
          </p:nvPr>
        </p:nvSpPr>
        <p:spPr>
          <a:xfrm>
            <a:off x="175435" y="1178237"/>
            <a:ext cx="11841130" cy="1904017"/>
          </a:xfrm>
        </p:spPr>
        <p:txBody>
          <a:bodyPr>
            <a:normAutofit fontScale="92500" lnSpcReduction="10000"/>
          </a:bodyPr>
          <a:lstStyle/>
          <a:p>
            <a:pPr algn="just">
              <a:lnSpc>
                <a:spcPct val="120000"/>
              </a:lnSpc>
            </a:pPr>
            <a:r>
              <a:rPr lang="en-US" sz="1800" dirty="0">
                <a:effectLst/>
                <a:latin typeface="+mj-lt"/>
                <a:ea typeface="Arial Unicode MS" panose="020B0604020202020204" pitchFamily="34" charset="-128"/>
              </a:rPr>
              <a:t>John returns to the pharmacy after a few weeks, having made changes to his treatment. </a:t>
            </a:r>
          </a:p>
          <a:p>
            <a:pPr algn="just">
              <a:lnSpc>
                <a:spcPct val="120000"/>
              </a:lnSpc>
            </a:pPr>
            <a:r>
              <a:rPr lang="en-US" sz="1800" dirty="0">
                <a:effectLst/>
                <a:latin typeface="+mj-lt"/>
                <a:ea typeface="Arial Unicode MS" panose="020B0604020202020204" pitchFamily="34" charset="-128"/>
              </a:rPr>
              <a:t>His doctor has taken him off the salbutamol inhaler. </a:t>
            </a:r>
          </a:p>
          <a:p>
            <a:pPr algn="just">
              <a:lnSpc>
                <a:spcPct val="120000"/>
              </a:lnSpc>
            </a:pPr>
            <a:r>
              <a:rPr lang="en-US" sz="1800" dirty="0">
                <a:effectLst/>
                <a:latin typeface="+mj-lt"/>
                <a:ea typeface="Arial Unicode MS" panose="020B0604020202020204" pitchFamily="34" charset="-128"/>
              </a:rPr>
              <a:t>As a maintenance treatment, he has been prescribed an ICS/formoterol combination, budesonide 160 mcg/formoterol 4.5 mcg 1 puff/12 h daily dosage. Additionally, it is used as a rescue as needed. This time he has prescribed it in a </a:t>
            </a:r>
            <a:r>
              <a:rPr lang="en-US" sz="1800" dirty="0" err="1">
                <a:effectLst/>
                <a:latin typeface="+mj-lt"/>
                <a:ea typeface="Arial Unicode MS" panose="020B0604020202020204" pitchFamily="34" charset="-128"/>
              </a:rPr>
              <a:t>pMDI</a:t>
            </a:r>
            <a:r>
              <a:rPr lang="en-US" sz="1800" dirty="0">
                <a:effectLst/>
                <a:latin typeface="+mj-lt"/>
                <a:ea typeface="Arial Unicode MS" panose="020B0604020202020204" pitchFamily="34" charset="-128"/>
              </a:rPr>
              <a:t> as John prefers it, since he says that he is more familiar with this type of device. </a:t>
            </a:r>
          </a:p>
          <a:p>
            <a:pPr algn="just">
              <a:lnSpc>
                <a:spcPct val="120000"/>
              </a:lnSpc>
            </a:pPr>
            <a:r>
              <a:rPr lang="en-US" sz="1800" dirty="0">
                <a:effectLst/>
                <a:latin typeface="+mj-lt"/>
                <a:ea typeface="Arial Unicode MS" panose="020B0604020202020204" pitchFamily="34" charset="-128"/>
              </a:rPr>
              <a:t>The doctor has made an appointment for him in 3 months for a follow-up visit.</a:t>
            </a:r>
            <a:endParaRPr lang="en-GB" dirty="0">
              <a:latin typeface="+mj-lt"/>
            </a:endParaRPr>
          </a:p>
        </p:txBody>
      </p:sp>
      <p:pic>
        <p:nvPicPr>
          <p:cNvPr id="5" name="Imagen 4">
            <a:extLst>
              <a:ext uri="{FF2B5EF4-FFF2-40B4-BE49-F238E27FC236}">
                <a16:creationId xmlns:a16="http://schemas.microsoft.com/office/drawing/2014/main" id="{4972B507-0F33-0EA2-2118-B23E9A35903C}"/>
              </a:ext>
            </a:extLst>
          </p:cNvPr>
          <p:cNvPicPr>
            <a:picLocks noChangeAspect="1"/>
          </p:cNvPicPr>
          <p:nvPr/>
        </p:nvPicPr>
        <p:blipFill>
          <a:blip r:embed="rId2"/>
          <a:stretch>
            <a:fillRect/>
          </a:stretch>
        </p:blipFill>
        <p:spPr>
          <a:xfrm>
            <a:off x="9686413" y="3923070"/>
            <a:ext cx="1847471" cy="1850489"/>
          </a:xfrm>
          <a:prstGeom prst="rect">
            <a:avLst/>
          </a:prstGeom>
        </p:spPr>
      </p:pic>
      <p:pic>
        <p:nvPicPr>
          <p:cNvPr id="6" name="Imagen 5">
            <a:extLst>
              <a:ext uri="{FF2B5EF4-FFF2-40B4-BE49-F238E27FC236}">
                <a16:creationId xmlns:a16="http://schemas.microsoft.com/office/drawing/2014/main" id="{CC7F6DF7-7305-22A7-9186-3F30DFA1513C}"/>
              </a:ext>
            </a:extLst>
          </p:cNvPr>
          <p:cNvPicPr>
            <a:picLocks noChangeAspect="1"/>
          </p:cNvPicPr>
          <p:nvPr/>
        </p:nvPicPr>
        <p:blipFill>
          <a:blip r:embed="rId3"/>
          <a:stretch>
            <a:fillRect/>
          </a:stretch>
        </p:blipFill>
        <p:spPr>
          <a:xfrm>
            <a:off x="2736668" y="3284886"/>
            <a:ext cx="5532261" cy="3259414"/>
          </a:xfrm>
          <a:prstGeom prst="rect">
            <a:avLst/>
          </a:prstGeom>
        </p:spPr>
      </p:pic>
      <p:pic>
        <p:nvPicPr>
          <p:cNvPr id="7" name="Imagen 6">
            <a:extLst>
              <a:ext uri="{FF2B5EF4-FFF2-40B4-BE49-F238E27FC236}">
                <a16:creationId xmlns:a16="http://schemas.microsoft.com/office/drawing/2014/main" id="{A41D9983-8999-22CE-9271-294C6CF18382}"/>
              </a:ext>
            </a:extLst>
          </p:cNvPr>
          <p:cNvPicPr>
            <a:picLocks noChangeAspect="1"/>
          </p:cNvPicPr>
          <p:nvPr/>
        </p:nvPicPr>
        <p:blipFill>
          <a:blip r:embed="rId4"/>
          <a:stretch>
            <a:fillRect/>
          </a:stretch>
        </p:blipFill>
        <p:spPr>
          <a:xfrm>
            <a:off x="5309111" y="4421200"/>
            <a:ext cx="914479" cy="695004"/>
          </a:xfrm>
          <a:prstGeom prst="rect">
            <a:avLst/>
          </a:prstGeom>
        </p:spPr>
      </p:pic>
      <p:sp>
        <p:nvSpPr>
          <p:cNvPr id="9" name="CuadroTexto 8">
            <a:extLst>
              <a:ext uri="{FF2B5EF4-FFF2-40B4-BE49-F238E27FC236}">
                <a16:creationId xmlns:a16="http://schemas.microsoft.com/office/drawing/2014/main" id="{E663E4F8-DE87-2574-E9B5-FBDCDBC84342}"/>
              </a:ext>
            </a:extLst>
          </p:cNvPr>
          <p:cNvSpPr txBox="1"/>
          <p:nvPr/>
        </p:nvSpPr>
        <p:spPr>
          <a:xfrm>
            <a:off x="529379" y="5273741"/>
            <a:ext cx="2246128" cy="613373"/>
          </a:xfrm>
          <a:prstGeom prst="rect">
            <a:avLst/>
          </a:prstGeom>
          <a:noFill/>
        </p:spPr>
        <p:txBody>
          <a:bodyPr wrap="square">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Global Initiative for Asthma. Global Strategy for Asthma Management and Prevention. [Internet]. 2024. [accessed: 2 February 2025]. Available at: </a:t>
            </a:r>
            <a:r>
              <a:rPr lang="en-US" sz="800" u="sng"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5"/>
              </a:rPr>
              <a:t>https://ginasthma.org/2024-report/</a:t>
            </a:r>
            <a:endParaRPr lang="ca-ES" sz="1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81168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C06BD-BE8F-75DF-8A02-238B322A4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1D9FC4-F828-0C16-1249-E52C6CBDD909}"/>
              </a:ext>
            </a:extLst>
          </p:cNvPr>
          <p:cNvSpPr>
            <a:spLocks noGrp="1"/>
          </p:cNvSpPr>
          <p:nvPr>
            <p:ph type="title"/>
          </p:nvPr>
        </p:nvSpPr>
        <p:spPr>
          <a:xfrm>
            <a:off x="609600" y="19458"/>
            <a:ext cx="6937393" cy="1143000"/>
          </a:xfrm>
        </p:spPr>
        <p:txBody>
          <a:bodyPr/>
          <a:lstStyle/>
          <a:p>
            <a:r>
              <a:rPr lang="en-GB" dirty="0"/>
              <a:t>New treatment, new inhaler</a:t>
            </a:r>
          </a:p>
        </p:txBody>
      </p:sp>
      <p:sp>
        <p:nvSpPr>
          <p:cNvPr id="3" name="Content Placeholder 2">
            <a:extLst>
              <a:ext uri="{FF2B5EF4-FFF2-40B4-BE49-F238E27FC236}">
                <a16:creationId xmlns:a16="http://schemas.microsoft.com/office/drawing/2014/main" id="{73E93D7D-8CE1-69CD-E0FA-DDB778F6A5C1}"/>
              </a:ext>
            </a:extLst>
          </p:cNvPr>
          <p:cNvSpPr>
            <a:spLocks noGrp="1"/>
          </p:cNvSpPr>
          <p:nvPr>
            <p:ph idx="1"/>
          </p:nvPr>
        </p:nvSpPr>
        <p:spPr>
          <a:xfrm>
            <a:off x="318977" y="1157146"/>
            <a:ext cx="11600121" cy="2755636"/>
          </a:xfrm>
        </p:spPr>
        <p:txBody>
          <a:bodyPr>
            <a:normAutofit fontScale="92500" lnSpcReduction="20000"/>
          </a:bodyPr>
          <a:lstStyle/>
          <a:p>
            <a:pPr marL="600068" indent="-342900" algn="just">
              <a:lnSpc>
                <a:spcPct val="120000"/>
              </a:lnSpc>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dispenses the inhaler and wants to explain how to use it, but John tells him that he has used </a:t>
            </a:r>
            <a:r>
              <a:rPr lang="en-US" sz="24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previously and that's why he already knows how to do it.</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None/>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None/>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What should the pharmacist do in this case?</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Do not insist, and simply dispense the inhaler.</a:t>
            </a:r>
            <a:endParaRPr lang="ca-E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Give it to him in order to take the first dose and then watch him use it</a:t>
            </a:r>
            <a:endParaRPr lang="ca-E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Schedule an appointment to check that John is using his inhaler properly</a:t>
            </a:r>
            <a:endParaRPr lang="ca-E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a:p>
            <a:pPr marL="0" indent="0">
              <a:buNone/>
            </a:pPr>
            <a:endParaRPr lang="en-GB" dirty="0"/>
          </a:p>
        </p:txBody>
      </p:sp>
      <p:sp>
        <p:nvSpPr>
          <p:cNvPr id="4" name="CuadroTexto 3">
            <a:extLst>
              <a:ext uri="{FF2B5EF4-FFF2-40B4-BE49-F238E27FC236}">
                <a16:creationId xmlns:a16="http://schemas.microsoft.com/office/drawing/2014/main" id="{8B0C5BF0-4417-6C58-CF99-89C9C62FD623}"/>
              </a:ext>
            </a:extLst>
          </p:cNvPr>
          <p:cNvSpPr txBox="1"/>
          <p:nvPr/>
        </p:nvSpPr>
        <p:spPr>
          <a:xfrm>
            <a:off x="499730" y="4210493"/>
            <a:ext cx="11313042" cy="1297172"/>
          </a:xfrm>
          <a:prstGeom prst="rect">
            <a:avLst/>
          </a:prstGeom>
          <a:noFill/>
          <a:ln w="28575">
            <a:solidFill>
              <a:schemeClr val="accent1"/>
            </a:solidFill>
          </a:ln>
        </p:spPr>
        <p:txBody>
          <a:bodyPr wrap="square" rtlCol="0">
            <a:spAutoFit/>
          </a:bodyPr>
          <a:lstStyle/>
          <a:p>
            <a:pPr algn="just">
              <a:lnSpc>
                <a:spcPct val="107000"/>
              </a:lnSpc>
              <a:spcAft>
                <a:spcPts val="800"/>
              </a:spcAft>
            </a:pPr>
            <a:r>
              <a:rPr lang="en-U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When a person shows inadequate asthma control, the initial step is to assess their inhaler technique and ensure adherence to its use. Studies have shown that the prevalence of incorrect inhaler technique, with at least one critical mistake, can be as high as 80%. Factors contributing to poor or incorrect inhaler techniques include the use of multiple inhalers, age, cognitive ability, manual dexterity, and the coordination between inhaler actuation and inhalation</a:t>
            </a:r>
            <a:endParaRPr lang="ca-E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5" name="CuadroTexto 4">
            <a:extLst>
              <a:ext uri="{FF2B5EF4-FFF2-40B4-BE49-F238E27FC236}">
                <a16:creationId xmlns:a16="http://schemas.microsoft.com/office/drawing/2014/main" id="{305BA259-C1B8-DE8C-1CC5-5C0D8E092FBA}"/>
              </a:ext>
            </a:extLst>
          </p:cNvPr>
          <p:cNvSpPr txBox="1"/>
          <p:nvPr/>
        </p:nvSpPr>
        <p:spPr>
          <a:xfrm>
            <a:off x="1722474" y="5626426"/>
            <a:ext cx="10090298" cy="715965"/>
          </a:xfrm>
          <a:prstGeom prst="rect">
            <a:avLst/>
          </a:prstGeom>
          <a:noFill/>
        </p:spPr>
        <p:txBody>
          <a:bodyPr wrap="square" rtlCol="0">
            <a:spAutoFit/>
          </a:bodyPr>
          <a:lstStyle/>
          <a:p>
            <a:pPr marL="342900" lvl="0" indent="-342900" algn="just" fontAlgn="base">
              <a:lnSpc>
                <a:spcPct val="107000"/>
              </a:lnSpc>
              <a:spcAft>
                <a:spcPts val="800"/>
              </a:spcAft>
              <a:buFont typeface="+mj-lt"/>
              <a:buAutoNum type="arabicPeriod"/>
            </a:pP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Sanchis J,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Gich</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 Pedersen S; Aerosol Drug Management Improvement Team (ADMIT). Systematic Review of Errors in Inhaler Use: Has Patient Technique Improved Over Time? Chest. 2016 Aug;150(2):394-406.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doi</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10.1016/j.chest.2016.03.041.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Epub</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2016 Apr 7. PMID: 27060726.</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lvl="0" indent="-342900" fontAlgn="base">
              <a:lnSpc>
                <a:spcPct val="107000"/>
              </a:lnSpc>
              <a:spcAft>
                <a:spcPts val="800"/>
              </a:spcAft>
              <a:buFont typeface="+mj-lt"/>
              <a:buAutoNum type="arabicPeriod"/>
            </a:pP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International Pharmaceutical Federation. Chronic respiratory diseases: A handbook for pharmacists. The Hague: International Pharmaceutical Federation; 2022 [accessed: 8 </a:t>
            </a:r>
            <a:r>
              <a:rPr lang="en-US" sz="800" u="none" strike="noStrike" kern="0" spc="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feb</a:t>
            </a: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2025]. Available at: </a:t>
            </a:r>
            <a:r>
              <a:rPr lang="en-US" sz="800" u="sng"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https://ncd.fip.org/fip-practice-transformation-programme-on-ncds/publications/</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47893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FE828-5F5F-1FB8-3EF9-43F2D4830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34CD7-6CBE-FD86-CD6A-259022A94963}"/>
              </a:ext>
            </a:extLst>
          </p:cNvPr>
          <p:cNvSpPr>
            <a:spLocks noGrp="1"/>
          </p:cNvSpPr>
          <p:nvPr>
            <p:ph type="title"/>
          </p:nvPr>
        </p:nvSpPr>
        <p:spPr>
          <a:xfrm>
            <a:off x="609600" y="19458"/>
            <a:ext cx="6937393" cy="1143000"/>
          </a:xfrm>
        </p:spPr>
        <p:txBody>
          <a:bodyPr/>
          <a:lstStyle/>
          <a:p>
            <a:r>
              <a:rPr lang="en-GB" dirty="0"/>
              <a:t>New treatment, new inhaler</a:t>
            </a:r>
          </a:p>
        </p:txBody>
      </p:sp>
      <p:sp>
        <p:nvSpPr>
          <p:cNvPr id="3" name="Content Placeholder 2">
            <a:extLst>
              <a:ext uri="{FF2B5EF4-FFF2-40B4-BE49-F238E27FC236}">
                <a16:creationId xmlns:a16="http://schemas.microsoft.com/office/drawing/2014/main" id="{F8B2736B-D92F-81F1-0029-B5676E6DB27E}"/>
              </a:ext>
            </a:extLst>
          </p:cNvPr>
          <p:cNvSpPr>
            <a:spLocks noGrp="1"/>
          </p:cNvSpPr>
          <p:nvPr>
            <p:ph idx="1"/>
          </p:nvPr>
        </p:nvSpPr>
        <p:spPr>
          <a:xfrm>
            <a:off x="318977" y="1157146"/>
            <a:ext cx="11600121" cy="2755636"/>
          </a:xfrm>
        </p:spPr>
        <p:txBody>
          <a:bodyPr>
            <a:normAutofit fontScale="92500" lnSpcReduction="20000"/>
          </a:bodyPr>
          <a:lstStyle/>
          <a:p>
            <a:pPr marL="600068" indent="-342900" algn="just">
              <a:lnSpc>
                <a:spcPct val="120000"/>
              </a:lnSpc>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dispenses the inhaler and wants to explain how to use it, but John tells him that he has used </a:t>
            </a:r>
            <a:r>
              <a:rPr lang="en-US" sz="24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previously and that's why he already knows how to do it.</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None/>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None/>
            </a:pPr>
            <a:r>
              <a:rPr lang="en-U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What should the pharmacist do in this case?</a:t>
            </a:r>
            <a:endParaRPr lang="ca-ES" sz="24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Do not insist, and simply dispense the inhaler.</a:t>
            </a:r>
            <a:endParaRPr lang="ca-E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Give it to him in order to take the first dose and then watch him use it</a:t>
            </a:r>
            <a:endParaRPr lang="ca-ES" sz="24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400" dirty="0">
                <a:ln>
                  <a:noFill/>
                </a:ln>
                <a:solidFill>
                  <a:schemeClr val="accent1"/>
                </a:solidFill>
                <a:effectLst/>
                <a:highlight>
                  <a:srgbClr val="FFFF00"/>
                </a:highligh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Schedule an appointment to check that John is using his inhaler properly</a:t>
            </a:r>
            <a:endParaRPr lang="ca-ES" sz="2400" dirty="0">
              <a:ln>
                <a:noFill/>
              </a:ln>
              <a:solidFill>
                <a:schemeClr val="accent1"/>
              </a:solidFill>
              <a:effectLst/>
              <a:highlight>
                <a:srgbClr val="FFFF00"/>
              </a:highligh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a:p>
            <a:pPr marL="0" indent="0">
              <a:buNone/>
            </a:pPr>
            <a:endParaRPr lang="en-GB" dirty="0"/>
          </a:p>
        </p:txBody>
      </p:sp>
      <p:sp>
        <p:nvSpPr>
          <p:cNvPr id="4" name="CuadroTexto 3">
            <a:extLst>
              <a:ext uri="{FF2B5EF4-FFF2-40B4-BE49-F238E27FC236}">
                <a16:creationId xmlns:a16="http://schemas.microsoft.com/office/drawing/2014/main" id="{8D890443-78F6-A834-6912-8E442543CDDE}"/>
              </a:ext>
            </a:extLst>
          </p:cNvPr>
          <p:cNvSpPr txBox="1"/>
          <p:nvPr/>
        </p:nvSpPr>
        <p:spPr>
          <a:xfrm>
            <a:off x="499730" y="4210493"/>
            <a:ext cx="11313042" cy="1297172"/>
          </a:xfrm>
          <a:prstGeom prst="rect">
            <a:avLst/>
          </a:prstGeom>
          <a:noFill/>
          <a:ln w="28575">
            <a:solidFill>
              <a:schemeClr val="accent1"/>
            </a:solidFill>
          </a:ln>
        </p:spPr>
        <p:txBody>
          <a:bodyPr wrap="square" rtlCol="0">
            <a:spAutoFit/>
          </a:bodyPr>
          <a:lstStyle/>
          <a:p>
            <a:pPr algn="just">
              <a:lnSpc>
                <a:spcPct val="107000"/>
              </a:lnSpc>
              <a:spcAft>
                <a:spcPts val="800"/>
              </a:spcAft>
            </a:pPr>
            <a:r>
              <a:rPr lang="en-U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When a person shows inadequate asthma control, the initial step is to assess their inhaler technique and ensure adherence to its use. Studies have shown that the prevalence of incorrect inhaler technique, with at least one critical mistake, can be as high as 80%. Factors contributing to poor or incorrect inhaler techniques include the use of multiple inhalers, age, cognitive ability, manual dexterity, and the coordination between inhaler actuation and inhalation</a:t>
            </a:r>
            <a:endParaRPr lang="ca-E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5" name="CuadroTexto 4">
            <a:extLst>
              <a:ext uri="{FF2B5EF4-FFF2-40B4-BE49-F238E27FC236}">
                <a16:creationId xmlns:a16="http://schemas.microsoft.com/office/drawing/2014/main" id="{92D3EFF2-9CE5-0526-05F5-DF29F7862C05}"/>
              </a:ext>
            </a:extLst>
          </p:cNvPr>
          <p:cNvSpPr txBox="1"/>
          <p:nvPr/>
        </p:nvSpPr>
        <p:spPr>
          <a:xfrm>
            <a:off x="1722474" y="5626426"/>
            <a:ext cx="10090298" cy="715965"/>
          </a:xfrm>
          <a:prstGeom prst="rect">
            <a:avLst/>
          </a:prstGeom>
          <a:noFill/>
        </p:spPr>
        <p:txBody>
          <a:bodyPr wrap="square" rtlCol="0">
            <a:spAutoFit/>
          </a:bodyPr>
          <a:lstStyle/>
          <a:p>
            <a:pPr marL="342900" lvl="0" indent="-342900" algn="just" fontAlgn="base">
              <a:lnSpc>
                <a:spcPct val="107000"/>
              </a:lnSpc>
              <a:spcAft>
                <a:spcPts val="800"/>
              </a:spcAft>
              <a:buFont typeface="+mj-lt"/>
              <a:buAutoNum type="arabicPeriod"/>
            </a:pP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Sanchis J,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Gich</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 Pedersen S; Aerosol Drug Management Improvement Team (ADMIT). Systematic Review of Errors in Inhaler Use: Has Patient Technique Improved Over Time? Chest. 2016 Aug;150(2):394-406.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doi</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10.1016/j.chest.2016.03.041. </a:t>
            </a:r>
            <a:r>
              <a:rPr lang="en-US" sz="800" u="none" strike="noStrike" kern="0" spc="0" dirty="0" err="1">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Epub</a:t>
            </a:r>
            <a:r>
              <a:rPr lang="en-US" sz="800" u="none" strike="noStrike" kern="0" spc="0" dirty="0">
                <a:ln>
                  <a:noFill/>
                </a:ln>
                <a:solidFill>
                  <a:srgbClr val="21212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2016 Apr 7. PMID: 27060726.</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lvl="0" indent="-342900" fontAlgn="base">
              <a:lnSpc>
                <a:spcPct val="107000"/>
              </a:lnSpc>
              <a:spcAft>
                <a:spcPts val="800"/>
              </a:spcAft>
              <a:buFont typeface="+mj-lt"/>
              <a:buAutoNum type="arabicPeriod"/>
            </a:pP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International Pharmaceutical Federation. Chronic respiratory diseases: A handbook for pharmacists. The Hague: International Pharmaceutical Federation; 2022 [accessed: 8 </a:t>
            </a:r>
            <a:r>
              <a:rPr lang="en-US" sz="800" u="none" strike="noStrike" kern="0" spc="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feb</a:t>
            </a: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2025]. Available at: </a:t>
            </a:r>
            <a:r>
              <a:rPr lang="en-US" sz="800" u="sng"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https://ncd.fip.org/fip-practice-transformation-programme-on-ncds/publications/</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8203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67F3-8270-E667-D0DB-329217090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D83-AA26-4DC1-E80C-6A768D5AEC57}"/>
              </a:ext>
            </a:extLst>
          </p:cNvPr>
          <p:cNvSpPr>
            <a:spLocks noGrp="1"/>
          </p:cNvSpPr>
          <p:nvPr>
            <p:ph type="title"/>
          </p:nvPr>
        </p:nvSpPr>
        <p:spPr>
          <a:xfrm>
            <a:off x="609600" y="148859"/>
            <a:ext cx="6937393" cy="1143000"/>
          </a:xfrm>
        </p:spPr>
        <p:txBody>
          <a:bodyPr/>
          <a:lstStyle/>
          <a:p>
            <a:r>
              <a:rPr lang="en-GB" dirty="0"/>
              <a:t>New visit</a:t>
            </a:r>
          </a:p>
        </p:txBody>
      </p:sp>
      <p:sp>
        <p:nvSpPr>
          <p:cNvPr id="3" name="Content Placeholder 2">
            <a:extLst>
              <a:ext uri="{FF2B5EF4-FFF2-40B4-BE49-F238E27FC236}">
                <a16:creationId xmlns:a16="http://schemas.microsoft.com/office/drawing/2014/main" id="{714C95C5-A517-8B8B-5205-8AE544BF5403}"/>
              </a:ext>
            </a:extLst>
          </p:cNvPr>
          <p:cNvSpPr>
            <a:spLocks noGrp="1"/>
          </p:cNvSpPr>
          <p:nvPr>
            <p:ph idx="1"/>
          </p:nvPr>
        </p:nvSpPr>
        <p:spPr>
          <a:xfrm>
            <a:off x="609600" y="1291859"/>
            <a:ext cx="10972800" cy="4525963"/>
          </a:xfrm>
        </p:spPr>
        <p:txBody>
          <a:bodyPr>
            <a:normAutofit/>
          </a:bodyPr>
          <a:lstStyle/>
          <a:p>
            <a:pPr algn="just">
              <a:lnSpc>
                <a:spcPct val="110000"/>
              </a:lnSpc>
              <a:buFont typeface="Arial" panose="020B0604020202020204" pitchFamily="34" charset="0"/>
              <a:buChar char="•"/>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schedules a new visit to coincide with the next renewal of John's maintenance treatment, when he will be about to finish the inhaler dispensed.</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lgn="just">
              <a:lnSpc>
                <a:spcPct val="110000"/>
              </a:lnSpc>
              <a:buNone/>
            </a:pP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10000"/>
              </a:lnSpc>
              <a:buFont typeface="Arial" panose="020B0604020202020204" pitchFamily="34" charset="0"/>
              <a:buChar char="•"/>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John returns to the pharmacy earlier than he theoretically should have done, since according to the electronic prescription records the new container is not available for dispensing yet.</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lgn="just">
              <a:lnSpc>
                <a:spcPct val="110000"/>
              </a:lnSpc>
              <a:buNone/>
            </a:pP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10000"/>
              </a:lnSpc>
              <a:buFont typeface="Arial" panose="020B0604020202020204" pitchFamily="34" charset="0"/>
              <a:buChar char="•"/>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patient tells </a:t>
            </a:r>
            <a:r>
              <a:rPr lang="en-US" sz="20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a:t>
            </a: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that he has had to use </a:t>
            </a:r>
            <a:r>
              <a:rPr lang="en-US" sz="20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inhaler</a:t>
            </a: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many times because he does not notice its effects, he has not noticed any improvement in his symptoms, and now he also suffers from throat discomfort, hoarseness and aphonia.</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lgn="just">
              <a:lnSpc>
                <a:spcPct val="110000"/>
              </a:lnSpc>
              <a:buNone/>
            </a:pP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10000"/>
              </a:lnSpc>
              <a:buFont typeface="Arial" panose="020B0604020202020204" pitchFamily="34" charset="0"/>
              <a:buChar char="•"/>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tells John that it is very important to know how he is using his inhaler, before referring him back to the doctor. Even though he is not very convinced by it, John agrees to use a placebo to show the pharmacist how he usually uses his inhaler.</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GB" dirty="0"/>
          </a:p>
        </p:txBody>
      </p:sp>
    </p:spTree>
    <p:extLst>
      <p:ext uri="{BB962C8B-B14F-4D97-AF65-F5344CB8AC3E}">
        <p14:creationId xmlns:p14="http://schemas.microsoft.com/office/powerpoint/2010/main" val="696342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7ADAD-4B58-ABCF-FC86-3FE9F29E3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EA715-02E4-3647-91D6-2AACA7ED6B0F}"/>
              </a:ext>
            </a:extLst>
          </p:cNvPr>
          <p:cNvSpPr>
            <a:spLocks noGrp="1"/>
          </p:cNvSpPr>
          <p:nvPr>
            <p:ph type="title"/>
          </p:nvPr>
        </p:nvSpPr>
        <p:spPr>
          <a:xfrm>
            <a:off x="609600" y="0"/>
            <a:ext cx="6937393" cy="1143000"/>
          </a:xfrm>
        </p:spPr>
        <p:txBody>
          <a:bodyPr/>
          <a:lstStyle/>
          <a:p>
            <a:r>
              <a:rPr lang="en-GB" dirty="0"/>
              <a:t>Inhaler use demonstration</a:t>
            </a:r>
          </a:p>
        </p:txBody>
      </p:sp>
      <p:sp>
        <p:nvSpPr>
          <p:cNvPr id="3" name="Content Placeholder 2">
            <a:extLst>
              <a:ext uri="{FF2B5EF4-FFF2-40B4-BE49-F238E27FC236}">
                <a16:creationId xmlns:a16="http://schemas.microsoft.com/office/drawing/2014/main" id="{6CBF3438-1A39-CE7B-AD50-71AB4EABB9CA}"/>
              </a:ext>
            </a:extLst>
          </p:cNvPr>
          <p:cNvSpPr>
            <a:spLocks noGrp="1"/>
          </p:cNvSpPr>
          <p:nvPr>
            <p:ph idx="1"/>
          </p:nvPr>
        </p:nvSpPr>
        <p:spPr>
          <a:xfrm>
            <a:off x="287079" y="1355654"/>
            <a:ext cx="11674549" cy="4525963"/>
          </a:xfrm>
        </p:spPr>
        <p:txBody>
          <a:bodyPr/>
          <a:lstStyle/>
          <a:p>
            <a:pPr indent="0" algn="just">
              <a:buNone/>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device that John uses is a </a:t>
            </a:r>
            <a:r>
              <a:rPr lang="en-US" sz="20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and in theory he is familiar with its use.</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indent="0" algn="just">
              <a:buNone/>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However, after seeing the demonstration that he gave with a placebo, the pharmacist observes three critical errors:</a:t>
            </a: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He does not completely empty his lungs before inhalation.</a:t>
            </a:r>
            <a:endParaRPr lang="ca-E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He inhales too quickly and too forcefully. This is probably because he remembers how to use dry powder devices and repeats the same technique.</a:t>
            </a:r>
            <a:endParaRPr lang="ca-E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 addition, he does not correctly coordinate the pressing of the cartridge with the inhalation. When he puffs, he stops inhaling.</a:t>
            </a:r>
            <a:endParaRPr lang="ca-ES" sz="2000" dirty="0">
              <a:ln>
                <a:noFill/>
              </a:ln>
              <a:solidFill>
                <a:schemeClr val="accent1"/>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indent="0" algn="just">
              <a:buNone/>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Because it is such a quick and short inhalation, there is a high impact of the propellant delivered in the oropharynx, which can produce the signs reported by the patient.</a:t>
            </a:r>
          </a:p>
          <a:p>
            <a:pPr indent="0" algn="just">
              <a:buNone/>
            </a:pPr>
            <a:endParaRPr lang="ca-E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lgn="just">
              <a:buNone/>
            </a:pP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believes that John could have used </a:t>
            </a:r>
            <a:r>
              <a:rPr lang="en-US" sz="20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pMDIs</a:t>
            </a:r>
            <a:r>
              <a:rPr lang="en-US" sz="2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incorrectly for years</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p:txBody>
      </p:sp>
      <p:sp>
        <p:nvSpPr>
          <p:cNvPr id="4" name="CuadroTexto 4">
            <a:extLst>
              <a:ext uri="{FF2B5EF4-FFF2-40B4-BE49-F238E27FC236}">
                <a16:creationId xmlns:a16="http://schemas.microsoft.com/office/drawing/2014/main" id="{598061E4-026F-6E01-3C02-01D6C366647B}"/>
              </a:ext>
            </a:extLst>
          </p:cNvPr>
          <p:cNvSpPr txBox="1"/>
          <p:nvPr/>
        </p:nvSpPr>
        <p:spPr>
          <a:xfrm>
            <a:off x="2665449" y="5985138"/>
            <a:ext cx="10090298" cy="218265"/>
          </a:xfrm>
          <a:prstGeom prst="rect">
            <a:avLst/>
          </a:prstGeom>
          <a:noFill/>
        </p:spPr>
        <p:txBody>
          <a:bodyPr wrap="square" rtlCol="0">
            <a:spAutoFit/>
          </a:bodyPr>
          <a:lstStyle/>
          <a:p>
            <a:pPr marL="342900" lvl="0" indent="-342900" algn="just" fontAlgn="base">
              <a:lnSpc>
                <a:spcPct val="107000"/>
              </a:lnSpc>
              <a:spcAft>
                <a:spcPts val="800"/>
              </a:spcAft>
              <a:buFont typeface="+mj-lt"/>
              <a:buAutoNum type="arabicPeriod"/>
            </a:pP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https://www.ipcrg.org/resources/inhaler-resources</a:t>
            </a: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35724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AF0-4947-AE52-D6DF-63399A7670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E12F5-CB4C-8B49-D5F7-71CD616D164B}"/>
              </a:ext>
            </a:extLst>
          </p:cNvPr>
          <p:cNvSpPr>
            <a:spLocks noGrp="1"/>
          </p:cNvSpPr>
          <p:nvPr>
            <p:ph type="title"/>
          </p:nvPr>
        </p:nvSpPr>
        <p:spPr>
          <a:xfrm>
            <a:off x="609604" y="274639"/>
            <a:ext cx="6937393" cy="1143000"/>
          </a:xfrm>
        </p:spPr>
        <p:txBody>
          <a:bodyPr anchor="ctr">
            <a:normAutofit/>
          </a:bodyPr>
          <a:lstStyle/>
          <a:p>
            <a:r>
              <a:rPr lang="en-GB" dirty="0"/>
              <a:t>How to use a </a:t>
            </a:r>
            <a:r>
              <a:rPr lang="en-GB" dirty="0" err="1"/>
              <a:t>pMDI</a:t>
            </a:r>
            <a:r>
              <a:rPr lang="en-GB" dirty="0"/>
              <a:t> </a:t>
            </a:r>
          </a:p>
        </p:txBody>
      </p:sp>
      <p:sp>
        <p:nvSpPr>
          <p:cNvPr id="8" name="CuadroTexto 4">
            <a:extLst>
              <a:ext uri="{FF2B5EF4-FFF2-40B4-BE49-F238E27FC236}">
                <a16:creationId xmlns:a16="http://schemas.microsoft.com/office/drawing/2014/main" id="{4CD8B388-031B-EB94-31F7-395C4AD9A7B1}"/>
              </a:ext>
            </a:extLst>
          </p:cNvPr>
          <p:cNvSpPr txBox="1"/>
          <p:nvPr/>
        </p:nvSpPr>
        <p:spPr>
          <a:xfrm>
            <a:off x="2610918" y="6308730"/>
            <a:ext cx="6970164" cy="218265"/>
          </a:xfrm>
          <a:prstGeom prst="rect">
            <a:avLst/>
          </a:prstGeom>
          <a:noFill/>
        </p:spPr>
        <p:txBody>
          <a:bodyPr wrap="square" rtlCol="0">
            <a:spAutoFit/>
          </a:bodyPr>
          <a:lstStyle/>
          <a:p>
            <a:pPr marL="342900" lvl="0" indent="-342900" algn="just" fontAlgn="base">
              <a:lnSpc>
                <a:spcPct val="107000"/>
              </a:lnSpc>
              <a:spcAft>
                <a:spcPts val="800"/>
              </a:spcAft>
              <a:buFont typeface="+mj-lt"/>
              <a:buAutoNum type="arabicPeriod"/>
            </a:pP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https://www.ipcrg.org/resources/inhaler-resources</a:t>
            </a: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p:txBody>
      </p:sp>
      <p:pic>
        <p:nvPicPr>
          <p:cNvPr id="9" name="Online Media 8" title="7 steps to using a metered dose inhaler - no spacer">
            <a:hlinkClick r:id="" action="ppaction://media"/>
            <a:extLst>
              <a:ext uri="{FF2B5EF4-FFF2-40B4-BE49-F238E27FC236}">
                <a16:creationId xmlns:a16="http://schemas.microsoft.com/office/drawing/2014/main" id="{10C55AFB-63F1-9B4D-133C-7220B027F0C7}"/>
              </a:ext>
            </a:extLst>
          </p:cNvPr>
          <p:cNvPicPr>
            <a:picLocks noRot="1" noChangeAspect="1"/>
          </p:cNvPicPr>
          <p:nvPr>
            <a:videoFile r:link="rId1"/>
          </p:nvPr>
        </p:nvPicPr>
        <p:blipFill>
          <a:blip r:embed="rId4"/>
          <a:stretch>
            <a:fillRect/>
          </a:stretch>
        </p:blipFill>
        <p:spPr>
          <a:xfrm>
            <a:off x="1258529" y="1161395"/>
            <a:ext cx="9006349" cy="5088599"/>
          </a:xfrm>
          <a:prstGeom prst="rect">
            <a:avLst/>
          </a:prstGeom>
        </p:spPr>
      </p:pic>
    </p:spTree>
    <p:extLst>
      <p:ext uri="{BB962C8B-B14F-4D97-AF65-F5344CB8AC3E}">
        <p14:creationId xmlns:p14="http://schemas.microsoft.com/office/powerpoint/2010/main" val="81733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D2C43-BD9F-D27C-0D00-CB2DE7719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00C9F-A3B2-E342-F3F3-46FC4CE95CEB}"/>
              </a:ext>
            </a:extLst>
          </p:cNvPr>
          <p:cNvSpPr>
            <a:spLocks noGrp="1"/>
          </p:cNvSpPr>
          <p:nvPr>
            <p:ph type="title"/>
          </p:nvPr>
        </p:nvSpPr>
        <p:spPr>
          <a:xfrm>
            <a:off x="609600" y="160334"/>
            <a:ext cx="9470061" cy="1143000"/>
          </a:xfrm>
        </p:spPr>
        <p:txBody>
          <a:bodyPr/>
          <a:lstStyle/>
          <a:p>
            <a:r>
              <a:rPr lang="en-GB" dirty="0"/>
              <a:t>Instructing John on the correct technique</a:t>
            </a:r>
          </a:p>
        </p:txBody>
      </p:sp>
      <p:sp>
        <p:nvSpPr>
          <p:cNvPr id="3" name="Content Placeholder 2">
            <a:extLst>
              <a:ext uri="{FF2B5EF4-FFF2-40B4-BE49-F238E27FC236}">
                <a16:creationId xmlns:a16="http://schemas.microsoft.com/office/drawing/2014/main" id="{63F2D8EB-30AC-753B-A84D-B6ADDFDF69B7}"/>
              </a:ext>
            </a:extLst>
          </p:cNvPr>
          <p:cNvSpPr>
            <a:spLocks noGrp="1"/>
          </p:cNvSpPr>
          <p:nvPr>
            <p:ph idx="1"/>
          </p:nvPr>
        </p:nvSpPr>
        <p:spPr>
          <a:xfrm>
            <a:off x="446567" y="1303335"/>
            <a:ext cx="11259879" cy="4822832"/>
          </a:xfrm>
        </p:spPr>
        <p:txBody>
          <a:bodyPr/>
          <a:lstStyle/>
          <a:p>
            <a:pPr>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may instruct the patient on the correct technique for using a </a:t>
            </a:r>
            <a:r>
              <a:rPr lang="en-US" sz="1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using an In-check Dial G16 device. The use of this tool has more value for Dry powder Inhalers (DPI); however, its use could also be significant in teaching the patient how to use any inhaler.</a:t>
            </a:r>
          </a:p>
          <a:p>
            <a:pPr>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Using this tool, the pharmacist teaches the patient the inhalation flow required for the proper use of a </a:t>
            </a:r>
            <a:r>
              <a:rPr lang="en-US" sz="1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1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emphasising</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that </a:t>
            </a:r>
            <a:r>
              <a:rPr lang="en-US" sz="1800" b="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inhalation flow must be slow and steady over 3 to 5 seconds.</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 any case, if the patient has difficulty achieving correct coordination between inspiration and pulsation, the most advisable option is the use of a spacer chamber.</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GB" dirty="0"/>
          </a:p>
        </p:txBody>
      </p:sp>
      <p:pic>
        <p:nvPicPr>
          <p:cNvPr id="4" name="Imagen 3">
            <a:extLst>
              <a:ext uri="{FF2B5EF4-FFF2-40B4-BE49-F238E27FC236}">
                <a16:creationId xmlns:a16="http://schemas.microsoft.com/office/drawing/2014/main" id="{21F1F197-BD07-7E59-8008-D77C2A35D499}"/>
              </a:ext>
            </a:extLst>
          </p:cNvPr>
          <p:cNvPicPr>
            <a:picLocks noChangeAspect="1"/>
          </p:cNvPicPr>
          <p:nvPr/>
        </p:nvPicPr>
        <p:blipFill>
          <a:blip r:embed="rId2"/>
          <a:stretch>
            <a:fillRect/>
          </a:stretch>
        </p:blipFill>
        <p:spPr>
          <a:xfrm>
            <a:off x="485554" y="3532588"/>
            <a:ext cx="4724809" cy="2139881"/>
          </a:xfrm>
          <a:prstGeom prst="rect">
            <a:avLst/>
          </a:prstGeom>
        </p:spPr>
      </p:pic>
      <p:pic>
        <p:nvPicPr>
          <p:cNvPr id="5" name="Imagen 4">
            <a:extLst>
              <a:ext uri="{FF2B5EF4-FFF2-40B4-BE49-F238E27FC236}">
                <a16:creationId xmlns:a16="http://schemas.microsoft.com/office/drawing/2014/main" id="{448537C8-C774-32F6-7DA8-FA8EF9CBC0A7}"/>
              </a:ext>
            </a:extLst>
          </p:cNvPr>
          <p:cNvPicPr>
            <a:picLocks noChangeAspect="1"/>
          </p:cNvPicPr>
          <p:nvPr/>
        </p:nvPicPr>
        <p:blipFill>
          <a:blip r:embed="rId3"/>
          <a:stretch>
            <a:fillRect/>
          </a:stretch>
        </p:blipFill>
        <p:spPr>
          <a:xfrm>
            <a:off x="5943415" y="3429000"/>
            <a:ext cx="5401524" cy="1761897"/>
          </a:xfrm>
          <a:prstGeom prst="rect">
            <a:avLst/>
          </a:prstGeom>
        </p:spPr>
      </p:pic>
      <p:sp>
        <p:nvSpPr>
          <p:cNvPr id="6" name="officeArt object" descr="Elipse 2064754990">
            <a:extLst>
              <a:ext uri="{FF2B5EF4-FFF2-40B4-BE49-F238E27FC236}">
                <a16:creationId xmlns:a16="http://schemas.microsoft.com/office/drawing/2014/main" id="{99A8CE2F-EE4F-1439-B416-E7E9F3C72BD8}"/>
              </a:ext>
            </a:extLst>
          </p:cNvPr>
          <p:cNvSpPr/>
          <p:nvPr/>
        </p:nvSpPr>
        <p:spPr>
          <a:xfrm>
            <a:off x="7295905" y="4333577"/>
            <a:ext cx="1746885" cy="920750"/>
          </a:xfrm>
          <a:prstGeom prst="ellipse">
            <a:avLst/>
          </a:prstGeom>
          <a:noFill/>
          <a:ln w="28575" cap="flat">
            <a:solidFill>
              <a:srgbClr val="1C3052"/>
            </a:solidFill>
            <a:prstDash val="solid"/>
            <a:miter lim="800000"/>
          </a:ln>
          <a:effectLst/>
        </p:spPr>
        <p:txBody>
          <a:bodyPr/>
          <a:lstStyle/>
          <a:p>
            <a:endParaRPr lang="ca-ES"/>
          </a:p>
        </p:txBody>
      </p:sp>
      <p:sp>
        <p:nvSpPr>
          <p:cNvPr id="8" name="CuadroTexto 7">
            <a:extLst>
              <a:ext uri="{FF2B5EF4-FFF2-40B4-BE49-F238E27FC236}">
                <a16:creationId xmlns:a16="http://schemas.microsoft.com/office/drawing/2014/main" id="{30C29CC2-2381-ED2A-15F2-D310CB59D5B1}"/>
              </a:ext>
            </a:extLst>
          </p:cNvPr>
          <p:cNvSpPr txBox="1"/>
          <p:nvPr/>
        </p:nvSpPr>
        <p:spPr>
          <a:xfrm>
            <a:off x="2381693" y="5907698"/>
            <a:ext cx="10627149" cy="375552"/>
          </a:xfrm>
          <a:prstGeom prst="rect">
            <a:avLst/>
          </a:prstGeom>
          <a:noFill/>
        </p:spPr>
        <p:txBody>
          <a:bodyPr wrap="square">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Clement Clarke International Ltd.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In-check Dial G16 device</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[device]. 2025 [cited 2025 Feb 8]. Available from: [URL, hop.clement-clarke.com/</a:t>
            </a:r>
            <a:r>
              <a:rPr lang="en-US" sz="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ProductDetails</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/tabid/122/</a:t>
            </a:r>
            <a:r>
              <a:rPr lang="en-US" sz="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ProductID</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/84/Default.aspx</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endParaRPr lang="ca-ES" sz="32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9277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2B5BF-8FE0-B94B-499B-44D8A566D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10137-043A-DA83-E94C-9E2445B2CC74}"/>
              </a:ext>
            </a:extLst>
          </p:cNvPr>
          <p:cNvSpPr>
            <a:spLocks noGrp="1"/>
          </p:cNvSpPr>
          <p:nvPr>
            <p:ph type="title"/>
          </p:nvPr>
        </p:nvSpPr>
        <p:spPr>
          <a:xfrm>
            <a:off x="557327" y="-114303"/>
            <a:ext cx="6937393" cy="1143000"/>
          </a:xfrm>
        </p:spPr>
        <p:txBody>
          <a:bodyPr/>
          <a:lstStyle/>
          <a:p>
            <a:r>
              <a:rPr lang="en-GB" dirty="0"/>
              <a:t>Spacer</a:t>
            </a:r>
          </a:p>
        </p:txBody>
      </p:sp>
      <p:pic>
        <p:nvPicPr>
          <p:cNvPr id="4" name="Marcador de contenido 3">
            <a:extLst>
              <a:ext uri="{FF2B5EF4-FFF2-40B4-BE49-F238E27FC236}">
                <a16:creationId xmlns:a16="http://schemas.microsoft.com/office/drawing/2014/main" id="{CE2354C7-1130-948B-2489-679B9E58CC1E}"/>
              </a:ext>
            </a:extLst>
          </p:cNvPr>
          <p:cNvPicPr>
            <a:picLocks noGrp="1" noChangeAspect="1"/>
          </p:cNvPicPr>
          <p:nvPr>
            <p:ph idx="1"/>
          </p:nvPr>
        </p:nvPicPr>
        <p:blipFill>
          <a:blip r:embed="rId2"/>
          <a:srcRect l="12318" r="14527"/>
          <a:stretch/>
        </p:blipFill>
        <p:spPr>
          <a:xfrm>
            <a:off x="8841293" y="2690144"/>
            <a:ext cx="3014078" cy="2472068"/>
          </a:xfrm>
          <a:prstGeom prst="rect">
            <a:avLst/>
          </a:prstGeom>
        </p:spPr>
      </p:pic>
      <p:sp>
        <p:nvSpPr>
          <p:cNvPr id="7" name="CuadroTexto 6">
            <a:extLst>
              <a:ext uri="{FF2B5EF4-FFF2-40B4-BE49-F238E27FC236}">
                <a16:creationId xmlns:a16="http://schemas.microsoft.com/office/drawing/2014/main" id="{E617EA7B-3D93-564D-F7E2-281EA6AEC417}"/>
              </a:ext>
            </a:extLst>
          </p:cNvPr>
          <p:cNvSpPr txBox="1"/>
          <p:nvPr/>
        </p:nvSpPr>
        <p:spPr>
          <a:xfrm>
            <a:off x="8760119" y="6070514"/>
            <a:ext cx="3458462" cy="349968"/>
          </a:xfrm>
          <a:prstGeom prst="rect">
            <a:avLst/>
          </a:prstGeom>
          <a:noFill/>
        </p:spPr>
        <p:txBody>
          <a:bodyPr wrap="square">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Image gallery International Primary Care Respiratory Group (IPCRG) Available at: https://www.ipcrg.org/gallery</a:t>
            </a:r>
            <a:endParaRPr lang="ca-E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9" name="CuadroTexto 8">
            <a:extLst>
              <a:ext uri="{FF2B5EF4-FFF2-40B4-BE49-F238E27FC236}">
                <a16:creationId xmlns:a16="http://schemas.microsoft.com/office/drawing/2014/main" id="{2B55CEB4-FE78-F4B9-5BBB-D70B6BA61B3F}"/>
              </a:ext>
            </a:extLst>
          </p:cNvPr>
          <p:cNvSpPr txBox="1"/>
          <p:nvPr/>
        </p:nvSpPr>
        <p:spPr>
          <a:xfrm>
            <a:off x="557327" y="1182381"/>
            <a:ext cx="9767771" cy="1385700"/>
          </a:xfrm>
          <a:prstGeom prst="rect">
            <a:avLst/>
          </a:prstGeom>
          <a:noFill/>
        </p:spPr>
        <p:txBody>
          <a:bodyPr wrap="square">
            <a:spAutoFit/>
          </a:bodyPr>
          <a:lstStyle/>
          <a:p>
            <a:pPr algn="just">
              <a:lnSpc>
                <a:spcPct val="107000"/>
              </a:lnSpc>
              <a:spcAft>
                <a:spcPts val="800"/>
              </a:spcAft>
            </a:pPr>
            <a:r>
              <a:rPr lang="en-US" sz="2000" dirty="0">
                <a:ln>
                  <a:noFill/>
                </a:ln>
                <a:solidFill>
                  <a:srgbClr val="000000"/>
                </a:solidFill>
                <a:effectLst/>
                <a:uFill>
                  <a:solidFill>
                    <a:srgbClr val="000000"/>
                  </a:solidFill>
                </a:uFill>
                <a:ea typeface="Arial Unicode MS" panose="020B0604020202020204" pitchFamily="34" charset="-128"/>
                <a:cs typeface="Arial Unicode MS" panose="020B0604020202020204" pitchFamily="34" charset="-128"/>
              </a:rPr>
              <a:t>A spacer, or holding chamber, is an attachment that should always be used with </a:t>
            </a:r>
            <a:r>
              <a:rPr lang="en-US" sz="2000" dirty="0" err="1">
                <a:ln>
                  <a:noFill/>
                </a:ln>
                <a:solidFill>
                  <a:srgbClr val="000000"/>
                </a:solidFill>
                <a:effectLst/>
                <a:uFill>
                  <a:solidFill>
                    <a:srgbClr val="000000"/>
                  </a:solidFill>
                </a:uFill>
                <a:ea typeface="Arial Unicode MS" panose="020B0604020202020204" pitchFamily="34" charset="-128"/>
                <a:cs typeface="Arial Unicode MS" panose="020B0604020202020204" pitchFamily="34" charset="-128"/>
              </a:rPr>
              <a:t>pMDI</a:t>
            </a:r>
            <a:r>
              <a:rPr lang="en-US" sz="2000" dirty="0">
                <a:ln>
                  <a:noFill/>
                </a:ln>
                <a:solidFill>
                  <a:srgbClr val="000000"/>
                </a:solidFill>
                <a:effectLst/>
                <a:uFill>
                  <a:solidFill>
                    <a:srgbClr val="000000"/>
                  </a:solidFill>
                </a:uFill>
                <a:ea typeface="Arial Unicode MS" panose="020B0604020202020204" pitchFamily="34" charset="-128"/>
                <a:cs typeface="Arial Unicode MS" panose="020B0604020202020204" pitchFamily="34" charset="-128"/>
              </a:rPr>
              <a:t> inhalers, as this allows the medicine to be contained within the hollow tube after dispensing the dose, slowing down the speed and allowing the patient to inhale the medicine slowly.</a:t>
            </a:r>
            <a:endParaRPr lang="ca-ES" sz="2000" dirty="0">
              <a:ln>
                <a:noFill/>
              </a:ln>
              <a:solidFill>
                <a:srgbClr val="000000"/>
              </a:solidFill>
              <a:effectLst/>
              <a:uFill>
                <a:solidFill>
                  <a:srgbClr val="000000"/>
                </a:solidFill>
              </a:uFill>
              <a:ea typeface="Arial Unicode MS" panose="020B0604020202020204" pitchFamily="34" charset="-128"/>
              <a:cs typeface="Arial Unicode MS" panose="020B0604020202020204" pitchFamily="34" charset="-128"/>
            </a:endParaRPr>
          </a:p>
        </p:txBody>
      </p:sp>
      <p:sp>
        <p:nvSpPr>
          <p:cNvPr id="11" name="CuadroTexto 10">
            <a:extLst>
              <a:ext uri="{FF2B5EF4-FFF2-40B4-BE49-F238E27FC236}">
                <a16:creationId xmlns:a16="http://schemas.microsoft.com/office/drawing/2014/main" id="{36282273-68EE-3012-6659-7D6E82AD7D9C}"/>
              </a:ext>
            </a:extLst>
          </p:cNvPr>
          <p:cNvSpPr txBox="1"/>
          <p:nvPr/>
        </p:nvSpPr>
        <p:spPr>
          <a:xfrm>
            <a:off x="1156172" y="3429000"/>
            <a:ext cx="6529048" cy="2050690"/>
          </a:xfrm>
          <a:prstGeom prst="rect">
            <a:avLst/>
          </a:prstGeom>
          <a:noFill/>
          <a:ln w="38100">
            <a:solidFill>
              <a:schemeClr val="accent1"/>
            </a:solidFill>
          </a:ln>
        </p:spPr>
        <p:txBody>
          <a:bodyPr wrap="square">
            <a:spAutoFit/>
          </a:bodyPr>
          <a:lstStyle/>
          <a:p>
            <a:pPr>
              <a:lnSpc>
                <a:spcPct val="107000"/>
              </a:lnSpc>
              <a:spcAft>
                <a:spcPts val="800"/>
              </a:spcAft>
              <a:buNone/>
            </a:pPr>
            <a:r>
              <a:rPr lang="en-US" sz="24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Given John's difficulties in properly coordinating the release of the dose with inhalation, the pharmacist </a:t>
            </a:r>
            <a:r>
              <a:rPr lang="en-US" sz="2400" i="1"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suggests</a:t>
            </a:r>
            <a:r>
              <a:rPr lang="en-US" sz="20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24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him to use his </a:t>
            </a:r>
            <a:r>
              <a:rPr lang="en-US" sz="2400" i="1"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pMDI</a:t>
            </a:r>
            <a:r>
              <a:rPr lang="en-US" sz="24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 conjunction with a new modern spacer chamber. John accepts it.</a:t>
            </a:r>
            <a:endParaRPr lang="ca-ES" sz="20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13" name="CuadroTexto 12">
            <a:extLst>
              <a:ext uri="{FF2B5EF4-FFF2-40B4-BE49-F238E27FC236}">
                <a16:creationId xmlns:a16="http://schemas.microsoft.com/office/drawing/2014/main" id="{80FF9F6D-006A-F65E-9C54-B83F53B5A3F1}"/>
              </a:ext>
            </a:extLst>
          </p:cNvPr>
          <p:cNvSpPr txBox="1"/>
          <p:nvPr/>
        </p:nvSpPr>
        <p:spPr>
          <a:xfrm>
            <a:off x="8760119" y="5284275"/>
            <a:ext cx="3327498" cy="745076"/>
          </a:xfrm>
          <a:prstGeom prst="rect">
            <a:avLst/>
          </a:prstGeom>
          <a:noFill/>
        </p:spPr>
        <p:txBody>
          <a:bodyPr wrap="square">
            <a:spAutoFit/>
          </a:bodyPr>
          <a:lstStyle/>
          <a:p>
            <a:pPr>
              <a:lnSpc>
                <a:spcPct val="107000"/>
              </a:lnSpc>
              <a:spcAft>
                <a:spcPts val="800"/>
              </a:spcAft>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International Primary Care Respiratory Group (IPCRG). </a:t>
            </a:r>
            <a:r>
              <a:rPr lang="en-US" sz="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7 Steps to Using a Metered Dose Inhaler and Medium Spacer (Front View) - 1 min</a:t>
            </a: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[video]. 2025 [cited 2025 Feb 8]. Available from: </a:t>
            </a:r>
            <a:r>
              <a:rPr lang="en-US" sz="800" u="sng" dirty="0">
                <a:ln>
                  <a:noFill/>
                </a:ln>
                <a:solidFill>
                  <a:srgbClr val="0000FF"/>
                </a:solidFill>
                <a:effectLst/>
                <a:uFill>
                  <a:solidFill>
                    <a:srgbClr val="0000FF"/>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https://www.ipcrg.org/resources/search-resources/7-steps-to-using-a-metered-dose-inhaler-and-medium-spacer-front-view-1min</a:t>
            </a:r>
            <a:endParaRPr lang="ca-E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16175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60FE-BE0C-EEAC-A514-4DDA06D96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F59C69-6ECA-537D-8E8C-9E74D72CC8F2}"/>
              </a:ext>
            </a:extLst>
          </p:cNvPr>
          <p:cNvSpPr>
            <a:spLocks noGrp="1"/>
          </p:cNvSpPr>
          <p:nvPr>
            <p:ph type="title"/>
          </p:nvPr>
        </p:nvSpPr>
        <p:spPr>
          <a:xfrm>
            <a:off x="557327" y="-114303"/>
            <a:ext cx="9320320" cy="1143000"/>
          </a:xfrm>
        </p:spPr>
        <p:txBody>
          <a:bodyPr/>
          <a:lstStyle/>
          <a:p>
            <a:r>
              <a:rPr lang="en-GB" dirty="0"/>
              <a:t>Steps to use spacers with a </a:t>
            </a:r>
            <a:r>
              <a:rPr lang="en-GB" dirty="0" err="1"/>
              <a:t>pMDI</a:t>
            </a:r>
            <a:r>
              <a:rPr lang="en-GB" dirty="0"/>
              <a:t> are: </a:t>
            </a:r>
          </a:p>
        </p:txBody>
      </p:sp>
      <p:sp>
        <p:nvSpPr>
          <p:cNvPr id="8" name="CuadroTexto 7">
            <a:extLst>
              <a:ext uri="{FF2B5EF4-FFF2-40B4-BE49-F238E27FC236}">
                <a16:creationId xmlns:a16="http://schemas.microsoft.com/office/drawing/2014/main" id="{66C2B6B3-4CA3-3B12-8CD3-7852FEEA4495}"/>
              </a:ext>
            </a:extLst>
          </p:cNvPr>
          <p:cNvSpPr txBox="1"/>
          <p:nvPr/>
        </p:nvSpPr>
        <p:spPr>
          <a:xfrm>
            <a:off x="412830" y="1021735"/>
            <a:ext cx="11645820" cy="4313810"/>
          </a:xfrm>
          <a:prstGeom prst="rect">
            <a:avLst/>
          </a:prstGeom>
          <a:noFill/>
        </p:spPr>
        <p:txBody>
          <a:bodyPr wrap="square">
            <a:spAutoFit/>
          </a:bodyPr>
          <a:lstStyle/>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ca-ES" sz="2000" b="1" kern="100" dirty="0" err="1">
                <a:effectLst/>
                <a:latin typeface="Calibri" panose="020F0502020204030204" pitchFamily="34" charset="0"/>
                <a:ea typeface="Calibri" panose="020F0502020204030204" pitchFamily="34" charset="0"/>
                <a:cs typeface="Times New Roman" panose="02020603050405020304" pitchFamily="18" charset="0"/>
              </a:rPr>
              <a:t>Prepare</a:t>
            </a: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b="1"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b="1" kern="100" dirty="0" err="1">
                <a:effectLst/>
                <a:latin typeface="Calibri" panose="020F0502020204030204" pitchFamily="34" charset="0"/>
                <a:ea typeface="Calibri" panose="020F0502020204030204" pitchFamily="34" charset="0"/>
                <a:cs typeface="Times New Roman" panose="02020603050405020304" pitchFamily="18" charset="0"/>
              </a:rPr>
              <a:t>Inhaler</a:t>
            </a: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b="1"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b="1" kern="100" dirty="0" err="1">
                <a:effectLst/>
                <a:latin typeface="Calibri" panose="020F0502020204030204" pitchFamily="34" charset="0"/>
                <a:ea typeface="Calibri" panose="020F0502020204030204" pitchFamily="34" charset="0"/>
                <a:cs typeface="Times New Roman" panose="02020603050405020304" pitchFamily="18" charset="0"/>
              </a:rPr>
              <a:t>Spacer</a:t>
            </a: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remove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mouth</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piece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cover,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examine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for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foreign</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objects</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check</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expiry</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date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dose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counter</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prime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inhaler</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on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first</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use</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according</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to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manufacturer’s</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kern="100" dirty="0" err="1">
                <a:effectLst/>
                <a:latin typeface="Calibri" panose="020F0502020204030204" pitchFamily="34" charset="0"/>
                <a:ea typeface="Calibri" panose="020F0502020204030204" pitchFamily="34" charset="0"/>
                <a:cs typeface="Times New Roman" panose="02020603050405020304" pitchFamily="18" charset="0"/>
              </a:rPr>
              <a:t>instructions</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2. Prepare or Load the Dose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shake the inhaler and insert into the spacer device</a:t>
            </a:r>
          </a:p>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3. Breathe OUT fully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and gently away from the device - form a seal with your lips around the spacer, tilt the chin up slightly and place spacer between your teeth without biting it</a:t>
            </a:r>
          </a:p>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4. Breathe IN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Press down on the pMDI and breathe in slow and steady for 3-5 seconds (whatever feels comfortable)</a:t>
            </a:r>
          </a:p>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5. Remove device from mouth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carefully remove the device from your mouth and hold your breath for 10 seconds, or as long as comfortably possible</a:t>
            </a:r>
          </a:p>
          <a:p>
            <a:pPr>
              <a:lnSpc>
                <a:spcPct val="107000"/>
              </a:lnSpc>
              <a:spcAft>
                <a:spcPts val="800"/>
              </a:spcAft>
              <a:buNone/>
            </a:pPr>
            <a:r>
              <a:rPr lang="ca-ES" sz="2000" b="1" kern="100" dirty="0">
                <a:effectLst/>
                <a:latin typeface="Calibri" panose="020F0502020204030204" pitchFamily="34" charset="0"/>
                <a:ea typeface="Calibri" panose="020F0502020204030204" pitchFamily="34" charset="0"/>
                <a:cs typeface="Times New Roman" panose="02020603050405020304" pitchFamily="18" charset="0"/>
              </a:rPr>
              <a:t>6. Breathe OUT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Exhale and wait 30-60 seconds before taking a second dose (if required)</a:t>
            </a:r>
          </a:p>
          <a:p>
            <a:pPr>
              <a:lnSpc>
                <a:spcPct val="107000"/>
              </a:lnSpc>
              <a:spcAft>
                <a:spcPts val="800"/>
              </a:spcAft>
            </a:pPr>
            <a:r>
              <a:rPr lang="ca-ES" sz="2000" b="1" dirty="0">
                <a:effectLst/>
                <a:latin typeface="Calibri" panose="020F0502020204030204" pitchFamily="34" charset="0"/>
                <a:ea typeface="Calibri" panose="020F0502020204030204" pitchFamily="34" charset="0"/>
                <a:cs typeface="Times New Roman" panose="02020603050405020304" pitchFamily="18" charset="0"/>
              </a:rPr>
              <a:t>7. </a:t>
            </a:r>
            <a:r>
              <a:rPr lang="ca-ES" sz="2000" b="1" dirty="0" err="1">
                <a:effectLst/>
                <a:latin typeface="Calibri" panose="020F0502020204030204" pitchFamily="34" charset="0"/>
                <a:ea typeface="Calibri" panose="020F0502020204030204" pitchFamily="34" charset="0"/>
                <a:cs typeface="Times New Roman" panose="02020603050405020304" pitchFamily="18" charset="0"/>
              </a:rPr>
              <a:t>Rinse</a:t>
            </a:r>
            <a:r>
              <a:rPr lang="ca-ES" sz="2000" b="1" dirty="0">
                <a:effectLst/>
                <a:latin typeface="Calibri" panose="020F0502020204030204" pitchFamily="34" charset="0"/>
                <a:ea typeface="Calibri" panose="020F0502020204030204" pitchFamily="34" charset="0"/>
                <a:cs typeface="Times New Roman" panose="02020603050405020304" pitchFamily="18" charset="0"/>
              </a:rPr>
              <a:t>/</a:t>
            </a:r>
            <a:r>
              <a:rPr lang="ca-ES" sz="2000" b="1" dirty="0" err="1">
                <a:effectLst/>
                <a:latin typeface="Calibri" panose="020F0502020204030204" pitchFamily="34" charset="0"/>
                <a:ea typeface="Calibri" panose="020F0502020204030204" pitchFamily="34" charset="0"/>
                <a:cs typeface="Times New Roman" panose="02020603050405020304" pitchFamily="18" charset="0"/>
              </a:rPr>
              <a:t>gargle</a:t>
            </a:r>
            <a:r>
              <a:rPr lang="ca-ES" sz="2000" b="1" dirty="0">
                <a:effectLst/>
                <a:latin typeface="Calibri" panose="020F0502020204030204" pitchFamily="34" charset="0"/>
                <a:ea typeface="Calibri" panose="020F0502020204030204" pitchFamily="34" charset="0"/>
                <a:cs typeface="Times New Roman" panose="02020603050405020304" pitchFamily="18" charset="0"/>
              </a:rPr>
              <a:t> </a:t>
            </a:r>
            <a:r>
              <a:rPr lang="ca-ES" sz="2000" b="1" dirty="0" err="1">
                <a:effectLst/>
                <a:latin typeface="Calibri" panose="020F0502020204030204" pitchFamily="34" charset="0"/>
                <a:ea typeface="Calibri" panose="020F0502020204030204" pitchFamily="34" charset="0"/>
                <a:cs typeface="Times New Roman" panose="02020603050405020304" pitchFamily="18" charset="0"/>
              </a:rPr>
              <a:t>mouth</a:t>
            </a:r>
            <a:r>
              <a:rPr lang="ca-ES" sz="2000" b="1" dirty="0">
                <a:effectLst/>
                <a:latin typeface="Calibri" panose="020F0502020204030204" pitchFamily="34" charset="0"/>
                <a:ea typeface="Calibri" panose="020F0502020204030204" pitchFamily="34" charset="0"/>
                <a:cs typeface="Times New Roman" panose="02020603050405020304" pitchFamily="18" charset="0"/>
              </a:rPr>
              <a:t> </a:t>
            </a:r>
            <a:r>
              <a:rPr lang="ca-ES" sz="2000" dirty="0" err="1">
                <a:effectLst/>
                <a:latin typeface="Calibri" panose="020F0502020204030204" pitchFamily="34" charset="0"/>
                <a:ea typeface="Calibri" panose="020F0502020204030204" pitchFamily="34" charset="0"/>
                <a:cs typeface="Times New Roman" panose="02020603050405020304" pitchFamily="18" charset="0"/>
              </a:rPr>
              <a:t>if</a:t>
            </a:r>
            <a:r>
              <a:rPr lang="ca-ES" sz="20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dirty="0" err="1">
                <a:effectLst/>
                <a:latin typeface="Calibri" panose="020F0502020204030204" pitchFamily="34" charset="0"/>
                <a:ea typeface="Calibri" panose="020F0502020204030204" pitchFamily="34" charset="0"/>
                <a:cs typeface="Times New Roman" panose="02020603050405020304" pitchFamily="18" charset="0"/>
              </a:rPr>
              <a:t>using</a:t>
            </a:r>
            <a:r>
              <a:rPr lang="ca-ES" sz="20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dirty="0" err="1">
                <a:effectLst/>
                <a:latin typeface="Calibri" panose="020F0502020204030204" pitchFamily="34" charset="0"/>
                <a:ea typeface="Calibri" panose="020F0502020204030204" pitchFamily="34" charset="0"/>
                <a:cs typeface="Times New Roman" panose="02020603050405020304" pitchFamily="18" charset="0"/>
              </a:rPr>
              <a:t>inhaled</a:t>
            </a:r>
            <a:r>
              <a:rPr lang="ca-ES" sz="2000" dirty="0">
                <a:effectLst/>
                <a:latin typeface="Calibri" panose="020F0502020204030204" pitchFamily="34" charset="0"/>
                <a:ea typeface="Calibri" panose="020F0502020204030204" pitchFamily="34" charset="0"/>
                <a:cs typeface="Times New Roman" panose="02020603050405020304" pitchFamily="18" charset="0"/>
              </a:rPr>
              <a:t> </a:t>
            </a:r>
            <a:r>
              <a:rPr lang="ca-ES" sz="2000" dirty="0" err="1">
                <a:effectLst/>
                <a:latin typeface="Calibri" panose="020F0502020204030204" pitchFamily="34" charset="0"/>
                <a:ea typeface="Calibri" panose="020F0502020204030204" pitchFamily="34" charset="0"/>
                <a:cs typeface="Times New Roman" panose="02020603050405020304" pitchFamily="18" charset="0"/>
              </a:rPr>
              <a:t>corticosteroids</a:t>
            </a:r>
            <a:r>
              <a:rPr lang="ca-ES" sz="2000" dirty="0">
                <a:effectLst/>
              </a:rPr>
              <a:t> </a:t>
            </a:r>
            <a:r>
              <a:rPr lang="ca-ES" sz="20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9117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754A-9A7C-9B71-757D-D21DA6C7A51A}"/>
              </a:ext>
            </a:extLst>
          </p:cNvPr>
          <p:cNvSpPr>
            <a:spLocks noGrp="1"/>
          </p:cNvSpPr>
          <p:nvPr>
            <p:ph type="title"/>
          </p:nvPr>
        </p:nvSpPr>
        <p:spPr/>
        <p:txBody>
          <a:bodyPr/>
          <a:lstStyle/>
          <a:p>
            <a:r>
              <a:rPr lang="en-GB" dirty="0"/>
              <a:t>Case study objective</a:t>
            </a:r>
          </a:p>
        </p:txBody>
      </p:sp>
      <p:sp>
        <p:nvSpPr>
          <p:cNvPr id="8" name="CuadroTexto 7">
            <a:extLst>
              <a:ext uri="{FF2B5EF4-FFF2-40B4-BE49-F238E27FC236}">
                <a16:creationId xmlns:a16="http://schemas.microsoft.com/office/drawing/2014/main" id="{A82825E8-AD91-F708-B582-51028B8A3575}"/>
              </a:ext>
            </a:extLst>
          </p:cNvPr>
          <p:cNvSpPr txBox="1"/>
          <p:nvPr/>
        </p:nvSpPr>
        <p:spPr>
          <a:xfrm>
            <a:off x="609604" y="1267459"/>
            <a:ext cx="11053483" cy="2215991"/>
          </a:xfrm>
          <a:prstGeom prst="rect">
            <a:avLst/>
          </a:prstGeom>
          <a:noFill/>
        </p:spPr>
        <p:txBody>
          <a:bodyPr wrap="square" rtlCol="0">
            <a:spAutoFit/>
          </a:bodyPr>
          <a:lstStyle/>
          <a:p>
            <a:pPr algn="just"/>
            <a:r>
              <a:rPr lang="en-US" sz="2400" dirty="0"/>
              <a:t>The aim of this case study is to demonstrate, through a fictitious scenario based on real experiences, the role community pharmacists can play in the management of patients with asthma, </a:t>
            </a:r>
            <a:r>
              <a:rPr lang="en-US" sz="2400" b="0" i="0" dirty="0">
                <a:effectLst/>
              </a:rPr>
              <a:t>considering different national or local contexts, and regardless of whether such actions are encouraged or reimbursed by public or private administrations.</a:t>
            </a:r>
            <a:endParaRPr lang="en-US" sz="2400" dirty="0"/>
          </a:p>
          <a:p>
            <a:endParaRPr lang="en-US" dirty="0"/>
          </a:p>
        </p:txBody>
      </p:sp>
    </p:spTree>
    <p:extLst>
      <p:ext uri="{BB962C8B-B14F-4D97-AF65-F5344CB8AC3E}">
        <p14:creationId xmlns:p14="http://schemas.microsoft.com/office/powerpoint/2010/main" val="1901421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6169-79C4-F026-8084-23CE654B5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F8A8D-13B7-E797-C3FD-6BBDD80162CB}"/>
              </a:ext>
            </a:extLst>
          </p:cNvPr>
          <p:cNvSpPr>
            <a:spLocks noGrp="1"/>
          </p:cNvSpPr>
          <p:nvPr>
            <p:ph type="title"/>
          </p:nvPr>
        </p:nvSpPr>
        <p:spPr>
          <a:xfrm>
            <a:off x="609604" y="274639"/>
            <a:ext cx="9006349" cy="1143000"/>
          </a:xfrm>
        </p:spPr>
        <p:txBody>
          <a:bodyPr anchor="ctr">
            <a:normAutofit/>
          </a:bodyPr>
          <a:lstStyle/>
          <a:p>
            <a:r>
              <a:rPr lang="en-GB" dirty="0"/>
              <a:t>How to use a </a:t>
            </a:r>
            <a:r>
              <a:rPr lang="en-GB" dirty="0" err="1"/>
              <a:t>pMDI</a:t>
            </a:r>
            <a:r>
              <a:rPr lang="en-GB" dirty="0"/>
              <a:t> with a large spacer</a:t>
            </a:r>
          </a:p>
        </p:txBody>
      </p:sp>
      <p:sp>
        <p:nvSpPr>
          <p:cNvPr id="8" name="CuadroTexto 4">
            <a:extLst>
              <a:ext uri="{FF2B5EF4-FFF2-40B4-BE49-F238E27FC236}">
                <a16:creationId xmlns:a16="http://schemas.microsoft.com/office/drawing/2014/main" id="{988B7804-9E34-DFEF-7DF1-BF6B189D2E11}"/>
              </a:ext>
            </a:extLst>
          </p:cNvPr>
          <p:cNvSpPr txBox="1"/>
          <p:nvPr/>
        </p:nvSpPr>
        <p:spPr>
          <a:xfrm>
            <a:off x="2610918" y="6308730"/>
            <a:ext cx="6970164" cy="218265"/>
          </a:xfrm>
          <a:prstGeom prst="rect">
            <a:avLst/>
          </a:prstGeom>
          <a:noFill/>
        </p:spPr>
        <p:txBody>
          <a:bodyPr wrap="square" rtlCol="0">
            <a:spAutoFit/>
          </a:bodyPr>
          <a:lstStyle/>
          <a:p>
            <a:pPr marL="342900" lvl="0" indent="-342900" algn="just" fontAlgn="base">
              <a:lnSpc>
                <a:spcPct val="107000"/>
              </a:lnSpc>
              <a:spcAft>
                <a:spcPts val="800"/>
              </a:spcAft>
              <a:buFont typeface="+mj-lt"/>
              <a:buAutoNum type="arabicPeriod"/>
            </a:pP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https://www.ipcrg.org/resources/inhaler-resources</a:t>
            </a:r>
            <a:r>
              <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p:txBody>
      </p:sp>
      <p:pic>
        <p:nvPicPr>
          <p:cNvPr id="3" name="Online Media 2" title="7 Steps to using a Metered Dose Inhaler and Large Spacer - front view">
            <a:hlinkClick r:id="" action="ppaction://media"/>
            <a:extLst>
              <a:ext uri="{FF2B5EF4-FFF2-40B4-BE49-F238E27FC236}">
                <a16:creationId xmlns:a16="http://schemas.microsoft.com/office/drawing/2014/main" id="{AC49BC94-4DE5-8BC1-F05A-6944B046D292}"/>
              </a:ext>
            </a:extLst>
          </p:cNvPr>
          <p:cNvPicPr>
            <a:picLocks noRot="1" noChangeAspect="1"/>
          </p:cNvPicPr>
          <p:nvPr>
            <a:videoFile r:link="rId1"/>
          </p:nvPr>
        </p:nvPicPr>
        <p:blipFill>
          <a:blip r:embed="rId4"/>
          <a:stretch>
            <a:fillRect/>
          </a:stretch>
        </p:blipFill>
        <p:spPr>
          <a:xfrm>
            <a:off x="1091078" y="1296898"/>
            <a:ext cx="8524875" cy="4816566"/>
          </a:xfrm>
          <a:prstGeom prst="rect">
            <a:avLst/>
          </a:prstGeom>
        </p:spPr>
      </p:pic>
    </p:spTree>
    <p:extLst>
      <p:ext uri="{BB962C8B-B14F-4D97-AF65-F5344CB8AC3E}">
        <p14:creationId xmlns:p14="http://schemas.microsoft.com/office/powerpoint/2010/main" val="11403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CCE1-D972-F18B-9C2F-57300147F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E8C2E-8DE7-8FA9-A7F1-996CD6CD4FAC}"/>
              </a:ext>
            </a:extLst>
          </p:cNvPr>
          <p:cNvSpPr>
            <a:spLocks noGrp="1"/>
          </p:cNvSpPr>
          <p:nvPr>
            <p:ph type="title"/>
          </p:nvPr>
        </p:nvSpPr>
        <p:spPr>
          <a:xfrm>
            <a:off x="340242" y="14141"/>
            <a:ext cx="6937393" cy="1143000"/>
          </a:xfrm>
        </p:spPr>
        <p:txBody>
          <a:bodyPr/>
          <a:lstStyle/>
          <a:p>
            <a:r>
              <a:rPr lang="en-GB" dirty="0"/>
              <a:t>Asthma Control Test</a:t>
            </a:r>
          </a:p>
        </p:txBody>
      </p:sp>
      <p:sp>
        <p:nvSpPr>
          <p:cNvPr id="3" name="Content Placeholder 2">
            <a:extLst>
              <a:ext uri="{FF2B5EF4-FFF2-40B4-BE49-F238E27FC236}">
                <a16:creationId xmlns:a16="http://schemas.microsoft.com/office/drawing/2014/main" id="{7C4F33B6-F783-452E-4FA7-E740A108A3EE}"/>
              </a:ext>
            </a:extLst>
          </p:cNvPr>
          <p:cNvSpPr>
            <a:spLocks noGrp="1"/>
          </p:cNvSpPr>
          <p:nvPr>
            <p:ph idx="1"/>
          </p:nvPr>
        </p:nvSpPr>
        <p:spPr>
          <a:xfrm>
            <a:off x="191386" y="1239231"/>
            <a:ext cx="11844670" cy="4578592"/>
          </a:xfrm>
        </p:spPr>
        <p:txBody>
          <a:bodyPr/>
          <a:lstStyle/>
          <a:p>
            <a:pPr algn="just">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John returns to the pharmacy two months after the follow-up visit with his doctor and tells </a:t>
            </a:r>
            <a:r>
              <a:rPr lang="en-US" sz="1800" dirty="0">
                <a:solidFill>
                  <a:srgbClr val="0000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that his symptoms are completely under control, that he practically never has to use his inhaler as a rescue measure, and that he leads a normal life, doing more sports than ever.</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checks with a quick series of questions, and by applying the ACT he confirms that this is really the case.</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p:txBody>
      </p:sp>
      <p:pic>
        <p:nvPicPr>
          <p:cNvPr id="4" name="Imagen 3">
            <a:extLst>
              <a:ext uri="{FF2B5EF4-FFF2-40B4-BE49-F238E27FC236}">
                <a16:creationId xmlns:a16="http://schemas.microsoft.com/office/drawing/2014/main" id="{B6F540BE-F5FC-F28A-A3C3-176E1B138A86}"/>
              </a:ext>
            </a:extLst>
          </p:cNvPr>
          <p:cNvPicPr>
            <a:picLocks noChangeAspect="1"/>
          </p:cNvPicPr>
          <p:nvPr/>
        </p:nvPicPr>
        <p:blipFill>
          <a:blip r:embed="rId2"/>
          <a:stretch>
            <a:fillRect/>
          </a:stretch>
        </p:blipFill>
        <p:spPr>
          <a:xfrm>
            <a:off x="1828609" y="2909666"/>
            <a:ext cx="8300865" cy="2876259"/>
          </a:xfrm>
          <a:prstGeom prst="rect">
            <a:avLst/>
          </a:prstGeom>
        </p:spPr>
      </p:pic>
      <p:sp>
        <p:nvSpPr>
          <p:cNvPr id="5" name="CuadroTexto 4">
            <a:extLst>
              <a:ext uri="{FF2B5EF4-FFF2-40B4-BE49-F238E27FC236}">
                <a16:creationId xmlns:a16="http://schemas.microsoft.com/office/drawing/2014/main" id="{50C49947-6DC8-AF78-20E1-4CEE6A6C4C90}"/>
              </a:ext>
            </a:extLst>
          </p:cNvPr>
          <p:cNvSpPr txBox="1"/>
          <p:nvPr/>
        </p:nvSpPr>
        <p:spPr>
          <a:xfrm>
            <a:off x="2413591" y="5868014"/>
            <a:ext cx="8963246" cy="975845"/>
          </a:xfrm>
          <a:prstGeom prst="rect">
            <a:avLst/>
          </a:prstGeom>
          <a:noFill/>
        </p:spPr>
        <p:txBody>
          <a:bodyPr wrap="square" rtlCol="0">
            <a:spAutoFit/>
          </a:bodyPr>
          <a:lstStyle/>
          <a:p>
            <a:pPr marL="342900" lvl="0" indent="-342900" fontAlgn="base">
              <a:lnSpc>
                <a:spcPct val="107000"/>
              </a:lnSpc>
              <a:spcAft>
                <a:spcPts val="800"/>
              </a:spcAft>
              <a:buFont typeface="+mj-lt"/>
              <a:buAutoNum type="arabicPeriod"/>
            </a:pP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Nathan, R. A., Sorkness, C. A., Kosinski, M., Schatz, M., Li, J. T., et al. (2004). Development of the asthma control test: a survey for assessing asthma control. </a:t>
            </a:r>
            <a:r>
              <a:rPr lang="en-US" sz="800" i="1"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Journal of Allergy and Clinical Immunology</a:t>
            </a: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113(1), 59-65. </a:t>
            </a:r>
            <a:r>
              <a:rPr lang="en-US" sz="800" u="sng" strike="noStrike" kern="0" spc="0" dirty="0">
                <a:ln>
                  <a:noFill/>
                </a:ln>
                <a:solidFill>
                  <a:srgbClr val="0563C1"/>
                </a:solidFill>
                <a:effectLst/>
                <a:uFill>
                  <a:solidFill>
                    <a:srgbClr val="0563C1"/>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https://doi.org/10.1016/j.jaci.2003.09.008</a:t>
            </a: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indent="-342900">
              <a:lnSpc>
                <a:spcPct val="107000"/>
              </a:lnSpc>
              <a:spcAft>
                <a:spcPts val="800"/>
              </a:spcAft>
              <a:buFont typeface="+mj-lt"/>
              <a:buAutoNum type="arabicPeriod"/>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Global Initiative for Asthma. Global Strategy for Asthma Management and Prevention. [Internet]. 2024. [accessed: 2 February 2025]. Available at: </a:t>
            </a:r>
            <a:r>
              <a:rPr lang="en-US" sz="800" u="sng"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4"/>
              </a:rPr>
              <a:t>https://ginasthma.org/2024-report/</a:t>
            </a:r>
            <a:endParaRPr lang="ca-ES" sz="800" u="none" strike="noStrike" kern="0" spc="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pPr>
            <a:r>
              <a:rPr lang="en-US"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6" name="officeArt object" descr="Elipse 2064754986">
            <a:extLst>
              <a:ext uri="{FF2B5EF4-FFF2-40B4-BE49-F238E27FC236}">
                <a16:creationId xmlns:a16="http://schemas.microsoft.com/office/drawing/2014/main" id="{8AD3806B-7945-AB23-231E-58EE7DE3E475}"/>
              </a:ext>
            </a:extLst>
          </p:cNvPr>
          <p:cNvSpPr/>
          <p:nvPr/>
        </p:nvSpPr>
        <p:spPr>
          <a:xfrm>
            <a:off x="4759387" y="3166751"/>
            <a:ext cx="967562" cy="776177"/>
          </a:xfrm>
          <a:prstGeom prst="ellipse">
            <a:avLst/>
          </a:prstGeom>
          <a:noFill/>
          <a:ln w="19050" cap="flat">
            <a:solidFill>
              <a:srgbClr val="1C3052"/>
            </a:solidFill>
            <a:prstDash val="solid"/>
            <a:miter lim="800000"/>
          </a:ln>
          <a:effectLst/>
        </p:spPr>
        <p:txBody>
          <a:bodyPr/>
          <a:lstStyle/>
          <a:p>
            <a:endParaRPr lang="ca-ES"/>
          </a:p>
        </p:txBody>
      </p:sp>
      <p:pic>
        <p:nvPicPr>
          <p:cNvPr id="7" name="Imagen 6">
            <a:extLst>
              <a:ext uri="{FF2B5EF4-FFF2-40B4-BE49-F238E27FC236}">
                <a16:creationId xmlns:a16="http://schemas.microsoft.com/office/drawing/2014/main" id="{E44FD1E3-516E-2F3D-42E9-CAECE2139713}"/>
              </a:ext>
            </a:extLst>
          </p:cNvPr>
          <p:cNvPicPr>
            <a:picLocks noChangeAspect="1"/>
          </p:cNvPicPr>
          <p:nvPr/>
        </p:nvPicPr>
        <p:blipFill>
          <a:blip r:embed="rId5"/>
          <a:stretch>
            <a:fillRect/>
          </a:stretch>
        </p:blipFill>
        <p:spPr>
          <a:xfrm>
            <a:off x="4680960" y="4418022"/>
            <a:ext cx="1124416" cy="823830"/>
          </a:xfrm>
          <a:prstGeom prst="rect">
            <a:avLst/>
          </a:prstGeom>
        </p:spPr>
      </p:pic>
    </p:spTree>
    <p:extLst>
      <p:ext uri="{BB962C8B-B14F-4D97-AF65-F5344CB8AC3E}">
        <p14:creationId xmlns:p14="http://schemas.microsoft.com/office/powerpoint/2010/main" val="270907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5F8B-CD9F-F635-DDB9-B215FA036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1CB00-E983-79C0-1037-B6C0F18F768F}"/>
              </a:ext>
            </a:extLst>
          </p:cNvPr>
          <p:cNvSpPr>
            <a:spLocks noGrp="1"/>
          </p:cNvSpPr>
          <p:nvPr>
            <p:ph type="title"/>
          </p:nvPr>
        </p:nvSpPr>
        <p:spPr>
          <a:xfrm>
            <a:off x="609604" y="30090"/>
            <a:ext cx="6937393" cy="1143000"/>
          </a:xfrm>
        </p:spPr>
        <p:txBody>
          <a:bodyPr/>
          <a:lstStyle/>
          <a:p>
            <a:r>
              <a:rPr lang="en-GB" dirty="0"/>
              <a:t>Lack of treatment adherence</a:t>
            </a:r>
          </a:p>
        </p:txBody>
      </p:sp>
      <p:sp>
        <p:nvSpPr>
          <p:cNvPr id="3" name="Content Placeholder 2">
            <a:extLst>
              <a:ext uri="{FF2B5EF4-FFF2-40B4-BE49-F238E27FC236}">
                <a16:creationId xmlns:a16="http://schemas.microsoft.com/office/drawing/2014/main" id="{831A06FD-52B7-9F0A-1F23-5A5458DB858C}"/>
              </a:ext>
            </a:extLst>
          </p:cNvPr>
          <p:cNvSpPr>
            <a:spLocks noGrp="1"/>
          </p:cNvSpPr>
          <p:nvPr>
            <p:ph idx="1"/>
          </p:nvPr>
        </p:nvSpPr>
        <p:spPr>
          <a:xfrm>
            <a:off x="609600" y="1152997"/>
            <a:ext cx="10972800" cy="2153730"/>
          </a:xfrm>
        </p:spPr>
        <p:txBody>
          <a:bodyPr>
            <a:normAutofit/>
          </a:bodyPr>
          <a:lstStyle/>
          <a:p>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John returns to the pharmacy 5 months later to pick up his inhaler. </a:t>
            </a:r>
          </a:p>
          <a:p>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checks the electronic prescription records to see that he has not picked up his treatment for 3 months. </a:t>
            </a:r>
          </a:p>
          <a:p>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pharmacist asks him about this situation, and he says that because he was feeling so well and experiencing no symptoms, he thought he was cured and stopped using the inhaler completely. In addition, a friend explained to him that because his treatment contained a corticosteroid, he could not take it for a long time. Now his symptoms have returned, and he needs the maintenance treatment again.</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GB" dirty="0"/>
          </a:p>
        </p:txBody>
      </p:sp>
      <p:sp>
        <p:nvSpPr>
          <p:cNvPr id="4" name="CuadroTexto 3">
            <a:extLst>
              <a:ext uri="{FF2B5EF4-FFF2-40B4-BE49-F238E27FC236}">
                <a16:creationId xmlns:a16="http://schemas.microsoft.com/office/drawing/2014/main" id="{3C7B635A-C5B9-E3DC-C0E1-885B15A59FE2}"/>
              </a:ext>
            </a:extLst>
          </p:cNvPr>
          <p:cNvSpPr txBox="1"/>
          <p:nvPr/>
        </p:nvSpPr>
        <p:spPr>
          <a:xfrm>
            <a:off x="712381" y="3551274"/>
            <a:ext cx="10870019" cy="2153731"/>
          </a:xfrm>
          <a:prstGeom prst="rect">
            <a:avLst/>
          </a:prstGeom>
          <a:noFill/>
          <a:ln w="38100">
            <a:solidFill>
              <a:schemeClr val="accent1"/>
            </a:solidFill>
          </a:ln>
        </p:spPr>
        <p:txBody>
          <a:bodyPr wrap="square" rtlCol="0">
            <a:spAutoFit/>
          </a:bodyPr>
          <a:lstStyle/>
          <a:p>
            <a:pPr algn="just">
              <a:lnSpc>
                <a:spcPct val="107000"/>
              </a:lnSpc>
              <a:spcAft>
                <a:spcPts val="800"/>
              </a:spcAft>
            </a:pPr>
            <a:r>
              <a:rPr lang="en-U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Non-adherence to treatment is one of the problems that we also face in patients with asthma. It is estimated that only 50% of patients use their maintenance treatment daily. Pharmacists can play a crucial role in reversing this trend, overcoming the reluctance that certain patients have to using corticosteroids on a regular basis by explaining that with a correct inhalation technique and subsequent mouthwash, the side effects are minimal and, of course, the doses are insignificant, even if used daily, when compared to the oral doses that are administered in cases of severe exacerbation. In addition, the pharmacist should remind his patients that treatment with inhaled corticosteroids is the best way to reduce the inflammation of the airways</a:t>
            </a:r>
            <a:endParaRPr lang="ca-E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5" name="CuadroTexto 4">
            <a:extLst>
              <a:ext uri="{FF2B5EF4-FFF2-40B4-BE49-F238E27FC236}">
                <a16:creationId xmlns:a16="http://schemas.microsoft.com/office/drawing/2014/main" id="{70D83D58-1DD9-95B5-F0FC-151306B601D9}"/>
              </a:ext>
            </a:extLst>
          </p:cNvPr>
          <p:cNvSpPr txBox="1"/>
          <p:nvPr/>
        </p:nvSpPr>
        <p:spPr>
          <a:xfrm>
            <a:off x="2349795" y="5805376"/>
            <a:ext cx="9232605" cy="583429"/>
          </a:xfrm>
          <a:prstGeom prst="rect">
            <a:avLst/>
          </a:prstGeom>
          <a:noFill/>
        </p:spPr>
        <p:txBody>
          <a:bodyPr wrap="square" rtlCol="0">
            <a:spAutoFit/>
          </a:bodyPr>
          <a:lstStyle/>
          <a:p>
            <a:pPr marL="228600" lvl="0" indent="-2286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Price D, Fletcher M, van der Molen T. Asthma control and management in 8,000 European patients: the </a:t>
            </a:r>
            <a:r>
              <a:rPr lang="en-US" sz="800" u="none" strike="noStrike" kern="0" spc="0" dirty="0" err="1">
                <a:ln>
                  <a:noFill/>
                </a:ln>
                <a:solidFill>
                  <a:srgbClr val="000000"/>
                </a:solidFill>
                <a:effectLst/>
                <a:uFill>
                  <a:solidFill>
                    <a:srgbClr val="000000"/>
                  </a:solidFill>
                </a:uFill>
                <a:latin typeface="Helvetica"/>
                <a:ea typeface="Helvetica"/>
                <a:cs typeface="Helvetica"/>
              </a:rPr>
              <a:t>REcognise</a:t>
            </a:r>
            <a:r>
              <a:rPr lang="en-US" sz="800" u="none" strike="noStrike" kern="0" spc="0" dirty="0">
                <a:ln>
                  <a:noFill/>
                </a:ln>
                <a:solidFill>
                  <a:srgbClr val="000000"/>
                </a:solidFill>
                <a:effectLst/>
                <a:uFill>
                  <a:solidFill>
                    <a:srgbClr val="000000"/>
                  </a:solidFill>
                </a:uFill>
                <a:latin typeface="Helvetica"/>
                <a:ea typeface="Helvetica"/>
                <a:cs typeface="Helvetica"/>
              </a:rPr>
              <a:t> Asthma and </a:t>
            </a:r>
            <a:r>
              <a:rPr lang="en-US" sz="800" u="none" strike="noStrike" kern="0" spc="0" dirty="0" err="1">
                <a:ln>
                  <a:noFill/>
                </a:ln>
                <a:solidFill>
                  <a:srgbClr val="000000"/>
                </a:solidFill>
                <a:effectLst/>
                <a:uFill>
                  <a:solidFill>
                    <a:srgbClr val="000000"/>
                  </a:solidFill>
                </a:uFill>
                <a:latin typeface="Helvetica"/>
                <a:ea typeface="Helvetica"/>
                <a:cs typeface="Helvetica"/>
              </a:rPr>
              <a:t>LInk</a:t>
            </a:r>
            <a:r>
              <a:rPr lang="en-US" sz="800" u="none" strike="noStrike" kern="0" spc="0" dirty="0">
                <a:ln>
                  <a:noFill/>
                </a:ln>
                <a:solidFill>
                  <a:srgbClr val="000000"/>
                </a:solidFill>
                <a:effectLst/>
                <a:uFill>
                  <a:solidFill>
                    <a:srgbClr val="000000"/>
                  </a:solidFill>
                </a:uFill>
                <a:latin typeface="Helvetica"/>
                <a:ea typeface="Helvetica"/>
                <a:cs typeface="Helvetica"/>
              </a:rPr>
              <a:t> to Symptoms and Experience (REALISE) survey. NPJ Prim Care Respir Med. 2014 Jun 12;24:14009. doi:10.1038/npjpcrm.2014.9 </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228600" indent="-228600">
              <a:lnSpc>
                <a:spcPct val="107000"/>
              </a:lnSpc>
              <a:spcAft>
                <a:spcPts val="800"/>
              </a:spcAft>
              <a:buFont typeface="+mj-lt"/>
              <a:buAutoNum type="arabicPeriod"/>
            </a:pPr>
            <a:r>
              <a:rPr lang="en-US" sz="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https://ginasthma.org/2024-report/</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spTree>
    <p:extLst>
      <p:ext uri="{BB962C8B-B14F-4D97-AF65-F5344CB8AC3E}">
        <p14:creationId xmlns:p14="http://schemas.microsoft.com/office/powerpoint/2010/main" val="2897814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46908-E741-9E44-1296-83F647949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960C9-B5B2-4839-0326-B823896DFC45}"/>
              </a:ext>
            </a:extLst>
          </p:cNvPr>
          <p:cNvSpPr>
            <a:spLocks noGrp="1"/>
          </p:cNvSpPr>
          <p:nvPr>
            <p:ph type="title"/>
          </p:nvPr>
        </p:nvSpPr>
        <p:spPr>
          <a:xfrm>
            <a:off x="609600" y="8825"/>
            <a:ext cx="6937393" cy="1143000"/>
          </a:xfrm>
        </p:spPr>
        <p:txBody>
          <a:bodyPr/>
          <a:lstStyle/>
          <a:p>
            <a:r>
              <a:rPr lang="en-GB" dirty="0"/>
              <a:t>Asthma, a chronic condition</a:t>
            </a:r>
          </a:p>
        </p:txBody>
      </p:sp>
      <p:sp>
        <p:nvSpPr>
          <p:cNvPr id="3" name="Content Placeholder 2">
            <a:extLst>
              <a:ext uri="{FF2B5EF4-FFF2-40B4-BE49-F238E27FC236}">
                <a16:creationId xmlns:a16="http://schemas.microsoft.com/office/drawing/2014/main" id="{7C13A4A1-1EEC-0CA2-FDE1-802921B1A19F}"/>
              </a:ext>
            </a:extLst>
          </p:cNvPr>
          <p:cNvSpPr>
            <a:spLocks noGrp="1"/>
          </p:cNvSpPr>
          <p:nvPr>
            <p:ph idx="1"/>
          </p:nvPr>
        </p:nvSpPr>
        <p:spPr>
          <a:xfrm>
            <a:off x="233916" y="1218180"/>
            <a:ext cx="11770242" cy="1515137"/>
          </a:xfrm>
        </p:spPr>
        <p:txBody>
          <a:bodyPr/>
          <a:lstStyle/>
          <a:p>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John finally understands that he must restart his control treatment and can only reduce the dosage or use after his doctor has evaluated his symptoms and the degree of control of his asthma. Additionally, there are some non-pharmacological strategies available to John that can help him to keep his condition under control, such as informing him about medicines that may make asthma worse, and trigger avoidance.</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GB" dirty="0"/>
          </a:p>
        </p:txBody>
      </p:sp>
      <p:sp>
        <p:nvSpPr>
          <p:cNvPr id="5" name="CuadroTexto 4">
            <a:extLst>
              <a:ext uri="{FF2B5EF4-FFF2-40B4-BE49-F238E27FC236}">
                <a16:creationId xmlns:a16="http://schemas.microsoft.com/office/drawing/2014/main" id="{73768AC8-A366-7757-434D-F1BA8C5B92EC}"/>
              </a:ext>
            </a:extLst>
          </p:cNvPr>
          <p:cNvSpPr txBox="1"/>
          <p:nvPr/>
        </p:nvSpPr>
        <p:spPr>
          <a:xfrm>
            <a:off x="7028121" y="2324179"/>
            <a:ext cx="5061098" cy="4137095"/>
          </a:xfrm>
          <a:prstGeom prst="rect">
            <a:avLst/>
          </a:prstGeom>
          <a:noFill/>
          <a:ln w="38100">
            <a:solidFill>
              <a:schemeClr val="accent1"/>
            </a:solidFill>
          </a:ln>
        </p:spPr>
        <p:txBody>
          <a:bodyPr wrap="square" rtlCol="0">
            <a:spAutoFit/>
          </a:bodyPr>
          <a:lstStyle/>
          <a:p>
            <a:pPr>
              <a:lnSpc>
                <a:spcPct val="107000"/>
              </a:lnSpc>
              <a:spcAft>
                <a:spcPts val="800"/>
              </a:spcAft>
              <a:buNone/>
            </a:pPr>
            <a:r>
              <a:rPr lang="en-U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Asthma is a diverse condition marked by a chronic inflammation in the airways. Consequently, an individual with asthma aims to achieve good control over their condition through proper management. While some patients may experience clinical remission, particularly during childhood and adolescence, asthma frequently returns later in life.</a:t>
            </a:r>
          </a:p>
          <a:p>
            <a:pPr>
              <a:lnSpc>
                <a:spcPct val="107000"/>
              </a:lnSpc>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While medication plays a crucial role in asthma management, it is essential to consider other key strategies to control symptoms and reduce the risk of adverse outcomes</a:t>
            </a:r>
            <a:endParaRPr lang="es-ES" i="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buNone/>
            </a:pPr>
            <a:r>
              <a:rPr lang="en-U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In conclusion, asthma is a long-term condition, and remission does not equate to a cure.</a:t>
            </a:r>
            <a:endParaRPr lang="ca-ES" sz="1800" i="1"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6" name="Imagen 5">
            <a:extLst>
              <a:ext uri="{FF2B5EF4-FFF2-40B4-BE49-F238E27FC236}">
                <a16:creationId xmlns:a16="http://schemas.microsoft.com/office/drawing/2014/main" id="{F8F028D2-8EAE-A2C6-72CC-ADB3D5B6CEE7}"/>
              </a:ext>
            </a:extLst>
          </p:cNvPr>
          <p:cNvPicPr>
            <a:picLocks noChangeAspect="1"/>
          </p:cNvPicPr>
          <p:nvPr/>
        </p:nvPicPr>
        <p:blipFill>
          <a:blip r:embed="rId2"/>
          <a:stretch>
            <a:fillRect/>
          </a:stretch>
        </p:blipFill>
        <p:spPr>
          <a:xfrm>
            <a:off x="233916" y="2573266"/>
            <a:ext cx="6681795" cy="3066554"/>
          </a:xfrm>
          <a:prstGeom prst="rect">
            <a:avLst/>
          </a:prstGeom>
        </p:spPr>
      </p:pic>
      <p:sp>
        <p:nvSpPr>
          <p:cNvPr id="7" name="CuadroTexto 6">
            <a:extLst>
              <a:ext uri="{FF2B5EF4-FFF2-40B4-BE49-F238E27FC236}">
                <a16:creationId xmlns:a16="http://schemas.microsoft.com/office/drawing/2014/main" id="{F34F1CAB-A233-5301-8CDC-E5EC2421C754}"/>
              </a:ext>
            </a:extLst>
          </p:cNvPr>
          <p:cNvSpPr txBox="1"/>
          <p:nvPr/>
        </p:nvSpPr>
        <p:spPr>
          <a:xfrm>
            <a:off x="138224" y="5674814"/>
            <a:ext cx="6777488" cy="346185"/>
          </a:xfrm>
          <a:prstGeom prst="rect">
            <a:avLst/>
          </a:prstGeom>
          <a:noFill/>
        </p:spPr>
        <p:txBody>
          <a:bodyPr wrap="square" rtlCol="0">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https://ginasthma.org/2024-report/</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spTree>
    <p:extLst>
      <p:ext uri="{BB962C8B-B14F-4D97-AF65-F5344CB8AC3E}">
        <p14:creationId xmlns:p14="http://schemas.microsoft.com/office/powerpoint/2010/main" val="3308993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FD6C-00E8-D581-39E0-2D285FE61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62B3B-D3D8-686C-A5C8-0CCAFE05B04A}"/>
              </a:ext>
            </a:extLst>
          </p:cNvPr>
          <p:cNvSpPr>
            <a:spLocks noGrp="1"/>
          </p:cNvSpPr>
          <p:nvPr>
            <p:ph type="title"/>
          </p:nvPr>
        </p:nvSpPr>
        <p:spPr>
          <a:xfrm>
            <a:off x="609604" y="103336"/>
            <a:ext cx="8991596" cy="1143000"/>
          </a:xfrm>
        </p:spPr>
        <p:txBody>
          <a:bodyPr/>
          <a:lstStyle/>
          <a:p>
            <a:r>
              <a:rPr lang="en-GB" dirty="0"/>
              <a:t>Non-pharmacological strategies</a:t>
            </a:r>
          </a:p>
        </p:txBody>
      </p:sp>
      <p:sp>
        <p:nvSpPr>
          <p:cNvPr id="3" name="Content Placeholder 2">
            <a:extLst>
              <a:ext uri="{FF2B5EF4-FFF2-40B4-BE49-F238E27FC236}">
                <a16:creationId xmlns:a16="http://schemas.microsoft.com/office/drawing/2014/main" id="{A4974574-2295-BD8B-BF81-85073E01D042}"/>
              </a:ext>
            </a:extLst>
          </p:cNvPr>
          <p:cNvSpPr>
            <a:spLocks noGrp="1"/>
          </p:cNvSpPr>
          <p:nvPr>
            <p:ph idx="1"/>
          </p:nvPr>
        </p:nvSpPr>
        <p:spPr>
          <a:xfrm>
            <a:off x="297712" y="1218291"/>
            <a:ext cx="11709104" cy="1302485"/>
          </a:xfrm>
        </p:spPr>
        <p:txBody>
          <a:bodyPr>
            <a:normAutofit fontScale="92500" lnSpcReduction="10000"/>
          </a:bodyPr>
          <a:lstStyle/>
          <a:p>
            <a:pPr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While medication plays a crucial role in asthma management, it is essential to consider other key strategies to control symptoms and reduce the risk of adverse outcomes. Therefore, it is critical to </a:t>
            </a:r>
            <a:r>
              <a:rPr lang="en-US" sz="1800" dirty="0" err="1">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emphasise</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non-pharmacological approaches for asthma patients, as medication alone is insufficient for controlling asthma symptoms.</a:t>
            </a:r>
          </a:p>
          <a:p>
            <a:pPr algn="just"/>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There is a long list of non-pharmacological strategies to put in place in asthma management. Some of them may be applied in the pharmacy setting, such as:</a:t>
            </a:r>
            <a:endParaRPr lang="ca-ES" sz="16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0" indent="0">
              <a:buNone/>
            </a:pPr>
            <a:endParaRPr lang="en-GB" dirty="0"/>
          </a:p>
        </p:txBody>
      </p:sp>
      <p:sp>
        <p:nvSpPr>
          <p:cNvPr id="5" name="CuadroTexto 4">
            <a:extLst>
              <a:ext uri="{FF2B5EF4-FFF2-40B4-BE49-F238E27FC236}">
                <a16:creationId xmlns:a16="http://schemas.microsoft.com/office/drawing/2014/main" id="{A5FE2D81-9EDE-B59E-81C5-1ADF9033302B}"/>
              </a:ext>
            </a:extLst>
          </p:cNvPr>
          <p:cNvSpPr txBox="1"/>
          <p:nvPr/>
        </p:nvSpPr>
        <p:spPr>
          <a:xfrm>
            <a:off x="2349795" y="6230679"/>
            <a:ext cx="9420447" cy="214482"/>
          </a:xfrm>
          <a:prstGeom prst="rect">
            <a:avLst/>
          </a:prstGeom>
          <a:noFill/>
        </p:spPr>
        <p:txBody>
          <a:bodyPr wrap="square" rtlCol="0">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https://ginasthma.org/2024-report/</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sp>
        <p:nvSpPr>
          <p:cNvPr id="9" name="CuadroTexto 8">
            <a:extLst>
              <a:ext uri="{FF2B5EF4-FFF2-40B4-BE49-F238E27FC236}">
                <a16:creationId xmlns:a16="http://schemas.microsoft.com/office/drawing/2014/main" id="{1BAF1767-151E-A93C-5155-FD2CD31EC704}"/>
              </a:ext>
            </a:extLst>
          </p:cNvPr>
          <p:cNvSpPr txBox="1"/>
          <p:nvPr/>
        </p:nvSpPr>
        <p:spPr>
          <a:xfrm>
            <a:off x="499731" y="2658999"/>
            <a:ext cx="5009939" cy="2757871"/>
          </a:xfrm>
          <a:prstGeom prst="rect">
            <a:avLst/>
          </a:prstGeom>
          <a:noFill/>
          <a:ln w="38100">
            <a:solidFill>
              <a:schemeClr val="accent1"/>
            </a:solidFill>
          </a:ln>
        </p:spPr>
        <p:txBody>
          <a:bodyPr wrap="square">
            <a:spAutoFit/>
          </a:bodyPr>
          <a:lstStyle/>
          <a:p>
            <a:pPr>
              <a:lnSpc>
                <a:spcPct val="107000"/>
              </a:lnSpc>
              <a:spcAft>
                <a:spcPts val="800"/>
              </a:spcAft>
              <a:buNone/>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Inform about medicines that may make asthma worse (e.g., beta-blocker medicines, aspirin and other NSAIDs).</a:t>
            </a:r>
            <a:endParaRPr lang="ca-ES" sz="16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buNone/>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Advise on asthma and support the management of occupational asthma with identification and avoidance of allergen exposure as early as possible.</a:t>
            </a:r>
            <a:endParaRPr lang="ca-ES" sz="16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buNone/>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Inform patients about trigger avoidance.</a:t>
            </a:r>
            <a:endParaRPr lang="ca-ES" sz="16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nSpc>
                <a:spcPct val="107000"/>
              </a:lnSpc>
              <a:spcAft>
                <a:spcPts val="800"/>
              </a:spcAft>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Advise on smoking cessation.</a:t>
            </a:r>
            <a:endParaRPr lang="ca-ES" sz="16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pic>
        <p:nvPicPr>
          <p:cNvPr id="10" name="Imagen 9">
            <a:extLst>
              <a:ext uri="{FF2B5EF4-FFF2-40B4-BE49-F238E27FC236}">
                <a16:creationId xmlns:a16="http://schemas.microsoft.com/office/drawing/2014/main" id="{A1FEC47E-95A0-D146-2390-DF72FFD1FAA6}"/>
              </a:ext>
            </a:extLst>
          </p:cNvPr>
          <p:cNvPicPr>
            <a:picLocks noChangeAspect="1"/>
          </p:cNvPicPr>
          <p:nvPr/>
        </p:nvPicPr>
        <p:blipFill>
          <a:blip r:embed="rId2"/>
          <a:stretch>
            <a:fillRect/>
          </a:stretch>
        </p:blipFill>
        <p:spPr>
          <a:xfrm>
            <a:off x="5622198" y="2460284"/>
            <a:ext cx="6272090" cy="3472683"/>
          </a:xfrm>
          <a:prstGeom prst="rect">
            <a:avLst/>
          </a:prstGeom>
        </p:spPr>
      </p:pic>
    </p:spTree>
    <p:extLst>
      <p:ext uri="{BB962C8B-B14F-4D97-AF65-F5344CB8AC3E}">
        <p14:creationId xmlns:p14="http://schemas.microsoft.com/office/powerpoint/2010/main" val="228941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3FC33-46BD-B68B-564C-3E69313F1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D41FC-236E-C464-18B5-ABAD2937A5CE}"/>
              </a:ext>
            </a:extLst>
          </p:cNvPr>
          <p:cNvSpPr>
            <a:spLocks noGrp="1"/>
          </p:cNvSpPr>
          <p:nvPr>
            <p:ph type="title"/>
          </p:nvPr>
        </p:nvSpPr>
        <p:spPr>
          <a:xfrm>
            <a:off x="474920" y="264510"/>
            <a:ext cx="6937393" cy="871870"/>
          </a:xfrm>
        </p:spPr>
        <p:txBody>
          <a:bodyPr/>
          <a:lstStyle/>
          <a:p>
            <a:r>
              <a:rPr lang="en-GB" dirty="0"/>
              <a:t>Smoking cessation</a:t>
            </a:r>
          </a:p>
        </p:txBody>
      </p:sp>
      <p:sp>
        <p:nvSpPr>
          <p:cNvPr id="3" name="Content Placeholder 2">
            <a:extLst>
              <a:ext uri="{FF2B5EF4-FFF2-40B4-BE49-F238E27FC236}">
                <a16:creationId xmlns:a16="http://schemas.microsoft.com/office/drawing/2014/main" id="{D8FBB6D9-E34A-5822-AB19-CF3036BD9B0F}"/>
              </a:ext>
            </a:extLst>
          </p:cNvPr>
          <p:cNvSpPr>
            <a:spLocks noGrp="1"/>
          </p:cNvSpPr>
          <p:nvPr>
            <p:ph idx="1"/>
          </p:nvPr>
        </p:nvSpPr>
        <p:spPr>
          <a:xfrm>
            <a:off x="361507" y="1038427"/>
            <a:ext cx="11600121" cy="4950298"/>
          </a:xfrm>
        </p:spPr>
        <p:txBody>
          <a:bodyPr/>
          <a:lstStyle/>
          <a:p>
            <a:pPr algn="just">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Tobacco has multiple harmful effects on asthma patients. Consequently, one of the most important non-pharmacological treatments would be smoking cessation if the patient is an active smoker. More information on smoking cessation is available here - </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2"/>
              </a:rPr>
              <a:t>http://ipcrg.org/tobacco-dependence</a:t>
            </a: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lgn="just">
              <a:lnSpc>
                <a:spcPct val="107000"/>
              </a:lnSpc>
              <a:spcAft>
                <a:spcPts val="800"/>
              </a:spcAft>
              <a:buFont typeface="Arial" panose="020B0604020202020204" pitchFamily="34" charset="0"/>
              <a:buChar char="•"/>
            </a:pPr>
            <a:r>
              <a:rPr lang="en-U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Pharmacists can help asthma patients by encouraging them to quit smoking, advising on smoking cessation programs, referring them to a family doctor, or offering the smoking cessation service that some pharmacies provide. In any case, patients with asthma should always avoid secondhand smoke, as it is one of the most significant triggers</a:t>
            </a: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5" name="CuadroTexto 4">
            <a:extLst>
              <a:ext uri="{FF2B5EF4-FFF2-40B4-BE49-F238E27FC236}">
                <a16:creationId xmlns:a16="http://schemas.microsoft.com/office/drawing/2014/main" id="{7E7AE183-A112-2304-303F-0D7E5BAB2CA0}"/>
              </a:ext>
            </a:extLst>
          </p:cNvPr>
          <p:cNvSpPr txBox="1"/>
          <p:nvPr/>
        </p:nvSpPr>
        <p:spPr>
          <a:xfrm>
            <a:off x="630562" y="3040782"/>
            <a:ext cx="8039987" cy="2031325"/>
          </a:xfrm>
          <a:prstGeom prst="rect">
            <a:avLst/>
          </a:prstGeom>
          <a:noFill/>
          <a:ln w="38100">
            <a:solidFill>
              <a:schemeClr val="accent1"/>
            </a:solidFill>
          </a:ln>
        </p:spPr>
        <p:txBody>
          <a:bodyPr wrap="square">
            <a:spAutoFit/>
          </a:bodyPr>
          <a:lstStyle/>
          <a:p>
            <a:pPr algn="l">
              <a:buFont typeface="Arial" panose="020B0604020202020204" pitchFamily="34" charset="0"/>
              <a:buChar char="•"/>
            </a:pPr>
            <a:r>
              <a:rPr lang="en-US" b="1" i="1" dirty="0">
                <a:effectLst/>
                <a:latin typeface="fkGroteskNeue"/>
              </a:rPr>
              <a:t>Smoking as a Risk Factor: </a:t>
            </a:r>
            <a:r>
              <a:rPr lang="en-US" b="0" i="1" dirty="0">
                <a:effectLst/>
                <a:latin typeface="fkGroteskNeue"/>
              </a:rPr>
              <a:t>Exposure to tobacco smoke is listed among the major risk factors for asthma exacerbations, poor symptom control, and the development of persistent airflow limitation</a:t>
            </a:r>
            <a:r>
              <a:rPr lang="en-US" b="0" i="1" dirty="0">
                <a:effectLst/>
                <a:latin typeface="berkeleyMono"/>
              </a:rPr>
              <a:t>.</a:t>
            </a:r>
            <a:endParaRPr lang="en-US" b="0" i="1" dirty="0">
              <a:effectLst/>
              <a:latin typeface="fkGroteskNeue"/>
            </a:endParaRPr>
          </a:p>
          <a:p>
            <a:pPr algn="l">
              <a:buFont typeface="Arial" panose="020B0604020202020204" pitchFamily="34" charset="0"/>
              <a:buChar char="•"/>
            </a:pPr>
            <a:r>
              <a:rPr lang="en-US" b="1" i="1" dirty="0">
                <a:effectLst/>
                <a:latin typeface="fkGroteskNeue"/>
              </a:rPr>
              <a:t>Impact on Asthma Outcomes: </a:t>
            </a:r>
            <a:r>
              <a:rPr lang="en-US" b="0" i="1" dirty="0">
                <a:effectLst/>
                <a:latin typeface="fkGroteskNeue"/>
              </a:rPr>
              <a:t>Smoking (including active smoking and secondhand exposure) worsens asthma symptoms, increases the frequency and severity of exacerbations, and reduces the effectiveness of inhaled corticosteroids (ICS) and other asthma medications</a:t>
            </a:r>
          </a:p>
        </p:txBody>
      </p:sp>
      <p:sp>
        <p:nvSpPr>
          <p:cNvPr id="6" name="CuadroTexto 5">
            <a:extLst>
              <a:ext uri="{FF2B5EF4-FFF2-40B4-BE49-F238E27FC236}">
                <a16:creationId xmlns:a16="http://schemas.microsoft.com/office/drawing/2014/main" id="{A343EE9E-D0FB-1463-3A85-3600C7ED0B60}"/>
              </a:ext>
            </a:extLst>
          </p:cNvPr>
          <p:cNvSpPr txBox="1"/>
          <p:nvPr/>
        </p:nvSpPr>
        <p:spPr>
          <a:xfrm>
            <a:off x="2870791" y="6223892"/>
            <a:ext cx="9505507" cy="448777"/>
          </a:xfrm>
          <a:prstGeom prst="rect">
            <a:avLst/>
          </a:prstGeom>
          <a:noFill/>
        </p:spPr>
        <p:txBody>
          <a:bodyPr wrap="square" rtlCol="0">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a:t>
            </a:r>
            <a:r>
              <a:rPr lang="en-US" sz="800" u="none" strike="noStrike" kern="0" spc="0" dirty="0">
                <a:ln>
                  <a:noFill/>
                </a:ln>
                <a:solidFill>
                  <a:srgbClr val="000000"/>
                </a:solidFill>
                <a:effectLst/>
                <a:uFill>
                  <a:solidFill>
                    <a:srgbClr val="000000"/>
                  </a:solidFill>
                </a:uFill>
                <a:latin typeface="Helvetica"/>
                <a:ea typeface="Helvetica"/>
                <a:cs typeface="Helvetica"/>
                <a:hlinkClick r:id="rId3"/>
              </a:rPr>
              <a:t>https://ginasthma.org/2024-report/</a:t>
            </a:r>
            <a:endParaRPr lang="en-U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kern="0" dirty="0">
                <a:solidFill>
                  <a:srgbClr val="000000"/>
                </a:solidFill>
                <a:uFill>
                  <a:solidFill>
                    <a:srgbClr val="000000"/>
                  </a:solidFill>
                </a:uFill>
                <a:latin typeface="Helvetica"/>
                <a:ea typeface="Helvetica"/>
                <a:cs typeface="Helvetica"/>
              </a:rPr>
              <a:t>IPCRG Tobacco Dependence </a:t>
            </a:r>
            <a:r>
              <a:rPr lang="en-US" sz="800" kern="0" dirty="0">
                <a:solidFill>
                  <a:srgbClr val="000000"/>
                </a:solidFill>
                <a:uFill>
                  <a:solidFill>
                    <a:srgbClr val="000000"/>
                  </a:solidFill>
                </a:uFill>
                <a:latin typeface="Helvetica"/>
                <a:ea typeface="Helvetica"/>
                <a:cs typeface="Helvetica"/>
                <a:hlinkClick r:id="rId2"/>
              </a:rPr>
              <a:t>http://ipcrg.org/tobacco-dependence</a:t>
            </a:r>
            <a:r>
              <a:rPr lang="en-US" sz="800" kern="0" dirty="0">
                <a:solidFill>
                  <a:srgbClr val="000000"/>
                </a:solidFill>
                <a:uFill>
                  <a:solidFill>
                    <a:srgbClr val="000000"/>
                  </a:solidFill>
                </a:uFill>
                <a:latin typeface="Helvetica"/>
                <a:ea typeface="Helvetica"/>
                <a:cs typeface="Helvetica"/>
              </a:rPr>
              <a:t> </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pic>
        <p:nvPicPr>
          <p:cNvPr id="4" name="Imagen 3">
            <a:extLst>
              <a:ext uri="{FF2B5EF4-FFF2-40B4-BE49-F238E27FC236}">
                <a16:creationId xmlns:a16="http://schemas.microsoft.com/office/drawing/2014/main" id="{E7EBC4FB-4018-20F6-E32C-19E4779159CB}"/>
              </a:ext>
            </a:extLst>
          </p:cNvPr>
          <p:cNvPicPr>
            <a:picLocks noChangeAspect="1"/>
          </p:cNvPicPr>
          <p:nvPr/>
        </p:nvPicPr>
        <p:blipFill>
          <a:blip r:embed="rId4"/>
          <a:stretch>
            <a:fillRect/>
          </a:stretch>
        </p:blipFill>
        <p:spPr>
          <a:xfrm>
            <a:off x="8801684" y="3087507"/>
            <a:ext cx="3028809" cy="3028809"/>
          </a:xfrm>
          <a:prstGeom prst="rect">
            <a:avLst/>
          </a:prstGeom>
        </p:spPr>
      </p:pic>
      <p:sp>
        <p:nvSpPr>
          <p:cNvPr id="7" name="CuadroTexto 6">
            <a:extLst>
              <a:ext uri="{FF2B5EF4-FFF2-40B4-BE49-F238E27FC236}">
                <a16:creationId xmlns:a16="http://schemas.microsoft.com/office/drawing/2014/main" id="{E96AE9B0-76AE-E159-96F1-5EF368BDC965}"/>
              </a:ext>
            </a:extLst>
          </p:cNvPr>
          <p:cNvSpPr txBox="1"/>
          <p:nvPr/>
        </p:nvSpPr>
        <p:spPr>
          <a:xfrm>
            <a:off x="483781" y="5192986"/>
            <a:ext cx="8195629" cy="923330"/>
          </a:xfrm>
          <a:prstGeom prst="rect">
            <a:avLst/>
          </a:prstGeom>
          <a:noFill/>
        </p:spPr>
        <p:txBody>
          <a:bodyPr wrap="square" rtlCol="0">
            <a:spAutoFit/>
          </a:bodyPr>
          <a:lstStyle/>
          <a:p>
            <a:pPr marL="285750" indent="-285750">
              <a:buFont typeface="Arial" panose="020B0604020202020204" pitchFamily="34" charset="0"/>
              <a:buChar char="•"/>
            </a:pPr>
            <a:r>
              <a:rPr lang="en-US" dirty="0"/>
              <a:t>Bearing in mind that John is not a smoker, what the pharmacist should do in this case is to tell John to avoid passive exposure to smoke since it could trigger or worsen his symptoms.</a:t>
            </a:r>
            <a:endParaRPr lang="es-ES" dirty="0"/>
          </a:p>
        </p:txBody>
      </p:sp>
    </p:spTree>
    <p:extLst>
      <p:ext uri="{BB962C8B-B14F-4D97-AF65-F5344CB8AC3E}">
        <p14:creationId xmlns:p14="http://schemas.microsoft.com/office/powerpoint/2010/main" val="733971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4E2A-66C5-5766-A7D2-FD05EC6F2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E0505-0692-2559-E93D-CC7F049F0AE9}"/>
              </a:ext>
            </a:extLst>
          </p:cNvPr>
          <p:cNvSpPr>
            <a:spLocks noGrp="1"/>
          </p:cNvSpPr>
          <p:nvPr>
            <p:ph type="title"/>
          </p:nvPr>
        </p:nvSpPr>
        <p:spPr/>
        <p:txBody>
          <a:bodyPr/>
          <a:lstStyle/>
          <a:p>
            <a:r>
              <a:rPr lang="en-GB" dirty="0"/>
              <a:t>People with asthma deserve…</a:t>
            </a:r>
          </a:p>
        </p:txBody>
      </p:sp>
      <p:pic>
        <p:nvPicPr>
          <p:cNvPr id="4" name="Marcador de contenido 3">
            <a:extLst>
              <a:ext uri="{FF2B5EF4-FFF2-40B4-BE49-F238E27FC236}">
                <a16:creationId xmlns:a16="http://schemas.microsoft.com/office/drawing/2014/main" id="{810BC752-808D-D737-1F67-6C9A01B9D9FC}"/>
              </a:ext>
            </a:extLst>
          </p:cNvPr>
          <p:cNvPicPr>
            <a:picLocks noGrp="1" noChangeAspect="1"/>
          </p:cNvPicPr>
          <p:nvPr>
            <p:ph idx="1"/>
          </p:nvPr>
        </p:nvPicPr>
        <p:blipFill>
          <a:blip r:embed="rId2"/>
          <a:stretch>
            <a:fillRect/>
          </a:stretch>
        </p:blipFill>
        <p:spPr>
          <a:xfrm>
            <a:off x="2328832" y="1237436"/>
            <a:ext cx="3777801" cy="5290779"/>
          </a:xfrm>
          <a:prstGeom prst="rect">
            <a:avLst/>
          </a:prstGeom>
        </p:spPr>
      </p:pic>
      <p:sp>
        <p:nvSpPr>
          <p:cNvPr id="6" name="CuadroTexto 5">
            <a:extLst>
              <a:ext uri="{FF2B5EF4-FFF2-40B4-BE49-F238E27FC236}">
                <a16:creationId xmlns:a16="http://schemas.microsoft.com/office/drawing/2014/main" id="{35CA1C03-E772-0E2A-3F26-8DA61C4254FD}"/>
              </a:ext>
            </a:extLst>
          </p:cNvPr>
          <p:cNvSpPr txBox="1"/>
          <p:nvPr/>
        </p:nvSpPr>
        <p:spPr>
          <a:xfrm>
            <a:off x="6990734" y="6333677"/>
            <a:ext cx="6097772" cy="249684"/>
          </a:xfrm>
          <a:prstGeom prst="rect">
            <a:avLst/>
          </a:prstGeom>
          <a:noFill/>
        </p:spPr>
        <p:txBody>
          <a:bodyPr wrap="square">
            <a:spAutoFit/>
          </a:bodyPr>
          <a:lstStyle/>
          <a:p>
            <a:pPr>
              <a:lnSpc>
                <a:spcPct val="107000"/>
              </a:lnSpc>
              <a:spcAft>
                <a:spcPts val="800"/>
              </a:spcAft>
            </a:pPr>
            <a:r>
              <a:rPr lang="en-US" sz="1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hlinkClick r:id="rId3"/>
              </a:rPr>
              <a:t>https://www.ipcrg.org/asthmarightcare/what-does-good-quality-asthma-care-look-like</a:t>
            </a:r>
            <a:r>
              <a:rPr lang="en-US" sz="1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ca-ES" sz="10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 name="TextBox 2">
            <a:extLst>
              <a:ext uri="{FF2B5EF4-FFF2-40B4-BE49-F238E27FC236}">
                <a16:creationId xmlns:a16="http://schemas.microsoft.com/office/drawing/2014/main" id="{89B561D1-1FA5-189B-A547-91851ED4D857}"/>
              </a:ext>
            </a:extLst>
          </p:cNvPr>
          <p:cNvSpPr txBox="1"/>
          <p:nvPr/>
        </p:nvSpPr>
        <p:spPr>
          <a:xfrm>
            <a:off x="6990734" y="1040634"/>
            <a:ext cx="4837471" cy="5262979"/>
          </a:xfrm>
          <a:prstGeom prst="rect">
            <a:avLst/>
          </a:prstGeom>
          <a:noFill/>
        </p:spPr>
        <p:txBody>
          <a:bodyPr wrap="square" rtlCol="0">
            <a:spAutoFit/>
          </a:bodyPr>
          <a:lstStyle/>
          <a:p>
            <a:r>
              <a:rPr lang="en-GB" sz="1400" b="0" i="0" dirty="0">
                <a:solidFill>
                  <a:srgbClr val="223843"/>
                </a:solidFill>
                <a:effectLst/>
              </a:rPr>
              <a:t>IPCRG is regularly asked by primary care teams to define good quality care. </a:t>
            </a:r>
          </a:p>
          <a:p>
            <a:endParaRPr lang="en-GB" sz="1400" dirty="0">
              <a:solidFill>
                <a:srgbClr val="223843"/>
              </a:solidFill>
            </a:endParaRPr>
          </a:p>
          <a:p>
            <a:r>
              <a:rPr lang="en-GB" sz="1400" b="0" i="0" dirty="0">
                <a:solidFill>
                  <a:srgbClr val="223843"/>
                </a:solidFill>
                <a:effectLst/>
              </a:rPr>
              <a:t>We take the view that primary care is person-centred, and therefore the best way to define quality is from the perspective of the person at risk of, or with the condition. </a:t>
            </a:r>
          </a:p>
          <a:p>
            <a:endParaRPr lang="en-GB" sz="1400" dirty="0">
              <a:solidFill>
                <a:srgbClr val="223843"/>
              </a:solidFill>
            </a:endParaRPr>
          </a:p>
          <a:p>
            <a:r>
              <a:rPr lang="en-GB" sz="1400" b="0" i="0" dirty="0">
                <a:solidFill>
                  <a:srgbClr val="223843"/>
                </a:solidFill>
                <a:effectLst/>
              </a:rPr>
              <a:t>From our regular conversations with expert patients and clinicians</a:t>
            </a:r>
            <a:r>
              <a:rPr lang="en-GB" sz="1400" b="1" i="0" dirty="0">
                <a:solidFill>
                  <a:srgbClr val="223843"/>
                </a:solidFill>
                <a:effectLst/>
              </a:rPr>
              <a:t> we have summarised what good quality care should look like from a patient perspective and how can clinicians provide that in 8 person-centred statements.</a:t>
            </a:r>
            <a:r>
              <a:rPr lang="en-GB" sz="1400" b="0" i="0" dirty="0">
                <a:solidFill>
                  <a:srgbClr val="223843"/>
                </a:solidFill>
                <a:effectLst/>
              </a:rPr>
              <a:t> </a:t>
            </a:r>
          </a:p>
          <a:p>
            <a:endParaRPr lang="en-GB" sz="1400" dirty="0">
              <a:solidFill>
                <a:srgbClr val="223843"/>
              </a:solidFill>
            </a:endParaRPr>
          </a:p>
          <a:p>
            <a:r>
              <a:rPr lang="en-GB" sz="1400" b="0" i="0" dirty="0">
                <a:solidFill>
                  <a:srgbClr val="223843"/>
                </a:solidFill>
                <a:effectLst/>
              </a:rPr>
              <a:t>These are divided into four areas: Diagnosis, Management, Review, When control is poor. </a:t>
            </a:r>
          </a:p>
          <a:p>
            <a:endParaRPr lang="en-GB" sz="1400" dirty="0">
              <a:solidFill>
                <a:srgbClr val="223843"/>
              </a:solidFill>
            </a:endParaRPr>
          </a:p>
          <a:p>
            <a:r>
              <a:rPr lang="en-GB" sz="1400" b="0" i="0" dirty="0">
                <a:solidFill>
                  <a:srgbClr val="223843"/>
                </a:solidFill>
                <a:effectLst/>
              </a:rPr>
              <a:t>Our vision is that clinical teams will use them to benchmark their practice and potentially identify an area for improvement. </a:t>
            </a:r>
          </a:p>
          <a:p>
            <a:endParaRPr lang="en-GB" sz="1400" dirty="0">
              <a:solidFill>
                <a:srgbClr val="223843"/>
              </a:solidFill>
            </a:endParaRPr>
          </a:p>
          <a:p>
            <a:r>
              <a:rPr lang="en-GB" sz="1400" b="0" i="0" dirty="0">
                <a:solidFill>
                  <a:srgbClr val="223843"/>
                </a:solidFill>
                <a:effectLst/>
              </a:rPr>
              <a:t>Our own programme of work is steered by these statements. We are currently defining the competencies required to deliver them and the teaching methods and tools to enable delivery.</a:t>
            </a:r>
            <a:endParaRPr lang="en-GB" sz="1400" dirty="0"/>
          </a:p>
        </p:txBody>
      </p:sp>
    </p:spTree>
    <p:extLst>
      <p:ext uri="{BB962C8B-B14F-4D97-AF65-F5344CB8AC3E}">
        <p14:creationId xmlns:p14="http://schemas.microsoft.com/office/powerpoint/2010/main" val="4208489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4A1E-6301-7E6E-0B96-E820FE0AE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FA7A5-2ADB-8C40-976A-8DD71E2D3BF7}"/>
              </a:ext>
            </a:extLst>
          </p:cNvPr>
          <p:cNvSpPr>
            <a:spLocks noGrp="1"/>
          </p:cNvSpPr>
          <p:nvPr>
            <p:ph type="title"/>
          </p:nvPr>
        </p:nvSpPr>
        <p:spPr>
          <a:xfrm>
            <a:off x="297711" y="19458"/>
            <a:ext cx="6937393" cy="1143000"/>
          </a:xfrm>
        </p:spPr>
        <p:txBody>
          <a:bodyPr/>
          <a:lstStyle/>
          <a:p>
            <a:r>
              <a:rPr lang="en-GB" dirty="0"/>
              <a:t>Summary</a:t>
            </a:r>
          </a:p>
        </p:txBody>
      </p:sp>
      <p:sp>
        <p:nvSpPr>
          <p:cNvPr id="5" name="Marcador de contenido 4">
            <a:extLst>
              <a:ext uri="{FF2B5EF4-FFF2-40B4-BE49-F238E27FC236}">
                <a16:creationId xmlns:a16="http://schemas.microsoft.com/office/drawing/2014/main" id="{7065E381-D589-EA10-3B85-F8C817C11E1E}"/>
              </a:ext>
            </a:extLst>
          </p:cNvPr>
          <p:cNvSpPr>
            <a:spLocks noGrp="1"/>
          </p:cNvSpPr>
          <p:nvPr>
            <p:ph idx="1"/>
          </p:nvPr>
        </p:nvSpPr>
        <p:spPr>
          <a:xfrm>
            <a:off x="297711" y="1297173"/>
            <a:ext cx="11568223" cy="4828994"/>
          </a:xfrm>
        </p:spPr>
        <p:txBody>
          <a:bodyPr>
            <a:normAutofit fontScale="77500" lnSpcReduction="20000"/>
          </a:bodyPr>
          <a:lstStyle/>
          <a:p>
            <a:pPr marL="0" indent="0">
              <a:buNone/>
            </a:pPr>
            <a:r>
              <a:rPr lang="en-US" sz="210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Main points to develop during the patient journey from the perspective of a community pharmacist:</a:t>
            </a:r>
          </a:p>
          <a:p>
            <a:endParaRPr lang="en-US" sz="21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spcAft>
                <a:spcPts val="800"/>
              </a:spcAft>
              <a:buNone/>
            </a:pPr>
            <a:r>
              <a:rPr lang="en-U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1. Case-finding and referral of undiagnosed patients with asthma.</a:t>
            </a:r>
            <a:endParaRPr lang="ca-E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spcAft>
                <a:spcPts val="800"/>
              </a:spcAft>
              <a:buNone/>
            </a:pPr>
            <a:r>
              <a:rPr lang="en-U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 Monitoring and referring patients with asthma.</a:t>
            </a:r>
            <a:endParaRPr lang="ca-E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42900"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Identification of risk factors and triggers as well as patients with uncontrolled or poorly-controlled asthma. ACT, Peak Flow Meter</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spcAft>
                <a:spcPts val="800"/>
              </a:spcAft>
              <a:buNone/>
            </a:pPr>
            <a:r>
              <a:rPr lang="en-U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3. Pharmacological treatment of asthma.</a:t>
            </a:r>
            <a:endParaRPr lang="ca-E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Correct and appropriate use of inhalers is essential in maintaining control of asthma. </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Identification of patients over-reliant on relievers (SABAs): RRT, and Asthma Slide Rule. </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Identification of patients with low adherence to anti-inflammatory treatments.</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Improving medication acceptance and adherence</a:t>
            </a:r>
            <a:r>
              <a:rPr lang="en-US" sz="2100" kern="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Consideration that a doctor’s prescription is necessary before dispensing SABA: SABA guardians</a:t>
            </a:r>
            <a:r>
              <a:rPr lang="en-US" sz="1800" u="none" strike="noStrike" kern="0" spc="0" dirty="0">
                <a:ln>
                  <a:noFill/>
                </a:ln>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endParaRPr lang="ca-ES" sz="1600" u="none" strike="noStrike" kern="0" spc="0" dirty="0">
              <a:ln>
                <a:noFill/>
              </a:ln>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457200">
              <a:lnSpc>
                <a:spcPct val="107000"/>
              </a:lnSpc>
              <a:spcAft>
                <a:spcPts val="800"/>
              </a:spcAft>
              <a:buNone/>
            </a:pPr>
            <a:r>
              <a:rPr lang="en-U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4. Non-pharmacological management.</a:t>
            </a:r>
            <a:endParaRPr lang="ca-ES" sz="2100" b="1" dirty="0">
              <a:ln>
                <a:noFill/>
              </a:ln>
              <a:solidFill>
                <a:schemeClr val="accent1"/>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Medicines that may make asthma worse (e.g., beta-blocker medicines, aspirin and other NSAIDs).</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Advise on asthma and support the management of occupational asthma with identification and avoidance of allergen exposure as early as possible.</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712788" lvl="0" indent="-350838" fontAlgn="base">
              <a:lnSpc>
                <a:spcPct val="107000"/>
              </a:lnSpc>
              <a:spcAft>
                <a:spcPts val="800"/>
              </a:spcAft>
              <a:buFont typeface="Symbol" panose="05050102010706020507" pitchFamily="18" charset="2"/>
              <a:buChar char="-"/>
            </a:pPr>
            <a:r>
              <a:rPr lang="en-U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Inform patients about trigger avoidance. </a:t>
            </a:r>
            <a:endParaRPr lang="ca-ES" sz="2100" u="none" strike="noStrike" kern="0" spc="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spcAft>
                <a:spcPts val="800"/>
              </a:spcAft>
              <a:buNone/>
            </a:pPr>
            <a:endParaRPr lang="ca-ES" sz="18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s-ES" dirty="0"/>
          </a:p>
        </p:txBody>
      </p:sp>
    </p:spTree>
    <p:extLst>
      <p:ext uri="{BB962C8B-B14F-4D97-AF65-F5344CB8AC3E}">
        <p14:creationId xmlns:p14="http://schemas.microsoft.com/office/powerpoint/2010/main" val="3442930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4E6C-8BD8-DE85-23C4-9B07FEACE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A93D6-60C0-A117-75F3-E62E44584229}"/>
              </a:ext>
            </a:extLst>
          </p:cNvPr>
          <p:cNvSpPr>
            <a:spLocks noGrp="1"/>
          </p:cNvSpPr>
          <p:nvPr>
            <p:ph type="title"/>
          </p:nvPr>
        </p:nvSpPr>
        <p:spPr>
          <a:xfrm>
            <a:off x="609604" y="274639"/>
            <a:ext cx="8399925" cy="1143000"/>
          </a:xfrm>
        </p:spPr>
        <p:txBody>
          <a:bodyPr/>
          <a:lstStyle/>
          <a:p>
            <a:pPr>
              <a:lnSpc>
                <a:spcPct val="100000"/>
              </a:lnSpc>
            </a:pPr>
            <a:r>
              <a:rPr lang="en-GB" dirty="0"/>
              <a:t>Learning objectives</a:t>
            </a:r>
          </a:p>
        </p:txBody>
      </p:sp>
      <p:sp>
        <p:nvSpPr>
          <p:cNvPr id="3" name="Content Placeholder 2">
            <a:extLst>
              <a:ext uri="{FF2B5EF4-FFF2-40B4-BE49-F238E27FC236}">
                <a16:creationId xmlns:a16="http://schemas.microsoft.com/office/drawing/2014/main" id="{17EACFFB-4E60-2E25-C812-AE448C5F2B51}"/>
              </a:ext>
            </a:extLst>
          </p:cNvPr>
          <p:cNvSpPr>
            <a:spLocks noGrp="1"/>
          </p:cNvSpPr>
          <p:nvPr>
            <p:ph idx="1"/>
          </p:nvPr>
        </p:nvSpPr>
        <p:spPr>
          <a:xfrm>
            <a:off x="609599" y="1417639"/>
            <a:ext cx="11341395" cy="4525963"/>
          </a:xfrm>
        </p:spPr>
        <p:txBody>
          <a:bodyPr>
            <a:normAutofit lnSpcReduction="10000"/>
          </a:bodyPr>
          <a:lstStyle/>
          <a:p>
            <a:pPr>
              <a:lnSpc>
                <a:spcPct val="107000"/>
              </a:lnSpc>
              <a:spcAft>
                <a:spcPts val="800"/>
              </a:spcAft>
              <a:buNone/>
            </a:pPr>
            <a:r>
              <a:rPr lang="en-US" sz="1800" kern="100" dirty="0">
                <a:effectLst/>
                <a:ea typeface="Calibri" panose="020F0502020204030204" pitchFamily="34" charset="0"/>
                <a:cs typeface="Calibri" panose="020F0502020204030204" pitchFamily="34" charset="0"/>
              </a:rPr>
              <a:t>By the end of this session</a:t>
            </a:r>
            <a:r>
              <a:rPr lang="en-GB" sz="1800" kern="100" dirty="0">
                <a:effectLst/>
                <a:ea typeface="Calibri" panose="020F0502020204030204" pitchFamily="34" charset="0"/>
                <a:cs typeface="Calibri" panose="020F0502020204030204" pitchFamily="34" charset="0"/>
              </a:rPr>
              <a:t>, participants should be able to:</a:t>
            </a:r>
            <a:endParaRPr lang="ca-ES" sz="1800" kern="100" dirty="0">
              <a:effectLst/>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at least two appropriate actions a community pharmacist can take during the first contact to identify a potential asthma patient and </a:t>
            </a:r>
            <a:r>
              <a:rPr lang="en-US" sz="1800" b="1" kern="100" dirty="0">
                <a:effectLst/>
                <a:ea typeface="Calibri" panose="020F0502020204030204" pitchFamily="34" charset="0"/>
                <a:cs typeface="Calibri" panose="020F0502020204030204" pitchFamily="34" charset="0"/>
              </a:rPr>
              <a:t>describe</a:t>
            </a:r>
            <a:r>
              <a:rPr lang="en-US" sz="1800" kern="100" dirty="0">
                <a:effectLst/>
                <a:ea typeface="Calibri" panose="020F0502020204030204" pitchFamily="34" charset="0"/>
                <a:cs typeface="Calibri" panose="020F0502020204030204" pitchFamily="34" charset="0"/>
              </a:rPr>
              <a:t> one specific non-pharmacological measure they could initially recommend.</a:t>
            </a:r>
          </a:p>
          <a:p>
            <a:pPr marL="342900" lvl="0" indent="-342900">
              <a:lnSpc>
                <a:spcPct val="107000"/>
              </a:lnSpc>
              <a:buFont typeface="Symbol" panose="05050102010706020507" pitchFamily="18" charset="2"/>
              <a:buChar char=""/>
            </a:pPr>
            <a:endParaRPr lang="en-US" sz="1800" b="1" kern="1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Sequence</a:t>
            </a:r>
            <a:r>
              <a:rPr lang="en-US" sz="1800" kern="100" dirty="0">
                <a:effectLst/>
                <a:ea typeface="Calibri" panose="020F0502020204030204" pitchFamily="34" charset="0"/>
                <a:cs typeface="Calibri" panose="020F0502020204030204" pitchFamily="34" charset="0"/>
              </a:rPr>
              <a:t> the key interventions a community pharmacist can undertake, </a:t>
            </a:r>
            <a:r>
              <a:rPr lang="en-US" sz="1800" b="1" kern="100" dirty="0">
                <a:effectLst/>
                <a:ea typeface="Calibri" panose="020F0502020204030204" pitchFamily="34" charset="0"/>
                <a:cs typeface="Calibri" panose="020F0502020204030204" pitchFamily="34" charset="0"/>
              </a:rPr>
              <a:t>explain</a:t>
            </a:r>
            <a:r>
              <a:rPr lang="en-US" sz="1800" kern="100" dirty="0">
                <a:effectLst/>
                <a:ea typeface="Calibri" panose="020F0502020204030204" pitchFamily="34" charset="0"/>
                <a:cs typeface="Calibri" panose="020F0502020204030204" pitchFamily="34" charset="0"/>
              </a:rPr>
              <a:t> the rationale behind at least one specific intervention in a follow-up visit, and </a:t>
            </a: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at least one scenario where a referral to the GP would be a necessary step for joint asthma control.</a:t>
            </a:r>
          </a:p>
          <a:p>
            <a:pPr marL="0" lvl="0" indent="0">
              <a:lnSpc>
                <a:spcPct val="107000"/>
              </a:lnSpc>
              <a:buNone/>
            </a:pPr>
            <a:endParaRPr lang="ca-ES" sz="1800" kern="100" dirty="0">
              <a:effectLst/>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List</a:t>
            </a:r>
            <a:r>
              <a:rPr lang="en-US" sz="1800" kern="100" dirty="0">
                <a:effectLst/>
                <a:ea typeface="Calibri" panose="020F0502020204030204" pitchFamily="34" charset="0"/>
                <a:cs typeface="Calibri" panose="020F0502020204030204" pitchFamily="34" charset="0"/>
              </a:rPr>
              <a:t> three potential indicators a community pharmacist might observe during an initial patient contact that could suggest possible asthma and </a:t>
            </a:r>
            <a:r>
              <a:rPr lang="en-US" sz="1800" b="1" kern="100" dirty="0">
                <a:effectLst/>
                <a:ea typeface="Calibri" panose="020F0502020204030204" pitchFamily="34" charset="0"/>
                <a:cs typeface="Calibri" panose="020F0502020204030204" pitchFamily="34" charset="0"/>
              </a:rPr>
              <a:t>describe</a:t>
            </a:r>
            <a:r>
              <a:rPr lang="en-US" sz="1800" kern="100" dirty="0">
                <a:effectLst/>
                <a:ea typeface="Calibri" panose="020F0502020204030204" pitchFamily="34" charset="0"/>
                <a:cs typeface="Calibri" panose="020F0502020204030204" pitchFamily="34" charset="0"/>
              </a:rPr>
              <a:t> how a community pharmacist can explain one prescribed first-line asthma treatment and one initial non-pharmacological measure to a patient. Furthermore, </a:t>
            </a:r>
            <a:r>
              <a:rPr lang="en-GB" sz="1800" kern="100" dirty="0">
                <a:effectLst/>
                <a:ea typeface="Calibri" panose="020F0502020204030204" pitchFamily="34" charset="0"/>
                <a:cs typeface="Calibri" panose="020F0502020204030204" pitchFamily="34" charset="0"/>
              </a:rPr>
              <a:t>participants should</a:t>
            </a:r>
            <a:r>
              <a:rPr lang="en-US" sz="1800" kern="100" dirty="0">
                <a:effectLst/>
                <a:ea typeface="Calibri" panose="020F0502020204030204" pitchFamily="34" charset="0"/>
                <a:cs typeface="Calibri" panose="020F0502020204030204" pitchFamily="34" charset="0"/>
              </a:rPr>
              <a:t> be able to </a:t>
            </a: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one example of a community pharmacist intervention during a follow-up visit and </a:t>
            </a:r>
            <a:r>
              <a:rPr lang="en-US" sz="1800" b="1" kern="100" dirty="0">
                <a:effectLst/>
                <a:ea typeface="Calibri" panose="020F0502020204030204" pitchFamily="34" charset="0"/>
                <a:cs typeface="Calibri" panose="020F0502020204030204" pitchFamily="34" charset="0"/>
              </a:rPr>
              <a:t>explain</a:t>
            </a:r>
            <a:r>
              <a:rPr lang="en-US" sz="1800" kern="100" dirty="0">
                <a:effectLst/>
                <a:ea typeface="Calibri" panose="020F0502020204030204" pitchFamily="34" charset="0"/>
                <a:cs typeface="Calibri" panose="020F0502020204030204" pitchFamily="34" charset="0"/>
              </a:rPr>
              <a:t> how the results of such an intervention might influence a subsequent referral to the GP.</a:t>
            </a:r>
            <a:endParaRPr lang="ca-ES" sz="1800" kern="100" dirty="0">
              <a:effectLst/>
              <a:ea typeface="Calibri" panose="020F0502020204030204" pitchFamily="34" charset="0"/>
              <a:cs typeface="Calibri" panose="020F0502020204030204" pitchFamily="34" charset="0"/>
            </a:endParaRPr>
          </a:p>
          <a:p>
            <a:pPr marL="0" indent="0">
              <a:buNone/>
            </a:pPr>
            <a:endParaRPr lang="en-GB" dirty="0"/>
          </a:p>
        </p:txBody>
      </p:sp>
      <p:sp>
        <p:nvSpPr>
          <p:cNvPr id="4" name="CuadroTexto 3">
            <a:extLst>
              <a:ext uri="{FF2B5EF4-FFF2-40B4-BE49-F238E27FC236}">
                <a16:creationId xmlns:a16="http://schemas.microsoft.com/office/drawing/2014/main" id="{6636DC7D-7480-B165-8F79-C4548D821241}"/>
              </a:ext>
            </a:extLst>
          </p:cNvPr>
          <p:cNvSpPr txBox="1"/>
          <p:nvPr/>
        </p:nvSpPr>
        <p:spPr>
          <a:xfrm>
            <a:off x="1776784" y="5620436"/>
            <a:ext cx="10340788" cy="646331"/>
          </a:xfrm>
          <a:prstGeom prst="rect">
            <a:avLst/>
          </a:prstGeom>
          <a:noFill/>
        </p:spPr>
        <p:txBody>
          <a:bodyPr wrap="square" rtlCol="0">
            <a:spAutoFit/>
          </a:bodyPr>
          <a:lstStyle/>
          <a:p>
            <a:pPr algn="just"/>
            <a:r>
              <a:rPr lang="en-US" sz="1800" dirty="0">
                <a:latin typeface="+mj-lt"/>
              </a:rPr>
              <a:t>Further information can be accessed at </a:t>
            </a:r>
            <a:r>
              <a:rPr lang="en-US" sz="1800" dirty="0">
                <a:latin typeface="+mj-lt"/>
                <a:hlinkClick r:id="rId3"/>
              </a:rPr>
              <a:t>https://www.ipcrg.org/asthmarightcareforpharmacists</a:t>
            </a:r>
            <a:r>
              <a:rPr lang="en-US" dirty="0">
                <a:latin typeface="+mj-lt"/>
              </a:rPr>
              <a:t> </a:t>
            </a:r>
            <a:r>
              <a:rPr lang="en-US" sz="1800" dirty="0">
                <a:latin typeface="+mj-lt"/>
              </a:rPr>
              <a:t>and </a:t>
            </a:r>
            <a:r>
              <a:rPr lang="en-GB" sz="1800" dirty="0">
                <a:effectLst/>
                <a:latin typeface="+mj-lt"/>
                <a:hlinkClick r:id="rId4"/>
              </a:rPr>
              <a:t>https://www.ipcrg.org/asthmarightcare</a:t>
            </a:r>
            <a:r>
              <a:rPr lang="en-GB" sz="1800" dirty="0">
                <a:effectLst/>
                <a:latin typeface="+mj-lt"/>
              </a:rPr>
              <a:t>  </a:t>
            </a:r>
            <a:endParaRPr lang="en-US" sz="1800" dirty="0">
              <a:latin typeface="+mj-lt"/>
            </a:endParaRPr>
          </a:p>
        </p:txBody>
      </p:sp>
    </p:spTree>
    <p:extLst>
      <p:ext uri="{BB962C8B-B14F-4D97-AF65-F5344CB8AC3E}">
        <p14:creationId xmlns:p14="http://schemas.microsoft.com/office/powerpoint/2010/main" val="326452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9DA96-980F-C0D0-6EE5-B66FE3C12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81633-37EE-5D80-2108-EBD08B64F163}"/>
              </a:ext>
            </a:extLst>
          </p:cNvPr>
          <p:cNvSpPr>
            <a:spLocks noGrp="1"/>
          </p:cNvSpPr>
          <p:nvPr>
            <p:ph type="title"/>
          </p:nvPr>
        </p:nvSpPr>
        <p:spPr/>
        <p:txBody>
          <a:bodyPr/>
          <a:lstStyle/>
          <a:p>
            <a:r>
              <a:rPr lang="en-GB" dirty="0"/>
              <a:t>How to use this case study?</a:t>
            </a:r>
          </a:p>
        </p:txBody>
      </p:sp>
      <p:sp>
        <p:nvSpPr>
          <p:cNvPr id="8" name="CuadroTexto 7">
            <a:extLst>
              <a:ext uri="{FF2B5EF4-FFF2-40B4-BE49-F238E27FC236}">
                <a16:creationId xmlns:a16="http://schemas.microsoft.com/office/drawing/2014/main" id="{819F0DF4-E4F8-521E-3B86-9B59D0B08B1C}"/>
              </a:ext>
            </a:extLst>
          </p:cNvPr>
          <p:cNvSpPr txBox="1"/>
          <p:nvPr/>
        </p:nvSpPr>
        <p:spPr>
          <a:xfrm>
            <a:off x="609604" y="1267459"/>
            <a:ext cx="11053483" cy="369331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This case study was developed as a teaching and learning tool to equip pharmacists with the knowledge, skills, and resources needed to actively participate in asthma management.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To achieve this, references to renowned international guidelines, as well as widely used and validated tools and devices, have been incorporated.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Many of the materials, documents, and tools used were created by IPCRG for Asthma Right Care, as open-source resources.</a:t>
            </a:r>
          </a:p>
          <a:p>
            <a:endParaRPr lang="en-US" dirty="0"/>
          </a:p>
        </p:txBody>
      </p:sp>
    </p:spTree>
    <p:extLst>
      <p:ext uri="{BB962C8B-B14F-4D97-AF65-F5344CB8AC3E}">
        <p14:creationId xmlns:p14="http://schemas.microsoft.com/office/powerpoint/2010/main" val="281990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CA2F-F43B-F4D0-8381-356052943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205E0-B628-ADC2-6D4C-E356A095E7EA}"/>
              </a:ext>
            </a:extLst>
          </p:cNvPr>
          <p:cNvSpPr>
            <a:spLocks noGrp="1"/>
          </p:cNvSpPr>
          <p:nvPr>
            <p:ph type="title"/>
          </p:nvPr>
        </p:nvSpPr>
        <p:spPr>
          <a:xfrm>
            <a:off x="609604" y="274639"/>
            <a:ext cx="8399925" cy="1143000"/>
          </a:xfrm>
        </p:spPr>
        <p:txBody>
          <a:bodyPr/>
          <a:lstStyle/>
          <a:p>
            <a:pPr>
              <a:lnSpc>
                <a:spcPct val="100000"/>
              </a:lnSpc>
            </a:pPr>
            <a:r>
              <a:rPr lang="en-GB" dirty="0"/>
              <a:t>Learning objectives</a:t>
            </a:r>
          </a:p>
        </p:txBody>
      </p:sp>
      <p:sp>
        <p:nvSpPr>
          <p:cNvPr id="3" name="Content Placeholder 2">
            <a:extLst>
              <a:ext uri="{FF2B5EF4-FFF2-40B4-BE49-F238E27FC236}">
                <a16:creationId xmlns:a16="http://schemas.microsoft.com/office/drawing/2014/main" id="{8EB62314-F8F6-0E54-561A-F5D705025165}"/>
              </a:ext>
            </a:extLst>
          </p:cNvPr>
          <p:cNvSpPr>
            <a:spLocks noGrp="1"/>
          </p:cNvSpPr>
          <p:nvPr>
            <p:ph idx="1"/>
          </p:nvPr>
        </p:nvSpPr>
        <p:spPr>
          <a:xfrm>
            <a:off x="609599" y="1417639"/>
            <a:ext cx="11341395" cy="4525963"/>
          </a:xfrm>
        </p:spPr>
        <p:txBody>
          <a:bodyPr>
            <a:normAutofit lnSpcReduction="10000"/>
          </a:bodyPr>
          <a:lstStyle/>
          <a:p>
            <a:pPr>
              <a:lnSpc>
                <a:spcPct val="107000"/>
              </a:lnSpc>
              <a:spcAft>
                <a:spcPts val="800"/>
              </a:spcAft>
              <a:buNone/>
            </a:pPr>
            <a:r>
              <a:rPr lang="en-US" sz="1800" kern="100" dirty="0">
                <a:effectLst/>
                <a:ea typeface="Calibri" panose="020F0502020204030204" pitchFamily="34" charset="0"/>
                <a:cs typeface="Calibri" panose="020F0502020204030204" pitchFamily="34" charset="0"/>
              </a:rPr>
              <a:t>By the end of this session</a:t>
            </a:r>
            <a:r>
              <a:rPr lang="en-GB" sz="1800" kern="100" dirty="0">
                <a:effectLst/>
                <a:ea typeface="Calibri" panose="020F0502020204030204" pitchFamily="34" charset="0"/>
                <a:cs typeface="Calibri" panose="020F0502020204030204" pitchFamily="34" charset="0"/>
              </a:rPr>
              <a:t>, participants should be able to:</a:t>
            </a:r>
            <a:endParaRPr lang="ca-ES" sz="1800" kern="100" dirty="0">
              <a:effectLst/>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at least two appropriate actions a community pharmacist can take during the first contact to identify a potential asthma patient and </a:t>
            </a:r>
            <a:r>
              <a:rPr lang="en-US" sz="1800" b="1" kern="100" dirty="0">
                <a:effectLst/>
                <a:ea typeface="Calibri" panose="020F0502020204030204" pitchFamily="34" charset="0"/>
                <a:cs typeface="Calibri" panose="020F0502020204030204" pitchFamily="34" charset="0"/>
              </a:rPr>
              <a:t>describe</a:t>
            </a:r>
            <a:r>
              <a:rPr lang="en-US" sz="1800" kern="100" dirty="0">
                <a:effectLst/>
                <a:ea typeface="Calibri" panose="020F0502020204030204" pitchFamily="34" charset="0"/>
                <a:cs typeface="Calibri" panose="020F0502020204030204" pitchFamily="34" charset="0"/>
              </a:rPr>
              <a:t> one specific non-pharmacological measure they could initially recommend.</a:t>
            </a:r>
          </a:p>
          <a:p>
            <a:pPr marL="342900" lvl="0" indent="-342900">
              <a:lnSpc>
                <a:spcPct val="107000"/>
              </a:lnSpc>
              <a:buFont typeface="Symbol" panose="05050102010706020507" pitchFamily="18" charset="2"/>
              <a:buChar char=""/>
            </a:pPr>
            <a:endParaRPr lang="en-US" sz="1800" b="1" kern="1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Sequence</a:t>
            </a:r>
            <a:r>
              <a:rPr lang="en-US" sz="1800" kern="100" dirty="0">
                <a:effectLst/>
                <a:ea typeface="Calibri" panose="020F0502020204030204" pitchFamily="34" charset="0"/>
                <a:cs typeface="Calibri" panose="020F0502020204030204" pitchFamily="34" charset="0"/>
              </a:rPr>
              <a:t> the key interventions a community pharmacist can undertake, </a:t>
            </a:r>
            <a:r>
              <a:rPr lang="en-US" sz="1800" b="1" kern="100" dirty="0">
                <a:effectLst/>
                <a:ea typeface="Calibri" panose="020F0502020204030204" pitchFamily="34" charset="0"/>
                <a:cs typeface="Calibri" panose="020F0502020204030204" pitchFamily="34" charset="0"/>
              </a:rPr>
              <a:t>explain</a:t>
            </a:r>
            <a:r>
              <a:rPr lang="en-US" sz="1800" kern="100" dirty="0">
                <a:effectLst/>
                <a:ea typeface="Calibri" panose="020F0502020204030204" pitchFamily="34" charset="0"/>
                <a:cs typeface="Calibri" panose="020F0502020204030204" pitchFamily="34" charset="0"/>
              </a:rPr>
              <a:t> the rationale behind at least one specific intervention in a follow-up visit, and </a:t>
            </a: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at least one scenario where a referral to the GP would be a necessary step for joint asthma control.</a:t>
            </a:r>
          </a:p>
          <a:p>
            <a:pPr marL="0" lvl="0" indent="0">
              <a:lnSpc>
                <a:spcPct val="107000"/>
              </a:lnSpc>
              <a:buNone/>
            </a:pPr>
            <a:endParaRPr lang="ca-ES" sz="1800" kern="100" dirty="0">
              <a:effectLst/>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US" sz="1800" b="1" kern="100" dirty="0">
                <a:effectLst/>
                <a:ea typeface="Calibri" panose="020F0502020204030204" pitchFamily="34" charset="0"/>
                <a:cs typeface="Calibri" panose="020F0502020204030204" pitchFamily="34" charset="0"/>
              </a:rPr>
              <a:t>List</a:t>
            </a:r>
            <a:r>
              <a:rPr lang="en-US" sz="1800" kern="100" dirty="0">
                <a:effectLst/>
                <a:ea typeface="Calibri" panose="020F0502020204030204" pitchFamily="34" charset="0"/>
                <a:cs typeface="Calibri" panose="020F0502020204030204" pitchFamily="34" charset="0"/>
              </a:rPr>
              <a:t> three potential indicators a community pharmacist might observe during an initial patient contact that could suggest possible asthma and </a:t>
            </a:r>
            <a:r>
              <a:rPr lang="en-US" sz="1800" b="1" kern="100" dirty="0">
                <a:effectLst/>
                <a:ea typeface="Calibri" panose="020F0502020204030204" pitchFamily="34" charset="0"/>
                <a:cs typeface="Calibri" panose="020F0502020204030204" pitchFamily="34" charset="0"/>
              </a:rPr>
              <a:t>describe</a:t>
            </a:r>
            <a:r>
              <a:rPr lang="en-US" sz="1800" kern="100" dirty="0">
                <a:effectLst/>
                <a:ea typeface="Calibri" panose="020F0502020204030204" pitchFamily="34" charset="0"/>
                <a:cs typeface="Calibri" panose="020F0502020204030204" pitchFamily="34" charset="0"/>
              </a:rPr>
              <a:t> how a community pharmacist can explain one prescribed first-line asthma treatment and one initial non-pharmacological measure to a patient. Furthermore, </a:t>
            </a:r>
            <a:r>
              <a:rPr lang="en-GB" sz="1800" kern="100" dirty="0">
                <a:effectLst/>
                <a:ea typeface="Calibri" panose="020F0502020204030204" pitchFamily="34" charset="0"/>
                <a:cs typeface="Calibri" panose="020F0502020204030204" pitchFamily="34" charset="0"/>
              </a:rPr>
              <a:t>participants should</a:t>
            </a:r>
            <a:r>
              <a:rPr lang="en-US" sz="1800" kern="100" dirty="0">
                <a:effectLst/>
                <a:ea typeface="Calibri" panose="020F0502020204030204" pitchFamily="34" charset="0"/>
                <a:cs typeface="Calibri" panose="020F0502020204030204" pitchFamily="34" charset="0"/>
              </a:rPr>
              <a:t> be able to </a:t>
            </a:r>
            <a:r>
              <a:rPr lang="en-US" sz="1800" b="1" kern="100" dirty="0">
                <a:effectLst/>
                <a:ea typeface="Calibri" panose="020F0502020204030204" pitchFamily="34" charset="0"/>
                <a:cs typeface="Calibri" panose="020F0502020204030204" pitchFamily="34" charset="0"/>
              </a:rPr>
              <a:t>identify</a:t>
            </a:r>
            <a:r>
              <a:rPr lang="en-US" sz="1800" kern="100" dirty="0">
                <a:effectLst/>
                <a:ea typeface="Calibri" panose="020F0502020204030204" pitchFamily="34" charset="0"/>
                <a:cs typeface="Calibri" panose="020F0502020204030204" pitchFamily="34" charset="0"/>
              </a:rPr>
              <a:t> one example of a community pharmacist intervention during a follow-up visit and </a:t>
            </a:r>
            <a:r>
              <a:rPr lang="en-US" sz="1800" b="1" kern="100" dirty="0">
                <a:effectLst/>
                <a:ea typeface="Calibri" panose="020F0502020204030204" pitchFamily="34" charset="0"/>
                <a:cs typeface="Calibri" panose="020F0502020204030204" pitchFamily="34" charset="0"/>
              </a:rPr>
              <a:t>explain</a:t>
            </a:r>
            <a:r>
              <a:rPr lang="en-US" sz="1800" kern="100" dirty="0">
                <a:effectLst/>
                <a:ea typeface="Calibri" panose="020F0502020204030204" pitchFamily="34" charset="0"/>
                <a:cs typeface="Calibri" panose="020F0502020204030204" pitchFamily="34" charset="0"/>
              </a:rPr>
              <a:t> how the results of such an intervention might influence a subsequent referral to the GP.</a:t>
            </a:r>
            <a:endParaRPr lang="ca-ES" sz="1800" kern="100" dirty="0">
              <a:effectLst/>
              <a:ea typeface="Calibri" panose="020F0502020204030204" pitchFamily="34" charset="0"/>
              <a:cs typeface="Calibri" panose="020F0502020204030204" pitchFamily="34" charset="0"/>
            </a:endParaRPr>
          </a:p>
          <a:p>
            <a:pPr marL="0" indent="0">
              <a:buNone/>
            </a:pPr>
            <a:endParaRPr lang="en-GB" dirty="0"/>
          </a:p>
        </p:txBody>
      </p:sp>
      <p:sp>
        <p:nvSpPr>
          <p:cNvPr id="4" name="CuadroTexto 3">
            <a:extLst>
              <a:ext uri="{FF2B5EF4-FFF2-40B4-BE49-F238E27FC236}">
                <a16:creationId xmlns:a16="http://schemas.microsoft.com/office/drawing/2014/main" id="{8C536D0E-F9C3-AD74-FD11-A69FCE21BCA1}"/>
              </a:ext>
            </a:extLst>
          </p:cNvPr>
          <p:cNvSpPr txBox="1"/>
          <p:nvPr/>
        </p:nvSpPr>
        <p:spPr>
          <a:xfrm>
            <a:off x="1776784" y="5620436"/>
            <a:ext cx="10340788" cy="646331"/>
          </a:xfrm>
          <a:prstGeom prst="rect">
            <a:avLst/>
          </a:prstGeom>
          <a:noFill/>
        </p:spPr>
        <p:txBody>
          <a:bodyPr wrap="square" rtlCol="0">
            <a:spAutoFit/>
          </a:bodyPr>
          <a:lstStyle/>
          <a:p>
            <a:pPr algn="just"/>
            <a:r>
              <a:rPr lang="en-US" sz="1800" dirty="0">
                <a:latin typeface="+mj-lt"/>
              </a:rPr>
              <a:t>Further information can be accessed at </a:t>
            </a:r>
            <a:r>
              <a:rPr lang="en-US" sz="1800" dirty="0">
                <a:latin typeface="+mj-lt"/>
                <a:hlinkClick r:id="rId3"/>
              </a:rPr>
              <a:t>https://www.ipcrg.org/asthmarightcareforpharmacists</a:t>
            </a:r>
            <a:r>
              <a:rPr lang="en-US" dirty="0">
                <a:latin typeface="+mj-lt"/>
              </a:rPr>
              <a:t> </a:t>
            </a:r>
            <a:r>
              <a:rPr lang="en-US" sz="1800" dirty="0">
                <a:latin typeface="+mj-lt"/>
              </a:rPr>
              <a:t>and </a:t>
            </a:r>
            <a:r>
              <a:rPr lang="en-GB" sz="1800" dirty="0">
                <a:effectLst/>
                <a:latin typeface="+mj-lt"/>
                <a:hlinkClick r:id="rId4"/>
              </a:rPr>
              <a:t>https://www.ipcrg.org/asthmarightcare</a:t>
            </a:r>
            <a:r>
              <a:rPr lang="en-GB" sz="1800" dirty="0">
                <a:effectLst/>
                <a:latin typeface="+mj-lt"/>
              </a:rPr>
              <a:t>  </a:t>
            </a:r>
            <a:endParaRPr lang="en-US" sz="1800" dirty="0">
              <a:latin typeface="+mj-lt"/>
            </a:endParaRPr>
          </a:p>
        </p:txBody>
      </p:sp>
    </p:spTree>
    <p:extLst>
      <p:ext uri="{BB962C8B-B14F-4D97-AF65-F5344CB8AC3E}">
        <p14:creationId xmlns:p14="http://schemas.microsoft.com/office/powerpoint/2010/main" val="143659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3F45C-809C-0B7C-A7BA-5A25C86C3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31171-6F96-C03B-03B5-1D3144D894BB}"/>
              </a:ext>
            </a:extLst>
          </p:cNvPr>
          <p:cNvSpPr>
            <a:spLocks noGrp="1"/>
          </p:cNvSpPr>
          <p:nvPr>
            <p:ph type="title"/>
          </p:nvPr>
        </p:nvSpPr>
        <p:spPr>
          <a:xfrm>
            <a:off x="262217" y="135637"/>
            <a:ext cx="6937393" cy="865671"/>
          </a:xfrm>
        </p:spPr>
        <p:txBody>
          <a:bodyPr/>
          <a:lstStyle/>
          <a:p>
            <a:r>
              <a:rPr lang="en-GB" dirty="0"/>
              <a:t>Case finding</a:t>
            </a:r>
          </a:p>
        </p:txBody>
      </p:sp>
      <p:sp>
        <p:nvSpPr>
          <p:cNvPr id="3" name="Content Placeholder 2">
            <a:extLst>
              <a:ext uri="{FF2B5EF4-FFF2-40B4-BE49-F238E27FC236}">
                <a16:creationId xmlns:a16="http://schemas.microsoft.com/office/drawing/2014/main" id="{CBBECF4F-2507-193F-561A-3F1777FA5473}"/>
              </a:ext>
            </a:extLst>
          </p:cNvPr>
          <p:cNvSpPr>
            <a:spLocks noGrp="1"/>
          </p:cNvSpPr>
          <p:nvPr>
            <p:ph idx="1"/>
          </p:nvPr>
        </p:nvSpPr>
        <p:spPr>
          <a:xfrm>
            <a:off x="262217" y="1134876"/>
            <a:ext cx="11667565" cy="4036892"/>
          </a:xfrm>
          <a:ln w="38100">
            <a:solidFill>
              <a:schemeClr val="accent1"/>
            </a:solidFill>
          </a:ln>
        </p:spPr>
        <p:txBody>
          <a:bodyPr>
            <a:normAutofit fontScale="92500" lnSpcReduction="10000"/>
          </a:bodyPr>
          <a:lstStyle/>
          <a:p>
            <a:pPr marL="0" indent="0" algn="just">
              <a:buNone/>
            </a:pPr>
            <a:r>
              <a:rPr lang="en-US" i="1" dirty="0">
                <a:latin typeface="Calibri" panose="020F0502020204030204" pitchFamily="34" charset="0"/>
                <a:ea typeface="Calibri" panose="020F0502020204030204" pitchFamily="34" charset="0"/>
                <a:cs typeface="Calibri" panose="020F0502020204030204" pitchFamily="34" charset="0"/>
              </a:rPr>
              <a:t>Studies conducted globally across various age groups, including children, adults, and older people, suggest that between 20% and 70% of individuals with asthma in the community may remain undiagnosed. </a:t>
            </a:r>
          </a:p>
          <a:p>
            <a:pPr marL="0" indent="0" algn="just">
              <a:buNone/>
            </a:pPr>
            <a:endParaRPr lang="en-US" i="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i="1" dirty="0">
                <a:latin typeface="Calibri" panose="020F0502020204030204" pitchFamily="34" charset="0"/>
                <a:ea typeface="Calibri" panose="020F0502020204030204" pitchFamily="34" charset="0"/>
                <a:cs typeface="Calibri" panose="020F0502020204030204" pitchFamily="34" charset="0"/>
              </a:rPr>
              <a:t>Community pharmacists can play a crucial role in identifying undiagnosed patients, particularly among adolescents and adults who did not have asthma diagnosed in childhood </a:t>
            </a:r>
            <a:r>
              <a:rPr lang="en-GB" sz="2800" i="1" dirty="0">
                <a:effectLst/>
                <a:latin typeface="Calibri" panose="020F0502020204030204" pitchFamily="34" charset="0"/>
                <a:ea typeface="Calibri" panose="020F0502020204030204" pitchFamily="34" charset="0"/>
                <a:cs typeface="Calibri" panose="020F0502020204030204" pitchFamily="34" charset="0"/>
              </a:rPr>
              <a:t>and also, in those whose asthma initiated in adulthood.</a:t>
            </a:r>
            <a:endParaRPr lang="en-US" i="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US" i="1"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i="1" dirty="0">
                <a:latin typeface="Calibri" panose="020F0502020204030204" pitchFamily="34" charset="0"/>
                <a:ea typeface="Calibri" panose="020F0502020204030204" pitchFamily="34" charset="0"/>
                <a:cs typeface="Calibri" panose="020F0502020204030204" pitchFamily="34" charset="0"/>
              </a:rPr>
              <a:t>It is essential to take advantage of the opportunity when individuals visit the pharmacy seeking relief for symptoms they may perceive as minor, which could actually be part of a more complex chronic condition.</a:t>
            </a:r>
          </a:p>
          <a:p>
            <a:endParaRPr lang="en-GB" dirty="0"/>
          </a:p>
        </p:txBody>
      </p:sp>
      <p:sp>
        <p:nvSpPr>
          <p:cNvPr id="4" name="CuadroTexto 3">
            <a:extLst>
              <a:ext uri="{FF2B5EF4-FFF2-40B4-BE49-F238E27FC236}">
                <a16:creationId xmlns:a16="http://schemas.microsoft.com/office/drawing/2014/main" id="{F1271EA4-F5E2-51C2-C99F-FC5E7A71BABA}"/>
              </a:ext>
            </a:extLst>
          </p:cNvPr>
          <p:cNvSpPr txBox="1"/>
          <p:nvPr/>
        </p:nvSpPr>
        <p:spPr>
          <a:xfrm>
            <a:off x="2265027" y="5419288"/>
            <a:ext cx="9541491" cy="1312475"/>
          </a:xfrm>
          <a:prstGeom prst="rect">
            <a:avLst/>
          </a:prstGeom>
          <a:noFill/>
        </p:spPr>
        <p:txBody>
          <a:bodyPr wrap="square" rtlCol="0">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Aaron SD, Boulet LP, Reddel HK et al. Underdiagnosis and Overdiagnosis of Asthma. Am J Respir Crit Care Med. 2018;198(8):1012-20. [accessed: 2 February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2"/>
              </a:rPr>
              <a:t>https://www.ncbi.nlm.nih.gov/pubmed/29756989</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3"/>
              </a:rPr>
              <a:t>https://ginasthma.org/2024-report/</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s-ES_tradnl" sz="800" u="none" strike="noStrike" kern="0" spc="0" dirty="0">
                <a:ln>
                  <a:noFill/>
                </a:ln>
                <a:solidFill>
                  <a:srgbClr val="000000"/>
                </a:solidFill>
                <a:effectLst/>
                <a:uFill>
                  <a:solidFill>
                    <a:srgbClr val="000000"/>
                  </a:solidFill>
                </a:uFill>
                <a:latin typeface="Helvetica"/>
                <a:ea typeface="Helvetica"/>
                <a:cs typeface="Helvetica"/>
              </a:rPr>
              <a:t>Moranta F, Sánchez N, Plaza FJ. </a:t>
            </a:r>
            <a:r>
              <a:rPr lang="en-US" sz="800" u="none" strike="noStrike" kern="0" spc="0" dirty="0">
                <a:ln>
                  <a:noFill/>
                </a:ln>
                <a:solidFill>
                  <a:srgbClr val="000000"/>
                </a:solidFill>
                <a:effectLst/>
                <a:uFill>
                  <a:solidFill>
                    <a:srgbClr val="000000"/>
                  </a:solidFill>
                </a:uFill>
                <a:latin typeface="Helvetica"/>
                <a:ea typeface="Helvetica"/>
                <a:cs typeface="Helvetica"/>
              </a:rPr>
              <a:t>Update on the Role of the Community Pharmacist in the Management of Asthmatic Patients. *</a:t>
            </a:r>
            <a:r>
              <a:rPr lang="en-US" sz="800" u="none" strike="noStrike" kern="0" spc="0" dirty="0" err="1">
                <a:ln>
                  <a:noFill/>
                </a:ln>
                <a:solidFill>
                  <a:srgbClr val="000000"/>
                </a:solidFill>
                <a:effectLst/>
                <a:uFill>
                  <a:solidFill>
                    <a:srgbClr val="000000"/>
                  </a:solidFill>
                </a:uFill>
                <a:latin typeface="Helvetica"/>
                <a:ea typeface="Helvetica"/>
                <a:cs typeface="Helvetica"/>
              </a:rPr>
              <a:t>Farmacéuticos</a:t>
            </a:r>
            <a:r>
              <a:rPr lang="en-US" sz="800" u="none" strike="noStrike" kern="0" spc="0" dirty="0">
                <a:ln>
                  <a:noFill/>
                </a:ln>
                <a:solidFill>
                  <a:srgbClr val="000000"/>
                </a:solidFill>
                <a:effectLst/>
                <a:uFill>
                  <a:solidFill>
                    <a:srgbClr val="000000"/>
                  </a:solidFill>
                </a:uFill>
                <a:latin typeface="Helvetica"/>
                <a:ea typeface="Helvetica"/>
                <a:cs typeface="Helvetica"/>
              </a:rPr>
              <a:t> </a:t>
            </a:r>
            <a:r>
              <a:rPr lang="en-US" sz="800" u="none" strike="noStrike" kern="0" spc="0" dirty="0" err="1">
                <a:ln>
                  <a:noFill/>
                </a:ln>
                <a:solidFill>
                  <a:srgbClr val="000000"/>
                </a:solidFill>
                <a:effectLst/>
                <a:uFill>
                  <a:solidFill>
                    <a:srgbClr val="000000"/>
                  </a:solidFill>
                </a:uFill>
                <a:latin typeface="Helvetica"/>
                <a:ea typeface="Helvetica"/>
                <a:cs typeface="Helvetica"/>
              </a:rPr>
              <a:t>Comunitarios</a:t>
            </a:r>
            <a:r>
              <a:rPr lang="en-US" sz="800" u="none" strike="noStrike" kern="0" spc="0" dirty="0">
                <a:ln>
                  <a:noFill/>
                </a:ln>
                <a:solidFill>
                  <a:srgbClr val="000000"/>
                </a:solidFill>
                <a:effectLst/>
                <a:uFill>
                  <a:solidFill>
                    <a:srgbClr val="000000"/>
                  </a:solidFill>
                </a:uFill>
                <a:latin typeface="Helvetica"/>
                <a:ea typeface="Helvetica"/>
                <a:cs typeface="Helvetica"/>
              </a:rPr>
              <a:t>. * 2021;13(3): 29-37. [accessed: 27 May 2022].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4"/>
              </a:rPr>
              <a:t>https://www.farmaceuticoscomunitarios.org/es/journal-article/actualizacion-del-papel-del-farmaceutico-comunitario-manejo-del-paciente-asmatico</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International Pharmaceutical Federation. Chronic respiratory diseases: A handbook for pharmacists. The Hague: International Pharmaceutical Federation; 2022 [accessed: 8 </a:t>
            </a:r>
            <a:r>
              <a:rPr lang="en-US" sz="800" u="none" strike="noStrike" kern="0" spc="0" dirty="0" err="1">
                <a:ln>
                  <a:noFill/>
                </a:ln>
                <a:solidFill>
                  <a:srgbClr val="000000"/>
                </a:solidFill>
                <a:effectLst/>
                <a:uFill>
                  <a:solidFill>
                    <a:srgbClr val="000000"/>
                  </a:solidFill>
                </a:uFill>
                <a:latin typeface="Helvetica"/>
                <a:ea typeface="Helvetica"/>
                <a:cs typeface="Helvetica"/>
              </a:rPr>
              <a:t>feb</a:t>
            </a:r>
            <a:r>
              <a:rPr lang="en-US" sz="800" u="none" strike="noStrike" kern="0" spc="0" dirty="0">
                <a:ln>
                  <a:noFill/>
                </a:ln>
                <a:solidFill>
                  <a:srgbClr val="000000"/>
                </a:solidFill>
                <a:effectLst/>
                <a:uFill>
                  <a:solidFill>
                    <a:srgbClr val="000000"/>
                  </a:solidFill>
                </a:uFill>
                <a:latin typeface="Helvetica"/>
                <a:ea typeface="Helvetica"/>
                <a:cs typeface="Helvetica"/>
              </a:rPr>
              <a:t>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5"/>
              </a:rPr>
              <a:t>https://ncd.fip.org/fip-practice-transformation-programme-on-ncds/publications/</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spTree>
    <p:extLst>
      <p:ext uri="{BB962C8B-B14F-4D97-AF65-F5344CB8AC3E}">
        <p14:creationId xmlns:p14="http://schemas.microsoft.com/office/powerpoint/2010/main" val="181559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CEDD-F809-3292-9EF7-3DC54C088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7633E-F16D-D0E1-19A8-CDBB9E0B7E88}"/>
              </a:ext>
            </a:extLst>
          </p:cNvPr>
          <p:cNvSpPr>
            <a:spLocks noGrp="1"/>
          </p:cNvSpPr>
          <p:nvPr>
            <p:ph type="title"/>
          </p:nvPr>
        </p:nvSpPr>
        <p:spPr>
          <a:xfrm>
            <a:off x="262217" y="135637"/>
            <a:ext cx="6937393" cy="865671"/>
          </a:xfrm>
        </p:spPr>
        <p:txBody>
          <a:bodyPr/>
          <a:lstStyle/>
          <a:p>
            <a:r>
              <a:rPr lang="en-GB" dirty="0"/>
              <a:t>Case finding</a:t>
            </a:r>
          </a:p>
        </p:txBody>
      </p:sp>
      <p:sp>
        <p:nvSpPr>
          <p:cNvPr id="4" name="CuadroTexto 3">
            <a:extLst>
              <a:ext uri="{FF2B5EF4-FFF2-40B4-BE49-F238E27FC236}">
                <a16:creationId xmlns:a16="http://schemas.microsoft.com/office/drawing/2014/main" id="{4D44E701-581E-EA04-FEBF-5EF0BE9CC184}"/>
              </a:ext>
            </a:extLst>
          </p:cNvPr>
          <p:cNvSpPr txBox="1"/>
          <p:nvPr/>
        </p:nvSpPr>
        <p:spPr>
          <a:xfrm>
            <a:off x="2265027" y="5419288"/>
            <a:ext cx="9541491" cy="1312475"/>
          </a:xfrm>
          <a:prstGeom prst="rect">
            <a:avLst/>
          </a:prstGeom>
          <a:noFill/>
        </p:spPr>
        <p:txBody>
          <a:bodyPr wrap="square" rtlCol="0">
            <a:spAutoFit/>
          </a:bodyPr>
          <a:lstStyle/>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Aaron SD, Boulet LP, Reddel HK et al. Underdiagnosis and Overdiagnosis of Asthma. Am J Respir Crit Care Med. 2018;198(8):1012-20. [accessed: 2 February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2"/>
              </a:rPr>
              <a:t>https://www.ncbi.nlm.nih.gov/pubmed/29756989</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Global Initiative for Asthma. Global Strategy for Asthma Management and Prevention. [Internet]. 2024. [accessed: 2 February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3"/>
              </a:rPr>
              <a:t>https://ginasthma.org/2024-report/</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s-ES_tradnl" sz="800" u="none" strike="noStrike" kern="0" spc="0" dirty="0">
                <a:ln>
                  <a:noFill/>
                </a:ln>
                <a:solidFill>
                  <a:srgbClr val="000000"/>
                </a:solidFill>
                <a:effectLst/>
                <a:uFill>
                  <a:solidFill>
                    <a:srgbClr val="000000"/>
                  </a:solidFill>
                </a:uFill>
                <a:latin typeface="Helvetica"/>
                <a:ea typeface="Helvetica"/>
                <a:cs typeface="Helvetica"/>
              </a:rPr>
              <a:t>Moranta F, Sánchez N, Plaza FJ. </a:t>
            </a:r>
            <a:r>
              <a:rPr lang="en-US" sz="800" u="none" strike="noStrike" kern="0" spc="0" dirty="0">
                <a:ln>
                  <a:noFill/>
                </a:ln>
                <a:solidFill>
                  <a:srgbClr val="000000"/>
                </a:solidFill>
                <a:effectLst/>
                <a:uFill>
                  <a:solidFill>
                    <a:srgbClr val="000000"/>
                  </a:solidFill>
                </a:uFill>
                <a:latin typeface="Helvetica"/>
                <a:ea typeface="Helvetica"/>
                <a:cs typeface="Helvetica"/>
              </a:rPr>
              <a:t>Update on the Role of the Community Pharmacist in the Management of Asthmatic Patients. *</a:t>
            </a:r>
            <a:r>
              <a:rPr lang="en-US" sz="800" u="none" strike="noStrike" kern="0" spc="0" dirty="0" err="1">
                <a:ln>
                  <a:noFill/>
                </a:ln>
                <a:solidFill>
                  <a:srgbClr val="000000"/>
                </a:solidFill>
                <a:effectLst/>
                <a:uFill>
                  <a:solidFill>
                    <a:srgbClr val="000000"/>
                  </a:solidFill>
                </a:uFill>
                <a:latin typeface="Helvetica"/>
                <a:ea typeface="Helvetica"/>
                <a:cs typeface="Helvetica"/>
              </a:rPr>
              <a:t>Farmacéuticos</a:t>
            </a:r>
            <a:r>
              <a:rPr lang="en-US" sz="800" u="none" strike="noStrike" kern="0" spc="0" dirty="0">
                <a:ln>
                  <a:noFill/>
                </a:ln>
                <a:solidFill>
                  <a:srgbClr val="000000"/>
                </a:solidFill>
                <a:effectLst/>
                <a:uFill>
                  <a:solidFill>
                    <a:srgbClr val="000000"/>
                  </a:solidFill>
                </a:uFill>
                <a:latin typeface="Helvetica"/>
                <a:ea typeface="Helvetica"/>
                <a:cs typeface="Helvetica"/>
              </a:rPr>
              <a:t> </a:t>
            </a:r>
            <a:r>
              <a:rPr lang="en-US" sz="800" u="none" strike="noStrike" kern="0" spc="0" dirty="0" err="1">
                <a:ln>
                  <a:noFill/>
                </a:ln>
                <a:solidFill>
                  <a:srgbClr val="000000"/>
                </a:solidFill>
                <a:effectLst/>
                <a:uFill>
                  <a:solidFill>
                    <a:srgbClr val="000000"/>
                  </a:solidFill>
                </a:uFill>
                <a:latin typeface="Helvetica"/>
                <a:ea typeface="Helvetica"/>
                <a:cs typeface="Helvetica"/>
              </a:rPr>
              <a:t>Comunitarios</a:t>
            </a:r>
            <a:r>
              <a:rPr lang="en-US" sz="800" u="none" strike="noStrike" kern="0" spc="0" dirty="0">
                <a:ln>
                  <a:noFill/>
                </a:ln>
                <a:solidFill>
                  <a:srgbClr val="000000"/>
                </a:solidFill>
                <a:effectLst/>
                <a:uFill>
                  <a:solidFill>
                    <a:srgbClr val="000000"/>
                  </a:solidFill>
                </a:uFill>
                <a:latin typeface="Helvetica"/>
                <a:ea typeface="Helvetica"/>
                <a:cs typeface="Helvetica"/>
              </a:rPr>
              <a:t>. * 2021;13(3): 29-37. [accessed: 27 May 2022].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4"/>
              </a:rPr>
              <a:t>https://www.farmaceuticoscomunitarios.org/es/journal-article/actualizacion-del-papel-del-farmaceutico-comunitario-manejo-del-paciente-asmatico</a:t>
            </a:r>
            <a:endParaRPr lang="ca-ES" sz="800" u="none" strike="noStrike" kern="0" spc="0" dirty="0">
              <a:ln>
                <a:noFill/>
              </a:ln>
              <a:solidFill>
                <a:srgbClr val="000000"/>
              </a:solidFill>
              <a:effectLst/>
              <a:uFill>
                <a:solidFill>
                  <a:srgbClr val="000000"/>
                </a:solidFill>
              </a:uFill>
              <a:latin typeface="Helvetica"/>
              <a:ea typeface="Helvetica"/>
              <a:cs typeface="Helvetica"/>
            </a:endParaRPr>
          </a:p>
          <a:p>
            <a:pPr marL="342900" lvl="0" indent="-342900" fontAlgn="base">
              <a:lnSpc>
                <a:spcPct val="107000"/>
              </a:lnSpc>
              <a:spcAft>
                <a:spcPts val="800"/>
              </a:spcAft>
              <a:buSzPts val="900"/>
              <a:buFont typeface="+mj-lt"/>
              <a:buAutoNum type="arabicPeriod"/>
            </a:pPr>
            <a:r>
              <a:rPr lang="en-US" sz="800" u="none" strike="noStrike" kern="0" spc="0" dirty="0">
                <a:ln>
                  <a:noFill/>
                </a:ln>
                <a:solidFill>
                  <a:srgbClr val="000000"/>
                </a:solidFill>
                <a:effectLst/>
                <a:uFill>
                  <a:solidFill>
                    <a:srgbClr val="000000"/>
                  </a:solidFill>
                </a:uFill>
                <a:latin typeface="Helvetica"/>
                <a:ea typeface="Helvetica"/>
                <a:cs typeface="Helvetica"/>
              </a:rPr>
              <a:t>International Pharmaceutical Federation. Chronic respiratory diseases: A handbook for pharmacists. The Hague: International Pharmaceutical Federation; 2022 [accessed: 8 </a:t>
            </a:r>
            <a:r>
              <a:rPr lang="en-US" sz="800" u="none" strike="noStrike" kern="0" spc="0" dirty="0" err="1">
                <a:ln>
                  <a:noFill/>
                </a:ln>
                <a:solidFill>
                  <a:srgbClr val="000000"/>
                </a:solidFill>
                <a:effectLst/>
                <a:uFill>
                  <a:solidFill>
                    <a:srgbClr val="000000"/>
                  </a:solidFill>
                </a:uFill>
                <a:latin typeface="Helvetica"/>
                <a:ea typeface="Helvetica"/>
                <a:cs typeface="Helvetica"/>
              </a:rPr>
              <a:t>feb</a:t>
            </a:r>
            <a:r>
              <a:rPr lang="en-US" sz="800" u="none" strike="noStrike" kern="0" spc="0" dirty="0">
                <a:ln>
                  <a:noFill/>
                </a:ln>
                <a:solidFill>
                  <a:srgbClr val="000000"/>
                </a:solidFill>
                <a:effectLst/>
                <a:uFill>
                  <a:solidFill>
                    <a:srgbClr val="000000"/>
                  </a:solidFill>
                </a:uFill>
                <a:latin typeface="Helvetica"/>
                <a:ea typeface="Helvetica"/>
                <a:cs typeface="Helvetica"/>
              </a:rPr>
              <a:t> 2025]. Available at: </a:t>
            </a:r>
            <a:r>
              <a:rPr lang="en-US" sz="800" u="sng" strike="noStrike" kern="0" spc="0" dirty="0">
                <a:ln>
                  <a:noFill/>
                </a:ln>
                <a:solidFill>
                  <a:srgbClr val="000000"/>
                </a:solidFill>
                <a:effectLst/>
                <a:uFill>
                  <a:solidFill>
                    <a:srgbClr val="000000"/>
                  </a:solidFill>
                </a:uFill>
                <a:latin typeface="Helvetica"/>
                <a:ea typeface="Helvetica"/>
                <a:cs typeface="Helvetica"/>
                <a:hlinkClick r:id="rId5"/>
              </a:rPr>
              <a:t>https://ncd.fip.org/fip-practice-transformation-programme-on-ncds/publications/</a:t>
            </a:r>
            <a:endParaRPr lang="ca-ES" sz="800" u="none" strike="noStrike" kern="0" spc="0" dirty="0">
              <a:ln>
                <a:noFill/>
              </a:ln>
              <a:solidFill>
                <a:srgbClr val="000000"/>
              </a:solidFill>
              <a:effectLst/>
              <a:uFill>
                <a:solidFill>
                  <a:srgbClr val="000000"/>
                </a:solidFill>
              </a:uFill>
              <a:latin typeface="Helvetica"/>
              <a:ea typeface="Helvetica"/>
              <a:cs typeface="Helvetica"/>
            </a:endParaRPr>
          </a:p>
        </p:txBody>
      </p:sp>
      <p:sp>
        <p:nvSpPr>
          <p:cNvPr id="6" name="CuadroTexto 5">
            <a:extLst>
              <a:ext uri="{FF2B5EF4-FFF2-40B4-BE49-F238E27FC236}">
                <a16:creationId xmlns:a16="http://schemas.microsoft.com/office/drawing/2014/main" id="{5CD36E4A-12DC-59C3-5B7D-590F664BF348}"/>
              </a:ext>
            </a:extLst>
          </p:cNvPr>
          <p:cNvSpPr txBox="1"/>
          <p:nvPr/>
        </p:nvSpPr>
        <p:spPr>
          <a:xfrm>
            <a:off x="262217" y="1266524"/>
            <a:ext cx="11667565" cy="3671236"/>
          </a:xfrm>
          <a:prstGeom prst="rect">
            <a:avLst/>
          </a:prstGeom>
        </p:spPr>
        <p:txBody>
          <a:bodyPr vert="horz" lIns="91440" tIns="45720" rIns="91440" bIns="45720" rtlCol="0">
            <a:normAutofit lnSpcReduction="10000"/>
          </a:bodyPr>
          <a:lstStyle>
            <a:lvl1pPr marL="257168" indent="-257168" algn="just" defTabSz="342891">
              <a:spcBef>
                <a:spcPts val="0"/>
              </a:spcBef>
              <a:buClr>
                <a:schemeClr val="accent1"/>
              </a:buClr>
              <a:buFont typeface="Arial"/>
              <a:buChar char="•"/>
              <a:defRPr sz="2800"/>
            </a:lvl1pPr>
            <a:lvl2pPr marL="557199" indent="-214308" defTabSz="342891">
              <a:spcBef>
                <a:spcPts val="0"/>
              </a:spcBef>
              <a:buClr>
                <a:schemeClr val="accent1"/>
              </a:buClr>
              <a:buFont typeface="Arial"/>
              <a:buChar char="–"/>
              <a:defRPr sz="2600"/>
            </a:lvl2pPr>
            <a:lvl3pPr marL="857229" indent="-171446" defTabSz="342891">
              <a:spcBef>
                <a:spcPts val="0"/>
              </a:spcBef>
              <a:buClr>
                <a:schemeClr val="accent1"/>
              </a:buClr>
              <a:buFont typeface="Arial"/>
              <a:buChar char="•"/>
              <a:defRPr sz="2200"/>
            </a:lvl3pPr>
            <a:lvl4pPr marL="1200121" indent="-171446" defTabSz="342891">
              <a:spcBef>
                <a:spcPts val="0"/>
              </a:spcBef>
              <a:buClr>
                <a:schemeClr val="accent1"/>
              </a:buClr>
              <a:buFont typeface="Arial"/>
              <a:buChar char="–"/>
              <a:defRPr sz="1900"/>
            </a:lvl4pPr>
            <a:lvl5pPr marL="1543012" indent="-171446" defTabSz="342891">
              <a:spcBef>
                <a:spcPts val="0"/>
              </a:spcBef>
              <a:buClr>
                <a:schemeClr val="accent1"/>
              </a:buClr>
              <a:buFont typeface="Arial"/>
              <a:buChar char="»"/>
              <a:defRPr sz="1700"/>
            </a:lvl5pPr>
            <a:lvl6pPr marL="1885904" indent="-171446" defTabSz="342891">
              <a:spcBef>
                <a:spcPct val="20000"/>
              </a:spcBef>
              <a:buFont typeface="Arial"/>
              <a:buChar char="•"/>
              <a:defRPr sz="1500"/>
            </a:lvl6pPr>
            <a:lvl7pPr marL="2228795" indent="-171446" defTabSz="342891">
              <a:spcBef>
                <a:spcPct val="20000"/>
              </a:spcBef>
              <a:buFont typeface="Arial"/>
              <a:buChar char="•"/>
              <a:defRPr sz="1500"/>
            </a:lvl7pPr>
            <a:lvl8pPr marL="2571686" indent="-171446" defTabSz="342891">
              <a:spcBef>
                <a:spcPct val="20000"/>
              </a:spcBef>
              <a:buFont typeface="Arial"/>
              <a:buChar char="•"/>
              <a:defRPr sz="1500"/>
            </a:lvl8pPr>
            <a:lvl9pPr marL="2914578" indent="-171446" defTabSz="342891">
              <a:spcBef>
                <a:spcPct val="20000"/>
              </a:spcBef>
              <a:buFont typeface="Arial"/>
              <a:buChar char="•"/>
              <a:defRPr sz="1500"/>
            </a:lvl9pPr>
          </a:lstStyle>
          <a:p>
            <a:r>
              <a:rPr lang="en-US" sz="2400" dirty="0"/>
              <a:t>Pharmacists should be vigilant when encountering individuals with a persistent history of symptoms such as wheezing, breathlessness, chest tightness, or dry cough, especially when accompanied by a history of atopy or other allergic conditions like rhinitis or eczema. </a:t>
            </a:r>
          </a:p>
          <a:p>
            <a:endParaRPr lang="en-US" sz="2400" dirty="0"/>
          </a:p>
          <a:p>
            <a:r>
              <a:rPr lang="en-US" sz="2400" dirty="0"/>
              <a:t>Additionally, pharmacists should be alert to patients frequently requesting cough remedies or using SABAs without a formal diagnosis, as well as those with poorly controlled chronic rhinitis. In such cases, pharmacists should advise these individuals to consult their physicians for confirmation or exclusion of an asthma diagnosis.</a:t>
            </a:r>
          </a:p>
        </p:txBody>
      </p:sp>
    </p:spTree>
    <p:extLst>
      <p:ext uri="{BB962C8B-B14F-4D97-AF65-F5344CB8AC3E}">
        <p14:creationId xmlns:p14="http://schemas.microsoft.com/office/powerpoint/2010/main" val="2985846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A4F6-072B-7F57-DFD5-C1B53B555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9B3EA-5206-BA23-474C-EABA719FFF00}"/>
              </a:ext>
            </a:extLst>
          </p:cNvPr>
          <p:cNvSpPr>
            <a:spLocks noGrp="1"/>
          </p:cNvSpPr>
          <p:nvPr>
            <p:ph type="title"/>
          </p:nvPr>
        </p:nvSpPr>
        <p:spPr>
          <a:xfrm>
            <a:off x="343790" y="5698"/>
            <a:ext cx="6937393" cy="1143000"/>
          </a:xfrm>
        </p:spPr>
        <p:txBody>
          <a:bodyPr/>
          <a:lstStyle/>
          <a:p>
            <a:r>
              <a:rPr lang="en-GB" dirty="0"/>
              <a:t>Case study for pharmacists</a:t>
            </a:r>
          </a:p>
        </p:txBody>
      </p:sp>
      <p:sp>
        <p:nvSpPr>
          <p:cNvPr id="3" name="Content Placeholder 2">
            <a:extLst>
              <a:ext uri="{FF2B5EF4-FFF2-40B4-BE49-F238E27FC236}">
                <a16:creationId xmlns:a16="http://schemas.microsoft.com/office/drawing/2014/main" id="{54BAEC91-4AC6-2585-1615-ECA42CA27F30}"/>
              </a:ext>
            </a:extLst>
          </p:cNvPr>
          <p:cNvSpPr>
            <a:spLocks noGrp="1"/>
          </p:cNvSpPr>
          <p:nvPr>
            <p:ph idx="1"/>
          </p:nvPr>
        </p:nvSpPr>
        <p:spPr>
          <a:xfrm>
            <a:off x="0" y="1091931"/>
            <a:ext cx="8776447" cy="4525963"/>
          </a:xfrm>
        </p:spPr>
        <p:txBody>
          <a:bodyPr>
            <a:normAutofit fontScale="77500" lnSpcReduction="20000"/>
          </a:bodyPr>
          <a:lstStyle/>
          <a:p>
            <a:pPr algn="just"/>
            <a:r>
              <a:rPr lang="en-US" b="1" dirty="0">
                <a:solidFill>
                  <a:schemeClr val="accent1">
                    <a:lumMod val="75000"/>
                  </a:schemeClr>
                </a:solidFill>
              </a:rPr>
              <a:t>John</a:t>
            </a:r>
            <a:r>
              <a:rPr lang="en-US" dirty="0"/>
              <a:t> comes to the pharmacy because he has had a dry cough for several months. Sometimes, his cough causes him to have difficulty breathing. He has gone to different pharmacies where he has been dispensed different over-the-counter (OTC) cough syrups, containing various active substances, without any results. He asks for a salbutamol inhaler, since, when he was a child, he had it prescribed on several occasions, and it worked for him.</a:t>
            </a:r>
          </a:p>
          <a:p>
            <a:pPr marL="0" indent="0" algn="just">
              <a:buNone/>
            </a:pPr>
            <a:endParaRPr lang="en-US" dirty="0"/>
          </a:p>
          <a:p>
            <a:pPr algn="just"/>
            <a:r>
              <a:rPr lang="en-US" dirty="0">
                <a:solidFill>
                  <a:schemeClr val="accent1"/>
                </a:solidFill>
              </a:rPr>
              <a:t>How should the pharmacist respond to this request?</a:t>
            </a:r>
          </a:p>
          <a:p>
            <a:pPr algn="just"/>
            <a:endParaRPr lang="en-US" dirty="0"/>
          </a:p>
          <a:p>
            <a:pPr lvl="1" algn="just">
              <a:lnSpc>
                <a:spcPct val="120000"/>
              </a:lnSpc>
            </a:pPr>
            <a:r>
              <a:rPr lang="en-US" dirty="0">
                <a:solidFill>
                  <a:schemeClr val="accent1">
                    <a:lumMod val="75000"/>
                  </a:schemeClr>
                </a:solidFill>
              </a:rPr>
              <a:t>Should he simply “sell” the inhaler without a prescription to keep the “customer” happy?</a:t>
            </a:r>
          </a:p>
          <a:p>
            <a:pPr lvl="1" algn="just">
              <a:lnSpc>
                <a:spcPct val="120000"/>
              </a:lnSpc>
            </a:pPr>
            <a:r>
              <a:rPr lang="en-US" dirty="0">
                <a:solidFill>
                  <a:schemeClr val="accent1">
                    <a:lumMod val="75000"/>
                  </a:schemeClr>
                </a:solidFill>
              </a:rPr>
              <a:t>Or find out more about John’s history and symptoms to ensure the correct medication is provided?</a:t>
            </a:r>
          </a:p>
          <a:p>
            <a:pPr algn="just"/>
            <a:endParaRPr lang="en-US" dirty="0">
              <a:solidFill>
                <a:schemeClr val="accent1">
                  <a:lumMod val="75000"/>
                </a:schemeClr>
              </a:solidFill>
            </a:endParaRPr>
          </a:p>
          <a:p>
            <a:endParaRPr lang="en-GB" dirty="0"/>
          </a:p>
        </p:txBody>
      </p:sp>
      <p:pic>
        <p:nvPicPr>
          <p:cNvPr id="4" name="Imagen 3">
            <a:extLst>
              <a:ext uri="{FF2B5EF4-FFF2-40B4-BE49-F238E27FC236}">
                <a16:creationId xmlns:a16="http://schemas.microsoft.com/office/drawing/2014/main" id="{C8A116D9-96B2-45C8-F63B-C3734131C56C}"/>
              </a:ext>
            </a:extLst>
          </p:cNvPr>
          <p:cNvPicPr>
            <a:picLocks noChangeAspect="1"/>
          </p:cNvPicPr>
          <p:nvPr/>
        </p:nvPicPr>
        <p:blipFill>
          <a:blip r:embed="rId2"/>
          <a:stretch>
            <a:fillRect/>
          </a:stretch>
        </p:blipFill>
        <p:spPr>
          <a:xfrm>
            <a:off x="9100342" y="1668399"/>
            <a:ext cx="2894433" cy="3145648"/>
          </a:xfrm>
          <a:prstGeom prst="rect">
            <a:avLst/>
          </a:prstGeom>
        </p:spPr>
      </p:pic>
    </p:spTree>
    <p:extLst>
      <p:ext uri="{BB962C8B-B14F-4D97-AF65-F5344CB8AC3E}">
        <p14:creationId xmlns:p14="http://schemas.microsoft.com/office/powerpoint/2010/main" val="1417713500"/>
      </p:ext>
    </p:extLst>
  </p:cSld>
  <p:clrMapOvr>
    <a:masterClrMapping/>
  </p:clrMapOvr>
</p:sld>
</file>

<file path=ppt/theme/theme1.xml><?xml version="1.0" encoding="utf-8"?>
<a:theme xmlns:a="http://schemas.openxmlformats.org/drawingml/2006/main" name="3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7555</Words>
  <Application>Microsoft Office PowerPoint</Application>
  <PresentationFormat>Panorámica</PresentationFormat>
  <Paragraphs>353</Paragraphs>
  <Slides>48</Slides>
  <Notes>2</Notes>
  <HiddenSlides>0</HiddenSlides>
  <MMClips>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48</vt:i4>
      </vt:variant>
    </vt:vector>
  </HeadingPairs>
  <TitlesOfParts>
    <vt:vector size="60" baseType="lpstr">
      <vt:lpstr>Arial Unicode MS</vt:lpstr>
      <vt:lpstr>Aptos</vt:lpstr>
      <vt:lpstr>Arial</vt:lpstr>
      <vt:lpstr>berkeleyMono</vt:lpstr>
      <vt:lpstr>BlinkMacSystemFont</vt:lpstr>
      <vt:lpstr>Calibri</vt:lpstr>
      <vt:lpstr>fkGroteskNeue</vt:lpstr>
      <vt:lpstr>Helvetica</vt:lpstr>
      <vt:lpstr>Source Sans Pro</vt:lpstr>
      <vt:lpstr>Symbol</vt:lpstr>
      <vt:lpstr>Times New Roman</vt:lpstr>
      <vt:lpstr>3_Office Theme</vt:lpstr>
      <vt:lpstr>Asthma Right Care for Pharmacists  Presentation of the potential role of community pharmacists in asthma management according to Asthma Right Care </vt:lpstr>
      <vt:lpstr>Introduction</vt:lpstr>
      <vt:lpstr>Introduction</vt:lpstr>
      <vt:lpstr>Case study objective</vt:lpstr>
      <vt:lpstr>How to use this case study?</vt:lpstr>
      <vt:lpstr>Learning objectives</vt:lpstr>
      <vt:lpstr>Case finding</vt:lpstr>
      <vt:lpstr>Case finding</vt:lpstr>
      <vt:lpstr>Case study for pharmacists</vt:lpstr>
      <vt:lpstr>Case study for pharmacists</vt:lpstr>
      <vt:lpstr>First contact</vt:lpstr>
      <vt:lpstr>The patient: John</vt:lpstr>
      <vt:lpstr>First referral</vt:lpstr>
      <vt:lpstr>Diagnosis and treatment</vt:lpstr>
      <vt:lpstr>Recommended treatment</vt:lpstr>
      <vt:lpstr>John’s doubts and expectations</vt:lpstr>
      <vt:lpstr>John’s doubts and expectations</vt:lpstr>
      <vt:lpstr>What is asthma? Clinical phenotypes</vt:lpstr>
      <vt:lpstr>Reinforcing asthma treatment</vt:lpstr>
      <vt:lpstr>Missed check-up appointment</vt:lpstr>
      <vt:lpstr>Missed check-up appointment</vt:lpstr>
      <vt:lpstr>Asthma Control Test (ACT)</vt:lpstr>
      <vt:lpstr>Asthma Control Test (ACT)</vt:lpstr>
      <vt:lpstr>Asthma Slide Rule</vt:lpstr>
      <vt:lpstr>Asthma Slide Rule</vt:lpstr>
      <vt:lpstr>Reliever Reliance Test</vt:lpstr>
      <vt:lpstr>Reliever Reliance Test Guidance</vt:lpstr>
      <vt:lpstr>Outcomes</vt:lpstr>
      <vt:lpstr>Asthma: an inflammatory condition</vt:lpstr>
      <vt:lpstr>GINA 2019: a fundamental change in asthma management</vt:lpstr>
      <vt:lpstr>John’s reassessment</vt:lpstr>
      <vt:lpstr>New treatment, new inhaler</vt:lpstr>
      <vt:lpstr>New treatment, new inhaler</vt:lpstr>
      <vt:lpstr>New visit</vt:lpstr>
      <vt:lpstr>Inhaler use demonstration</vt:lpstr>
      <vt:lpstr>How to use a pMDI </vt:lpstr>
      <vt:lpstr>Instructing John on the correct technique</vt:lpstr>
      <vt:lpstr>Spacer</vt:lpstr>
      <vt:lpstr>Steps to use spacers with a pMDI are: </vt:lpstr>
      <vt:lpstr>How to use a pMDI with a large spacer</vt:lpstr>
      <vt:lpstr>Asthma Control Test</vt:lpstr>
      <vt:lpstr>Lack of treatment adherence</vt:lpstr>
      <vt:lpstr>Asthma, a chronic condition</vt:lpstr>
      <vt:lpstr>Non-pharmacological strategies</vt:lpstr>
      <vt:lpstr>Smoking cessation</vt:lpstr>
      <vt:lpstr>People with asthma deserve…</vt:lpstr>
      <vt:lpstr>Summary</vt:lpstr>
      <vt:lpstr>Learning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Siân Williams</dc:creator>
  <cp:lastModifiedBy>Francesc Moranta Ribas</cp:lastModifiedBy>
  <cp:revision>50</cp:revision>
  <dcterms:created xsi:type="dcterms:W3CDTF">2022-09-20T18:56:39Z</dcterms:created>
  <dcterms:modified xsi:type="dcterms:W3CDTF">2025-05-07T19:56:26Z</dcterms:modified>
</cp:coreProperties>
</file>