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1368" r:id="rId2"/>
    <p:sldId id="1370" r:id="rId3"/>
    <p:sldId id="1369" r:id="rId4"/>
    <p:sldId id="1371" r:id="rId5"/>
    <p:sldId id="1372" r:id="rId6"/>
    <p:sldId id="257" r:id="rId7"/>
    <p:sldId id="258" r:id="rId8"/>
    <p:sldId id="269" r:id="rId9"/>
    <p:sldId id="270" r:id="rId10"/>
    <p:sldId id="271" r:id="rId11"/>
    <p:sldId id="262" r:id="rId12"/>
    <p:sldId id="272" r:id="rId13"/>
    <p:sldId id="274" r:id="rId14"/>
    <p:sldId id="280" r:id="rId15"/>
    <p:sldId id="1373" r:id="rId16"/>
    <p:sldId id="277" r:id="rId17"/>
    <p:sldId id="278" r:id="rId18"/>
    <p:sldId id="279" r:id="rId19"/>
    <p:sldId id="259" r:id="rId20"/>
    <p:sldId id="1336" r:id="rId21"/>
    <p:sldId id="1335" r:id="rId22"/>
    <p:sldId id="1334" r:id="rId23"/>
    <p:sldId id="1337" r:id="rId24"/>
    <p:sldId id="1332" r:id="rId25"/>
    <p:sldId id="1339" r:id="rId26"/>
    <p:sldId id="1343" r:id="rId27"/>
    <p:sldId id="1342" r:id="rId28"/>
    <p:sldId id="1341" r:id="rId29"/>
    <p:sldId id="1345" r:id="rId30"/>
    <p:sldId id="1347" r:id="rId31"/>
    <p:sldId id="1346" r:id="rId32"/>
    <p:sldId id="1351" r:id="rId33"/>
    <p:sldId id="1353" r:id="rId34"/>
    <p:sldId id="1352" r:id="rId35"/>
    <p:sldId id="1367" r:id="rId36"/>
    <p:sldId id="1361" r:id="rId37"/>
    <p:sldId id="1359" r:id="rId38"/>
    <p:sldId id="1276" r:id="rId39"/>
    <p:sldId id="1360" r:id="rId40"/>
    <p:sldId id="1364" r:id="rId41"/>
    <p:sldId id="328" r:id="rId42"/>
    <p:sldId id="352" r:id="rId43"/>
    <p:sldId id="275" r:id="rId44"/>
    <p:sldId id="1374" r:id="rId45"/>
    <p:sldId id="1375" r:id="rId46"/>
    <p:sldId id="3368" r:id="rId47"/>
    <p:sldId id="6070" r:id="rId48"/>
    <p:sldId id="6150" r:id="rId49"/>
    <p:sldId id="6151" r:id="rId50"/>
    <p:sldId id="6158" r:id="rId51"/>
    <p:sldId id="6159" r:id="rId52"/>
    <p:sldId id="6154" r:id="rId53"/>
    <p:sldId id="6152" r:id="rId54"/>
    <p:sldId id="6155" r:id="rId55"/>
    <p:sldId id="6156" r:id="rId56"/>
    <p:sldId id="6157" r:id="rId57"/>
    <p:sldId id="6160" r:id="rId58"/>
    <p:sldId id="6161" r:id="rId59"/>
    <p:sldId id="281" r:id="rId60"/>
    <p:sldId id="282" r:id="rId61"/>
    <p:sldId id="6162" r:id="rId62"/>
    <p:sldId id="283" r:id="rId63"/>
    <p:sldId id="276" r:id="rId64"/>
    <p:sldId id="6163" r:id="rId6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1" autoAdjust="0"/>
    <p:restoredTop sz="94660"/>
  </p:normalViewPr>
  <p:slideViewPr>
    <p:cSldViewPr snapToGrid="0">
      <p:cViewPr varScale="1">
        <p:scale>
          <a:sx n="117" d="100"/>
          <a:sy n="117" d="100"/>
        </p:scale>
        <p:origin x="4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4.xml.rels><?xml version="1.0" encoding="UTF-8" standalone="yes"?>
<Relationships xmlns="http://schemas.openxmlformats.org/package/2006/relationships"><Relationship Id="rId3" Type="http://schemas.openxmlformats.org/officeDocument/2006/relationships/hyperlink" Target="https://www.mind.org.uk/information-support/guides-to-support-and-services/seeking-help-for-a-mental-health-problem/where-to-start/" TargetMode="External"/><Relationship Id="rId2" Type="http://schemas.openxmlformats.org/officeDocument/2006/relationships/hyperlink" Target="https://www.asthmaandlung.org.uk/living-with/keeping-active/pulmonary-rehabilitation" TargetMode="External"/><Relationship Id="rId1" Type="http://schemas.openxmlformats.org/officeDocument/2006/relationships/hyperlink" Target="https://www.nhs.uk/mental-health/talking-therapies-medicine-treatments/talking-therapies-and-counselling/cognitive-behavioural-therapy-cbt/overview/"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4.xml.rels><?xml version="1.0" encoding="UTF-8" standalone="yes"?>
<Relationships xmlns="http://schemas.openxmlformats.org/package/2006/relationships"><Relationship Id="rId3" Type="http://schemas.openxmlformats.org/officeDocument/2006/relationships/hyperlink" Target="https://www.mind.org.uk/information-support/guides-to-support-and-services/seeking-help-for-a-mental-health-problem/where-to-start/" TargetMode="External"/><Relationship Id="rId2" Type="http://schemas.openxmlformats.org/officeDocument/2006/relationships/hyperlink" Target="https://www.asthmaandlung.org.uk/living-with/keeping-active/pulmonary-rehabilitation" TargetMode="External"/><Relationship Id="rId1" Type="http://schemas.openxmlformats.org/officeDocument/2006/relationships/hyperlink" Target="https://www.nhs.uk/mental-health/talking-therapies-medicine-treatments/talking-therapies-and-counselling/cognitive-behavioural-therapy-cbt/overview/"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59680-C27C-40F1-A4B4-110B7E3870E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B242E71-4CA0-4F91-9A38-2F30249D3A38}">
      <dgm:prSet/>
      <dgm:spPr/>
      <dgm:t>
        <a:bodyPr/>
        <a:lstStyle/>
        <a:p>
          <a:pPr>
            <a:lnSpc>
              <a:spcPct val="100000"/>
            </a:lnSpc>
          </a:pPr>
          <a:r>
            <a:rPr lang="en-GB"/>
            <a:t>What phrases do you use / might you use? </a:t>
          </a:r>
          <a:endParaRPr lang="en-US"/>
        </a:p>
      </dgm:t>
    </dgm:pt>
    <dgm:pt modelId="{A19EDCED-8FDD-4359-9837-A90E10D9294E}" type="parTrans" cxnId="{17DB55A0-905A-4A07-866F-8775479588BD}">
      <dgm:prSet/>
      <dgm:spPr/>
      <dgm:t>
        <a:bodyPr/>
        <a:lstStyle/>
        <a:p>
          <a:endParaRPr lang="en-US"/>
        </a:p>
      </dgm:t>
    </dgm:pt>
    <dgm:pt modelId="{227704CF-5F6C-4098-83A9-66E60495F4B9}" type="sibTrans" cxnId="{17DB55A0-905A-4A07-866F-8775479588BD}">
      <dgm:prSet/>
      <dgm:spPr/>
      <dgm:t>
        <a:bodyPr/>
        <a:lstStyle/>
        <a:p>
          <a:endParaRPr lang="en-US"/>
        </a:p>
      </dgm:t>
    </dgm:pt>
    <dgm:pt modelId="{4AB9980A-BF09-4A2B-9D0A-A5822BCC6F0E}">
      <dgm:prSet/>
      <dgm:spPr/>
      <dgm:t>
        <a:bodyPr/>
        <a:lstStyle/>
        <a:p>
          <a:pPr>
            <a:lnSpc>
              <a:spcPct val="100000"/>
            </a:lnSpc>
          </a:pPr>
          <a:r>
            <a:rPr lang="en-GB"/>
            <a:t>What issues do you highlight to patient? </a:t>
          </a:r>
          <a:endParaRPr lang="en-US"/>
        </a:p>
      </dgm:t>
    </dgm:pt>
    <dgm:pt modelId="{08353AC8-54DA-422C-AE01-BC5FBC39283B}" type="parTrans" cxnId="{229E00A2-852E-4D41-9645-22B266E7985E}">
      <dgm:prSet/>
      <dgm:spPr/>
      <dgm:t>
        <a:bodyPr/>
        <a:lstStyle/>
        <a:p>
          <a:endParaRPr lang="en-US"/>
        </a:p>
      </dgm:t>
    </dgm:pt>
    <dgm:pt modelId="{F3F450DA-A464-4FB7-BD9A-79AA402C5D2B}" type="sibTrans" cxnId="{229E00A2-852E-4D41-9645-22B266E7985E}">
      <dgm:prSet/>
      <dgm:spPr/>
      <dgm:t>
        <a:bodyPr/>
        <a:lstStyle/>
        <a:p>
          <a:endParaRPr lang="en-US"/>
        </a:p>
      </dgm:t>
    </dgm:pt>
    <dgm:pt modelId="{64CE9EFF-67A6-4F99-BEA1-2CD3FA202C00}">
      <dgm:prSet/>
      <dgm:spPr/>
      <dgm:t>
        <a:bodyPr/>
        <a:lstStyle/>
        <a:p>
          <a:pPr>
            <a:lnSpc>
              <a:spcPct val="100000"/>
            </a:lnSpc>
          </a:pPr>
          <a:r>
            <a:rPr lang="en-GB"/>
            <a:t>How do people feel about anxiety in discussion (stigma)? </a:t>
          </a:r>
          <a:endParaRPr lang="en-US"/>
        </a:p>
      </dgm:t>
    </dgm:pt>
    <dgm:pt modelId="{AEF353A1-F658-41BF-A89A-29A085B6AFC7}" type="parTrans" cxnId="{DE2B488F-03D4-48D4-A773-E53406C43D06}">
      <dgm:prSet/>
      <dgm:spPr/>
      <dgm:t>
        <a:bodyPr/>
        <a:lstStyle/>
        <a:p>
          <a:endParaRPr lang="en-US"/>
        </a:p>
      </dgm:t>
    </dgm:pt>
    <dgm:pt modelId="{4D1EADDA-5154-4125-B2F0-0B18D157C97B}" type="sibTrans" cxnId="{DE2B488F-03D4-48D4-A773-E53406C43D06}">
      <dgm:prSet/>
      <dgm:spPr/>
      <dgm:t>
        <a:bodyPr/>
        <a:lstStyle/>
        <a:p>
          <a:endParaRPr lang="en-US"/>
        </a:p>
      </dgm:t>
    </dgm:pt>
    <dgm:pt modelId="{FB338AB9-06CB-41A0-A4A2-8FDFBC890118}">
      <dgm:prSet/>
      <dgm:spPr/>
      <dgm:t>
        <a:bodyPr/>
        <a:lstStyle/>
        <a:p>
          <a:pPr>
            <a:lnSpc>
              <a:spcPct val="100000"/>
            </a:lnSpc>
          </a:pPr>
          <a:r>
            <a:rPr lang="en-GB"/>
            <a:t>What techniques are there to use ? </a:t>
          </a:r>
          <a:endParaRPr lang="en-US"/>
        </a:p>
      </dgm:t>
    </dgm:pt>
    <dgm:pt modelId="{0827F538-1A89-4392-AC3B-8A08D26D55BD}" type="parTrans" cxnId="{D86663E3-DC5A-48F4-8524-C8DA6D76563C}">
      <dgm:prSet/>
      <dgm:spPr/>
      <dgm:t>
        <a:bodyPr/>
        <a:lstStyle/>
        <a:p>
          <a:endParaRPr lang="en-US"/>
        </a:p>
      </dgm:t>
    </dgm:pt>
    <dgm:pt modelId="{7E50DA18-290E-4625-B444-EBF08AA3D8E3}" type="sibTrans" cxnId="{D86663E3-DC5A-48F4-8524-C8DA6D76563C}">
      <dgm:prSet/>
      <dgm:spPr/>
      <dgm:t>
        <a:bodyPr/>
        <a:lstStyle/>
        <a:p>
          <a:endParaRPr lang="en-US"/>
        </a:p>
      </dgm:t>
    </dgm:pt>
    <dgm:pt modelId="{420B5919-40A5-419F-B6F5-A90F3C165CCC}">
      <dgm:prSet/>
      <dgm:spPr/>
      <dgm:t>
        <a:bodyPr/>
        <a:lstStyle/>
        <a:p>
          <a:pPr>
            <a:lnSpc>
              <a:spcPct val="100000"/>
            </a:lnSpc>
          </a:pPr>
          <a:r>
            <a:rPr lang="en-GB"/>
            <a:t>For example “My friend John”</a:t>
          </a:r>
          <a:endParaRPr lang="en-US"/>
        </a:p>
      </dgm:t>
    </dgm:pt>
    <dgm:pt modelId="{1A69A4EA-6925-4ED9-A035-EB8D180F1789}" type="parTrans" cxnId="{5F2EC59A-1470-4579-919E-2731021E06AE}">
      <dgm:prSet/>
      <dgm:spPr/>
      <dgm:t>
        <a:bodyPr/>
        <a:lstStyle/>
        <a:p>
          <a:endParaRPr lang="en-US"/>
        </a:p>
      </dgm:t>
    </dgm:pt>
    <dgm:pt modelId="{9F865D1A-091E-48D4-B53A-3ECA8FACF789}" type="sibTrans" cxnId="{5F2EC59A-1470-4579-919E-2731021E06AE}">
      <dgm:prSet/>
      <dgm:spPr/>
      <dgm:t>
        <a:bodyPr/>
        <a:lstStyle/>
        <a:p>
          <a:endParaRPr lang="en-US"/>
        </a:p>
      </dgm:t>
    </dgm:pt>
    <dgm:pt modelId="{8A80CD7F-1021-4BD4-BBDD-70649F92D30A}">
      <dgm:prSet/>
      <dgm:spPr/>
      <dgm:t>
        <a:bodyPr/>
        <a:lstStyle/>
        <a:p>
          <a:pPr>
            <a:lnSpc>
              <a:spcPct val="100000"/>
            </a:lnSpc>
          </a:pPr>
          <a:r>
            <a:rPr lang="en-GB"/>
            <a:t>Normal to feel this way</a:t>
          </a:r>
          <a:endParaRPr lang="en-US"/>
        </a:p>
      </dgm:t>
    </dgm:pt>
    <dgm:pt modelId="{3CC46FE3-4C75-4E19-B383-311BD0D56087}" type="parTrans" cxnId="{3D23279A-F6B6-48BA-B0AF-E32099F17679}">
      <dgm:prSet/>
      <dgm:spPr/>
      <dgm:t>
        <a:bodyPr/>
        <a:lstStyle/>
        <a:p>
          <a:endParaRPr lang="en-US"/>
        </a:p>
      </dgm:t>
    </dgm:pt>
    <dgm:pt modelId="{EEF73AA2-4186-4B2C-A75A-16711DD459FE}" type="sibTrans" cxnId="{3D23279A-F6B6-48BA-B0AF-E32099F17679}">
      <dgm:prSet/>
      <dgm:spPr/>
      <dgm:t>
        <a:bodyPr/>
        <a:lstStyle/>
        <a:p>
          <a:endParaRPr lang="en-US"/>
        </a:p>
      </dgm:t>
    </dgm:pt>
    <dgm:pt modelId="{3B1CEF55-049D-4C66-A141-E10011EC1AE8}" type="pres">
      <dgm:prSet presAssocID="{17B59680-C27C-40F1-A4B4-110B7E3870EB}" presName="root" presStyleCnt="0">
        <dgm:presLayoutVars>
          <dgm:dir/>
          <dgm:resizeHandles val="exact"/>
        </dgm:presLayoutVars>
      </dgm:prSet>
      <dgm:spPr/>
    </dgm:pt>
    <dgm:pt modelId="{02C8116B-3D02-46A1-B08C-EB05543271F4}" type="pres">
      <dgm:prSet presAssocID="{7B242E71-4CA0-4F91-9A38-2F30249D3A38}" presName="compNode" presStyleCnt="0"/>
      <dgm:spPr/>
    </dgm:pt>
    <dgm:pt modelId="{B7CC1795-7C32-49BA-BAD0-DB7CA88E74AF}" type="pres">
      <dgm:prSet presAssocID="{7B242E71-4CA0-4F91-9A38-2F30249D3A38}" presName="bgRect" presStyleLbl="bgShp" presStyleIdx="0" presStyleCnt="4"/>
      <dgm:spPr/>
    </dgm:pt>
    <dgm:pt modelId="{06D99271-8295-42A4-8595-871275A2210F}" type="pres">
      <dgm:prSet presAssocID="{7B242E71-4CA0-4F91-9A38-2F30249D3A3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ongue"/>
        </a:ext>
      </dgm:extLst>
    </dgm:pt>
    <dgm:pt modelId="{CE4BD164-DBC2-487C-89ED-9F02658B38D4}" type="pres">
      <dgm:prSet presAssocID="{7B242E71-4CA0-4F91-9A38-2F30249D3A38}" presName="spaceRect" presStyleCnt="0"/>
      <dgm:spPr/>
    </dgm:pt>
    <dgm:pt modelId="{E0B70FE0-506A-48A0-B23C-5F7C7F96CDFE}" type="pres">
      <dgm:prSet presAssocID="{7B242E71-4CA0-4F91-9A38-2F30249D3A38}" presName="parTx" presStyleLbl="revTx" presStyleIdx="0" presStyleCnt="5">
        <dgm:presLayoutVars>
          <dgm:chMax val="0"/>
          <dgm:chPref val="0"/>
        </dgm:presLayoutVars>
      </dgm:prSet>
      <dgm:spPr/>
    </dgm:pt>
    <dgm:pt modelId="{AA2AEDDA-A212-4EA7-9F01-5675437F55ED}" type="pres">
      <dgm:prSet presAssocID="{227704CF-5F6C-4098-83A9-66E60495F4B9}" presName="sibTrans" presStyleCnt="0"/>
      <dgm:spPr/>
    </dgm:pt>
    <dgm:pt modelId="{2077C75F-4F78-43A0-BDAA-D74389410B90}" type="pres">
      <dgm:prSet presAssocID="{4AB9980A-BF09-4A2B-9D0A-A5822BCC6F0E}" presName="compNode" presStyleCnt="0"/>
      <dgm:spPr/>
    </dgm:pt>
    <dgm:pt modelId="{EA92BFE8-807C-4C5B-9D1D-D67BC48E786C}" type="pres">
      <dgm:prSet presAssocID="{4AB9980A-BF09-4A2B-9D0A-A5822BCC6F0E}" presName="bgRect" presStyleLbl="bgShp" presStyleIdx="1" presStyleCnt="4"/>
      <dgm:spPr/>
    </dgm:pt>
    <dgm:pt modelId="{93B64785-D1C5-4547-BE2A-80D8044AB54A}" type="pres">
      <dgm:prSet presAssocID="{4AB9980A-BF09-4A2B-9D0A-A5822BCC6F0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685562B3-3A65-4502-8F96-7915B98D95AE}" type="pres">
      <dgm:prSet presAssocID="{4AB9980A-BF09-4A2B-9D0A-A5822BCC6F0E}" presName="spaceRect" presStyleCnt="0"/>
      <dgm:spPr/>
    </dgm:pt>
    <dgm:pt modelId="{62FB4340-8D8D-4AFB-B5F4-FDF93DDB4934}" type="pres">
      <dgm:prSet presAssocID="{4AB9980A-BF09-4A2B-9D0A-A5822BCC6F0E}" presName="parTx" presStyleLbl="revTx" presStyleIdx="1" presStyleCnt="5">
        <dgm:presLayoutVars>
          <dgm:chMax val="0"/>
          <dgm:chPref val="0"/>
        </dgm:presLayoutVars>
      </dgm:prSet>
      <dgm:spPr/>
    </dgm:pt>
    <dgm:pt modelId="{6623AC77-ABA7-48EF-BB24-25EBC2C4F362}" type="pres">
      <dgm:prSet presAssocID="{F3F450DA-A464-4FB7-BD9A-79AA402C5D2B}" presName="sibTrans" presStyleCnt="0"/>
      <dgm:spPr/>
    </dgm:pt>
    <dgm:pt modelId="{66C7D87A-2FEA-4215-943B-1D109442E15C}" type="pres">
      <dgm:prSet presAssocID="{64CE9EFF-67A6-4F99-BEA1-2CD3FA202C00}" presName="compNode" presStyleCnt="0"/>
      <dgm:spPr/>
    </dgm:pt>
    <dgm:pt modelId="{69D55AAE-0D94-4AA4-A6AE-AEF9C557D418}" type="pres">
      <dgm:prSet presAssocID="{64CE9EFF-67A6-4F99-BEA1-2CD3FA202C00}" presName="bgRect" presStyleLbl="bgShp" presStyleIdx="2" presStyleCnt="4"/>
      <dgm:spPr/>
    </dgm:pt>
    <dgm:pt modelId="{A8E3C1CE-42D9-4315-8AD1-30EB0BE43057}" type="pres">
      <dgm:prSet presAssocID="{64CE9EFF-67A6-4F99-BEA1-2CD3FA202C0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FFDCAF71-BC64-48EC-B8C6-F25F6B5B6F62}" type="pres">
      <dgm:prSet presAssocID="{64CE9EFF-67A6-4F99-BEA1-2CD3FA202C00}" presName="spaceRect" presStyleCnt="0"/>
      <dgm:spPr/>
    </dgm:pt>
    <dgm:pt modelId="{EB5F9B8D-A71A-4C3D-A830-1FBD0A2D06D1}" type="pres">
      <dgm:prSet presAssocID="{64CE9EFF-67A6-4F99-BEA1-2CD3FA202C00}" presName="parTx" presStyleLbl="revTx" presStyleIdx="2" presStyleCnt="5">
        <dgm:presLayoutVars>
          <dgm:chMax val="0"/>
          <dgm:chPref val="0"/>
        </dgm:presLayoutVars>
      </dgm:prSet>
      <dgm:spPr/>
    </dgm:pt>
    <dgm:pt modelId="{0B88B8D8-3B85-4268-89B1-CFF5A101B313}" type="pres">
      <dgm:prSet presAssocID="{4D1EADDA-5154-4125-B2F0-0B18D157C97B}" presName="sibTrans" presStyleCnt="0"/>
      <dgm:spPr/>
    </dgm:pt>
    <dgm:pt modelId="{A1584EEA-E318-484B-97F4-303698D0EA2F}" type="pres">
      <dgm:prSet presAssocID="{FB338AB9-06CB-41A0-A4A2-8FDFBC890118}" presName="compNode" presStyleCnt="0"/>
      <dgm:spPr/>
    </dgm:pt>
    <dgm:pt modelId="{33E12350-54C1-4895-B60A-0671338CBCC3}" type="pres">
      <dgm:prSet presAssocID="{FB338AB9-06CB-41A0-A4A2-8FDFBC890118}" presName="bgRect" presStyleLbl="bgShp" presStyleIdx="3" presStyleCnt="4"/>
      <dgm:spPr/>
    </dgm:pt>
    <dgm:pt modelId="{E2C348DA-92D1-4A97-B869-AB51134503CC}" type="pres">
      <dgm:prSet presAssocID="{FB338AB9-06CB-41A0-A4A2-8FDFBC89011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ss clef"/>
        </a:ext>
      </dgm:extLst>
    </dgm:pt>
    <dgm:pt modelId="{395372B6-DA12-4A6C-9444-37808C76BE5C}" type="pres">
      <dgm:prSet presAssocID="{FB338AB9-06CB-41A0-A4A2-8FDFBC890118}" presName="spaceRect" presStyleCnt="0"/>
      <dgm:spPr/>
    </dgm:pt>
    <dgm:pt modelId="{0786E6B0-871A-4792-BA8A-07194546B1D3}" type="pres">
      <dgm:prSet presAssocID="{FB338AB9-06CB-41A0-A4A2-8FDFBC890118}" presName="parTx" presStyleLbl="revTx" presStyleIdx="3" presStyleCnt="5">
        <dgm:presLayoutVars>
          <dgm:chMax val="0"/>
          <dgm:chPref val="0"/>
        </dgm:presLayoutVars>
      </dgm:prSet>
      <dgm:spPr/>
    </dgm:pt>
    <dgm:pt modelId="{E537BF05-66CD-4B76-9CA6-4A492E69A821}" type="pres">
      <dgm:prSet presAssocID="{FB338AB9-06CB-41A0-A4A2-8FDFBC890118}" presName="desTx" presStyleLbl="revTx" presStyleIdx="4" presStyleCnt="5">
        <dgm:presLayoutVars/>
      </dgm:prSet>
      <dgm:spPr/>
    </dgm:pt>
  </dgm:ptLst>
  <dgm:cxnLst>
    <dgm:cxn modelId="{6CA73B03-C87D-4BA3-A845-BA6613BAFBB4}" type="presOf" srcId="{420B5919-40A5-419F-B6F5-A90F3C165CCC}" destId="{E537BF05-66CD-4B76-9CA6-4A492E69A821}" srcOrd="0" destOrd="0" presId="urn:microsoft.com/office/officeart/2018/2/layout/IconVerticalSolidList"/>
    <dgm:cxn modelId="{A4463A22-FE1C-47DB-8F15-5780FF87E9C2}" type="presOf" srcId="{7B242E71-4CA0-4F91-9A38-2F30249D3A38}" destId="{E0B70FE0-506A-48A0-B23C-5F7C7F96CDFE}" srcOrd="0" destOrd="0" presId="urn:microsoft.com/office/officeart/2018/2/layout/IconVerticalSolidList"/>
    <dgm:cxn modelId="{48FE2D34-8832-4E08-99EB-5BA4A7CDBFC7}" type="presOf" srcId="{4AB9980A-BF09-4A2B-9D0A-A5822BCC6F0E}" destId="{62FB4340-8D8D-4AFB-B5F4-FDF93DDB4934}" srcOrd="0" destOrd="0" presId="urn:microsoft.com/office/officeart/2018/2/layout/IconVerticalSolidList"/>
    <dgm:cxn modelId="{B6340E52-4BDF-43E4-B035-C0CA0F4497B8}" type="presOf" srcId="{64CE9EFF-67A6-4F99-BEA1-2CD3FA202C00}" destId="{EB5F9B8D-A71A-4C3D-A830-1FBD0A2D06D1}" srcOrd="0" destOrd="0" presId="urn:microsoft.com/office/officeart/2018/2/layout/IconVerticalSolidList"/>
    <dgm:cxn modelId="{2DCED18B-E952-4939-A43C-6E77A18D978F}" type="presOf" srcId="{8A80CD7F-1021-4BD4-BBDD-70649F92D30A}" destId="{E537BF05-66CD-4B76-9CA6-4A492E69A821}" srcOrd="0" destOrd="1" presId="urn:microsoft.com/office/officeart/2018/2/layout/IconVerticalSolidList"/>
    <dgm:cxn modelId="{DE2B488F-03D4-48D4-A773-E53406C43D06}" srcId="{17B59680-C27C-40F1-A4B4-110B7E3870EB}" destId="{64CE9EFF-67A6-4F99-BEA1-2CD3FA202C00}" srcOrd="2" destOrd="0" parTransId="{AEF353A1-F658-41BF-A89A-29A085B6AFC7}" sibTransId="{4D1EADDA-5154-4125-B2F0-0B18D157C97B}"/>
    <dgm:cxn modelId="{3D23279A-F6B6-48BA-B0AF-E32099F17679}" srcId="{FB338AB9-06CB-41A0-A4A2-8FDFBC890118}" destId="{8A80CD7F-1021-4BD4-BBDD-70649F92D30A}" srcOrd="1" destOrd="0" parTransId="{3CC46FE3-4C75-4E19-B383-311BD0D56087}" sibTransId="{EEF73AA2-4186-4B2C-A75A-16711DD459FE}"/>
    <dgm:cxn modelId="{5F2EC59A-1470-4579-919E-2731021E06AE}" srcId="{FB338AB9-06CB-41A0-A4A2-8FDFBC890118}" destId="{420B5919-40A5-419F-B6F5-A90F3C165CCC}" srcOrd="0" destOrd="0" parTransId="{1A69A4EA-6925-4ED9-A035-EB8D180F1789}" sibTransId="{9F865D1A-091E-48D4-B53A-3ECA8FACF789}"/>
    <dgm:cxn modelId="{8DA5CA9A-85B2-4ACB-B5AB-795D1BDB0BBC}" type="presOf" srcId="{17B59680-C27C-40F1-A4B4-110B7E3870EB}" destId="{3B1CEF55-049D-4C66-A141-E10011EC1AE8}" srcOrd="0" destOrd="0" presId="urn:microsoft.com/office/officeart/2018/2/layout/IconVerticalSolidList"/>
    <dgm:cxn modelId="{17DB55A0-905A-4A07-866F-8775479588BD}" srcId="{17B59680-C27C-40F1-A4B4-110B7E3870EB}" destId="{7B242E71-4CA0-4F91-9A38-2F30249D3A38}" srcOrd="0" destOrd="0" parTransId="{A19EDCED-8FDD-4359-9837-A90E10D9294E}" sibTransId="{227704CF-5F6C-4098-83A9-66E60495F4B9}"/>
    <dgm:cxn modelId="{229E00A2-852E-4D41-9645-22B266E7985E}" srcId="{17B59680-C27C-40F1-A4B4-110B7E3870EB}" destId="{4AB9980A-BF09-4A2B-9D0A-A5822BCC6F0E}" srcOrd="1" destOrd="0" parTransId="{08353AC8-54DA-422C-AE01-BC5FBC39283B}" sibTransId="{F3F450DA-A464-4FB7-BD9A-79AA402C5D2B}"/>
    <dgm:cxn modelId="{BCC79AD0-9DE9-4BC1-9BEB-C0774401A186}" type="presOf" srcId="{FB338AB9-06CB-41A0-A4A2-8FDFBC890118}" destId="{0786E6B0-871A-4792-BA8A-07194546B1D3}" srcOrd="0" destOrd="0" presId="urn:microsoft.com/office/officeart/2018/2/layout/IconVerticalSolidList"/>
    <dgm:cxn modelId="{D86663E3-DC5A-48F4-8524-C8DA6D76563C}" srcId="{17B59680-C27C-40F1-A4B4-110B7E3870EB}" destId="{FB338AB9-06CB-41A0-A4A2-8FDFBC890118}" srcOrd="3" destOrd="0" parTransId="{0827F538-1A89-4392-AC3B-8A08D26D55BD}" sibTransId="{7E50DA18-290E-4625-B444-EBF08AA3D8E3}"/>
    <dgm:cxn modelId="{0FA6C4B7-8C57-4E5D-A881-5E66D68907D8}" type="presParOf" srcId="{3B1CEF55-049D-4C66-A141-E10011EC1AE8}" destId="{02C8116B-3D02-46A1-B08C-EB05543271F4}" srcOrd="0" destOrd="0" presId="urn:microsoft.com/office/officeart/2018/2/layout/IconVerticalSolidList"/>
    <dgm:cxn modelId="{16060DE8-B0FC-49FB-B980-93F5E92A4967}" type="presParOf" srcId="{02C8116B-3D02-46A1-B08C-EB05543271F4}" destId="{B7CC1795-7C32-49BA-BAD0-DB7CA88E74AF}" srcOrd="0" destOrd="0" presId="urn:microsoft.com/office/officeart/2018/2/layout/IconVerticalSolidList"/>
    <dgm:cxn modelId="{E2D7ED21-1386-4349-9A52-DADAFC8C9A89}" type="presParOf" srcId="{02C8116B-3D02-46A1-B08C-EB05543271F4}" destId="{06D99271-8295-42A4-8595-871275A2210F}" srcOrd="1" destOrd="0" presId="urn:microsoft.com/office/officeart/2018/2/layout/IconVerticalSolidList"/>
    <dgm:cxn modelId="{CA0F23E4-F65E-4D50-9598-10C7ACE7065D}" type="presParOf" srcId="{02C8116B-3D02-46A1-B08C-EB05543271F4}" destId="{CE4BD164-DBC2-487C-89ED-9F02658B38D4}" srcOrd="2" destOrd="0" presId="urn:microsoft.com/office/officeart/2018/2/layout/IconVerticalSolidList"/>
    <dgm:cxn modelId="{F7856D02-846B-4AE0-A7A9-7E9CE4685744}" type="presParOf" srcId="{02C8116B-3D02-46A1-B08C-EB05543271F4}" destId="{E0B70FE0-506A-48A0-B23C-5F7C7F96CDFE}" srcOrd="3" destOrd="0" presId="urn:microsoft.com/office/officeart/2018/2/layout/IconVerticalSolidList"/>
    <dgm:cxn modelId="{ED27734D-CB0B-4D06-BC8B-DB476B994882}" type="presParOf" srcId="{3B1CEF55-049D-4C66-A141-E10011EC1AE8}" destId="{AA2AEDDA-A212-4EA7-9F01-5675437F55ED}" srcOrd="1" destOrd="0" presId="urn:microsoft.com/office/officeart/2018/2/layout/IconVerticalSolidList"/>
    <dgm:cxn modelId="{7C77574C-94C9-4659-A925-0A611BA41B4E}" type="presParOf" srcId="{3B1CEF55-049D-4C66-A141-E10011EC1AE8}" destId="{2077C75F-4F78-43A0-BDAA-D74389410B90}" srcOrd="2" destOrd="0" presId="urn:microsoft.com/office/officeart/2018/2/layout/IconVerticalSolidList"/>
    <dgm:cxn modelId="{54331F88-F757-4E76-B7B8-889D5A9E5196}" type="presParOf" srcId="{2077C75F-4F78-43A0-BDAA-D74389410B90}" destId="{EA92BFE8-807C-4C5B-9D1D-D67BC48E786C}" srcOrd="0" destOrd="0" presId="urn:microsoft.com/office/officeart/2018/2/layout/IconVerticalSolidList"/>
    <dgm:cxn modelId="{23210DE0-44DF-4C27-8F9C-6D8C6D0AE597}" type="presParOf" srcId="{2077C75F-4F78-43A0-BDAA-D74389410B90}" destId="{93B64785-D1C5-4547-BE2A-80D8044AB54A}" srcOrd="1" destOrd="0" presId="urn:microsoft.com/office/officeart/2018/2/layout/IconVerticalSolidList"/>
    <dgm:cxn modelId="{349F0BAB-4D63-4579-9AAD-F64E5FD2540F}" type="presParOf" srcId="{2077C75F-4F78-43A0-BDAA-D74389410B90}" destId="{685562B3-3A65-4502-8F96-7915B98D95AE}" srcOrd="2" destOrd="0" presId="urn:microsoft.com/office/officeart/2018/2/layout/IconVerticalSolidList"/>
    <dgm:cxn modelId="{1DB8AB68-1AEA-4D4A-A1F6-672CB8FE4F52}" type="presParOf" srcId="{2077C75F-4F78-43A0-BDAA-D74389410B90}" destId="{62FB4340-8D8D-4AFB-B5F4-FDF93DDB4934}" srcOrd="3" destOrd="0" presId="urn:microsoft.com/office/officeart/2018/2/layout/IconVerticalSolidList"/>
    <dgm:cxn modelId="{D7E91DE5-5961-476A-B9A5-8E776219A555}" type="presParOf" srcId="{3B1CEF55-049D-4C66-A141-E10011EC1AE8}" destId="{6623AC77-ABA7-48EF-BB24-25EBC2C4F362}" srcOrd="3" destOrd="0" presId="urn:microsoft.com/office/officeart/2018/2/layout/IconVerticalSolidList"/>
    <dgm:cxn modelId="{B7422FA5-87FD-47C6-AA4B-8FC704956631}" type="presParOf" srcId="{3B1CEF55-049D-4C66-A141-E10011EC1AE8}" destId="{66C7D87A-2FEA-4215-943B-1D109442E15C}" srcOrd="4" destOrd="0" presId="urn:microsoft.com/office/officeart/2018/2/layout/IconVerticalSolidList"/>
    <dgm:cxn modelId="{F2ED29D7-9D65-469B-B291-5FEA8CA2EE25}" type="presParOf" srcId="{66C7D87A-2FEA-4215-943B-1D109442E15C}" destId="{69D55AAE-0D94-4AA4-A6AE-AEF9C557D418}" srcOrd="0" destOrd="0" presId="urn:microsoft.com/office/officeart/2018/2/layout/IconVerticalSolidList"/>
    <dgm:cxn modelId="{A2C06986-C0F6-4FF9-838D-D47AD78F2EFB}" type="presParOf" srcId="{66C7D87A-2FEA-4215-943B-1D109442E15C}" destId="{A8E3C1CE-42D9-4315-8AD1-30EB0BE43057}" srcOrd="1" destOrd="0" presId="urn:microsoft.com/office/officeart/2018/2/layout/IconVerticalSolidList"/>
    <dgm:cxn modelId="{D78C00DD-7A0D-4E8B-A56E-111489269109}" type="presParOf" srcId="{66C7D87A-2FEA-4215-943B-1D109442E15C}" destId="{FFDCAF71-BC64-48EC-B8C6-F25F6B5B6F62}" srcOrd="2" destOrd="0" presId="urn:microsoft.com/office/officeart/2018/2/layout/IconVerticalSolidList"/>
    <dgm:cxn modelId="{D485F58A-8F26-4B23-B0F6-7612415FEE10}" type="presParOf" srcId="{66C7D87A-2FEA-4215-943B-1D109442E15C}" destId="{EB5F9B8D-A71A-4C3D-A830-1FBD0A2D06D1}" srcOrd="3" destOrd="0" presId="urn:microsoft.com/office/officeart/2018/2/layout/IconVerticalSolidList"/>
    <dgm:cxn modelId="{62F5A12C-4879-4B7C-AAD3-679DF6142124}" type="presParOf" srcId="{3B1CEF55-049D-4C66-A141-E10011EC1AE8}" destId="{0B88B8D8-3B85-4268-89B1-CFF5A101B313}" srcOrd="5" destOrd="0" presId="urn:microsoft.com/office/officeart/2018/2/layout/IconVerticalSolidList"/>
    <dgm:cxn modelId="{050F9E4F-974A-473D-ACFB-A36AA27AA8C1}" type="presParOf" srcId="{3B1CEF55-049D-4C66-A141-E10011EC1AE8}" destId="{A1584EEA-E318-484B-97F4-303698D0EA2F}" srcOrd="6" destOrd="0" presId="urn:microsoft.com/office/officeart/2018/2/layout/IconVerticalSolidList"/>
    <dgm:cxn modelId="{C2604216-E642-4544-AF8B-F3CE5DC3CA41}" type="presParOf" srcId="{A1584EEA-E318-484B-97F4-303698D0EA2F}" destId="{33E12350-54C1-4895-B60A-0671338CBCC3}" srcOrd="0" destOrd="0" presId="urn:microsoft.com/office/officeart/2018/2/layout/IconVerticalSolidList"/>
    <dgm:cxn modelId="{65047717-4F68-4890-B10C-E6467FBA2C6A}" type="presParOf" srcId="{A1584EEA-E318-484B-97F4-303698D0EA2F}" destId="{E2C348DA-92D1-4A97-B869-AB51134503CC}" srcOrd="1" destOrd="0" presId="urn:microsoft.com/office/officeart/2018/2/layout/IconVerticalSolidList"/>
    <dgm:cxn modelId="{0FE451E6-02FB-45DA-B823-14DE5B97623F}" type="presParOf" srcId="{A1584EEA-E318-484B-97F4-303698D0EA2F}" destId="{395372B6-DA12-4A6C-9444-37808C76BE5C}" srcOrd="2" destOrd="0" presId="urn:microsoft.com/office/officeart/2018/2/layout/IconVerticalSolidList"/>
    <dgm:cxn modelId="{1383AC66-7FC1-496F-8479-C4E93CAD2FF8}" type="presParOf" srcId="{A1584EEA-E318-484B-97F4-303698D0EA2F}" destId="{0786E6B0-871A-4792-BA8A-07194546B1D3}" srcOrd="3" destOrd="0" presId="urn:microsoft.com/office/officeart/2018/2/layout/IconVerticalSolidList"/>
    <dgm:cxn modelId="{03C5B09F-A807-447E-808C-FBC56C007BC2}" type="presParOf" srcId="{A1584EEA-E318-484B-97F4-303698D0EA2F}" destId="{E537BF05-66CD-4B76-9CA6-4A492E69A82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DE42D0-A78B-C749-B490-70779B1D4448}"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C99ADC93-F5E8-A548-B8D5-AAC3EB0C7E80}">
      <dgm:prSet phldrT="[Text]"/>
      <dgm:spPr>
        <a:solidFill>
          <a:schemeClr val="accent6">
            <a:lumMod val="20000"/>
            <a:lumOff val="80000"/>
          </a:schemeClr>
        </a:solidFill>
      </dgm:spPr>
      <dgm:t>
        <a:bodyPr/>
        <a:lstStyle/>
        <a:p>
          <a:r>
            <a:rPr lang="en-GB" dirty="0">
              <a:solidFill>
                <a:schemeClr val="tx1"/>
              </a:solidFill>
            </a:rPr>
            <a:t>Feel more breathless</a:t>
          </a:r>
        </a:p>
      </dgm:t>
    </dgm:pt>
    <dgm:pt modelId="{C959D020-15AF-4C4D-B3DA-6E393E987E70}" type="parTrans" cxnId="{260DA262-584C-234A-9EAB-D30B9C04D016}">
      <dgm:prSet/>
      <dgm:spPr/>
      <dgm:t>
        <a:bodyPr/>
        <a:lstStyle/>
        <a:p>
          <a:endParaRPr lang="en-GB"/>
        </a:p>
      </dgm:t>
    </dgm:pt>
    <dgm:pt modelId="{19AD0905-FD77-4348-9D95-7FA82C2A649C}" type="sibTrans" cxnId="{260DA262-584C-234A-9EAB-D30B9C04D016}">
      <dgm:prSet/>
      <dgm:spPr/>
      <dgm:t>
        <a:bodyPr/>
        <a:lstStyle/>
        <a:p>
          <a:endParaRPr lang="en-GB"/>
        </a:p>
      </dgm:t>
    </dgm:pt>
    <dgm:pt modelId="{11603C8E-4A0C-1140-9D2A-2F92A3B774CB}">
      <dgm:prSet phldrT="[Text]"/>
      <dgm:spPr>
        <a:solidFill>
          <a:schemeClr val="accent6">
            <a:lumMod val="20000"/>
            <a:lumOff val="80000"/>
          </a:schemeClr>
        </a:solidFill>
      </dgm:spPr>
      <dgm:t>
        <a:bodyPr/>
        <a:lstStyle/>
        <a:p>
          <a:r>
            <a:rPr lang="en-GB" dirty="0">
              <a:solidFill>
                <a:schemeClr val="tx1"/>
              </a:solidFill>
            </a:rPr>
            <a:t>Frightening – is it dangerous?</a:t>
          </a:r>
        </a:p>
      </dgm:t>
    </dgm:pt>
    <dgm:pt modelId="{614A7CB2-AECB-DF4F-9EDF-3EF2B480AB8B}" type="parTrans" cxnId="{BCCAD4EB-ACE0-404C-9320-88C81AA08469}">
      <dgm:prSet/>
      <dgm:spPr/>
      <dgm:t>
        <a:bodyPr/>
        <a:lstStyle/>
        <a:p>
          <a:endParaRPr lang="en-GB"/>
        </a:p>
      </dgm:t>
    </dgm:pt>
    <dgm:pt modelId="{2E8ACF1F-32F9-884D-AE01-C048F3EE3F05}" type="sibTrans" cxnId="{BCCAD4EB-ACE0-404C-9320-88C81AA08469}">
      <dgm:prSet/>
      <dgm:spPr/>
      <dgm:t>
        <a:bodyPr/>
        <a:lstStyle/>
        <a:p>
          <a:endParaRPr lang="en-GB"/>
        </a:p>
      </dgm:t>
    </dgm:pt>
    <dgm:pt modelId="{BC281F89-E22A-514E-87D5-14CDA5C97A0A}">
      <dgm:prSet phldrT="[Text]"/>
      <dgm:spPr>
        <a:solidFill>
          <a:schemeClr val="accent6">
            <a:lumMod val="20000"/>
            <a:lumOff val="80000"/>
          </a:schemeClr>
        </a:solidFill>
      </dgm:spPr>
      <dgm:t>
        <a:bodyPr/>
        <a:lstStyle/>
        <a:p>
          <a:r>
            <a:rPr lang="en-GB" dirty="0">
              <a:solidFill>
                <a:schemeClr val="tx1"/>
              </a:solidFill>
            </a:rPr>
            <a:t>Increased anxiety</a:t>
          </a:r>
        </a:p>
      </dgm:t>
    </dgm:pt>
    <dgm:pt modelId="{ED133546-6239-C647-AFEA-52341429EC7C}" type="parTrans" cxnId="{498303DA-456C-4848-890D-1DF8D1646E0E}">
      <dgm:prSet/>
      <dgm:spPr/>
      <dgm:t>
        <a:bodyPr/>
        <a:lstStyle/>
        <a:p>
          <a:endParaRPr lang="en-GB"/>
        </a:p>
      </dgm:t>
    </dgm:pt>
    <dgm:pt modelId="{19049DDD-7835-6D4F-B6F5-6E81A8DE399B}" type="sibTrans" cxnId="{498303DA-456C-4848-890D-1DF8D1646E0E}">
      <dgm:prSet/>
      <dgm:spPr/>
      <dgm:t>
        <a:bodyPr/>
        <a:lstStyle/>
        <a:p>
          <a:endParaRPr lang="en-GB"/>
        </a:p>
      </dgm:t>
    </dgm:pt>
    <dgm:pt modelId="{F58FF779-16EC-6C40-9132-9711C8E4DE77}">
      <dgm:prSet phldrT="[Text]"/>
      <dgm:spPr>
        <a:solidFill>
          <a:schemeClr val="accent6">
            <a:lumMod val="20000"/>
            <a:lumOff val="80000"/>
          </a:schemeClr>
        </a:solidFill>
      </dgm:spPr>
      <dgm:t>
        <a:bodyPr/>
        <a:lstStyle/>
        <a:p>
          <a:r>
            <a:rPr lang="en-GB" dirty="0">
              <a:solidFill>
                <a:schemeClr val="tx1"/>
              </a:solidFill>
            </a:rPr>
            <a:t>Increased respiratory rate </a:t>
          </a:r>
        </a:p>
      </dgm:t>
    </dgm:pt>
    <dgm:pt modelId="{FBEF177A-A055-9D4C-8099-AAC069F315AA}" type="parTrans" cxnId="{1BC45A5B-6A2B-034F-9C78-E1117FC17711}">
      <dgm:prSet/>
      <dgm:spPr/>
      <dgm:t>
        <a:bodyPr/>
        <a:lstStyle/>
        <a:p>
          <a:endParaRPr lang="en-GB"/>
        </a:p>
      </dgm:t>
    </dgm:pt>
    <dgm:pt modelId="{12717DD7-E8D3-CC43-93C2-1464067DAC4D}" type="sibTrans" cxnId="{1BC45A5B-6A2B-034F-9C78-E1117FC17711}">
      <dgm:prSet/>
      <dgm:spPr/>
      <dgm:t>
        <a:bodyPr/>
        <a:lstStyle/>
        <a:p>
          <a:endParaRPr lang="en-GB"/>
        </a:p>
      </dgm:t>
    </dgm:pt>
    <dgm:pt modelId="{B6E4D14F-3BDE-AF4C-B31F-08F1FF6FB675}" type="pres">
      <dgm:prSet presAssocID="{3ADE42D0-A78B-C749-B490-70779B1D4448}" presName="cycle" presStyleCnt="0">
        <dgm:presLayoutVars>
          <dgm:dir/>
          <dgm:resizeHandles val="exact"/>
        </dgm:presLayoutVars>
      </dgm:prSet>
      <dgm:spPr/>
    </dgm:pt>
    <dgm:pt modelId="{B3C15838-3503-9045-9EC6-018C488273CD}" type="pres">
      <dgm:prSet presAssocID="{C99ADC93-F5E8-A548-B8D5-AAC3EB0C7E80}" presName="dummy" presStyleCnt="0"/>
      <dgm:spPr/>
    </dgm:pt>
    <dgm:pt modelId="{43649435-927A-4249-9C73-888A4345ACF5}" type="pres">
      <dgm:prSet presAssocID="{C99ADC93-F5E8-A548-B8D5-AAC3EB0C7E80}" presName="node" presStyleLbl="revTx" presStyleIdx="0" presStyleCnt="4">
        <dgm:presLayoutVars>
          <dgm:bulletEnabled val="1"/>
        </dgm:presLayoutVars>
      </dgm:prSet>
      <dgm:spPr/>
    </dgm:pt>
    <dgm:pt modelId="{8AD0FA5E-6FCE-4E46-9126-01C6A852D4D6}" type="pres">
      <dgm:prSet presAssocID="{19AD0905-FD77-4348-9D95-7FA82C2A649C}" presName="sibTrans" presStyleLbl="node1" presStyleIdx="0" presStyleCnt="4"/>
      <dgm:spPr/>
    </dgm:pt>
    <dgm:pt modelId="{11A98966-7A5B-554D-B435-32B6BDD80034}" type="pres">
      <dgm:prSet presAssocID="{11603C8E-4A0C-1140-9D2A-2F92A3B774CB}" presName="dummy" presStyleCnt="0"/>
      <dgm:spPr/>
    </dgm:pt>
    <dgm:pt modelId="{6BE59416-EC35-914B-8EA6-595619B39587}" type="pres">
      <dgm:prSet presAssocID="{11603C8E-4A0C-1140-9D2A-2F92A3B774CB}" presName="node" presStyleLbl="revTx" presStyleIdx="1" presStyleCnt="4">
        <dgm:presLayoutVars>
          <dgm:bulletEnabled val="1"/>
        </dgm:presLayoutVars>
      </dgm:prSet>
      <dgm:spPr/>
    </dgm:pt>
    <dgm:pt modelId="{31023E4B-5555-0F40-BD56-2CFB2D877594}" type="pres">
      <dgm:prSet presAssocID="{2E8ACF1F-32F9-884D-AE01-C048F3EE3F05}" presName="sibTrans" presStyleLbl="node1" presStyleIdx="1" presStyleCnt="4"/>
      <dgm:spPr/>
    </dgm:pt>
    <dgm:pt modelId="{7ECF904D-F826-A244-A8B1-282FF895306D}" type="pres">
      <dgm:prSet presAssocID="{BC281F89-E22A-514E-87D5-14CDA5C97A0A}" presName="dummy" presStyleCnt="0"/>
      <dgm:spPr/>
    </dgm:pt>
    <dgm:pt modelId="{30F7E4C4-2DEC-6141-9F67-91561B953EF3}" type="pres">
      <dgm:prSet presAssocID="{BC281F89-E22A-514E-87D5-14CDA5C97A0A}" presName="node" presStyleLbl="revTx" presStyleIdx="2" presStyleCnt="4">
        <dgm:presLayoutVars>
          <dgm:bulletEnabled val="1"/>
        </dgm:presLayoutVars>
      </dgm:prSet>
      <dgm:spPr/>
    </dgm:pt>
    <dgm:pt modelId="{D0DC151D-AFB1-8145-8944-1B294ABCD38D}" type="pres">
      <dgm:prSet presAssocID="{19049DDD-7835-6D4F-B6F5-6E81A8DE399B}" presName="sibTrans" presStyleLbl="node1" presStyleIdx="2" presStyleCnt="4"/>
      <dgm:spPr/>
    </dgm:pt>
    <dgm:pt modelId="{75E5B310-E0A4-E448-B6C9-CA4AC45E7CC4}" type="pres">
      <dgm:prSet presAssocID="{F58FF779-16EC-6C40-9132-9711C8E4DE77}" presName="dummy" presStyleCnt="0"/>
      <dgm:spPr/>
    </dgm:pt>
    <dgm:pt modelId="{201AAA5F-8754-3D45-8A9C-D5224B201EB0}" type="pres">
      <dgm:prSet presAssocID="{F58FF779-16EC-6C40-9132-9711C8E4DE77}" presName="node" presStyleLbl="revTx" presStyleIdx="3" presStyleCnt="4">
        <dgm:presLayoutVars>
          <dgm:bulletEnabled val="1"/>
        </dgm:presLayoutVars>
      </dgm:prSet>
      <dgm:spPr/>
    </dgm:pt>
    <dgm:pt modelId="{5F688D8F-D45D-6A42-9605-C4D97A6EACF3}" type="pres">
      <dgm:prSet presAssocID="{12717DD7-E8D3-CC43-93C2-1464067DAC4D}" presName="sibTrans" presStyleLbl="node1" presStyleIdx="3" presStyleCnt="4"/>
      <dgm:spPr/>
    </dgm:pt>
  </dgm:ptLst>
  <dgm:cxnLst>
    <dgm:cxn modelId="{8D06E700-249D-8749-970E-69A9E4124928}" type="presOf" srcId="{19049DDD-7835-6D4F-B6F5-6E81A8DE399B}" destId="{D0DC151D-AFB1-8145-8944-1B294ABCD38D}" srcOrd="0" destOrd="0" presId="urn:microsoft.com/office/officeart/2005/8/layout/cycle1"/>
    <dgm:cxn modelId="{EDA88E08-E0A6-E445-9896-D478167CEF8B}" type="presOf" srcId="{F58FF779-16EC-6C40-9132-9711C8E4DE77}" destId="{201AAA5F-8754-3D45-8A9C-D5224B201EB0}" srcOrd="0" destOrd="0" presId="urn:microsoft.com/office/officeart/2005/8/layout/cycle1"/>
    <dgm:cxn modelId="{9668B40C-9FAB-D04B-8055-457AFE5B499A}" type="presOf" srcId="{19AD0905-FD77-4348-9D95-7FA82C2A649C}" destId="{8AD0FA5E-6FCE-4E46-9126-01C6A852D4D6}" srcOrd="0" destOrd="0" presId="urn:microsoft.com/office/officeart/2005/8/layout/cycle1"/>
    <dgm:cxn modelId="{72332722-ECC7-494B-A27E-5D88DFD397FC}" type="presOf" srcId="{C99ADC93-F5E8-A548-B8D5-AAC3EB0C7E80}" destId="{43649435-927A-4249-9C73-888A4345ACF5}" srcOrd="0" destOrd="0" presId="urn:microsoft.com/office/officeart/2005/8/layout/cycle1"/>
    <dgm:cxn modelId="{4C79CD36-EAA7-B745-9BFA-AB2EEC0B98DC}" type="presOf" srcId="{12717DD7-E8D3-CC43-93C2-1464067DAC4D}" destId="{5F688D8F-D45D-6A42-9605-C4D97A6EACF3}" srcOrd="0" destOrd="0" presId="urn:microsoft.com/office/officeart/2005/8/layout/cycle1"/>
    <dgm:cxn modelId="{A8165950-77D3-A140-96D4-3DDEE1D83819}" type="presOf" srcId="{BC281F89-E22A-514E-87D5-14CDA5C97A0A}" destId="{30F7E4C4-2DEC-6141-9F67-91561B953EF3}" srcOrd="0" destOrd="0" presId="urn:microsoft.com/office/officeart/2005/8/layout/cycle1"/>
    <dgm:cxn modelId="{1BC45A5B-6A2B-034F-9C78-E1117FC17711}" srcId="{3ADE42D0-A78B-C749-B490-70779B1D4448}" destId="{F58FF779-16EC-6C40-9132-9711C8E4DE77}" srcOrd="3" destOrd="0" parTransId="{FBEF177A-A055-9D4C-8099-AAC069F315AA}" sibTransId="{12717DD7-E8D3-CC43-93C2-1464067DAC4D}"/>
    <dgm:cxn modelId="{260DA262-584C-234A-9EAB-D30B9C04D016}" srcId="{3ADE42D0-A78B-C749-B490-70779B1D4448}" destId="{C99ADC93-F5E8-A548-B8D5-AAC3EB0C7E80}" srcOrd="0" destOrd="0" parTransId="{C959D020-15AF-4C4D-B3DA-6E393E987E70}" sibTransId="{19AD0905-FD77-4348-9D95-7FA82C2A649C}"/>
    <dgm:cxn modelId="{6F86FF9D-ECEF-904F-A705-77E08536555A}" type="presOf" srcId="{11603C8E-4A0C-1140-9D2A-2F92A3B774CB}" destId="{6BE59416-EC35-914B-8EA6-595619B39587}" srcOrd="0" destOrd="0" presId="urn:microsoft.com/office/officeart/2005/8/layout/cycle1"/>
    <dgm:cxn modelId="{2E4F6CB2-433F-EA46-AC5D-8A21E0FEA673}" type="presOf" srcId="{3ADE42D0-A78B-C749-B490-70779B1D4448}" destId="{B6E4D14F-3BDE-AF4C-B31F-08F1FF6FB675}" srcOrd="0" destOrd="0" presId="urn:microsoft.com/office/officeart/2005/8/layout/cycle1"/>
    <dgm:cxn modelId="{D4D316BE-B24E-4E41-A1D1-19303E2CF170}" type="presOf" srcId="{2E8ACF1F-32F9-884D-AE01-C048F3EE3F05}" destId="{31023E4B-5555-0F40-BD56-2CFB2D877594}" srcOrd="0" destOrd="0" presId="urn:microsoft.com/office/officeart/2005/8/layout/cycle1"/>
    <dgm:cxn modelId="{498303DA-456C-4848-890D-1DF8D1646E0E}" srcId="{3ADE42D0-A78B-C749-B490-70779B1D4448}" destId="{BC281F89-E22A-514E-87D5-14CDA5C97A0A}" srcOrd="2" destOrd="0" parTransId="{ED133546-6239-C647-AFEA-52341429EC7C}" sibTransId="{19049DDD-7835-6D4F-B6F5-6E81A8DE399B}"/>
    <dgm:cxn modelId="{BCCAD4EB-ACE0-404C-9320-88C81AA08469}" srcId="{3ADE42D0-A78B-C749-B490-70779B1D4448}" destId="{11603C8E-4A0C-1140-9D2A-2F92A3B774CB}" srcOrd="1" destOrd="0" parTransId="{614A7CB2-AECB-DF4F-9EDF-3EF2B480AB8B}" sibTransId="{2E8ACF1F-32F9-884D-AE01-C048F3EE3F05}"/>
    <dgm:cxn modelId="{6A3B481A-EF70-524A-9D9A-1360B6D78012}" type="presParOf" srcId="{B6E4D14F-3BDE-AF4C-B31F-08F1FF6FB675}" destId="{B3C15838-3503-9045-9EC6-018C488273CD}" srcOrd="0" destOrd="0" presId="urn:microsoft.com/office/officeart/2005/8/layout/cycle1"/>
    <dgm:cxn modelId="{5CE1E574-8B2B-7C41-A102-C5F564548590}" type="presParOf" srcId="{B6E4D14F-3BDE-AF4C-B31F-08F1FF6FB675}" destId="{43649435-927A-4249-9C73-888A4345ACF5}" srcOrd="1" destOrd="0" presId="urn:microsoft.com/office/officeart/2005/8/layout/cycle1"/>
    <dgm:cxn modelId="{557BC439-08BC-9747-ACF7-ED0FDB7C418C}" type="presParOf" srcId="{B6E4D14F-3BDE-AF4C-B31F-08F1FF6FB675}" destId="{8AD0FA5E-6FCE-4E46-9126-01C6A852D4D6}" srcOrd="2" destOrd="0" presId="urn:microsoft.com/office/officeart/2005/8/layout/cycle1"/>
    <dgm:cxn modelId="{2503E216-9B07-1742-816C-9BF9EFC4593C}" type="presParOf" srcId="{B6E4D14F-3BDE-AF4C-B31F-08F1FF6FB675}" destId="{11A98966-7A5B-554D-B435-32B6BDD80034}" srcOrd="3" destOrd="0" presId="urn:microsoft.com/office/officeart/2005/8/layout/cycle1"/>
    <dgm:cxn modelId="{2435522D-1C99-6E4B-8843-25B9DA4EA941}" type="presParOf" srcId="{B6E4D14F-3BDE-AF4C-B31F-08F1FF6FB675}" destId="{6BE59416-EC35-914B-8EA6-595619B39587}" srcOrd="4" destOrd="0" presId="urn:microsoft.com/office/officeart/2005/8/layout/cycle1"/>
    <dgm:cxn modelId="{B0F26FED-C81F-7644-9ED4-0ABCC92E0A99}" type="presParOf" srcId="{B6E4D14F-3BDE-AF4C-B31F-08F1FF6FB675}" destId="{31023E4B-5555-0F40-BD56-2CFB2D877594}" srcOrd="5" destOrd="0" presId="urn:microsoft.com/office/officeart/2005/8/layout/cycle1"/>
    <dgm:cxn modelId="{9676762F-4CF8-A441-B909-C0819D09D7AA}" type="presParOf" srcId="{B6E4D14F-3BDE-AF4C-B31F-08F1FF6FB675}" destId="{7ECF904D-F826-A244-A8B1-282FF895306D}" srcOrd="6" destOrd="0" presId="urn:microsoft.com/office/officeart/2005/8/layout/cycle1"/>
    <dgm:cxn modelId="{A7AC0408-B0EE-9541-9964-01D596DA46DD}" type="presParOf" srcId="{B6E4D14F-3BDE-AF4C-B31F-08F1FF6FB675}" destId="{30F7E4C4-2DEC-6141-9F67-91561B953EF3}" srcOrd="7" destOrd="0" presId="urn:microsoft.com/office/officeart/2005/8/layout/cycle1"/>
    <dgm:cxn modelId="{BB732EA6-7570-8F46-9E7A-1FAFF2E27628}" type="presParOf" srcId="{B6E4D14F-3BDE-AF4C-B31F-08F1FF6FB675}" destId="{D0DC151D-AFB1-8145-8944-1B294ABCD38D}" srcOrd="8" destOrd="0" presId="urn:microsoft.com/office/officeart/2005/8/layout/cycle1"/>
    <dgm:cxn modelId="{8466BA35-3B7E-234D-B675-D8F142A66A62}" type="presParOf" srcId="{B6E4D14F-3BDE-AF4C-B31F-08F1FF6FB675}" destId="{75E5B310-E0A4-E448-B6C9-CA4AC45E7CC4}" srcOrd="9" destOrd="0" presId="urn:microsoft.com/office/officeart/2005/8/layout/cycle1"/>
    <dgm:cxn modelId="{948148DA-2576-3541-A4C7-C5AAB0B0197C}" type="presParOf" srcId="{B6E4D14F-3BDE-AF4C-B31F-08F1FF6FB675}" destId="{201AAA5F-8754-3D45-8A9C-D5224B201EB0}" srcOrd="10" destOrd="0" presId="urn:microsoft.com/office/officeart/2005/8/layout/cycle1"/>
    <dgm:cxn modelId="{A3AE54C6-F793-3F4A-A300-9A7FF59E2644}" type="presParOf" srcId="{B6E4D14F-3BDE-AF4C-B31F-08F1FF6FB675}" destId="{5F688D8F-D45D-6A42-9605-C4D97A6EACF3}"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DE42D0-A78B-C749-B490-70779B1D4448}"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C99ADC93-F5E8-A548-B8D5-AAC3EB0C7E80}">
      <dgm:prSet phldrT="[Text]"/>
      <dgm:spPr>
        <a:solidFill>
          <a:schemeClr val="accent6">
            <a:lumMod val="20000"/>
            <a:lumOff val="80000"/>
          </a:schemeClr>
        </a:solidFill>
      </dgm:spPr>
      <dgm:t>
        <a:bodyPr/>
        <a:lstStyle/>
        <a:p>
          <a:r>
            <a:rPr lang="en-GB" dirty="0">
              <a:solidFill>
                <a:schemeClr val="tx1"/>
              </a:solidFill>
            </a:rPr>
            <a:t>Feel more breathless</a:t>
          </a:r>
        </a:p>
      </dgm:t>
    </dgm:pt>
    <dgm:pt modelId="{C959D020-15AF-4C4D-B3DA-6E393E987E70}" type="parTrans" cxnId="{260DA262-584C-234A-9EAB-D30B9C04D016}">
      <dgm:prSet/>
      <dgm:spPr/>
      <dgm:t>
        <a:bodyPr/>
        <a:lstStyle/>
        <a:p>
          <a:endParaRPr lang="en-GB"/>
        </a:p>
      </dgm:t>
    </dgm:pt>
    <dgm:pt modelId="{19AD0905-FD77-4348-9D95-7FA82C2A649C}" type="sibTrans" cxnId="{260DA262-584C-234A-9EAB-D30B9C04D016}">
      <dgm:prSet/>
      <dgm:spPr/>
      <dgm:t>
        <a:bodyPr/>
        <a:lstStyle/>
        <a:p>
          <a:endParaRPr lang="en-GB"/>
        </a:p>
      </dgm:t>
    </dgm:pt>
    <dgm:pt modelId="{11603C8E-4A0C-1140-9D2A-2F92A3B774CB}">
      <dgm:prSet phldrT="[Text]"/>
      <dgm:spPr>
        <a:solidFill>
          <a:schemeClr val="accent6">
            <a:lumMod val="20000"/>
            <a:lumOff val="80000"/>
          </a:schemeClr>
        </a:solidFill>
      </dgm:spPr>
      <dgm:t>
        <a:bodyPr/>
        <a:lstStyle/>
        <a:p>
          <a:r>
            <a:rPr lang="en-GB" dirty="0">
              <a:solidFill>
                <a:schemeClr val="tx1"/>
              </a:solidFill>
            </a:rPr>
            <a:t>Frightening – is it dangerous?</a:t>
          </a:r>
        </a:p>
      </dgm:t>
    </dgm:pt>
    <dgm:pt modelId="{614A7CB2-AECB-DF4F-9EDF-3EF2B480AB8B}" type="parTrans" cxnId="{BCCAD4EB-ACE0-404C-9320-88C81AA08469}">
      <dgm:prSet/>
      <dgm:spPr/>
      <dgm:t>
        <a:bodyPr/>
        <a:lstStyle/>
        <a:p>
          <a:endParaRPr lang="en-GB"/>
        </a:p>
      </dgm:t>
    </dgm:pt>
    <dgm:pt modelId="{2E8ACF1F-32F9-884D-AE01-C048F3EE3F05}" type="sibTrans" cxnId="{BCCAD4EB-ACE0-404C-9320-88C81AA08469}">
      <dgm:prSet/>
      <dgm:spPr/>
      <dgm:t>
        <a:bodyPr/>
        <a:lstStyle/>
        <a:p>
          <a:endParaRPr lang="en-GB"/>
        </a:p>
      </dgm:t>
    </dgm:pt>
    <dgm:pt modelId="{BC281F89-E22A-514E-87D5-14CDA5C97A0A}">
      <dgm:prSet phldrT="[Text]"/>
      <dgm:spPr>
        <a:solidFill>
          <a:schemeClr val="accent6">
            <a:lumMod val="20000"/>
            <a:lumOff val="80000"/>
          </a:schemeClr>
        </a:solidFill>
      </dgm:spPr>
      <dgm:t>
        <a:bodyPr/>
        <a:lstStyle/>
        <a:p>
          <a:r>
            <a:rPr lang="en-GB" dirty="0">
              <a:solidFill>
                <a:schemeClr val="tx1"/>
              </a:solidFill>
            </a:rPr>
            <a:t>Increased anxiety</a:t>
          </a:r>
        </a:p>
      </dgm:t>
    </dgm:pt>
    <dgm:pt modelId="{ED133546-6239-C647-AFEA-52341429EC7C}" type="parTrans" cxnId="{498303DA-456C-4848-890D-1DF8D1646E0E}">
      <dgm:prSet/>
      <dgm:spPr/>
      <dgm:t>
        <a:bodyPr/>
        <a:lstStyle/>
        <a:p>
          <a:endParaRPr lang="en-GB"/>
        </a:p>
      </dgm:t>
    </dgm:pt>
    <dgm:pt modelId="{19049DDD-7835-6D4F-B6F5-6E81A8DE399B}" type="sibTrans" cxnId="{498303DA-456C-4848-890D-1DF8D1646E0E}">
      <dgm:prSet/>
      <dgm:spPr/>
      <dgm:t>
        <a:bodyPr/>
        <a:lstStyle/>
        <a:p>
          <a:endParaRPr lang="en-GB"/>
        </a:p>
      </dgm:t>
    </dgm:pt>
    <dgm:pt modelId="{F58FF779-16EC-6C40-9132-9711C8E4DE77}">
      <dgm:prSet phldrT="[Text]"/>
      <dgm:spPr>
        <a:solidFill>
          <a:schemeClr val="accent6">
            <a:lumMod val="20000"/>
            <a:lumOff val="80000"/>
          </a:schemeClr>
        </a:solidFill>
      </dgm:spPr>
      <dgm:t>
        <a:bodyPr/>
        <a:lstStyle/>
        <a:p>
          <a:r>
            <a:rPr lang="en-GB" dirty="0">
              <a:solidFill>
                <a:schemeClr val="tx1"/>
              </a:solidFill>
            </a:rPr>
            <a:t>Increased respiratory rate </a:t>
          </a:r>
        </a:p>
      </dgm:t>
    </dgm:pt>
    <dgm:pt modelId="{FBEF177A-A055-9D4C-8099-AAC069F315AA}" type="parTrans" cxnId="{1BC45A5B-6A2B-034F-9C78-E1117FC17711}">
      <dgm:prSet/>
      <dgm:spPr/>
      <dgm:t>
        <a:bodyPr/>
        <a:lstStyle/>
        <a:p>
          <a:endParaRPr lang="en-GB"/>
        </a:p>
      </dgm:t>
    </dgm:pt>
    <dgm:pt modelId="{12717DD7-E8D3-CC43-93C2-1464067DAC4D}" type="sibTrans" cxnId="{1BC45A5B-6A2B-034F-9C78-E1117FC17711}">
      <dgm:prSet/>
      <dgm:spPr/>
      <dgm:t>
        <a:bodyPr/>
        <a:lstStyle/>
        <a:p>
          <a:endParaRPr lang="en-GB"/>
        </a:p>
      </dgm:t>
    </dgm:pt>
    <dgm:pt modelId="{B6E4D14F-3BDE-AF4C-B31F-08F1FF6FB675}" type="pres">
      <dgm:prSet presAssocID="{3ADE42D0-A78B-C749-B490-70779B1D4448}" presName="cycle" presStyleCnt="0">
        <dgm:presLayoutVars>
          <dgm:dir/>
          <dgm:resizeHandles val="exact"/>
        </dgm:presLayoutVars>
      </dgm:prSet>
      <dgm:spPr/>
    </dgm:pt>
    <dgm:pt modelId="{B3C15838-3503-9045-9EC6-018C488273CD}" type="pres">
      <dgm:prSet presAssocID="{C99ADC93-F5E8-A548-B8D5-AAC3EB0C7E80}" presName="dummy" presStyleCnt="0"/>
      <dgm:spPr/>
    </dgm:pt>
    <dgm:pt modelId="{43649435-927A-4249-9C73-888A4345ACF5}" type="pres">
      <dgm:prSet presAssocID="{C99ADC93-F5E8-A548-B8D5-AAC3EB0C7E80}" presName="node" presStyleLbl="revTx" presStyleIdx="0" presStyleCnt="4">
        <dgm:presLayoutVars>
          <dgm:bulletEnabled val="1"/>
        </dgm:presLayoutVars>
      </dgm:prSet>
      <dgm:spPr/>
    </dgm:pt>
    <dgm:pt modelId="{8AD0FA5E-6FCE-4E46-9126-01C6A852D4D6}" type="pres">
      <dgm:prSet presAssocID="{19AD0905-FD77-4348-9D95-7FA82C2A649C}" presName="sibTrans" presStyleLbl="node1" presStyleIdx="0" presStyleCnt="4"/>
      <dgm:spPr/>
    </dgm:pt>
    <dgm:pt modelId="{11A98966-7A5B-554D-B435-32B6BDD80034}" type="pres">
      <dgm:prSet presAssocID="{11603C8E-4A0C-1140-9D2A-2F92A3B774CB}" presName="dummy" presStyleCnt="0"/>
      <dgm:spPr/>
    </dgm:pt>
    <dgm:pt modelId="{6BE59416-EC35-914B-8EA6-595619B39587}" type="pres">
      <dgm:prSet presAssocID="{11603C8E-4A0C-1140-9D2A-2F92A3B774CB}" presName="node" presStyleLbl="revTx" presStyleIdx="1" presStyleCnt="4">
        <dgm:presLayoutVars>
          <dgm:bulletEnabled val="1"/>
        </dgm:presLayoutVars>
      </dgm:prSet>
      <dgm:spPr/>
    </dgm:pt>
    <dgm:pt modelId="{31023E4B-5555-0F40-BD56-2CFB2D877594}" type="pres">
      <dgm:prSet presAssocID="{2E8ACF1F-32F9-884D-AE01-C048F3EE3F05}" presName="sibTrans" presStyleLbl="node1" presStyleIdx="1" presStyleCnt="4"/>
      <dgm:spPr/>
    </dgm:pt>
    <dgm:pt modelId="{7ECF904D-F826-A244-A8B1-282FF895306D}" type="pres">
      <dgm:prSet presAssocID="{BC281F89-E22A-514E-87D5-14CDA5C97A0A}" presName="dummy" presStyleCnt="0"/>
      <dgm:spPr/>
    </dgm:pt>
    <dgm:pt modelId="{30F7E4C4-2DEC-6141-9F67-91561B953EF3}" type="pres">
      <dgm:prSet presAssocID="{BC281F89-E22A-514E-87D5-14CDA5C97A0A}" presName="node" presStyleLbl="revTx" presStyleIdx="2" presStyleCnt="4">
        <dgm:presLayoutVars>
          <dgm:bulletEnabled val="1"/>
        </dgm:presLayoutVars>
      </dgm:prSet>
      <dgm:spPr/>
    </dgm:pt>
    <dgm:pt modelId="{D0DC151D-AFB1-8145-8944-1B294ABCD38D}" type="pres">
      <dgm:prSet presAssocID="{19049DDD-7835-6D4F-B6F5-6E81A8DE399B}" presName="sibTrans" presStyleLbl="node1" presStyleIdx="2" presStyleCnt="4"/>
      <dgm:spPr/>
    </dgm:pt>
    <dgm:pt modelId="{75E5B310-E0A4-E448-B6C9-CA4AC45E7CC4}" type="pres">
      <dgm:prSet presAssocID="{F58FF779-16EC-6C40-9132-9711C8E4DE77}" presName="dummy" presStyleCnt="0"/>
      <dgm:spPr/>
    </dgm:pt>
    <dgm:pt modelId="{201AAA5F-8754-3D45-8A9C-D5224B201EB0}" type="pres">
      <dgm:prSet presAssocID="{F58FF779-16EC-6C40-9132-9711C8E4DE77}" presName="node" presStyleLbl="revTx" presStyleIdx="3" presStyleCnt="4">
        <dgm:presLayoutVars>
          <dgm:bulletEnabled val="1"/>
        </dgm:presLayoutVars>
      </dgm:prSet>
      <dgm:spPr/>
    </dgm:pt>
    <dgm:pt modelId="{5F688D8F-D45D-6A42-9605-C4D97A6EACF3}" type="pres">
      <dgm:prSet presAssocID="{12717DD7-E8D3-CC43-93C2-1464067DAC4D}" presName="sibTrans" presStyleLbl="node1" presStyleIdx="3" presStyleCnt="4"/>
      <dgm:spPr/>
    </dgm:pt>
  </dgm:ptLst>
  <dgm:cxnLst>
    <dgm:cxn modelId="{8D06E700-249D-8749-970E-69A9E4124928}" type="presOf" srcId="{19049DDD-7835-6D4F-B6F5-6E81A8DE399B}" destId="{D0DC151D-AFB1-8145-8944-1B294ABCD38D}" srcOrd="0" destOrd="0" presId="urn:microsoft.com/office/officeart/2005/8/layout/cycle1"/>
    <dgm:cxn modelId="{EDA88E08-E0A6-E445-9896-D478167CEF8B}" type="presOf" srcId="{F58FF779-16EC-6C40-9132-9711C8E4DE77}" destId="{201AAA5F-8754-3D45-8A9C-D5224B201EB0}" srcOrd="0" destOrd="0" presId="urn:microsoft.com/office/officeart/2005/8/layout/cycle1"/>
    <dgm:cxn modelId="{9668B40C-9FAB-D04B-8055-457AFE5B499A}" type="presOf" srcId="{19AD0905-FD77-4348-9D95-7FA82C2A649C}" destId="{8AD0FA5E-6FCE-4E46-9126-01C6A852D4D6}" srcOrd="0" destOrd="0" presId="urn:microsoft.com/office/officeart/2005/8/layout/cycle1"/>
    <dgm:cxn modelId="{72332722-ECC7-494B-A27E-5D88DFD397FC}" type="presOf" srcId="{C99ADC93-F5E8-A548-B8D5-AAC3EB0C7E80}" destId="{43649435-927A-4249-9C73-888A4345ACF5}" srcOrd="0" destOrd="0" presId="urn:microsoft.com/office/officeart/2005/8/layout/cycle1"/>
    <dgm:cxn modelId="{4C79CD36-EAA7-B745-9BFA-AB2EEC0B98DC}" type="presOf" srcId="{12717DD7-E8D3-CC43-93C2-1464067DAC4D}" destId="{5F688D8F-D45D-6A42-9605-C4D97A6EACF3}" srcOrd="0" destOrd="0" presId="urn:microsoft.com/office/officeart/2005/8/layout/cycle1"/>
    <dgm:cxn modelId="{A8165950-77D3-A140-96D4-3DDEE1D83819}" type="presOf" srcId="{BC281F89-E22A-514E-87D5-14CDA5C97A0A}" destId="{30F7E4C4-2DEC-6141-9F67-91561B953EF3}" srcOrd="0" destOrd="0" presId="urn:microsoft.com/office/officeart/2005/8/layout/cycle1"/>
    <dgm:cxn modelId="{1BC45A5B-6A2B-034F-9C78-E1117FC17711}" srcId="{3ADE42D0-A78B-C749-B490-70779B1D4448}" destId="{F58FF779-16EC-6C40-9132-9711C8E4DE77}" srcOrd="3" destOrd="0" parTransId="{FBEF177A-A055-9D4C-8099-AAC069F315AA}" sibTransId="{12717DD7-E8D3-CC43-93C2-1464067DAC4D}"/>
    <dgm:cxn modelId="{260DA262-584C-234A-9EAB-D30B9C04D016}" srcId="{3ADE42D0-A78B-C749-B490-70779B1D4448}" destId="{C99ADC93-F5E8-A548-B8D5-AAC3EB0C7E80}" srcOrd="0" destOrd="0" parTransId="{C959D020-15AF-4C4D-B3DA-6E393E987E70}" sibTransId="{19AD0905-FD77-4348-9D95-7FA82C2A649C}"/>
    <dgm:cxn modelId="{6F86FF9D-ECEF-904F-A705-77E08536555A}" type="presOf" srcId="{11603C8E-4A0C-1140-9D2A-2F92A3B774CB}" destId="{6BE59416-EC35-914B-8EA6-595619B39587}" srcOrd="0" destOrd="0" presId="urn:microsoft.com/office/officeart/2005/8/layout/cycle1"/>
    <dgm:cxn modelId="{2E4F6CB2-433F-EA46-AC5D-8A21E0FEA673}" type="presOf" srcId="{3ADE42D0-A78B-C749-B490-70779B1D4448}" destId="{B6E4D14F-3BDE-AF4C-B31F-08F1FF6FB675}" srcOrd="0" destOrd="0" presId="urn:microsoft.com/office/officeart/2005/8/layout/cycle1"/>
    <dgm:cxn modelId="{D4D316BE-B24E-4E41-A1D1-19303E2CF170}" type="presOf" srcId="{2E8ACF1F-32F9-884D-AE01-C048F3EE3F05}" destId="{31023E4B-5555-0F40-BD56-2CFB2D877594}" srcOrd="0" destOrd="0" presId="urn:microsoft.com/office/officeart/2005/8/layout/cycle1"/>
    <dgm:cxn modelId="{498303DA-456C-4848-890D-1DF8D1646E0E}" srcId="{3ADE42D0-A78B-C749-B490-70779B1D4448}" destId="{BC281F89-E22A-514E-87D5-14CDA5C97A0A}" srcOrd="2" destOrd="0" parTransId="{ED133546-6239-C647-AFEA-52341429EC7C}" sibTransId="{19049DDD-7835-6D4F-B6F5-6E81A8DE399B}"/>
    <dgm:cxn modelId="{BCCAD4EB-ACE0-404C-9320-88C81AA08469}" srcId="{3ADE42D0-A78B-C749-B490-70779B1D4448}" destId="{11603C8E-4A0C-1140-9D2A-2F92A3B774CB}" srcOrd="1" destOrd="0" parTransId="{614A7CB2-AECB-DF4F-9EDF-3EF2B480AB8B}" sibTransId="{2E8ACF1F-32F9-884D-AE01-C048F3EE3F05}"/>
    <dgm:cxn modelId="{6A3B481A-EF70-524A-9D9A-1360B6D78012}" type="presParOf" srcId="{B6E4D14F-3BDE-AF4C-B31F-08F1FF6FB675}" destId="{B3C15838-3503-9045-9EC6-018C488273CD}" srcOrd="0" destOrd="0" presId="urn:microsoft.com/office/officeart/2005/8/layout/cycle1"/>
    <dgm:cxn modelId="{5CE1E574-8B2B-7C41-A102-C5F564548590}" type="presParOf" srcId="{B6E4D14F-3BDE-AF4C-B31F-08F1FF6FB675}" destId="{43649435-927A-4249-9C73-888A4345ACF5}" srcOrd="1" destOrd="0" presId="urn:microsoft.com/office/officeart/2005/8/layout/cycle1"/>
    <dgm:cxn modelId="{557BC439-08BC-9747-ACF7-ED0FDB7C418C}" type="presParOf" srcId="{B6E4D14F-3BDE-AF4C-B31F-08F1FF6FB675}" destId="{8AD0FA5E-6FCE-4E46-9126-01C6A852D4D6}" srcOrd="2" destOrd="0" presId="urn:microsoft.com/office/officeart/2005/8/layout/cycle1"/>
    <dgm:cxn modelId="{2503E216-9B07-1742-816C-9BF9EFC4593C}" type="presParOf" srcId="{B6E4D14F-3BDE-AF4C-B31F-08F1FF6FB675}" destId="{11A98966-7A5B-554D-B435-32B6BDD80034}" srcOrd="3" destOrd="0" presId="urn:microsoft.com/office/officeart/2005/8/layout/cycle1"/>
    <dgm:cxn modelId="{2435522D-1C99-6E4B-8843-25B9DA4EA941}" type="presParOf" srcId="{B6E4D14F-3BDE-AF4C-B31F-08F1FF6FB675}" destId="{6BE59416-EC35-914B-8EA6-595619B39587}" srcOrd="4" destOrd="0" presId="urn:microsoft.com/office/officeart/2005/8/layout/cycle1"/>
    <dgm:cxn modelId="{B0F26FED-C81F-7644-9ED4-0ABCC92E0A99}" type="presParOf" srcId="{B6E4D14F-3BDE-AF4C-B31F-08F1FF6FB675}" destId="{31023E4B-5555-0F40-BD56-2CFB2D877594}" srcOrd="5" destOrd="0" presId="urn:microsoft.com/office/officeart/2005/8/layout/cycle1"/>
    <dgm:cxn modelId="{9676762F-4CF8-A441-B909-C0819D09D7AA}" type="presParOf" srcId="{B6E4D14F-3BDE-AF4C-B31F-08F1FF6FB675}" destId="{7ECF904D-F826-A244-A8B1-282FF895306D}" srcOrd="6" destOrd="0" presId="urn:microsoft.com/office/officeart/2005/8/layout/cycle1"/>
    <dgm:cxn modelId="{A7AC0408-B0EE-9541-9964-01D596DA46DD}" type="presParOf" srcId="{B6E4D14F-3BDE-AF4C-B31F-08F1FF6FB675}" destId="{30F7E4C4-2DEC-6141-9F67-91561B953EF3}" srcOrd="7" destOrd="0" presId="urn:microsoft.com/office/officeart/2005/8/layout/cycle1"/>
    <dgm:cxn modelId="{BB732EA6-7570-8F46-9E7A-1FAFF2E27628}" type="presParOf" srcId="{B6E4D14F-3BDE-AF4C-B31F-08F1FF6FB675}" destId="{D0DC151D-AFB1-8145-8944-1B294ABCD38D}" srcOrd="8" destOrd="0" presId="urn:microsoft.com/office/officeart/2005/8/layout/cycle1"/>
    <dgm:cxn modelId="{8466BA35-3B7E-234D-B675-D8F142A66A62}" type="presParOf" srcId="{B6E4D14F-3BDE-AF4C-B31F-08F1FF6FB675}" destId="{75E5B310-E0A4-E448-B6C9-CA4AC45E7CC4}" srcOrd="9" destOrd="0" presId="urn:microsoft.com/office/officeart/2005/8/layout/cycle1"/>
    <dgm:cxn modelId="{948148DA-2576-3541-A4C7-C5AAB0B0197C}" type="presParOf" srcId="{B6E4D14F-3BDE-AF4C-B31F-08F1FF6FB675}" destId="{201AAA5F-8754-3D45-8A9C-D5224B201EB0}" srcOrd="10" destOrd="0" presId="urn:microsoft.com/office/officeart/2005/8/layout/cycle1"/>
    <dgm:cxn modelId="{A3AE54C6-F793-3F4A-A300-9A7FF59E2644}" type="presParOf" srcId="{B6E4D14F-3BDE-AF4C-B31F-08F1FF6FB675}" destId="{5F688D8F-D45D-6A42-9605-C4D97A6EACF3}"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DC8E81-D059-45FE-870A-68963118B639}" type="doc">
      <dgm:prSet loTypeId="urn:microsoft.com/office/officeart/2005/8/layout/matrix3" loCatId="matrix" qsTypeId="urn:microsoft.com/office/officeart/2005/8/quickstyle/simple1" qsCatId="simple" csTypeId="urn:microsoft.com/office/officeart/2005/8/colors/accent3_5" csCatId="accent3" phldr="1"/>
      <dgm:spPr/>
      <dgm:t>
        <a:bodyPr/>
        <a:lstStyle/>
        <a:p>
          <a:endParaRPr lang="en-US"/>
        </a:p>
      </dgm:t>
    </dgm:pt>
    <dgm:pt modelId="{A0765865-D2FF-4CD5-9D86-A80824268F16}">
      <dgm:prSet custT="1"/>
      <dgm:spPr>
        <a:solidFill>
          <a:schemeClr val="accent6">
            <a:lumMod val="20000"/>
            <a:lumOff val="80000"/>
            <a:alpha val="90000"/>
          </a:schemeClr>
        </a:solidFill>
      </dgm:spPr>
      <dgm:t>
        <a:bodyPr/>
        <a:lstStyle/>
        <a:p>
          <a:r>
            <a:rPr lang="en-GB" sz="2000" dirty="0">
              <a:solidFill>
                <a:schemeClr val="tx1"/>
              </a:solidFill>
            </a:rPr>
            <a:t>talking treatments, counselling, or therapy – </a:t>
          </a:r>
          <a:r>
            <a:rPr lang="en-GB" sz="20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cognitive behavioural therapy (CBT)</a:t>
          </a:r>
          <a:r>
            <a:rPr lang="en-GB" sz="2000" dirty="0">
              <a:solidFill>
                <a:schemeClr val="tx1"/>
              </a:solidFill>
            </a:rPr>
            <a:t> is often used to treat anxiety </a:t>
          </a:r>
          <a:endParaRPr lang="en-US" sz="2000" dirty="0">
            <a:solidFill>
              <a:schemeClr val="tx1"/>
            </a:solidFill>
          </a:endParaRPr>
        </a:p>
      </dgm:t>
    </dgm:pt>
    <dgm:pt modelId="{EFD7D848-33CA-4257-AA08-DE93FFB9BC69}" type="parTrans" cxnId="{6B9EF9E0-7DF9-4CEE-85CB-E57E7CB50F1E}">
      <dgm:prSet/>
      <dgm:spPr/>
      <dgm:t>
        <a:bodyPr/>
        <a:lstStyle/>
        <a:p>
          <a:endParaRPr lang="en-US"/>
        </a:p>
      </dgm:t>
    </dgm:pt>
    <dgm:pt modelId="{D384069F-404F-44FF-96D4-6AE9D3910AF9}" type="sibTrans" cxnId="{6B9EF9E0-7DF9-4CEE-85CB-E57E7CB50F1E}">
      <dgm:prSet/>
      <dgm:spPr/>
      <dgm:t>
        <a:bodyPr/>
        <a:lstStyle/>
        <a:p>
          <a:endParaRPr lang="en-US"/>
        </a:p>
      </dgm:t>
    </dgm:pt>
    <dgm:pt modelId="{8007435C-260E-42CD-9F95-0D7AFFE7460D}">
      <dgm:prSet custT="1"/>
      <dgm:spPr>
        <a:solidFill>
          <a:schemeClr val="accent6">
            <a:lumMod val="20000"/>
            <a:lumOff val="80000"/>
            <a:alpha val="76667"/>
          </a:schemeClr>
        </a:solidFill>
      </dgm:spPr>
      <dgm:t>
        <a:bodyPr/>
        <a:lstStyle/>
        <a:p>
          <a:r>
            <a:rPr lang="en-GB" sz="1600" dirty="0">
              <a:solidFill>
                <a:schemeClr val="tx1"/>
              </a:solidFill>
            </a:rPr>
            <a:t>antidepressants or other medication, you can discuss which type is right for you with your doctor – but they should offer you talking therapy alongside medication too</a:t>
          </a:r>
          <a:endParaRPr lang="en-US" sz="1600" dirty="0">
            <a:solidFill>
              <a:schemeClr val="tx1"/>
            </a:solidFill>
          </a:endParaRPr>
        </a:p>
      </dgm:t>
    </dgm:pt>
    <dgm:pt modelId="{B334CF12-F861-454F-AE15-CF948FB13658}" type="parTrans" cxnId="{5A1867E9-1338-42A0-AACE-B05E796CA8E5}">
      <dgm:prSet/>
      <dgm:spPr/>
      <dgm:t>
        <a:bodyPr/>
        <a:lstStyle/>
        <a:p>
          <a:endParaRPr lang="en-US"/>
        </a:p>
      </dgm:t>
    </dgm:pt>
    <dgm:pt modelId="{BC744D26-48CE-4458-8863-51533E96AB30}" type="sibTrans" cxnId="{5A1867E9-1338-42A0-AACE-B05E796CA8E5}">
      <dgm:prSet/>
      <dgm:spPr/>
      <dgm:t>
        <a:bodyPr/>
        <a:lstStyle/>
        <a:p>
          <a:endParaRPr lang="en-US"/>
        </a:p>
      </dgm:t>
    </dgm:pt>
    <dgm:pt modelId="{25A7B40E-F556-4F41-98AA-400226694F62}">
      <dgm:prSet custT="1"/>
      <dgm:spPr>
        <a:solidFill>
          <a:schemeClr val="accent6">
            <a:lumMod val="20000"/>
            <a:lumOff val="80000"/>
            <a:alpha val="63333"/>
          </a:schemeClr>
        </a:solidFill>
      </dgm:spPr>
      <dgm:t>
        <a:bodyPr/>
        <a:lstStyle/>
        <a:p>
          <a:r>
            <a:rPr lang="en-GB" sz="18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pulmonary rehabilitation (PR)</a:t>
          </a:r>
          <a:r>
            <a:rPr lang="en-GB" sz="1800" dirty="0">
              <a:solidFill>
                <a:schemeClr val="tx1"/>
              </a:solidFill>
            </a:rPr>
            <a:t> – research has shown PR improves not only your fitness, but your mental well-being.</a:t>
          </a:r>
          <a:endParaRPr lang="en-US" sz="1800" dirty="0">
            <a:solidFill>
              <a:schemeClr val="tx1"/>
            </a:solidFill>
          </a:endParaRPr>
        </a:p>
      </dgm:t>
    </dgm:pt>
    <dgm:pt modelId="{AFDB65F4-C28F-45B4-B67D-32A21F47F183}" type="parTrans" cxnId="{C8F7E7A0-09A7-4755-86BD-506AEF723DF5}">
      <dgm:prSet/>
      <dgm:spPr/>
      <dgm:t>
        <a:bodyPr/>
        <a:lstStyle/>
        <a:p>
          <a:endParaRPr lang="en-US"/>
        </a:p>
      </dgm:t>
    </dgm:pt>
    <dgm:pt modelId="{FE0BEF85-A244-4105-BE60-309E749B4D2C}" type="sibTrans" cxnId="{C8F7E7A0-09A7-4755-86BD-506AEF723DF5}">
      <dgm:prSet/>
      <dgm:spPr/>
      <dgm:t>
        <a:bodyPr/>
        <a:lstStyle/>
        <a:p>
          <a:endParaRPr lang="en-US"/>
        </a:p>
      </dgm:t>
    </dgm:pt>
    <dgm:pt modelId="{4773545C-406F-4D9A-ABDA-65FD0D1EFE2F}">
      <dgm:prSet/>
      <dgm:spPr>
        <a:solidFill>
          <a:schemeClr val="accent6">
            <a:lumMod val="20000"/>
            <a:lumOff val="80000"/>
            <a:alpha val="50000"/>
          </a:schemeClr>
        </a:solidFill>
      </dgm:spPr>
      <dgm:t>
        <a:bodyPr/>
        <a:lstStyle/>
        <a:p>
          <a:r>
            <a:rPr lang="en-GB">
              <a:solidFill>
                <a:schemeClr val="tx1"/>
              </a:solidFill>
            </a:rPr>
            <a:t>The charity Mind has more advice about </a:t>
          </a:r>
          <a:r>
            <a:rPr lang="en-GB">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how to seek help for a mental health problem</a:t>
          </a:r>
          <a:r>
            <a:rPr lang="en-GB">
              <a:solidFill>
                <a:schemeClr val="tx1"/>
              </a:solidFill>
            </a:rPr>
            <a:t>. </a:t>
          </a:r>
          <a:endParaRPr lang="en-US">
            <a:solidFill>
              <a:schemeClr val="tx1"/>
            </a:solidFill>
          </a:endParaRPr>
        </a:p>
      </dgm:t>
    </dgm:pt>
    <dgm:pt modelId="{4AC34FBC-62B2-4030-AAF0-75B6E8D5B9F8}" type="parTrans" cxnId="{F8D35DA6-678A-4570-A31B-BFAE9390F0AE}">
      <dgm:prSet/>
      <dgm:spPr/>
      <dgm:t>
        <a:bodyPr/>
        <a:lstStyle/>
        <a:p>
          <a:endParaRPr lang="en-US"/>
        </a:p>
      </dgm:t>
    </dgm:pt>
    <dgm:pt modelId="{0855DB9D-5155-4EFA-8992-C376EA47D93F}" type="sibTrans" cxnId="{F8D35DA6-678A-4570-A31B-BFAE9390F0AE}">
      <dgm:prSet/>
      <dgm:spPr/>
      <dgm:t>
        <a:bodyPr/>
        <a:lstStyle/>
        <a:p>
          <a:endParaRPr lang="en-US"/>
        </a:p>
      </dgm:t>
    </dgm:pt>
    <dgm:pt modelId="{7C560FE3-4624-9440-8B1D-B3CA46E0F786}" type="pres">
      <dgm:prSet presAssocID="{D8DC8E81-D059-45FE-870A-68963118B639}" presName="matrix" presStyleCnt="0">
        <dgm:presLayoutVars>
          <dgm:chMax val="1"/>
          <dgm:dir/>
          <dgm:resizeHandles val="exact"/>
        </dgm:presLayoutVars>
      </dgm:prSet>
      <dgm:spPr/>
    </dgm:pt>
    <dgm:pt modelId="{A0A43B7B-8B4E-6D4E-81E6-EE9691D048A0}" type="pres">
      <dgm:prSet presAssocID="{D8DC8E81-D059-45FE-870A-68963118B639}" presName="diamond" presStyleLbl="bgShp" presStyleIdx="0" presStyleCnt="1"/>
      <dgm:spPr/>
    </dgm:pt>
    <dgm:pt modelId="{583F8812-C5E7-F24A-A192-56DE23B18C15}" type="pres">
      <dgm:prSet presAssocID="{D8DC8E81-D059-45FE-870A-68963118B639}" presName="quad1" presStyleLbl="node1" presStyleIdx="0" presStyleCnt="4" custScaleX="152779" custLinFactNeighborX="-22669" custLinFactNeighborY="-2975">
        <dgm:presLayoutVars>
          <dgm:chMax val="0"/>
          <dgm:chPref val="0"/>
          <dgm:bulletEnabled val="1"/>
        </dgm:presLayoutVars>
      </dgm:prSet>
      <dgm:spPr/>
    </dgm:pt>
    <dgm:pt modelId="{F827E0E0-9D26-C94F-8B4B-242E0F3BF56A}" type="pres">
      <dgm:prSet presAssocID="{D8DC8E81-D059-45FE-870A-68963118B639}" presName="quad2" presStyleLbl="node1" presStyleIdx="1" presStyleCnt="4" custScaleX="149962" custLinFactNeighborX="26506" custLinFactNeighborY="-2975">
        <dgm:presLayoutVars>
          <dgm:chMax val="0"/>
          <dgm:chPref val="0"/>
          <dgm:bulletEnabled val="1"/>
        </dgm:presLayoutVars>
      </dgm:prSet>
      <dgm:spPr/>
    </dgm:pt>
    <dgm:pt modelId="{9273C5CF-C650-F246-9A3F-480FDE1D4077}" type="pres">
      <dgm:prSet presAssocID="{D8DC8E81-D059-45FE-870A-68963118B639}" presName="quad3" presStyleLbl="node1" presStyleIdx="2" presStyleCnt="4" custScaleX="146348" custLinFactNeighborX="-18135" custLinFactNeighborY="498">
        <dgm:presLayoutVars>
          <dgm:chMax val="0"/>
          <dgm:chPref val="0"/>
          <dgm:bulletEnabled val="1"/>
        </dgm:presLayoutVars>
      </dgm:prSet>
      <dgm:spPr/>
    </dgm:pt>
    <dgm:pt modelId="{DF3C937B-2F1C-5048-87CE-F1922A1E59D3}" type="pres">
      <dgm:prSet presAssocID="{D8DC8E81-D059-45FE-870A-68963118B639}" presName="quad4" presStyleLbl="node1" presStyleIdx="3" presStyleCnt="4" custScaleX="158140" custLinFactNeighborX="24965" custLinFactNeighborY="498">
        <dgm:presLayoutVars>
          <dgm:chMax val="0"/>
          <dgm:chPref val="0"/>
          <dgm:bulletEnabled val="1"/>
        </dgm:presLayoutVars>
      </dgm:prSet>
      <dgm:spPr/>
    </dgm:pt>
  </dgm:ptLst>
  <dgm:cxnLst>
    <dgm:cxn modelId="{1220194C-76D6-0840-9385-865332066BB6}" type="presOf" srcId="{A0765865-D2FF-4CD5-9D86-A80824268F16}" destId="{583F8812-C5E7-F24A-A192-56DE23B18C15}" srcOrd="0" destOrd="0" presId="urn:microsoft.com/office/officeart/2005/8/layout/matrix3"/>
    <dgm:cxn modelId="{DFFF9E93-7B8E-5943-9808-C30B14DB8A1E}" type="presOf" srcId="{25A7B40E-F556-4F41-98AA-400226694F62}" destId="{9273C5CF-C650-F246-9A3F-480FDE1D4077}" srcOrd="0" destOrd="0" presId="urn:microsoft.com/office/officeart/2005/8/layout/matrix3"/>
    <dgm:cxn modelId="{C8F7E7A0-09A7-4755-86BD-506AEF723DF5}" srcId="{D8DC8E81-D059-45FE-870A-68963118B639}" destId="{25A7B40E-F556-4F41-98AA-400226694F62}" srcOrd="2" destOrd="0" parTransId="{AFDB65F4-C28F-45B4-B67D-32A21F47F183}" sibTransId="{FE0BEF85-A244-4105-BE60-309E749B4D2C}"/>
    <dgm:cxn modelId="{F8D35DA6-678A-4570-A31B-BFAE9390F0AE}" srcId="{D8DC8E81-D059-45FE-870A-68963118B639}" destId="{4773545C-406F-4D9A-ABDA-65FD0D1EFE2F}" srcOrd="3" destOrd="0" parTransId="{4AC34FBC-62B2-4030-AAF0-75B6E8D5B9F8}" sibTransId="{0855DB9D-5155-4EFA-8992-C376EA47D93F}"/>
    <dgm:cxn modelId="{EA2BBFAE-7278-CC4E-A136-38E87B9894A8}" type="presOf" srcId="{D8DC8E81-D059-45FE-870A-68963118B639}" destId="{7C560FE3-4624-9440-8B1D-B3CA46E0F786}" srcOrd="0" destOrd="0" presId="urn:microsoft.com/office/officeart/2005/8/layout/matrix3"/>
    <dgm:cxn modelId="{FEB914B3-C1B6-934E-9647-A8CE6861F7B5}" type="presOf" srcId="{4773545C-406F-4D9A-ABDA-65FD0D1EFE2F}" destId="{DF3C937B-2F1C-5048-87CE-F1922A1E59D3}" srcOrd="0" destOrd="0" presId="urn:microsoft.com/office/officeart/2005/8/layout/matrix3"/>
    <dgm:cxn modelId="{6B9EF9E0-7DF9-4CEE-85CB-E57E7CB50F1E}" srcId="{D8DC8E81-D059-45FE-870A-68963118B639}" destId="{A0765865-D2FF-4CD5-9D86-A80824268F16}" srcOrd="0" destOrd="0" parTransId="{EFD7D848-33CA-4257-AA08-DE93FFB9BC69}" sibTransId="{D384069F-404F-44FF-96D4-6AE9D3910AF9}"/>
    <dgm:cxn modelId="{5A1867E9-1338-42A0-AACE-B05E796CA8E5}" srcId="{D8DC8E81-D059-45FE-870A-68963118B639}" destId="{8007435C-260E-42CD-9F95-0D7AFFE7460D}" srcOrd="1" destOrd="0" parTransId="{B334CF12-F861-454F-AE15-CF948FB13658}" sibTransId="{BC744D26-48CE-4458-8863-51533E96AB30}"/>
    <dgm:cxn modelId="{FE0CA0FA-2123-2842-8FF8-6EFE1E53FE7F}" type="presOf" srcId="{8007435C-260E-42CD-9F95-0D7AFFE7460D}" destId="{F827E0E0-9D26-C94F-8B4B-242E0F3BF56A}" srcOrd="0" destOrd="0" presId="urn:microsoft.com/office/officeart/2005/8/layout/matrix3"/>
    <dgm:cxn modelId="{6F8ABC4C-51D2-A141-933C-4B63D01A8B8C}" type="presParOf" srcId="{7C560FE3-4624-9440-8B1D-B3CA46E0F786}" destId="{A0A43B7B-8B4E-6D4E-81E6-EE9691D048A0}" srcOrd="0" destOrd="0" presId="urn:microsoft.com/office/officeart/2005/8/layout/matrix3"/>
    <dgm:cxn modelId="{10877E64-7D5B-1F42-AE93-83F322568332}" type="presParOf" srcId="{7C560FE3-4624-9440-8B1D-B3CA46E0F786}" destId="{583F8812-C5E7-F24A-A192-56DE23B18C15}" srcOrd="1" destOrd="0" presId="urn:microsoft.com/office/officeart/2005/8/layout/matrix3"/>
    <dgm:cxn modelId="{02E2F06C-3B92-EB4D-9C11-5C67D041608A}" type="presParOf" srcId="{7C560FE3-4624-9440-8B1D-B3CA46E0F786}" destId="{F827E0E0-9D26-C94F-8B4B-242E0F3BF56A}" srcOrd="2" destOrd="0" presId="urn:microsoft.com/office/officeart/2005/8/layout/matrix3"/>
    <dgm:cxn modelId="{274C9F71-BAAE-DC4A-81D6-A486CAB64305}" type="presParOf" srcId="{7C560FE3-4624-9440-8B1D-B3CA46E0F786}" destId="{9273C5CF-C650-F246-9A3F-480FDE1D4077}" srcOrd="3" destOrd="0" presId="urn:microsoft.com/office/officeart/2005/8/layout/matrix3"/>
    <dgm:cxn modelId="{624797AC-E689-BD44-ABF5-14FBFBC84110}" type="presParOf" srcId="{7C560FE3-4624-9440-8B1D-B3CA46E0F786}" destId="{DF3C937B-2F1C-5048-87CE-F1922A1E59D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C1795-7C32-49BA-BAD0-DB7CA88E74AF}">
      <dsp:nvSpPr>
        <dsp:cNvPr id="0" name=""/>
        <dsp:cNvSpPr/>
      </dsp:nvSpPr>
      <dsp:spPr>
        <a:xfrm>
          <a:off x="0" y="2318"/>
          <a:ext cx="6906491" cy="11749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D99271-8295-42A4-8595-871275A2210F}">
      <dsp:nvSpPr>
        <dsp:cNvPr id="0" name=""/>
        <dsp:cNvSpPr/>
      </dsp:nvSpPr>
      <dsp:spPr>
        <a:xfrm>
          <a:off x="355420" y="266680"/>
          <a:ext cx="646219" cy="6462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B70FE0-506A-48A0-B23C-5F7C7F96CDFE}">
      <dsp:nvSpPr>
        <dsp:cNvPr id="0" name=""/>
        <dsp:cNvSpPr/>
      </dsp:nvSpPr>
      <dsp:spPr>
        <a:xfrm>
          <a:off x="1357059" y="2318"/>
          <a:ext cx="5549431" cy="117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48" tIns="124348" rIns="124348" bIns="124348" numCol="1" spcCol="1270" anchor="ctr" anchorCtr="0">
          <a:noAutofit/>
        </a:bodyPr>
        <a:lstStyle/>
        <a:p>
          <a:pPr marL="0" lvl="0" indent="0" algn="l" defTabSz="977900">
            <a:lnSpc>
              <a:spcPct val="100000"/>
            </a:lnSpc>
            <a:spcBef>
              <a:spcPct val="0"/>
            </a:spcBef>
            <a:spcAft>
              <a:spcPct val="35000"/>
            </a:spcAft>
            <a:buNone/>
          </a:pPr>
          <a:r>
            <a:rPr lang="en-GB" sz="2200" kern="1200"/>
            <a:t>What phrases do you use / might you use? </a:t>
          </a:r>
          <a:endParaRPr lang="en-US" sz="2200" kern="1200"/>
        </a:p>
      </dsp:txBody>
      <dsp:txXfrm>
        <a:off x="1357059" y="2318"/>
        <a:ext cx="5549431" cy="1174943"/>
      </dsp:txXfrm>
    </dsp:sp>
    <dsp:sp modelId="{EA92BFE8-807C-4C5B-9D1D-D67BC48E786C}">
      <dsp:nvSpPr>
        <dsp:cNvPr id="0" name=""/>
        <dsp:cNvSpPr/>
      </dsp:nvSpPr>
      <dsp:spPr>
        <a:xfrm>
          <a:off x="0" y="1470997"/>
          <a:ext cx="6906491" cy="11749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64785-D1C5-4547-BE2A-80D8044AB54A}">
      <dsp:nvSpPr>
        <dsp:cNvPr id="0" name=""/>
        <dsp:cNvSpPr/>
      </dsp:nvSpPr>
      <dsp:spPr>
        <a:xfrm>
          <a:off x="355420" y="1735360"/>
          <a:ext cx="646219" cy="6462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B4340-8D8D-4AFB-B5F4-FDF93DDB4934}">
      <dsp:nvSpPr>
        <dsp:cNvPr id="0" name=""/>
        <dsp:cNvSpPr/>
      </dsp:nvSpPr>
      <dsp:spPr>
        <a:xfrm>
          <a:off x="1357059" y="1470997"/>
          <a:ext cx="5549431" cy="117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48" tIns="124348" rIns="124348" bIns="124348" numCol="1" spcCol="1270" anchor="ctr" anchorCtr="0">
          <a:noAutofit/>
        </a:bodyPr>
        <a:lstStyle/>
        <a:p>
          <a:pPr marL="0" lvl="0" indent="0" algn="l" defTabSz="977900">
            <a:lnSpc>
              <a:spcPct val="100000"/>
            </a:lnSpc>
            <a:spcBef>
              <a:spcPct val="0"/>
            </a:spcBef>
            <a:spcAft>
              <a:spcPct val="35000"/>
            </a:spcAft>
            <a:buNone/>
          </a:pPr>
          <a:r>
            <a:rPr lang="en-GB" sz="2200" kern="1200"/>
            <a:t>What issues do you highlight to patient? </a:t>
          </a:r>
          <a:endParaRPr lang="en-US" sz="2200" kern="1200"/>
        </a:p>
      </dsp:txBody>
      <dsp:txXfrm>
        <a:off x="1357059" y="1470997"/>
        <a:ext cx="5549431" cy="1174943"/>
      </dsp:txXfrm>
    </dsp:sp>
    <dsp:sp modelId="{69D55AAE-0D94-4AA4-A6AE-AEF9C557D418}">
      <dsp:nvSpPr>
        <dsp:cNvPr id="0" name=""/>
        <dsp:cNvSpPr/>
      </dsp:nvSpPr>
      <dsp:spPr>
        <a:xfrm>
          <a:off x="0" y="2939677"/>
          <a:ext cx="6906491" cy="11749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3C1CE-42D9-4315-8AD1-30EB0BE43057}">
      <dsp:nvSpPr>
        <dsp:cNvPr id="0" name=""/>
        <dsp:cNvSpPr/>
      </dsp:nvSpPr>
      <dsp:spPr>
        <a:xfrm>
          <a:off x="355420" y="3204039"/>
          <a:ext cx="646219" cy="6462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F9B8D-A71A-4C3D-A830-1FBD0A2D06D1}">
      <dsp:nvSpPr>
        <dsp:cNvPr id="0" name=""/>
        <dsp:cNvSpPr/>
      </dsp:nvSpPr>
      <dsp:spPr>
        <a:xfrm>
          <a:off x="1357059" y="2939677"/>
          <a:ext cx="5549431" cy="117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48" tIns="124348" rIns="124348" bIns="124348" numCol="1" spcCol="1270" anchor="ctr" anchorCtr="0">
          <a:noAutofit/>
        </a:bodyPr>
        <a:lstStyle/>
        <a:p>
          <a:pPr marL="0" lvl="0" indent="0" algn="l" defTabSz="977900">
            <a:lnSpc>
              <a:spcPct val="100000"/>
            </a:lnSpc>
            <a:spcBef>
              <a:spcPct val="0"/>
            </a:spcBef>
            <a:spcAft>
              <a:spcPct val="35000"/>
            </a:spcAft>
            <a:buNone/>
          </a:pPr>
          <a:r>
            <a:rPr lang="en-GB" sz="2200" kern="1200"/>
            <a:t>How do people feel about anxiety in discussion (stigma)? </a:t>
          </a:r>
          <a:endParaRPr lang="en-US" sz="2200" kern="1200"/>
        </a:p>
      </dsp:txBody>
      <dsp:txXfrm>
        <a:off x="1357059" y="2939677"/>
        <a:ext cx="5549431" cy="1174943"/>
      </dsp:txXfrm>
    </dsp:sp>
    <dsp:sp modelId="{33E12350-54C1-4895-B60A-0671338CBCC3}">
      <dsp:nvSpPr>
        <dsp:cNvPr id="0" name=""/>
        <dsp:cNvSpPr/>
      </dsp:nvSpPr>
      <dsp:spPr>
        <a:xfrm>
          <a:off x="0" y="4408357"/>
          <a:ext cx="6906491" cy="11749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C348DA-92D1-4A97-B869-AB51134503CC}">
      <dsp:nvSpPr>
        <dsp:cNvPr id="0" name=""/>
        <dsp:cNvSpPr/>
      </dsp:nvSpPr>
      <dsp:spPr>
        <a:xfrm>
          <a:off x="355420" y="4672719"/>
          <a:ext cx="646219" cy="6462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6E6B0-871A-4792-BA8A-07194546B1D3}">
      <dsp:nvSpPr>
        <dsp:cNvPr id="0" name=""/>
        <dsp:cNvSpPr/>
      </dsp:nvSpPr>
      <dsp:spPr>
        <a:xfrm>
          <a:off x="1357059" y="4408357"/>
          <a:ext cx="3107920" cy="117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48" tIns="124348" rIns="124348" bIns="124348" numCol="1" spcCol="1270" anchor="ctr" anchorCtr="0">
          <a:noAutofit/>
        </a:bodyPr>
        <a:lstStyle/>
        <a:p>
          <a:pPr marL="0" lvl="0" indent="0" algn="l" defTabSz="977900">
            <a:lnSpc>
              <a:spcPct val="100000"/>
            </a:lnSpc>
            <a:spcBef>
              <a:spcPct val="0"/>
            </a:spcBef>
            <a:spcAft>
              <a:spcPct val="35000"/>
            </a:spcAft>
            <a:buNone/>
          </a:pPr>
          <a:r>
            <a:rPr lang="en-GB" sz="2200" kern="1200"/>
            <a:t>What techniques are there to use ? </a:t>
          </a:r>
          <a:endParaRPr lang="en-US" sz="2200" kern="1200"/>
        </a:p>
      </dsp:txBody>
      <dsp:txXfrm>
        <a:off x="1357059" y="4408357"/>
        <a:ext cx="3107920" cy="1174943"/>
      </dsp:txXfrm>
    </dsp:sp>
    <dsp:sp modelId="{E537BF05-66CD-4B76-9CA6-4A492E69A821}">
      <dsp:nvSpPr>
        <dsp:cNvPr id="0" name=""/>
        <dsp:cNvSpPr/>
      </dsp:nvSpPr>
      <dsp:spPr>
        <a:xfrm>
          <a:off x="4464980" y="4408357"/>
          <a:ext cx="2441510" cy="117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48" tIns="124348" rIns="124348" bIns="124348" numCol="1" spcCol="1270" anchor="ctr" anchorCtr="0">
          <a:noAutofit/>
        </a:bodyPr>
        <a:lstStyle/>
        <a:p>
          <a:pPr marL="0" lvl="0" indent="0" algn="l" defTabSz="755650">
            <a:lnSpc>
              <a:spcPct val="100000"/>
            </a:lnSpc>
            <a:spcBef>
              <a:spcPct val="0"/>
            </a:spcBef>
            <a:spcAft>
              <a:spcPct val="35000"/>
            </a:spcAft>
            <a:buNone/>
          </a:pPr>
          <a:r>
            <a:rPr lang="en-GB" sz="1700" kern="1200"/>
            <a:t>For example “My friend John”</a:t>
          </a:r>
          <a:endParaRPr lang="en-US" sz="1700" kern="1200"/>
        </a:p>
        <a:p>
          <a:pPr marL="0" lvl="0" indent="0" algn="l" defTabSz="755650">
            <a:lnSpc>
              <a:spcPct val="100000"/>
            </a:lnSpc>
            <a:spcBef>
              <a:spcPct val="0"/>
            </a:spcBef>
            <a:spcAft>
              <a:spcPct val="35000"/>
            </a:spcAft>
            <a:buNone/>
          </a:pPr>
          <a:r>
            <a:rPr lang="en-GB" sz="1700" kern="1200"/>
            <a:t>Normal to feel this way</a:t>
          </a:r>
          <a:endParaRPr lang="en-US" sz="1700" kern="1200"/>
        </a:p>
      </dsp:txBody>
      <dsp:txXfrm>
        <a:off x="4464980" y="4408357"/>
        <a:ext cx="2441510" cy="1174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49435-927A-4249-9C73-888A4345ACF5}">
      <dsp:nvSpPr>
        <dsp:cNvPr id="0" name=""/>
        <dsp:cNvSpPr/>
      </dsp:nvSpPr>
      <dsp:spPr>
        <a:xfrm>
          <a:off x="3128490" y="97160"/>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Feel more breathless</a:t>
          </a:r>
        </a:p>
      </dsp:txBody>
      <dsp:txXfrm>
        <a:off x="3128490" y="97160"/>
        <a:ext cx="1540817" cy="1540817"/>
      </dsp:txXfrm>
    </dsp:sp>
    <dsp:sp modelId="{8AD0FA5E-6FCE-4E46-9126-01C6A852D4D6}">
      <dsp:nvSpPr>
        <dsp:cNvPr id="0" name=""/>
        <dsp:cNvSpPr/>
      </dsp:nvSpPr>
      <dsp:spPr>
        <a:xfrm>
          <a:off x="415370" y="239"/>
          <a:ext cx="4350858" cy="4350858"/>
        </a:xfrm>
        <a:prstGeom prst="circularArrow">
          <a:avLst>
            <a:gd name="adj1" fmla="val 6906"/>
            <a:gd name="adj2" fmla="val 465645"/>
            <a:gd name="adj3" fmla="val 548183"/>
            <a:gd name="adj4" fmla="val 205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59416-EC35-914B-8EA6-595619B39587}">
      <dsp:nvSpPr>
        <dsp:cNvPr id="0" name=""/>
        <dsp:cNvSpPr/>
      </dsp:nvSpPr>
      <dsp:spPr>
        <a:xfrm>
          <a:off x="3128490" y="2713359"/>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Frightening – is it dangerous?</a:t>
          </a:r>
        </a:p>
      </dsp:txBody>
      <dsp:txXfrm>
        <a:off x="3128490" y="2713359"/>
        <a:ext cx="1540817" cy="1540817"/>
      </dsp:txXfrm>
    </dsp:sp>
    <dsp:sp modelId="{31023E4B-5555-0F40-BD56-2CFB2D877594}">
      <dsp:nvSpPr>
        <dsp:cNvPr id="0" name=""/>
        <dsp:cNvSpPr/>
      </dsp:nvSpPr>
      <dsp:spPr>
        <a:xfrm>
          <a:off x="415370" y="239"/>
          <a:ext cx="4350858" cy="4350858"/>
        </a:xfrm>
        <a:prstGeom prst="circularArrow">
          <a:avLst>
            <a:gd name="adj1" fmla="val 6906"/>
            <a:gd name="adj2" fmla="val 465645"/>
            <a:gd name="adj3" fmla="val 5948183"/>
            <a:gd name="adj4" fmla="val 43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7E4C4-2DEC-6141-9F67-91561B953EF3}">
      <dsp:nvSpPr>
        <dsp:cNvPr id="0" name=""/>
        <dsp:cNvSpPr/>
      </dsp:nvSpPr>
      <dsp:spPr>
        <a:xfrm>
          <a:off x="512291" y="2713359"/>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Increased anxiety</a:t>
          </a:r>
        </a:p>
      </dsp:txBody>
      <dsp:txXfrm>
        <a:off x="512291" y="2713359"/>
        <a:ext cx="1540817" cy="1540817"/>
      </dsp:txXfrm>
    </dsp:sp>
    <dsp:sp modelId="{D0DC151D-AFB1-8145-8944-1B294ABCD38D}">
      <dsp:nvSpPr>
        <dsp:cNvPr id="0" name=""/>
        <dsp:cNvSpPr/>
      </dsp:nvSpPr>
      <dsp:spPr>
        <a:xfrm>
          <a:off x="415370" y="239"/>
          <a:ext cx="4350858" cy="4350858"/>
        </a:xfrm>
        <a:prstGeom prst="circularArrow">
          <a:avLst>
            <a:gd name="adj1" fmla="val 6906"/>
            <a:gd name="adj2" fmla="val 465645"/>
            <a:gd name="adj3" fmla="val 11348183"/>
            <a:gd name="adj4" fmla="val 97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AAA5F-8754-3D45-8A9C-D5224B201EB0}">
      <dsp:nvSpPr>
        <dsp:cNvPr id="0" name=""/>
        <dsp:cNvSpPr/>
      </dsp:nvSpPr>
      <dsp:spPr>
        <a:xfrm>
          <a:off x="512291" y="97160"/>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Increased respiratory rate </a:t>
          </a:r>
        </a:p>
      </dsp:txBody>
      <dsp:txXfrm>
        <a:off x="512291" y="97160"/>
        <a:ext cx="1540817" cy="1540817"/>
      </dsp:txXfrm>
    </dsp:sp>
    <dsp:sp modelId="{5F688D8F-D45D-6A42-9605-C4D97A6EACF3}">
      <dsp:nvSpPr>
        <dsp:cNvPr id="0" name=""/>
        <dsp:cNvSpPr/>
      </dsp:nvSpPr>
      <dsp:spPr>
        <a:xfrm>
          <a:off x="415370" y="239"/>
          <a:ext cx="4350858" cy="4350858"/>
        </a:xfrm>
        <a:prstGeom prst="circularArrow">
          <a:avLst>
            <a:gd name="adj1" fmla="val 6906"/>
            <a:gd name="adj2" fmla="val 465645"/>
            <a:gd name="adj3" fmla="val 16748183"/>
            <a:gd name="adj4" fmla="val 151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49435-927A-4249-9C73-888A4345ACF5}">
      <dsp:nvSpPr>
        <dsp:cNvPr id="0" name=""/>
        <dsp:cNvSpPr/>
      </dsp:nvSpPr>
      <dsp:spPr>
        <a:xfrm>
          <a:off x="3128490" y="97160"/>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Feel more breathless</a:t>
          </a:r>
        </a:p>
      </dsp:txBody>
      <dsp:txXfrm>
        <a:off x="3128490" y="97160"/>
        <a:ext cx="1540817" cy="1540817"/>
      </dsp:txXfrm>
    </dsp:sp>
    <dsp:sp modelId="{8AD0FA5E-6FCE-4E46-9126-01C6A852D4D6}">
      <dsp:nvSpPr>
        <dsp:cNvPr id="0" name=""/>
        <dsp:cNvSpPr/>
      </dsp:nvSpPr>
      <dsp:spPr>
        <a:xfrm>
          <a:off x="415370" y="239"/>
          <a:ext cx="4350858" cy="4350858"/>
        </a:xfrm>
        <a:prstGeom prst="circularArrow">
          <a:avLst>
            <a:gd name="adj1" fmla="val 6906"/>
            <a:gd name="adj2" fmla="val 465645"/>
            <a:gd name="adj3" fmla="val 548183"/>
            <a:gd name="adj4" fmla="val 205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59416-EC35-914B-8EA6-595619B39587}">
      <dsp:nvSpPr>
        <dsp:cNvPr id="0" name=""/>
        <dsp:cNvSpPr/>
      </dsp:nvSpPr>
      <dsp:spPr>
        <a:xfrm>
          <a:off x="3128490" y="2713359"/>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Frightening – is it dangerous?</a:t>
          </a:r>
        </a:p>
      </dsp:txBody>
      <dsp:txXfrm>
        <a:off x="3128490" y="2713359"/>
        <a:ext cx="1540817" cy="1540817"/>
      </dsp:txXfrm>
    </dsp:sp>
    <dsp:sp modelId="{31023E4B-5555-0F40-BD56-2CFB2D877594}">
      <dsp:nvSpPr>
        <dsp:cNvPr id="0" name=""/>
        <dsp:cNvSpPr/>
      </dsp:nvSpPr>
      <dsp:spPr>
        <a:xfrm>
          <a:off x="415370" y="239"/>
          <a:ext cx="4350858" cy="4350858"/>
        </a:xfrm>
        <a:prstGeom prst="circularArrow">
          <a:avLst>
            <a:gd name="adj1" fmla="val 6906"/>
            <a:gd name="adj2" fmla="val 465645"/>
            <a:gd name="adj3" fmla="val 5948183"/>
            <a:gd name="adj4" fmla="val 43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7E4C4-2DEC-6141-9F67-91561B953EF3}">
      <dsp:nvSpPr>
        <dsp:cNvPr id="0" name=""/>
        <dsp:cNvSpPr/>
      </dsp:nvSpPr>
      <dsp:spPr>
        <a:xfrm>
          <a:off x="512291" y="2713359"/>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Increased anxiety</a:t>
          </a:r>
        </a:p>
      </dsp:txBody>
      <dsp:txXfrm>
        <a:off x="512291" y="2713359"/>
        <a:ext cx="1540817" cy="1540817"/>
      </dsp:txXfrm>
    </dsp:sp>
    <dsp:sp modelId="{D0DC151D-AFB1-8145-8944-1B294ABCD38D}">
      <dsp:nvSpPr>
        <dsp:cNvPr id="0" name=""/>
        <dsp:cNvSpPr/>
      </dsp:nvSpPr>
      <dsp:spPr>
        <a:xfrm>
          <a:off x="415370" y="239"/>
          <a:ext cx="4350858" cy="4350858"/>
        </a:xfrm>
        <a:prstGeom prst="circularArrow">
          <a:avLst>
            <a:gd name="adj1" fmla="val 6906"/>
            <a:gd name="adj2" fmla="val 465645"/>
            <a:gd name="adj3" fmla="val 11348183"/>
            <a:gd name="adj4" fmla="val 97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AAA5F-8754-3D45-8A9C-D5224B201EB0}">
      <dsp:nvSpPr>
        <dsp:cNvPr id="0" name=""/>
        <dsp:cNvSpPr/>
      </dsp:nvSpPr>
      <dsp:spPr>
        <a:xfrm>
          <a:off x="512291" y="97160"/>
          <a:ext cx="1540817" cy="1540817"/>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solidFill>
            </a:rPr>
            <a:t>Increased respiratory rate </a:t>
          </a:r>
        </a:p>
      </dsp:txBody>
      <dsp:txXfrm>
        <a:off x="512291" y="97160"/>
        <a:ext cx="1540817" cy="1540817"/>
      </dsp:txXfrm>
    </dsp:sp>
    <dsp:sp modelId="{5F688D8F-D45D-6A42-9605-C4D97A6EACF3}">
      <dsp:nvSpPr>
        <dsp:cNvPr id="0" name=""/>
        <dsp:cNvSpPr/>
      </dsp:nvSpPr>
      <dsp:spPr>
        <a:xfrm>
          <a:off x="415370" y="239"/>
          <a:ext cx="4350858" cy="4350858"/>
        </a:xfrm>
        <a:prstGeom prst="circularArrow">
          <a:avLst>
            <a:gd name="adj1" fmla="val 6906"/>
            <a:gd name="adj2" fmla="val 465645"/>
            <a:gd name="adj3" fmla="val 16748183"/>
            <a:gd name="adj4" fmla="val 15186172"/>
            <a:gd name="adj5" fmla="val 805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43B7B-8B4E-6D4E-81E6-EE9691D048A0}">
      <dsp:nvSpPr>
        <dsp:cNvPr id="0" name=""/>
        <dsp:cNvSpPr/>
      </dsp:nvSpPr>
      <dsp:spPr>
        <a:xfrm>
          <a:off x="510439" y="0"/>
          <a:ext cx="4848225" cy="4848225"/>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F8812-C5E7-F24A-A192-56DE23B18C15}">
      <dsp:nvSpPr>
        <dsp:cNvPr id="0" name=""/>
        <dsp:cNvSpPr/>
      </dsp:nvSpPr>
      <dsp:spPr>
        <a:xfrm>
          <a:off x="43418" y="404329"/>
          <a:ext cx="2888757" cy="1890807"/>
        </a:xfrm>
        <a:prstGeom prst="roundRect">
          <a:avLst/>
        </a:prstGeom>
        <a:solidFill>
          <a:schemeClr val="accent6">
            <a:lumMod val="20000"/>
            <a:lumOff val="8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talking treatments, counselling, or therapy – </a:t>
          </a:r>
          <a:r>
            <a:rPr lang="en-GB" sz="20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cognitive behavioural therapy (CBT)</a:t>
          </a:r>
          <a:r>
            <a:rPr lang="en-GB" sz="2000" kern="1200" dirty="0">
              <a:solidFill>
                <a:schemeClr val="tx1"/>
              </a:solidFill>
            </a:rPr>
            <a:t> is often used to treat anxiety </a:t>
          </a:r>
          <a:endParaRPr lang="en-US" sz="2000" kern="1200" dirty="0">
            <a:solidFill>
              <a:schemeClr val="tx1"/>
            </a:solidFill>
          </a:endParaRPr>
        </a:p>
      </dsp:txBody>
      <dsp:txXfrm>
        <a:off x="135720" y="496631"/>
        <a:ext cx="2704153" cy="1706203"/>
      </dsp:txXfrm>
    </dsp:sp>
    <dsp:sp modelId="{F827E0E0-9D26-C94F-8B4B-242E0F3BF56A}">
      <dsp:nvSpPr>
        <dsp:cNvPr id="0" name=""/>
        <dsp:cNvSpPr/>
      </dsp:nvSpPr>
      <dsp:spPr>
        <a:xfrm>
          <a:off x="3036110" y="404329"/>
          <a:ext cx="2835493" cy="1890807"/>
        </a:xfrm>
        <a:prstGeom prst="roundRect">
          <a:avLst/>
        </a:prstGeom>
        <a:solidFill>
          <a:schemeClr val="accent6">
            <a:lumMod val="20000"/>
            <a:lumOff val="80000"/>
            <a:alpha val="7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antidepressants or other medication, you can discuss which type is right for you with your doctor – but they should offer you talking therapy alongside medication too</a:t>
          </a:r>
          <a:endParaRPr lang="en-US" sz="1600" kern="1200" dirty="0">
            <a:solidFill>
              <a:schemeClr val="tx1"/>
            </a:solidFill>
          </a:endParaRPr>
        </a:p>
      </dsp:txBody>
      <dsp:txXfrm>
        <a:off x="3128412" y="496631"/>
        <a:ext cx="2650889" cy="1706203"/>
      </dsp:txXfrm>
    </dsp:sp>
    <dsp:sp modelId="{9273C5CF-C650-F246-9A3F-480FDE1D4077}">
      <dsp:nvSpPr>
        <dsp:cNvPr id="0" name=""/>
        <dsp:cNvSpPr/>
      </dsp:nvSpPr>
      <dsp:spPr>
        <a:xfrm>
          <a:off x="189947" y="2506252"/>
          <a:ext cx="2767159" cy="1890807"/>
        </a:xfrm>
        <a:prstGeom prst="roundRect">
          <a:avLst/>
        </a:prstGeom>
        <a:solidFill>
          <a:schemeClr val="accent6">
            <a:lumMod val="20000"/>
            <a:lumOff val="80000"/>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pulmonary rehabilitation (PR)</a:t>
          </a:r>
          <a:r>
            <a:rPr lang="en-GB" sz="1800" kern="1200" dirty="0">
              <a:solidFill>
                <a:schemeClr val="tx1"/>
              </a:solidFill>
            </a:rPr>
            <a:t> – research has shown PR improves not only your fitness, but your mental well-being.</a:t>
          </a:r>
          <a:endParaRPr lang="en-US" sz="1800" kern="1200" dirty="0">
            <a:solidFill>
              <a:schemeClr val="tx1"/>
            </a:solidFill>
          </a:endParaRPr>
        </a:p>
      </dsp:txBody>
      <dsp:txXfrm>
        <a:off x="282249" y="2598554"/>
        <a:ext cx="2582555" cy="1706203"/>
      </dsp:txXfrm>
    </dsp:sp>
    <dsp:sp modelId="{DF3C937B-2F1C-5048-87CE-F1922A1E59D3}">
      <dsp:nvSpPr>
        <dsp:cNvPr id="0" name=""/>
        <dsp:cNvSpPr/>
      </dsp:nvSpPr>
      <dsp:spPr>
        <a:xfrm>
          <a:off x="2929657" y="2506252"/>
          <a:ext cx="2990123" cy="1890807"/>
        </a:xfrm>
        <a:prstGeom prst="roundRect">
          <a:avLst/>
        </a:prstGeom>
        <a:solidFill>
          <a:schemeClr val="accent6">
            <a:lumMod val="20000"/>
            <a:lumOff val="8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solidFill>
            </a:rPr>
            <a:t>The charity Mind has more advice about </a:t>
          </a:r>
          <a:r>
            <a:rPr lang="en-GB" sz="2100" kern="120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how to seek help for a mental health problem</a:t>
          </a:r>
          <a:r>
            <a:rPr lang="en-GB" sz="2100" kern="1200">
              <a:solidFill>
                <a:schemeClr val="tx1"/>
              </a:solidFill>
            </a:rPr>
            <a:t>. </a:t>
          </a:r>
          <a:endParaRPr lang="en-US" sz="2100" kern="1200">
            <a:solidFill>
              <a:schemeClr val="tx1"/>
            </a:solidFill>
          </a:endParaRPr>
        </a:p>
      </dsp:txBody>
      <dsp:txXfrm>
        <a:off x="3021959" y="2598554"/>
        <a:ext cx="2805519" cy="17062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C0D03-1D7E-CE47-8FFE-031DBF934CE3}" type="datetimeFigureOut">
              <a:rPr lang="en-GR" smtClean="0"/>
              <a:t>9/26/24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24C8A-AFDE-9F48-B4B6-529313B6D1E2}" type="slidenum">
              <a:rPr lang="en-GR" smtClean="0"/>
              <a:t>‹#›</a:t>
            </a:fld>
            <a:endParaRPr lang="en-GR"/>
          </a:p>
        </p:txBody>
      </p:sp>
    </p:spTree>
    <p:extLst>
      <p:ext uri="{BB962C8B-B14F-4D97-AF65-F5344CB8AC3E}">
        <p14:creationId xmlns:p14="http://schemas.microsoft.com/office/powerpoint/2010/main" val="263544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rj.ersjournals.com/content/45/6/1526#ref-1"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erj.ersjournals.com/content/45/6/1526#ref-2"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6</a:t>
            </a:fld>
            <a:endParaRPr lang="en-GB"/>
          </a:p>
        </p:txBody>
      </p:sp>
    </p:spTree>
    <p:extLst>
      <p:ext uri="{BB962C8B-B14F-4D97-AF65-F5344CB8AC3E}">
        <p14:creationId xmlns:p14="http://schemas.microsoft.com/office/powerpoint/2010/main" val="273723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15</a:t>
            </a:fld>
            <a:endParaRPr lang="en-GB"/>
          </a:p>
        </p:txBody>
      </p:sp>
    </p:spTree>
    <p:extLst>
      <p:ext uri="{BB962C8B-B14F-4D97-AF65-F5344CB8AC3E}">
        <p14:creationId xmlns:p14="http://schemas.microsoft.com/office/powerpoint/2010/main" val="3025709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16</a:t>
            </a:fld>
            <a:endParaRPr lang="en-GB"/>
          </a:p>
        </p:txBody>
      </p:sp>
    </p:spTree>
    <p:extLst>
      <p:ext uri="{BB962C8B-B14F-4D97-AF65-F5344CB8AC3E}">
        <p14:creationId xmlns:p14="http://schemas.microsoft.com/office/powerpoint/2010/main" val="861230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17</a:t>
            </a:fld>
            <a:endParaRPr lang="en-GB"/>
          </a:p>
        </p:txBody>
      </p:sp>
    </p:spTree>
    <p:extLst>
      <p:ext uri="{BB962C8B-B14F-4D97-AF65-F5344CB8AC3E}">
        <p14:creationId xmlns:p14="http://schemas.microsoft.com/office/powerpoint/2010/main" val="410993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18</a:t>
            </a:fld>
            <a:endParaRPr lang="en-GB"/>
          </a:p>
        </p:txBody>
      </p:sp>
    </p:spTree>
    <p:extLst>
      <p:ext uri="{BB962C8B-B14F-4D97-AF65-F5344CB8AC3E}">
        <p14:creationId xmlns:p14="http://schemas.microsoft.com/office/powerpoint/2010/main" val="3100007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20</a:t>
            </a:fld>
            <a:endParaRPr lang="en-GB"/>
          </a:p>
        </p:txBody>
      </p:sp>
    </p:spTree>
    <p:extLst>
      <p:ext uri="{BB962C8B-B14F-4D97-AF65-F5344CB8AC3E}">
        <p14:creationId xmlns:p14="http://schemas.microsoft.com/office/powerpoint/2010/main" val="114006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21</a:t>
            </a:fld>
            <a:endParaRPr lang="en-GB"/>
          </a:p>
        </p:txBody>
      </p:sp>
    </p:spTree>
    <p:extLst>
      <p:ext uri="{BB962C8B-B14F-4D97-AF65-F5344CB8AC3E}">
        <p14:creationId xmlns:p14="http://schemas.microsoft.com/office/powerpoint/2010/main" val="3027262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22</a:t>
            </a:fld>
            <a:endParaRPr lang="en-GB"/>
          </a:p>
        </p:txBody>
      </p:sp>
    </p:spTree>
    <p:extLst>
      <p:ext uri="{BB962C8B-B14F-4D97-AF65-F5344CB8AC3E}">
        <p14:creationId xmlns:p14="http://schemas.microsoft.com/office/powerpoint/2010/main" val="1275207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23</a:t>
            </a:fld>
            <a:endParaRPr lang="en-GB"/>
          </a:p>
        </p:txBody>
      </p:sp>
    </p:spTree>
    <p:extLst>
      <p:ext uri="{BB962C8B-B14F-4D97-AF65-F5344CB8AC3E}">
        <p14:creationId xmlns:p14="http://schemas.microsoft.com/office/powerpoint/2010/main" val="8436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24</a:t>
            </a:fld>
            <a:endParaRPr lang="en-GB"/>
          </a:p>
        </p:txBody>
      </p:sp>
    </p:spTree>
    <p:extLst>
      <p:ext uri="{BB962C8B-B14F-4D97-AF65-F5344CB8AC3E}">
        <p14:creationId xmlns:p14="http://schemas.microsoft.com/office/powerpoint/2010/main" val="1276818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25</a:t>
            </a:fld>
            <a:endParaRPr lang="en-GB"/>
          </a:p>
        </p:txBody>
      </p:sp>
    </p:spTree>
    <p:extLst>
      <p:ext uri="{BB962C8B-B14F-4D97-AF65-F5344CB8AC3E}">
        <p14:creationId xmlns:p14="http://schemas.microsoft.com/office/powerpoint/2010/main" val="41984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7</a:t>
            </a:fld>
            <a:endParaRPr lang="en-GB"/>
          </a:p>
        </p:txBody>
      </p:sp>
    </p:spTree>
    <p:extLst>
      <p:ext uri="{BB962C8B-B14F-4D97-AF65-F5344CB8AC3E}">
        <p14:creationId xmlns:p14="http://schemas.microsoft.com/office/powerpoint/2010/main" val="2786286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26</a:t>
            </a:fld>
            <a:endParaRPr lang="en-GB"/>
          </a:p>
        </p:txBody>
      </p:sp>
    </p:spTree>
    <p:extLst>
      <p:ext uri="{BB962C8B-B14F-4D97-AF65-F5344CB8AC3E}">
        <p14:creationId xmlns:p14="http://schemas.microsoft.com/office/powerpoint/2010/main" val="95123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27</a:t>
            </a:fld>
            <a:endParaRPr lang="en-GB"/>
          </a:p>
        </p:txBody>
      </p:sp>
    </p:spTree>
    <p:extLst>
      <p:ext uri="{BB962C8B-B14F-4D97-AF65-F5344CB8AC3E}">
        <p14:creationId xmlns:p14="http://schemas.microsoft.com/office/powerpoint/2010/main" val="2204756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28</a:t>
            </a:fld>
            <a:endParaRPr lang="en-GB"/>
          </a:p>
        </p:txBody>
      </p:sp>
    </p:spTree>
    <p:extLst>
      <p:ext uri="{BB962C8B-B14F-4D97-AF65-F5344CB8AC3E}">
        <p14:creationId xmlns:p14="http://schemas.microsoft.com/office/powerpoint/2010/main" val="1699921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29</a:t>
            </a:fld>
            <a:endParaRPr lang="en-GB"/>
          </a:p>
        </p:txBody>
      </p:sp>
    </p:spTree>
    <p:extLst>
      <p:ext uri="{BB962C8B-B14F-4D97-AF65-F5344CB8AC3E}">
        <p14:creationId xmlns:p14="http://schemas.microsoft.com/office/powerpoint/2010/main" val="317239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30</a:t>
            </a:fld>
            <a:endParaRPr lang="en-GB"/>
          </a:p>
        </p:txBody>
      </p:sp>
    </p:spTree>
    <p:extLst>
      <p:ext uri="{BB962C8B-B14F-4D97-AF65-F5344CB8AC3E}">
        <p14:creationId xmlns:p14="http://schemas.microsoft.com/office/powerpoint/2010/main" val="103084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31</a:t>
            </a:fld>
            <a:endParaRPr lang="en-GB"/>
          </a:p>
        </p:txBody>
      </p:sp>
    </p:spTree>
    <p:extLst>
      <p:ext uri="{BB962C8B-B14F-4D97-AF65-F5344CB8AC3E}">
        <p14:creationId xmlns:p14="http://schemas.microsoft.com/office/powerpoint/2010/main" val="4005891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32</a:t>
            </a:fld>
            <a:endParaRPr lang="en-GB"/>
          </a:p>
        </p:txBody>
      </p:sp>
    </p:spTree>
    <p:extLst>
      <p:ext uri="{BB962C8B-B14F-4D97-AF65-F5344CB8AC3E}">
        <p14:creationId xmlns:p14="http://schemas.microsoft.com/office/powerpoint/2010/main" val="4091592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33</a:t>
            </a:fld>
            <a:endParaRPr lang="en-GB"/>
          </a:p>
        </p:txBody>
      </p:sp>
    </p:spTree>
    <p:extLst>
      <p:ext uri="{BB962C8B-B14F-4D97-AF65-F5344CB8AC3E}">
        <p14:creationId xmlns:p14="http://schemas.microsoft.com/office/powerpoint/2010/main" val="1189673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34</a:t>
            </a:fld>
            <a:endParaRPr lang="en-GB"/>
          </a:p>
        </p:txBody>
      </p:sp>
    </p:spTree>
    <p:extLst>
      <p:ext uri="{BB962C8B-B14F-4D97-AF65-F5344CB8AC3E}">
        <p14:creationId xmlns:p14="http://schemas.microsoft.com/office/powerpoint/2010/main" val="3085591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36</a:t>
            </a:fld>
            <a:endParaRPr lang="en-GB"/>
          </a:p>
        </p:txBody>
      </p:sp>
    </p:spTree>
    <p:extLst>
      <p:ext uri="{BB962C8B-B14F-4D97-AF65-F5344CB8AC3E}">
        <p14:creationId xmlns:p14="http://schemas.microsoft.com/office/powerpoint/2010/main" val="121950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8</a:t>
            </a:fld>
            <a:endParaRPr lang="en-GB"/>
          </a:p>
        </p:txBody>
      </p:sp>
    </p:spTree>
    <p:extLst>
      <p:ext uri="{BB962C8B-B14F-4D97-AF65-F5344CB8AC3E}">
        <p14:creationId xmlns:p14="http://schemas.microsoft.com/office/powerpoint/2010/main" val="3739807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37</a:t>
            </a:fld>
            <a:endParaRPr lang="en-GB"/>
          </a:p>
        </p:txBody>
      </p:sp>
    </p:spTree>
    <p:extLst>
      <p:ext uri="{BB962C8B-B14F-4D97-AF65-F5344CB8AC3E}">
        <p14:creationId xmlns:p14="http://schemas.microsoft.com/office/powerpoint/2010/main" val="554755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131BF-4135-4E2D-A876-2E1266CD5CB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466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39</a:t>
            </a:fld>
            <a:endParaRPr lang="en-GB"/>
          </a:p>
        </p:txBody>
      </p:sp>
    </p:spTree>
    <p:extLst>
      <p:ext uri="{BB962C8B-B14F-4D97-AF65-F5344CB8AC3E}">
        <p14:creationId xmlns:p14="http://schemas.microsoft.com/office/powerpoint/2010/main" val="2538427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40</a:t>
            </a:fld>
            <a:endParaRPr lang="en-GB"/>
          </a:p>
        </p:txBody>
      </p:sp>
    </p:spTree>
    <p:extLst>
      <p:ext uri="{BB962C8B-B14F-4D97-AF65-F5344CB8AC3E}">
        <p14:creationId xmlns:p14="http://schemas.microsoft.com/office/powerpoint/2010/main" val="4260262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t>E: What the clinician was actually thinking during this consultation was….</a:t>
            </a:r>
          </a:p>
          <a:p>
            <a:pPr fontAlgn="base"/>
            <a:endParaRPr lang="en-GB" dirty="0"/>
          </a:p>
          <a:p>
            <a:pPr fontAlgn="base"/>
            <a:r>
              <a:rPr lang="en-GB" dirty="0"/>
              <a:t>A “I don't know why this woman comes to see me every 3 months. </a:t>
            </a:r>
          </a:p>
          <a:p>
            <a:pPr fontAlgn="base"/>
            <a:r>
              <a:rPr lang="en-GB" dirty="0"/>
              <a:t>I never change anything. I've optimised his puffers. Of course she's breathless </a:t>
            </a:r>
          </a:p>
          <a:p>
            <a:pPr fontAlgn="base"/>
            <a:r>
              <a:rPr lang="en-GB" dirty="0"/>
              <a:t>– she has a forced expiratory volume (FEV1) of 34%. </a:t>
            </a:r>
          </a:p>
          <a:p>
            <a:pPr fontAlgn="base"/>
            <a:r>
              <a:rPr lang="en-GB" dirty="0"/>
              <a:t>And after all, if her breathing is really distressing, she would tell me about it” [</a:t>
            </a:r>
            <a:r>
              <a:rPr lang="en-GB" dirty="0">
                <a:hlinkClick r:id="rId3"/>
              </a:rPr>
              <a:t>1</a:t>
            </a:r>
            <a:r>
              <a:rPr lang="en-GB" dirty="0"/>
              <a:t>, </a:t>
            </a:r>
            <a:r>
              <a:rPr lang="en-GB" dirty="0">
                <a:hlinkClick r:id="rId4"/>
              </a:rPr>
              <a:t>2</a:t>
            </a:r>
            <a:r>
              <a:rPr lang="en-GB" dirty="0"/>
              <a:t>].</a:t>
            </a:r>
          </a:p>
          <a:p>
            <a:endParaRPr lang="en-GB" dirty="0"/>
          </a:p>
          <a:p>
            <a:endParaRPr lang="en-GB" baseline="0" dirty="0"/>
          </a:p>
          <a:p>
            <a:pPr marL="169300" indent="-169300">
              <a:buFont typeface="Arial" panose="020B0604020202020204" pitchFamily="34" charset="0"/>
              <a:buChar char="•"/>
              <a:defRPr/>
            </a:pPr>
            <a:endParaRPr lang="en-GB" dirty="0"/>
          </a:p>
        </p:txBody>
      </p:sp>
      <p:sp>
        <p:nvSpPr>
          <p:cNvPr id="4" name="Slide Number Placeholder 3"/>
          <p:cNvSpPr>
            <a:spLocks noGrp="1"/>
          </p:cNvSpPr>
          <p:nvPr>
            <p:ph type="sldNum" sz="quarter" idx="5"/>
          </p:nvPr>
        </p:nvSpPr>
        <p:spPr/>
        <p:txBody>
          <a:bodyPr/>
          <a:lstStyle/>
          <a:p>
            <a:fld id="{F16BF506-3A82-4773-9E85-3B638D26891C}" type="slidenum">
              <a:rPr lang="en-GB" smtClean="0"/>
              <a:t>41</a:t>
            </a:fld>
            <a:endParaRPr lang="en-GB"/>
          </a:p>
        </p:txBody>
      </p:sp>
    </p:spTree>
    <p:extLst>
      <p:ext uri="{BB962C8B-B14F-4D97-AF65-F5344CB8AC3E}">
        <p14:creationId xmlns:p14="http://schemas.microsoft.com/office/powerpoint/2010/main" val="3391849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take away message is that: </a:t>
            </a:r>
          </a:p>
          <a:p>
            <a:endParaRPr lang="en-GB" dirty="0"/>
          </a:p>
          <a:p>
            <a:r>
              <a:rPr lang="en-GB" dirty="0"/>
              <a:t>HCPS can support the patient to develop ‘engaged coping’ by focusing on breathlessness management as well as underlying disease</a:t>
            </a:r>
          </a:p>
          <a:p>
            <a:endParaRPr lang="en-GB" dirty="0"/>
          </a:p>
          <a:p>
            <a:r>
              <a:rPr lang="en-GB" dirty="0"/>
              <a:t>And you can do this:</a:t>
            </a:r>
          </a:p>
          <a:p>
            <a:endParaRPr lang="en-GB" dirty="0"/>
          </a:p>
          <a:p>
            <a:r>
              <a:rPr lang="en-GB" dirty="0"/>
              <a:t>Bringing the Breathing, thinking, functioning model into your consultations [which the workshop will demonstrate further </a:t>
            </a:r>
            <a:r>
              <a:rPr lang="en-GB" dirty="0" err="1"/>
              <a:t>tomo</a:t>
            </a:r>
            <a:r>
              <a:rPr lang="en-GB" dirty="0"/>
              <a:t>]</a:t>
            </a:r>
          </a:p>
          <a:p>
            <a:r>
              <a:rPr lang="en-GB" dirty="0"/>
              <a:t>Remembering the therapeutic impact of:</a:t>
            </a:r>
          </a:p>
          <a:p>
            <a:r>
              <a:rPr lang="en-GB" dirty="0"/>
              <a:t>1. asking and  listening to your patients experience of breathlessness</a:t>
            </a:r>
          </a:p>
          <a:p>
            <a:pPr marL="0" indent="0">
              <a:buNone/>
            </a:pPr>
            <a:r>
              <a:rPr lang="en-GB" dirty="0"/>
              <a:t>2. communicating that you understand how  difficult it is/it is a burden</a:t>
            </a:r>
          </a:p>
          <a:p>
            <a:pPr marL="0" indent="0">
              <a:buNone/>
            </a:pPr>
            <a:r>
              <a:rPr lang="en-GB" dirty="0"/>
              <a:t>3.  validating the impact of breathlessness on your patients particular life context</a:t>
            </a:r>
          </a:p>
          <a:p>
            <a:pPr marL="0" indent="0">
              <a:buNone/>
            </a:pPr>
            <a:endParaRPr lang="en-GB" dirty="0"/>
          </a:p>
          <a:p>
            <a:pPr marL="0" indent="0">
              <a:buNone/>
            </a:pPr>
            <a:r>
              <a:rPr lang="en-GB" dirty="0"/>
              <a:t>Working with creative community assets to develop/encourage creative approaches or find out what is available locally.</a:t>
            </a:r>
          </a:p>
          <a:p>
            <a:pPr marL="0" indent="0">
              <a:buNone/>
            </a:pPr>
            <a:endParaRPr lang="en-GB" dirty="0"/>
          </a:p>
          <a:p>
            <a:pPr marL="0" indent="0">
              <a:buNone/>
            </a:pPr>
            <a:r>
              <a:rPr lang="en-GB" dirty="0"/>
              <a:t>The desktop helper website link is there to help you to support your patients manage living with  the symptom of breathlessness better.</a:t>
            </a:r>
          </a:p>
          <a:p>
            <a:endParaRPr lang="en-GB" dirty="0"/>
          </a:p>
        </p:txBody>
      </p:sp>
      <p:sp>
        <p:nvSpPr>
          <p:cNvPr id="4" name="Slide Number Placeholder 3"/>
          <p:cNvSpPr>
            <a:spLocks noGrp="1"/>
          </p:cNvSpPr>
          <p:nvPr>
            <p:ph type="sldNum" sz="quarter" idx="5"/>
          </p:nvPr>
        </p:nvSpPr>
        <p:spPr/>
        <p:txBody>
          <a:bodyPr/>
          <a:lstStyle/>
          <a:p>
            <a:fld id="{53469A84-AF50-44AA-9147-F258AD46F5F1}" type="slidenum">
              <a:rPr lang="en-GB" smtClean="0"/>
              <a:t>42</a:t>
            </a:fld>
            <a:endParaRPr lang="en-GB"/>
          </a:p>
        </p:txBody>
      </p:sp>
    </p:spTree>
    <p:extLst>
      <p:ext uri="{BB962C8B-B14F-4D97-AF65-F5344CB8AC3E}">
        <p14:creationId xmlns:p14="http://schemas.microsoft.com/office/powerpoint/2010/main" val="2598336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57</a:t>
            </a:fld>
            <a:endParaRPr lang="en-GB"/>
          </a:p>
        </p:txBody>
      </p:sp>
    </p:spTree>
    <p:extLst>
      <p:ext uri="{BB962C8B-B14F-4D97-AF65-F5344CB8AC3E}">
        <p14:creationId xmlns:p14="http://schemas.microsoft.com/office/powerpoint/2010/main" val="2737239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58</a:t>
            </a:fld>
            <a:endParaRPr lang="en-GB"/>
          </a:p>
        </p:txBody>
      </p:sp>
    </p:spTree>
    <p:extLst>
      <p:ext uri="{BB962C8B-B14F-4D97-AF65-F5344CB8AC3E}">
        <p14:creationId xmlns:p14="http://schemas.microsoft.com/office/powerpoint/2010/main" val="4136560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59</a:t>
            </a:fld>
            <a:endParaRPr lang="en-GB"/>
          </a:p>
        </p:txBody>
      </p:sp>
    </p:spTree>
    <p:extLst>
      <p:ext uri="{BB962C8B-B14F-4D97-AF65-F5344CB8AC3E}">
        <p14:creationId xmlns:p14="http://schemas.microsoft.com/office/powerpoint/2010/main" val="217980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60</a:t>
            </a:fld>
            <a:endParaRPr lang="en-GB"/>
          </a:p>
        </p:txBody>
      </p:sp>
    </p:spTree>
    <p:extLst>
      <p:ext uri="{BB962C8B-B14F-4D97-AF65-F5344CB8AC3E}">
        <p14:creationId xmlns:p14="http://schemas.microsoft.com/office/powerpoint/2010/main" val="3421778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9</a:t>
            </a:fld>
            <a:endParaRPr lang="en-GB"/>
          </a:p>
        </p:txBody>
      </p:sp>
    </p:spTree>
    <p:extLst>
      <p:ext uri="{BB962C8B-B14F-4D97-AF65-F5344CB8AC3E}">
        <p14:creationId xmlns:p14="http://schemas.microsoft.com/office/powerpoint/2010/main" val="593529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61</a:t>
            </a:fld>
            <a:endParaRPr lang="en-GB"/>
          </a:p>
        </p:txBody>
      </p:sp>
    </p:spTree>
    <p:extLst>
      <p:ext uri="{BB962C8B-B14F-4D97-AF65-F5344CB8AC3E}">
        <p14:creationId xmlns:p14="http://schemas.microsoft.com/office/powerpoint/2010/main" val="4109936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62</a:t>
            </a:fld>
            <a:endParaRPr lang="en-GB"/>
          </a:p>
        </p:txBody>
      </p:sp>
    </p:spTree>
    <p:extLst>
      <p:ext uri="{BB962C8B-B14F-4D97-AF65-F5344CB8AC3E}">
        <p14:creationId xmlns:p14="http://schemas.microsoft.com/office/powerpoint/2010/main" val="1288220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63</a:t>
            </a:fld>
            <a:endParaRPr lang="en-GB"/>
          </a:p>
        </p:txBody>
      </p:sp>
    </p:spTree>
    <p:extLst>
      <p:ext uri="{BB962C8B-B14F-4D97-AF65-F5344CB8AC3E}">
        <p14:creationId xmlns:p14="http://schemas.microsoft.com/office/powerpoint/2010/main" val="302570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10</a:t>
            </a:fld>
            <a:endParaRPr lang="en-GB"/>
          </a:p>
        </p:txBody>
      </p:sp>
    </p:spTree>
    <p:extLst>
      <p:ext uri="{BB962C8B-B14F-4D97-AF65-F5344CB8AC3E}">
        <p14:creationId xmlns:p14="http://schemas.microsoft.com/office/powerpoint/2010/main" val="4136560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11</a:t>
            </a:fld>
            <a:endParaRPr lang="en-GB"/>
          </a:p>
        </p:txBody>
      </p:sp>
    </p:spTree>
    <p:extLst>
      <p:ext uri="{BB962C8B-B14F-4D97-AF65-F5344CB8AC3E}">
        <p14:creationId xmlns:p14="http://schemas.microsoft.com/office/powerpoint/2010/main" val="394041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12</a:t>
            </a:fld>
            <a:endParaRPr lang="en-GB"/>
          </a:p>
        </p:txBody>
      </p:sp>
    </p:spTree>
    <p:extLst>
      <p:ext uri="{BB962C8B-B14F-4D97-AF65-F5344CB8AC3E}">
        <p14:creationId xmlns:p14="http://schemas.microsoft.com/office/powerpoint/2010/main" val="90006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13</a:t>
            </a:fld>
            <a:endParaRPr lang="en-GB"/>
          </a:p>
        </p:txBody>
      </p:sp>
    </p:spTree>
    <p:extLst>
      <p:ext uri="{BB962C8B-B14F-4D97-AF65-F5344CB8AC3E}">
        <p14:creationId xmlns:p14="http://schemas.microsoft.com/office/powerpoint/2010/main" val="1999073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7D3A1E-60B4-4CDE-A047-0D661E5B91F0}" type="slidenum">
              <a:rPr lang="en-GB" smtClean="0"/>
              <a:t>14</a:t>
            </a:fld>
            <a:endParaRPr lang="en-GB"/>
          </a:p>
        </p:txBody>
      </p:sp>
    </p:spTree>
    <p:extLst>
      <p:ext uri="{BB962C8B-B14F-4D97-AF65-F5344CB8AC3E}">
        <p14:creationId xmlns:p14="http://schemas.microsoft.com/office/powerpoint/2010/main" val="262715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AE0033-CBEF-9865-C3A4-1878F2D6D77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97457D2-DA59-4CFC-DAD6-25F372FD17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354C124-424E-C381-BAD8-B9B09801DD62}"/>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7DBA81EA-589F-A0AE-ED8C-B02FF8A5AE1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18D468D-2979-2861-F781-CAB891B3DA2F}"/>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505704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5646E-56CA-F844-78EE-E4DFBD4E62E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0D7EFF1-1A7D-B414-18F4-4A99B4FF204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813DA7B-FC55-DD13-FCFD-164479BE34CF}"/>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409D7268-AAA4-0635-5FCA-BA0C843BFC2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B78456A-9FB2-BED2-8EE6-43F31B75D5C2}"/>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4073008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108A03A-4793-2E4B-82E5-31AB3E1B854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0AAFCE4-F7A5-3362-12BF-9A15B5DEB12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550AFB8-896C-6BA3-B07C-7B4B93C7C0C4}"/>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2D7D9BDF-4084-CB2A-2B53-371091691CA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ADBC2DD-6C3A-9E12-E6D2-BC0EE1B81436}"/>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20142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B2621D13-39CA-4DF3-A10F-C616A8C091C1}"/>
              </a:ext>
            </a:extLst>
          </p:cNvPr>
          <p:cNvSpPr>
            <a:spLocks noGrp="1"/>
          </p:cNvSpPr>
          <p:nvPr>
            <p:ph type="body" sz="quarter" idx="10" hasCustomPrompt="1"/>
          </p:nvPr>
        </p:nvSpPr>
        <p:spPr>
          <a:xfrm>
            <a:off x="623392" y="6381329"/>
            <a:ext cx="10972800" cy="360363"/>
          </a:xfrm>
        </p:spPr>
        <p:txBody>
          <a:bodyPr anchor="b" anchorCtr="0">
            <a:noAutofit/>
          </a:bodyPr>
          <a:lstStyle>
            <a:lvl1pPr marL="0" indent="0">
              <a:buNone/>
              <a:defRPr sz="1200"/>
            </a:lvl1pPr>
          </a:lstStyle>
          <a:p>
            <a:pPr lvl="0"/>
            <a:r>
              <a:rPr lang="en-US"/>
              <a:t>References</a:t>
            </a:r>
            <a:endParaRPr lang="en-GB"/>
          </a:p>
        </p:txBody>
      </p:sp>
    </p:spTree>
    <p:extLst>
      <p:ext uri="{BB962C8B-B14F-4D97-AF65-F5344CB8AC3E}">
        <p14:creationId xmlns:p14="http://schemas.microsoft.com/office/powerpoint/2010/main" val="151720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8EAEFA-264D-DCFE-25AA-5B2E27A9C8F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D1D1F80-C568-6456-82FF-529D52531A8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E5E3D09-6C40-7E1C-A048-B02CAF5B52D7}"/>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33FAD5DA-3E04-0A21-3426-37284BEDF85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85EC53D-03F5-56FB-23BD-66A4DB72C322}"/>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23291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A5D09-B57D-A0B5-A0C9-3C035437B8A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D970881-FD2A-872A-7837-5774312C63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6A8AC41-8F40-BCF3-9E43-F7F90B6A4A07}"/>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BAB9F604-94A8-9920-ED76-EA71F3FA835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D50C1EA-9876-C074-AABE-6014D19BAF05}"/>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414046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3E7969-DF13-F6FF-0DB9-489531971B3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6EF954E-2E81-0158-A455-D7FCECAF905A}"/>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117CCD0-6C22-C461-886B-B7A5FB9204E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0A3E3CE-745A-5CDA-85C4-F12AB129E586}"/>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6" name="Zástupný symbol pro zápatí 5">
            <a:extLst>
              <a:ext uri="{FF2B5EF4-FFF2-40B4-BE49-F238E27FC236}">
                <a16:creationId xmlns:a16="http://schemas.microsoft.com/office/drawing/2014/main" id="{1277685E-A8C7-9A35-4390-FF5048D99F1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89CC741-FC6C-F583-FF23-7AFD1E61F440}"/>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405938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1D7601-6893-5A80-66E9-1ADA5EFA724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E4D8F56-BB41-36B3-0F16-1610E4F4A4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29183FC-0836-5956-1F2A-8C787F87C77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927CD1D1-D785-4454-3DFF-170BBA634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706CFB74-6CF4-19B5-C8AD-D0F65148A08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B890C37-44F9-852E-3D01-67BCF0BFF253}"/>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8" name="Zástupný symbol pro zápatí 7">
            <a:extLst>
              <a:ext uri="{FF2B5EF4-FFF2-40B4-BE49-F238E27FC236}">
                <a16:creationId xmlns:a16="http://schemas.microsoft.com/office/drawing/2014/main" id="{2A1B438E-7913-E653-F27E-45BF98789C7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A5FE4D3-7F1F-80B6-6E07-8C39C1FD3592}"/>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209950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4676E-4A18-1BBF-DFC4-14291B352B7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B65D871-0036-336E-6EB0-B1FF0A3F7762}"/>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4" name="Zástupný symbol pro zápatí 3">
            <a:extLst>
              <a:ext uri="{FF2B5EF4-FFF2-40B4-BE49-F238E27FC236}">
                <a16:creationId xmlns:a16="http://schemas.microsoft.com/office/drawing/2014/main" id="{170BF332-C9F6-3727-1996-09F825F45B7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14A0A4A3-3F05-BE67-D1F5-1D423B2FF841}"/>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142734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5144306-A071-D2D0-1B79-D71DEAE3A684}"/>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3" name="Zástupný symbol pro zápatí 2">
            <a:extLst>
              <a:ext uri="{FF2B5EF4-FFF2-40B4-BE49-F238E27FC236}">
                <a16:creationId xmlns:a16="http://schemas.microsoft.com/office/drawing/2014/main" id="{8B0EA32A-5CDA-B328-3668-9E4C29F872BC}"/>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7CE2B72-ECAB-B824-6971-25A66CA3F68D}"/>
              </a:ext>
            </a:extLst>
          </p:cNvPr>
          <p:cNvSpPr>
            <a:spLocks noGrp="1"/>
          </p:cNvSpPr>
          <p:nvPr>
            <p:ph type="sldNum" sz="quarter" idx="12"/>
          </p:nvPr>
        </p:nvSpPr>
        <p:spPr/>
        <p:txBody>
          <a:bodyPr/>
          <a:lstStyle/>
          <a:p>
            <a:fld id="{4E01DF4D-A9FC-4760-99FD-A47FE63C2614}" type="slidenum">
              <a:rPr lang="cs-CZ" smtClean="0"/>
              <a:t>‹#›</a:t>
            </a:fld>
            <a:endParaRPr lang="cs-CZ"/>
          </a:p>
        </p:txBody>
      </p:sp>
      <p:pic>
        <p:nvPicPr>
          <p:cNvPr id="6" name="Obrázek 5">
            <a:extLst>
              <a:ext uri="{FF2B5EF4-FFF2-40B4-BE49-F238E27FC236}">
                <a16:creationId xmlns:a16="http://schemas.microsoft.com/office/drawing/2014/main" id="{A0D93E09-9380-5A29-AEFF-64B017E1E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360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A15B1C-082B-BB52-F0B4-F0E693867D3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A0F9F82B-247A-5D77-B594-E49315FEE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535408A-B78B-0ECA-0845-CC16C0F04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7229518-A179-C2CB-26FC-C2D6F3BA233B}"/>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6" name="Zástupný symbol pro zápatí 5">
            <a:extLst>
              <a:ext uri="{FF2B5EF4-FFF2-40B4-BE49-F238E27FC236}">
                <a16:creationId xmlns:a16="http://schemas.microsoft.com/office/drawing/2014/main" id="{0560C076-C403-4B09-41BE-1FF08D45921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FAF6F77-9AFE-0A45-C263-8C819C85E759}"/>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847946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84D51-1734-3BEA-792A-4AC805076EF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5032F13-5F66-FDC0-B249-1DD82B1124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37ABFEF-6D30-5BB0-5B23-9AA89BEC9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7D7E7C8-CF32-FD6A-52F6-B4CE61CBF01D}"/>
              </a:ext>
            </a:extLst>
          </p:cNvPr>
          <p:cNvSpPr>
            <a:spLocks noGrp="1"/>
          </p:cNvSpPr>
          <p:nvPr>
            <p:ph type="dt" sz="half" idx="10"/>
          </p:nvPr>
        </p:nvSpPr>
        <p:spPr/>
        <p:txBody>
          <a:bodyPr/>
          <a:lstStyle/>
          <a:p>
            <a:fld id="{B013C190-E6FA-43BC-A0B4-B723D6B762F7}" type="datetimeFigureOut">
              <a:rPr lang="cs-CZ" smtClean="0"/>
              <a:t>26.09.2024</a:t>
            </a:fld>
            <a:endParaRPr lang="cs-CZ"/>
          </a:p>
        </p:txBody>
      </p:sp>
      <p:sp>
        <p:nvSpPr>
          <p:cNvPr id="6" name="Zástupný symbol pro zápatí 5">
            <a:extLst>
              <a:ext uri="{FF2B5EF4-FFF2-40B4-BE49-F238E27FC236}">
                <a16:creationId xmlns:a16="http://schemas.microsoft.com/office/drawing/2014/main" id="{AA78FC26-DD5D-A66C-2DBF-E0502821852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8827559-3D9B-BFAF-6C61-A135E24FF6D9}"/>
              </a:ext>
            </a:extLst>
          </p:cNvPr>
          <p:cNvSpPr>
            <a:spLocks noGrp="1"/>
          </p:cNvSpPr>
          <p:nvPr>
            <p:ph type="sldNum" sz="quarter" idx="12"/>
          </p:nvPr>
        </p:nvSpPr>
        <p:spPr/>
        <p:txBody>
          <a:bodyPr/>
          <a:lstStyle/>
          <a:p>
            <a:fld id="{4E01DF4D-A9FC-4760-99FD-A47FE63C2614}" type="slidenum">
              <a:rPr lang="cs-CZ" smtClean="0"/>
              <a:t>‹#›</a:t>
            </a:fld>
            <a:endParaRPr lang="cs-CZ"/>
          </a:p>
        </p:txBody>
      </p:sp>
    </p:spTree>
    <p:extLst>
      <p:ext uri="{BB962C8B-B14F-4D97-AF65-F5344CB8AC3E}">
        <p14:creationId xmlns:p14="http://schemas.microsoft.com/office/powerpoint/2010/main" val="69771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3AAC694-020F-8534-9DB7-714E8CF205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Zástupný nadpis 1">
            <a:extLst>
              <a:ext uri="{FF2B5EF4-FFF2-40B4-BE49-F238E27FC236}">
                <a16:creationId xmlns:a16="http://schemas.microsoft.com/office/drawing/2014/main" id="{4E3ABCF3-5724-9904-8D7D-D71DA7A02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E3DECA6-FDA8-D808-5373-2203BAB68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DCB5F93-69EC-F4E5-74F0-DAEA6D4C81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3C190-E6FA-43BC-A0B4-B723D6B762F7}" type="datetimeFigureOut">
              <a:rPr lang="cs-CZ" smtClean="0"/>
              <a:t>26.09.2024</a:t>
            </a:fld>
            <a:endParaRPr lang="cs-CZ"/>
          </a:p>
        </p:txBody>
      </p:sp>
      <p:sp>
        <p:nvSpPr>
          <p:cNvPr id="5" name="Zástupný symbol pro zápatí 4">
            <a:extLst>
              <a:ext uri="{FF2B5EF4-FFF2-40B4-BE49-F238E27FC236}">
                <a16:creationId xmlns:a16="http://schemas.microsoft.com/office/drawing/2014/main" id="{1038C14B-ABF9-B5E7-6091-C5E162E8F6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FE8A976-572D-B567-C859-85A8C56CA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1DF4D-A9FC-4760-99FD-A47FE63C2614}" type="slidenum">
              <a:rPr lang="cs-CZ" smtClean="0"/>
              <a:t>‹#›</a:t>
            </a:fld>
            <a:endParaRPr lang="cs-CZ"/>
          </a:p>
        </p:txBody>
      </p:sp>
    </p:spTree>
    <p:extLst>
      <p:ext uri="{BB962C8B-B14F-4D97-AF65-F5344CB8AC3E}">
        <p14:creationId xmlns:p14="http://schemas.microsoft.com/office/powerpoint/2010/main" val="1701146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sv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0.jpg"/><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hyperlink" Target="https://pixabay.com/en/santorini-travel-holidays-vacation-1404852/" TargetMode="External"/><Relationship Id="rId3" Type="http://schemas.openxmlformats.org/officeDocument/2006/relationships/hyperlink" Target="https://pixabay.com/en/greece-santorini-the-sun-holidays-1896178/" TargetMode="External"/><Relationship Id="rId7" Type="http://schemas.openxmlformats.org/officeDocument/2006/relationships/hyperlink" Target="https://pixabay.com/en/greece-skopelos-kastri-landscape-2733918/" TargetMode="External"/><Relationship Id="rId12" Type="http://schemas.openxmlformats.org/officeDocument/2006/relationships/image" Target="../media/image86.jp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83.jpg"/><Relationship Id="rId11" Type="http://schemas.openxmlformats.org/officeDocument/2006/relationships/hyperlink" Target="https://pxhere.com/en/photo/1063539" TargetMode="External"/><Relationship Id="rId5" Type="http://schemas.openxmlformats.org/officeDocument/2006/relationships/hyperlink" Target="https://pixabay.com/en/parthenon-acropolis-athens-greece-2118627/" TargetMode="External"/><Relationship Id="rId10" Type="http://schemas.openxmlformats.org/officeDocument/2006/relationships/image" Target="../media/image85.jpg"/><Relationship Id="rId4" Type="http://schemas.openxmlformats.org/officeDocument/2006/relationships/image" Target="../media/image82.jpg"/><Relationship Id="rId9" Type="http://schemas.openxmlformats.org/officeDocument/2006/relationships/hyperlink" Target="https://www.wallpaperflare.com/night-in-santorini-greece-city-santorini-landscape-santorini-view-wallpaper-uvxvt/download/2160x144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hyperlink" Target="https://www.nhs.uk/mental-health/self-help/guides-tools-and-activities/breathing-exercises-for-stress/" TargetMode="External"/><Relationship Id="rId2" Type="http://schemas.openxmlformats.org/officeDocument/2006/relationships/hyperlink" Target="https://www.asthmaandlung.org.uk/living-with/keeping-active" TargetMode="Externa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9.jpe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0.sv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43.sv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3.sv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F8279-5DCF-3337-764D-89260DBD4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850FA-C27F-A3DC-4061-8B185B31FB21}"/>
              </a:ext>
            </a:extLst>
          </p:cNvPr>
          <p:cNvSpPr>
            <a:spLocks noGrp="1"/>
          </p:cNvSpPr>
          <p:nvPr>
            <p:ph type="ctrTitle"/>
          </p:nvPr>
        </p:nvSpPr>
        <p:spPr>
          <a:xfrm>
            <a:off x="1249959" y="1122363"/>
            <a:ext cx="10100345" cy="2387600"/>
          </a:xfrm>
        </p:spPr>
        <p:txBody>
          <a:bodyPr>
            <a:normAutofit/>
          </a:bodyPr>
          <a:lstStyle/>
          <a:p>
            <a:r>
              <a:rPr lang="en-GB" sz="4400" b="1" dirty="0">
                <a:solidFill>
                  <a:srgbClr val="173C80"/>
                </a:solidFill>
                <a:latin typeface="+mn-lt"/>
              </a:rPr>
              <a:t>Breathlessness- a distressing, disabling tabling, daily challenge for patients and GPs</a:t>
            </a:r>
          </a:p>
        </p:txBody>
      </p:sp>
      <p:sp>
        <p:nvSpPr>
          <p:cNvPr id="4" name="Subtitle 2">
            <a:extLst>
              <a:ext uri="{FF2B5EF4-FFF2-40B4-BE49-F238E27FC236}">
                <a16:creationId xmlns:a16="http://schemas.microsoft.com/office/drawing/2014/main" id="{B99A4D2E-B08D-6DBB-B9EC-F5865459E61A}"/>
              </a:ext>
            </a:extLst>
          </p:cNvPr>
          <p:cNvSpPr>
            <a:spLocks noGrp="1"/>
          </p:cNvSpPr>
          <p:nvPr>
            <p:ph type="subTitle" idx="1"/>
          </p:nvPr>
        </p:nvSpPr>
        <p:spPr>
          <a:xfrm>
            <a:off x="2425700" y="3939759"/>
            <a:ext cx="7340600" cy="1655763"/>
          </a:xfrm>
        </p:spPr>
        <p:txBody>
          <a:bodyPr>
            <a:normAutofit lnSpcReduction="10000"/>
          </a:bodyPr>
          <a:lstStyle/>
          <a:p>
            <a:r>
              <a:rPr lang="en-GB" dirty="0"/>
              <a:t>Dr Amanda Barnard</a:t>
            </a:r>
          </a:p>
          <a:p>
            <a:r>
              <a:rPr lang="en-GB" dirty="0"/>
              <a:t>Dr  Gillian Doe</a:t>
            </a:r>
          </a:p>
          <a:p>
            <a:r>
              <a:rPr lang="en-GB" dirty="0"/>
              <a:t>DR Ioanna </a:t>
            </a:r>
            <a:r>
              <a:rPr lang="en-GB" dirty="0" err="1"/>
              <a:t>Tsiligianni</a:t>
            </a:r>
            <a:endParaRPr lang="en-GB" dirty="0"/>
          </a:p>
          <a:p>
            <a:r>
              <a:rPr lang="en-GB" dirty="0"/>
              <a:t>Dr Steve Homes</a:t>
            </a:r>
          </a:p>
        </p:txBody>
      </p:sp>
      <p:pic>
        <p:nvPicPr>
          <p:cNvPr id="3" name="Picture 2">
            <a:extLst>
              <a:ext uri="{FF2B5EF4-FFF2-40B4-BE49-F238E27FC236}">
                <a16:creationId xmlns:a16="http://schemas.microsoft.com/office/drawing/2014/main" id="{E4BAF1B3-97A0-FAD4-5C1E-3CD7F1E773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10638" y="4263522"/>
            <a:ext cx="3459741" cy="1332000"/>
          </a:xfrm>
          <a:prstGeom prst="rect">
            <a:avLst/>
          </a:prstGeom>
        </p:spPr>
      </p:pic>
    </p:spTree>
    <p:extLst>
      <p:ext uri="{BB962C8B-B14F-4D97-AF65-F5344CB8AC3E}">
        <p14:creationId xmlns:p14="http://schemas.microsoft.com/office/powerpoint/2010/main" val="3241627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51" name="Oval 50">
            <a:extLst>
              <a:ext uri="{FF2B5EF4-FFF2-40B4-BE49-F238E27FC236}">
                <a16:creationId xmlns:a16="http://schemas.microsoft.com/office/drawing/2014/main" id="{DB05DFA3-1937-4FFC-80F2-5325DD15838F}"/>
              </a:ext>
            </a:extLst>
          </p:cNvPr>
          <p:cNvSpPr/>
          <p:nvPr/>
        </p:nvSpPr>
        <p:spPr>
          <a:xfrm>
            <a:off x="5449956" y="2991678"/>
            <a:ext cx="1242391" cy="1192696"/>
          </a:xfrm>
          <a:prstGeom prst="ellipse">
            <a:avLst/>
          </a:pr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Graphic 51" descr="Bullseye with solid fill">
            <a:extLst>
              <a:ext uri="{FF2B5EF4-FFF2-40B4-BE49-F238E27FC236}">
                <a16:creationId xmlns:a16="http://schemas.microsoft.com/office/drawing/2014/main" id="{E863E59F-D636-4331-80BE-2D4DDA3448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0211" y="3193773"/>
            <a:ext cx="785191" cy="785191"/>
          </a:xfrm>
          <a:prstGeom prst="rect">
            <a:avLst/>
          </a:prstGeom>
        </p:spPr>
      </p:pic>
      <p:cxnSp>
        <p:nvCxnSpPr>
          <p:cNvPr id="53" name="Straight Connector 52">
            <a:extLst>
              <a:ext uri="{FF2B5EF4-FFF2-40B4-BE49-F238E27FC236}">
                <a16:creationId xmlns:a16="http://schemas.microsoft.com/office/drawing/2014/main" id="{08351C58-5FD2-46E8-B436-1615F1004397}"/>
              </a:ext>
            </a:extLst>
          </p:cNvPr>
          <p:cNvCxnSpPr>
            <a:stCxn id="51" idx="2"/>
          </p:cNvCxnSpPr>
          <p:nvPr/>
        </p:nvCxnSpPr>
        <p:spPr>
          <a:xfrm flipH="1" flipV="1">
            <a:off x="4108174" y="3586368"/>
            <a:ext cx="1341782" cy="1658"/>
          </a:xfrm>
          <a:prstGeom prst="line">
            <a:avLst/>
          </a:prstGeom>
          <a:ln w="28575">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6EAEDC37-7416-404B-A487-1007F9ADEC8E}"/>
              </a:ext>
            </a:extLst>
          </p:cNvPr>
          <p:cNvCxnSpPr>
            <a:stCxn id="51" idx="1"/>
          </p:cNvCxnSpPr>
          <p:nvPr/>
        </p:nvCxnSpPr>
        <p:spPr>
          <a:xfrm flipH="1" flipV="1">
            <a:off x="4108174" y="2520552"/>
            <a:ext cx="1523726" cy="645792"/>
          </a:xfrm>
          <a:prstGeom prst="line">
            <a:avLst/>
          </a:prstGeom>
          <a:ln w="28575">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043CA6A-A9C8-4A26-BF81-B0658083A42A}"/>
              </a:ext>
            </a:extLst>
          </p:cNvPr>
          <p:cNvCxnSpPr>
            <a:stCxn id="51" idx="3"/>
          </p:cNvCxnSpPr>
          <p:nvPr/>
        </p:nvCxnSpPr>
        <p:spPr>
          <a:xfrm flipH="1">
            <a:off x="4108174" y="4009708"/>
            <a:ext cx="1523726" cy="681561"/>
          </a:xfrm>
          <a:prstGeom prst="line">
            <a:avLst/>
          </a:prstGeom>
          <a:ln w="28575">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6" name="Rectangle: Rounded Corners 55">
            <a:extLst>
              <a:ext uri="{FF2B5EF4-FFF2-40B4-BE49-F238E27FC236}">
                <a16:creationId xmlns:a16="http://schemas.microsoft.com/office/drawing/2014/main" id="{464C8F0A-1689-4A08-905B-94B46F54ACC8}"/>
              </a:ext>
            </a:extLst>
          </p:cNvPr>
          <p:cNvSpPr/>
          <p:nvPr/>
        </p:nvSpPr>
        <p:spPr>
          <a:xfrm>
            <a:off x="1285461" y="2083230"/>
            <a:ext cx="2822713" cy="874643"/>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75000"/>
                    <a:lumOff val="25000"/>
                  </a:schemeClr>
                </a:solidFill>
              </a:rPr>
              <a:t>Local and National pathways</a:t>
            </a:r>
          </a:p>
        </p:txBody>
      </p:sp>
      <p:sp>
        <p:nvSpPr>
          <p:cNvPr id="57" name="Rectangle: Rounded Corners 56">
            <a:extLst>
              <a:ext uri="{FF2B5EF4-FFF2-40B4-BE49-F238E27FC236}">
                <a16:creationId xmlns:a16="http://schemas.microsoft.com/office/drawing/2014/main" id="{251684C6-D1BB-45D4-9E5E-770EA72E5684}"/>
              </a:ext>
            </a:extLst>
          </p:cNvPr>
          <p:cNvSpPr/>
          <p:nvPr/>
        </p:nvSpPr>
        <p:spPr>
          <a:xfrm>
            <a:off x="1285461" y="3150509"/>
            <a:ext cx="2822713" cy="874643"/>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75000"/>
                    <a:lumOff val="25000"/>
                  </a:schemeClr>
                </a:solidFill>
              </a:rPr>
              <a:t>Time, resource and investigations</a:t>
            </a:r>
          </a:p>
        </p:txBody>
      </p:sp>
      <p:sp>
        <p:nvSpPr>
          <p:cNvPr id="58" name="Rectangle: Rounded Corners 57">
            <a:extLst>
              <a:ext uri="{FF2B5EF4-FFF2-40B4-BE49-F238E27FC236}">
                <a16:creationId xmlns:a16="http://schemas.microsoft.com/office/drawing/2014/main" id="{72A2EECB-BA06-44D5-87C4-165117523CCD}"/>
              </a:ext>
            </a:extLst>
          </p:cNvPr>
          <p:cNvSpPr/>
          <p:nvPr/>
        </p:nvSpPr>
        <p:spPr>
          <a:xfrm>
            <a:off x="1285461" y="4217996"/>
            <a:ext cx="2822713" cy="874643"/>
          </a:xfrm>
          <a:prstGeom prst="round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75000"/>
                    <a:lumOff val="25000"/>
                  </a:schemeClr>
                </a:solidFill>
              </a:rPr>
              <a:t>Clinical expertise</a:t>
            </a:r>
          </a:p>
        </p:txBody>
      </p:sp>
      <p:cxnSp>
        <p:nvCxnSpPr>
          <p:cNvPr id="59" name="Straight Connector 58">
            <a:extLst>
              <a:ext uri="{FF2B5EF4-FFF2-40B4-BE49-F238E27FC236}">
                <a16:creationId xmlns:a16="http://schemas.microsoft.com/office/drawing/2014/main" id="{A5005432-0415-4656-AA3F-028528FD6B4B}"/>
              </a:ext>
            </a:extLst>
          </p:cNvPr>
          <p:cNvCxnSpPr>
            <a:cxnSpLocks/>
          </p:cNvCxnSpPr>
          <p:nvPr/>
        </p:nvCxnSpPr>
        <p:spPr>
          <a:xfrm flipV="1">
            <a:off x="6510403" y="2520552"/>
            <a:ext cx="1523726" cy="645793"/>
          </a:xfrm>
          <a:prstGeom prst="line">
            <a:avLst/>
          </a:prstGeom>
          <a:ln w="285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CA9E970-64D1-47AC-B652-9656699939F5}"/>
              </a:ext>
            </a:extLst>
          </p:cNvPr>
          <p:cNvCxnSpPr/>
          <p:nvPr/>
        </p:nvCxnSpPr>
        <p:spPr>
          <a:xfrm flipH="1" flipV="1">
            <a:off x="6692347" y="3584710"/>
            <a:ext cx="1341782" cy="1658"/>
          </a:xfrm>
          <a:prstGeom prst="line">
            <a:avLst/>
          </a:prstGeom>
          <a:ln w="285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1" name="Rectangle: Rounded Corners 60">
            <a:extLst>
              <a:ext uri="{FF2B5EF4-FFF2-40B4-BE49-F238E27FC236}">
                <a16:creationId xmlns:a16="http://schemas.microsoft.com/office/drawing/2014/main" id="{40030657-D876-42D6-85B6-7DA05B709A0B}"/>
              </a:ext>
            </a:extLst>
          </p:cNvPr>
          <p:cNvSpPr/>
          <p:nvPr/>
        </p:nvSpPr>
        <p:spPr>
          <a:xfrm>
            <a:off x="8034129" y="2085251"/>
            <a:ext cx="2822713" cy="874643"/>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75000"/>
                    <a:lumOff val="25000"/>
                  </a:schemeClr>
                </a:solidFill>
              </a:rPr>
              <a:t>Multi-morbidity</a:t>
            </a:r>
          </a:p>
        </p:txBody>
      </p:sp>
      <p:sp>
        <p:nvSpPr>
          <p:cNvPr id="62" name="Rectangle: Rounded Corners 61">
            <a:extLst>
              <a:ext uri="{FF2B5EF4-FFF2-40B4-BE49-F238E27FC236}">
                <a16:creationId xmlns:a16="http://schemas.microsoft.com/office/drawing/2014/main" id="{26938A70-78F7-46DC-A435-8859D46CE459}"/>
              </a:ext>
            </a:extLst>
          </p:cNvPr>
          <p:cNvSpPr/>
          <p:nvPr/>
        </p:nvSpPr>
        <p:spPr>
          <a:xfrm>
            <a:off x="8034128" y="3135065"/>
            <a:ext cx="2822713" cy="874643"/>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75000"/>
                    <a:lumOff val="25000"/>
                  </a:schemeClr>
                </a:solidFill>
              </a:rPr>
              <a:t>Readily available investigations</a:t>
            </a:r>
          </a:p>
        </p:txBody>
      </p:sp>
      <p:sp>
        <p:nvSpPr>
          <p:cNvPr id="63" name="Rectangle: Rounded Corners 62">
            <a:extLst>
              <a:ext uri="{FF2B5EF4-FFF2-40B4-BE49-F238E27FC236}">
                <a16:creationId xmlns:a16="http://schemas.microsoft.com/office/drawing/2014/main" id="{03CA2F45-65C7-4CF2-8682-2DB0DA8EB762}"/>
              </a:ext>
            </a:extLst>
          </p:cNvPr>
          <p:cNvSpPr/>
          <p:nvPr/>
        </p:nvSpPr>
        <p:spPr>
          <a:xfrm>
            <a:off x="8034128" y="4189470"/>
            <a:ext cx="2822713" cy="874643"/>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75000"/>
                    <a:lumOff val="25000"/>
                  </a:schemeClr>
                </a:solidFill>
              </a:rPr>
              <a:t>Diagnose or exclude common causes</a:t>
            </a:r>
          </a:p>
        </p:txBody>
      </p:sp>
      <p:cxnSp>
        <p:nvCxnSpPr>
          <p:cNvPr id="64" name="Straight Connector 63">
            <a:extLst>
              <a:ext uri="{FF2B5EF4-FFF2-40B4-BE49-F238E27FC236}">
                <a16:creationId xmlns:a16="http://schemas.microsoft.com/office/drawing/2014/main" id="{A6824F4C-4398-4D10-A6C3-7B09F38CEF14}"/>
              </a:ext>
            </a:extLst>
          </p:cNvPr>
          <p:cNvCxnSpPr>
            <a:cxnSpLocks/>
            <a:stCxn id="51" idx="5"/>
            <a:endCxn id="63" idx="1"/>
          </p:cNvCxnSpPr>
          <p:nvPr/>
        </p:nvCxnSpPr>
        <p:spPr>
          <a:xfrm>
            <a:off x="6510403" y="4009708"/>
            <a:ext cx="1523725" cy="617084"/>
          </a:xfrm>
          <a:prstGeom prst="line">
            <a:avLst/>
          </a:prstGeom>
          <a:ln w="285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5" name="Title 1">
            <a:extLst>
              <a:ext uri="{FF2B5EF4-FFF2-40B4-BE49-F238E27FC236}">
                <a16:creationId xmlns:a16="http://schemas.microsoft.com/office/drawing/2014/main" id="{50A6F5A1-00F9-4F13-8293-F0EE712D3E4E}"/>
              </a:ext>
            </a:extLst>
          </p:cNvPr>
          <p:cNvSpPr>
            <a:spLocks noGrp="1"/>
          </p:cNvSpPr>
          <p:nvPr>
            <p:ph type="title"/>
          </p:nvPr>
        </p:nvSpPr>
        <p:spPr>
          <a:xfrm>
            <a:off x="838200" y="976415"/>
            <a:ext cx="10515600" cy="805224"/>
          </a:xfrm>
        </p:spPr>
        <p:txBody>
          <a:bodyPr>
            <a:normAutofit/>
          </a:bodyPr>
          <a:lstStyle/>
          <a:p>
            <a:r>
              <a:rPr lang="en-GB" dirty="0">
                <a:solidFill>
                  <a:schemeClr val="tx2">
                    <a:lumMod val="75000"/>
                    <a:lumOff val="25000"/>
                  </a:schemeClr>
                </a:solidFill>
              </a:rPr>
              <a:t>Disease-based v. Symptom based approach</a:t>
            </a:r>
          </a:p>
        </p:txBody>
      </p:sp>
      <p:sp>
        <p:nvSpPr>
          <p:cNvPr id="18" name="Footer Placeholder 3">
            <a:extLst>
              <a:ext uri="{FF2B5EF4-FFF2-40B4-BE49-F238E27FC236}">
                <a16:creationId xmlns:a16="http://schemas.microsoft.com/office/drawing/2014/main" id="{1F498EA3-AC02-40A0-A6E8-244553C2C48E}"/>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22387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right)">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right)">
                                      <p:cBhvr>
                                        <p:cTn id="15" dur="500"/>
                                        <p:tgtEl>
                                          <p:spTgt spid="5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right)">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right)">
                                      <p:cBhvr>
                                        <p:cTn id="23" dur="500"/>
                                        <p:tgtEl>
                                          <p:spTgt spid="55"/>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right)">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up)">
                                      <p:cBhvr>
                                        <p:cTn id="47" dur="500"/>
                                        <p:tgtEl>
                                          <p:spTgt spid="6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left)">
                                      <p:cBhvr>
                                        <p:cTn id="5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1" grpId="0" animBg="1"/>
      <p:bldP spid="62" grpId="0" animBg="1"/>
      <p:bldP spid="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B6CC8B-5113-4E7B-A8EC-7D7BF74E1ECA}"/>
              </a:ext>
            </a:extLst>
          </p:cNvPr>
          <p:cNvPicPr>
            <a:picLocks noChangeAspect="1"/>
          </p:cNvPicPr>
          <p:nvPr/>
        </p:nvPicPr>
        <p:blipFill>
          <a:blip r:embed="rId3"/>
          <a:stretch>
            <a:fillRect/>
          </a:stretch>
        </p:blipFill>
        <p:spPr>
          <a:xfrm>
            <a:off x="854765" y="2911773"/>
            <a:ext cx="10482470" cy="3041165"/>
          </a:xfrm>
          <a:prstGeom prst="rect">
            <a:avLst/>
          </a:prstGeom>
        </p:spPr>
      </p:pic>
      <p:sp>
        <p:nvSpPr>
          <p:cNvPr id="6" name="TextBox 5">
            <a:extLst>
              <a:ext uri="{FF2B5EF4-FFF2-40B4-BE49-F238E27FC236}">
                <a16:creationId xmlns:a16="http://schemas.microsoft.com/office/drawing/2014/main" id="{2DC33FF1-C573-42CA-9284-1E5A469BA12C}"/>
              </a:ext>
            </a:extLst>
          </p:cNvPr>
          <p:cNvSpPr txBox="1"/>
          <p:nvPr/>
        </p:nvSpPr>
        <p:spPr>
          <a:xfrm>
            <a:off x="967409" y="1762539"/>
            <a:ext cx="11105322" cy="400110"/>
          </a:xfrm>
          <a:prstGeom prst="rect">
            <a:avLst/>
          </a:prstGeom>
          <a:noFill/>
        </p:spPr>
        <p:txBody>
          <a:bodyPr wrap="square" rtlCol="0">
            <a:spAutoFit/>
          </a:bodyPr>
          <a:lstStyle/>
          <a:p>
            <a:r>
              <a:rPr lang="en-GB" sz="2000" dirty="0">
                <a:solidFill>
                  <a:schemeClr val="tx2">
                    <a:lumMod val="75000"/>
                    <a:lumOff val="25000"/>
                  </a:schemeClr>
                </a:solidFill>
              </a:rPr>
              <a:t>We have developed a desktop helper to support a symptom-based approach to breathlessness</a:t>
            </a:r>
          </a:p>
        </p:txBody>
      </p:sp>
      <p:sp>
        <p:nvSpPr>
          <p:cNvPr id="7" name="Footer Placeholder 3">
            <a:extLst>
              <a:ext uri="{FF2B5EF4-FFF2-40B4-BE49-F238E27FC236}">
                <a16:creationId xmlns:a16="http://schemas.microsoft.com/office/drawing/2014/main" id="{D92E56EA-B504-4695-86EB-71D6D75F92CA}"/>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247299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8CC0AF37-19DB-489F-A42E-1B9AD6179F6F}"/>
              </a:ext>
            </a:extLst>
          </p:cNvPr>
          <p:cNvPicPr>
            <a:picLocks noChangeAspect="1"/>
          </p:cNvPicPr>
          <p:nvPr/>
        </p:nvPicPr>
        <p:blipFill>
          <a:blip r:embed="rId3"/>
          <a:stretch>
            <a:fillRect/>
          </a:stretch>
        </p:blipFill>
        <p:spPr>
          <a:xfrm>
            <a:off x="1014234" y="2753499"/>
            <a:ext cx="6433488" cy="2900175"/>
          </a:xfrm>
          <a:prstGeom prst="rect">
            <a:avLst/>
          </a:prstGeom>
        </p:spPr>
      </p:pic>
      <p:sp>
        <p:nvSpPr>
          <p:cNvPr id="20" name="TextBox 19">
            <a:extLst>
              <a:ext uri="{FF2B5EF4-FFF2-40B4-BE49-F238E27FC236}">
                <a16:creationId xmlns:a16="http://schemas.microsoft.com/office/drawing/2014/main" id="{F2CB74E7-0460-4411-89C2-ABF6A471887C}"/>
              </a:ext>
            </a:extLst>
          </p:cNvPr>
          <p:cNvSpPr txBox="1"/>
          <p:nvPr/>
        </p:nvSpPr>
        <p:spPr>
          <a:xfrm>
            <a:off x="4911173" y="722174"/>
            <a:ext cx="7280827" cy="2031325"/>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ü"/>
            </a:pPr>
            <a:r>
              <a:rPr lang="en-GB" sz="2400" dirty="0"/>
              <a:t>Don’t make assumptions</a:t>
            </a:r>
          </a:p>
          <a:p>
            <a:pPr marL="285750" indent="-285750">
              <a:spcBef>
                <a:spcPts val="600"/>
              </a:spcBef>
              <a:spcAft>
                <a:spcPts val="600"/>
              </a:spcAft>
              <a:buFont typeface="Wingdings" panose="05000000000000000000" pitchFamily="2" charset="2"/>
              <a:buChar char="ü"/>
            </a:pPr>
            <a:r>
              <a:rPr lang="en-GB" sz="2400" dirty="0"/>
              <a:t>Consider all causes</a:t>
            </a:r>
          </a:p>
          <a:p>
            <a:pPr marL="285750" indent="-285750">
              <a:spcBef>
                <a:spcPts val="600"/>
              </a:spcBef>
              <a:spcAft>
                <a:spcPts val="600"/>
              </a:spcAft>
              <a:buFont typeface="Wingdings" panose="05000000000000000000" pitchFamily="2" charset="2"/>
              <a:buChar char="ü"/>
            </a:pPr>
            <a:r>
              <a:rPr lang="en-GB" sz="2400" dirty="0"/>
              <a:t>Hold uncertainty and communicate this to the patient</a:t>
            </a:r>
          </a:p>
          <a:p>
            <a:pPr marL="285750" indent="-285750">
              <a:spcBef>
                <a:spcPts val="600"/>
              </a:spcBef>
              <a:spcAft>
                <a:spcPts val="600"/>
              </a:spcAft>
              <a:buFont typeface="Wingdings" panose="05000000000000000000" pitchFamily="2" charset="2"/>
              <a:buChar char="ü"/>
            </a:pPr>
            <a:r>
              <a:rPr lang="en-GB" sz="2400" dirty="0"/>
              <a:t>Continue to offer symptom management advice</a:t>
            </a:r>
          </a:p>
        </p:txBody>
      </p:sp>
      <p:pic>
        <p:nvPicPr>
          <p:cNvPr id="21" name="Graphic 20" descr="Female Profile with solid fill">
            <a:extLst>
              <a:ext uri="{FF2B5EF4-FFF2-40B4-BE49-F238E27FC236}">
                <a16:creationId xmlns:a16="http://schemas.microsoft.com/office/drawing/2014/main" id="{03F20CEE-52B9-475E-AC33-C5DE145650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6295" y="1619194"/>
            <a:ext cx="1172817" cy="1220124"/>
          </a:xfrm>
          <a:prstGeom prst="rect">
            <a:avLst/>
          </a:prstGeom>
        </p:spPr>
      </p:pic>
      <p:pic>
        <p:nvPicPr>
          <p:cNvPr id="22" name="Graphic 21" descr="Boardroom with solid fill">
            <a:extLst>
              <a:ext uri="{FF2B5EF4-FFF2-40B4-BE49-F238E27FC236}">
                <a16:creationId xmlns:a16="http://schemas.microsoft.com/office/drawing/2014/main" id="{0ACACA08-67B4-4591-8441-2D97D7E12C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5338" y="3603149"/>
            <a:ext cx="2219740" cy="2219740"/>
          </a:xfrm>
          <a:prstGeom prst="rect">
            <a:avLst/>
          </a:prstGeom>
        </p:spPr>
      </p:pic>
      <p:pic>
        <p:nvPicPr>
          <p:cNvPr id="23" name="Graphic 22" descr="Chat with solid fill">
            <a:extLst>
              <a:ext uri="{FF2B5EF4-FFF2-40B4-BE49-F238E27FC236}">
                <a16:creationId xmlns:a16="http://schemas.microsoft.com/office/drawing/2014/main" id="{2EC7151B-4A05-4246-BC50-4C17741076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83756" y="2728507"/>
            <a:ext cx="1702904" cy="1702904"/>
          </a:xfrm>
          <a:prstGeom prst="rect">
            <a:avLst/>
          </a:prstGeom>
        </p:spPr>
      </p:pic>
      <p:pic>
        <p:nvPicPr>
          <p:cNvPr id="24" name="Graphic 23" descr="Chat bubble with solid fill">
            <a:extLst>
              <a:ext uri="{FF2B5EF4-FFF2-40B4-BE49-F238E27FC236}">
                <a16:creationId xmlns:a16="http://schemas.microsoft.com/office/drawing/2014/main" id="{28472A94-0D27-47A7-82BD-91580E90666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45676" y="866823"/>
            <a:ext cx="1504743" cy="1504743"/>
          </a:xfrm>
          <a:prstGeom prst="rect">
            <a:avLst/>
          </a:prstGeom>
        </p:spPr>
      </p:pic>
      <p:sp>
        <p:nvSpPr>
          <p:cNvPr id="9" name="Footer Placeholder 3">
            <a:extLst>
              <a:ext uri="{FF2B5EF4-FFF2-40B4-BE49-F238E27FC236}">
                <a16:creationId xmlns:a16="http://schemas.microsoft.com/office/drawing/2014/main" id="{FE648278-65F8-4B28-A039-2935D9892371}"/>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2987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4039BD-8F68-43DD-A6E7-9C103385E8D5}"/>
              </a:ext>
            </a:extLst>
          </p:cNvPr>
          <p:cNvPicPr>
            <a:picLocks noChangeAspect="1"/>
          </p:cNvPicPr>
          <p:nvPr/>
        </p:nvPicPr>
        <p:blipFill>
          <a:blip r:embed="rId3"/>
          <a:stretch>
            <a:fillRect/>
          </a:stretch>
        </p:blipFill>
        <p:spPr>
          <a:xfrm>
            <a:off x="2199447" y="255630"/>
            <a:ext cx="8057736" cy="5481733"/>
          </a:xfrm>
          <a:prstGeom prst="rect">
            <a:avLst/>
          </a:prstGeom>
        </p:spPr>
      </p:pic>
      <p:sp>
        <p:nvSpPr>
          <p:cNvPr id="10" name="Footer Placeholder 3">
            <a:extLst>
              <a:ext uri="{FF2B5EF4-FFF2-40B4-BE49-F238E27FC236}">
                <a16:creationId xmlns:a16="http://schemas.microsoft.com/office/drawing/2014/main" id="{3E7E12CB-1084-42E9-A15B-3A73E46B34A6}"/>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321522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FC5D31-C3D2-40F0-A890-705C8103AA9C}"/>
              </a:ext>
            </a:extLst>
          </p:cNvPr>
          <p:cNvPicPr>
            <a:picLocks noChangeAspect="1"/>
          </p:cNvPicPr>
          <p:nvPr/>
        </p:nvPicPr>
        <p:blipFill>
          <a:blip r:embed="rId3"/>
          <a:stretch>
            <a:fillRect/>
          </a:stretch>
        </p:blipFill>
        <p:spPr>
          <a:xfrm>
            <a:off x="155120" y="285508"/>
            <a:ext cx="8463646" cy="854559"/>
          </a:xfrm>
          <a:prstGeom prst="rect">
            <a:avLst/>
          </a:prstGeom>
        </p:spPr>
      </p:pic>
      <p:pic>
        <p:nvPicPr>
          <p:cNvPr id="7" name="Picture 6">
            <a:extLst>
              <a:ext uri="{FF2B5EF4-FFF2-40B4-BE49-F238E27FC236}">
                <a16:creationId xmlns:a16="http://schemas.microsoft.com/office/drawing/2014/main" id="{4076E301-4DDD-47B3-82B6-79DB11FC168F}"/>
              </a:ext>
            </a:extLst>
          </p:cNvPr>
          <p:cNvPicPr>
            <a:picLocks noChangeAspect="1"/>
          </p:cNvPicPr>
          <p:nvPr/>
        </p:nvPicPr>
        <p:blipFill>
          <a:blip r:embed="rId4"/>
          <a:stretch>
            <a:fillRect/>
          </a:stretch>
        </p:blipFill>
        <p:spPr>
          <a:xfrm>
            <a:off x="2507611" y="1398102"/>
            <a:ext cx="7176777" cy="2140640"/>
          </a:xfrm>
          <a:prstGeom prst="rect">
            <a:avLst/>
          </a:prstGeom>
        </p:spPr>
      </p:pic>
      <p:pic>
        <p:nvPicPr>
          <p:cNvPr id="10" name="Picture 9">
            <a:extLst>
              <a:ext uri="{FF2B5EF4-FFF2-40B4-BE49-F238E27FC236}">
                <a16:creationId xmlns:a16="http://schemas.microsoft.com/office/drawing/2014/main" id="{0C674F92-9DCE-4909-B777-D48223050E30}"/>
              </a:ext>
            </a:extLst>
          </p:cNvPr>
          <p:cNvPicPr>
            <a:picLocks noChangeAspect="1"/>
          </p:cNvPicPr>
          <p:nvPr/>
        </p:nvPicPr>
        <p:blipFill>
          <a:blip r:embed="rId5"/>
          <a:stretch>
            <a:fillRect/>
          </a:stretch>
        </p:blipFill>
        <p:spPr>
          <a:xfrm>
            <a:off x="2507611" y="3677887"/>
            <a:ext cx="7176776" cy="2040046"/>
          </a:xfrm>
          <a:prstGeom prst="rect">
            <a:avLst/>
          </a:prstGeom>
        </p:spPr>
      </p:pic>
      <p:sp>
        <p:nvSpPr>
          <p:cNvPr id="8" name="Footer Placeholder 3">
            <a:extLst>
              <a:ext uri="{FF2B5EF4-FFF2-40B4-BE49-F238E27FC236}">
                <a16:creationId xmlns:a16="http://schemas.microsoft.com/office/drawing/2014/main" id="{CCDF03CA-5181-4718-AD27-E91FA33C19EF}"/>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29455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C5916D-F6C1-48AD-8A77-B784C02BC3BE}"/>
              </a:ext>
            </a:extLst>
          </p:cNvPr>
          <p:cNvPicPr>
            <a:picLocks noChangeAspect="1"/>
          </p:cNvPicPr>
          <p:nvPr/>
        </p:nvPicPr>
        <p:blipFill>
          <a:blip r:embed="rId3"/>
          <a:stretch>
            <a:fillRect/>
          </a:stretch>
        </p:blipFill>
        <p:spPr>
          <a:xfrm>
            <a:off x="1046922" y="1124790"/>
            <a:ext cx="9621078" cy="5017593"/>
          </a:xfrm>
          <a:prstGeom prst="rect">
            <a:avLst/>
          </a:prstGeom>
        </p:spPr>
      </p:pic>
      <p:sp>
        <p:nvSpPr>
          <p:cNvPr id="3" name="Title 1">
            <a:extLst>
              <a:ext uri="{FF2B5EF4-FFF2-40B4-BE49-F238E27FC236}">
                <a16:creationId xmlns:a16="http://schemas.microsoft.com/office/drawing/2014/main" id="{E52EE31A-CBDF-4A7D-91A4-EC0C42057C7A}"/>
              </a:ext>
            </a:extLst>
          </p:cNvPr>
          <p:cNvSpPr>
            <a:spLocks noGrp="1"/>
          </p:cNvSpPr>
          <p:nvPr>
            <p:ph type="title"/>
          </p:nvPr>
        </p:nvSpPr>
        <p:spPr>
          <a:xfrm>
            <a:off x="5234610" y="186852"/>
            <a:ext cx="10515600" cy="1325563"/>
          </a:xfrm>
        </p:spPr>
        <p:txBody>
          <a:bodyPr/>
          <a:lstStyle/>
          <a:p>
            <a:r>
              <a:rPr lang="en-GB" b="1" dirty="0">
                <a:solidFill>
                  <a:schemeClr val="tx2">
                    <a:lumMod val="75000"/>
                    <a:lumOff val="25000"/>
                  </a:schemeClr>
                </a:solidFill>
              </a:rPr>
              <a:t>Breathlessness management</a:t>
            </a:r>
          </a:p>
        </p:txBody>
      </p:sp>
      <p:sp>
        <p:nvSpPr>
          <p:cNvPr id="5" name="Footer Placeholder 3">
            <a:extLst>
              <a:ext uri="{FF2B5EF4-FFF2-40B4-BE49-F238E27FC236}">
                <a16:creationId xmlns:a16="http://schemas.microsoft.com/office/drawing/2014/main" id="{1013C460-AF6E-4914-B40F-895A1FB562EC}"/>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232728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8091D15-A252-48EC-B437-A917C484A2C3}"/>
              </a:ext>
            </a:extLst>
          </p:cNvPr>
          <p:cNvPicPr>
            <a:picLocks noChangeAspect="1"/>
          </p:cNvPicPr>
          <p:nvPr/>
        </p:nvPicPr>
        <p:blipFill>
          <a:blip r:embed="rId3"/>
          <a:stretch>
            <a:fillRect/>
          </a:stretch>
        </p:blipFill>
        <p:spPr>
          <a:xfrm>
            <a:off x="217863" y="756958"/>
            <a:ext cx="1732942" cy="1547270"/>
          </a:xfrm>
          <a:prstGeom prst="rect">
            <a:avLst/>
          </a:prstGeom>
        </p:spPr>
      </p:pic>
      <p:sp>
        <p:nvSpPr>
          <p:cNvPr id="3" name="Rounded Rectangle 4">
            <a:extLst>
              <a:ext uri="{FF2B5EF4-FFF2-40B4-BE49-F238E27FC236}">
                <a16:creationId xmlns:a16="http://schemas.microsoft.com/office/drawing/2014/main" id="{2B3034E9-5B50-45BE-A86E-C923C199734D}"/>
              </a:ext>
            </a:extLst>
          </p:cNvPr>
          <p:cNvSpPr/>
          <p:nvPr/>
        </p:nvSpPr>
        <p:spPr>
          <a:xfrm>
            <a:off x="2299251" y="876600"/>
            <a:ext cx="9674886" cy="154727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1168" lvl="1" indent="0">
              <a:lnSpc>
                <a:spcPct val="120000"/>
              </a:lnSpc>
              <a:spcBef>
                <a:spcPts val="600"/>
              </a:spcBef>
              <a:spcAft>
                <a:spcPts val="600"/>
              </a:spcAft>
              <a:buNone/>
            </a:pPr>
            <a:endParaRPr lang="en-GB" sz="2400" dirty="0">
              <a:solidFill>
                <a:schemeClr val="tx2">
                  <a:lumMod val="75000"/>
                  <a:lumOff val="25000"/>
                </a:schemeClr>
              </a:solidFill>
            </a:endParaRPr>
          </a:p>
          <a:p>
            <a:pPr marL="201168" lvl="1" indent="0">
              <a:lnSpc>
                <a:spcPct val="120000"/>
              </a:lnSpc>
              <a:spcBef>
                <a:spcPts val="600"/>
              </a:spcBef>
              <a:spcAft>
                <a:spcPts val="600"/>
              </a:spcAft>
              <a:buNone/>
            </a:pPr>
            <a:r>
              <a:rPr lang="en-GB" sz="2000" dirty="0">
                <a:solidFill>
                  <a:schemeClr val="tx2">
                    <a:lumMod val="75000"/>
                    <a:lumOff val="25000"/>
                  </a:schemeClr>
                </a:solidFill>
              </a:rPr>
              <a:t>Would a symptom-based pathway for breathlessness with early investigations lead to early diagnosis and better outcomes for patients?</a:t>
            </a:r>
          </a:p>
          <a:p>
            <a:pPr marL="201168" lvl="1" indent="0">
              <a:lnSpc>
                <a:spcPct val="120000"/>
              </a:lnSpc>
              <a:spcBef>
                <a:spcPts val="600"/>
              </a:spcBef>
              <a:spcAft>
                <a:spcPts val="600"/>
              </a:spcAft>
              <a:buNone/>
            </a:pPr>
            <a:r>
              <a:rPr lang="en-GB" sz="2000" dirty="0">
                <a:solidFill>
                  <a:schemeClr val="tx2">
                    <a:lumMod val="75000"/>
                    <a:lumOff val="25000"/>
                  </a:schemeClr>
                </a:solidFill>
              </a:rPr>
              <a:t>Would this be cost-effective?</a:t>
            </a:r>
          </a:p>
          <a:p>
            <a:pPr marL="201168" lvl="1" indent="0">
              <a:lnSpc>
                <a:spcPct val="120000"/>
              </a:lnSpc>
              <a:spcBef>
                <a:spcPts val="600"/>
              </a:spcBef>
              <a:spcAft>
                <a:spcPts val="600"/>
              </a:spcAft>
              <a:buNone/>
            </a:pPr>
            <a:endParaRPr lang="en-GB" sz="2800" dirty="0">
              <a:solidFill>
                <a:schemeClr val="tx2">
                  <a:lumMod val="75000"/>
                  <a:lumOff val="25000"/>
                </a:schemeClr>
              </a:solidFill>
            </a:endParaRPr>
          </a:p>
        </p:txBody>
      </p:sp>
      <p:pic>
        <p:nvPicPr>
          <p:cNvPr id="4" name="Picture 3">
            <a:extLst>
              <a:ext uri="{FF2B5EF4-FFF2-40B4-BE49-F238E27FC236}">
                <a16:creationId xmlns:a16="http://schemas.microsoft.com/office/drawing/2014/main" id="{4C09B15A-BAB2-48B4-92CA-2A79CA7CE635}"/>
              </a:ext>
            </a:extLst>
          </p:cNvPr>
          <p:cNvPicPr>
            <a:picLocks noChangeAspect="1"/>
          </p:cNvPicPr>
          <p:nvPr/>
        </p:nvPicPr>
        <p:blipFill>
          <a:blip r:embed="rId4"/>
          <a:stretch>
            <a:fillRect/>
          </a:stretch>
        </p:blipFill>
        <p:spPr>
          <a:xfrm>
            <a:off x="536181" y="2184585"/>
            <a:ext cx="2856376" cy="3795459"/>
          </a:xfrm>
          <a:prstGeom prst="rect">
            <a:avLst/>
          </a:prstGeom>
        </p:spPr>
      </p:pic>
      <p:pic>
        <p:nvPicPr>
          <p:cNvPr id="5" name="Picture 4">
            <a:extLst>
              <a:ext uri="{FF2B5EF4-FFF2-40B4-BE49-F238E27FC236}">
                <a16:creationId xmlns:a16="http://schemas.microsoft.com/office/drawing/2014/main" id="{BC2155B4-4EE2-4311-B3B6-2034275358D2}"/>
              </a:ext>
            </a:extLst>
          </p:cNvPr>
          <p:cNvPicPr>
            <a:picLocks noChangeAspect="1"/>
          </p:cNvPicPr>
          <p:nvPr/>
        </p:nvPicPr>
        <p:blipFill>
          <a:blip r:embed="rId5"/>
          <a:stretch>
            <a:fillRect/>
          </a:stretch>
        </p:blipFill>
        <p:spPr>
          <a:xfrm>
            <a:off x="3487291" y="2642617"/>
            <a:ext cx="8837231" cy="3075512"/>
          </a:xfrm>
          <a:prstGeom prst="rect">
            <a:avLst/>
          </a:prstGeom>
        </p:spPr>
      </p:pic>
      <p:sp>
        <p:nvSpPr>
          <p:cNvPr id="7" name="Footer Placeholder 3">
            <a:extLst>
              <a:ext uri="{FF2B5EF4-FFF2-40B4-BE49-F238E27FC236}">
                <a16:creationId xmlns:a16="http://schemas.microsoft.com/office/drawing/2014/main" id="{8D5939C8-0E66-4EC1-A122-87BA69640C12}"/>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23287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24BA1-92F3-472C-9B7B-B29E4C352517}"/>
              </a:ext>
            </a:extLst>
          </p:cNvPr>
          <p:cNvSpPr>
            <a:spLocks noGrp="1"/>
          </p:cNvSpPr>
          <p:nvPr>
            <p:ph type="title"/>
          </p:nvPr>
        </p:nvSpPr>
        <p:spPr>
          <a:xfrm>
            <a:off x="838200" y="549618"/>
            <a:ext cx="10515600" cy="1325563"/>
          </a:xfrm>
        </p:spPr>
        <p:txBody>
          <a:bodyPr/>
          <a:lstStyle/>
          <a:p>
            <a:r>
              <a:rPr lang="en-GB" dirty="0">
                <a:solidFill>
                  <a:schemeClr val="tx2">
                    <a:lumMod val="75000"/>
                    <a:lumOff val="25000"/>
                  </a:schemeClr>
                </a:solidFill>
              </a:rPr>
              <a:t>In summary</a:t>
            </a:r>
          </a:p>
        </p:txBody>
      </p:sp>
      <p:sp>
        <p:nvSpPr>
          <p:cNvPr id="4" name="Rectangle: Rounded Corners 3">
            <a:extLst>
              <a:ext uri="{FF2B5EF4-FFF2-40B4-BE49-F238E27FC236}">
                <a16:creationId xmlns:a16="http://schemas.microsoft.com/office/drawing/2014/main" id="{480CDD08-D512-423F-A894-B1FD46406BAA}"/>
              </a:ext>
            </a:extLst>
          </p:cNvPr>
          <p:cNvSpPr/>
          <p:nvPr/>
        </p:nvSpPr>
        <p:spPr>
          <a:xfrm>
            <a:off x="705679" y="1881808"/>
            <a:ext cx="3087756" cy="30745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a:p>
            <a:pPr algn="ctr"/>
            <a:endParaRPr lang="en-GB" sz="2400" dirty="0"/>
          </a:p>
          <a:p>
            <a:pPr algn="ctr"/>
            <a:r>
              <a:rPr lang="en-GB" sz="2400" dirty="0"/>
              <a:t>Breathlessness affects 1 in 10 people and causes significant distress</a:t>
            </a:r>
          </a:p>
        </p:txBody>
      </p:sp>
      <p:sp>
        <p:nvSpPr>
          <p:cNvPr id="5" name="Rectangle: Rounded Corners 4">
            <a:extLst>
              <a:ext uri="{FF2B5EF4-FFF2-40B4-BE49-F238E27FC236}">
                <a16:creationId xmlns:a16="http://schemas.microsoft.com/office/drawing/2014/main" id="{58A45AFD-FEFF-4515-A07D-4637584D507A}"/>
              </a:ext>
            </a:extLst>
          </p:cNvPr>
          <p:cNvSpPr/>
          <p:nvPr/>
        </p:nvSpPr>
        <p:spPr>
          <a:xfrm>
            <a:off x="4552122" y="1842052"/>
            <a:ext cx="3087756" cy="311426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a:p>
            <a:pPr algn="ctr"/>
            <a:endParaRPr lang="en-GB" sz="2400" dirty="0"/>
          </a:p>
          <a:p>
            <a:pPr algn="ctr"/>
            <a:r>
              <a:rPr lang="en-GB" sz="2400" dirty="0"/>
              <a:t>Breathlessness and associated diagnosis is complex   </a:t>
            </a:r>
          </a:p>
        </p:txBody>
      </p:sp>
      <p:sp>
        <p:nvSpPr>
          <p:cNvPr id="6" name="Rectangle: Rounded Corners 5">
            <a:extLst>
              <a:ext uri="{FF2B5EF4-FFF2-40B4-BE49-F238E27FC236}">
                <a16:creationId xmlns:a16="http://schemas.microsoft.com/office/drawing/2014/main" id="{B48CC216-B869-4FC4-A008-533BC4D72F2B}"/>
              </a:ext>
            </a:extLst>
          </p:cNvPr>
          <p:cNvSpPr/>
          <p:nvPr/>
        </p:nvSpPr>
        <p:spPr>
          <a:xfrm>
            <a:off x="8398565" y="1842052"/>
            <a:ext cx="3087756" cy="3114262"/>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a:p>
            <a:pPr algn="ctr"/>
            <a:endParaRPr lang="en-GB" sz="2400" dirty="0"/>
          </a:p>
          <a:p>
            <a:pPr algn="ctr"/>
            <a:r>
              <a:rPr lang="en-GB" sz="2400" dirty="0"/>
              <a:t>Consider all causes and offer breathlessness management advice</a:t>
            </a:r>
          </a:p>
        </p:txBody>
      </p:sp>
      <p:sp>
        <p:nvSpPr>
          <p:cNvPr id="10" name="Arrow: Right 9">
            <a:extLst>
              <a:ext uri="{FF2B5EF4-FFF2-40B4-BE49-F238E27FC236}">
                <a16:creationId xmlns:a16="http://schemas.microsoft.com/office/drawing/2014/main" id="{46351F26-892C-4F18-82A2-CB19F46EA685}"/>
              </a:ext>
            </a:extLst>
          </p:cNvPr>
          <p:cNvSpPr/>
          <p:nvPr/>
        </p:nvSpPr>
        <p:spPr>
          <a:xfrm>
            <a:off x="2617304" y="5356296"/>
            <a:ext cx="5781261" cy="796924"/>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CONSIDER A SYMPTOM BASED APPROACH</a:t>
            </a:r>
          </a:p>
        </p:txBody>
      </p:sp>
      <p:pic>
        <p:nvPicPr>
          <p:cNvPr id="12" name="Graphic 11" descr="Tick with solid fill">
            <a:extLst>
              <a:ext uri="{FF2B5EF4-FFF2-40B4-BE49-F238E27FC236}">
                <a16:creationId xmlns:a16="http://schemas.microsoft.com/office/drawing/2014/main" id="{0DBF8A01-3C84-4A2D-ABCA-C3381BDA84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5742" y="2090669"/>
            <a:ext cx="692426" cy="692426"/>
          </a:xfrm>
          <a:prstGeom prst="rect">
            <a:avLst/>
          </a:prstGeom>
        </p:spPr>
      </p:pic>
      <p:pic>
        <p:nvPicPr>
          <p:cNvPr id="16" name="Graphic 15" descr="Man with solid fill">
            <a:extLst>
              <a:ext uri="{FF2B5EF4-FFF2-40B4-BE49-F238E27FC236}">
                <a16:creationId xmlns:a16="http://schemas.microsoft.com/office/drawing/2014/main" id="{03332449-4A89-493B-800E-36DC629F10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165" y="2097297"/>
            <a:ext cx="539885" cy="539885"/>
          </a:xfrm>
          <a:prstGeom prst="rect">
            <a:avLst/>
          </a:prstGeom>
        </p:spPr>
      </p:pic>
      <p:pic>
        <p:nvPicPr>
          <p:cNvPr id="17" name="Graphic 16" descr="Man with solid fill">
            <a:extLst>
              <a:ext uri="{FF2B5EF4-FFF2-40B4-BE49-F238E27FC236}">
                <a16:creationId xmlns:a16="http://schemas.microsoft.com/office/drawing/2014/main" id="{FD0AD7B2-4F1E-4465-905D-FEF910CBCF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40876" y="2097297"/>
            <a:ext cx="539885" cy="539885"/>
          </a:xfrm>
          <a:prstGeom prst="rect">
            <a:avLst/>
          </a:prstGeom>
        </p:spPr>
      </p:pic>
      <p:pic>
        <p:nvPicPr>
          <p:cNvPr id="19" name="Graphic 18" descr="Woman with solid fill">
            <a:extLst>
              <a:ext uri="{FF2B5EF4-FFF2-40B4-BE49-F238E27FC236}">
                <a16:creationId xmlns:a16="http://schemas.microsoft.com/office/drawing/2014/main" id="{C9BFB851-0A52-45D6-8340-A96BF444A8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0904" y="2097297"/>
            <a:ext cx="539885" cy="539885"/>
          </a:xfrm>
          <a:prstGeom prst="rect">
            <a:avLst/>
          </a:prstGeom>
        </p:spPr>
      </p:pic>
      <p:pic>
        <p:nvPicPr>
          <p:cNvPr id="20" name="Graphic 19" descr="Woman with solid fill">
            <a:extLst>
              <a:ext uri="{FF2B5EF4-FFF2-40B4-BE49-F238E27FC236}">
                <a16:creationId xmlns:a16="http://schemas.microsoft.com/office/drawing/2014/main" id="{5980A5AF-A2A0-4830-85DA-A1FAA8A96A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37593" y="2097296"/>
            <a:ext cx="539885" cy="539885"/>
          </a:xfrm>
          <a:prstGeom prst="rect">
            <a:avLst/>
          </a:prstGeom>
        </p:spPr>
      </p:pic>
      <p:pic>
        <p:nvPicPr>
          <p:cNvPr id="21" name="Graphic 20" descr="Man with solid fill">
            <a:extLst>
              <a:ext uri="{FF2B5EF4-FFF2-40B4-BE49-F238E27FC236}">
                <a16:creationId xmlns:a16="http://schemas.microsoft.com/office/drawing/2014/main" id="{ADC59847-1DB2-411E-B415-33867EE11B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35836" y="2090669"/>
            <a:ext cx="539885" cy="539885"/>
          </a:xfrm>
          <a:prstGeom prst="rect">
            <a:avLst/>
          </a:prstGeom>
        </p:spPr>
      </p:pic>
      <p:pic>
        <p:nvPicPr>
          <p:cNvPr id="22" name="Graphic 21" descr="Man with solid fill">
            <a:extLst>
              <a:ext uri="{FF2B5EF4-FFF2-40B4-BE49-F238E27FC236}">
                <a16:creationId xmlns:a16="http://schemas.microsoft.com/office/drawing/2014/main" id="{B2E84C0C-146B-421E-9F4A-2CB1930125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23492" y="2093983"/>
            <a:ext cx="539885" cy="539885"/>
          </a:xfrm>
          <a:prstGeom prst="rect">
            <a:avLst/>
          </a:prstGeom>
        </p:spPr>
      </p:pic>
      <p:pic>
        <p:nvPicPr>
          <p:cNvPr id="23" name="Graphic 22" descr="Man with solid fill">
            <a:extLst>
              <a:ext uri="{FF2B5EF4-FFF2-40B4-BE49-F238E27FC236}">
                <a16:creationId xmlns:a16="http://schemas.microsoft.com/office/drawing/2014/main" id="{C3DF1FE6-844C-4E62-BB76-324ACA3097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2970" y="2093983"/>
            <a:ext cx="539885" cy="539885"/>
          </a:xfrm>
          <a:prstGeom prst="rect">
            <a:avLst/>
          </a:prstGeom>
        </p:spPr>
      </p:pic>
      <p:pic>
        <p:nvPicPr>
          <p:cNvPr id="24" name="Graphic 23" descr="Woman with solid fill">
            <a:extLst>
              <a:ext uri="{FF2B5EF4-FFF2-40B4-BE49-F238E27FC236}">
                <a16:creationId xmlns:a16="http://schemas.microsoft.com/office/drawing/2014/main" id="{987C19EC-7BA0-43A6-97C7-CC152DB9CE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38231" y="2093983"/>
            <a:ext cx="539885" cy="539885"/>
          </a:xfrm>
          <a:prstGeom prst="rect">
            <a:avLst/>
          </a:prstGeom>
        </p:spPr>
      </p:pic>
      <p:pic>
        <p:nvPicPr>
          <p:cNvPr id="25" name="Graphic 24" descr="Woman with solid fill">
            <a:extLst>
              <a:ext uri="{FF2B5EF4-FFF2-40B4-BE49-F238E27FC236}">
                <a16:creationId xmlns:a16="http://schemas.microsoft.com/office/drawing/2014/main" id="{8D9BBCF6-3A41-4C8E-93F2-F268CA7B7D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52942" y="2090669"/>
            <a:ext cx="539885" cy="539885"/>
          </a:xfrm>
          <a:prstGeom prst="rect">
            <a:avLst/>
          </a:prstGeom>
        </p:spPr>
      </p:pic>
      <p:pic>
        <p:nvPicPr>
          <p:cNvPr id="27" name="Graphic 26" descr="Woman with solid fill">
            <a:extLst>
              <a:ext uri="{FF2B5EF4-FFF2-40B4-BE49-F238E27FC236}">
                <a16:creationId xmlns:a16="http://schemas.microsoft.com/office/drawing/2014/main" id="{15794217-B24B-4F24-A97F-34FA59B979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27403" y="2090669"/>
            <a:ext cx="539885" cy="539885"/>
          </a:xfrm>
          <a:prstGeom prst="rect">
            <a:avLst/>
          </a:prstGeom>
        </p:spPr>
      </p:pic>
      <p:pic>
        <p:nvPicPr>
          <p:cNvPr id="29" name="Graphic 28" descr="Playbook with solid fill">
            <a:extLst>
              <a:ext uri="{FF2B5EF4-FFF2-40B4-BE49-F238E27FC236}">
                <a16:creationId xmlns:a16="http://schemas.microsoft.com/office/drawing/2014/main" id="{04F2EE12-484D-4471-900D-8C54961968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6724" y="2050912"/>
            <a:ext cx="1018552" cy="1018552"/>
          </a:xfrm>
          <a:prstGeom prst="rect">
            <a:avLst/>
          </a:prstGeom>
        </p:spPr>
      </p:pic>
      <p:sp>
        <p:nvSpPr>
          <p:cNvPr id="28" name="Footer Placeholder 3">
            <a:extLst>
              <a:ext uri="{FF2B5EF4-FFF2-40B4-BE49-F238E27FC236}">
                <a16:creationId xmlns:a16="http://schemas.microsoft.com/office/drawing/2014/main" id="{007F1B69-7E9B-4506-968A-C7D0AA57D00C}"/>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168611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79B1EF-0E04-40B8-A918-0A21BBC6EEAF}"/>
              </a:ext>
            </a:extLst>
          </p:cNvPr>
          <p:cNvSpPr>
            <a:spLocks noGrp="1"/>
          </p:cNvSpPr>
          <p:nvPr>
            <p:ph type="title"/>
          </p:nvPr>
        </p:nvSpPr>
        <p:spPr>
          <a:xfrm>
            <a:off x="387626" y="519545"/>
            <a:ext cx="10515600" cy="1325563"/>
          </a:xfrm>
        </p:spPr>
        <p:txBody>
          <a:bodyPr/>
          <a:lstStyle/>
          <a:p>
            <a:r>
              <a:rPr lang="en-GB" dirty="0">
                <a:solidFill>
                  <a:schemeClr val="accent1">
                    <a:lumMod val="75000"/>
                  </a:schemeClr>
                </a:solidFill>
              </a:rPr>
              <a:t>References</a:t>
            </a:r>
          </a:p>
        </p:txBody>
      </p:sp>
      <p:sp>
        <p:nvSpPr>
          <p:cNvPr id="5" name="TextBox 4">
            <a:extLst>
              <a:ext uri="{FF2B5EF4-FFF2-40B4-BE49-F238E27FC236}">
                <a16:creationId xmlns:a16="http://schemas.microsoft.com/office/drawing/2014/main" id="{FEF69B9D-AE5B-4F24-BEE8-B5868FFD3233}"/>
              </a:ext>
            </a:extLst>
          </p:cNvPr>
          <p:cNvSpPr txBox="1"/>
          <p:nvPr/>
        </p:nvSpPr>
        <p:spPr>
          <a:xfrm>
            <a:off x="387626" y="1325563"/>
            <a:ext cx="11526078" cy="5093702"/>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Ø"/>
            </a:pPr>
            <a:r>
              <a:rPr lang="en-US" sz="1600" dirty="0">
                <a:effectLst/>
                <a:latin typeface="Calibri" panose="020F0502020204030204" pitchFamily="34" charset="0"/>
                <a:ea typeface="Calibri" panose="020F0502020204030204" pitchFamily="34" charset="0"/>
              </a:rPr>
              <a:t>Bowden JA, To TH, Abernethy AP, </a:t>
            </a:r>
            <a:r>
              <a:rPr lang="en-US" sz="1600" dirty="0" err="1">
                <a:effectLst/>
                <a:latin typeface="Calibri" panose="020F0502020204030204" pitchFamily="34" charset="0"/>
                <a:ea typeface="Calibri" panose="020F0502020204030204" pitchFamily="34" charset="0"/>
              </a:rPr>
              <a:t>Currow</a:t>
            </a:r>
            <a:r>
              <a:rPr lang="en-US" sz="1600" dirty="0">
                <a:effectLst/>
                <a:latin typeface="Calibri" panose="020F0502020204030204" pitchFamily="34" charset="0"/>
                <a:ea typeface="Calibri" panose="020F0502020204030204" pitchFamily="34" charset="0"/>
              </a:rPr>
              <a:t> DC. Predictors of chronic breathlessness: a large population study. BMC Public Health. 2011;11:33.</a:t>
            </a:r>
            <a:endParaRPr lang="en-GB" sz="1600" dirty="0">
              <a:effectLst/>
              <a:latin typeface="Calibri" panose="020F0502020204030204" pitchFamily="34" charset="0"/>
              <a:ea typeface="Calibri" panose="020F0502020204030204" pitchFamily="34" charset="0"/>
            </a:endParaRPr>
          </a:p>
          <a:p>
            <a:pPr marL="285750" indent="-285750">
              <a:spcBef>
                <a:spcPts val="600"/>
              </a:spcBef>
              <a:spcAft>
                <a:spcPts val="600"/>
              </a:spcAft>
              <a:buFont typeface="Wingdings" panose="05000000000000000000" pitchFamily="2" charset="2"/>
              <a:buChar char="Ø"/>
            </a:pPr>
            <a:r>
              <a:rPr lang="en-US" sz="1600" dirty="0" err="1">
                <a:effectLst/>
                <a:latin typeface="Calibri" panose="020F0502020204030204" pitchFamily="34" charset="0"/>
                <a:ea typeface="Calibri" panose="020F0502020204030204" pitchFamily="34" charset="0"/>
              </a:rPr>
              <a:t>Currow</a:t>
            </a:r>
            <a:r>
              <a:rPr lang="en-US" sz="1600" dirty="0">
                <a:effectLst/>
                <a:latin typeface="Calibri" panose="020F0502020204030204" pitchFamily="34" charset="0"/>
                <a:ea typeface="Calibri" panose="020F0502020204030204" pitchFamily="34" charset="0"/>
              </a:rPr>
              <a:t> DC, Plummer JL, Crockett A, Abernethy AP. A community population survey of prevalence and severity of dyspnea in adults. J Pain Symptom Manage. 2009;38(4):533-45.</a:t>
            </a:r>
          </a:p>
          <a:p>
            <a:pPr marL="285750" indent="-285750">
              <a:spcBef>
                <a:spcPts val="600"/>
              </a:spcBef>
              <a:spcAft>
                <a:spcPts val="600"/>
              </a:spcAft>
              <a:buFont typeface="Wingdings" panose="05000000000000000000" pitchFamily="2" charset="2"/>
              <a:buChar char="Ø"/>
            </a:pPr>
            <a:r>
              <a:rPr lang="en-GB" sz="1600" dirty="0">
                <a:effectLst/>
                <a:latin typeface="Calibri" panose="020F0502020204030204" pitchFamily="34" charset="0"/>
                <a:ea typeface="Calibri" panose="020F0502020204030204" pitchFamily="34" charset="0"/>
                <a:cs typeface="Times New Roman" panose="02020603050405020304" pitchFamily="18" charset="0"/>
              </a:rPr>
              <a:t>Doe GE, Williams MT, Chantrell S, Steiner MC, Armstrong N, Hutchinson A, et al. Diagnostic delays for breathlessness in primary care: a qualitative study to investigate current care and inform future pathways. British Journal of General Practice. 2023:BJGP.2022.0475</a:t>
            </a:r>
            <a:endParaRPr lang="en-US" sz="1600" dirty="0">
              <a:latin typeface="Calibri" panose="020F0502020204030204" pitchFamily="34" charset="0"/>
              <a:ea typeface="Calibri" panose="020F0502020204030204" pitchFamily="34" charset="0"/>
            </a:endParaRPr>
          </a:p>
          <a:p>
            <a:pPr marL="285750" indent="-285750">
              <a:spcBef>
                <a:spcPts val="600"/>
              </a:spcBef>
              <a:spcAft>
                <a:spcPts val="600"/>
              </a:spcAft>
              <a:buFont typeface="Wingdings" panose="05000000000000000000" pitchFamily="2" charset="2"/>
              <a:buChar char="Ø"/>
            </a:pPr>
            <a:r>
              <a:rPr lang="en-US" sz="1600" dirty="0">
                <a:latin typeface="Calibri" panose="020F0502020204030204" pitchFamily="34" charset="0"/>
                <a:ea typeface="Calibri" panose="020F0502020204030204" pitchFamily="34" charset="0"/>
              </a:rPr>
              <a:t>Hutchinson A, Pickering A, Williams P, Bland JM, Johnson MJ. Breathlessness and presentation to the emergency department: a survey and clinical record review. BMC </a:t>
            </a:r>
            <a:r>
              <a:rPr lang="en-US" sz="1600" dirty="0" err="1">
                <a:latin typeface="Calibri" panose="020F0502020204030204" pitchFamily="34" charset="0"/>
                <a:ea typeface="Calibri" panose="020F0502020204030204" pitchFamily="34" charset="0"/>
              </a:rPr>
              <a:t>Pulm</a:t>
            </a:r>
            <a:r>
              <a:rPr lang="en-US" sz="1600" dirty="0">
                <a:latin typeface="Calibri" panose="020F0502020204030204" pitchFamily="34" charset="0"/>
                <a:ea typeface="Calibri" panose="020F0502020204030204" pitchFamily="34" charset="0"/>
              </a:rPr>
              <a:t> Med. 2017;17(1):53.</a:t>
            </a:r>
            <a:endParaRPr lang="en-GB" sz="1600" dirty="0">
              <a:latin typeface="Calibri" panose="020F0502020204030204" pitchFamily="34" charset="0"/>
              <a:ea typeface="Calibri" panose="020F0502020204030204" pitchFamily="34" charset="0"/>
            </a:endParaRPr>
          </a:p>
          <a:p>
            <a:pPr marL="285750" indent="-285750">
              <a:spcBef>
                <a:spcPts val="600"/>
              </a:spcBef>
              <a:spcAft>
                <a:spcPts val="600"/>
              </a:spcAft>
              <a:buFont typeface="Wingdings" panose="05000000000000000000" pitchFamily="2" charset="2"/>
              <a:buChar char="Ø"/>
            </a:pPr>
            <a:r>
              <a:rPr lang="en-GB" sz="1600" dirty="0">
                <a:latin typeface="Calibri" panose="020F0502020204030204" pitchFamily="34" charset="0"/>
                <a:ea typeface="Calibri" panose="020F0502020204030204" pitchFamily="34" charset="0"/>
                <a:cs typeface="Times New Roman" panose="02020603050405020304" pitchFamily="18" charset="0"/>
              </a:rPr>
              <a:t>Kim D, </a:t>
            </a:r>
            <a:r>
              <a:rPr lang="en-GB" sz="1600" dirty="0" err="1">
                <a:latin typeface="Calibri" panose="020F0502020204030204" pitchFamily="34" charset="0"/>
                <a:ea typeface="Calibri" panose="020F0502020204030204" pitchFamily="34" charset="0"/>
                <a:cs typeface="Times New Roman" panose="02020603050405020304" pitchFamily="18" charset="0"/>
              </a:rPr>
              <a:t>Hayhoe</a:t>
            </a:r>
            <a:r>
              <a:rPr lang="en-GB" sz="1600" dirty="0">
                <a:latin typeface="Calibri" panose="020F0502020204030204" pitchFamily="34" charset="0"/>
                <a:ea typeface="Calibri" panose="020F0502020204030204" pitchFamily="34" charset="0"/>
                <a:cs typeface="Times New Roman" panose="02020603050405020304" pitchFamily="18" charset="0"/>
              </a:rPr>
              <a:t> B, Aylin P, Majeed A, Cowie MR, Bottle A. Route to heart failure diagnosis in English primary care: a retrospective cohort study of variation. Br J Gen </a:t>
            </a:r>
            <a:r>
              <a:rPr lang="en-GB" sz="1600" dirty="0" err="1">
                <a:latin typeface="Calibri" panose="020F0502020204030204" pitchFamily="34" charset="0"/>
                <a:ea typeface="Calibri" panose="020F0502020204030204" pitchFamily="34" charset="0"/>
                <a:cs typeface="Times New Roman" panose="02020603050405020304" pitchFamily="18" charset="0"/>
              </a:rPr>
              <a:t>Pract</a:t>
            </a:r>
            <a:r>
              <a:rPr lang="en-GB" sz="1600" dirty="0">
                <a:latin typeface="Calibri" panose="020F0502020204030204" pitchFamily="34" charset="0"/>
                <a:ea typeface="Calibri" panose="020F0502020204030204" pitchFamily="34" charset="0"/>
                <a:cs typeface="Times New Roman" panose="02020603050405020304" pitchFamily="18" charset="0"/>
              </a:rPr>
              <a:t>. 2019;69(687):e697-e705</a:t>
            </a:r>
          </a:p>
          <a:p>
            <a:pPr marL="285750" indent="-285750">
              <a:spcBef>
                <a:spcPts val="600"/>
              </a:spcBef>
              <a:spcAft>
                <a:spcPts val="600"/>
              </a:spcAft>
              <a:buFont typeface="Wingdings" panose="05000000000000000000" pitchFamily="2" charset="2"/>
              <a:buChar char="Ø"/>
            </a:pPr>
            <a:r>
              <a:rPr lang="en-GB" sz="1600" dirty="0" err="1">
                <a:latin typeface="Calibri" panose="020F0502020204030204" pitchFamily="34" charset="0"/>
                <a:ea typeface="Calibri" panose="020F0502020204030204" pitchFamily="34" charset="0"/>
                <a:cs typeface="Times New Roman" panose="02020603050405020304" pitchFamily="18" charset="0"/>
              </a:rPr>
              <a:t>Laribi</a:t>
            </a:r>
            <a:r>
              <a:rPr lang="en-GB" sz="1600" dirty="0">
                <a:latin typeface="Calibri" panose="020F0502020204030204" pitchFamily="34" charset="0"/>
                <a:ea typeface="Calibri" panose="020F0502020204030204" pitchFamily="34" charset="0"/>
                <a:cs typeface="Times New Roman" panose="02020603050405020304" pitchFamily="18" charset="0"/>
              </a:rPr>
              <a:t> S, </a:t>
            </a:r>
            <a:r>
              <a:rPr lang="en-GB" sz="1600" dirty="0" err="1">
                <a:latin typeface="Calibri" panose="020F0502020204030204" pitchFamily="34" charset="0"/>
                <a:ea typeface="Calibri" panose="020F0502020204030204" pitchFamily="34" charset="0"/>
                <a:cs typeface="Times New Roman" panose="02020603050405020304" pitchFamily="18" charset="0"/>
              </a:rPr>
              <a:t>Keijzers</a:t>
            </a:r>
            <a:r>
              <a:rPr lang="en-GB" sz="1600" dirty="0">
                <a:latin typeface="Calibri" panose="020F0502020204030204" pitchFamily="34" charset="0"/>
                <a:ea typeface="Calibri" panose="020F0502020204030204" pitchFamily="34" charset="0"/>
                <a:cs typeface="Times New Roman" panose="02020603050405020304" pitchFamily="18" charset="0"/>
              </a:rPr>
              <a:t> G, van Meer O, </a:t>
            </a:r>
            <a:r>
              <a:rPr lang="en-GB" sz="1600" dirty="0" err="1">
                <a:latin typeface="Calibri" panose="020F0502020204030204" pitchFamily="34" charset="0"/>
                <a:ea typeface="Calibri" panose="020F0502020204030204" pitchFamily="34" charset="0"/>
                <a:cs typeface="Times New Roman" panose="02020603050405020304" pitchFamily="18" charset="0"/>
              </a:rPr>
              <a:t>Klim</a:t>
            </a:r>
            <a:r>
              <a:rPr lang="en-GB" sz="1600" dirty="0">
                <a:latin typeface="Calibri" panose="020F0502020204030204" pitchFamily="34" charset="0"/>
                <a:ea typeface="Calibri" panose="020F0502020204030204" pitchFamily="34" charset="0"/>
                <a:cs typeface="Times New Roman" panose="02020603050405020304" pitchFamily="18" charset="0"/>
              </a:rPr>
              <a:t> S, </a:t>
            </a:r>
            <a:r>
              <a:rPr lang="en-GB" sz="1600" dirty="0" err="1">
                <a:latin typeface="Calibri" panose="020F0502020204030204" pitchFamily="34" charset="0"/>
                <a:ea typeface="Calibri" panose="020F0502020204030204" pitchFamily="34" charset="0"/>
                <a:cs typeface="Times New Roman" panose="02020603050405020304" pitchFamily="18" charset="0"/>
              </a:rPr>
              <a:t>Motiejunaite</a:t>
            </a:r>
            <a:r>
              <a:rPr lang="en-GB" sz="1600" dirty="0">
                <a:latin typeface="Calibri" panose="020F0502020204030204" pitchFamily="34" charset="0"/>
                <a:ea typeface="Calibri" panose="020F0502020204030204" pitchFamily="34" charset="0"/>
                <a:cs typeface="Times New Roman" panose="02020603050405020304" pitchFamily="18" charset="0"/>
              </a:rPr>
              <a:t> J, </a:t>
            </a:r>
            <a:r>
              <a:rPr lang="en-GB" sz="1600" dirty="0" err="1">
                <a:latin typeface="Calibri" panose="020F0502020204030204" pitchFamily="34" charset="0"/>
                <a:ea typeface="Calibri" panose="020F0502020204030204" pitchFamily="34" charset="0"/>
                <a:cs typeface="Times New Roman" panose="02020603050405020304" pitchFamily="18" charset="0"/>
              </a:rPr>
              <a:t>Kuan</a:t>
            </a:r>
            <a:r>
              <a:rPr lang="en-GB" sz="1600" dirty="0">
                <a:latin typeface="Calibri" panose="020F0502020204030204" pitchFamily="34" charset="0"/>
                <a:ea typeface="Calibri" panose="020F0502020204030204" pitchFamily="34" charset="0"/>
                <a:cs typeface="Times New Roman" panose="02020603050405020304" pitchFamily="18" charset="0"/>
              </a:rPr>
              <a:t> WS, et al. Epidemiology of patients presenting with </a:t>
            </a:r>
            <a:r>
              <a:rPr lang="en-GB" sz="1600" dirty="0" err="1">
                <a:latin typeface="Calibri" panose="020F0502020204030204" pitchFamily="34" charset="0"/>
                <a:ea typeface="Calibri" panose="020F0502020204030204" pitchFamily="34" charset="0"/>
                <a:cs typeface="Times New Roman" panose="02020603050405020304" pitchFamily="18" charset="0"/>
              </a:rPr>
              <a:t>dyspnea</a:t>
            </a:r>
            <a:r>
              <a:rPr lang="en-GB" sz="1600" dirty="0">
                <a:latin typeface="Calibri" panose="020F0502020204030204" pitchFamily="34" charset="0"/>
                <a:ea typeface="Calibri" panose="020F0502020204030204" pitchFamily="34" charset="0"/>
                <a:cs typeface="Times New Roman" panose="02020603050405020304" pitchFamily="18" charset="0"/>
              </a:rPr>
              <a:t> to emergency departments in Europe and the Asia-Pacific region. European Journal of Emergency Medicine. 2019;26(5):345-9</a:t>
            </a:r>
          </a:p>
          <a:p>
            <a:pPr marL="285750" indent="-285750">
              <a:spcBef>
                <a:spcPts val="600"/>
              </a:spcBef>
              <a:spcAft>
                <a:spcPts val="600"/>
              </a:spcAft>
              <a:buFont typeface="Wingdings" panose="05000000000000000000" pitchFamily="2" charset="2"/>
              <a:buChar char="Ø"/>
            </a:pPr>
            <a:r>
              <a:rPr lang="en-GB" sz="1600" dirty="0">
                <a:latin typeface="Calibri" panose="020F0502020204030204" pitchFamily="34" charset="0"/>
                <a:ea typeface="Calibri" panose="020F0502020204030204" pitchFamily="34" charset="0"/>
                <a:cs typeface="Times New Roman" panose="02020603050405020304" pitchFamily="18" charset="0"/>
              </a:rPr>
              <a:t>Sandberg J, </a:t>
            </a:r>
            <a:r>
              <a:rPr lang="en-GB" sz="1600" dirty="0" err="1">
                <a:latin typeface="Calibri" panose="020F0502020204030204" pitchFamily="34" charset="0"/>
                <a:ea typeface="Calibri" panose="020F0502020204030204" pitchFamily="34" charset="0"/>
                <a:cs typeface="Times New Roman" panose="02020603050405020304" pitchFamily="18" charset="0"/>
              </a:rPr>
              <a:t>Ekstrom</a:t>
            </a:r>
            <a:r>
              <a:rPr lang="en-GB" sz="1600" dirty="0">
                <a:latin typeface="Calibri" panose="020F0502020204030204" pitchFamily="34" charset="0"/>
                <a:ea typeface="Calibri" panose="020F0502020204030204" pitchFamily="34" charset="0"/>
                <a:cs typeface="Times New Roman" panose="02020603050405020304" pitchFamily="18" charset="0"/>
              </a:rPr>
              <a:t> M, </a:t>
            </a:r>
            <a:r>
              <a:rPr lang="en-GB" sz="1600" dirty="0" err="1">
                <a:latin typeface="Calibri" panose="020F0502020204030204" pitchFamily="34" charset="0"/>
                <a:ea typeface="Calibri" panose="020F0502020204030204" pitchFamily="34" charset="0"/>
                <a:cs typeface="Times New Roman" panose="02020603050405020304" pitchFamily="18" charset="0"/>
              </a:rPr>
              <a:t>Borjesson</a:t>
            </a:r>
            <a:r>
              <a:rPr lang="en-GB" sz="1600" dirty="0">
                <a:latin typeface="Calibri" panose="020F0502020204030204" pitchFamily="34" charset="0"/>
                <a:ea typeface="Calibri" panose="020F0502020204030204" pitchFamily="34" charset="0"/>
                <a:cs typeface="Times New Roman" panose="02020603050405020304" pitchFamily="18" charset="0"/>
              </a:rPr>
              <a:t> M, Bergstrom G, Rosengren A, </a:t>
            </a:r>
            <a:r>
              <a:rPr lang="en-GB" sz="1600" dirty="0" err="1">
                <a:latin typeface="Calibri" panose="020F0502020204030204" pitchFamily="34" charset="0"/>
                <a:ea typeface="Calibri" panose="020F0502020204030204" pitchFamily="34" charset="0"/>
                <a:cs typeface="Times New Roman" panose="02020603050405020304" pitchFamily="18" charset="0"/>
              </a:rPr>
              <a:t>Angeras</a:t>
            </a:r>
            <a:r>
              <a:rPr lang="en-GB" sz="1600" dirty="0">
                <a:latin typeface="Calibri" panose="020F0502020204030204" pitchFamily="34" charset="0"/>
                <a:ea typeface="Calibri" panose="020F0502020204030204" pitchFamily="34" charset="0"/>
                <a:cs typeface="Times New Roman" panose="02020603050405020304" pitchFamily="18" charset="0"/>
              </a:rPr>
              <a:t> O, et al. Underlying contributing conditions to breathlessness among middle-aged individuals in the general population: a cross-sectional study. BMJ Open Respir Res. 2020</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7" name="Footer Placeholder 3">
            <a:extLst>
              <a:ext uri="{FF2B5EF4-FFF2-40B4-BE49-F238E27FC236}">
                <a16:creationId xmlns:a16="http://schemas.microsoft.com/office/drawing/2014/main" id="{933910B0-261C-4A44-8234-C2FE0060CD53}"/>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2414106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65C5-5E28-29E7-7B23-87349BC64BD8}"/>
              </a:ext>
            </a:extLst>
          </p:cNvPr>
          <p:cNvSpPr>
            <a:spLocks noGrp="1"/>
          </p:cNvSpPr>
          <p:nvPr>
            <p:ph type="ctrTitle"/>
          </p:nvPr>
        </p:nvSpPr>
        <p:spPr>
          <a:xfrm>
            <a:off x="1249959" y="1122363"/>
            <a:ext cx="10100345" cy="2387600"/>
          </a:xfrm>
        </p:spPr>
        <p:txBody>
          <a:bodyPr>
            <a:normAutofit/>
          </a:bodyPr>
          <a:lstStyle/>
          <a:p>
            <a:r>
              <a:rPr lang="en-GB" sz="4400" b="1" dirty="0">
                <a:solidFill>
                  <a:srgbClr val="173C80"/>
                </a:solidFill>
                <a:latin typeface="+mn-lt"/>
              </a:rPr>
              <a:t>Breathing Thinking Functioning model </a:t>
            </a:r>
          </a:p>
        </p:txBody>
      </p:sp>
      <p:sp>
        <p:nvSpPr>
          <p:cNvPr id="4" name="Subtitle 2">
            <a:extLst>
              <a:ext uri="{FF2B5EF4-FFF2-40B4-BE49-F238E27FC236}">
                <a16:creationId xmlns:a16="http://schemas.microsoft.com/office/drawing/2014/main" id="{57ECD4FD-A803-1B28-2DFA-1B419615B78B}"/>
              </a:ext>
            </a:extLst>
          </p:cNvPr>
          <p:cNvSpPr>
            <a:spLocks noGrp="1"/>
          </p:cNvSpPr>
          <p:nvPr>
            <p:ph type="subTitle" idx="1"/>
          </p:nvPr>
        </p:nvSpPr>
        <p:spPr>
          <a:xfrm>
            <a:off x="2425700" y="3939759"/>
            <a:ext cx="7340600" cy="1655763"/>
          </a:xfrm>
        </p:spPr>
        <p:txBody>
          <a:bodyPr>
            <a:normAutofit fontScale="92500" lnSpcReduction="20000"/>
          </a:bodyPr>
          <a:lstStyle/>
          <a:p>
            <a:r>
              <a:rPr lang="en-GB" sz="3200" dirty="0"/>
              <a:t>Dr Ioanna Tsiligianni, MD, PhD, MPH/HCM,</a:t>
            </a:r>
          </a:p>
          <a:p>
            <a:r>
              <a:rPr lang="en-GB" sz="2000" dirty="0"/>
              <a:t>Associate Professor in General Practice and Public Health, Department of Social Medicine, University of Crete</a:t>
            </a:r>
          </a:p>
          <a:p>
            <a:r>
              <a:rPr lang="en-GB" sz="2000" dirty="0"/>
              <a:t>IPCRG past president</a:t>
            </a:r>
          </a:p>
          <a:p>
            <a:r>
              <a:rPr lang="en-GB" sz="2000" dirty="0"/>
              <a:t>EiC </a:t>
            </a:r>
            <a:r>
              <a:rPr lang="en-GB" sz="2000" dirty="0" err="1"/>
              <a:t>npj</a:t>
            </a:r>
            <a:r>
              <a:rPr lang="en-GB" sz="2000" dirty="0"/>
              <a:t> PCRM</a:t>
            </a:r>
          </a:p>
          <a:p>
            <a:endParaRPr lang="en-GB" dirty="0"/>
          </a:p>
        </p:txBody>
      </p:sp>
    </p:spTree>
    <p:extLst>
      <p:ext uri="{BB962C8B-B14F-4D97-AF65-F5344CB8AC3E}">
        <p14:creationId xmlns:p14="http://schemas.microsoft.com/office/powerpoint/2010/main" val="172314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27C3A-6693-D2CB-BFB4-3ED691515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1046A-3A07-097B-3B0A-BAFFED90C8AC}"/>
              </a:ext>
            </a:extLst>
          </p:cNvPr>
          <p:cNvSpPr>
            <a:spLocks noGrp="1"/>
          </p:cNvSpPr>
          <p:nvPr>
            <p:ph type="title"/>
          </p:nvPr>
        </p:nvSpPr>
        <p:spPr>
          <a:xfrm>
            <a:off x="838200" y="1223882"/>
            <a:ext cx="10515600" cy="1009651"/>
          </a:xfrm>
        </p:spPr>
        <p:txBody>
          <a:bodyPr/>
          <a:lstStyle/>
          <a:p>
            <a:r>
              <a:rPr lang="en-GB" dirty="0"/>
              <a:t>Disclosure of Interests</a:t>
            </a:r>
          </a:p>
        </p:txBody>
      </p:sp>
      <p:sp>
        <p:nvSpPr>
          <p:cNvPr id="3" name="Content Placeholder 2">
            <a:extLst>
              <a:ext uri="{FF2B5EF4-FFF2-40B4-BE49-F238E27FC236}">
                <a16:creationId xmlns:a16="http://schemas.microsoft.com/office/drawing/2014/main" id="{FC374D71-20C9-1887-3F39-651ED96ACD31}"/>
              </a:ext>
            </a:extLst>
          </p:cNvPr>
          <p:cNvSpPr>
            <a:spLocks noGrp="1"/>
          </p:cNvSpPr>
          <p:nvPr>
            <p:ph idx="1"/>
          </p:nvPr>
        </p:nvSpPr>
        <p:spPr>
          <a:xfrm>
            <a:off x="838200" y="2233533"/>
            <a:ext cx="11015444" cy="3943429"/>
          </a:xfrm>
        </p:spPr>
        <p:txBody>
          <a:bodyPr>
            <a:normAutofit fontScale="92500" lnSpcReduction="10000"/>
          </a:bodyPr>
          <a:lstStyle/>
          <a:p>
            <a:pPr marL="0" indent="0">
              <a:buNone/>
            </a:pPr>
            <a:r>
              <a:rPr lang="en-US" sz="2400" dirty="0"/>
              <a:t>Amanda Barnard- I declare that I do not have any affiliation with, or financial interest in a commercial organization that poses a conflict of interest in relation to the content of my talk.</a:t>
            </a:r>
          </a:p>
          <a:p>
            <a:pPr marL="0" indent="0">
              <a:buNone/>
            </a:pPr>
            <a:endParaRPr lang="en-US" sz="2400" dirty="0"/>
          </a:p>
          <a:p>
            <a:pPr marL="0" indent="0">
              <a:buNone/>
            </a:pPr>
            <a:r>
              <a:rPr lang="en-US" sz="2400" dirty="0"/>
              <a:t>Gillian Doe -I declare that I do not have any affiliation with, or financial interest in a commercial organization that poses a conflict of interest in relation to the content of my talk.</a:t>
            </a:r>
          </a:p>
          <a:p>
            <a:pPr marL="0" indent="0">
              <a:buNone/>
            </a:pPr>
            <a:endParaRPr lang="en-US" sz="2400" dirty="0"/>
          </a:p>
          <a:p>
            <a:pPr marL="0" indent="0">
              <a:buNone/>
            </a:pPr>
            <a:r>
              <a:rPr lang="en-US" sz="2400" dirty="0"/>
              <a:t>Ioanna </a:t>
            </a:r>
            <a:r>
              <a:rPr lang="en-US" sz="2400" dirty="0" err="1"/>
              <a:t>Tsiligianni</a:t>
            </a:r>
            <a:r>
              <a:rPr lang="en-US" sz="2400" dirty="0"/>
              <a:t>-I declare that I do not have any affiliation with, or financial interest in a commercial organization that poses a conflict of interest in relation to the content of my talk.</a:t>
            </a:r>
          </a:p>
          <a:p>
            <a:pPr marL="0" indent="0">
              <a:buNone/>
            </a:pPr>
            <a:endParaRPr lang="en-US" sz="2400" dirty="0"/>
          </a:p>
          <a:p>
            <a:pPr marL="0" indent="0">
              <a:buNone/>
            </a:pPr>
            <a:r>
              <a:rPr lang="en-US" sz="2400" dirty="0"/>
              <a:t>Steve Holmes --I declare that I do not have any affiliation with, or financial interest in a commercial organization that poses a conflict of interest in relation to the content of my talk.</a:t>
            </a:r>
          </a:p>
          <a:p>
            <a:pPr marL="0" indent="0">
              <a:buNone/>
            </a:pPr>
            <a:endParaRPr lang="en-US" sz="2400" dirty="0"/>
          </a:p>
          <a:p>
            <a:pPr marL="0" indent="0">
              <a:buNone/>
            </a:pPr>
            <a:endParaRPr lang="en-US" sz="2400" dirty="0"/>
          </a:p>
          <a:p>
            <a:pPr marL="0" indent="0">
              <a:buNone/>
            </a:pPr>
            <a:endParaRPr lang="en-US" sz="2400" dirty="0"/>
          </a:p>
          <a:p>
            <a:endParaRPr lang="en-US" dirty="0"/>
          </a:p>
        </p:txBody>
      </p:sp>
      <p:sp>
        <p:nvSpPr>
          <p:cNvPr id="5" name="Footer Placeholder 3">
            <a:extLst>
              <a:ext uri="{FF2B5EF4-FFF2-40B4-BE49-F238E27FC236}">
                <a16:creationId xmlns:a16="http://schemas.microsoft.com/office/drawing/2014/main" id="{6EF22495-FB95-573C-6F79-5DBDB178DC06}"/>
              </a:ext>
            </a:extLst>
          </p:cNvPr>
          <p:cNvSpPr>
            <a:spLocks noGrp="1"/>
          </p:cNvSpPr>
          <p:nvPr>
            <p:ph type="ftr" sz="quarter" idx="11"/>
          </p:nvPr>
        </p:nvSpPr>
        <p:spPr>
          <a:xfrm>
            <a:off x="2493033" y="6496315"/>
            <a:ext cx="7841411" cy="365125"/>
          </a:xfrm>
        </p:spPr>
        <p:txBody>
          <a:bodyPr/>
          <a:lstStyle/>
          <a:p>
            <a:r>
              <a:rPr lang="en-US" dirty="0"/>
              <a:t>Thurs 9 May, Session 2, Anna Spathis, BTF model and key evidence-based interventions</a:t>
            </a:r>
          </a:p>
        </p:txBody>
      </p:sp>
    </p:spTree>
    <p:extLst>
      <p:ext uri="{BB962C8B-B14F-4D97-AF65-F5344CB8AC3E}">
        <p14:creationId xmlns:p14="http://schemas.microsoft.com/office/powerpoint/2010/main" val="27497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771D-CBF5-AFA3-8D2C-B6B0300786C5}"/>
              </a:ext>
            </a:extLst>
          </p:cNvPr>
          <p:cNvSpPr>
            <a:spLocks noGrp="1"/>
          </p:cNvSpPr>
          <p:nvPr>
            <p:ph type="title"/>
          </p:nvPr>
        </p:nvSpPr>
        <p:spPr>
          <a:xfrm>
            <a:off x="609600" y="637524"/>
            <a:ext cx="10515600" cy="1325563"/>
          </a:xfrm>
        </p:spPr>
        <p:txBody>
          <a:bodyPr/>
          <a:lstStyle/>
          <a:p>
            <a:r>
              <a:rPr lang="en-GB" b="1" dirty="0">
                <a:solidFill>
                  <a:srgbClr val="51C79F"/>
                </a:solidFill>
              </a:rPr>
              <a:t>What can we do about breathlessness?</a:t>
            </a:r>
          </a:p>
        </p:txBody>
      </p:sp>
      <p:sp>
        <p:nvSpPr>
          <p:cNvPr id="4" name="Footer Placeholder 3">
            <a:extLst>
              <a:ext uri="{FF2B5EF4-FFF2-40B4-BE49-F238E27FC236}">
                <a16:creationId xmlns:a16="http://schemas.microsoft.com/office/drawing/2014/main" id="{5813553B-B4D5-AD63-19D5-FC5BAA3710F0}"/>
              </a:ext>
            </a:extLst>
          </p:cNvPr>
          <p:cNvSpPr>
            <a:spLocks noGrp="1"/>
          </p:cNvSpPr>
          <p:nvPr>
            <p:ph type="ftr" sz="quarter" idx="11"/>
          </p:nvPr>
        </p:nvSpPr>
        <p:spPr>
          <a:xfrm>
            <a:off x="2493033" y="6496315"/>
            <a:ext cx="7841411" cy="365125"/>
          </a:xfrm>
        </p:spPr>
        <p:txBody>
          <a:bodyPr/>
          <a:lstStyle/>
          <a:p>
            <a:r>
              <a:rPr lang="en-US" dirty="0"/>
              <a:t>Thurs 9 May, Session 2, Anna Spathis, BTF model and key evidence-based interventions</a:t>
            </a:r>
          </a:p>
        </p:txBody>
      </p:sp>
      <p:sp>
        <p:nvSpPr>
          <p:cNvPr id="9" name="Content Placeholder 2">
            <a:extLst>
              <a:ext uri="{FF2B5EF4-FFF2-40B4-BE49-F238E27FC236}">
                <a16:creationId xmlns:a16="http://schemas.microsoft.com/office/drawing/2014/main" id="{167AEC16-6E24-62E2-7850-A3FBB7530D1C}"/>
              </a:ext>
            </a:extLst>
          </p:cNvPr>
          <p:cNvSpPr>
            <a:spLocks noGrp="1"/>
          </p:cNvSpPr>
          <p:nvPr>
            <p:ph idx="1"/>
          </p:nvPr>
        </p:nvSpPr>
        <p:spPr>
          <a:xfrm>
            <a:off x="609600" y="1604744"/>
            <a:ext cx="11214538" cy="4381719"/>
          </a:xfrm>
        </p:spPr>
        <p:txBody>
          <a:bodyPr>
            <a:normAutofit/>
          </a:bodyPr>
          <a:lstStyle/>
          <a:p>
            <a:pPr marL="0" indent="0">
              <a:buNone/>
            </a:pPr>
            <a:r>
              <a:rPr lang="en-US" dirty="0">
                <a:solidFill>
                  <a:srgbClr val="329A77"/>
                </a:solidFill>
              </a:rPr>
              <a:t>Think holistically…</a:t>
            </a:r>
          </a:p>
          <a:p>
            <a:pPr marL="0" indent="0">
              <a:buNone/>
            </a:pPr>
            <a:r>
              <a:rPr lang="en-US" dirty="0">
                <a:solidFill>
                  <a:srgbClr val="329A77"/>
                </a:solidFill>
              </a:rPr>
              <a:t>…a whole system (person) approach</a:t>
            </a:r>
            <a:endParaRPr lang="en-US" dirty="0"/>
          </a:p>
        </p:txBody>
      </p:sp>
      <p:sp>
        <p:nvSpPr>
          <p:cNvPr id="10" name="Oval 9">
            <a:extLst>
              <a:ext uri="{FF2B5EF4-FFF2-40B4-BE49-F238E27FC236}">
                <a16:creationId xmlns:a16="http://schemas.microsoft.com/office/drawing/2014/main" id="{64322357-C101-48A8-416D-9CFDBD7471C4}"/>
              </a:ext>
            </a:extLst>
          </p:cNvPr>
          <p:cNvSpPr/>
          <p:nvPr/>
        </p:nvSpPr>
        <p:spPr>
          <a:xfrm>
            <a:off x="1683006" y="3646993"/>
            <a:ext cx="577118" cy="590671"/>
          </a:xfrm>
          <a:prstGeom prst="ellipse">
            <a:avLst/>
          </a:prstGeom>
          <a:solidFill>
            <a:srgbClr val="90DCC3"/>
          </a:solidFill>
          <a:ln w="63500">
            <a:solidFill>
              <a:srgbClr val="329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1170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13553B-B4D5-AD63-19D5-FC5BAA3710F0}"/>
              </a:ext>
            </a:extLst>
          </p:cNvPr>
          <p:cNvSpPr>
            <a:spLocks noGrp="1"/>
          </p:cNvSpPr>
          <p:nvPr>
            <p:ph type="ftr" sz="quarter" idx="11"/>
          </p:nvPr>
        </p:nvSpPr>
        <p:spPr>
          <a:xfrm>
            <a:off x="5135880" y="5364461"/>
            <a:ext cx="5198564" cy="1496979"/>
          </a:xfrm>
        </p:spPr>
        <p:txBody>
          <a:bodyPr/>
          <a:lstStyle/>
          <a:p>
            <a:r>
              <a:rPr lang="en-US" dirty="0"/>
              <a:t>Anna Spathis, BTF model and key evidence-based interventions</a:t>
            </a:r>
          </a:p>
        </p:txBody>
      </p:sp>
      <p:sp>
        <p:nvSpPr>
          <p:cNvPr id="9" name="Content Placeholder 2">
            <a:extLst>
              <a:ext uri="{FF2B5EF4-FFF2-40B4-BE49-F238E27FC236}">
                <a16:creationId xmlns:a16="http://schemas.microsoft.com/office/drawing/2014/main" id="{167AEC16-6E24-62E2-7850-A3FBB7530D1C}"/>
              </a:ext>
            </a:extLst>
          </p:cNvPr>
          <p:cNvSpPr>
            <a:spLocks noGrp="1"/>
          </p:cNvSpPr>
          <p:nvPr>
            <p:ph idx="1"/>
          </p:nvPr>
        </p:nvSpPr>
        <p:spPr>
          <a:xfrm>
            <a:off x="609600" y="1604744"/>
            <a:ext cx="11214538" cy="4381719"/>
          </a:xfrm>
        </p:spPr>
        <p:txBody>
          <a:bodyPr>
            <a:normAutofit/>
          </a:bodyPr>
          <a:lstStyle/>
          <a:p>
            <a:pPr marL="0" indent="0">
              <a:buNone/>
            </a:pPr>
            <a:r>
              <a:rPr lang="en-US" dirty="0">
                <a:solidFill>
                  <a:srgbClr val="329A77"/>
                </a:solidFill>
              </a:rPr>
              <a:t>Think holistically…</a:t>
            </a:r>
          </a:p>
          <a:p>
            <a:pPr marL="0" indent="0">
              <a:buNone/>
            </a:pPr>
            <a:r>
              <a:rPr lang="en-US" dirty="0">
                <a:solidFill>
                  <a:srgbClr val="329A77"/>
                </a:solidFill>
              </a:rPr>
              <a:t>…a whole system (person) approach</a:t>
            </a:r>
            <a:endParaRPr lang="en-US" dirty="0"/>
          </a:p>
        </p:txBody>
      </p:sp>
      <p:sp>
        <p:nvSpPr>
          <p:cNvPr id="10" name="Oval 9">
            <a:extLst>
              <a:ext uri="{FF2B5EF4-FFF2-40B4-BE49-F238E27FC236}">
                <a16:creationId xmlns:a16="http://schemas.microsoft.com/office/drawing/2014/main" id="{64322357-C101-48A8-416D-9CFDBD7471C4}"/>
              </a:ext>
            </a:extLst>
          </p:cNvPr>
          <p:cNvSpPr/>
          <p:nvPr/>
        </p:nvSpPr>
        <p:spPr>
          <a:xfrm>
            <a:off x="1683006" y="3646993"/>
            <a:ext cx="577118" cy="590671"/>
          </a:xfrm>
          <a:prstGeom prst="ellipse">
            <a:avLst/>
          </a:prstGeom>
          <a:solidFill>
            <a:srgbClr val="90DCC3"/>
          </a:solidFill>
          <a:ln w="63500">
            <a:solidFill>
              <a:srgbClr val="329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B57DFC5-8B56-5DB7-5A1F-C62F6989C388}"/>
              </a:ext>
            </a:extLst>
          </p:cNvPr>
          <p:cNvSpPr/>
          <p:nvPr/>
        </p:nvSpPr>
        <p:spPr>
          <a:xfrm>
            <a:off x="3107412" y="5364461"/>
            <a:ext cx="577118" cy="590671"/>
          </a:xfrm>
          <a:prstGeom prst="ellipse">
            <a:avLst/>
          </a:prstGeom>
          <a:solidFill>
            <a:schemeClr val="accent2">
              <a:lumMod val="20000"/>
              <a:lumOff val="80000"/>
            </a:schemeClr>
          </a:solidFill>
          <a:ln w="635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802DC551-4794-A715-BF61-F2FE4386D90F}"/>
              </a:ext>
            </a:extLst>
          </p:cNvPr>
          <p:cNvSpPr/>
          <p:nvPr/>
        </p:nvSpPr>
        <p:spPr>
          <a:xfrm>
            <a:off x="2033116" y="4430835"/>
            <a:ext cx="979703" cy="1178327"/>
          </a:xfrm>
          <a:custGeom>
            <a:avLst/>
            <a:gdLst>
              <a:gd name="connsiteX0" fmla="*/ 23261 w 979703"/>
              <a:gd name="connsiteY0" fmla="*/ 1168 h 1178327"/>
              <a:gd name="connsiteX1" fmla="*/ 23261 w 979703"/>
              <a:gd name="connsiteY1" fmla="*/ 116782 h 1178327"/>
              <a:gd name="connsiteX2" fmla="*/ 264999 w 979703"/>
              <a:gd name="connsiteY2" fmla="*/ 736892 h 1178327"/>
              <a:gd name="connsiteX3" fmla="*/ 979703 w 979703"/>
              <a:gd name="connsiteY3" fmla="*/ 1178327 h 1178327"/>
              <a:gd name="connsiteX4" fmla="*/ 979703 w 979703"/>
              <a:gd name="connsiteY4" fmla="*/ 1178327 h 117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703" h="1178327">
                <a:moveTo>
                  <a:pt x="23261" y="1168"/>
                </a:moveTo>
                <a:cubicBezTo>
                  <a:pt x="3116" y="-2336"/>
                  <a:pt x="-17029" y="-5839"/>
                  <a:pt x="23261" y="116782"/>
                </a:cubicBezTo>
                <a:cubicBezTo>
                  <a:pt x="63551" y="239403"/>
                  <a:pt x="105592" y="559968"/>
                  <a:pt x="264999" y="736892"/>
                </a:cubicBezTo>
                <a:cubicBezTo>
                  <a:pt x="424406" y="913816"/>
                  <a:pt x="979703" y="1178327"/>
                  <a:pt x="979703" y="1178327"/>
                </a:cubicBezTo>
                <a:lnTo>
                  <a:pt x="979703" y="1178327"/>
                </a:ln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8667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67AEC16-6E24-62E2-7850-A3FBB7530D1C}"/>
              </a:ext>
            </a:extLst>
          </p:cNvPr>
          <p:cNvSpPr>
            <a:spLocks noGrp="1"/>
          </p:cNvSpPr>
          <p:nvPr>
            <p:ph idx="1"/>
          </p:nvPr>
        </p:nvSpPr>
        <p:spPr>
          <a:xfrm>
            <a:off x="609600" y="1604744"/>
            <a:ext cx="11214538" cy="4381719"/>
          </a:xfrm>
        </p:spPr>
        <p:txBody>
          <a:bodyPr>
            <a:normAutofit/>
          </a:bodyPr>
          <a:lstStyle/>
          <a:p>
            <a:pPr marL="0" indent="0">
              <a:buNone/>
            </a:pPr>
            <a:r>
              <a:rPr lang="en-US" dirty="0">
                <a:solidFill>
                  <a:srgbClr val="329A77"/>
                </a:solidFill>
              </a:rPr>
              <a:t>Think holistically…</a:t>
            </a:r>
          </a:p>
          <a:p>
            <a:pPr marL="0" indent="0">
              <a:buNone/>
            </a:pPr>
            <a:r>
              <a:rPr lang="en-US" dirty="0">
                <a:solidFill>
                  <a:srgbClr val="329A77"/>
                </a:solidFill>
              </a:rPr>
              <a:t>…a whole system (person) approach</a:t>
            </a:r>
            <a:endParaRPr lang="en-US" dirty="0"/>
          </a:p>
        </p:txBody>
      </p:sp>
      <p:sp>
        <p:nvSpPr>
          <p:cNvPr id="10" name="Oval 9">
            <a:extLst>
              <a:ext uri="{FF2B5EF4-FFF2-40B4-BE49-F238E27FC236}">
                <a16:creationId xmlns:a16="http://schemas.microsoft.com/office/drawing/2014/main" id="{64322357-C101-48A8-416D-9CFDBD7471C4}"/>
              </a:ext>
            </a:extLst>
          </p:cNvPr>
          <p:cNvSpPr/>
          <p:nvPr/>
        </p:nvSpPr>
        <p:spPr>
          <a:xfrm>
            <a:off x="1683006" y="3646993"/>
            <a:ext cx="577118" cy="590671"/>
          </a:xfrm>
          <a:prstGeom prst="ellipse">
            <a:avLst/>
          </a:prstGeom>
          <a:solidFill>
            <a:srgbClr val="90DCC3"/>
          </a:solidFill>
          <a:ln w="63500">
            <a:solidFill>
              <a:srgbClr val="329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650280C-2643-F3C6-B071-D0C6E45F68DA}"/>
              </a:ext>
            </a:extLst>
          </p:cNvPr>
          <p:cNvSpPr/>
          <p:nvPr/>
        </p:nvSpPr>
        <p:spPr>
          <a:xfrm>
            <a:off x="3787493" y="4262495"/>
            <a:ext cx="577118" cy="590671"/>
          </a:xfrm>
          <a:prstGeom prst="ellipse">
            <a:avLst/>
          </a:prstGeom>
          <a:solidFill>
            <a:schemeClr val="tx2">
              <a:lumMod val="10000"/>
              <a:lumOff val="90000"/>
            </a:schemeClr>
          </a:solidFill>
          <a:ln w="635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B57DFC5-8B56-5DB7-5A1F-C62F6989C388}"/>
              </a:ext>
            </a:extLst>
          </p:cNvPr>
          <p:cNvSpPr/>
          <p:nvPr/>
        </p:nvSpPr>
        <p:spPr>
          <a:xfrm>
            <a:off x="3107412" y="5364461"/>
            <a:ext cx="577118" cy="590671"/>
          </a:xfrm>
          <a:prstGeom prst="ellipse">
            <a:avLst/>
          </a:prstGeom>
          <a:solidFill>
            <a:schemeClr val="accent2">
              <a:lumMod val="20000"/>
              <a:lumOff val="80000"/>
            </a:schemeClr>
          </a:solidFill>
          <a:ln w="635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802DC551-4794-A715-BF61-F2FE4386D90F}"/>
              </a:ext>
            </a:extLst>
          </p:cNvPr>
          <p:cNvSpPr/>
          <p:nvPr/>
        </p:nvSpPr>
        <p:spPr>
          <a:xfrm>
            <a:off x="2033116" y="4430835"/>
            <a:ext cx="979703" cy="1178327"/>
          </a:xfrm>
          <a:custGeom>
            <a:avLst/>
            <a:gdLst>
              <a:gd name="connsiteX0" fmla="*/ 23261 w 979703"/>
              <a:gd name="connsiteY0" fmla="*/ 1168 h 1178327"/>
              <a:gd name="connsiteX1" fmla="*/ 23261 w 979703"/>
              <a:gd name="connsiteY1" fmla="*/ 116782 h 1178327"/>
              <a:gd name="connsiteX2" fmla="*/ 264999 w 979703"/>
              <a:gd name="connsiteY2" fmla="*/ 736892 h 1178327"/>
              <a:gd name="connsiteX3" fmla="*/ 979703 w 979703"/>
              <a:gd name="connsiteY3" fmla="*/ 1178327 h 1178327"/>
              <a:gd name="connsiteX4" fmla="*/ 979703 w 979703"/>
              <a:gd name="connsiteY4" fmla="*/ 1178327 h 117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703" h="1178327">
                <a:moveTo>
                  <a:pt x="23261" y="1168"/>
                </a:moveTo>
                <a:cubicBezTo>
                  <a:pt x="3116" y="-2336"/>
                  <a:pt x="-17029" y="-5839"/>
                  <a:pt x="23261" y="116782"/>
                </a:cubicBezTo>
                <a:cubicBezTo>
                  <a:pt x="63551" y="239403"/>
                  <a:pt x="105592" y="559968"/>
                  <a:pt x="264999" y="736892"/>
                </a:cubicBezTo>
                <a:cubicBezTo>
                  <a:pt x="424406" y="913816"/>
                  <a:pt x="979703" y="1178327"/>
                  <a:pt x="979703" y="1178327"/>
                </a:cubicBezTo>
                <a:lnTo>
                  <a:pt x="979703" y="1178327"/>
                </a:ln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D12061D9-0326-E75D-0AA3-A2889E76F730}"/>
              </a:ext>
            </a:extLst>
          </p:cNvPr>
          <p:cNvSpPr/>
          <p:nvPr/>
        </p:nvSpPr>
        <p:spPr>
          <a:xfrm>
            <a:off x="2385848" y="3927507"/>
            <a:ext cx="1261241" cy="504496"/>
          </a:xfrm>
          <a:custGeom>
            <a:avLst/>
            <a:gdLst>
              <a:gd name="connsiteX0" fmla="*/ 1261241 w 1261241"/>
              <a:gd name="connsiteY0" fmla="*/ 504496 h 504496"/>
              <a:gd name="connsiteX1" fmla="*/ 683172 w 1261241"/>
              <a:gd name="connsiteY1" fmla="*/ 210206 h 504496"/>
              <a:gd name="connsiteX2" fmla="*/ 0 w 1261241"/>
              <a:gd name="connsiteY2" fmla="*/ 0 h 504496"/>
              <a:gd name="connsiteX3" fmla="*/ 0 w 1261241"/>
              <a:gd name="connsiteY3" fmla="*/ 0 h 504496"/>
            </a:gdLst>
            <a:ahLst/>
            <a:cxnLst>
              <a:cxn ang="0">
                <a:pos x="connsiteX0" y="connsiteY0"/>
              </a:cxn>
              <a:cxn ang="0">
                <a:pos x="connsiteX1" y="connsiteY1"/>
              </a:cxn>
              <a:cxn ang="0">
                <a:pos x="connsiteX2" y="connsiteY2"/>
              </a:cxn>
              <a:cxn ang="0">
                <a:pos x="connsiteX3" y="connsiteY3"/>
              </a:cxn>
            </a:cxnLst>
            <a:rect l="l" t="t" r="r" b="b"/>
            <a:pathLst>
              <a:path w="1261241" h="504496">
                <a:moveTo>
                  <a:pt x="1261241" y="504496"/>
                </a:moveTo>
                <a:cubicBezTo>
                  <a:pt x="1077310" y="399392"/>
                  <a:pt x="893379" y="294289"/>
                  <a:pt x="683172" y="210206"/>
                </a:cubicBezTo>
                <a:cubicBezTo>
                  <a:pt x="472965" y="126123"/>
                  <a:pt x="0" y="0"/>
                  <a:pt x="0" y="0"/>
                </a:cubicBezTo>
                <a:lnTo>
                  <a:pt x="0" y="0"/>
                </a:ln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Shape 46">
            <a:extLst>
              <a:ext uri="{FF2B5EF4-FFF2-40B4-BE49-F238E27FC236}">
                <a16:creationId xmlns:a16="http://schemas.microsoft.com/office/drawing/2014/main" id="{7E5128CD-EDF4-6042-835F-00166D325946}"/>
              </a:ext>
            </a:extLst>
          </p:cNvPr>
          <p:cNvSpPr/>
          <p:nvPr/>
        </p:nvSpPr>
        <p:spPr>
          <a:xfrm rot="8307811">
            <a:off x="3592921" y="5116808"/>
            <a:ext cx="998082" cy="401771"/>
          </a:xfrm>
          <a:custGeom>
            <a:avLst/>
            <a:gdLst>
              <a:gd name="connsiteX0" fmla="*/ 956441 w 956441"/>
              <a:gd name="connsiteY0" fmla="*/ 64395 h 295622"/>
              <a:gd name="connsiteX1" fmla="*/ 515007 w 956441"/>
              <a:gd name="connsiteY1" fmla="*/ 1333 h 295622"/>
              <a:gd name="connsiteX2" fmla="*/ 199696 w 956441"/>
              <a:gd name="connsiteY2" fmla="*/ 116947 h 295622"/>
              <a:gd name="connsiteX3" fmla="*/ 0 w 956441"/>
              <a:gd name="connsiteY3" fmla="*/ 295622 h 295622"/>
            </a:gdLst>
            <a:ahLst/>
            <a:cxnLst>
              <a:cxn ang="0">
                <a:pos x="connsiteX0" y="connsiteY0"/>
              </a:cxn>
              <a:cxn ang="0">
                <a:pos x="connsiteX1" y="connsiteY1"/>
              </a:cxn>
              <a:cxn ang="0">
                <a:pos x="connsiteX2" y="connsiteY2"/>
              </a:cxn>
              <a:cxn ang="0">
                <a:pos x="connsiteX3" y="connsiteY3"/>
              </a:cxn>
            </a:cxnLst>
            <a:rect l="l" t="t" r="r" b="b"/>
            <a:pathLst>
              <a:path w="956441" h="295622">
                <a:moveTo>
                  <a:pt x="956441" y="64395"/>
                </a:moveTo>
                <a:cubicBezTo>
                  <a:pt x="798786" y="28484"/>
                  <a:pt x="641131" y="-7426"/>
                  <a:pt x="515007" y="1333"/>
                </a:cubicBezTo>
                <a:cubicBezTo>
                  <a:pt x="388883" y="10092"/>
                  <a:pt x="285530" y="67899"/>
                  <a:pt x="199696" y="116947"/>
                </a:cubicBezTo>
                <a:cubicBezTo>
                  <a:pt x="113862" y="165995"/>
                  <a:pt x="56931" y="230808"/>
                  <a:pt x="0" y="295622"/>
                </a:cubicBez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4328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67AEC16-6E24-62E2-7850-A3FBB7530D1C}"/>
              </a:ext>
            </a:extLst>
          </p:cNvPr>
          <p:cNvSpPr>
            <a:spLocks noGrp="1"/>
          </p:cNvSpPr>
          <p:nvPr>
            <p:ph idx="1"/>
          </p:nvPr>
        </p:nvSpPr>
        <p:spPr>
          <a:xfrm>
            <a:off x="609600" y="1604744"/>
            <a:ext cx="11214538" cy="4381719"/>
          </a:xfrm>
        </p:spPr>
        <p:txBody>
          <a:bodyPr>
            <a:normAutofit/>
          </a:bodyPr>
          <a:lstStyle/>
          <a:p>
            <a:pPr marL="0" indent="0">
              <a:buNone/>
            </a:pPr>
            <a:r>
              <a:rPr lang="en-US" dirty="0">
                <a:solidFill>
                  <a:srgbClr val="329A77"/>
                </a:solidFill>
              </a:rPr>
              <a:t>Think holistically…</a:t>
            </a:r>
          </a:p>
          <a:p>
            <a:pPr marL="0" indent="0">
              <a:buNone/>
            </a:pPr>
            <a:r>
              <a:rPr lang="en-US" dirty="0">
                <a:solidFill>
                  <a:srgbClr val="329A77"/>
                </a:solidFill>
              </a:rPr>
              <a:t>…a whole system (person) approach</a:t>
            </a:r>
            <a:endParaRPr lang="en-US" dirty="0"/>
          </a:p>
        </p:txBody>
      </p:sp>
      <p:sp>
        <p:nvSpPr>
          <p:cNvPr id="10" name="Oval 9">
            <a:extLst>
              <a:ext uri="{FF2B5EF4-FFF2-40B4-BE49-F238E27FC236}">
                <a16:creationId xmlns:a16="http://schemas.microsoft.com/office/drawing/2014/main" id="{64322357-C101-48A8-416D-9CFDBD7471C4}"/>
              </a:ext>
            </a:extLst>
          </p:cNvPr>
          <p:cNvSpPr/>
          <p:nvPr/>
        </p:nvSpPr>
        <p:spPr>
          <a:xfrm>
            <a:off x="1683006" y="3646993"/>
            <a:ext cx="577118" cy="590671"/>
          </a:xfrm>
          <a:prstGeom prst="ellipse">
            <a:avLst/>
          </a:prstGeom>
          <a:solidFill>
            <a:srgbClr val="90DCC3"/>
          </a:solidFill>
          <a:ln w="63500">
            <a:solidFill>
              <a:srgbClr val="329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1D21B61-E154-A84F-4EC0-7CE17330B79A}"/>
              </a:ext>
            </a:extLst>
          </p:cNvPr>
          <p:cNvSpPr/>
          <p:nvPr/>
        </p:nvSpPr>
        <p:spPr>
          <a:xfrm>
            <a:off x="3395971" y="3043591"/>
            <a:ext cx="577118" cy="590671"/>
          </a:xfrm>
          <a:prstGeom prst="ellipse">
            <a:avLst/>
          </a:prstGeom>
          <a:solidFill>
            <a:schemeClr val="accent2">
              <a:lumMod val="20000"/>
              <a:lumOff val="80000"/>
            </a:schemeClr>
          </a:solidFill>
          <a:ln w="635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650280C-2643-F3C6-B071-D0C6E45F68DA}"/>
              </a:ext>
            </a:extLst>
          </p:cNvPr>
          <p:cNvSpPr/>
          <p:nvPr/>
        </p:nvSpPr>
        <p:spPr>
          <a:xfrm>
            <a:off x="3787493" y="4262495"/>
            <a:ext cx="577118" cy="590671"/>
          </a:xfrm>
          <a:prstGeom prst="ellipse">
            <a:avLst/>
          </a:prstGeom>
          <a:solidFill>
            <a:schemeClr val="tx2">
              <a:lumMod val="10000"/>
              <a:lumOff val="90000"/>
            </a:schemeClr>
          </a:solidFill>
          <a:ln w="635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B57DFC5-8B56-5DB7-5A1F-C62F6989C388}"/>
              </a:ext>
            </a:extLst>
          </p:cNvPr>
          <p:cNvSpPr/>
          <p:nvPr/>
        </p:nvSpPr>
        <p:spPr>
          <a:xfrm>
            <a:off x="3107412" y="5364461"/>
            <a:ext cx="577118" cy="590671"/>
          </a:xfrm>
          <a:prstGeom prst="ellipse">
            <a:avLst/>
          </a:prstGeom>
          <a:solidFill>
            <a:schemeClr val="accent2">
              <a:lumMod val="20000"/>
              <a:lumOff val="80000"/>
            </a:schemeClr>
          </a:solidFill>
          <a:ln w="635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802DC551-4794-A715-BF61-F2FE4386D90F}"/>
              </a:ext>
            </a:extLst>
          </p:cNvPr>
          <p:cNvSpPr/>
          <p:nvPr/>
        </p:nvSpPr>
        <p:spPr>
          <a:xfrm>
            <a:off x="2033116" y="4430835"/>
            <a:ext cx="979703" cy="1178327"/>
          </a:xfrm>
          <a:custGeom>
            <a:avLst/>
            <a:gdLst>
              <a:gd name="connsiteX0" fmla="*/ 23261 w 979703"/>
              <a:gd name="connsiteY0" fmla="*/ 1168 h 1178327"/>
              <a:gd name="connsiteX1" fmla="*/ 23261 w 979703"/>
              <a:gd name="connsiteY1" fmla="*/ 116782 h 1178327"/>
              <a:gd name="connsiteX2" fmla="*/ 264999 w 979703"/>
              <a:gd name="connsiteY2" fmla="*/ 736892 h 1178327"/>
              <a:gd name="connsiteX3" fmla="*/ 979703 w 979703"/>
              <a:gd name="connsiteY3" fmla="*/ 1178327 h 1178327"/>
              <a:gd name="connsiteX4" fmla="*/ 979703 w 979703"/>
              <a:gd name="connsiteY4" fmla="*/ 1178327 h 117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703" h="1178327">
                <a:moveTo>
                  <a:pt x="23261" y="1168"/>
                </a:moveTo>
                <a:cubicBezTo>
                  <a:pt x="3116" y="-2336"/>
                  <a:pt x="-17029" y="-5839"/>
                  <a:pt x="23261" y="116782"/>
                </a:cubicBezTo>
                <a:cubicBezTo>
                  <a:pt x="63551" y="239403"/>
                  <a:pt x="105592" y="559968"/>
                  <a:pt x="264999" y="736892"/>
                </a:cubicBezTo>
                <a:cubicBezTo>
                  <a:pt x="424406" y="913816"/>
                  <a:pt x="979703" y="1178327"/>
                  <a:pt x="979703" y="1178327"/>
                </a:cubicBezTo>
                <a:lnTo>
                  <a:pt x="979703" y="1178327"/>
                </a:ln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5EA973BC-7849-831E-454F-F792999CE6BF}"/>
              </a:ext>
            </a:extLst>
          </p:cNvPr>
          <p:cNvSpPr/>
          <p:nvPr/>
        </p:nvSpPr>
        <p:spPr>
          <a:xfrm>
            <a:off x="4130564" y="3373817"/>
            <a:ext cx="614178" cy="1107539"/>
          </a:xfrm>
          <a:custGeom>
            <a:avLst/>
            <a:gdLst>
              <a:gd name="connsiteX0" fmla="*/ 0 w 614178"/>
              <a:gd name="connsiteY0" fmla="*/ 0 h 1107539"/>
              <a:gd name="connsiteX1" fmla="*/ 493986 w 614178"/>
              <a:gd name="connsiteY1" fmla="*/ 336331 h 1107539"/>
              <a:gd name="connsiteX2" fmla="*/ 609600 w 614178"/>
              <a:gd name="connsiteY2" fmla="*/ 662152 h 1107539"/>
              <a:gd name="connsiteX3" fmla="*/ 388883 w 614178"/>
              <a:gd name="connsiteY3" fmla="*/ 1061545 h 1107539"/>
              <a:gd name="connsiteX4" fmla="*/ 378372 w 614178"/>
              <a:gd name="connsiteY4" fmla="*/ 1082566 h 110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178" h="1107539">
                <a:moveTo>
                  <a:pt x="0" y="0"/>
                </a:moveTo>
                <a:cubicBezTo>
                  <a:pt x="196193" y="112986"/>
                  <a:pt x="392386" y="225972"/>
                  <a:pt x="493986" y="336331"/>
                </a:cubicBezTo>
                <a:cubicBezTo>
                  <a:pt x="595586" y="446690"/>
                  <a:pt x="627117" y="541283"/>
                  <a:pt x="609600" y="662152"/>
                </a:cubicBezTo>
                <a:cubicBezTo>
                  <a:pt x="592083" y="783021"/>
                  <a:pt x="427421" y="991476"/>
                  <a:pt x="388883" y="1061545"/>
                </a:cubicBezTo>
                <a:cubicBezTo>
                  <a:pt x="350345" y="1131614"/>
                  <a:pt x="364358" y="1107090"/>
                  <a:pt x="378372" y="1082566"/>
                </a:cubicBezTo>
              </a:path>
            </a:pathLst>
          </a:custGeom>
          <a:noFill/>
          <a:ln w="44450">
            <a:solidFill>
              <a:srgbClr val="173C80"/>
            </a:solidFill>
            <a:headEnd type="arrow" w="lg" len="med"/>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D12061D9-0326-E75D-0AA3-A2889E76F730}"/>
              </a:ext>
            </a:extLst>
          </p:cNvPr>
          <p:cNvSpPr/>
          <p:nvPr/>
        </p:nvSpPr>
        <p:spPr>
          <a:xfrm>
            <a:off x="2385848" y="3927507"/>
            <a:ext cx="1261241" cy="504496"/>
          </a:xfrm>
          <a:custGeom>
            <a:avLst/>
            <a:gdLst>
              <a:gd name="connsiteX0" fmla="*/ 1261241 w 1261241"/>
              <a:gd name="connsiteY0" fmla="*/ 504496 h 504496"/>
              <a:gd name="connsiteX1" fmla="*/ 683172 w 1261241"/>
              <a:gd name="connsiteY1" fmla="*/ 210206 h 504496"/>
              <a:gd name="connsiteX2" fmla="*/ 0 w 1261241"/>
              <a:gd name="connsiteY2" fmla="*/ 0 h 504496"/>
              <a:gd name="connsiteX3" fmla="*/ 0 w 1261241"/>
              <a:gd name="connsiteY3" fmla="*/ 0 h 504496"/>
            </a:gdLst>
            <a:ahLst/>
            <a:cxnLst>
              <a:cxn ang="0">
                <a:pos x="connsiteX0" y="connsiteY0"/>
              </a:cxn>
              <a:cxn ang="0">
                <a:pos x="connsiteX1" y="connsiteY1"/>
              </a:cxn>
              <a:cxn ang="0">
                <a:pos x="connsiteX2" y="connsiteY2"/>
              </a:cxn>
              <a:cxn ang="0">
                <a:pos x="connsiteX3" y="connsiteY3"/>
              </a:cxn>
            </a:cxnLst>
            <a:rect l="l" t="t" r="r" b="b"/>
            <a:pathLst>
              <a:path w="1261241" h="504496">
                <a:moveTo>
                  <a:pt x="1261241" y="504496"/>
                </a:moveTo>
                <a:cubicBezTo>
                  <a:pt x="1077310" y="399392"/>
                  <a:pt x="893379" y="294289"/>
                  <a:pt x="683172" y="210206"/>
                </a:cubicBezTo>
                <a:cubicBezTo>
                  <a:pt x="472965" y="126123"/>
                  <a:pt x="0" y="0"/>
                  <a:pt x="0" y="0"/>
                </a:cubicBezTo>
                <a:lnTo>
                  <a:pt x="0" y="0"/>
                </a:ln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DD0B9376-18D8-59A1-BB22-DAD215E528B7}"/>
              </a:ext>
            </a:extLst>
          </p:cNvPr>
          <p:cNvSpPr/>
          <p:nvPr/>
        </p:nvSpPr>
        <p:spPr>
          <a:xfrm rot="21213143">
            <a:off x="2260125" y="3127390"/>
            <a:ext cx="998082" cy="401771"/>
          </a:xfrm>
          <a:custGeom>
            <a:avLst/>
            <a:gdLst>
              <a:gd name="connsiteX0" fmla="*/ 956441 w 956441"/>
              <a:gd name="connsiteY0" fmla="*/ 64395 h 295622"/>
              <a:gd name="connsiteX1" fmla="*/ 515007 w 956441"/>
              <a:gd name="connsiteY1" fmla="*/ 1333 h 295622"/>
              <a:gd name="connsiteX2" fmla="*/ 199696 w 956441"/>
              <a:gd name="connsiteY2" fmla="*/ 116947 h 295622"/>
              <a:gd name="connsiteX3" fmla="*/ 0 w 956441"/>
              <a:gd name="connsiteY3" fmla="*/ 295622 h 295622"/>
            </a:gdLst>
            <a:ahLst/>
            <a:cxnLst>
              <a:cxn ang="0">
                <a:pos x="connsiteX0" y="connsiteY0"/>
              </a:cxn>
              <a:cxn ang="0">
                <a:pos x="connsiteX1" y="connsiteY1"/>
              </a:cxn>
              <a:cxn ang="0">
                <a:pos x="connsiteX2" y="connsiteY2"/>
              </a:cxn>
              <a:cxn ang="0">
                <a:pos x="connsiteX3" y="connsiteY3"/>
              </a:cxn>
            </a:cxnLst>
            <a:rect l="l" t="t" r="r" b="b"/>
            <a:pathLst>
              <a:path w="956441" h="295622">
                <a:moveTo>
                  <a:pt x="956441" y="64395"/>
                </a:moveTo>
                <a:cubicBezTo>
                  <a:pt x="798786" y="28484"/>
                  <a:pt x="641131" y="-7426"/>
                  <a:pt x="515007" y="1333"/>
                </a:cubicBezTo>
                <a:cubicBezTo>
                  <a:pt x="388883" y="10092"/>
                  <a:pt x="285530" y="67899"/>
                  <a:pt x="199696" y="116947"/>
                </a:cubicBezTo>
                <a:cubicBezTo>
                  <a:pt x="113862" y="165995"/>
                  <a:pt x="56931" y="230808"/>
                  <a:pt x="0" y="295622"/>
                </a:cubicBez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Shape 46">
            <a:extLst>
              <a:ext uri="{FF2B5EF4-FFF2-40B4-BE49-F238E27FC236}">
                <a16:creationId xmlns:a16="http://schemas.microsoft.com/office/drawing/2014/main" id="{7E5128CD-EDF4-6042-835F-00166D325946}"/>
              </a:ext>
            </a:extLst>
          </p:cNvPr>
          <p:cNvSpPr/>
          <p:nvPr/>
        </p:nvSpPr>
        <p:spPr>
          <a:xfrm rot="8307811">
            <a:off x="3592921" y="5116808"/>
            <a:ext cx="998082" cy="401771"/>
          </a:xfrm>
          <a:custGeom>
            <a:avLst/>
            <a:gdLst>
              <a:gd name="connsiteX0" fmla="*/ 956441 w 956441"/>
              <a:gd name="connsiteY0" fmla="*/ 64395 h 295622"/>
              <a:gd name="connsiteX1" fmla="*/ 515007 w 956441"/>
              <a:gd name="connsiteY1" fmla="*/ 1333 h 295622"/>
              <a:gd name="connsiteX2" fmla="*/ 199696 w 956441"/>
              <a:gd name="connsiteY2" fmla="*/ 116947 h 295622"/>
              <a:gd name="connsiteX3" fmla="*/ 0 w 956441"/>
              <a:gd name="connsiteY3" fmla="*/ 295622 h 295622"/>
            </a:gdLst>
            <a:ahLst/>
            <a:cxnLst>
              <a:cxn ang="0">
                <a:pos x="connsiteX0" y="connsiteY0"/>
              </a:cxn>
              <a:cxn ang="0">
                <a:pos x="connsiteX1" y="connsiteY1"/>
              </a:cxn>
              <a:cxn ang="0">
                <a:pos x="connsiteX2" y="connsiteY2"/>
              </a:cxn>
              <a:cxn ang="0">
                <a:pos x="connsiteX3" y="connsiteY3"/>
              </a:cxn>
            </a:cxnLst>
            <a:rect l="l" t="t" r="r" b="b"/>
            <a:pathLst>
              <a:path w="956441" h="295622">
                <a:moveTo>
                  <a:pt x="956441" y="64395"/>
                </a:moveTo>
                <a:cubicBezTo>
                  <a:pt x="798786" y="28484"/>
                  <a:pt x="641131" y="-7426"/>
                  <a:pt x="515007" y="1333"/>
                </a:cubicBezTo>
                <a:cubicBezTo>
                  <a:pt x="388883" y="10092"/>
                  <a:pt x="285530" y="67899"/>
                  <a:pt x="199696" y="116947"/>
                </a:cubicBezTo>
                <a:cubicBezTo>
                  <a:pt x="113862" y="165995"/>
                  <a:pt x="56931" y="230808"/>
                  <a:pt x="0" y="295622"/>
                </a:cubicBez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5967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F56B7E-5CF9-9D44-1F62-23391FBF9F0D}"/>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EAC55A6-5256-6272-7224-AB4F41F2C0F0}"/>
              </a:ext>
            </a:extLst>
          </p:cNvPr>
          <p:cNvPicPr>
            <a:picLocks noChangeAspect="1"/>
          </p:cNvPicPr>
          <p:nvPr/>
        </p:nvPicPr>
        <p:blipFill rotWithShape="1">
          <a:blip r:embed="rId3"/>
          <a:srcRect l="25220" t="19352" r="43449" b="25824"/>
          <a:stretch/>
        </p:blipFill>
        <p:spPr>
          <a:xfrm>
            <a:off x="6469117" y="837406"/>
            <a:ext cx="5402317" cy="5317407"/>
          </a:xfrm>
          <a:prstGeom prst="rect">
            <a:avLst/>
          </a:prstGeom>
        </p:spPr>
      </p:pic>
      <p:sp>
        <p:nvSpPr>
          <p:cNvPr id="9" name="Content Placeholder 2">
            <a:extLst>
              <a:ext uri="{FF2B5EF4-FFF2-40B4-BE49-F238E27FC236}">
                <a16:creationId xmlns:a16="http://schemas.microsoft.com/office/drawing/2014/main" id="{167AEC16-6E24-62E2-7850-A3FBB7530D1C}"/>
              </a:ext>
            </a:extLst>
          </p:cNvPr>
          <p:cNvSpPr>
            <a:spLocks noGrp="1"/>
          </p:cNvSpPr>
          <p:nvPr>
            <p:ph idx="1"/>
          </p:nvPr>
        </p:nvSpPr>
        <p:spPr>
          <a:xfrm>
            <a:off x="609600" y="1604744"/>
            <a:ext cx="11214538" cy="4381719"/>
          </a:xfrm>
        </p:spPr>
        <p:txBody>
          <a:bodyPr>
            <a:normAutofit/>
          </a:bodyPr>
          <a:lstStyle/>
          <a:p>
            <a:pPr marL="0" indent="0">
              <a:buNone/>
            </a:pPr>
            <a:r>
              <a:rPr lang="en-US" dirty="0">
                <a:solidFill>
                  <a:srgbClr val="329A77"/>
                </a:solidFill>
              </a:rPr>
              <a:t>Think holistically…</a:t>
            </a:r>
          </a:p>
          <a:p>
            <a:pPr marL="0" indent="0">
              <a:buNone/>
            </a:pPr>
            <a:r>
              <a:rPr lang="en-US" dirty="0">
                <a:solidFill>
                  <a:srgbClr val="329A77"/>
                </a:solidFill>
              </a:rPr>
              <a:t>…a whole system (person) approach</a:t>
            </a:r>
            <a:endParaRPr lang="en-US" dirty="0"/>
          </a:p>
        </p:txBody>
      </p:sp>
      <p:sp>
        <p:nvSpPr>
          <p:cNvPr id="10" name="Oval 9">
            <a:extLst>
              <a:ext uri="{FF2B5EF4-FFF2-40B4-BE49-F238E27FC236}">
                <a16:creationId xmlns:a16="http://schemas.microsoft.com/office/drawing/2014/main" id="{64322357-C101-48A8-416D-9CFDBD7471C4}"/>
              </a:ext>
            </a:extLst>
          </p:cNvPr>
          <p:cNvSpPr/>
          <p:nvPr/>
        </p:nvSpPr>
        <p:spPr>
          <a:xfrm>
            <a:off x="1683006" y="3646993"/>
            <a:ext cx="577118" cy="590671"/>
          </a:xfrm>
          <a:prstGeom prst="ellipse">
            <a:avLst/>
          </a:prstGeom>
          <a:solidFill>
            <a:srgbClr val="90DCC3"/>
          </a:solidFill>
          <a:ln w="63500">
            <a:solidFill>
              <a:srgbClr val="329A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1D21B61-E154-A84F-4EC0-7CE17330B79A}"/>
              </a:ext>
            </a:extLst>
          </p:cNvPr>
          <p:cNvSpPr/>
          <p:nvPr/>
        </p:nvSpPr>
        <p:spPr>
          <a:xfrm>
            <a:off x="3395971" y="3043591"/>
            <a:ext cx="577118" cy="590671"/>
          </a:xfrm>
          <a:prstGeom prst="ellipse">
            <a:avLst/>
          </a:prstGeom>
          <a:solidFill>
            <a:schemeClr val="accent2">
              <a:lumMod val="20000"/>
              <a:lumOff val="80000"/>
            </a:schemeClr>
          </a:solidFill>
          <a:ln w="635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650280C-2643-F3C6-B071-D0C6E45F68DA}"/>
              </a:ext>
            </a:extLst>
          </p:cNvPr>
          <p:cNvSpPr/>
          <p:nvPr/>
        </p:nvSpPr>
        <p:spPr>
          <a:xfrm>
            <a:off x="3787493" y="4262495"/>
            <a:ext cx="577118" cy="590671"/>
          </a:xfrm>
          <a:prstGeom prst="ellipse">
            <a:avLst/>
          </a:prstGeom>
          <a:solidFill>
            <a:schemeClr val="tx2">
              <a:lumMod val="10000"/>
              <a:lumOff val="90000"/>
            </a:schemeClr>
          </a:solidFill>
          <a:ln w="635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B57DFC5-8B56-5DB7-5A1F-C62F6989C388}"/>
              </a:ext>
            </a:extLst>
          </p:cNvPr>
          <p:cNvSpPr/>
          <p:nvPr/>
        </p:nvSpPr>
        <p:spPr>
          <a:xfrm>
            <a:off x="3107412" y="5364461"/>
            <a:ext cx="577118" cy="590671"/>
          </a:xfrm>
          <a:prstGeom prst="ellipse">
            <a:avLst/>
          </a:prstGeom>
          <a:solidFill>
            <a:schemeClr val="accent2">
              <a:lumMod val="20000"/>
              <a:lumOff val="80000"/>
            </a:schemeClr>
          </a:solidFill>
          <a:ln w="635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802DC551-4794-A715-BF61-F2FE4386D90F}"/>
              </a:ext>
            </a:extLst>
          </p:cNvPr>
          <p:cNvSpPr/>
          <p:nvPr/>
        </p:nvSpPr>
        <p:spPr>
          <a:xfrm>
            <a:off x="2033116" y="4430835"/>
            <a:ext cx="979703" cy="1178327"/>
          </a:xfrm>
          <a:custGeom>
            <a:avLst/>
            <a:gdLst>
              <a:gd name="connsiteX0" fmla="*/ 23261 w 979703"/>
              <a:gd name="connsiteY0" fmla="*/ 1168 h 1178327"/>
              <a:gd name="connsiteX1" fmla="*/ 23261 w 979703"/>
              <a:gd name="connsiteY1" fmla="*/ 116782 h 1178327"/>
              <a:gd name="connsiteX2" fmla="*/ 264999 w 979703"/>
              <a:gd name="connsiteY2" fmla="*/ 736892 h 1178327"/>
              <a:gd name="connsiteX3" fmla="*/ 979703 w 979703"/>
              <a:gd name="connsiteY3" fmla="*/ 1178327 h 1178327"/>
              <a:gd name="connsiteX4" fmla="*/ 979703 w 979703"/>
              <a:gd name="connsiteY4" fmla="*/ 1178327 h 117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703" h="1178327">
                <a:moveTo>
                  <a:pt x="23261" y="1168"/>
                </a:moveTo>
                <a:cubicBezTo>
                  <a:pt x="3116" y="-2336"/>
                  <a:pt x="-17029" y="-5839"/>
                  <a:pt x="23261" y="116782"/>
                </a:cubicBezTo>
                <a:cubicBezTo>
                  <a:pt x="63551" y="239403"/>
                  <a:pt x="105592" y="559968"/>
                  <a:pt x="264999" y="736892"/>
                </a:cubicBezTo>
                <a:cubicBezTo>
                  <a:pt x="424406" y="913816"/>
                  <a:pt x="979703" y="1178327"/>
                  <a:pt x="979703" y="1178327"/>
                </a:cubicBezTo>
                <a:lnTo>
                  <a:pt x="979703" y="1178327"/>
                </a:ln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Shape 40">
            <a:extLst>
              <a:ext uri="{FF2B5EF4-FFF2-40B4-BE49-F238E27FC236}">
                <a16:creationId xmlns:a16="http://schemas.microsoft.com/office/drawing/2014/main" id="{5EA973BC-7849-831E-454F-F792999CE6BF}"/>
              </a:ext>
            </a:extLst>
          </p:cNvPr>
          <p:cNvSpPr/>
          <p:nvPr/>
        </p:nvSpPr>
        <p:spPr>
          <a:xfrm>
            <a:off x="4130564" y="3373817"/>
            <a:ext cx="614178" cy="1107539"/>
          </a:xfrm>
          <a:custGeom>
            <a:avLst/>
            <a:gdLst>
              <a:gd name="connsiteX0" fmla="*/ 0 w 614178"/>
              <a:gd name="connsiteY0" fmla="*/ 0 h 1107539"/>
              <a:gd name="connsiteX1" fmla="*/ 493986 w 614178"/>
              <a:gd name="connsiteY1" fmla="*/ 336331 h 1107539"/>
              <a:gd name="connsiteX2" fmla="*/ 609600 w 614178"/>
              <a:gd name="connsiteY2" fmla="*/ 662152 h 1107539"/>
              <a:gd name="connsiteX3" fmla="*/ 388883 w 614178"/>
              <a:gd name="connsiteY3" fmla="*/ 1061545 h 1107539"/>
              <a:gd name="connsiteX4" fmla="*/ 378372 w 614178"/>
              <a:gd name="connsiteY4" fmla="*/ 1082566 h 110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178" h="1107539">
                <a:moveTo>
                  <a:pt x="0" y="0"/>
                </a:moveTo>
                <a:cubicBezTo>
                  <a:pt x="196193" y="112986"/>
                  <a:pt x="392386" y="225972"/>
                  <a:pt x="493986" y="336331"/>
                </a:cubicBezTo>
                <a:cubicBezTo>
                  <a:pt x="595586" y="446690"/>
                  <a:pt x="627117" y="541283"/>
                  <a:pt x="609600" y="662152"/>
                </a:cubicBezTo>
                <a:cubicBezTo>
                  <a:pt x="592083" y="783021"/>
                  <a:pt x="427421" y="991476"/>
                  <a:pt x="388883" y="1061545"/>
                </a:cubicBezTo>
                <a:cubicBezTo>
                  <a:pt x="350345" y="1131614"/>
                  <a:pt x="364358" y="1107090"/>
                  <a:pt x="378372" y="1082566"/>
                </a:cubicBezTo>
              </a:path>
            </a:pathLst>
          </a:custGeom>
          <a:noFill/>
          <a:ln w="44450">
            <a:solidFill>
              <a:srgbClr val="173C80"/>
            </a:solidFill>
            <a:headEnd type="arrow" w="lg" len="med"/>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D12061D9-0326-E75D-0AA3-A2889E76F730}"/>
              </a:ext>
            </a:extLst>
          </p:cNvPr>
          <p:cNvSpPr/>
          <p:nvPr/>
        </p:nvSpPr>
        <p:spPr>
          <a:xfrm>
            <a:off x="2385848" y="3927507"/>
            <a:ext cx="1261241" cy="504496"/>
          </a:xfrm>
          <a:custGeom>
            <a:avLst/>
            <a:gdLst>
              <a:gd name="connsiteX0" fmla="*/ 1261241 w 1261241"/>
              <a:gd name="connsiteY0" fmla="*/ 504496 h 504496"/>
              <a:gd name="connsiteX1" fmla="*/ 683172 w 1261241"/>
              <a:gd name="connsiteY1" fmla="*/ 210206 h 504496"/>
              <a:gd name="connsiteX2" fmla="*/ 0 w 1261241"/>
              <a:gd name="connsiteY2" fmla="*/ 0 h 504496"/>
              <a:gd name="connsiteX3" fmla="*/ 0 w 1261241"/>
              <a:gd name="connsiteY3" fmla="*/ 0 h 504496"/>
            </a:gdLst>
            <a:ahLst/>
            <a:cxnLst>
              <a:cxn ang="0">
                <a:pos x="connsiteX0" y="connsiteY0"/>
              </a:cxn>
              <a:cxn ang="0">
                <a:pos x="connsiteX1" y="connsiteY1"/>
              </a:cxn>
              <a:cxn ang="0">
                <a:pos x="connsiteX2" y="connsiteY2"/>
              </a:cxn>
              <a:cxn ang="0">
                <a:pos x="connsiteX3" y="connsiteY3"/>
              </a:cxn>
            </a:cxnLst>
            <a:rect l="l" t="t" r="r" b="b"/>
            <a:pathLst>
              <a:path w="1261241" h="504496">
                <a:moveTo>
                  <a:pt x="1261241" y="504496"/>
                </a:moveTo>
                <a:cubicBezTo>
                  <a:pt x="1077310" y="399392"/>
                  <a:pt x="893379" y="294289"/>
                  <a:pt x="683172" y="210206"/>
                </a:cubicBezTo>
                <a:cubicBezTo>
                  <a:pt x="472965" y="126123"/>
                  <a:pt x="0" y="0"/>
                  <a:pt x="0" y="0"/>
                </a:cubicBezTo>
                <a:lnTo>
                  <a:pt x="0" y="0"/>
                </a:ln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DD0B9376-18D8-59A1-BB22-DAD215E528B7}"/>
              </a:ext>
            </a:extLst>
          </p:cNvPr>
          <p:cNvSpPr/>
          <p:nvPr/>
        </p:nvSpPr>
        <p:spPr>
          <a:xfrm rot="21213143">
            <a:off x="2260125" y="3127390"/>
            <a:ext cx="998082" cy="401771"/>
          </a:xfrm>
          <a:custGeom>
            <a:avLst/>
            <a:gdLst>
              <a:gd name="connsiteX0" fmla="*/ 956441 w 956441"/>
              <a:gd name="connsiteY0" fmla="*/ 64395 h 295622"/>
              <a:gd name="connsiteX1" fmla="*/ 515007 w 956441"/>
              <a:gd name="connsiteY1" fmla="*/ 1333 h 295622"/>
              <a:gd name="connsiteX2" fmla="*/ 199696 w 956441"/>
              <a:gd name="connsiteY2" fmla="*/ 116947 h 295622"/>
              <a:gd name="connsiteX3" fmla="*/ 0 w 956441"/>
              <a:gd name="connsiteY3" fmla="*/ 295622 h 295622"/>
            </a:gdLst>
            <a:ahLst/>
            <a:cxnLst>
              <a:cxn ang="0">
                <a:pos x="connsiteX0" y="connsiteY0"/>
              </a:cxn>
              <a:cxn ang="0">
                <a:pos x="connsiteX1" y="connsiteY1"/>
              </a:cxn>
              <a:cxn ang="0">
                <a:pos x="connsiteX2" y="connsiteY2"/>
              </a:cxn>
              <a:cxn ang="0">
                <a:pos x="connsiteX3" y="connsiteY3"/>
              </a:cxn>
            </a:cxnLst>
            <a:rect l="l" t="t" r="r" b="b"/>
            <a:pathLst>
              <a:path w="956441" h="295622">
                <a:moveTo>
                  <a:pt x="956441" y="64395"/>
                </a:moveTo>
                <a:cubicBezTo>
                  <a:pt x="798786" y="28484"/>
                  <a:pt x="641131" y="-7426"/>
                  <a:pt x="515007" y="1333"/>
                </a:cubicBezTo>
                <a:cubicBezTo>
                  <a:pt x="388883" y="10092"/>
                  <a:pt x="285530" y="67899"/>
                  <a:pt x="199696" y="116947"/>
                </a:cubicBezTo>
                <a:cubicBezTo>
                  <a:pt x="113862" y="165995"/>
                  <a:pt x="56931" y="230808"/>
                  <a:pt x="0" y="295622"/>
                </a:cubicBez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Shape 46">
            <a:extLst>
              <a:ext uri="{FF2B5EF4-FFF2-40B4-BE49-F238E27FC236}">
                <a16:creationId xmlns:a16="http://schemas.microsoft.com/office/drawing/2014/main" id="{7E5128CD-EDF4-6042-835F-00166D325946}"/>
              </a:ext>
            </a:extLst>
          </p:cNvPr>
          <p:cNvSpPr/>
          <p:nvPr/>
        </p:nvSpPr>
        <p:spPr>
          <a:xfrm rot="8307811">
            <a:off x="3592921" y="5116808"/>
            <a:ext cx="998082" cy="401771"/>
          </a:xfrm>
          <a:custGeom>
            <a:avLst/>
            <a:gdLst>
              <a:gd name="connsiteX0" fmla="*/ 956441 w 956441"/>
              <a:gd name="connsiteY0" fmla="*/ 64395 h 295622"/>
              <a:gd name="connsiteX1" fmla="*/ 515007 w 956441"/>
              <a:gd name="connsiteY1" fmla="*/ 1333 h 295622"/>
              <a:gd name="connsiteX2" fmla="*/ 199696 w 956441"/>
              <a:gd name="connsiteY2" fmla="*/ 116947 h 295622"/>
              <a:gd name="connsiteX3" fmla="*/ 0 w 956441"/>
              <a:gd name="connsiteY3" fmla="*/ 295622 h 295622"/>
            </a:gdLst>
            <a:ahLst/>
            <a:cxnLst>
              <a:cxn ang="0">
                <a:pos x="connsiteX0" y="connsiteY0"/>
              </a:cxn>
              <a:cxn ang="0">
                <a:pos x="connsiteX1" y="connsiteY1"/>
              </a:cxn>
              <a:cxn ang="0">
                <a:pos x="connsiteX2" y="connsiteY2"/>
              </a:cxn>
              <a:cxn ang="0">
                <a:pos x="connsiteX3" y="connsiteY3"/>
              </a:cxn>
            </a:cxnLst>
            <a:rect l="l" t="t" r="r" b="b"/>
            <a:pathLst>
              <a:path w="956441" h="295622">
                <a:moveTo>
                  <a:pt x="956441" y="64395"/>
                </a:moveTo>
                <a:cubicBezTo>
                  <a:pt x="798786" y="28484"/>
                  <a:pt x="641131" y="-7426"/>
                  <a:pt x="515007" y="1333"/>
                </a:cubicBezTo>
                <a:cubicBezTo>
                  <a:pt x="388883" y="10092"/>
                  <a:pt x="285530" y="67899"/>
                  <a:pt x="199696" y="116947"/>
                </a:cubicBezTo>
                <a:cubicBezTo>
                  <a:pt x="113862" y="165995"/>
                  <a:pt x="56931" y="230808"/>
                  <a:pt x="0" y="295622"/>
                </a:cubicBezTo>
              </a:path>
            </a:pathLst>
          </a:custGeom>
          <a:noFill/>
          <a:ln w="44450">
            <a:solidFill>
              <a:srgbClr val="173C80"/>
            </a:solidFill>
            <a:tailEnd type="arrow"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3">
            <a:extLst>
              <a:ext uri="{FF2B5EF4-FFF2-40B4-BE49-F238E27FC236}">
                <a16:creationId xmlns:a16="http://schemas.microsoft.com/office/drawing/2014/main" id="{31A6F712-2FDF-F08C-C760-802E6151F7B3}"/>
              </a:ext>
            </a:extLst>
          </p:cNvPr>
          <p:cNvSpPr txBox="1">
            <a:spLocks/>
          </p:cNvSpPr>
          <p:nvPr/>
        </p:nvSpPr>
        <p:spPr>
          <a:xfrm>
            <a:off x="5135880" y="5364461"/>
            <a:ext cx="5198564" cy="1496979"/>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Anna Spathis, BTF model and key evidence-based interventions</a:t>
            </a:r>
            <a:endParaRPr lang="en-US" dirty="0"/>
          </a:p>
        </p:txBody>
      </p:sp>
    </p:spTree>
    <p:extLst>
      <p:ext uri="{BB962C8B-B14F-4D97-AF65-F5344CB8AC3E}">
        <p14:creationId xmlns:p14="http://schemas.microsoft.com/office/powerpoint/2010/main" val="499547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lose up of text on a white background&#10;&#10;Description automatically generated">
            <a:extLst>
              <a:ext uri="{FF2B5EF4-FFF2-40B4-BE49-F238E27FC236}">
                <a16:creationId xmlns:a16="http://schemas.microsoft.com/office/drawing/2014/main" id="{9694E806-BFAB-B2DE-AD1D-1C1B7F7A1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87" y="987981"/>
            <a:ext cx="7373429" cy="4882038"/>
          </a:xfrm>
          <a:prstGeom prst="rect">
            <a:avLst/>
          </a:prstGeom>
        </p:spPr>
      </p:pic>
      <p:sp>
        <p:nvSpPr>
          <p:cNvPr id="2" name="Footer Placeholder 3">
            <a:extLst>
              <a:ext uri="{FF2B5EF4-FFF2-40B4-BE49-F238E27FC236}">
                <a16:creationId xmlns:a16="http://schemas.microsoft.com/office/drawing/2014/main" id="{39BFDC73-905B-A774-8911-68C37B3C07FA}"/>
              </a:ext>
            </a:extLst>
          </p:cNvPr>
          <p:cNvSpPr txBox="1">
            <a:spLocks/>
          </p:cNvSpPr>
          <p:nvPr/>
        </p:nvSpPr>
        <p:spPr>
          <a:xfrm>
            <a:off x="5135880" y="5364461"/>
            <a:ext cx="5198564" cy="1496979"/>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Anna Spathis, BTF model and key evidence-based interventions</a:t>
            </a:r>
            <a:endParaRPr lang="en-US" dirty="0"/>
          </a:p>
        </p:txBody>
      </p:sp>
    </p:spTree>
    <p:extLst>
      <p:ext uri="{BB962C8B-B14F-4D97-AF65-F5344CB8AC3E}">
        <p14:creationId xmlns:p14="http://schemas.microsoft.com/office/powerpoint/2010/main" val="3704684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 up of a map&#10;&#10;Description automatically generated">
            <a:extLst>
              <a:ext uri="{FF2B5EF4-FFF2-40B4-BE49-F238E27FC236}">
                <a16:creationId xmlns:a16="http://schemas.microsoft.com/office/drawing/2014/main" id="{88894D82-79A5-061A-1419-E6B034BE4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01" y="987981"/>
            <a:ext cx="7373429" cy="4882038"/>
          </a:xfrm>
          <a:prstGeom prst="rect">
            <a:avLst/>
          </a:prstGeom>
        </p:spPr>
      </p:pic>
      <p:sp>
        <p:nvSpPr>
          <p:cNvPr id="3" name="Footer Placeholder 3">
            <a:extLst>
              <a:ext uri="{FF2B5EF4-FFF2-40B4-BE49-F238E27FC236}">
                <a16:creationId xmlns:a16="http://schemas.microsoft.com/office/drawing/2014/main" id="{534DA732-FF17-BDE1-CC31-2E036232B68F}"/>
              </a:ext>
            </a:extLst>
          </p:cNvPr>
          <p:cNvSpPr txBox="1">
            <a:spLocks/>
          </p:cNvSpPr>
          <p:nvPr/>
        </p:nvSpPr>
        <p:spPr>
          <a:xfrm>
            <a:off x="5135880" y="5364461"/>
            <a:ext cx="5198564" cy="1496979"/>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Anna Spathis, BTF model and key evidence-based interventions</a:t>
            </a:r>
            <a:endParaRPr lang="en-US" dirty="0"/>
          </a:p>
        </p:txBody>
      </p:sp>
    </p:spTree>
    <p:extLst>
      <p:ext uri="{BB962C8B-B14F-4D97-AF65-F5344CB8AC3E}">
        <p14:creationId xmlns:p14="http://schemas.microsoft.com/office/powerpoint/2010/main" val="186597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 up of a map&#10;&#10;Description automatically generated">
            <a:extLst>
              <a:ext uri="{FF2B5EF4-FFF2-40B4-BE49-F238E27FC236}">
                <a16:creationId xmlns:a16="http://schemas.microsoft.com/office/drawing/2014/main" id="{C8CA597D-3524-D593-C7CD-1A2613A75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01" y="987981"/>
            <a:ext cx="7373429" cy="4882038"/>
          </a:xfrm>
          <a:prstGeom prst="rect">
            <a:avLst/>
          </a:prstGeom>
        </p:spPr>
      </p:pic>
      <p:sp>
        <p:nvSpPr>
          <p:cNvPr id="3" name="Footer Placeholder 3">
            <a:extLst>
              <a:ext uri="{FF2B5EF4-FFF2-40B4-BE49-F238E27FC236}">
                <a16:creationId xmlns:a16="http://schemas.microsoft.com/office/drawing/2014/main" id="{BDF64CB2-4ED7-DB57-659D-0271E129EDEF}"/>
              </a:ext>
            </a:extLst>
          </p:cNvPr>
          <p:cNvSpPr>
            <a:spLocks noGrp="1"/>
          </p:cNvSpPr>
          <p:nvPr>
            <p:ph type="ftr" sz="quarter" idx="11"/>
          </p:nvPr>
        </p:nvSpPr>
        <p:spPr>
          <a:xfrm>
            <a:off x="5135880" y="5364461"/>
            <a:ext cx="5198564" cy="1496979"/>
          </a:xfrm>
        </p:spPr>
        <p:txBody>
          <a:bodyPr/>
          <a:lstStyle/>
          <a:p>
            <a:r>
              <a:rPr lang="en-US" dirty="0"/>
              <a:t>Anna Spathis, BTF model and key evidence-based interventions</a:t>
            </a:r>
          </a:p>
        </p:txBody>
      </p:sp>
    </p:spTree>
    <p:extLst>
      <p:ext uri="{BB962C8B-B14F-4D97-AF65-F5344CB8AC3E}">
        <p14:creationId xmlns:p14="http://schemas.microsoft.com/office/powerpoint/2010/main" val="3421840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 up of a map&#10;&#10;Description automatically generated">
            <a:extLst>
              <a:ext uri="{FF2B5EF4-FFF2-40B4-BE49-F238E27FC236}">
                <a16:creationId xmlns:a16="http://schemas.microsoft.com/office/drawing/2014/main" id="{C7C344C8-4D65-763C-B42B-5AF96E777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01" y="986850"/>
            <a:ext cx="7373429" cy="4882038"/>
          </a:xfrm>
          <a:prstGeom prst="rect">
            <a:avLst/>
          </a:prstGeom>
        </p:spPr>
      </p:pic>
      <p:sp>
        <p:nvSpPr>
          <p:cNvPr id="5" name="Footer Placeholder 3">
            <a:extLst>
              <a:ext uri="{FF2B5EF4-FFF2-40B4-BE49-F238E27FC236}">
                <a16:creationId xmlns:a16="http://schemas.microsoft.com/office/drawing/2014/main" id="{0FDFFAE6-0775-447A-1DA6-A899815FA565}"/>
              </a:ext>
            </a:extLst>
          </p:cNvPr>
          <p:cNvSpPr txBox="1">
            <a:spLocks/>
          </p:cNvSpPr>
          <p:nvPr/>
        </p:nvSpPr>
        <p:spPr>
          <a:xfrm>
            <a:off x="5135880" y="5364461"/>
            <a:ext cx="5198564" cy="1496979"/>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Anna Spathis, BTF model and key evidence-based interventions</a:t>
            </a:r>
            <a:endParaRPr lang="en-US" dirty="0"/>
          </a:p>
        </p:txBody>
      </p:sp>
    </p:spTree>
    <p:extLst>
      <p:ext uri="{BB962C8B-B14F-4D97-AF65-F5344CB8AC3E}">
        <p14:creationId xmlns:p14="http://schemas.microsoft.com/office/powerpoint/2010/main" val="2892839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 up of a map&#10;&#10;Description automatically generated">
            <a:extLst>
              <a:ext uri="{FF2B5EF4-FFF2-40B4-BE49-F238E27FC236}">
                <a16:creationId xmlns:a16="http://schemas.microsoft.com/office/drawing/2014/main" id="{C7C344C8-4D65-763C-B42B-5AF96E777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01" y="986850"/>
            <a:ext cx="7373429" cy="4882038"/>
          </a:xfrm>
          <a:prstGeom prst="rect">
            <a:avLst/>
          </a:prstGeom>
        </p:spPr>
      </p:pic>
      <p:pic>
        <p:nvPicPr>
          <p:cNvPr id="5" name="Graphic 4" descr="Scissors with solid fill">
            <a:extLst>
              <a:ext uri="{FF2B5EF4-FFF2-40B4-BE49-F238E27FC236}">
                <a16:creationId xmlns:a16="http://schemas.microsoft.com/office/drawing/2014/main" id="{AD5A493E-2EA5-F2A4-67DC-AFD46ACEA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677930">
            <a:off x="8662906" y="1750453"/>
            <a:ext cx="914400" cy="914400"/>
          </a:xfrm>
          <a:prstGeom prst="rect">
            <a:avLst/>
          </a:prstGeom>
        </p:spPr>
      </p:pic>
      <p:sp>
        <p:nvSpPr>
          <p:cNvPr id="3" name="Footer Placeholder 3">
            <a:extLst>
              <a:ext uri="{FF2B5EF4-FFF2-40B4-BE49-F238E27FC236}">
                <a16:creationId xmlns:a16="http://schemas.microsoft.com/office/drawing/2014/main" id="{9D419B91-B508-6A0E-5466-4674BB845E2D}"/>
              </a:ext>
            </a:extLst>
          </p:cNvPr>
          <p:cNvSpPr>
            <a:spLocks noGrp="1"/>
          </p:cNvSpPr>
          <p:nvPr>
            <p:ph type="ftr" sz="quarter" idx="11"/>
          </p:nvPr>
        </p:nvSpPr>
        <p:spPr>
          <a:xfrm>
            <a:off x="5135880" y="5364461"/>
            <a:ext cx="5198564" cy="1496979"/>
          </a:xfrm>
        </p:spPr>
        <p:txBody>
          <a:bodyPr/>
          <a:lstStyle/>
          <a:p>
            <a:r>
              <a:rPr lang="en-US" dirty="0"/>
              <a:t>Anna Spathis, BTF model and key evidence-based interventions</a:t>
            </a:r>
          </a:p>
        </p:txBody>
      </p:sp>
    </p:spTree>
    <p:extLst>
      <p:ext uri="{BB962C8B-B14F-4D97-AF65-F5344CB8AC3E}">
        <p14:creationId xmlns:p14="http://schemas.microsoft.com/office/powerpoint/2010/main" val="223907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8E52-885E-0F1A-6451-40E5D0799BA8}"/>
              </a:ext>
            </a:extLst>
          </p:cNvPr>
          <p:cNvSpPr>
            <a:spLocks noGrp="1"/>
          </p:cNvSpPr>
          <p:nvPr>
            <p:ph type="title"/>
          </p:nvPr>
        </p:nvSpPr>
        <p:spPr>
          <a:xfrm>
            <a:off x="838200" y="931183"/>
            <a:ext cx="10515600" cy="1325563"/>
          </a:xfrm>
        </p:spPr>
        <p:txBody>
          <a:bodyPr/>
          <a:lstStyle/>
          <a:p>
            <a:r>
              <a:rPr lang="en-US" dirty="0"/>
              <a:t>Who we are and Why this workshop</a:t>
            </a:r>
          </a:p>
        </p:txBody>
      </p:sp>
      <p:sp>
        <p:nvSpPr>
          <p:cNvPr id="3" name="Content Placeholder 2">
            <a:extLst>
              <a:ext uri="{FF2B5EF4-FFF2-40B4-BE49-F238E27FC236}">
                <a16:creationId xmlns:a16="http://schemas.microsoft.com/office/drawing/2014/main" id="{FD996DD1-BA30-07B4-465B-CB58092DB5CA}"/>
              </a:ext>
            </a:extLst>
          </p:cNvPr>
          <p:cNvSpPr>
            <a:spLocks noGrp="1"/>
          </p:cNvSpPr>
          <p:nvPr>
            <p:ph idx="1"/>
          </p:nvPr>
        </p:nvSpPr>
        <p:spPr/>
        <p:txBody>
          <a:bodyPr/>
          <a:lstStyle/>
          <a:p>
            <a:pPr marL="0" indent="0">
              <a:buNone/>
            </a:pPr>
            <a:endParaRPr lang="en-US" b="1" dirty="0"/>
          </a:p>
          <a:p>
            <a:pPr marL="0" indent="0">
              <a:buNone/>
            </a:pPr>
            <a:r>
              <a:rPr lang="en-US" b="1" dirty="0"/>
              <a:t>IPCRG </a:t>
            </a:r>
          </a:p>
          <a:p>
            <a:pPr marL="0" indent="0">
              <a:buNone/>
            </a:pPr>
            <a:endParaRPr lang="en-US" b="1" dirty="0"/>
          </a:p>
          <a:p>
            <a:pPr marL="0" indent="0">
              <a:buNone/>
            </a:pPr>
            <a:endParaRPr lang="en-US" b="1" dirty="0"/>
          </a:p>
          <a:p>
            <a:pPr marL="0" indent="0">
              <a:buNone/>
            </a:pPr>
            <a:r>
              <a:rPr lang="en-US" b="1" dirty="0"/>
              <a:t>WHY- </a:t>
            </a:r>
            <a:r>
              <a:rPr lang="en-US" dirty="0"/>
              <a:t>A common problem… and a symptom with multiple possible </a:t>
            </a:r>
            <a:r>
              <a:rPr lang="en-US" dirty="0" err="1"/>
              <a:t>aetiologies</a:t>
            </a:r>
            <a:r>
              <a:rPr lang="en-US" dirty="0"/>
              <a:t>….. So practical tips</a:t>
            </a:r>
          </a:p>
        </p:txBody>
      </p:sp>
      <p:pic>
        <p:nvPicPr>
          <p:cNvPr id="6" name="Picture 5">
            <a:extLst>
              <a:ext uri="{FF2B5EF4-FFF2-40B4-BE49-F238E27FC236}">
                <a16:creationId xmlns:a16="http://schemas.microsoft.com/office/drawing/2014/main" id="{7E021DFF-A509-7DC0-C671-02E709A875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86633" y="2097000"/>
            <a:ext cx="3459741" cy="1332000"/>
          </a:xfrm>
          <a:prstGeom prst="rect">
            <a:avLst/>
          </a:prstGeom>
        </p:spPr>
      </p:pic>
    </p:spTree>
    <p:extLst>
      <p:ext uri="{BB962C8B-B14F-4D97-AF65-F5344CB8AC3E}">
        <p14:creationId xmlns:p14="http://schemas.microsoft.com/office/powerpoint/2010/main" val="3240313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 up of a map&#10;&#10;Description automatically generated">
            <a:extLst>
              <a:ext uri="{FF2B5EF4-FFF2-40B4-BE49-F238E27FC236}">
                <a16:creationId xmlns:a16="http://schemas.microsoft.com/office/drawing/2014/main" id="{C7C344C8-4D65-763C-B42B-5AF96E777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01" y="986850"/>
            <a:ext cx="7373429" cy="4882038"/>
          </a:xfrm>
          <a:prstGeom prst="rect">
            <a:avLst/>
          </a:prstGeom>
        </p:spPr>
      </p:pic>
      <p:pic>
        <p:nvPicPr>
          <p:cNvPr id="5" name="Graphic 4" descr="Scissors with solid fill">
            <a:extLst>
              <a:ext uri="{FF2B5EF4-FFF2-40B4-BE49-F238E27FC236}">
                <a16:creationId xmlns:a16="http://schemas.microsoft.com/office/drawing/2014/main" id="{AD5A493E-2EA5-F2A4-67DC-AFD46ACEA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856537">
            <a:off x="6256037" y="5304969"/>
            <a:ext cx="914400" cy="914400"/>
          </a:xfrm>
          <a:prstGeom prst="rect">
            <a:avLst/>
          </a:prstGeom>
        </p:spPr>
      </p:pic>
      <p:sp>
        <p:nvSpPr>
          <p:cNvPr id="3" name="Footer Placeholder 3">
            <a:extLst>
              <a:ext uri="{FF2B5EF4-FFF2-40B4-BE49-F238E27FC236}">
                <a16:creationId xmlns:a16="http://schemas.microsoft.com/office/drawing/2014/main" id="{FAEEF453-77A5-A17B-E1AC-37AA4EBD6396}"/>
              </a:ext>
            </a:extLst>
          </p:cNvPr>
          <p:cNvSpPr txBox="1">
            <a:spLocks/>
          </p:cNvSpPr>
          <p:nvPr/>
        </p:nvSpPr>
        <p:spPr>
          <a:xfrm>
            <a:off x="5135880" y="5364461"/>
            <a:ext cx="5198564" cy="1496979"/>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Anna Spathis, BTF model and key evidence-based interventions</a:t>
            </a:r>
            <a:endParaRPr lang="en-US" dirty="0"/>
          </a:p>
        </p:txBody>
      </p:sp>
    </p:spTree>
    <p:extLst>
      <p:ext uri="{BB962C8B-B14F-4D97-AF65-F5344CB8AC3E}">
        <p14:creationId xmlns:p14="http://schemas.microsoft.com/office/powerpoint/2010/main" val="1968314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 up of a map&#10;&#10;Description automatically generated">
            <a:extLst>
              <a:ext uri="{FF2B5EF4-FFF2-40B4-BE49-F238E27FC236}">
                <a16:creationId xmlns:a16="http://schemas.microsoft.com/office/drawing/2014/main" id="{C7C344C8-4D65-763C-B42B-5AF96E777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01" y="986850"/>
            <a:ext cx="7373429" cy="4882038"/>
          </a:xfrm>
          <a:prstGeom prst="rect">
            <a:avLst/>
          </a:prstGeom>
        </p:spPr>
      </p:pic>
      <p:pic>
        <p:nvPicPr>
          <p:cNvPr id="5" name="Graphic 4" descr="Scissors with solid fill">
            <a:extLst>
              <a:ext uri="{FF2B5EF4-FFF2-40B4-BE49-F238E27FC236}">
                <a16:creationId xmlns:a16="http://schemas.microsoft.com/office/drawing/2014/main" id="{AD5A493E-2EA5-F2A4-67DC-AFD46ACEA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241571">
            <a:off x="2929695" y="1528772"/>
            <a:ext cx="914400" cy="914400"/>
          </a:xfrm>
          <a:prstGeom prst="rect">
            <a:avLst/>
          </a:prstGeom>
        </p:spPr>
      </p:pic>
      <p:sp>
        <p:nvSpPr>
          <p:cNvPr id="3" name="Footer Placeholder 3">
            <a:extLst>
              <a:ext uri="{FF2B5EF4-FFF2-40B4-BE49-F238E27FC236}">
                <a16:creationId xmlns:a16="http://schemas.microsoft.com/office/drawing/2014/main" id="{0250EBA0-E78A-3B7F-CA9B-B4053939CDB9}"/>
              </a:ext>
            </a:extLst>
          </p:cNvPr>
          <p:cNvSpPr>
            <a:spLocks noGrp="1"/>
          </p:cNvSpPr>
          <p:nvPr>
            <p:ph type="ftr" sz="quarter" idx="11"/>
          </p:nvPr>
        </p:nvSpPr>
        <p:spPr>
          <a:xfrm>
            <a:off x="5135880" y="5364461"/>
            <a:ext cx="5198564" cy="1496979"/>
          </a:xfrm>
        </p:spPr>
        <p:txBody>
          <a:bodyPr/>
          <a:lstStyle/>
          <a:p>
            <a:r>
              <a:rPr lang="en-US" dirty="0"/>
              <a:t>Anna Spathis, BTF model and key evidence-based interventions</a:t>
            </a:r>
          </a:p>
        </p:txBody>
      </p:sp>
    </p:spTree>
    <p:extLst>
      <p:ext uri="{BB962C8B-B14F-4D97-AF65-F5344CB8AC3E}">
        <p14:creationId xmlns:p14="http://schemas.microsoft.com/office/powerpoint/2010/main" val="4290360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37AFB0B-1B08-911B-DC31-F1152C498BDF}"/>
              </a:ext>
            </a:extLst>
          </p:cNvPr>
          <p:cNvPicPr>
            <a:picLocks noChangeAspect="1"/>
          </p:cNvPicPr>
          <p:nvPr/>
        </p:nvPicPr>
        <p:blipFill rotWithShape="1">
          <a:blip r:embed="rId3"/>
          <a:srcRect l="26875" t="31111" r="56250" b="26666"/>
          <a:stretch/>
        </p:blipFill>
        <p:spPr>
          <a:xfrm>
            <a:off x="304800" y="1391355"/>
            <a:ext cx="2895600" cy="4075289"/>
          </a:xfrm>
          <a:prstGeom prst="rect">
            <a:avLst/>
          </a:prstGeom>
        </p:spPr>
      </p:pic>
    </p:spTree>
    <p:extLst>
      <p:ext uri="{BB962C8B-B14F-4D97-AF65-F5344CB8AC3E}">
        <p14:creationId xmlns:p14="http://schemas.microsoft.com/office/powerpoint/2010/main" val="1620765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F8D862CB-696E-294D-960D-B5EBA71A6398}"/>
              </a:ext>
            </a:extLst>
          </p:cNvPr>
          <p:cNvPicPr>
            <a:picLocks noChangeAspect="1"/>
          </p:cNvPicPr>
          <p:nvPr/>
        </p:nvPicPr>
        <p:blipFill rotWithShape="1">
          <a:blip r:embed="rId3"/>
          <a:srcRect l="26875" t="31111" r="56250" b="26666"/>
          <a:stretch/>
        </p:blipFill>
        <p:spPr>
          <a:xfrm>
            <a:off x="304800" y="1391355"/>
            <a:ext cx="2895600" cy="4075289"/>
          </a:xfrm>
          <a:prstGeom prst="rect">
            <a:avLst/>
          </a:prstGeom>
        </p:spPr>
      </p:pic>
      <p:pic>
        <p:nvPicPr>
          <p:cNvPr id="3" name="Picture 2">
            <a:extLst>
              <a:ext uri="{FF2B5EF4-FFF2-40B4-BE49-F238E27FC236}">
                <a16:creationId xmlns:a16="http://schemas.microsoft.com/office/drawing/2014/main" id="{C127CEA3-04E1-32E1-E07C-DD315FBB9723}"/>
              </a:ext>
            </a:extLst>
          </p:cNvPr>
          <p:cNvPicPr>
            <a:picLocks noChangeAspect="1"/>
          </p:cNvPicPr>
          <p:nvPr/>
        </p:nvPicPr>
        <p:blipFill rotWithShape="1">
          <a:blip r:embed="rId4"/>
          <a:srcRect l="22319" t="35380" r="58750" b="27779"/>
          <a:stretch/>
        </p:blipFill>
        <p:spPr>
          <a:xfrm>
            <a:off x="4120896" y="1830831"/>
            <a:ext cx="3248378" cy="3556000"/>
          </a:xfrm>
          <a:prstGeom prst="rect">
            <a:avLst/>
          </a:prstGeom>
        </p:spPr>
      </p:pic>
      <p:pic>
        <p:nvPicPr>
          <p:cNvPr id="5" name="Graphic 4" descr="Arrow: Straight with solid fill">
            <a:extLst>
              <a:ext uri="{FF2B5EF4-FFF2-40B4-BE49-F238E27FC236}">
                <a16:creationId xmlns:a16="http://schemas.microsoft.com/office/drawing/2014/main" id="{DE785A04-6D1F-18FF-DCBD-9ED6BE97F5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611007" y="3124200"/>
            <a:ext cx="1219200" cy="762000"/>
          </a:xfrm>
          <a:prstGeom prst="rect">
            <a:avLst/>
          </a:prstGeom>
        </p:spPr>
      </p:pic>
    </p:spTree>
    <p:extLst>
      <p:ext uri="{BB962C8B-B14F-4D97-AF65-F5344CB8AC3E}">
        <p14:creationId xmlns:p14="http://schemas.microsoft.com/office/powerpoint/2010/main" val="4212852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2BAEEF-5064-8165-1DE3-648B14BEA4C4}"/>
              </a:ext>
            </a:extLst>
          </p:cNvPr>
          <p:cNvSpPr/>
          <p:nvPr/>
        </p:nvSpPr>
        <p:spPr>
          <a:xfrm>
            <a:off x="0" y="0"/>
            <a:ext cx="12192000" cy="5948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D3F3586-2B1C-1AFC-8F4B-4AA6654FC872}"/>
              </a:ext>
            </a:extLst>
          </p:cNvPr>
          <p:cNvPicPr>
            <a:picLocks noChangeAspect="1"/>
          </p:cNvPicPr>
          <p:nvPr/>
        </p:nvPicPr>
        <p:blipFill rotWithShape="1">
          <a:blip r:embed="rId3"/>
          <a:srcRect l="26875" t="31111" r="56250" b="26666"/>
          <a:stretch/>
        </p:blipFill>
        <p:spPr>
          <a:xfrm>
            <a:off x="304800" y="1391355"/>
            <a:ext cx="2895600" cy="4075289"/>
          </a:xfrm>
          <a:prstGeom prst="rect">
            <a:avLst/>
          </a:prstGeom>
        </p:spPr>
      </p:pic>
      <p:pic>
        <p:nvPicPr>
          <p:cNvPr id="3" name="Picture 2">
            <a:extLst>
              <a:ext uri="{FF2B5EF4-FFF2-40B4-BE49-F238E27FC236}">
                <a16:creationId xmlns:a16="http://schemas.microsoft.com/office/drawing/2014/main" id="{FA6609F5-D5C0-ABB0-EB6E-73DAB512C864}"/>
              </a:ext>
            </a:extLst>
          </p:cNvPr>
          <p:cNvPicPr>
            <a:picLocks noChangeAspect="1"/>
          </p:cNvPicPr>
          <p:nvPr/>
        </p:nvPicPr>
        <p:blipFill rotWithShape="1">
          <a:blip r:embed="rId4"/>
          <a:srcRect l="22319" t="35380" r="58750" b="27779"/>
          <a:stretch/>
        </p:blipFill>
        <p:spPr>
          <a:xfrm>
            <a:off x="4120896" y="1830831"/>
            <a:ext cx="3248378" cy="3556000"/>
          </a:xfrm>
          <a:prstGeom prst="rect">
            <a:avLst/>
          </a:prstGeom>
        </p:spPr>
      </p:pic>
      <p:pic>
        <p:nvPicPr>
          <p:cNvPr id="5" name="Picture 4">
            <a:extLst>
              <a:ext uri="{FF2B5EF4-FFF2-40B4-BE49-F238E27FC236}">
                <a16:creationId xmlns:a16="http://schemas.microsoft.com/office/drawing/2014/main" id="{E17AA602-E4AC-ED93-AD43-AF957FB1491D}"/>
              </a:ext>
            </a:extLst>
          </p:cNvPr>
          <p:cNvPicPr>
            <a:picLocks noChangeAspect="1"/>
          </p:cNvPicPr>
          <p:nvPr/>
        </p:nvPicPr>
        <p:blipFill rotWithShape="1">
          <a:blip r:embed="rId4"/>
          <a:srcRect l="41875" t="32223" r="41250" b="27778"/>
          <a:stretch/>
        </p:blipFill>
        <p:spPr>
          <a:xfrm>
            <a:off x="8289770" y="762000"/>
            <a:ext cx="2895600" cy="3860800"/>
          </a:xfrm>
          <a:prstGeom prst="rect">
            <a:avLst/>
          </a:prstGeom>
        </p:spPr>
      </p:pic>
      <p:pic>
        <p:nvPicPr>
          <p:cNvPr id="6" name="Graphic 5" descr="Arrow: Straight with solid fill">
            <a:extLst>
              <a:ext uri="{FF2B5EF4-FFF2-40B4-BE49-F238E27FC236}">
                <a16:creationId xmlns:a16="http://schemas.microsoft.com/office/drawing/2014/main" id="{3B880DFB-A633-FE75-77C1-1B882A449E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350986" y="3124200"/>
            <a:ext cx="1219200" cy="762000"/>
          </a:xfrm>
          <a:prstGeom prst="rect">
            <a:avLst/>
          </a:prstGeom>
        </p:spPr>
      </p:pic>
      <p:pic>
        <p:nvPicPr>
          <p:cNvPr id="7" name="Graphic 6" descr="Arrow: Straight with solid fill">
            <a:extLst>
              <a:ext uri="{FF2B5EF4-FFF2-40B4-BE49-F238E27FC236}">
                <a16:creationId xmlns:a16="http://schemas.microsoft.com/office/drawing/2014/main" id="{CAF6453B-D319-4A82-884E-B40558F233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611007" y="3124200"/>
            <a:ext cx="1219200" cy="762000"/>
          </a:xfrm>
          <a:prstGeom prst="rect">
            <a:avLst/>
          </a:prstGeom>
        </p:spPr>
      </p:pic>
      <p:sp>
        <p:nvSpPr>
          <p:cNvPr id="10" name="Footer Placeholder 3">
            <a:extLst>
              <a:ext uri="{FF2B5EF4-FFF2-40B4-BE49-F238E27FC236}">
                <a16:creationId xmlns:a16="http://schemas.microsoft.com/office/drawing/2014/main" id="{331A3A9D-6AA8-4D31-F533-E9D117D9B5E6}"/>
              </a:ext>
            </a:extLst>
          </p:cNvPr>
          <p:cNvSpPr>
            <a:spLocks noGrp="1"/>
          </p:cNvSpPr>
          <p:nvPr>
            <p:ph type="ftr" sz="quarter" idx="11"/>
          </p:nvPr>
        </p:nvSpPr>
        <p:spPr>
          <a:xfrm>
            <a:off x="5135880" y="5364461"/>
            <a:ext cx="5198564" cy="1496979"/>
          </a:xfrm>
        </p:spPr>
        <p:txBody>
          <a:bodyPr/>
          <a:lstStyle/>
          <a:p>
            <a:r>
              <a:rPr lang="en-US" dirty="0"/>
              <a:t>Anna Spathis, BTF model and key evidence-based interventions</a:t>
            </a:r>
          </a:p>
        </p:txBody>
      </p:sp>
    </p:spTree>
    <p:extLst>
      <p:ext uri="{BB962C8B-B14F-4D97-AF65-F5344CB8AC3E}">
        <p14:creationId xmlns:p14="http://schemas.microsoft.com/office/powerpoint/2010/main" val="1599366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C12634-02A8-AFBB-A3E9-2E730A6D8273}"/>
              </a:ext>
            </a:extLst>
          </p:cNvPr>
          <p:cNvSpPr txBox="1"/>
          <p:nvPr/>
        </p:nvSpPr>
        <p:spPr>
          <a:xfrm>
            <a:off x="1939641" y="588980"/>
            <a:ext cx="3565261" cy="62504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9B9F3"/>
                </a:solidFill>
                <a:effectLst/>
                <a:uLnTx/>
                <a:uFillTx/>
                <a:latin typeface="Aptos" panose="020B0004020202020204" pitchFamily="34" charset="0"/>
                <a:ea typeface="+mn-ea"/>
                <a:cs typeface="+mn-cs"/>
              </a:rPr>
              <a:t>Pulmonary rehabilitation</a:t>
            </a:r>
          </a:p>
        </p:txBody>
      </p:sp>
      <p:sp>
        <p:nvSpPr>
          <p:cNvPr id="5" name="TextBox 4">
            <a:extLst>
              <a:ext uri="{FF2B5EF4-FFF2-40B4-BE49-F238E27FC236}">
                <a16:creationId xmlns:a16="http://schemas.microsoft.com/office/drawing/2014/main" id="{DC73C8B3-DE78-6DF9-DF6B-0548707FCE67}"/>
              </a:ext>
            </a:extLst>
          </p:cNvPr>
          <p:cNvSpPr txBox="1"/>
          <p:nvPr/>
        </p:nvSpPr>
        <p:spPr>
          <a:xfrm>
            <a:off x="1924111" y="152400"/>
            <a:ext cx="3828098" cy="405560"/>
          </a:xfrm>
          <a:prstGeom prst="rect">
            <a:avLst/>
          </a:prstGeom>
          <a:solidFill>
            <a:srgbClr val="CAEEE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Non-pharmacological intervention</a:t>
            </a:r>
          </a:p>
        </p:txBody>
      </p:sp>
      <p:sp>
        <p:nvSpPr>
          <p:cNvPr id="6" name="TextBox 5">
            <a:extLst>
              <a:ext uri="{FF2B5EF4-FFF2-40B4-BE49-F238E27FC236}">
                <a16:creationId xmlns:a16="http://schemas.microsoft.com/office/drawing/2014/main" id="{D9AD7640-3F24-D19C-8BB8-D682CCA2F6A4}"/>
              </a:ext>
            </a:extLst>
          </p:cNvPr>
          <p:cNvSpPr txBox="1"/>
          <p:nvPr/>
        </p:nvSpPr>
        <p:spPr>
          <a:xfrm>
            <a:off x="5867400" y="152400"/>
            <a:ext cx="5504688" cy="405560"/>
          </a:xfrm>
          <a:prstGeom prst="rect">
            <a:avLst/>
          </a:prstGeom>
          <a:solidFill>
            <a:srgbClr val="CAEEE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Evidence summary</a:t>
            </a:r>
          </a:p>
        </p:txBody>
      </p:sp>
      <p:sp>
        <p:nvSpPr>
          <p:cNvPr id="7" name="Rectangle 7">
            <a:extLst>
              <a:ext uri="{FF2B5EF4-FFF2-40B4-BE49-F238E27FC236}">
                <a16:creationId xmlns:a16="http://schemas.microsoft.com/office/drawing/2014/main" id="{D420E208-86AC-EB9A-1514-987A816E7E9C}"/>
              </a:ext>
            </a:extLst>
          </p:cNvPr>
          <p:cNvSpPr/>
          <p:nvPr/>
        </p:nvSpPr>
        <p:spPr>
          <a:xfrm>
            <a:off x="5867400" y="738644"/>
            <a:ext cx="5504689" cy="785356"/>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8" name="TextBox 7">
            <a:extLst>
              <a:ext uri="{FF2B5EF4-FFF2-40B4-BE49-F238E27FC236}">
                <a16:creationId xmlns:a16="http://schemas.microsoft.com/office/drawing/2014/main" id="{31FF510F-4785-9BA5-07A5-EC901943AA45}"/>
              </a:ext>
            </a:extLst>
          </p:cNvPr>
          <p:cNvSpPr txBox="1"/>
          <p:nvPr/>
        </p:nvSpPr>
        <p:spPr>
          <a:xfrm>
            <a:off x="5925311" y="843388"/>
            <a:ext cx="55046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Consistent, moderately large benefits on breathlessness, fatigue, emotional function, quality of life, exercise capacity</a:t>
            </a:r>
          </a:p>
        </p:txBody>
      </p:sp>
      <p:sp>
        <p:nvSpPr>
          <p:cNvPr id="9" name="Arrow: Up 1">
            <a:extLst>
              <a:ext uri="{FF2B5EF4-FFF2-40B4-BE49-F238E27FC236}">
                <a16:creationId xmlns:a16="http://schemas.microsoft.com/office/drawing/2014/main" id="{6D6DC4D0-8E2B-5696-26D7-11F0FD0FC4CE}"/>
              </a:ext>
            </a:extLst>
          </p:cNvPr>
          <p:cNvSpPr/>
          <p:nvPr/>
        </p:nvSpPr>
        <p:spPr>
          <a:xfrm>
            <a:off x="951192" y="960119"/>
            <a:ext cx="762000" cy="5669281"/>
          </a:xfrm>
          <a:prstGeom prst="upArrow">
            <a:avLst/>
          </a:prstGeom>
          <a:gradFill flip="none" rotWithShape="1">
            <a:gsLst>
              <a:gs pos="5000">
                <a:schemeClr val="bg1"/>
              </a:gs>
              <a:gs pos="33000">
                <a:schemeClr val="bg1"/>
              </a:gs>
              <a:gs pos="100000">
                <a:srgbClr val="329A77"/>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F645FA8-998E-DF5D-8629-7B073B9578F0}"/>
              </a:ext>
            </a:extLst>
          </p:cNvPr>
          <p:cNvSpPr txBox="1"/>
          <p:nvPr/>
        </p:nvSpPr>
        <p:spPr>
          <a:xfrm rot="16200000">
            <a:off x="352393" y="2543208"/>
            <a:ext cx="27433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Strength of evidence</a:t>
            </a:r>
          </a:p>
        </p:txBody>
      </p:sp>
      <p:sp>
        <p:nvSpPr>
          <p:cNvPr id="11" name="TextBox 10">
            <a:extLst>
              <a:ext uri="{FF2B5EF4-FFF2-40B4-BE49-F238E27FC236}">
                <a16:creationId xmlns:a16="http://schemas.microsoft.com/office/drawing/2014/main" id="{5C9C5F87-4BB5-AE54-1C74-4DBC22C5086F}"/>
              </a:ext>
            </a:extLst>
          </p:cNvPr>
          <p:cNvSpPr txBox="1"/>
          <p:nvPr/>
        </p:nvSpPr>
        <p:spPr>
          <a:xfrm>
            <a:off x="1939641" y="1404518"/>
            <a:ext cx="3565261" cy="62504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9B9F3"/>
                </a:solidFill>
                <a:effectLst/>
                <a:uLnTx/>
                <a:uFillTx/>
                <a:latin typeface="Aptos" panose="020B0004020202020204" pitchFamily="34" charset="0"/>
                <a:ea typeface="+mn-ea"/>
                <a:cs typeface="+mn-cs"/>
              </a:rPr>
              <a:t>Fan, facial cooling</a:t>
            </a:r>
          </a:p>
        </p:txBody>
      </p:sp>
      <p:sp>
        <p:nvSpPr>
          <p:cNvPr id="12" name="Rectangle 11">
            <a:extLst>
              <a:ext uri="{FF2B5EF4-FFF2-40B4-BE49-F238E27FC236}">
                <a16:creationId xmlns:a16="http://schemas.microsoft.com/office/drawing/2014/main" id="{8286A196-6AF3-48A5-1A01-A34BCA20BD6A}"/>
              </a:ext>
            </a:extLst>
          </p:cNvPr>
          <p:cNvSpPr/>
          <p:nvPr/>
        </p:nvSpPr>
        <p:spPr>
          <a:xfrm>
            <a:off x="5867399" y="1613202"/>
            <a:ext cx="5504689" cy="785356"/>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13" name="TextBox 12">
            <a:extLst>
              <a:ext uri="{FF2B5EF4-FFF2-40B4-BE49-F238E27FC236}">
                <a16:creationId xmlns:a16="http://schemas.microsoft.com/office/drawing/2014/main" id="{1AA24B81-66DA-39CC-3A76-3EF5261430B6}"/>
              </a:ext>
            </a:extLst>
          </p:cNvPr>
          <p:cNvSpPr txBox="1"/>
          <p:nvPr/>
        </p:nvSpPr>
        <p:spPr>
          <a:xfrm>
            <a:off x="5925310" y="1718167"/>
            <a:ext cx="55046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Most patients perceive benefit from short-term use, both at rest and on exercise</a:t>
            </a:r>
          </a:p>
        </p:txBody>
      </p:sp>
      <p:sp>
        <p:nvSpPr>
          <p:cNvPr id="14" name="TextBox 13">
            <a:extLst>
              <a:ext uri="{FF2B5EF4-FFF2-40B4-BE49-F238E27FC236}">
                <a16:creationId xmlns:a16="http://schemas.microsoft.com/office/drawing/2014/main" id="{8B16CC83-A1F8-4493-54FE-8C86AA41655E}"/>
              </a:ext>
            </a:extLst>
          </p:cNvPr>
          <p:cNvSpPr txBox="1"/>
          <p:nvPr/>
        </p:nvSpPr>
        <p:spPr>
          <a:xfrm>
            <a:off x="1939642" y="2245571"/>
            <a:ext cx="3565261" cy="62504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9B9F3"/>
                </a:solidFill>
                <a:effectLst/>
                <a:uLnTx/>
                <a:uFillTx/>
                <a:latin typeface="Aptos" panose="020B0004020202020204" pitchFamily="34" charset="0"/>
                <a:ea typeface="+mn-ea"/>
                <a:cs typeface="+mn-cs"/>
              </a:rPr>
              <a:t>CBT</a:t>
            </a:r>
          </a:p>
        </p:txBody>
      </p:sp>
      <p:sp>
        <p:nvSpPr>
          <p:cNvPr id="15" name="Rectangle 17">
            <a:extLst>
              <a:ext uri="{FF2B5EF4-FFF2-40B4-BE49-F238E27FC236}">
                <a16:creationId xmlns:a16="http://schemas.microsoft.com/office/drawing/2014/main" id="{6DC0BECF-810E-6E60-2D1F-9827CD3B54A3}"/>
              </a:ext>
            </a:extLst>
          </p:cNvPr>
          <p:cNvSpPr/>
          <p:nvPr/>
        </p:nvSpPr>
        <p:spPr>
          <a:xfrm>
            <a:off x="5867400" y="2466610"/>
            <a:ext cx="5504689" cy="785356"/>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16" name="TextBox 15">
            <a:extLst>
              <a:ext uri="{FF2B5EF4-FFF2-40B4-BE49-F238E27FC236}">
                <a16:creationId xmlns:a16="http://schemas.microsoft.com/office/drawing/2014/main" id="{506D3863-3F3B-6BD0-EB60-AC4EBF1FD74F}"/>
              </a:ext>
            </a:extLst>
          </p:cNvPr>
          <p:cNvSpPr txBox="1"/>
          <p:nvPr/>
        </p:nvSpPr>
        <p:spPr>
          <a:xfrm>
            <a:off x="5925311" y="2571354"/>
            <a:ext cx="55046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Relief of breathlessness and anxiety in the short-term;         inconclusive evidence for long-term impact</a:t>
            </a:r>
          </a:p>
        </p:txBody>
      </p:sp>
      <p:sp>
        <p:nvSpPr>
          <p:cNvPr id="17" name="TextBox 16">
            <a:extLst>
              <a:ext uri="{FF2B5EF4-FFF2-40B4-BE49-F238E27FC236}">
                <a16:creationId xmlns:a16="http://schemas.microsoft.com/office/drawing/2014/main" id="{613ACDD4-6FEE-091A-BE39-613B6C8D56A9}"/>
              </a:ext>
            </a:extLst>
          </p:cNvPr>
          <p:cNvSpPr txBox="1"/>
          <p:nvPr/>
        </p:nvSpPr>
        <p:spPr>
          <a:xfrm>
            <a:off x="1930498" y="3097925"/>
            <a:ext cx="3565261" cy="62504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9B9F3"/>
                </a:solidFill>
                <a:effectLst/>
                <a:uLnTx/>
                <a:uFillTx/>
                <a:latin typeface="Aptos" panose="020B0004020202020204" pitchFamily="34" charset="0"/>
                <a:ea typeface="+mn-ea"/>
                <a:cs typeface="+mn-cs"/>
              </a:rPr>
              <a:t>Mindfulness</a:t>
            </a:r>
          </a:p>
        </p:txBody>
      </p:sp>
      <p:sp>
        <p:nvSpPr>
          <p:cNvPr id="18" name="Rectangle 20">
            <a:extLst>
              <a:ext uri="{FF2B5EF4-FFF2-40B4-BE49-F238E27FC236}">
                <a16:creationId xmlns:a16="http://schemas.microsoft.com/office/drawing/2014/main" id="{ED6111DE-380F-4A6A-1F8E-5CDF50BA0B3E}"/>
              </a:ext>
            </a:extLst>
          </p:cNvPr>
          <p:cNvSpPr/>
          <p:nvPr/>
        </p:nvSpPr>
        <p:spPr>
          <a:xfrm>
            <a:off x="5858256" y="3318964"/>
            <a:ext cx="5504689" cy="785356"/>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19" name="TextBox 18">
            <a:extLst>
              <a:ext uri="{FF2B5EF4-FFF2-40B4-BE49-F238E27FC236}">
                <a16:creationId xmlns:a16="http://schemas.microsoft.com/office/drawing/2014/main" id="{4DEA6208-229A-CF57-2F12-F0FB5D3B3210}"/>
              </a:ext>
            </a:extLst>
          </p:cNvPr>
          <p:cNvSpPr txBox="1"/>
          <p:nvPr/>
        </p:nvSpPr>
        <p:spPr>
          <a:xfrm>
            <a:off x="5916167" y="3423708"/>
            <a:ext cx="55046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Emerging evidence of benefit for breathlessness and other symptoms, including from just a single 20-min session</a:t>
            </a:r>
          </a:p>
        </p:txBody>
      </p:sp>
      <p:sp>
        <p:nvSpPr>
          <p:cNvPr id="20" name="TextBox 19">
            <a:extLst>
              <a:ext uri="{FF2B5EF4-FFF2-40B4-BE49-F238E27FC236}">
                <a16:creationId xmlns:a16="http://schemas.microsoft.com/office/drawing/2014/main" id="{31D6ED6E-7725-2636-5162-1FBB2940A0EE}"/>
              </a:ext>
            </a:extLst>
          </p:cNvPr>
          <p:cNvSpPr txBox="1"/>
          <p:nvPr/>
        </p:nvSpPr>
        <p:spPr>
          <a:xfrm>
            <a:off x="1936594" y="3944007"/>
            <a:ext cx="3565261" cy="62504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9B9F3"/>
                </a:solidFill>
                <a:effectLst/>
                <a:uLnTx/>
                <a:uFillTx/>
                <a:latin typeface="Aptos" panose="020B0004020202020204" pitchFamily="34" charset="0"/>
                <a:ea typeface="+mn-ea"/>
                <a:cs typeface="+mn-cs"/>
              </a:rPr>
              <a:t>Relaxation</a:t>
            </a:r>
          </a:p>
        </p:txBody>
      </p:sp>
      <p:sp>
        <p:nvSpPr>
          <p:cNvPr id="21" name="Rectangle 23">
            <a:extLst>
              <a:ext uri="{FF2B5EF4-FFF2-40B4-BE49-F238E27FC236}">
                <a16:creationId xmlns:a16="http://schemas.microsoft.com/office/drawing/2014/main" id="{B337505F-06AD-409E-9216-D4118C00D8AC}"/>
              </a:ext>
            </a:extLst>
          </p:cNvPr>
          <p:cNvSpPr/>
          <p:nvPr/>
        </p:nvSpPr>
        <p:spPr>
          <a:xfrm>
            <a:off x="5864352" y="4165046"/>
            <a:ext cx="5504689" cy="785356"/>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22" name="TextBox 21">
            <a:extLst>
              <a:ext uri="{FF2B5EF4-FFF2-40B4-BE49-F238E27FC236}">
                <a16:creationId xmlns:a16="http://schemas.microsoft.com/office/drawing/2014/main" id="{91498F17-A763-8FD6-8D4D-7E60F1FE3A9D}"/>
              </a:ext>
            </a:extLst>
          </p:cNvPr>
          <p:cNvSpPr txBox="1"/>
          <p:nvPr/>
        </p:nvSpPr>
        <p:spPr>
          <a:xfrm>
            <a:off x="5922263" y="4269790"/>
            <a:ext cx="55046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Benefit on breathlessness and well-being; preference for ‘thinking of a nice place’ and muscular relaxation</a:t>
            </a:r>
          </a:p>
        </p:txBody>
      </p:sp>
      <p:sp>
        <p:nvSpPr>
          <p:cNvPr id="23" name="TextBox 22">
            <a:extLst>
              <a:ext uri="{FF2B5EF4-FFF2-40B4-BE49-F238E27FC236}">
                <a16:creationId xmlns:a16="http://schemas.microsoft.com/office/drawing/2014/main" id="{DB39E170-9591-8B5C-3524-E4A43C51FBDC}"/>
              </a:ext>
            </a:extLst>
          </p:cNvPr>
          <p:cNvSpPr txBox="1"/>
          <p:nvPr/>
        </p:nvSpPr>
        <p:spPr>
          <a:xfrm>
            <a:off x="1918306" y="4778425"/>
            <a:ext cx="3565261" cy="62504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9B9F3"/>
                </a:solidFill>
                <a:effectLst/>
                <a:uLnTx/>
                <a:uFillTx/>
                <a:latin typeface="Aptos" panose="020B0004020202020204" pitchFamily="34" charset="0"/>
                <a:ea typeface="+mn-ea"/>
                <a:cs typeface="+mn-cs"/>
              </a:rPr>
              <a:t>Walking, walking aids</a:t>
            </a:r>
          </a:p>
        </p:txBody>
      </p:sp>
      <p:sp>
        <p:nvSpPr>
          <p:cNvPr id="24" name="Rectangle 26">
            <a:extLst>
              <a:ext uri="{FF2B5EF4-FFF2-40B4-BE49-F238E27FC236}">
                <a16:creationId xmlns:a16="http://schemas.microsoft.com/office/drawing/2014/main" id="{2615500F-DA3C-D1F9-E08D-289E3294754D}"/>
              </a:ext>
            </a:extLst>
          </p:cNvPr>
          <p:cNvSpPr/>
          <p:nvPr/>
        </p:nvSpPr>
        <p:spPr>
          <a:xfrm>
            <a:off x="5846064" y="4999464"/>
            <a:ext cx="5504689" cy="785356"/>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25" name="TextBox 24">
            <a:extLst>
              <a:ext uri="{FF2B5EF4-FFF2-40B4-BE49-F238E27FC236}">
                <a16:creationId xmlns:a16="http://schemas.microsoft.com/office/drawing/2014/main" id="{6447C024-C14F-FC73-DF0C-0A5CABBCC882}"/>
              </a:ext>
            </a:extLst>
          </p:cNvPr>
          <p:cNvSpPr txBox="1"/>
          <p:nvPr/>
        </p:nvSpPr>
        <p:spPr>
          <a:xfrm>
            <a:off x="5903975" y="5104208"/>
            <a:ext cx="55046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Community-based walking can benefit; evidence for use of walking aids like a rollator</a:t>
            </a:r>
          </a:p>
        </p:txBody>
      </p:sp>
      <p:sp>
        <p:nvSpPr>
          <p:cNvPr id="26" name="Rectangle 28">
            <a:extLst>
              <a:ext uri="{FF2B5EF4-FFF2-40B4-BE49-F238E27FC236}">
                <a16:creationId xmlns:a16="http://schemas.microsoft.com/office/drawing/2014/main" id="{78B919CC-6DEC-7573-B75E-B9DAA0D66A5E}"/>
              </a:ext>
            </a:extLst>
          </p:cNvPr>
          <p:cNvSpPr/>
          <p:nvPr/>
        </p:nvSpPr>
        <p:spPr>
          <a:xfrm>
            <a:off x="5843015" y="5844044"/>
            <a:ext cx="5504689" cy="785356"/>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27" name="TextBox 26">
            <a:extLst>
              <a:ext uri="{FF2B5EF4-FFF2-40B4-BE49-F238E27FC236}">
                <a16:creationId xmlns:a16="http://schemas.microsoft.com/office/drawing/2014/main" id="{2F181967-412A-8D5D-E62D-8B824207805A}"/>
              </a:ext>
            </a:extLst>
          </p:cNvPr>
          <p:cNvSpPr txBox="1"/>
          <p:nvPr/>
        </p:nvSpPr>
        <p:spPr>
          <a:xfrm>
            <a:off x="5900927" y="5948788"/>
            <a:ext cx="5300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Positive impact on breathlessness, most evidence for pursed lip breathing</a:t>
            </a:r>
          </a:p>
        </p:txBody>
      </p:sp>
      <p:sp>
        <p:nvSpPr>
          <p:cNvPr id="28" name="TextBox 27">
            <a:extLst>
              <a:ext uri="{FF2B5EF4-FFF2-40B4-BE49-F238E27FC236}">
                <a16:creationId xmlns:a16="http://schemas.microsoft.com/office/drawing/2014/main" id="{3D23EA2B-750D-8BD4-A06A-6DF0BC3B8920}"/>
              </a:ext>
            </a:extLst>
          </p:cNvPr>
          <p:cNvSpPr txBox="1"/>
          <p:nvPr/>
        </p:nvSpPr>
        <p:spPr>
          <a:xfrm>
            <a:off x="1939641" y="5583895"/>
            <a:ext cx="3565261" cy="62504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9B9F3"/>
                </a:solidFill>
                <a:effectLst/>
                <a:uLnTx/>
                <a:uFillTx/>
                <a:latin typeface="Aptos" panose="020B0004020202020204" pitchFamily="34" charset="0"/>
                <a:ea typeface="+mn-ea"/>
                <a:cs typeface="+mn-cs"/>
              </a:rPr>
              <a:t>Breathing techniques</a:t>
            </a:r>
          </a:p>
        </p:txBody>
      </p:sp>
    </p:spTree>
    <p:extLst>
      <p:ext uri="{BB962C8B-B14F-4D97-AF65-F5344CB8AC3E}">
        <p14:creationId xmlns:p14="http://schemas.microsoft.com/office/powerpoint/2010/main" val="3423313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18266-C140-4346-5079-4A91F3F7C27A}"/>
              </a:ext>
            </a:extLst>
          </p:cNvPr>
          <p:cNvSpPr/>
          <p:nvPr/>
        </p:nvSpPr>
        <p:spPr>
          <a:xfrm>
            <a:off x="730117" y="1354549"/>
            <a:ext cx="10230812" cy="956198"/>
          </a:xfrm>
          <a:prstGeom prst="rect">
            <a:avLst/>
          </a:prstGeom>
          <a:solidFill>
            <a:srgbClr val="F0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When feeling breathless, it’s natural to think you need to take more air in. There’s plenty of air in your lungs. Try to lengthen your </a:t>
            </a:r>
            <a:r>
              <a:rPr kumimoji="0" lang="en-GB" sz="1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out </a:t>
            </a: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breath instead. This makes the breathing more efficient and gives space for the next breath. </a:t>
            </a:r>
          </a:p>
        </p:txBody>
      </p:sp>
      <p:grpSp>
        <p:nvGrpSpPr>
          <p:cNvPr id="5" name="Group 4">
            <a:extLst>
              <a:ext uri="{FF2B5EF4-FFF2-40B4-BE49-F238E27FC236}">
                <a16:creationId xmlns:a16="http://schemas.microsoft.com/office/drawing/2014/main" id="{E51BA0D1-8E46-F9EB-6227-B4190E7C9371}"/>
              </a:ext>
            </a:extLst>
          </p:cNvPr>
          <p:cNvGrpSpPr/>
          <p:nvPr/>
        </p:nvGrpSpPr>
        <p:grpSpPr>
          <a:xfrm>
            <a:off x="730117" y="849900"/>
            <a:ext cx="10230812" cy="461666"/>
            <a:chOff x="529390" y="1631828"/>
            <a:chExt cx="445168" cy="461666"/>
          </a:xfrm>
          <a:solidFill>
            <a:srgbClr val="51C79F"/>
          </a:solidFill>
        </p:grpSpPr>
        <p:sp>
          <p:nvSpPr>
            <p:cNvPr id="6" name="Rectangle 5">
              <a:extLst>
                <a:ext uri="{FF2B5EF4-FFF2-40B4-BE49-F238E27FC236}">
                  <a16:creationId xmlns:a16="http://schemas.microsoft.com/office/drawing/2014/main" id="{BA1B25CB-DC36-2433-5FF2-4C3206FA252B}"/>
                </a:ext>
              </a:extLst>
            </p:cNvPr>
            <p:cNvSpPr/>
            <p:nvPr/>
          </p:nvSpPr>
          <p:spPr>
            <a:xfrm>
              <a:off x="529390" y="1631829"/>
              <a:ext cx="445168"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3E9CF49-3240-FE1B-B90D-F768ECBC478B}"/>
                </a:ext>
              </a:extLst>
            </p:cNvPr>
            <p:cNvSpPr txBox="1"/>
            <p:nvPr/>
          </p:nvSpPr>
          <p:spPr>
            <a:xfrm>
              <a:off x="529390" y="1631828"/>
              <a:ext cx="348915" cy="40011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Breaking the Breathing cycle</a:t>
              </a:r>
            </a:p>
          </p:txBody>
        </p:sp>
      </p:grpSp>
      <p:sp>
        <p:nvSpPr>
          <p:cNvPr id="11" name="Rectangle 10">
            <a:extLst>
              <a:ext uri="{FF2B5EF4-FFF2-40B4-BE49-F238E27FC236}">
                <a16:creationId xmlns:a16="http://schemas.microsoft.com/office/drawing/2014/main" id="{8DEA142D-CC12-D4B3-B578-FBA0C084AE7F}"/>
              </a:ext>
            </a:extLst>
          </p:cNvPr>
          <p:cNvSpPr/>
          <p:nvPr/>
        </p:nvSpPr>
        <p:spPr>
          <a:xfrm>
            <a:off x="738996" y="2901513"/>
            <a:ext cx="10221934" cy="956198"/>
          </a:xfrm>
          <a:prstGeom prst="rect">
            <a:avLst/>
          </a:prstGeom>
          <a:solidFill>
            <a:srgbClr val="F0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Many people instinctively feel something bad might happen when they’re feeling breathless. Although very understandable, this tends not to happen with usual day-to-day breathlessness.</a:t>
            </a:r>
          </a:p>
        </p:txBody>
      </p:sp>
      <p:grpSp>
        <p:nvGrpSpPr>
          <p:cNvPr id="12" name="Group 11">
            <a:extLst>
              <a:ext uri="{FF2B5EF4-FFF2-40B4-BE49-F238E27FC236}">
                <a16:creationId xmlns:a16="http://schemas.microsoft.com/office/drawing/2014/main" id="{4B27D8E6-4845-9709-E846-12082A943D81}"/>
              </a:ext>
            </a:extLst>
          </p:cNvPr>
          <p:cNvGrpSpPr/>
          <p:nvPr/>
        </p:nvGrpSpPr>
        <p:grpSpPr>
          <a:xfrm>
            <a:off x="730118" y="2396864"/>
            <a:ext cx="10230812" cy="461666"/>
            <a:chOff x="529390" y="1631828"/>
            <a:chExt cx="445168" cy="461666"/>
          </a:xfrm>
          <a:solidFill>
            <a:srgbClr val="51C79F"/>
          </a:solidFill>
        </p:grpSpPr>
        <p:sp>
          <p:nvSpPr>
            <p:cNvPr id="13" name="Rectangle 12">
              <a:extLst>
                <a:ext uri="{FF2B5EF4-FFF2-40B4-BE49-F238E27FC236}">
                  <a16:creationId xmlns:a16="http://schemas.microsoft.com/office/drawing/2014/main" id="{4FB3452A-AFDE-FDAA-3678-B90EFBEA5B3A}"/>
                </a:ext>
              </a:extLst>
            </p:cNvPr>
            <p:cNvSpPr/>
            <p:nvPr/>
          </p:nvSpPr>
          <p:spPr>
            <a:xfrm>
              <a:off x="529390" y="1631829"/>
              <a:ext cx="445168"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B134C30-DC32-600B-9F6E-79E38F735BE5}"/>
                </a:ext>
              </a:extLst>
            </p:cNvPr>
            <p:cNvSpPr txBox="1"/>
            <p:nvPr/>
          </p:nvSpPr>
          <p:spPr>
            <a:xfrm>
              <a:off x="529390" y="1631828"/>
              <a:ext cx="348915" cy="40011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Breaking the Thinking cycle</a:t>
              </a:r>
            </a:p>
          </p:txBody>
        </p:sp>
      </p:grpSp>
      <p:sp>
        <p:nvSpPr>
          <p:cNvPr id="15" name="Rectangle 14">
            <a:extLst>
              <a:ext uri="{FF2B5EF4-FFF2-40B4-BE49-F238E27FC236}">
                <a16:creationId xmlns:a16="http://schemas.microsoft.com/office/drawing/2014/main" id="{C8730259-1119-6D52-E914-6FBEF85FDA35}"/>
              </a:ext>
            </a:extLst>
          </p:cNvPr>
          <p:cNvSpPr/>
          <p:nvPr/>
        </p:nvSpPr>
        <p:spPr>
          <a:xfrm>
            <a:off x="603894" y="4199068"/>
            <a:ext cx="10230813" cy="956198"/>
          </a:xfrm>
          <a:prstGeom prst="rect">
            <a:avLst/>
          </a:prstGeom>
          <a:solidFill>
            <a:srgbClr val="F0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Choosing to make yourself moderately breathless by being active will not harm you. In fact, it builds up muscle fitness again, improving your breathing and general health over weeks and months. </a:t>
            </a:r>
          </a:p>
        </p:txBody>
      </p:sp>
      <p:grpSp>
        <p:nvGrpSpPr>
          <p:cNvPr id="16" name="Group 15">
            <a:extLst>
              <a:ext uri="{FF2B5EF4-FFF2-40B4-BE49-F238E27FC236}">
                <a16:creationId xmlns:a16="http://schemas.microsoft.com/office/drawing/2014/main" id="{8BC81D12-3AC0-3C47-1CA9-C126B421306A}"/>
              </a:ext>
            </a:extLst>
          </p:cNvPr>
          <p:cNvGrpSpPr/>
          <p:nvPr/>
        </p:nvGrpSpPr>
        <p:grpSpPr>
          <a:xfrm>
            <a:off x="662566" y="3828334"/>
            <a:ext cx="10230812" cy="461666"/>
            <a:chOff x="529390" y="1631828"/>
            <a:chExt cx="445168" cy="461666"/>
          </a:xfrm>
          <a:solidFill>
            <a:srgbClr val="51C79F"/>
          </a:solidFill>
        </p:grpSpPr>
        <p:sp>
          <p:nvSpPr>
            <p:cNvPr id="17" name="Rectangle 16">
              <a:extLst>
                <a:ext uri="{FF2B5EF4-FFF2-40B4-BE49-F238E27FC236}">
                  <a16:creationId xmlns:a16="http://schemas.microsoft.com/office/drawing/2014/main" id="{4127D941-D083-0F34-D1BC-09EA7F0E60B9}"/>
                </a:ext>
              </a:extLst>
            </p:cNvPr>
            <p:cNvSpPr/>
            <p:nvPr/>
          </p:nvSpPr>
          <p:spPr>
            <a:xfrm>
              <a:off x="529390" y="1631829"/>
              <a:ext cx="445168" cy="4616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985F51F0-5EB9-2559-71D0-48591C55C7AB}"/>
                </a:ext>
              </a:extLst>
            </p:cNvPr>
            <p:cNvSpPr txBox="1"/>
            <p:nvPr/>
          </p:nvSpPr>
          <p:spPr>
            <a:xfrm>
              <a:off x="529390" y="1631828"/>
              <a:ext cx="348915" cy="40011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Breaking the Functioning cycle</a:t>
              </a:r>
            </a:p>
          </p:txBody>
        </p:sp>
      </p:grpSp>
    </p:spTree>
    <p:extLst>
      <p:ext uri="{BB962C8B-B14F-4D97-AF65-F5344CB8AC3E}">
        <p14:creationId xmlns:p14="http://schemas.microsoft.com/office/powerpoint/2010/main" val="234280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771D-CBF5-AFA3-8D2C-B6B0300786C5}"/>
              </a:ext>
            </a:extLst>
          </p:cNvPr>
          <p:cNvSpPr>
            <a:spLocks noGrp="1"/>
          </p:cNvSpPr>
          <p:nvPr>
            <p:ph type="title"/>
          </p:nvPr>
        </p:nvSpPr>
        <p:spPr>
          <a:xfrm>
            <a:off x="609600" y="790298"/>
            <a:ext cx="10515600" cy="709890"/>
          </a:xfrm>
        </p:spPr>
        <p:txBody>
          <a:bodyPr/>
          <a:lstStyle/>
          <a:p>
            <a:r>
              <a:rPr lang="en-GB" b="1" dirty="0">
                <a:solidFill>
                  <a:srgbClr val="51C79F"/>
                </a:solidFill>
              </a:rPr>
              <a:t>How does this help?</a:t>
            </a:r>
          </a:p>
        </p:txBody>
      </p:sp>
      <p:sp>
        <p:nvSpPr>
          <p:cNvPr id="8" name="TextBox 7">
            <a:extLst>
              <a:ext uri="{FF2B5EF4-FFF2-40B4-BE49-F238E27FC236}">
                <a16:creationId xmlns:a16="http://schemas.microsoft.com/office/drawing/2014/main" id="{56CC2A05-4A82-5DAF-E6A1-A1B45371A055}"/>
              </a:ext>
            </a:extLst>
          </p:cNvPr>
          <p:cNvSpPr txBox="1"/>
          <p:nvPr/>
        </p:nvSpPr>
        <p:spPr>
          <a:xfrm>
            <a:off x="714156" y="1517072"/>
            <a:ext cx="3662854" cy="405560"/>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Making sense of breathlessness</a:t>
            </a:r>
          </a:p>
        </p:txBody>
      </p:sp>
      <p:sp>
        <p:nvSpPr>
          <p:cNvPr id="9" name="Rectangle 8">
            <a:extLst>
              <a:ext uri="{FF2B5EF4-FFF2-40B4-BE49-F238E27FC236}">
                <a16:creationId xmlns:a16="http://schemas.microsoft.com/office/drawing/2014/main" id="{53A0135C-1D4A-1329-84AE-25A98C261F36}"/>
              </a:ext>
            </a:extLst>
          </p:cNvPr>
          <p:cNvSpPr/>
          <p:nvPr/>
        </p:nvSpPr>
        <p:spPr>
          <a:xfrm>
            <a:off x="714155" y="2002942"/>
            <a:ext cx="3662853" cy="1560067"/>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10" name="TextBox 9">
            <a:extLst>
              <a:ext uri="{FF2B5EF4-FFF2-40B4-BE49-F238E27FC236}">
                <a16:creationId xmlns:a16="http://schemas.microsoft.com/office/drawing/2014/main" id="{B5B97FA3-8297-7ED1-989E-5C6402879988}"/>
              </a:ext>
            </a:extLst>
          </p:cNvPr>
          <p:cNvSpPr txBox="1"/>
          <p:nvPr/>
        </p:nvSpPr>
        <p:spPr>
          <a:xfrm>
            <a:off x="772066" y="2107687"/>
            <a:ext cx="3560187"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Why underlying disease management may not be enough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600" dirty="0">
                <a:solidFill>
                  <a:srgbClr val="1F497D"/>
                </a:solidFill>
                <a:latin typeface="Aptos" panose="020B0004020202020204" pitchFamily="34" charset="0"/>
              </a:rPr>
              <a:t>Why non-pharmacological interventions (NPI) work</a:t>
            </a:r>
            <a:endPar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11" name="TextBox 10">
            <a:extLst>
              <a:ext uri="{FF2B5EF4-FFF2-40B4-BE49-F238E27FC236}">
                <a16:creationId xmlns:a16="http://schemas.microsoft.com/office/drawing/2014/main" id="{F62CAE0C-99C4-44D3-F48A-EF8C72EE362D}"/>
              </a:ext>
            </a:extLst>
          </p:cNvPr>
          <p:cNvSpPr txBox="1"/>
          <p:nvPr/>
        </p:nvSpPr>
        <p:spPr>
          <a:xfrm>
            <a:off x="714156" y="3803913"/>
            <a:ext cx="3662854" cy="405560"/>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Motivation and hope</a:t>
            </a:r>
          </a:p>
        </p:txBody>
      </p:sp>
      <p:sp>
        <p:nvSpPr>
          <p:cNvPr id="12" name="Rectangle 11">
            <a:extLst>
              <a:ext uri="{FF2B5EF4-FFF2-40B4-BE49-F238E27FC236}">
                <a16:creationId xmlns:a16="http://schemas.microsoft.com/office/drawing/2014/main" id="{0BABEA52-59C8-0692-C160-4037FF5AD526}"/>
              </a:ext>
            </a:extLst>
          </p:cNvPr>
          <p:cNvSpPr/>
          <p:nvPr/>
        </p:nvSpPr>
        <p:spPr>
          <a:xfrm>
            <a:off x="714155" y="4289783"/>
            <a:ext cx="3662853" cy="1560067"/>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13" name="TextBox 12">
            <a:extLst>
              <a:ext uri="{FF2B5EF4-FFF2-40B4-BE49-F238E27FC236}">
                <a16:creationId xmlns:a16="http://schemas.microsoft.com/office/drawing/2014/main" id="{7E76F02E-55A3-9C5D-1EDE-7FC34EC007BF}"/>
              </a:ext>
            </a:extLst>
          </p:cNvPr>
          <p:cNvSpPr txBox="1"/>
          <p:nvPr/>
        </p:nvSpPr>
        <p:spPr>
          <a:xfrm>
            <a:off x="772066" y="4394528"/>
            <a:ext cx="3560187"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‘Something can still be done even if the disease(s) cannot be improved’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GB" sz="1600" dirty="0">
              <a:solidFill>
                <a:srgbClr val="1F497D"/>
              </a:solidFill>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‘Small changes can make a big difference over time’</a:t>
            </a:r>
          </a:p>
        </p:txBody>
      </p:sp>
      <p:sp>
        <p:nvSpPr>
          <p:cNvPr id="3" name="TextBox 2">
            <a:extLst>
              <a:ext uri="{FF2B5EF4-FFF2-40B4-BE49-F238E27FC236}">
                <a16:creationId xmlns:a16="http://schemas.microsoft.com/office/drawing/2014/main" id="{621742A1-9B5A-3078-B544-75C9B968D0AD}"/>
              </a:ext>
            </a:extLst>
          </p:cNvPr>
          <p:cNvSpPr txBox="1"/>
          <p:nvPr/>
        </p:nvSpPr>
        <p:spPr>
          <a:xfrm>
            <a:off x="5983565" y="1517072"/>
            <a:ext cx="3662854" cy="405560"/>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Misconceptions explained</a:t>
            </a:r>
          </a:p>
        </p:txBody>
      </p:sp>
      <p:sp>
        <p:nvSpPr>
          <p:cNvPr id="5" name="Rectangle 4">
            <a:extLst>
              <a:ext uri="{FF2B5EF4-FFF2-40B4-BE49-F238E27FC236}">
                <a16:creationId xmlns:a16="http://schemas.microsoft.com/office/drawing/2014/main" id="{9E55BCE0-3CD7-FC8A-4896-9E21A85E1373}"/>
              </a:ext>
            </a:extLst>
          </p:cNvPr>
          <p:cNvSpPr/>
          <p:nvPr/>
        </p:nvSpPr>
        <p:spPr>
          <a:xfrm>
            <a:off x="5983564" y="2002942"/>
            <a:ext cx="3662853" cy="1560067"/>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B7ADE93A-A353-7B0F-5F9C-B1F4D422D6A5}"/>
              </a:ext>
            </a:extLst>
          </p:cNvPr>
          <p:cNvSpPr txBox="1"/>
          <p:nvPr/>
        </p:nvSpPr>
        <p:spPr>
          <a:xfrm>
            <a:off x="6041475" y="2107687"/>
            <a:ext cx="3560187"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For the main cycle(s) being experienced…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GB" sz="1600" dirty="0">
              <a:solidFill>
                <a:srgbClr val="1F497D"/>
              </a:solidFill>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A simple explanation to address any misconception</a:t>
            </a:r>
          </a:p>
        </p:txBody>
      </p:sp>
      <p:sp>
        <p:nvSpPr>
          <p:cNvPr id="7" name="TextBox 6">
            <a:extLst>
              <a:ext uri="{FF2B5EF4-FFF2-40B4-BE49-F238E27FC236}">
                <a16:creationId xmlns:a16="http://schemas.microsoft.com/office/drawing/2014/main" id="{925F81A9-CB2F-E425-7942-2B66880F28AC}"/>
              </a:ext>
            </a:extLst>
          </p:cNvPr>
          <p:cNvSpPr txBox="1"/>
          <p:nvPr/>
        </p:nvSpPr>
        <p:spPr>
          <a:xfrm>
            <a:off x="5983565" y="3803913"/>
            <a:ext cx="3662854" cy="405560"/>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Management focus</a:t>
            </a:r>
          </a:p>
        </p:txBody>
      </p:sp>
      <p:sp>
        <p:nvSpPr>
          <p:cNvPr id="14" name="Rectangle 13">
            <a:extLst>
              <a:ext uri="{FF2B5EF4-FFF2-40B4-BE49-F238E27FC236}">
                <a16:creationId xmlns:a16="http://schemas.microsoft.com/office/drawing/2014/main" id="{B8348374-5C64-A99E-4A5B-58847C93EC7E}"/>
              </a:ext>
            </a:extLst>
          </p:cNvPr>
          <p:cNvSpPr/>
          <p:nvPr/>
        </p:nvSpPr>
        <p:spPr>
          <a:xfrm>
            <a:off x="5983564" y="4289783"/>
            <a:ext cx="3662853" cy="1560067"/>
          </a:xfrm>
          <a:prstGeom prst="rect">
            <a:avLst/>
          </a:prstGeom>
          <a:solidFill>
            <a:srgbClr val="E8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15" name="TextBox 14">
            <a:extLst>
              <a:ext uri="{FF2B5EF4-FFF2-40B4-BE49-F238E27FC236}">
                <a16:creationId xmlns:a16="http://schemas.microsoft.com/office/drawing/2014/main" id="{936251F0-330D-3F4F-ABF0-405436DB3C13}"/>
              </a:ext>
            </a:extLst>
          </p:cNvPr>
          <p:cNvSpPr txBox="1"/>
          <p:nvPr/>
        </p:nvSpPr>
        <p:spPr>
          <a:xfrm>
            <a:off x="6041475" y="4394528"/>
            <a:ext cx="3560187"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For the main cycle(s) being experienced…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GB" sz="1600" dirty="0">
              <a:solidFill>
                <a:srgbClr val="1F497D"/>
              </a:solidFill>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One or two NPI that fit with a person’s values and a goal</a:t>
            </a:r>
          </a:p>
        </p:txBody>
      </p:sp>
    </p:spTree>
    <p:extLst>
      <p:ext uri="{BB962C8B-B14F-4D97-AF65-F5344CB8AC3E}">
        <p14:creationId xmlns:p14="http://schemas.microsoft.com/office/powerpoint/2010/main" val="2251512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F001B5-E8CF-EE82-B5B8-52D00702098E}"/>
              </a:ext>
            </a:extLst>
          </p:cNvPr>
          <p:cNvSpPr/>
          <p:nvPr/>
        </p:nvSpPr>
        <p:spPr>
          <a:xfrm>
            <a:off x="0" y="0"/>
            <a:ext cx="2743200" cy="6858000"/>
          </a:xfrm>
          <a:prstGeom prst="rect">
            <a:avLst/>
          </a:prstGeom>
          <a:solidFill>
            <a:srgbClr val="A7E3C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2EA9060D-2DF1-C4BC-5475-0F3278C596A4}"/>
              </a:ext>
            </a:extLst>
          </p:cNvPr>
          <p:cNvSpPr txBox="1"/>
          <p:nvPr/>
        </p:nvSpPr>
        <p:spPr>
          <a:xfrm>
            <a:off x="228600" y="304800"/>
            <a:ext cx="234254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26851"/>
                </a:solidFill>
                <a:effectLst>
                  <a:outerShdw blurRad="38100" dist="38100" dir="2700000" algn="tl">
                    <a:srgbClr val="000000">
                      <a:alpha val="43137"/>
                    </a:srgbClr>
                  </a:outerShdw>
                </a:effectLst>
                <a:uLnTx/>
                <a:uFillTx/>
                <a:latin typeface="Aptos" panose="020B0004020202020204" pitchFamily="34" charset="0"/>
                <a:ea typeface="+mn-ea"/>
                <a:cs typeface="+mn-cs"/>
              </a:rPr>
              <a:t>Examples of NPI with the main cycle targeted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554C7"/>
              </a:solidFill>
              <a:effectLst>
                <a:outerShdw blurRad="38100" dist="38100" dir="2700000" algn="tl">
                  <a:srgbClr val="000000">
                    <a:alpha val="43137"/>
                  </a:srgbClr>
                </a:outerShdw>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554C7"/>
              </a:solidFill>
              <a:effectLst>
                <a:outerShdw blurRad="38100" dist="38100" dir="2700000" algn="tl">
                  <a:srgbClr val="000000">
                    <a:alpha val="43137"/>
                  </a:srgbClr>
                </a:outerShdw>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0B0004020202020204" pitchFamily="34" charset="0"/>
              <a:ea typeface="+mn-ea"/>
              <a:cs typeface="+mn-cs"/>
            </a:endParaRPr>
          </a:p>
        </p:txBody>
      </p:sp>
      <p:grpSp>
        <p:nvGrpSpPr>
          <p:cNvPr id="19" name="Group 18">
            <a:extLst>
              <a:ext uri="{FF2B5EF4-FFF2-40B4-BE49-F238E27FC236}">
                <a16:creationId xmlns:a16="http://schemas.microsoft.com/office/drawing/2014/main" id="{6E08866A-54CD-8CAF-3965-BE956736468B}"/>
              </a:ext>
            </a:extLst>
          </p:cNvPr>
          <p:cNvGrpSpPr/>
          <p:nvPr/>
        </p:nvGrpSpPr>
        <p:grpSpPr>
          <a:xfrm>
            <a:off x="2799749" y="135600"/>
            <a:ext cx="9525000" cy="4953000"/>
            <a:chOff x="4876800" y="838200"/>
            <a:chExt cx="6524625" cy="3257160"/>
          </a:xfrm>
        </p:grpSpPr>
        <p:pic>
          <p:nvPicPr>
            <p:cNvPr id="6" name="Picture 5">
              <a:extLst>
                <a:ext uri="{FF2B5EF4-FFF2-40B4-BE49-F238E27FC236}">
                  <a16:creationId xmlns:a16="http://schemas.microsoft.com/office/drawing/2014/main" id="{390AA5F7-1640-AA5A-F0C1-49C54D51D36D}"/>
                </a:ext>
              </a:extLst>
            </p:cNvPr>
            <p:cNvPicPr>
              <a:picLocks noChangeAspect="1"/>
            </p:cNvPicPr>
            <p:nvPr/>
          </p:nvPicPr>
          <p:blipFill rotWithShape="1">
            <a:blip r:embed="rId3"/>
            <a:srcRect l="12506" t="18207" r="12910" b="27638"/>
            <a:stretch/>
          </p:blipFill>
          <p:spPr>
            <a:xfrm>
              <a:off x="4876800" y="838200"/>
              <a:ext cx="6324600" cy="2583163"/>
            </a:xfrm>
            <a:prstGeom prst="rect">
              <a:avLst/>
            </a:prstGeom>
          </p:spPr>
        </p:pic>
        <p:sp>
          <p:nvSpPr>
            <p:cNvPr id="7" name="Rectangle: Rounded Corners 6">
              <a:extLst>
                <a:ext uri="{FF2B5EF4-FFF2-40B4-BE49-F238E27FC236}">
                  <a16:creationId xmlns:a16="http://schemas.microsoft.com/office/drawing/2014/main" id="{2F9B06AE-B239-8262-3209-45590967F42B}"/>
                </a:ext>
              </a:extLst>
            </p:cNvPr>
            <p:cNvSpPr/>
            <p:nvPr/>
          </p:nvSpPr>
          <p:spPr>
            <a:xfrm>
              <a:off x="11172825" y="1295400"/>
              <a:ext cx="2286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39EEE28E-B896-C0FB-8CCB-6D44F3A5B17C}"/>
                </a:ext>
              </a:extLst>
            </p:cNvPr>
            <p:cNvSpPr/>
            <p:nvPr/>
          </p:nvSpPr>
          <p:spPr>
            <a:xfrm rot="3285167">
              <a:off x="11003356" y="3714360"/>
              <a:ext cx="228600"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4F43C4F1-DADD-74E7-CF74-0331777EC614}"/>
              </a:ext>
            </a:extLst>
          </p:cNvPr>
          <p:cNvSpPr txBox="1"/>
          <p:nvPr/>
        </p:nvSpPr>
        <p:spPr>
          <a:xfrm>
            <a:off x="3202123" y="4837985"/>
            <a:ext cx="3665076" cy="1600438"/>
          </a:xfrm>
          <a:prstGeom prst="rect">
            <a:avLst/>
          </a:prstGeom>
          <a:noFill/>
        </p:spPr>
        <p:txBody>
          <a:bodyPr wrap="square" rtlCol="0">
            <a:spAutoFit/>
          </a:bodyPr>
          <a:lstStyle/>
          <a:p>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Recovery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Facial cooling or fan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Pursed-lip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rgbClr val="1F497D"/>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Singing or chanting</a:t>
            </a:r>
          </a:p>
        </p:txBody>
      </p:sp>
      <p:pic>
        <p:nvPicPr>
          <p:cNvPr id="21" name="Graphic 20" descr="Badge 1 with solid fill">
            <a:extLst>
              <a:ext uri="{FF2B5EF4-FFF2-40B4-BE49-F238E27FC236}">
                <a16:creationId xmlns:a16="http://schemas.microsoft.com/office/drawing/2014/main" id="{328AB519-31B5-4152-A5FF-2CC50D194A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2752" y="4790855"/>
            <a:ext cx="470296" cy="470296"/>
          </a:xfrm>
          <a:prstGeom prst="rect">
            <a:avLst/>
          </a:prstGeom>
        </p:spPr>
      </p:pic>
      <p:pic>
        <p:nvPicPr>
          <p:cNvPr id="23" name="Graphic 22" descr="Badge with solid fill">
            <a:extLst>
              <a:ext uri="{FF2B5EF4-FFF2-40B4-BE49-F238E27FC236}">
                <a16:creationId xmlns:a16="http://schemas.microsoft.com/office/drawing/2014/main" id="{AD0E8183-53F0-35C6-F018-BFF8B083E3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37245" y="5195456"/>
            <a:ext cx="470296" cy="470296"/>
          </a:xfrm>
          <a:prstGeom prst="rect">
            <a:avLst/>
          </a:prstGeom>
        </p:spPr>
      </p:pic>
      <p:pic>
        <p:nvPicPr>
          <p:cNvPr id="25" name="Graphic 24" descr="Badge 3 with solid fill">
            <a:extLst>
              <a:ext uri="{FF2B5EF4-FFF2-40B4-BE49-F238E27FC236}">
                <a16:creationId xmlns:a16="http://schemas.microsoft.com/office/drawing/2014/main" id="{06ED0AB4-E483-AAF5-8A29-18099DA5B2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7245" y="5613000"/>
            <a:ext cx="470296" cy="470296"/>
          </a:xfrm>
          <a:prstGeom prst="rect">
            <a:avLst/>
          </a:prstGeom>
        </p:spPr>
      </p:pic>
      <p:sp>
        <p:nvSpPr>
          <p:cNvPr id="28" name="TextBox 27">
            <a:extLst>
              <a:ext uri="{FF2B5EF4-FFF2-40B4-BE49-F238E27FC236}">
                <a16:creationId xmlns:a16="http://schemas.microsoft.com/office/drawing/2014/main" id="{D95427F9-2F44-3387-AD60-CDEAD04E0816}"/>
              </a:ext>
            </a:extLst>
          </p:cNvPr>
          <p:cNvSpPr txBox="1"/>
          <p:nvPr/>
        </p:nvSpPr>
        <p:spPr>
          <a:xfrm>
            <a:off x="6297458" y="4837985"/>
            <a:ext cx="3665076"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1F497D"/>
                </a:solidFill>
                <a:latin typeface="Aptos" panose="020B0004020202020204" pitchFamily="34" charset="0"/>
              </a:rPr>
              <a:t>5-4-3-2-1 mindful moment</a:t>
            </a:r>
            <a:endPar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a:p>
            <a:r>
              <a:rPr lang="en-GB" sz="1400" b="1" dirty="0">
                <a:solidFill>
                  <a:srgbClr val="1F497D"/>
                </a:solidFill>
                <a:latin typeface="Aptos" panose="020B0004020202020204" pitchFamily="34" charset="0"/>
              </a:rPr>
              <a:t>Cognitive behavioural therapy</a:t>
            </a:r>
          </a:p>
          <a:p>
            <a:endPar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a:p>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Tranquillity exercise</a:t>
            </a:r>
            <a:endParaRPr lang="en-GB" sz="1400" b="1" dirty="0">
              <a:solidFill>
                <a:srgbClr val="1F497D"/>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rgbClr val="1F497D"/>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1F497D"/>
                </a:solidFill>
                <a:latin typeface="Aptos" panose="020B0004020202020204" pitchFamily="34" charset="0"/>
              </a:rPr>
              <a:t>Meditation</a:t>
            </a:r>
            <a:endPar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p:txBody>
      </p:sp>
      <p:sp>
        <p:nvSpPr>
          <p:cNvPr id="29" name="TextBox 28">
            <a:extLst>
              <a:ext uri="{FF2B5EF4-FFF2-40B4-BE49-F238E27FC236}">
                <a16:creationId xmlns:a16="http://schemas.microsoft.com/office/drawing/2014/main" id="{E55B084F-5E17-A1E5-15E6-12AB5FE05315}"/>
              </a:ext>
            </a:extLst>
          </p:cNvPr>
          <p:cNvSpPr txBox="1"/>
          <p:nvPr/>
        </p:nvSpPr>
        <p:spPr>
          <a:xfrm>
            <a:off x="9432157" y="4837985"/>
            <a:ext cx="3665076"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Walking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Planning, pacing, prioritising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rgbClr val="1F497D"/>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Yoga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rgbClr val="1F497D"/>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F497D"/>
                </a:solidFill>
                <a:effectLst/>
                <a:uLnTx/>
                <a:uFillTx/>
                <a:latin typeface="Aptos" panose="020B0004020202020204" pitchFamily="34" charset="0"/>
                <a:ea typeface="+mn-ea"/>
                <a:cs typeface="+mn-cs"/>
              </a:rPr>
              <a:t>Tai Chi</a:t>
            </a:r>
          </a:p>
        </p:txBody>
      </p:sp>
      <p:pic>
        <p:nvPicPr>
          <p:cNvPr id="33" name="Graphic 32" descr="Badge 1 with solid fill">
            <a:extLst>
              <a:ext uri="{FF2B5EF4-FFF2-40B4-BE49-F238E27FC236}">
                <a16:creationId xmlns:a16="http://schemas.microsoft.com/office/drawing/2014/main" id="{D7BFA433-0542-D127-8E8F-DF736C697C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5122" y="4783211"/>
            <a:ext cx="470296" cy="470296"/>
          </a:xfrm>
          <a:prstGeom prst="rect">
            <a:avLst/>
          </a:prstGeom>
        </p:spPr>
      </p:pic>
      <p:pic>
        <p:nvPicPr>
          <p:cNvPr id="34" name="Graphic 33" descr="Badge with solid fill">
            <a:extLst>
              <a:ext uri="{FF2B5EF4-FFF2-40B4-BE49-F238E27FC236}">
                <a16:creationId xmlns:a16="http://schemas.microsoft.com/office/drawing/2014/main" id="{0B433936-4428-3D53-8EDA-0FB67F64AD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69615" y="5187812"/>
            <a:ext cx="470296" cy="470296"/>
          </a:xfrm>
          <a:prstGeom prst="rect">
            <a:avLst/>
          </a:prstGeom>
        </p:spPr>
      </p:pic>
      <p:pic>
        <p:nvPicPr>
          <p:cNvPr id="35" name="Graphic 34" descr="Badge 3 with solid fill">
            <a:extLst>
              <a:ext uri="{FF2B5EF4-FFF2-40B4-BE49-F238E27FC236}">
                <a16:creationId xmlns:a16="http://schemas.microsoft.com/office/drawing/2014/main" id="{2AA92620-BA36-793B-7E14-9AF1B5E210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69615" y="5605356"/>
            <a:ext cx="470296" cy="470296"/>
          </a:xfrm>
          <a:prstGeom prst="rect">
            <a:avLst/>
          </a:prstGeom>
        </p:spPr>
      </p:pic>
      <p:pic>
        <p:nvPicPr>
          <p:cNvPr id="4" name="Graphic 3" descr="Badge 1 with solid fill">
            <a:extLst>
              <a:ext uri="{FF2B5EF4-FFF2-40B4-BE49-F238E27FC236}">
                <a16:creationId xmlns:a16="http://schemas.microsoft.com/office/drawing/2014/main" id="{A939CCFF-C419-7CBC-28C4-45F59AE84B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840" y="4790855"/>
            <a:ext cx="470296" cy="470296"/>
          </a:xfrm>
          <a:prstGeom prst="rect">
            <a:avLst/>
          </a:prstGeom>
        </p:spPr>
      </p:pic>
      <p:pic>
        <p:nvPicPr>
          <p:cNvPr id="5" name="Graphic 4" descr="Badge with solid fill">
            <a:extLst>
              <a:ext uri="{FF2B5EF4-FFF2-40B4-BE49-F238E27FC236}">
                <a16:creationId xmlns:a16="http://schemas.microsoft.com/office/drawing/2014/main" id="{6D858901-A398-C583-2474-237C91F800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1333" y="5195456"/>
            <a:ext cx="470296" cy="470296"/>
          </a:xfrm>
          <a:prstGeom prst="rect">
            <a:avLst/>
          </a:prstGeom>
        </p:spPr>
      </p:pic>
      <p:pic>
        <p:nvPicPr>
          <p:cNvPr id="8" name="Graphic 7" descr="Badge 3 with solid fill">
            <a:extLst>
              <a:ext uri="{FF2B5EF4-FFF2-40B4-BE49-F238E27FC236}">
                <a16:creationId xmlns:a16="http://schemas.microsoft.com/office/drawing/2014/main" id="{3C5F3080-3D51-98EE-60B0-5D0E99B504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51333" y="5613000"/>
            <a:ext cx="470296" cy="470296"/>
          </a:xfrm>
          <a:prstGeom prst="rect">
            <a:avLst/>
          </a:prstGeom>
        </p:spPr>
      </p:pic>
      <p:pic>
        <p:nvPicPr>
          <p:cNvPr id="11" name="Graphic 10" descr="Badge 4 with solid fill">
            <a:extLst>
              <a:ext uri="{FF2B5EF4-FFF2-40B4-BE49-F238E27FC236}">
                <a16:creationId xmlns:a16="http://schemas.microsoft.com/office/drawing/2014/main" id="{9D9B1287-3696-2C6F-F67F-5EDA748E76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37245" y="6030544"/>
            <a:ext cx="470296" cy="470296"/>
          </a:xfrm>
          <a:prstGeom prst="rect">
            <a:avLst/>
          </a:prstGeom>
        </p:spPr>
      </p:pic>
      <p:pic>
        <p:nvPicPr>
          <p:cNvPr id="12" name="Graphic 11" descr="Badge 4 with solid fill">
            <a:extLst>
              <a:ext uri="{FF2B5EF4-FFF2-40B4-BE49-F238E27FC236}">
                <a16:creationId xmlns:a16="http://schemas.microsoft.com/office/drawing/2014/main" id="{E5453663-0650-8548-C2C3-7AAF977818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69615" y="6022900"/>
            <a:ext cx="470296" cy="470296"/>
          </a:xfrm>
          <a:prstGeom prst="rect">
            <a:avLst/>
          </a:prstGeom>
        </p:spPr>
      </p:pic>
      <p:pic>
        <p:nvPicPr>
          <p:cNvPr id="13" name="Graphic 12" descr="Badge 4 with solid fill">
            <a:extLst>
              <a:ext uri="{FF2B5EF4-FFF2-40B4-BE49-F238E27FC236}">
                <a16:creationId xmlns:a16="http://schemas.microsoft.com/office/drawing/2014/main" id="{5447E2DB-01F1-7906-9C25-3FC97FD30C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51333" y="6030544"/>
            <a:ext cx="470296" cy="470296"/>
          </a:xfrm>
          <a:prstGeom prst="rect">
            <a:avLst/>
          </a:prstGeom>
        </p:spPr>
      </p:pic>
      <p:pic>
        <p:nvPicPr>
          <p:cNvPr id="15" name="Picture 14">
            <a:extLst>
              <a:ext uri="{FF2B5EF4-FFF2-40B4-BE49-F238E27FC236}">
                <a16:creationId xmlns:a16="http://schemas.microsoft.com/office/drawing/2014/main" id="{56674AEE-59EA-959E-1CAD-BC3B432E1555}"/>
              </a:ext>
            </a:extLst>
          </p:cNvPr>
          <p:cNvPicPr>
            <a:picLocks noChangeAspect="1"/>
          </p:cNvPicPr>
          <p:nvPr/>
        </p:nvPicPr>
        <p:blipFill rotWithShape="1">
          <a:blip r:embed="rId12"/>
          <a:srcRect l="23517" t="65403" b="30442"/>
          <a:stretch/>
        </p:blipFill>
        <p:spPr>
          <a:xfrm>
            <a:off x="2867167" y="4354633"/>
            <a:ext cx="9324833" cy="284928"/>
          </a:xfrm>
          <a:prstGeom prst="rect">
            <a:avLst/>
          </a:prstGeom>
        </p:spPr>
      </p:pic>
    </p:spTree>
    <p:extLst>
      <p:ext uri="{BB962C8B-B14F-4D97-AF65-F5344CB8AC3E}">
        <p14:creationId xmlns:p14="http://schemas.microsoft.com/office/powerpoint/2010/main" val="669958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771D-CBF5-AFA3-8D2C-B6B0300786C5}"/>
              </a:ext>
            </a:extLst>
          </p:cNvPr>
          <p:cNvSpPr>
            <a:spLocks noGrp="1"/>
          </p:cNvSpPr>
          <p:nvPr>
            <p:ph type="title"/>
          </p:nvPr>
        </p:nvSpPr>
        <p:spPr>
          <a:xfrm>
            <a:off x="609600" y="174625"/>
            <a:ext cx="10515600" cy="1325563"/>
          </a:xfrm>
        </p:spPr>
        <p:txBody>
          <a:bodyPr/>
          <a:lstStyle/>
          <a:p>
            <a:r>
              <a:rPr lang="en-GB" b="1" dirty="0">
                <a:solidFill>
                  <a:srgbClr val="51C79F"/>
                </a:solidFill>
              </a:rPr>
              <a:t>3) So what, for me?</a:t>
            </a:r>
          </a:p>
        </p:txBody>
      </p:sp>
      <p:sp>
        <p:nvSpPr>
          <p:cNvPr id="4" name="Footer Placeholder 3">
            <a:extLst>
              <a:ext uri="{FF2B5EF4-FFF2-40B4-BE49-F238E27FC236}">
                <a16:creationId xmlns:a16="http://schemas.microsoft.com/office/drawing/2014/main" id="{5813553B-B4D5-AD63-19D5-FC5BAA3710F0}"/>
              </a:ext>
            </a:extLst>
          </p:cNvPr>
          <p:cNvSpPr>
            <a:spLocks noGrp="1"/>
          </p:cNvSpPr>
          <p:nvPr>
            <p:ph type="ftr" sz="quarter" idx="11"/>
          </p:nvPr>
        </p:nvSpPr>
        <p:spPr>
          <a:xfrm>
            <a:off x="2493033" y="6496315"/>
            <a:ext cx="7841411" cy="365125"/>
          </a:xfrm>
        </p:spPr>
        <p:txBody>
          <a:bodyPr/>
          <a:lstStyle/>
          <a:p>
            <a:r>
              <a:rPr lang="en-US" dirty="0"/>
              <a:t>Thurs 9 May, Session 2, Anna Spathis, BTF model and key evidence-based interventions</a:t>
            </a:r>
          </a:p>
        </p:txBody>
      </p:sp>
      <p:sp>
        <p:nvSpPr>
          <p:cNvPr id="7" name="TextBox 6">
            <a:extLst>
              <a:ext uri="{FF2B5EF4-FFF2-40B4-BE49-F238E27FC236}">
                <a16:creationId xmlns:a16="http://schemas.microsoft.com/office/drawing/2014/main" id="{1CC37E78-07E1-4AFA-FB86-2858AC6C5B6A}"/>
              </a:ext>
            </a:extLst>
          </p:cNvPr>
          <p:cNvSpPr txBox="1"/>
          <p:nvPr/>
        </p:nvSpPr>
        <p:spPr>
          <a:xfrm>
            <a:off x="5594344" y="2195232"/>
            <a:ext cx="3662854" cy="509948"/>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a:t>
            </a: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aking sense of breathlessness</a:t>
            </a:r>
          </a:p>
        </p:txBody>
      </p:sp>
      <p:sp>
        <p:nvSpPr>
          <p:cNvPr id="8" name="TextBox 7">
            <a:extLst>
              <a:ext uri="{FF2B5EF4-FFF2-40B4-BE49-F238E27FC236}">
                <a16:creationId xmlns:a16="http://schemas.microsoft.com/office/drawing/2014/main" id="{21D567F7-39A4-CDD1-8EA4-D925F7D19CBC}"/>
              </a:ext>
            </a:extLst>
          </p:cNvPr>
          <p:cNvSpPr txBox="1"/>
          <p:nvPr/>
        </p:nvSpPr>
        <p:spPr>
          <a:xfrm>
            <a:off x="5594344" y="2972603"/>
            <a:ext cx="3662854" cy="509948"/>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a:t>
            </a: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otivation and hope</a:t>
            </a:r>
          </a:p>
        </p:txBody>
      </p:sp>
      <p:sp>
        <p:nvSpPr>
          <p:cNvPr id="9" name="TextBox 8">
            <a:extLst>
              <a:ext uri="{FF2B5EF4-FFF2-40B4-BE49-F238E27FC236}">
                <a16:creationId xmlns:a16="http://schemas.microsoft.com/office/drawing/2014/main" id="{BD125A90-E3F9-29E1-0AF6-4E4E4D043603}"/>
              </a:ext>
            </a:extLst>
          </p:cNvPr>
          <p:cNvSpPr txBox="1"/>
          <p:nvPr/>
        </p:nvSpPr>
        <p:spPr>
          <a:xfrm>
            <a:off x="5594344" y="3741111"/>
            <a:ext cx="3662854" cy="509948"/>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a:t>
            </a: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isconceptions</a:t>
            </a:r>
          </a:p>
        </p:txBody>
      </p:sp>
      <p:sp>
        <p:nvSpPr>
          <p:cNvPr id="10" name="TextBox 9">
            <a:extLst>
              <a:ext uri="{FF2B5EF4-FFF2-40B4-BE49-F238E27FC236}">
                <a16:creationId xmlns:a16="http://schemas.microsoft.com/office/drawing/2014/main" id="{38B031D7-CE09-4D1D-283D-F58702BD780C}"/>
              </a:ext>
            </a:extLst>
          </p:cNvPr>
          <p:cNvSpPr txBox="1"/>
          <p:nvPr/>
        </p:nvSpPr>
        <p:spPr>
          <a:xfrm>
            <a:off x="5594344" y="4521584"/>
            <a:ext cx="3662854" cy="509948"/>
          </a:xfrm>
          <a:prstGeom prst="rect">
            <a:avLst/>
          </a:prstGeom>
          <a:solidFill>
            <a:srgbClr val="ADE5D2"/>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M</a:t>
            </a:r>
            <a:r>
              <a:rPr kumimoji="0" lang="en-GB" sz="1800" b="1" i="0" u="none" strike="noStrike" kern="1200" cap="none" spc="0" normalizeH="0" baseline="0" noProof="0" dirty="0">
                <a:ln>
                  <a:noFill/>
                </a:ln>
                <a:solidFill>
                  <a:srgbClr val="329A77"/>
                </a:solidFill>
                <a:effectLst/>
                <a:uLnTx/>
                <a:uFillTx/>
                <a:latin typeface="Aptos" panose="020B0004020202020204" pitchFamily="34" charset="0"/>
                <a:ea typeface="+mn-ea"/>
                <a:cs typeface="+mn-cs"/>
              </a:rPr>
              <a:t>anagement focus</a:t>
            </a:r>
          </a:p>
        </p:txBody>
      </p:sp>
      <p:sp>
        <p:nvSpPr>
          <p:cNvPr id="11" name="TextBox 10">
            <a:extLst>
              <a:ext uri="{FF2B5EF4-FFF2-40B4-BE49-F238E27FC236}">
                <a16:creationId xmlns:a16="http://schemas.microsoft.com/office/drawing/2014/main" id="{B6AA1F4C-556D-1CEE-F2F6-76BD24E893F9}"/>
              </a:ext>
            </a:extLst>
          </p:cNvPr>
          <p:cNvSpPr txBox="1"/>
          <p:nvPr/>
        </p:nvSpPr>
        <p:spPr>
          <a:xfrm>
            <a:off x="1337921" y="2195232"/>
            <a:ext cx="3662854" cy="509948"/>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E</a:t>
            </a:r>
            <a:r>
              <a:rPr kumimoji="0" lang="en-GB" sz="18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xperiences</a:t>
            </a:r>
          </a:p>
        </p:txBody>
      </p:sp>
      <p:sp>
        <p:nvSpPr>
          <p:cNvPr id="12" name="TextBox 11">
            <a:extLst>
              <a:ext uri="{FF2B5EF4-FFF2-40B4-BE49-F238E27FC236}">
                <a16:creationId xmlns:a16="http://schemas.microsoft.com/office/drawing/2014/main" id="{A768A5D2-D1EE-B2BB-C45F-B33DCC3C897C}"/>
              </a:ext>
            </a:extLst>
          </p:cNvPr>
          <p:cNvSpPr txBox="1"/>
          <p:nvPr/>
        </p:nvSpPr>
        <p:spPr>
          <a:xfrm>
            <a:off x="1337921" y="2972603"/>
            <a:ext cx="3662854" cy="509948"/>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E</a:t>
            </a:r>
            <a:r>
              <a:rPr kumimoji="0" lang="en-GB" sz="18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xisting coping strategies</a:t>
            </a:r>
          </a:p>
        </p:txBody>
      </p:sp>
      <p:sp>
        <p:nvSpPr>
          <p:cNvPr id="13" name="TextBox 12">
            <a:extLst>
              <a:ext uri="{FF2B5EF4-FFF2-40B4-BE49-F238E27FC236}">
                <a16:creationId xmlns:a16="http://schemas.microsoft.com/office/drawing/2014/main" id="{ACA6573C-87EF-2C17-A2F6-25C79BE4E2BC}"/>
              </a:ext>
            </a:extLst>
          </p:cNvPr>
          <p:cNvSpPr txBox="1"/>
          <p:nvPr/>
        </p:nvSpPr>
        <p:spPr>
          <a:xfrm>
            <a:off x="1337921" y="3741111"/>
            <a:ext cx="3662854" cy="509948"/>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E</a:t>
            </a:r>
            <a:r>
              <a:rPr kumimoji="0" lang="en-GB" sz="18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xpectations, concerns</a:t>
            </a:r>
          </a:p>
        </p:txBody>
      </p:sp>
      <p:sp>
        <p:nvSpPr>
          <p:cNvPr id="14" name="TextBox 13">
            <a:extLst>
              <a:ext uri="{FF2B5EF4-FFF2-40B4-BE49-F238E27FC236}">
                <a16:creationId xmlns:a16="http://schemas.microsoft.com/office/drawing/2014/main" id="{F0D06416-F9F2-A255-8C24-323B089AC3F1}"/>
              </a:ext>
            </a:extLst>
          </p:cNvPr>
          <p:cNvSpPr txBox="1"/>
          <p:nvPr/>
        </p:nvSpPr>
        <p:spPr>
          <a:xfrm>
            <a:off x="1337921" y="4521584"/>
            <a:ext cx="3662854" cy="509948"/>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E</a:t>
            </a:r>
            <a:r>
              <a:rPr kumimoji="0" lang="en-GB" sz="18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ach of the B, T and F cycles</a:t>
            </a:r>
          </a:p>
        </p:txBody>
      </p:sp>
      <p:sp>
        <p:nvSpPr>
          <p:cNvPr id="19" name="Title 1">
            <a:extLst>
              <a:ext uri="{FF2B5EF4-FFF2-40B4-BE49-F238E27FC236}">
                <a16:creationId xmlns:a16="http://schemas.microsoft.com/office/drawing/2014/main" id="{CF42B318-B751-A81C-DFD3-CBA22784FB48}"/>
              </a:ext>
            </a:extLst>
          </p:cNvPr>
          <p:cNvSpPr txBox="1">
            <a:spLocks/>
          </p:cNvSpPr>
          <p:nvPr/>
        </p:nvSpPr>
        <p:spPr>
          <a:xfrm>
            <a:off x="1337921" y="1240726"/>
            <a:ext cx="40236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8CCEEC"/>
                </a:solidFill>
              </a:rPr>
              <a:t>Find out</a:t>
            </a:r>
          </a:p>
        </p:txBody>
      </p:sp>
      <p:sp>
        <p:nvSpPr>
          <p:cNvPr id="20" name="Title 1">
            <a:extLst>
              <a:ext uri="{FF2B5EF4-FFF2-40B4-BE49-F238E27FC236}">
                <a16:creationId xmlns:a16="http://schemas.microsoft.com/office/drawing/2014/main" id="{0DEA2BA5-B061-9954-D094-3AD50DA7D431}"/>
              </a:ext>
            </a:extLst>
          </p:cNvPr>
          <p:cNvSpPr txBox="1">
            <a:spLocks/>
          </p:cNvSpPr>
          <p:nvPr/>
        </p:nvSpPr>
        <p:spPr>
          <a:xfrm>
            <a:off x="5594344" y="1249094"/>
            <a:ext cx="40236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51C79F"/>
                </a:solidFill>
              </a:rPr>
              <a:t>Manage</a:t>
            </a:r>
          </a:p>
        </p:txBody>
      </p:sp>
      <p:pic>
        <p:nvPicPr>
          <p:cNvPr id="21" name="Picture 20">
            <a:extLst>
              <a:ext uri="{FF2B5EF4-FFF2-40B4-BE49-F238E27FC236}">
                <a16:creationId xmlns:a16="http://schemas.microsoft.com/office/drawing/2014/main" id="{1E9C2AAA-8BAF-40A3-E034-AC757D35425B}"/>
              </a:ext>
            </a:extLst>
          </p:cNvPr>
          <p:cNvPicPr>
            <a:picLocks noChangeAspect="1"/>
          </p:cNvPicPr>
          <p:nvPr/>
        </p:nvPicPr>
        <p:blipFill rotWithShape="1">
          <a:blip r:embed="rId3"/>
          <a:srcRect l="30666" t="24097" r="31667" b="18888"/>
          <a:stretch/>
        </p:blipFill>
        <p:spPr>
          <a:xfrm>
            <a:off x="9532882" y="3907149"/>
            <a:ext cx="2659118" cy="2264099"/>
          </a:xfrm>
          <a:prstGeom prst="rect">
            <a:avLst/>
          </a:prstGeom>
        </p:spPr>
      </p:pic>
    </p:spTree>
    <p:extLst>
      <p:ext uri="{BB962C8B-B14F-4D97-AF65-F5344CB8AC3E}">
        <p14:creationId xmlns:p14="http://schemas.microsoft.com/office/powerpoint/2010/main" val="3359221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AD82-02C5-2F58-76F3-A7AA7C3FEDDF}"/>
              </a:ext>
            </a:extLst>
          </p:cNvPr>
          <p:cNvSpPr>
            <a:spLocks noGrp="1"/>
          </p:cNvSpPr>
          <p:nvPr>
            <p:ph type="title"/>
          </p:nvPr>
        </p:nvSpPr>
        <p:spPr>
          <a:xfrm>
            <a:off x="838200" y="500062"/>
            <a:ext cx="10515600" cy="1325563"/>
          </a:xfrm>
        </p:spPr>
        <p:txBody>
          <a:bodyPr/>
          <a:lstStyle/>
          <a:p>
            <a:r>
              <a:rPr lang="en-US" dirty="0"/>
              <a:t>Workshop format</a:t>
            </a:r>
          </a:p>
        </p:txBody>
      </p:sp>
      <p:sp>
        <p:nvSpPr>
          <p:cNvPr id="3" name="Content Placeholder 2">
            <a:extLst>
              <a:ext uri="{FF2B5EF4-FFF2-40B4-BE49-F238E27FC236}">
                <a16:creationId xmlns:a16="http://schemas.microsoft.com/office/drawing/2014/main" id="{86F4FC2A-AF36-B829-C91F-1D228D1FF59A}"/>
              </a:ext>
            </a:extLst>
          </p:cNvPr>
          <p:cNvSpPr>
            <a:spLocks noGrp="1"/>
          </p:cNvSpPr>
          <p:nvPr>
            <p:ph idx="1"/>
          </p:nvPr>
        </p:nvSpPr>
        <p:spPr/>
        <p:txBody>
          <a:bodyPr/>
          <a:lstStyle/>
          <a:p>
            <a:r>
              <a:rPr lang="en-GB" dirty="0"/>
              <a:t>Assessment and diagnosis of the cause of breathlessness : Appropriate context-dependent diagnostic approaches in primary care: eliciting a bio-psycho-social history</a:t>
            </a:r>
          </a:p>
          <a:p>
            <a:r>
              <a:rPr lang="en-GB" dirty="0"/>
              <a:t>Breathing Thinking Functioning model</a:t>
            </a:r>
          </a:p>
          <a:p>
            <a:endParaRPr lang="en-GB" dirty="0"/>
          </a:p>
          <a:p>
            <a:pPr marL="0" indent="0">
              <a:buNone/>
            </a:pPr>
            <a:r>
              <a:rPr lang="en-GB" dirty="0"/>
              <a:t>Group Work  - Practical Tips to help patients and GPs (40 minutes) </a:t>
            </a:r>
          </a:p>
          <a:p>
            <a:r>
              <a:rPr lang="en-GB" dirty="0"/>
              <a:t>Functioning</a:t>
            </a:r>
          </a:p>
          <a:p>
            <a:r>
              <a:rPr lang="en-GB" dirty="0"/>
              <a:t>Thinking</a:t>
            </a:r>
          </a:p>
          <a:p>
            <a:endParaRPr lang="en-GB" dirty="0"/>
          </a:p>
          <a:p>
            <a:endParaRPr lang="en-US" dirty="0"/>
          </a:p>
        </p:txBody>
      </p:sp>
    </p:spTree>
    <p:extLst>
      <p:ext uri="{BB962C8B-B14F-4D97-AF65-F5344CB8AC3E}">
        <p14:creationId xmlns:p14="http://schemas.microsoft.com/office/powerpoint/2010/main" val="3523490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FC1EF0-0564-12E0-24A3-E2E1D3275A43}"/>
              </a:ext>
            </a:extLst>
          </p:cNvPr>
          <p:cNvPicPr>
            <a:picLocks noChangeAspect="1"/>
          </p:cNvPicPr>
          <p:nvPr/>
        </p:nvPicPr>
        <p:blipFill>
          <a:blip r:embed="rId3"/>
          <a:stretch>
            <a:fillRect/>
          </a:stretch>
        </p:blipFill>
        <p:spPr>
          <a:xfrm>
            <a:off x="1134301" y="2453335"/>
            <a:ext cx="1477634" cy="1477634"/>
          </a:xfrm>
          <a:prstGeom prst="rect">
            <a:avLst/>
          </a:prstGeom>
        </p:spPr>
      </p:pic>
      <p:sp>
        <p:nvSpPr>
          <p:cNvPr id="4" name="Title 1">
            <a:extLst>
              <a:ext uri="{FF2B5EF4-FFF2-40B4-BE49-F238E27FC236}">
                <a16:creationId xmlns:a16="http://schemas.microsoft.com/office/drawing/2014/main" id="{CE187D86-75A8-2D19-DAD9-3EC433F7068B}"/>
              </a:ext>
            </a:extLst>
          </p:cNvPr>
          <p:cNvSpPr>
            <a:spLocks noGrp="1"/>
          </p:cNvSpPr>
          <p:nvPr>
            <p:ph type="title"/>
          </p:nvPr>
        </p:nvSpPr>
        <p:spPr>
          <a:xfrm>
            <a:off x="2521117" y="1487215"/>
            <a:ext cx="10515600" cy="1325563"/>
          </a:xfrm>
        </p:spPr>
        <p:txBody>
          <a:bodyPr/>
          <a:lstStyle/>
          <a:p>
            <a:r>
              <a:rPr lang="en-GB" b="1" dirty="0">
                <a:solidFill>
                  <a:srgbClr val="51C79F"/>
                </a:solidFill>
              </a:rPr>
              <a:t>Main messages!</a:t>
            </a:r>
          </a:p>
        </p:txBody>
      </p:sp>
      <p:sp>
        <p:nvSpPr>
          <p:cNvPr id="5" name="Content Placeholder 2">
            <a:extLst>
              <a:ext uri="{FF2B5EF4-FFF2-40B4-BE49-F238E27FC236}">
                <a16:creationId xmlns:a16="http://schemas.microsoft.com/office/drawing/2014/main" id="{B90DE9C7-C78E-81DF-E760-D7C4F289F66F}"/>
              </a:ext>
            </a:extLst>
          </p:cNvPr>
          <p:cNvSpPr>
            <a:spLocks noGrp="1"/>
          </p:cNvSpPr>
          <p:nvPr>
            <p:ph idx="1"/>
          </p:nvPr>
        </p:nvSpPr>
        <p:spPr>
          <a:xfrm>
            <a:off x="2521117" y="3012995"/>
            <a:ext cx="9912621" cy="3121636"/>
          </a:xfrm>
        </p:spPr>
        <p:txBody>
          <a:bodyPr>
            <a:normAutofit lnSpcReduction="10000"/>
          </a:bodyPr>
          <a:lstStyle/>
          <a:p>
            <a:pPr marL="0" indent="0">
              <a:buNone/>
            </a:pPr>
            <a:r>
              <a:rPr lang="en-US" sz="2400" dirty="0">
                <a:solidFill>
                  <a:srgbClr val="173C80"/>
                </a:solidFill>
              </a:rPr>
              <a:t>Non-pharmacological interventions have a rationale and do work</a:t>
            </a:r>
          </a:p>
          <a:p>
            <a:pPr marL="0" indent="0">
              <a:buNone/>
            </a:pPr>
            <a:endParaRPr lang="en-US" sz="2400" dirty="0">
              <a:solidFill>
                <a:srgbClr val="173C80"/>
              </a:solidFill>
            </a:endParaRPr>
          </a:p>
          <a:p>
            <a:pPr marL="0" indent="0">
              <a:buNone/>
            </a:pPr>
            <a:endParaRPr lang="en-US" sz="2400" dirty="0">
              <a:solidFill>
                <a:srgbClr val="173C80"/>
              </a:solidFill>
            </a:endParaRPr>
          </a:p>
          <a:p>
            <a:pPr marL="0" indent="0">
              <a:buNone/>
            </a:pPr>
            <a:r>
              <a:rPr lang="en-US" sz="2400" dirty="0">
                <a:solidFill>
                  <a:srgbClr val="173C80"/>
                </a:solidFill>
              </a:rPr>
              <a:t>Pick one cycle, normalize it, and suggest taking NPI like a ‘daily pill’</a:t>
            </a:r>
          </a:p>
          <a:p>
            <a:pPr marL="0" indent="0">
              <a:buNone/>
            </a:pPr>
            <a:endParaRPr lang="en-US" sz="2400" dirty="0">
              <a:solidFill>
                <a:srgbClr val="173C80"/>
              </a:solidFill>
            </a:endParaRPr>
          </a:p>
          <a:p>
            <a:pPr marL="0" indent="0">
              <a:buNone/>
            </a:pPr>
            <a:endParaRPr lang="en-US" sz="2400" dirty="0">
              <a:solidFill>
                <a:srgbClr val="173C80"/>
              </a:solidFill>
            </a:endParaRPr>
          </a:p>
          <a:p>
            <a:pPr marL="0" indent="0">
              <a:buNone/>
            </a:pPr>
            <a:r>
              <a:rPr lang="en-US" sz="2400" dirty="0">
                <a:solidFill>
                  <a:srgbClr val="173C80"/>
                </a:solidFill>
              </a:rPr>
              <a:t>You can do this, whatever your discipline and context</a:t>
            </a:r>
          </a:p>
          <a:p>
            <a:pPr marL="0" indent="0">
              <a:buNone/>
            </a:pPr>
            <a:endParaRPr lang="en-US" dirty="0">
              <a:solidFill>
                <a:srgbClr val="173C80"/>
              </a:solidFill>
            </a:endParaRPr>
          </a:p>
        </p:txBody>
      </p:sp>
      <p:pic>
        <p:nvPicPr>
          <p:cNvPr id="6" name="Picture 5">
            <a:extLst>
              <a:ext uri="{FF2B5EF4-FFF2-40B4-BE49-F238E27FC236}">
                <a16:creationId xmlns:a16="http://schemas.microsoft.com/office/drawing/2014/main" id="{B18FB150-9B3E-F59B-050C-E0A87868EB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119" y="4031077"/>
            <a:ext cx="1295998" cy="986085"/>
          </a:xfrm>
          <a:prstGeom prst="rect">
            <a:avLst/>
          </a:prstGeom>
        </p:spPr>
      </p:pic>
      <p:pic>
        <p:nvPicPr>
          <p:cNvPr id="13" name="Graphic 12" descr="Thumbs up sign with solid fill">
            <a:extLst>
              <a:ext uri="{FF2B5EF4-FFF2-40B4-BE49-F238E27FC236}">
                <a16:creationId xmlns:a16="http://schemas.microsoft.com/office/drawing/2014/main" id="{23F107D2-86ED-B946-2BF7-DE178AE1CD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6567" y="5154914"/>
            <a:ext cx="914400" cy="914400"/>
          </a:xfrm>
          <a:prstGeom prst="rect">
            <a:avLst/>
          </a:prstGeom>
        </p:spPr>
      </p:pic>
    </p:spTree>
    <p:extLst>
      <p:ext uri="{BB962C8B-B14F-4D97-AF65-F5344CB8AC3E}">
        <p14:creationId xmlns:p14="http://schemas.microsoft.com/office/powerpoint/2010/main" val="2362841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F5DE-4F80-4A90-96EC-50E889B350FF}"/>
              </a:ext>
            </a:extLst>
          </p:cNvPr>
          <p:cNvSpPr>
            <a:spLocks noGrp="1"/>
          </p:cNvSpPr>
          <p:nvPr>
            <p:ph type="title"/>
          </p:nvPr>
        </p:nvSpPr>
        <p:spPr>
          <a:xfrm>
            <a:off x="425471" y="1808207"/>
            <a:ext cx="3186869" cy="2501979"/>
          </a:xfrm>
        </p:spPr>
        <p:txBody>
          <a:bodyPr vert="horz" lIns="91440" tIns="45720" rIns="91440" bIns="45720" rtlCol="0" anchor="b">
            <a:normAutofit/>
          </a:bodyPr>
          <a:lstStyle/>
          <a:p>
            <a:r>
              <a:rPr lang="en-US" sz="3100" kern="1200" dirty="0">
                <a:latin typeface="+mj-lt"/>
                <a:ea typeface="+mj-ea"/>
                <a:cs typeface="+mj-cs"/>
              </a:rPr>
              <a:t>What the doctor was actually thinking during the consultation was</a:t>
            </a:r>
            <a:r>
              <a:rPr lang="en-US" sz="3100" kern="1200" dirty="0">
                <a:solidFill>
                  <a:srgbClr val="FFFFFF"/>
                </a:solidFill>
                <a:latin typeface="+mj-lt"/>
                <a:ea typeface="+mj-ea"/>
                <a:cs typeface="+mj-cs"/>
              </a:rPr>
              <a:t>…</a:t>
            </a:r>
          </a:p>
        </p:txBody>
      </p:sp>
      <p:sp>
        <p:nvSpPr>
          <p:cNvPr id="6" name="Thought Bubble: Cloud 5">
            <a:extLst>
              <a:ext uri="{FF2B5EF4-FFF2-40B4-BE49-F238E27FC236}">
                <a16:creationId xmlns:a16="http://schemas.microsoft.com/office/drawing/2014/main" id="{1A457619-A03A-8A6D-F89E-F6EE37DEE3A8}"/>
              </a:ext>
            </a:extLst>
          </p:cNvPr>
          <p:cNvSpPr/>
          <p:nvPr/>
        </p:nvSpPr>
        <p:spPr>
          <a:xfrm>
            <a:off x="4426991" y="543285"/>
            <a:ext cx="7319116" cy="509561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95103D48-C20D-4A3E-8AC5-7E4B44953F8F}"/>
              </a:ext>
            </a:extLst>
          </p:cNvPr>
          <p:cNvSpPr>
            <a:spLocks/>
          </p:cNvSpPr>
          <p:nvPr/>
        </p:nvSpPr>
        <p:spPr>
          <a:xfrm>
            <a:off x="5726920" y="1363562"/>
            <a:ext cx="4775973" cy="2770012"/>
          </a:xfrm>
          <a:prstGeom prst="rect">
            <a:avLst/>
          </a:prstGeom>
        </p:spPr>
        <p:txBody>
          <a:bodyPr vert="horz" lIns="91440" tIns="45720" rIns="91440" bIns="45720" rtlCol="0">
            <a:noAutofit/>
          </a:bodyPr>
          <a:lstStyle/>
          <a:p>
            <a:pPr defTabSz="640080" fontAlgn="base">
              <a:spcAft>
                <a:spcPts val="600"/>
              </a:spcAft>
            </a:pPr>
            <a:r>
              <a:rPr lang="en-GB" sz="2400" kern="1200" dirty="0">
                <a:solidFill>
                  <a:schemeClr val="bg1"/>
                </a:solidFill>
                <a:latin typeface="+mn-lt"/>
                <a:ea typeface="+mn-ea"/>
                <a:cs typeface="+mn-cs"/>
              </a:rPr>
              <a:t>I don't know why this woman comes to see me every 3 months. I never change anything. I've optimised her puffers. Of course she's breathless – she has a forced expiratory volume (FEV1) of 34%. </a:t>
            </a:r>
          </a:p>
          <a:p>
            <a:pPr defTabSz="640080" fontAlgn="base">
              <a:spcAft>
                <a:spcPts val="600"/>
              </a:spcAft>
            </a:pPr>
            <a:r>
              <a:rPr lang="en-GB" sz="2400" b="1" i="1" kern="1200" dirty="0">
                <a:solidFill>
                  <a:schemeClr val="bg1"/>
                </a:solidFill>
                <a:latin typeface="+mn-lt"/>
                <a:ea typeface="+mn-ea"/>
                <a:cs typeface="+mn-cs"/>
              </a:rPr>
              <a:t>And after all, if her breathing is really distressing, she would tell me about it…wouldn’t she?</a:t>
            </a:r>
            <a:r>
              <a:rPr lang="en-GB" sz="2400" kern="1200" dirty="0">
                <a:solidFill>
                  <a:schemeClr val="bg1"/>
                </a:solidFill>
                <a:latin typeface="+mn-lt"/>
                <a:ea typeface="+mn-ea"/>
                <a:cs typeface="+mn-cs"/>
              </a:rPr>
              <a:t> </a:t>
            </a:r>
            <a:endParaRPr lang="en-GB" sz="2400" dirty="0">
              <a:solidFill>
                <a:schemeClr val="bg1"/>
              </a:solidFill>
            </a:endParaRPr>
          </a:p>
        </p:txBody>
      </p:sp>
      <p:sp>
        <p:nvSpPr>
          <p:cNvPr id="9" name="TextBox 8">
            <a:extLst>
              <a:ext uri="{FF2B5EF4-FFF2-40B4-BE49-F238E27FC236}">
                <a16:creationId xmlns:a16="http://schemas.microsoft.com/office/drawing/2014/main" id="{A79884C3-3FDC-6F8B-2ED8-1B4A2457A805}"/>
              </a:ext>
            </a:extLst>
          </p:cNvPr>
          <p:cNvSpPr txBox="1"/>
          <p:nvPr/>
        </p:nvSpPr>
        <p:spPr>
          <a:xfrm>
            <a:off x="8492038" y="6105335"/>
            <a:ext cx="3254069" cy="286232"/>
          </a:xfrm>
          <a:prstGeom prst="rect">
            <a:avLst/>
          </a:prstGeom>
          <a:noFill/>
        </p:spPr>
        <p:txBody>
          <a:bodyPr wrap="square" rtlCol="0">
            <a:spAutoFit/>
          </a:bodyPr>
          <a:lstStyle/>
          <a:p>
            <a:pPr defTabSz="640080" fontAlgn="base">
              <a:spcAft>
                <a:spcPts val="600"/>
              </a:spcAft>
            </a:pPr>
            <a:r>
              <a:rPr lang="en-GB" sz="1260" kern="1200" dirty="0">
                <a:solidFill>
                  <a:srgbClr val="555555"/>
                </a:solidFill>
                <a:latin typeface="+mn-lt"/>
                <a:ea typeface="+mn-ea"/>
                <a:cs typeface="+mn-cs"/>
              </a:rPr>
              <a:t> [</a:t>
            </a:r>
            <a:r>
              <a:rPr lang="en-GB" sz="1260" dirty="0"/>
              <a:t>A</a:t>
            </a:r>
            <a:r>
              <a:rPr lang="en-GB" sz="1260" kern="1200" dirty="0">
                <a:solidFill>
                  <a:schemeClr val="tx1"/>
                </a:solidFill>
                <a:latin typeface="+mn-lt"/>
                <a:ea typeface="+mn-ea"/>
                <a:cs typeface="+mn-cs"/>
              </a:rPr>
              <a:t>dapted from David Currow 2015]</a:t>
            </a:r>
            <a:endParaRPr lang="en-US" sz="1200" dirty="0"/>
          </a:p>
        </p:txBody>
      </p:sp>
    </p:spTree>
    <p:extLst>
      <p:ext uri="{BB962C8B-B14F-4D97-AF65-F5344CB8AC3E}">
        <p14:creationId xmlns:p14="http://schemas.microsoft.com/office/powerpoint/2010/main" val="2458722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talking to a doctor&#10;&#10;Description automatically generated">
            <a:extLst>
              <a:ext uri="{FF2B5EF4-FFF2-40B4-BE49-F238E27FC236}">
                <a16:creationId xmlns:a16="http://schemas.microsoft.com/office/drawing/2014/main" id="{350F2021-24C4-DA84-79D0-190DE48EFD5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4099" y="3568674"/>
            <a:ext cx="3358998" cy="2242131"/>
          </a:xfrm>
          <a:prstGeom prst="rect">
            <a:avLst/>
          </a:prstGeom>
        </p:spPr>
      </p:pic>
      <p:pic>
        <p:nvPicPr>
          <p:cNvPr id="13" name="Picture 12" descr="A doctor talking to a patient&#10;&#10;Description automatically generated">
            <a:extLst>
              <a:ext uri="{FF2B5EF4-FFF2-40B4-BE49-F238E27FC236}">
                <a16:creationId xmlns:a16="http://schemas.microsoft.com/office/drawing/2014/main" id="{EBC2F64E-49F2-0AD6-8908-0C07814A2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3386" y="3599536"/>
            <a:ext cx="3358998" cy="2242131"/>
          </a:xfrm>
          <a:prstGeom prst="rect">
            <a:avLst/>
          </a:prstGeom>
        </p:spPr>
      </p:pic>
      <p:pic>
        <p:nvPicPr>
          <p:cNvPr id="11" name="Content Placeholder 10" descr="A person sitting at a desk&#10;&#10;Description automatically generated">
            <a:extLst>
              <a:ext uri="{FF2B5EF4-FFF2-40B4-BE49-F238E27FC236}">
                <a16:creationId xmlns:a16="http://schemas.microsoft.com/office/drawing/2014/main" id="{7681A528-A5AC-3DFF-C6D7-855E677D7D59}"/>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192673" y="3568674"/>
            <a:ext cx="3358998" cy="2242131"/>
          </a:xfrm>
          <a:prstGeom prst="rect">
            <a:avLst/>
          </a:prstGeom>
        </p:spPr>
      </p:pic>
      <p:sp>
        <p:nvSpPr>
          <p:cNvPr id="15" name="TextBox 14">
            <a:extLst>
              <a:ext uri="{FF2B5EF4-FFF2-40B4-BE49-F238E27FC236}">
                <a16:creationId xmlns:a16="http://schemas.microsoft.com/office/drawing/2014/main" id="{43DA02FC-C808-1B8A-138F-E9804CD9E80E}"/>
              </a:ext>
            </a:extLst>
          </p:cNvPr>
          <p:cNvSpPr txBox="1"/>
          <p:nvPr/>
        </p:nvSpPr>
        <p:spPr>
          <a:xfrm>
            <a:off x="191051" y="2247041"/>
            <a:ext cx="4237258" cy="1323439"/>
          </a:xfrm>
          <a:prstGeom prst="rect">
            <a:avLst/>
          </a:prstGeom>
          <a:noFill/>
        </p:spPr>
        <p:txBody>
          <a:bodyPr wrap="square" rtlCol="0">
            <a:spAutoFit/>
          </a:bodyPr>
          <a:lstStyle/>
          <a:p>
            <a:r>
              <a:rPr lang="en-GB" sz="2000" dirty="0"/>
              <a:t>Bringing the Breathing, Thinking Functioning model into your consultations  </a:t>
            </a:r>
          </a:p>
          <a:p>
            <a:r>
              <a:rPr lang="en-GB" sz="2000" dirty="0"/>
              <a:t>[attend our workshops!]</a:t>
            </a:r>
          </a:p>
        </p:txBody>
      </p:sp>
      <p:sp>
        <p:nvSpPr>
          <p:cNvPr id="17" name="TextBox 16">
            <a:extLst>
              <a:ext uri="{FF2B5EF4-FFF2-40B4-BE49-F238E27FC236}">
                <a16:creationId xmlns:a16="http://schemas.microsoft.com/office/drawing/2014/main" id="{70E79DBA-E824-C150-4FD1-2DF359F660D2}"/>
              </a:ext>
            </a:extLst>
          </p:cNvPr>
          <p:cNvSpPr txBox="1"/>
          <p:nvPr/>
        </p:nvSpPr>
        <p:spPr>
          <a:xfrm>
            <a:off x="4057955" y="2222060"/>
            <a:ext cx="4054905" cy="1323439"/>
          </a:xfrm>
          <a:prstGeom prst="rect">
            <a:avLst/>
          </a:prstGeom>
          <a:noFill/>
        </p:spPr>
        <p:txBody>
          <a:bodyPr wrap="square" rtlCol="0">
            <a:spAutoFit/>
          </a:bodyPr>
          <a:lstStyle/>
          <a:p>
            <a:r>
              <a:rPr lang="en-GB" sz="2000" dirty="0"/>
              <a:t>Remembering the therapeutic impact of simply: asking, listening and validating your patients experience of breathlessness</a:t>
            </a:r>
          </a:p>
        </p:txBody>
      </p:sp>
      <p:sp>
        <p:nvSpPr>
          <p:cNvPr id="18" name="TextBox 17">
            <a:extLst>
              <a:ext uri="{FF2B5EF4-FFF2-40B4-BE49-F238E27FC236}">
                <a16:creationId xmlns:a16="http://schemas.microsoft.com/office/drawing/2014/main" id="{E2CF3154-A9EE-32B3-DD4F-C1901DD523AB}"/>
              </a:ext>
            </a:extLst>
          </p:cNvPr>
          <p:cNvSpPr txBox="1"/>
          <p:nvPr/>
        </p:nvSpPr>
        <p:spPr>
          <a:xfrm>
            <a:off x="8112860" y="2288775"/>
            <a:ext cx="4054905" cy="1015663"/>
          </a:xfrm>
          <a:prstGeom prst="rect">
            <a:avLst/>
          </a:prstGeom>
          <a:noFill/>
        </p:spPr>
        <p:txBody>
          <a:bodyPr wrap="square" rtlCol="0">
            <a:spAutoFit/>
          </a:bodyPr>
          <a:lstStyle/>
          <a:p>
            <a:pPr marL="0" indent="0">
              <a:buNone/>
            </a:pPr>
            <a:r>
              <a:rPr lang="en-GB" sz="2000" dirty="0"/>
              <a:t>Working with creative community assets to develop/encourage creative approaches to ‘engaged coping’</a:t>
            </a:r>
          </a:p>
        </p:txBody>
      </p:sp>
      <p:sp>
        <p:nvSpPr>
          <p:cNvPr id="19" name="TextBox 18">
            <a:extLst>
              <a:ext uri="{FF2B5EF4-FFF2-40B4-BE49-F238E27FC236}">
                <a16:creationId xmlns:a16="http://schemas.microsoft.com/office/drawing/2014/main" id="{E6BE21AD-8A88-9A4C-CC9A-FF2300CCEF79}"/>
              </a:ext>
            </a:extLst>
          </p:cNvPr>
          <p:cNvSpPr txBox="1"/>
          <p:nvPr/>
        </p:nvSpPr>
        <p:spPr>
          <a:xfrm>
            <a:off x="-3846" y="-7825"/>
            <a:ext cx="12192000" cy="2091500"/>
          </a:xfrm>
          <a:prstGeom prst="rect">
            <a:avLst/>
          </a:prstGeom>
          <a:solidFill>
            <a:schemeClr val="accent1"/>
          </a:solidFill>
        </p:spPr>
        <p:txBody>
          <a:bodyPr wrap="square" rtlCol="0">
            <a:spAutoFit/>
          </a:bodyPr>
          <a:lstStyle/>
          <a:p>
            <a:endParaRPr lang="en-GB" dirty="0"/>
          </a:p>
        </p:txBody>
      </p:sp>
      <p:sp>
        <p:nvSpPr>
          <p:cNvPr id="20" name="TextBox 19">
            <a:extLst>
              <a:ext uri="{FF2B5EF4-FFF2-40B4-BE49-F238E27FC236}">
                <a16:creationId xmlns:a16="http://schemas.microsoft.com/office/drawing/2014/main" id="{1806E417-7B6C-F943-471E-E8B03D516F33}"/>
              </a:ext>
            </a:extLst>
          </p:cNvPr>
          <p:cNvSpPr txBox="1"/>
          <p:nvPr/>
        </p:nvSpPr>
        <p:spPr>
          <a:xfrm>
            <a:off x="194099" y="37514"/>
            <a:ext cx="11997901" cy="1569660"/>
          </a:xfrm>
          <a:prstGeom prst="rect">
            <a:avLst/>
          </a:prstGeom>
          <a:noFill/>
        </p:spPr>
        <p:txBody>
          <a:bodyPr wrap="square" rtlCol="0">
            <a:spAutoFit/>
          </a:bodyPr>
          <a:lstStyle/>
          <a:p>
            <a:pPr algn="ctr"/>
            <a:r>
              <a:rPr lang="en-US" sz="3200" dirty="0">
                <a:solidFill>
                  <a:schemeClr val="bg1"/>
                </a:solidFill>
              </a:rPr>
              <a:t>Key message</a:t>
            </a:r>
          </a:p>
          <a:p>
            <a:pPr algn="ctr"/>
            <a:r>
              <a:rPr lang="en-US" sz="3200" dirty="0">
                <a:solidFill>
                  <a:schemeClr val="bg1"/>
                </a:solidFill>
              </a:rPr>
              <a:t>S</a:t>
            </a:r>
            <a:r>
              <a:rPr kumimoji="0" lang="en-US" sz="3200" b="0" i="0" u="none" strike="noStrike" cap="none" spc="0" normalizeH="0" baseline="0" noProof="0" dirty="0" err="1">
                <a:ln>
                  <a:noFill/>
                </a:ln>
                <a:solidFill>
                  <a:schemeClr val="bg1"/>
                </a:solidFill>
                <a:effectLst/>
                <a:uLnTx/>
                <a:uFillTx/>
              </a:rPr>
              <a:t>upport</a:t>
            </a:r>
            <a:r>
              <a:rPr kumimoji="0" lang="en-US" sz="3200" b="0" i="0" u="none" strike="noStrike" cap="none" spc="0" normalizeH="0" baseline="0" noProof="0" dirty="0">
                <a:ln>
                  <a:noFill/>
                </a:ln>
                <a:solidFill>
                  <a:schemeClr val="bg1"/>
                </a:solidFill>
                <a:effectLst/>
                <a:uLnTx/>
                <a:uFillTx/>
              </a:rPr>
              <a:t> the patient to develop ‘engaged coping’ by focusing on breathlessness management as well as underlying disease</a:t>
            </a:r>
            <a:endParaRPr lang="en-GB" sz="3200" dirty="0">
              <a:solidFill>
                <a:schemeClr val="bg1"/>
              </a:solidFill>
            </a:endParaRPr>
          </a:p>
        </p:txBody>
      </p:sp>
      <p:sp>
        <p:nvSpPr>
          <p:cNvPr id="2" name="Arrow: Left-Right 1">
            <a:extLst>
              <a:ext uri="{FF2B5EF4-FFF2-40B4-BE49-F238E27FC236}">
                <a16:creationId xmlns:a16="http://schemas.microsoft.com/office/drawing/2014/main" id="{FEED5BD9-B338-1DCF-DF56-445124DFF266}"/>
              </a:ext>
            </a:extLst>
          </p:cNvPr>
          <p:cNvSpPr/>
          <p:nvPr/>
        </p:nvSpPr>
        <p:spPr>
          <a:xfrm>
            <a:off x="600891" y="5941365"/>
            <a:ext cx="11038115" cy="98335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Spectrum of creative responses a healthcare professional can take</a:t>
            </a:r>
            <a:endParaRPr lang="en-GB" sz="2400" dirty="0"/>
          </a:p>
        </p:txBody>
      </p:sp>
      <p:sp>
        <p:nvSpPr>
          <p:cNvPr id="3" name="TextBox 2">
            <a:extLst>
              <a:ext uri="{FF2B5EF4-FFF2-40B4-BE49-F238E27FC236}">
                <a16:creationId xmlns:a16="http://schemas.microsoft.com/office/drawing/2014/main" id="{C82AC0CC-E683-DF2F-9C11-E2A114324E42}"/>
              </a:ext>
            </a:extLst>
          </p:cNvPr>
          <p:cNvSpPr txBox="1"/>
          <p:nvPr/>
        </p:nvSpPr>
        <p:spPr>
          <a:xfrm>
            <a:off x="2567597" y="1723139"/>
            <a:ext cx="9969573" cy="369332"/>
          </a:xfrm>
          <a:prstGeom prst="rect">
            <a:avLst/>
          </a:prstGeom>
          <a:noFill/>
        </p:spPr>
        <p:txBody>
          <a:bodyPr wrap="square" rtlCol="0">
            <a:spAutoFit/>
          </a:bodyPr>
          <a:lstStyle/>
          <a:p>
            <a:r>
              <a:rPr lang="en-US" b="1" dirty="0">
                <a:solidFill>
                  <a:schemeClr val="bg1"/>
                </a:solidFill>
              </a:rPr>
              <a:t>Desktop Helper on Breathlessness    https://www.ipcrg.org/desktophelpers</a:t>
            </a:r>
            <a:endParaRPr lang="en-GB" b="1" dirty="0">
              <a:solidFill>
                <a:schemeClr val="bg1"/>
              </a:solidFill>
            </a:endParaRPr>
          </a:p>
        </p:txBody>
      </p:sp>
    </p:spTree>
    <p:extLst>
      <p:ext uri="{BB962C8B-B14F-4D97-AF65-F5344CB8AC3E}">
        <p14:creationId xmlns:p14="http://schemas.microsoft.com/office/powerpoint/2010/main" val="2790166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white buildings on a cliff by the ocean with Santorini in the background&#10;&#10;Description automatically generated">
            <a:extLst>
              <a:ext uri="{FF2B5EF4-FFF2-40B4-BE49-F238E27FC236}">
                <a16:creationId xmlns:a16="http://schemas.microsoft.com/office/drawing/2014/main" id="{B5CEE737-7E74-E824-5DE1-F16B0F8F432B}"/>
              </a:ext>
            </a:extLst>
          </p:cNvPr>
          <p:cNvPicPr>
            <a:picLocks noGrp="1" noChangeAspect="1"/>
          </p:cNvPicPr>
          <p:nvPr>
            <p:ph idx="1"/>
          </p:nvPr>
        </p:nvPicPr>
        <p:blipFill>
          <a:blip r:embed="rId2">
            <a:alphaModFix amt="2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070"/>
          <a:stretch/>
        </p:blipFill>
        <p:spPr>
          <a:xfrm>
            <a:off x="20" y="1021"/>
            <a:ext cx="12191980" cy="6855958"/>
          </a:xfrm>
          <a:prstGeom prst="rect">
            <a:avLst/>
          </a:prstGeom>
        </p:spPr>
      </p:pic>
      <p:sp>
        <p:nvSpPr>
          <p:cNvPr id="2" name="Title 1">
            <a:extLst>
              <a:ext uri="{FF2B5EF4-FFF2-40B4-BE49-F238E27FC236}">
                <a16:creationId xmlns:a16="http://schemas.microsoft.com/office/drawing/2014/main" id="{2F1BA43C-ACDD-C220-64F5-432CCB096FEF}"/>
              </a:ext>
            </a:extLst>
          </p:cNvPr>
          <p:cNvSpPr>
            <a:spLocks noGrp="1"/>
          </p:cNvSpPr>
          <p:nvPr>
            <p:ph type="title"/>
          </p:nvPr>
        </p:nvSpPr>
        <p:spPr>
          <a:xfrm>
            <a:off x="864427" y="1640786"/>
            <a:ext cx="6386098" cy="3120313"/>
          </a:xfrm>
        </p:spPr>
        <p:txBody>
          <a:bodyPr vert="horz" lIns="91440" tIns="45720" rIns="91440" bIns="45720" rtlCol="0" anchor="ctr">
            <a:normAutofit/>
          </a:bodyPr>
          <a:lstStyle/>
          <a:p>
            <a:r>
              <a:rPr lang="en-US" sz="4800" b="1" kern="1200" dirty="0">
                <a:solidFill>
                  <a:schemeClr val="bg1"/>
                </a:solidFill>
                <a:latin typeface="+mn-lt"/>
                <a:ea typeface="+mj-ea"/>
                <a:cs typeface="+mj-cs"/>
              </a:rPr>
              <a:t>Thank you for your attention!!!</a:t>
            </a:r>
            <a:br>
              <a:rPr lang="en-US" sz="4800" b="1" kern="1200" dirty="0">
                <a:solidFill>
                  <a:schemeClr val="bg1"/>
                </a:solidFill>
                <a:latin typeface="+mn-lt"/>
                <a:ea typeface="+mj-ea"/>
                <a:cs typeface="+mj-cs"/>
              </a:rPr>
            </a:br>
            <a:r>
              <a:rPr lang="en-US" sz="2400" b="1" kern="1200" dirty="0">
                <a:solidFill>
                  <a:schemeClr val="bg1"/>
                </a:solidFill>
                <a:latin typeface="+mn-lt"/>
                <a:ea typeface="+mj-ea"/>
                <a:cs typeface="+mj-cs"/>
              </a:rPr>
              <a:t>E-mail: </a:t>
            </a:r>
            <a:r>
              <a:rPr lang="en-US" sz="2400" b="1" kern="1200" dirty="0" err="1">
                <a:solidFill>
                  <a:schemeClr val="bg1"/>
                </a:solidFill>
                <a:latin typeface="+mn-lt"/>
                <a:ea typeface="+mj-ea"/>
                <a:cs typeface="+mj-cs"/>
              </a:rPr>
              <a:t>i.tsiligianni@uoc.gr</a:t>
            </a:r>
            <a:endParaRPr lang="en-US" sz="3600" b="1" kern="1200" dirty="0">
              <a:solidFill>
                <a:schemeClr val="bg1"/>
              </a:solidFill>
              <a:latin typeface="+mn-lt"/>
              <a:ea typeface="+mj-ea"/>
              <a:cs typeface="+mj-cs"/>
            </a:endParaRPr>
          </a:p>
        </p:txBody>
      </p:sp>
      <p:sp>
        <p:nvSpPr>
          <p:cNvPr id="21" name="Oval 2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stone structure with columns&#10;&#10;Description automatically generated">
            <a:extLst>
              <a:ext uri="{FF2B5EF4-FFF2-40B4-BE49-F238E27FC236}">
                <a16:creationId xmlns:a16="http://schemas.microsoft.com/office/drawing/2014/main" id="{93CAE531-DAF1-E26B-0F6B-8E2FF56CA9D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742" r="32511" b="4"/>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3" name="Freeform: Shape 2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road near the water&#10;&#10;Description automatically generated with medium confidence">
            <a:extLst>
              <a:ext uri="{FF2B5EF4-FFF2-40B4-BE49-F238E27FC236}">
                <a16:creationId xmlns:a16="http://schemas.microsoft.com/office/drawing/2014/main" id="{24FB4C2D-714A-8AE1-EDF5-85F32DBC553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9670" r="3579"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2" name="Picture 11" descr="Santorini with white buildings and windmills&#10;&#10;Description automatically generated">
            <a:extLst>
              <a:ext uri="{FF2B5EF4-FFF2-40B4-BE49-F238E27FC236}">
                <a16:creationId xmlns:a16="http://schemas.microsoft.com/office/drawing/2014/main" id="{162A737E-63E4-91F1-0384-C3D640CC764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3368" r="12097"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7" name="Freeform: Shape 2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view of a town with a windmill and a blue ocean&#10;&#10;Description automatically generated with medium confidence">
            <a:extLst>
              <a:ext uri="{FF2B5EF4-FFF2-40B4-BE49-F238E27FC236}">
                <a16:creationId xmlns:a16="http://schemas.microsoft.com/office/drawing/2014/main" id="{D06BC15B-5799-BED4-67C4-33A73985140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21089" r="5" b="5"/>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9" name="Freeform: Shape 2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white city on a hill&#10;&#10;Description automatically generated">
            <a:extLst>
              <a:ext uri="{FF2B5EF4-FFF2-40B4-BE49-F238E27FC236}">
                <a16:creationId xmlns:a16="http://schemas.microsoft.com/office/drawing/2014/main" id="{A0D9F550-2BE4-5D36-CD70-A94ED4E2A05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8665" r="13214" b="-3"/>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671505921"/>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52D4-633A-BB67-1600-5868E198903D}"/>
              </a:ext>
            </a:extLst>
          </p:cNvPr>
          <p:cNvSpPr>
            <a:spLocks noGrp="1"/>
          </p:cNvSpPr>
          <p:nvPr>
            <p:ph type="title"/>
          </p:nvPr>
        </p:nvSpPr>
        <p:spPr>
          <a:xfrm>
            <a:off x="851992" y="681037"/>
            <a:ext cx="10515600" cy="1325563"/>
          </a:xfrm>
        </p:spPr>
        <p:txBody>
          <a:bodyPr/>
          <a:lstStyle/>
          <a:p>
            <a:r>
              <a:rPr lang="en-US" dirty="0"/>
              <a:t>Group  Work </a:t>
            </a:r>
          </a:p>
        </p:txBody>
      </p:sp>
      <p:sp>
        <p:nvSpPr>
          <p:cNvPr id="3" name="Content Placeholder 2">
            <a:extLst>
              <a:ext uri="{FF2B5EF4-FFF2-40B4-BE49-F238E27FC236}">
                <a16:creationId xmlns:a16="http://schemas.microsoft.com/office/drawing/2014/main" id="{65A8BB78-498A-922E-2FBD-E52B5271F4E1}"/>
              </a:ext>
            </a:extLst>
          </p:cNvPr>
          <p:cNvSpPr>
            <a:spLocks noGrp="1"/>
          </p:cNvSpPr>
          <p:nvPr>
            <p:ph idx="1"/>
          </p:nvPr>
        </p:nvSpPr>
        <p:spPr>
          <a:xfrm>
            <a:off x="744681" y="2210172"/>
            <a:ext cx="10515600" cy="4351338"/>
          </a:xfrm>
        </p:spPr>
        <p:txBody>
          <a:bodyPr/>
          <a:lstStyle/>
          <a:p>
            <a:r>
              <a:rPr lang="en-US" dirty="0"/>
              <a:t>Thinking – Dr Steve Holmes and Dr Amanda Barnard</a:t>
            </a:r>
          </a:p>
          <a:p>
            <a:endParaRPr lang="en-US" dirty="0"/>
          </a:p>
          <a:p>
            <a:endParaRPr lang="en-US" dirty="0"/>
          </a:p>
          <a:p>
            <a:r>
              <a:rPr lang="en-US" dirty="0"/>
              <a:t>Functioning  - Dr Gillian Doe and Dr Ioanna </a:t>
            </a:r>
            <a:r>
              <a:rPr lang="en-US" dirty="0" err="1"/>
              <a:t>Tsiligianni</a:t>
            </a:r>
            <a:endParaRPr lang="en-US" dirty="0"/>
          </a:p>
        </p:txBody>
      </p:sp>
      <p:sp>
        <p:nvSpPr>
          <p:cNvPr id="4" name="Text Placeholder 3">
            <a:extLst>
              <a:ext uri="{FF2B5EF4-FFF2-40B4-BE49-F238E27FC236}">
                <a16:creationId xmlns:a16="http://schemas.microsoft.com/office/drawing/2014/main" id="{AEC4F1C0-90CC-E6CF-6E96-BBA9651A2E0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70415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Breathing, Thinking, Functioning clinical model: a proposal to  facilitate evidence-based breathlessness management in chronic respiratory  disease | npj Primary Care Respiratory Medicine">
            <a:extLst>
              <a:ext uri="{FF2B5EF4-FFF2-40B4-BE49-F238E27FC236}">
                <a16:creationId xmlns:a16="http://schemas.microsoft.com/office/drawing/2014/main" id="{1BE6751A-0F1C-79C8-F6A8-89BCB015F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64919"/>
            <a:ext cx="6375857" cy="484565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02AB8064-234A-67F9-9BE0-405D158052B8}"/>
              </a:ext>
            </a:extLst>
          </p:cNvPr>
          <p:cNvSpPr/>
          <p:nvPr/>
        </p:nvSpPr>
        <p:spPr>
          <a:xfrm>
            <a:off x="7072132" y="1551008"/>
            <a:ext cx="4700768" cy="420685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Helping manage breathlessness</a:t>
            </a:r>
          </a:p>
          <a:p>
            <a:pPr algn="ctr"/>
            <a:endParaRPr lang="en-GB" sz="3600" dirty="0">
              <a:solidFill>
                <a:schemeClr val="tx1"/>
              </a:solidFill>
            </a:endParaRPr>
          </a:p>
          <a:p>
            <a:pPr algn="ctr"/>
            <a:r>
              <a:rPr lang="en-GB" sz="3600" dirty="0">
                <a:solidFill>
                  <a:schemeClr val="tx1"/>
                </a:solidFill>
              </a:rPr>
              <a:t>The Thinking Component</a:t>
            </a:r>
          </a:p>
        </p:txBody>
      </p:sp>
    </p:spTree>
    <p:extLst>
      <p:ext uri="{BB962C8B-B14F-4D97-AF65-F5344CB8AC3E}">
        <p14:creationId xmlns:p14="http://schemas.microsoft.com/office/powerpoint/2010/main" val="1523566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62674" y="1186827"/>
            <a:ext cx="11096263" cy="445804"/>
          </a:xfrm>
        </p:spPr>
        <p:txBody>
          <a:bodyPr>
            <a:normAutofit fontScale="90000"/>
          </a:bodyPr>
          <a:lstStyle/>
          <a:p>
            <a:pPr algn="ctr" eaLnBrk="1" hangingPunct="1"/>
            <a:r>
              <a:rPr lang="en-US" sz="3200" b="1" u="sng" dirty="0">
                <a:cs typeface="Arial" charset="0"/>
              </a:rPr>
              <a:t>Steve Holmes Declaration of Interests (1)</a:t>
            </a:r>
          </a:p>
        </p:txBody>
      </p:sp>
      <p:sp>
        <p:nvSpPr>
          <p:cNvPr id="36866" name="Content Placeholder 2"/>
          <p:cNvSpPr>
            <a:spLocks noGrp="1"/>
          </p:cNvSpPr>
          <p:nvPr>
            <p:ph idx="1"/>
          </p:nvPr>
        </p:nvSpPr>
        <p:spPr>
          <a:xfrm>
            <a:off x="389681" y="1830750"/>
            <a:ext cx="10972800" cy="4708525"/>
          </a:xfrm>
        </p:spPr>
        <p:txBody>
          <a:bodyPr rtlCol="0">
            <a:noAutofit/>
          </a:bodyPr>
          <a:lstStyle/>
          <a:p>
            <a:pPr>
              <a:defRPr/>
            </a:pPr>
            <a:r>
              <a:rPr lang="en-US" sz="2133" b="1" dirty="0">
                <a:cs typeface="Arial" charset="0"/>
              </a:rPr>
              <a:t>General practitioner, Park Medical Practice, Shepton Mallet</a:t>
            </a:r>
          </a:p>
          <a:p>
            <a:pPr>
              <a:defRPr/>
            </a:pPr>
            <a:r>
              <a:rPr lang="en-US" sz="2133" b="1" dirty="0">
                <a:cs typeface="Arial" charset="0"/>
              </a:rPr>
              <a:t>Primary Care Respiratory Society (Service development, Policy and Conference committees)</a:t>
            </a:r>
          </a:p>
          <a:p>
            <a:pPr>
              <a:defRPr/>
            </a:pPr>
            <a:r>
              <a:rPr lang="en-US" sz="2133" b="1" dirty="0">
                <a:cs typeface="Arial" charset="0"/>
              </a:rPr>
              <a:t>NHS England South West –  Regional Clinical Respiratory Lead </a:t>
            </a:r>
          </a:p>
          <a:p>
            <a:pPr>
              <a:defRPr/>
            </a:pPr>
            <a:r>
              <a:rPr lang="en-US" sz="2133" b="1" dirty="0">
                <a:cs typeface="Arial" charset="0"/>
              </a:rPr>
              <a:t>RCGP (Clinical Adviser Lead (Clinical Policy) Hon Sec Severn Faculty Board, Taskforce for Lung Health Rep)</a:t>
            </a:r>
          </a:p>
          <a:p>
            <a:pPr>
              <a:defRPr/>
            </a:pPr>
            <a:r>
              <a:rPr lang="en-US" sz="2133" b="1" dirty="0">
                <a:cs typeface="Arial" charset="0"/>
              </a:rPr>
              <a:t>International Primary Care Respiratory Group (IPCRG) Education Committee</a:t>
            </a:r>
          </a:p>
          <a:p>
            <a:pPr>
              <a:defRPr/>
            </a:pPr>
            <a:r>
              <a:rPr lang="en-US" sz="2133" b="1" dirty="0">
                <a:cs typeface="Arial" charset="0"/>
              </a:rPr>
              <a:t>NHS Somerset Integrated Care and Respiratory Lead</a:t>
            </a:r>
          </a:p>
          <a:p>
            <a:pPr>
              <a:buFont typeface="Arial"/>
              <a:buChar char="•"/>
              <a:defRPr/>
            </a:pPr>
            <a:r>
              <a:rPr lang="en-US" sz="2133" b="1" dirty="0">
                <a:cs typeface="Arial" charset="0"/>
              </a:rPr>
              <a:t>Health Education England (GP Trainer / Ed Sup in Somerset)</a:t>
            </a:r>
          </a:p>
          <a:p>
            <a:pPr>
              <a:buFont typeface="Arial"/>
              <a:buChar char="•"/>
              <a:defRPr/>
            </a:pPr>
            <a:r>
              <a:rPr lang="en-US" sz="2133" b="1" dirty="0">
                <a:cs typeface="Arial" charset="0"/>
              </a:rPr>
              <a:t>NHS England (National CVD and Respiratory </a:t>
            </a:r>
            <a:r>
              <a:rPr lang="en-US" sz="2133" b="1" dirty="0" err="1">
                <a:cs typeface="Arial" charset="0"/>
              </a:rPr>
              <a:t>Programme</a:t>
            </a:r>
            <a:r>
              <a:rPr lang="en-US" sz="2133" b="1" dirty="0">
                <a:cs typeface="Arial" charset="0"/>
              </a:rPr>
              <a:t> Board)</a:t>
            </a:r>
          </a:p>
          <a:p>
            <a:pPr>
              <a:buFont typeface="Arial"/>
              <a:buChar char="•"/>
              <a:defRPr/>
            </a:pPr>
            <a:r>
              <a:rPr lang="en-US" sz="2133" b="1" dirty="0">
                <a:cs typeface="Arial" charset="0"/>
              </a:rPr>
              <a:t>NHS England (Appraiser)</a:t>
            </a:r>
          </a:p>
          <a:p>
            <a:pPr>
              <a:buFont typeface="Arial"/>
              <a:buChar char="•"/>
              <a:defRPr/>
            </a:pPr>
            <a:r>
              <a:rPr lang="en-US" sz="2133" b="1" dirty="0">
                <a:cs typeface="Arial" charset="0"/>
              </a:rPr>
              <a:t>Recent guideline involvement (Air Travel, Asthma, COPD, Respiratory disease in athletic individuals, Spirometry, Tobacco Dependency)</a:t>
            </a:r>
          </a:p>
        </p:txBody>
      </p:sp>
    </p:spTree>
    <p:extLst>
      <p:ext uri="{BB962C8B-B14F-4D97-AF65-F5344CB8AC3E}">
        <p14:creationId xmlns:p14="http://schemas.microsoft.com/office/powerpoint/2010/main" val="3032602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53" y="1075983"/>
            <a:ext cx="9850583" cy="1143000"/>
          </a:xfrm>
        </p:spPr>
        <p:txBody>
          <a:bodyPr>
            <a:noAutofit/>
          </a:bodyPr>
          <a:lstStyle/>
          <a:p>
            <a:pPr algn="ctr"/>
            <a:r>
              <a:rPr lang="en-US" sz="3200" b="1" u="sng" dirty="0"/>
              <a:t>Steve Holmes Declarations of Interest (2)</a:t>
            </a:r>
            <a:br>
              <a:rPr lang="en-US" sz="3200" b="1" u="sng" dirty="0"/>
            </a:br>
            <a:r>
              <a:rPr lang="en-US" sz="2400" b="1" dirty="0"/>
              <a:t>Speaker engagements, educational projects, conference attendance, advisory board work (in the last three years)</a:t>
            </a:r>
            <a:endParaRPr lang="en-US" sz="2400" b="1" u="sng" dirty="0"/>
          </a:p>
        </p:txBody>
      </p:sp>
      <p:sp>
        <p:nvSpPr>
          <p:cNvPr id="3" name="Content Placeholder 2"/>
          <p:cNvSpPr>
            <a:spLocks noGrp="1"/>
          </p:cNvSpPr>
          <p:nvPr>
            <p:ph idx="1"/>
          </p:nvPr>
        </p:nvSpPr>
        <p:spPr>
          <a:xfrm>
            <a:off x="609599" y="2071688"/>
            <a:ext cx="10972800" cy="4039180"/>
          </a:xfrm>
        </p:spPr>
        <p:txBody>
          <a:bodyPr>
            <a:noAutofit/>
          </a:bodyPr>
          <a:lstStyle/>
          <a:p>
            <a:pPr marL="0" indent="0">
              <a:buNone/>
              <a:defRPr/>
            </a:pPr>
            <a:r>
              <a:rPr lang="en-US" sz="2400" b="1" u="sng" dirty="0"/>
              <a:t>Academic work</a:t>
            </a:r>
            <a:endParaRPr lang="en-US" sz="2400" b="1" dirty="0"/>
          </a:p>
          <a:p>
            <a:pPr marL="0" indent="0">
              <a:buNone/>
              <a:defRPr/>
            </a:pPr>
            <a:r>
              <a:rPr lang="en-US" sz="2400" b="1" dirty="0"/>
              <a:t>University College, London; Universities of Birmingham, Cambridge, Edinburgh, Sheffield</a:t>
            </a:r>
          </a:p>
          <a:p>
            <a:pPr marL="0" indent="0">
              <a:buNone/>
              <a:defRPr/>
            </a:pPr>
            <a:r>
              <a:rPr lang="en-US" sz="2400" b="1" u="sng" dirty="0"/>
              <a:t>Other providers</a:t>
            </a:r>
          </a:p>
          <a:p>
            <a:pPr marL="0" indent="0">
              <a:buNone/>
              <a:defRPr/>
            </a:pPr>
            <a:r>
              <a:rPr lang="en-US" sz="2400" b="1" dirty="0"/>
              <a:t>Asthma and Lung UK, Best Practice, Education for Health, EQUIP, Guidelines in Practice, </a:t>
            </a:r>
            <a:r>
              <a:rPr lang="en-US" sz="2400" b="1" dirty="0" err="1"/>
              <a:t>Mediconf</a:t>
            </a:r>
            <a:r>
              <a:rPr lang="en-US" sz="2400" b="1" dirty="0"/>
              <a:t>, MIMS, </a:t>
            </a:r>
            <a:r>
              <a:rPr lang="en-US" sz="2400" b="1" dirty="0" err="1"/>
              <a:t>Omniamed</a:t>
            </a:r>
            <a:r>
              <a:rPr lang="en-US" sz="2400" b="1" dirty="0"/>
              <a:t>, Pulse, RCGP Conferences, Somerset GP Education Trust</a:t>
            </a:r>
          </a:p>
          <a:p>
            <a:pPr marL="0" indent="0">
              <a:buNone/>
              <a:defRPr/>
            </a:pPr>
            <a:r>
              <a:rPr lang="en-US" sz="2400" b="1" u="sng" dirty="0"/>
              <a:t>Pharmaceutical / device companies</a:t>
            </a:r>
          </a:p>
          <a:p>
            <a:pPr marL="0" indent="0">
              <a:buNone/>
              <a:defRPr/>
            </a:pPr>
            <a:r>
              <a:rPr lang="en-US" sz="2400" b="1" dirty="0"/>
              <a:t>Astra Zeneca, Boehringer Ingelheim, </a:t>
            </a:r>
            <a:r>
              <a:rPr lang="en-US" sz="2400" b="1" dirty="0" err="1"/>
              <a:t>Chiesi</a:t>
            </a:r>
            <a:r>
              <a:rPr lang="en-US" sz="2400" b="1" dirty="0"/>
              <a:t>, </a:t>
            </a:r>
            <a:r>
              <a:rPr lang="en-US" sz="2400" b="1" dirty="0" err="1"/>
              <a:t>Pulmonx</a:t>
            </a:r>
            <a:r>
              <a:rPr lang="en-US" sz="2400" b="1" dirty="0"/>
              <a:t>, Sanofi, Teva, Trudell Medical International, </a:t>
            </a:r>
            <a:r>
              <a:rPr lang="en-US" sz="2400" b="1" dirty="0" err="1"/>
              <a:t>Viatris</a:t>
            </a:r>
            <a:endParaRPr lang="en-US" sz="2400" b="1" dirty="0"/>
          </a:p>
        </p:txBody>
      </p:sp>
      <p:sp>
        <p:nvSpPr>
          <p:cNvPr id="6" name="Rounded Rectangle 5"/>
          <p:cNvSpPr/>
          <p:nvPr/>
        </p:nvSpPr>
        <p:spPr>
          <a:xfrm>
            <a:off x="0" y="6200746"/>
            <a:ext cx="12192000" cy="657255"/>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33" dirty="0">
                <a:solidFill>
                  <a:schemeClr val="tx1"/>
                </a:solidFill>
                <a:latin typeface="Avenir Book" panose="02000503020000020003" pitchFamily="2" charset="0"/>
              </a:rPr>
              <a:t>No tobacco shares. </a:t>
            </a:r>
          </a:p>
        </p:txBody>
      </p:sp>
    </p:spTree>
    <p:extLst>
      <p:ext uri="{BB962C8B-B14F-4D97-AF65-F5344CB8AC3E}">
        <p14:creationId xmlns:p14="http://schemas.microsoft.com/office/powerpoint/2010/main" val="2755302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Breathing, Thinking, Functioning clinical model: a proposal to  facilitate evidence-based breathlessness management in chronic respiratory  disease | npj Primary Care Respiratory Medicine">
            <a:extLst>
              <a:ext uri="{FF2B5EF4-FFF2-40B4-BE49-F238E27FC236}">
                <a16:creationId xmlns:a16="http://schemas.microsoft.com/office/drawing/2014/main" id="{577215FF-DE52-BD6C-A4E0-8327B5860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417" y="1109000"/>
            <a:ext cx="7565742" cy="57499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55EBBBA-24A2-466B-ABFF-FF31405C8A39}"/>
              </a:ext>
            </a:extLst>
          </p:cNvPr>
          <p:cNvSpPr>
            <a:spLocks noGrp="1"/>
          </p:cNvSpPr>
          <p:nvPr>
            <p:ph idx="1"/>
          </p:nvPr>
        </p:nvSpPr>
        <p:spPr/>
        <p:txBody>
          <a:bodyPr/>
          <a:lstStyle/>
          <a:p>
            <a:endParaRPr lang="en-GB"/>
          </a:p>
        </p:txBody>
      </p:sp>
      <p:sp>
        <p:nvSpPr>
          <p:cNvPr id="4" name="Rounded Rectangle 3">
            <a:extLst>
              <a:ext uri="{FF2B5EF4-FFF2-40B4-BE49-F238E27FC236}">
                <a16:creationId xmlns:a16="http://schemas.microsoft.com/office/drawing/2014/main" id="{8AEC8CCF-88DE-DAD6-4E0F-14E662F3CFEA}"/>
              </a:ext>
            </a:extLst>
          </p:cNvPr>
          <p:cNvSpPr/>
          <p:nvPr/>
        </p:nvSpPr>
        <p:spPr>
          <a:xfrm>
            <a:off x="8258174" y="4657725"/>
            <a:ext cx="3933825" cy="223102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endParaRPr>
          </a:p>
          <a:p>
            <a:r>
              <a:rPr lang="en-GB" sz="1600" dirty="0">
                <a:solidFill>
                  <a:schemeClr val="tx1"/>
                </a:solidFill>
              </a:rPr>
              <a:t>Breathing Thinking functioning Model. From </a:t>
            </a:r>
            <a:r>
              <a:rPr lang="en-GB" sz="1600" dirty="0" err="1">
                <a:solidFill>
                  <a:schemeClr val="tx1"/>
                </a:solidFill>
              </a:rPr>
              <a:t>Spathis</a:t>
            </a:r>
            <a:r>
              <a:rPr lang="en-GB" sz="1600" dirty="0">
                <a:solidFill>
                  <a:schemeClr val="tx1"/>
                </a:solidFill>
              </a:rPr>
              <a:t> A, Booth S, </a:t>
            </a:r>
            <a:r>
              <a:rPr lang="en-GB" sz="1600" dirty="0" err="1">
                <a:solidFill>
                  <a:schemeClr val="tx1"/>
                </a:solidFill>
              </a:rPr>
              <a:t>Moffat</a:t>
            </a:r>
            <a:r>
              <a:rPr lang="en-GB" sz="1600" dirty="0">
                <a:solidFill>
                  <a:schemeClr val="tx1"/>
                </a:solidFill>
              </a:rPr>
              <a:t> C, Hurst R, Ryan R, Chin C, et al. The Breathing, Thinking, Functioning clinical model: a proposal to facilitate evidence-based breathlessness management in chronic respiratory disease. </a:t>
            </a:r>
            <a:r>
              <a:rPr lang="en-GB" sz="1600" dirty="0" err="1">
                <a:solidFill>
                  <a:schemeClr val="tx1"/>
                </a:solidFill>
              </a:rPr>
              <a:t>npj</a:t>
            </a:r>
            <a:r>
              <a:rPr lang="en-GB" sz="1600" dirty="0">
                <a:solidFill>
                  <a:schemeClr val="tx1"/>
                </a:solidFill>
              </a:rPr>
              <a:t> Primary Care Respiratory Medicine. 2017;27(1):27.</a:t>
            </a:r>
          </a:p>
          <a:p>
            <a:endParaRPr lang="en-GB" sz="1600" dirty="0">
              <a:solidFill>
                <a:schemeClr val="tx1"/>
              </a:solidFill>
            </a:endParaRPr>
          </a:p>
        </p:txBody>
      </p:sp>
    </p:spTree>
    <p:extLst>
      <p:ext uri="{BB962C8B-B14F-4D97-AF65-F5344CB8AC3E}">
        <p14:creationId xmlns:p14="http://schemas.microsoft.com/office/powerpoint/2010/main" val="2948419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F7EB2-CB95-1FFC-BA55-D2E9EC5EF71B}"/>
              </a:ext>
            </a:extLst>
          </p:cNvPr>
          <p:cNvSpPr>
            <a:spLocks noGrp="1"/>
          </p:cNvSpPr>
          <p:nvPr>
            <p:ph type="title"/>
          </p:nvPr>
        </p:nvSpPr>
        <p:spPr>
          <a:xfrm>
            <a:off x="640080" y="325369"/>
            <a:ext cx="4368602" cy="1956841"/>
          </a:xfrm>
        </p:spPr>
        <p:txBody>
          <a:bodyPr anchor="b">
            <a:normAutofit/>
          </a:bodyPr>
          <a:lstStyle/>
          <a:p>
            <a:r>
              <a:rPr lang="en-GB" sz="5400" dirty="0"/>
              <a:t>The Anxiety Cycle</a:t>
            </a:r>
          </a:p>
        </p:txBody>
      </p:sp>
      <p:sp>
        <p:nvSpPr>
          <p:cNvPr id="5" name="Content Placeholder 4">
            <a:extLst>
              <a:ext uri="{FF2B5EF4-FFF2-40B4-BE49-F238E27FC236}">
                <a16:creationId xmlns:a16="http://schemas.microsoft.com/office/drawing/2014/main" id="{601948E2-89F4-80D2-7864-3251A517108C}"/>
              </a:ext>
            </a:extLst>
          </p:cNvPr>
          <p:cNvSpPr>
            <a:spLocks noGrp="1"/>
          </p:cNvSpPr>
          <p:nvPr>
            <p:ph idx="1"/>
          </p:nvPr>
        </p:nvSpPr>
        <p:spPr>
          <a:xfrm>
            <a:off x="640080" y="2872899"/>
            <a:ext cx="4243589" cy="3320668"/>
          </a:xfrm>
        </p:spPr>
        <p:txBody>
          <a:bodyPr>
            <a:normAutofit/>
          </a:bodyPr>
          <a:lstStyle/>
          <a:p>
            <a:endParaRPr lang="en-GB" sz="2200"/>
          </a:p>
        </p:txBody>
      </p:sp>
      <p:pic>
        <p:nvPicPr>
          <p:cNvPr id="1026" name="Picture 2" descr="/Anxiety%20and%20breathlessness">
            <a:extLst>
              <a:ext uri="{FF2B5EF4-FFF2-40B4-BE49-F238E27FC236}">
                <a16:creationId xmlns:a16="http://schemas.microsoft.com/office/drawing/2014/main" id="{CB781944-2044-9210-B5FD-75F4462D18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 b="26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7752FA4D-3DAE-6444-8927-EC1BCF62A337}"/>
              </a:ext>
            </a:extLst>
          </p:cNvPr>
          <p:cNvSpPr/>
          <p:nvPr/>
        </p:nvSpPr>
        <p:spPr>
          <a:xfrm>
            <a:off x="0" y="6176963"/>
            <a:ext cx="5543550" cy="68103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From Asthma and Lung UK Website (access May 2024)</a:t>
            </a:r>
            <a:endParaRPr lang="en-GB" dirty="0">
              <a:solidFill>
                <a:schemeClr val="tx1"/>
              </a:solidFill>
            </a:endParaRPr>
          </a:p>
        </p:txBody>
      </p:sp>
    </p:spTree>
    <p:extLst>
      <p:ext uri="{BB962C8B-B14F-4D97-AF65-F5344CB8AC3E}">
        <p14:creationId xmlns:p14="http://schemas.microsoft.com/office/powerpoint/2010/main" val="2914510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D7D8-71F1-D12C-351E-A7824E94115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838B741-409F-E5B9-8A1F-36D7E758AACB}"/>
              </a:ext>
            </a:extLst>
          </p:cNvPr>
          <p:cNvSpPr>
            <a:spLocks noGrp="1"/>
          </p:cNvSpPr>
          <p:nvPr>
            <p:ph idx="1"/>
          </p:nvPr>
        </p:nvSpPr>
        <p:spPr/>
        <p:txBody>
          <a:bodyPr/>
          <a:lstStyle/>
          <a:p>
            <a:r>
              <a:rPr lang="en-US" dirty="0"/>
              <a:t>Turn to your </a:t>
            </a:r>
            <a:r>
              <a:rPr lang="en-US" dirty="0" err="1"/>
              <a:t>neighbour</a:t>
            </a:r>
            <a:endParaRPr lang="en-US" dirty="0"/>
          </a:p>
          <a:p>
            <a:endParaRPr lang="en-US" dirty="0"/>
          </a:p>
          <a:p>
            <a:pPr marL="0" indent="0">
              <a:buNone/>
            </a:pPr>
            <a:r>
              <a:rPr lang="en-US" dirty="0"/>
              <a:t>W</a:t>
            </a:r>
            <a:r>
              <a:rPr lang="en-GB" dirty="0"/>
              <a:t>hat as GP are your challenges with patients with breathlessness?</a:t>
            </a:r>
          </a:p>
          <a:p>
            <a:pPr marL="0" indent="0">
              <a:buNone/>
            </a:pPr>
            <a:r>
              <a:rPr lang="en-US" dirty="0"/>
              <a:t> </a:t>
            </a:r>
          </a:p>
        </p:txBody>
      </p:sp>
    </p:spTree>
    <p:extLst>
      <p:ext uri="{BB962C8B-B14F-4D97-AF65-F5344CB8AC3E}">
        <p14:creationId xmlns:p14="http://schemas.microsoft.com/office/powerpoint/2010/main" val="3943833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D041-98D8-D583-3B80-152B74F7E534}"/>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dirty="0">
                <a:solidFill>
                  <a:schemeClr val="tx1"/>
                </a:solidFill>
                <a:latin typeface="+mj-lt"/>
                <a:ea typeface="+mj-ea"/>
                <a:cs typeface="+mj-cs"/>
              </a:rPr>
              <a:t>What are the key issues to discuss? </a:t>
            </a:r>
          </a:p>
        </p:txBody>
      </p:sp>
      <p:pic>
        <p:nvPicPr>
          <p:cNvPr id="7" name="Graphic 6" descr="Key">
            <a:extLst>
              <a:ext uri="{FF2B5EF4-FFF2-40B4-BE49-F238E27FC236}">
                <a16:creationId xmlns:a16="http://schemas.microsoft.com/office/drawing/2014/main" id="{27509E88-A110-C0A7-770F-115021B6A0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49" y="2776619"/>
            <a:ext cx="1289051" cy="1289051"/>
          </a:xfrm>
          <a:prstGeom prst="rect">
            <a:avLst/>
          </a:prstGeom>
        </p:spPr>
      </p:pic>
    </p:spTree>
    <p:extLst>
      <p:ext uri="{BB962C8B-B14F-4D97-AF65-F5344CB8AC3E}">
        <p14:creationId xmlns:p14="http://schemas.microsoft.com/office/powerpoint/2010/main" val="3568765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1176E-6213-44F9-41FC-780CCD452E15}"/>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How to open up the discussion with a patient? </a:t>
            </a:r>
          </a:p>
        </p:txBody>
      </p:sp>
      <p:graphicFrame>
        <p:nvGraphicFramePr>
          <p:cNvPr id="14" name="Content Placeholder 2">
            <a:extLst>
              <a:ext uri="{FF2B5EF4-FFF2-40B4-BE49-F238E27FC236}">
                <a16:creationId xmlns:a16="http://schemas.microsoft.com/office/drawing/2014/main" id="{5DB265F8-015B-6C1D-5FDE-7D87C139F563}"/>
              </a:ext>
            </a:extLst>
          </p:cNvPr>
          <p:cNvGraphicFramePr>
            <a:graphicFrameLocks noGrp="1"/>
          </p:cNvGraphicFramePr>
          <p:nvPr>
            <p:ph idx="1"/>
          </p:nvPr>
        </p:nvGraphicFramePr>
        <p:xfrm>
          <a:off x="4447308" y="591344"/>
          <a:ext cx="6906491" cy="5585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a:extLst>
              <a:ext uri="{FF2B5EF4-FFF2-40B4-BE49-F238E27FC236}">
                <a16:creationId xmlns:a16="http://schemas.microsoft.com/office/drawing/2014/main" id="{8BFCE880-1F3B-3180-DA52-DFC0A147523D}"/>
              </a:ext>
            </a:extLst>
          </p:cNvPr>
          <p:cNvSpPr/>
          <p:nvPr/>
        </p:nvSpPr>
        <p:spPr>
          <a:xfrm>
            <a:off x="3071812" y="6200746"/>
            <a:ext cx="9120187" cy="657255"/>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chemeClr val="tx1"/>
                </a:solidFill>
                <a:effectLst/>
                <a:latin typeface="Helvetica Neue" panose="02000503000000020004" pitchFamily="2" charset="0"/>
              </a:rPr>
              <a:t>Neighbour R. The Inner Consultation. Lancaster: Kluwer Academic Publishers; 1987.</a:t>
            </a:r>
          </a:p>
        </p:txBody>
      </p:sp>
    </p:spTree>
    <p:extLst>
      <p:ext uri="{BB962C8B-B14F-4D97-AF65-F5344CB8AC3E}">
        <p14:creationId xmlns:p14="http://schemas.microsoft.com/office/powerpoint/2010/main" val="1197934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1176E-6213-44F9-41FC-780CCD452E15}"/>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Now we have identified a problem – what are we going to do? </a:t>
            </a:r>
          </a:p>
        </p:txBody>
      </p:sp>
      <p:sp>
        <p:nvSpPr>
          <p:cNvPr id="4" name="Rounded Rectangle 3">
            <a:extLst>
              <a:ext uri="{FF2B5EF4-FFF2-40B4-BE49-F238E27FC236}">
                <a16:creationId xmlns:a16="http://schemas.microsoft.com/office/drawing/2014/main" id="{8BFCE880-1F3B-3180-DA52-DFC0A147523D}"/>
              </a:ext>
            </a:extLst>
          </p:cNvPr>
          <p:cNvSpPr/>
          <p:nvPr/>
        </p:nvSpPr>
        <p:spPr>
          <a:xfrm>
            <a:off x="4547373" y="6127645"/>
            <a:ext cx="7644627" cy="730355"/>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vert="horz" lIns="91440" tIns="45720" rIns="91440" bIns="45720" rtlCol="0">
            <a:normAutofit fontScale="92500" lnSpcReduction="10000"/>
          </a:bodyPr>
          <a:lstStyle/>
          <a:p>
            <a:pPr algn="r">
              <a:lnSpc>
                <a:spcPct val="90000"/>
              </a:lnSpc>
              <a:spcBef>
                <a:spcPts val="1000"/>
              </a:spcBef>
              <a:spcAft>
                <a:spcPts val="600"/>
              </a:spcAft>
            </a:pPr>
            <a:r>
              <a:rPr lang="en-US" sz="2400" kern="1200">
                <a:solidFill>
                  <a:schemeClr val="tx1"/>
                </a:solidFill>
                <a:latin typeface="+mn-lt"/>
                <a:ea typeface="+mn-ea"/>
                <a:cs typeface="+mn-cs"/>
              </a:rPr>
              <a:t>Neighbour R. The Inner Consultation. Lancaster: Kluwer Academic Publishers; 1987.</a:t>
            </a:r>
            <a:endParaRPr lang="en-US" sz="2400" kern="1200">
              <a:solidFill>
                <a:schemeClr val="tx1"/>
              </a:solidFill>
              <a:effectLst/>
              <a:latin typeface="+mn-lt"/>
              <a:ea typeface="+mn-ea"/>
              <a:cs typeface="+mn-cs"/>
            </a:endParaRPr>
          </a:p>
        </p:txBody>
      </p:sp>
      <p:sp>
        <p:nvSpPr>
          <p:cNvPr id="3" name="Content Placeholder 2">
            <a:extLst>
              <a:ext uri="{FF2B5EF4-FFF2-40B4-BE49-F238E27FC236}">
                <a16:creationId xmlns:a16="http://schemas.microsoft.com/office/drawing/2014/main" id="{15BE3226-80F6-7CB7-9892-0D270124A3D9}"/>
              </a:ext>
            </a:extLst>
          </p:cNvPr>
          <p:cNvSpPr>
            <a:spLocks/>
          </p:cNvSpPr>
          <p:nvPr/>
        </p:nvSpPr>
        <p:spPr>
          <a:xfrm>
            <a:off x="4741067" y="1247254"/>
            <a:ext cx="7222333" cy="3853333"/>
          </a:xfrm>
          <a:prstGeom prst="rect">
            <a:avLst/>
          </a:prstGeom>
        </p:spPr>
        <p:txBody>
          <a:bodyPr anchor="ctr">
            <a:normAutofit/>
          </a:bodyPr>
          <a:lstStyle/>
          <a:p>
            <a:pPr>
              <a:spcAft>
                <a:spcPts val="600"/>
              </a:spcAft>
            </a:pPr>
            <a:endParaRPr lang="en-GB" dirty="0"/>
          </a:p>
        </p:txBody>
      </p:sp>
    </p:spTree>
    <p:extLst>
      <p:ext uri="{BB962C8B-B14F-4D97-AF65-F5344CB8AC3E}">
        <p14:creationId xmlns:p14="http://schemas.microsoft.com/office/powerpoint/2010/main" val="418136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D257-101F-135D-202A-1D754C98D74F}"/>
              </a:ext>
            </a:extLst>
          </p:cNvPr>
          <p:cNvSpPr>
            <a:spLocks noGrp="1"/>
          </p:cNvSpPr>
          <p:nvPr>
            <p:ph type="title"/>
          </p:nvPr>
        </p:nvSpPr>
        <p:spPr>
          <a:xfrm>
            <a:off x="500063" y="1028700"/>
            <a:ext cx="10515600" cy="1325563"/>
          </a:xfrm>
        </p:spPr>
        <p:txBody>
          <a:bodyPr/>
          <a:lstStyle/>
          <a:p>
            <a:r>
              <a:rPr lang="en-GB" dirty="0"/>
              <a:t>Results of thinking and anxiety</a:t>
            </a:r>
          </a:p>
        </p:txBody>
      </p:sp>
      <p:sp>
        <p:nvSpPr>
          <p:cNvPr id="3" name="Content Placeholder 2">
            <a:extLst>
              <a:ext uri="{FF2B5EF4-FFF2-40B4-BE49-F238E27FC236}">
                <a16:creationId xmlns:a16="http://schemas.microsoft.com/office/drawing/2014/main" id="{BA75D41F-CB0F-598B-D401-BC320C273815}"/>
              </a:ext>
            </a:extLst>
          </p:cNvPr>
          <p:cNvSpPr>
            <a:spLocks noGrp="1"/>
          </p:cNvSpPr>
          <p:nvPr>
            <p:ph sz="half" idx="1"/>
          </p:nvPr>
        </p:nvSpPr>
        <p:spPr>
          <a:xfrm>
            <a:off x="161926" y="2354263"/>
            <a:ext cx="5857875" cy="3032125"/>
          </a:xfrm>
        </p:spPr>
        <p:txBody>
          <a:bodyPr>
            <a:normAutofit/>
          </a:bodyPr>
          <a:lstStyle/>
          <a:p>
            <a:r>
              <a:rPr lang="en-GB" dirty="0"/>
              <a:t>Best to avoid becoming breathless (more deconditioned)</a:t>
            </a:r>
          </a:p>
          <a:p>
            <a:r>
              <a:rPr lang="en-GB" dirty="0"/>
              <a:t>Seek an easy cure? (medication)</a:t>
            </a:r>
          </a:p>
          <a:p>
            <a:endParaRPr lang="en-GB" dirty="0"/>
          </a:p>
        </p:txBody>
      </p:sp>
      <p:graphicFrame>
        <p:nvGraphicFramePr>
          <p:cNvPr id="5" name="Content Placeholder 4">
            <a:extLst>
              <a:ext uri="{FF2B5EF4-FFF2-40B4-BE49-F238E27FC236}">
                <a16:creationId xmlns:a16="http://schemas.microsoft.com/office/drawing/2014/main" id="{B21CFBF4-05CC-E632-87F6-BFA4F8C075B1}"/>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a:extLst>
              <a:ext uri="{FF2B5EF4-FFF2-40B4-BE49-F238E27FC236}">
                <a16:creationId xmlns:a16="http://schemas.microsoft.com/office/drawing/2014/main" id="{6E47EF00-4027-9CB3-6C5C-7A89E69A960F}"/>
              </a:ext>
            </a:extLst>
          </p:cNvPr>
          <p:cNvSpPr/>
          <p:nvPr/>
        </p:nvSpPr>
        <p:spPr>
          <a:xfrm>
            <a:off x="0" y="6176963"/>
            <a:ext cx="12191999" cy="71178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endParaRPr>
          </a:p>
          <a:p>
            <a:r>
              <a:rPr lang="en-GB" sz="1600" dirty="0">
                <a:solidFill>
                  <a:schemeClr val="tx1"/>
                </a:solidFill>
              </a:rPr>
              <a:t>Breathing Thinking functioning Model. From </a:t>
            </a:r>
            <a:r>
              <a:rPr lang="en-GB" sz="1600" dirty="0" err="1">
                <a:solidFill>
                  <a:schemeClr val="tx1"/>
                </a:solidFill>
              </a:rPr>
              <a:t>Spathis</a:t>
            </a:r>
            <a:r>
              <a:rPr lang="en-GB" sz="1600" dirty="0">
                <a:solidFill>
                  <a:schemeClr val="tx1"/>
                </a:solidFill>
              </a:rPr>
              <a:t> A, Booth S, </a:t>
            </a:r>
            <a:r>
              <a:rPr lang="en-GB" sz="1600" dirty="0" err="1">
                <a:solidFill>
                  <a:schemeClr val="tx1"/>
                </a:solidFill>
              </a:rPr>
              <a:t>Moffat</a:t>
            </a:r>
            <a:r>
              <a:rPr lang="en-GB" sz="1600" dirty="0">
                <a:solidFill>
                  <a:schemeClr val="tx1"/>
                </a:solidFill>
              </a:rPr>
              <a:t> C, Hurst R, Ryan R, Chin C, et al. The Breathing, Thinking, Functioning clinical model: a proposal to facilitate evidence-based breathlessness management in chronic respiratory disease. </a:t>
            </a:r>
            <a:r>
              <a:rPr lang="en-GB" sz="1600" dirty="0" err="1">
                <a:solidFill>
                  <a:schemeClr val="tx1"/>
                </a:solidFill>
              </a:rPr>
              <a:t>npj</a:t>
            </a:r>
            <a:r>
              <a:rPr lang="en-GB" sz="1600" dirty="0">
                <a:solidFill>
                  <a:schemeClr val="tx1"/>
                </a:solidFill>
              </a:rPr>
              <a:t> Primary Care Respiratory Medicine. 2017;27(1):27.</a:t>
            </a:r>
          </a:p>
          <a:p>
            <a:endParaRPr lang="en-GB" sz="1600" dirty="0">
              <a:solidFill>
                <a:schemeClr val="tx1"/>
              </a:solidFill>
            </a:endParaRPr>
          </a:p>
        </p:txBody>
      </p:sp>
    </p:spTree>
    <p:extLst>
      <p:ext uri="{BB962C8B-B14F-4D97-AF65-F5344CB8AC3E}">
        <p14:creationId xmlns:p14="http://schemas.microsoft.com/office/powerpoint/2010/main" val="915289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D257-101F-135D-202A-1D754C98D74F}"/>
              </a:ext>
            </a:extLst>
          </p:cNvPr>
          <p:cNvSpPr>
            <a:spLocks noGrp="1"/>
          </p:cNvSpPr>
          <p:nvPr>
            <p:ph type="title"/>
          </p:nvPr>
        </p:nvSpPr>
        <p:spPr>
          <a:xfrm>
            <a:off x="500063" y="1028700"/>
            <a:ext cx="10515600" cy="1325563"/>
          </a:xfrm>
        </p:spPr>
        <p:txBody>
          <a:bodyPr/>
          <a:lstStyle/>
          <a:p>
            <a:r>
              <a:rPr lang="en-GB" dirty="0"/>
              <a:t>Key clinical areas </a:t>
            </a:r>
          </a:p>
        </p:txBody>
      </p:sp>
      <p:sp>
        <p:nvSpPr>
          <p:cNvPr id="3" name="Content Placeholder 2">
            <a:extLst>
              <a:ext uri="{FF2B5EF4-FFF2-40B4-BE49-F238E27FC236}">
                <a16:creationId xmlns:a16="http://schemas.microsoft.com/office/drawing/2014/main" id="{BA75D41F-CB0F-598B-D401-BC320C273815}"/>
              </a:ext>
            </a:extLst>
          </p:cNvPr>
          <p:cNvSpPr>
            <a:spLocks noGrp="1"/>
          </p:cNvSpPr>
          <p:nvPr>
            <p:ph sz="half" idx="1"/>
          </p:nvPr>
        </p:nvSpPr>
        <p:spPr>
          <a:xfrm>
            <a:off x="681037" y="2354263"/>
            <a:ext cx="5338764" cy="3603625"/>
          </a:xfrm>
        </p:spPr>
        <p:txBody>
          <a:bodyPr>
            <a:normAutofit/>
          </a:bodyPr>
          <a:lstStyle/>
          <a:p>
            <a:pPr marL="0" indent="0">
              <a:buNone/>
            </a:pPr>
            <a:endParaRPr lang="en-GB" dirty="0"/>
          </a:p>
          <a:p>
            <a:r>
              <a:rPr lang="en-GB" dirty="0"/>
              <a:t>Normal people feel this way</a:t>
            </a:r>
          </a:p>
          <a:p>
            <a:r>
              <a:rPr lang="en-GB" dirty="0"/>
              <a:t>It is a shared problem – we can work on it (no magic – but big improvement)</a:t>
            </a:r>
          </a:p>
          <a:p>
            <a:r>
              <a:rPr lang="en-GB" dirty="0"/>
              <a:t>There are techniques that many have learnt to break the spiral of anxiety – fear – breathlessness</a:t>
            </a:r>
          </a:p>
          <a:p>
            <a:endParaRPr lang="en-GB" dirty="0"/>
          </a:p>
        </p:txBody>
      </p:sp>
      <p:graphicFrame>
        <p:nvGraphicFramePr>
          <p:cNvPr id="5" name="Content Placeholder 4">
            <a:extLst>
              <a:ext uri="{FF2B5EF4-FFF2-40B4-BE49-F238E27FC236}">
                <a16:creationId xmlns:a16="http://schemas.microsoft.com/office/drawing/2014/main" id="{B21CFBF4-05CC-E632-87F6-BFA4F8C075B1}"/>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a:extLst>
              <a:ext uri="{FF2B5EF4-FFF2-40B4-BE49-F238E27FC236}">
                <a16:creationId xmlns:a16="http://schemas.microsoft.com/office/drawing/2014/main" id="{6E47EF00-4027-9CB3-6C5C-7A89E69A960F}"/>
              </a:ext>
            </a:extLst>
          </p:cNvPr>
          <p:cNvSpPr/>
          <p:nvPr/>
        </p:nvSpPr>
        <p:spPr>
          <a:xfrm>
            <a:off x="0" y="6176963"/>
            <a:ext cx="12191999" cy="71178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endParaRPr>
          </a:p>
          <a:p>
            <a:r>
              <a:rPr lang="en-GB" sz="1600" dirty="0">
                <a:solidFill>
                  <a:schemeClr val="tx1"/>
                </a:solidFill>
              </a:rPr>
              <a:t>Breathing Thinking functioning Model. From </a:t>
            </a:r>
            <a:r>
              <a:rPr lang="en-GB" sz="1600" dirty="0" err="1">
                <a:solidFill>
                  <a:schemeClr val="tx1"/>
                </a:solidFill>
              </a:rPr>
              <a:t>Spathis</a:t>
            </a:r>
            <a:r>
              <a:rPr lang="en-GB" sz="1600" dirty="0">
                <a:solidFill>
                  <a:schemeClr val="tx1"/>
                </a:solidFill>
              </a:rPr>
              <a:t> A, Booth S, </a:t>
            </a:r>
            <a:r>
              <a:rPr lang="en-GB" sz="1600" dirty="0" err="1">
                <a:solidFill>
                  <a:schemeClr val="tx1"/>
                </a:solidFill>
              </a:rPr>
              <a:t>Moffat</a:t>
            </a:r>
            <a:r>
              <a:rPr lang="en-GB" sz="1600" dirty="0">
                <a:solidFill>
                  <a:schemeClr val="tx1"/>
                </a:solidFill>
              </a:rPr>
              <a:t> C, Hurst R, Ryan R, Chin C, et al. The Breathing, Thinking, Functioning clinical model: a proposal to facilitate evidence-based breathlessness management in chronic respiratory disease. </a:t>
            </a:r>
            <a:r>
              <a:rPr lang="en-GB" sz="1600" dirty="0" err="1">
                <a:solidFill>
                  <a:schemeClr val="tx1"/>
                </a:solidFill>
              </a:rPr>
              <a:t>npj</a:t>
            </a:r>
            <a:r>
              <a:rPr lang="en-GB" sz="1600" dirty="0">
                <a:solidFill>
                  <a:schemeClr val="tx1"/>
                </a:solidFill>
              </a:rPr>
              <a:t> Primary Care Respiratory Medicine. 2017;27(1):27.</a:t>
            </a:r>
          </a:p>
          <a:p>
            <a:endParaRPr lang="en-GB" sz="1600" dirty="0">
              <a:solidFill>
                <a:schemeClr val="tx1"/>
              </a:solidFill>
            </a:endParaRPr>
          </a:p>
        </p:txBody>
      </p:sp>
    </p:spTree>
    <p:extLst>
      <p:ext uri="{BB962C8B-B14F-4D97-AF65-F5344CB8AC3E}">
        <p14:creationId xmlns:p14="http://schemas.microsoft.com/office/powerpoint/2010/main" val="2361124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63B6-4A3E-A559-35E1-E7BC02B84DD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Self Care</a:t>
            </a:r>
          </a:p>
        </p:txBody>
      </p:sp>
      <p:sp>
        <p:nvSpPr>
          <p:cNvPr id="3" name="Content Placeholder 2">
            <a:extLst>
              <a:ext uri="{FF2B5EF4-FFF2-40B4-BE49-F238E27FC236}">
                <a16:creationId xmlns:a16="http://schemas.microsoft.com/office/drawing/2014/main" id="{F8EDF2B2-A63B-FE6B-EABE-829BB4A09F6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hlinkClick r:id="rId2"/>
              </a:rPr>
              <a:t>getting active</a:t>
            </a:r>
            <a:endParaRPr lang="en-US" sz="2200"/>
          </a:p>
          <a:p>
            <a:r>
              <a:rPr lang="en-US" sz="2200"/>
              <a:t>doing </a:t>
            </a:r>
            <a:r>
              <a:rPr lang="en-US" sz="2200">
                <a:hlinkClick r:id="rId3"/>
              </a:rPr>
              <a:t>breathing exercises</a:t>
            </a:r>
            <a:endParaRPr lang="en-US" sz="2200"/>
          </a:p>
          <a:p>
            <a:r>
              <a:rPr lang="en-US" sz="2200"/>
              <a:t>connecting with others who have had similar experiences </a:t>
            </a:r>
          </a:p>
          <a:p>
            <a:r>
              <a:rPr lang="en-US" sz="2200"/>
              <a:t>self-help therapies that you can try on your own to help with problems</a:t>
            </a:r>
          </a:p>
        </p:txBody>
      </p:sp>
      <p:pic>
        <p:nvPicPr>
          <p:cNvPr id="2050" name="Picture 2" descr="Free Sadness Depression photo and picture">
            <a:extLst>
              <a:ext uri="{FF2B5EF4-FFF2-40B4-BE49-F238E27FC236}">
                <a16:creationId xmlns:a16="http://schemas.microsoft.com/office/drawing/2014/main" id="{E8CC734A-36FD-486F-41EE-D1E424CD8150}"/>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17245" r="1580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4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48CB9-2E84-31E3-54CA-D1890A2E9F30}"/>
              </a:ext>
            </a:extLst>
          </p:cNvPr>
          <p:cNvSpPr>
            <a:spLocks noGrp="1"/>
          </p:cNvSpPr>
          <p:nvPr>
            <p:ph type="title"/>
          </p:nvPr>
        </p:nvSpPr>
        <p:spPr>
          <a:xfrm>
            <a:off x="5848349" y="1070292"/>
            <a:ext cx="10515600" cy="1325563"/>
          </a:xfrm>
        </p:spPr>
        <p:txBody>
          <a:bodyPr/>
          <a:lstStyle/>
          <a:p>
            <a:r>
              <a:rPr lang="en-GB" dirty="0"/>
              <a:t>Treatment </a:t>
            </a:r>
          </a:p>
        </p:txBody>
      </p:sp>
      <p:graphicFrame>
        <p:nvGraphicFramePr>
          <p:cNvPr id="3076" name="Content Placeholder 2">
            <a:extLst>
              <a:ext uri="{FF2B5EF4-FFF2-40B4-BE49-F238E27FC236}">
                <a16:creationId xmlns:a16="http://schemas.microsoft.com/office/drawing/2014/main" id="{2908CFF7-E943-24A0-6687-FC064E9E6BC7}"/>
              </a:ext>
            </a:extLst>
          </p:cNvPr>
          <p:cNvGraphicFramePr>
            <a:graphicFrameLocks noGrp="1"/>
          </p:cNvGraphicFramePr>
          <p:nvPr>
            <p:ph sz="half" idx="1"/>
          </p:nvPr>
        </p:nvGraphicFramePr>
        <p:xfrm>
          <a:off x="100013" y="1328738"/>
          <a:ext cx="5919787" cy="4848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a:extLst>
              <a:ext uri="{FF2B5EF4-FFF2-40B4-BE49-F238E27FC236}">
                <a16:creationId xmlns:a16="http://schemas.microsoft.com/office/drawing/2014/main" id="{AB04677F-364B-CB96-B94E-FBA446CECD38}"/>
              </a:ext>
            </a:extLst>
          </p:cNvPr>
          <p:cNvSpPr/>
          <p:nvPr/>
        </p:nvSpPr>
        <p:spPr>
          <a:xfrm>
            <a:off x="0" y="6176963"/>
            <a:ext cx="12192000" cy="68103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From Asthma and Lung UK Website (access May 2024)</a:t>
            </a:r>
            <a:endParaRPr lang="en-GB" dirty="0">
              <a:solidFill>
                <a:schemeClr val="tx1"/>
              </a:solidFill>
            </a:endParaRPr>
          </a:p>
        </p:txBody>
      </p:sp>
      <p:pic>
        <p:nvPicPr>
          <p:cNvPr id="3074" name="Picture 2" descr="Free Sadness Depression photo and picture">
            <a:extLst>
              <a:ext uri="{FF2B5EF4-FFF2-40B4-BE49-F238E27FC236}">
                <a16:creationId xmlns:a16="http://schemas.microsoft.com/office/drawing/2014/main" id="{113FC408-09B0-C0C5-A167-87B8E5DE1FBC}"/>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6172200" y="2276793"/>
            <a:ext cx="5181600" cy="3449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24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271DE3-DECF-48D2-8015-56C80D912355}"/>
              </a:ext>
            </a:extLst>
          </p:cNvPr>
          <p:cNvSpPr>
            <a:spLocks noGrp="1"/>
          </p:cNvSpPr>
          <p:nvPr>
            <p:ph type="subTitle" idx="1"/>
          </p:nvPr>
        </p:nvSpPr>
        <p:spPr>
          <a:xfrm>
            <a:off x="278296" y="5256184"/>
            <a:ext cx="9144000" cy="1655762"/>
          </a:xfrm>
        </p:spPr>
        <p:txBody>
          <a:bodyPr/>
          <a:lstStyle/>
          <a:p>
            <a:pPr algn="l"/>
            <a:r>
              <a:rPr lang="en-GB" dirty="0"/>
              <a:t>Dr Gillian Doe</a:t>
            </a:r>
          </a:p>
          <a:p>
            <a:pPr algn="l"/>
            <a:r>
              <a:rPr lang="en-GB" dirty="0"/>
              <a:t>University of Leicester, UK</a:t>
            </a:r>
          </a:p>
          <a:p>
            <a:pPr algn="l"/>
            <a:r>
              <a:rPr lang="en-GB" dirty="0"/>
              <a:t>IPCRG Breathlessness working group</a:t>
            </a:r>
          </a:p>
        </p:txBody>
      </p:sp>
      <p:pic>
        <p:nvPicPr>
          <p:cNvPr id="7" name="Picture 2" descr="The Breathing, Thinking, Functioning clinical model: a proposal to  facilitate evidence-based breathlessness management in chronic respiratory  disease | npj Primary Care Respiratory Medicine">
            <a:extLst>
              <a:ext uri="{FF2B5EF4-FFF2-40B4-BE49-F238E27FC236}">
                <a16:creationId xmlns:a16="http://schemas.microsoft.com/office/drawing/2014/main" id="{963504AC-1B30-4383-AADC-1879A2AC2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920" y="1649232"/>
            <a:ext cx="6007945" cy="4566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E119C33-7000-46D3-AA0C-43DACFCF458A}"/>
              </a:ext>
            </a:extLst>
          </p:cNvPr>
          <p:cNvSpPr/>
          <p:nvPr/>
        </p:nvSpPr>
        <p:spPr>
          <a:xfrm>
            <a:off x="834887" y="1948070"/>
            <a:ext cx="3617843"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a:t>Managing breathlessness: The Breathing component</a:t>
            </a:r>
          </a:p>
        </p:txBody>
      </p:sp>
    </p:spTree>
    <p:extLst>
      <p:ext uri="{BB962C8B-B14F-4D97-AF65-F5344CB8AC3E}">
        <p14:creationId xmlns:p14="http://schemas.microsoft.com/office/powerpoint/2010/main" val="1033382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18" name="Footer Placeholder 3">
            <a:extLst>
              <a:ext uri="{FF2B5EF4-FFF2-40B4-BE49-F238E27FC236}">
                <a16:creationId xmlns:a16="http://schemas.microsoft.com/office/drawing/2014/main" id="{1F498EA3-AC02-40A0-A6E8-244553C2C48E}"/>
              </a:ext>
            </a:extLst>
          </p:cNvPr>
          <p:cNvSpPr>
            <a:spLocks noGrp="1"/>
          </p:cNvSpPr>
          <p:nvPr>
            <p:ph type="ftr" sz="quarter" idx="11"/>
          </p:nvPr>
        </p:nvSpPr>
        <p:spPr>
          <a:xfrm>
            <a:off x="2299251" y="6417539"/>
            <a:ext cx="7841411" cy="365125"/>
          </a:xfrm>
        </p:spPr>
        <p:txBody>
          <a:bodyPr/>
          <a:lstStyle/>
          <a:p>
            <a:r>
              <a:rPr lang="en-US" dirty="0"/>
              <a:t>Friday 10</a:t>
            </a:r>
            <a:r>
              <a:rPr lang="en-US" baseline="30000" dirty="0"/>
              <a:t>th</a:t>
            </a:r>
            <a:r>
              <a:rPr lang="en-US" dirty="0"/>
              <a:t> May 2024: Managing Breathlessness workshop</a:t>
            </a:r>
          </a:p>
        </p:txBody>
      </p:sp>
      <p:sp>
        <p:nvSpPr>
          <p:cNvPr id="3" name="Title 2">
            <a:extLst>
              <a:ext uri="{FF2B5EF4-FFF2-40B4-BE49-F238E27FC236}">
                <a16:creationId xmlns:a16="http://schemas.microsoft.com/office/drawing/2014/main" id="{CEF153E5-BEC1-4A98-B22D-FC361507822B}"/>
              </a:ext>
            </a:extLst>
          </p:cNvPr>
          <p:cNvSpPr>
            <a:spLocks noGrp="1"/>
          </p:cNvSpPr>
          <p:nvPr>
            <p:ph type="title"/>
          </p:nvPr>
        </p:nvSpPr>
        <p:spPr>
          <a:xfrm>
            <a:off x="838200" y="1497165"/>
            <a:ext cx="10515600" cy="365125"/>
          </a:xfrm>
        </p:spPr>
        <p:txBody>
          <a:bodyPr>
            <a:normAutofit fontScale="90000"/>
          </a:bodyPr>
          <a:lstStyle/>
          <a:p>
            <a:pPr>
              <a:lnSpc>
                <a:spcPct val="100000"/>
              </a:lnSpc>
              <a:spcBef>
                <a:spcPts val="600"/>
              </a:spcBef>
              <a:spcAft>
                <a:spcPts val="600"/>
              </a:spcAft>
            </a:pPr>
            <a:r>
              <a:rPr lang="en-GB" dirty="0">
                <a:solidFill>
                  <a:schemeClr val="tx2">
                    <a:lumMod val="90000"/>
                    <a:lumOff val="10000"/>
                  </a:schemeClr>
                </a:solidFill>
              </a:rPr>
              <a:t>Why do we need to offer breathlessness management?</a:t>
            </a:r>
            <a:br>
              <a:rPr lang="en-GB" dirty="0">
                <a:solidFill>
                  <a:schemeClr val="tx2">
                    <a:lumMod val="90000"/>
                    <a:lumOff val="10000"/>
                  </a:schemeClr>
                </a:solidFill>
              </a:rPr>
            </a:br>
            <a:r>
              <a:rPr lang="en-GB" dirty="0">
                <a:solidFill>
                  <a:schemeClr val="tx2">
                    <a:lumMod val="90000"/>
                    <a:lumOff val="10000"/>
                  </a:schemeClr>
                </a:solidFill>
              </a:rPr>
              <a:t>A patient perspective….</a:t>
            </a:r>
          </a:p>
        </p:txBody>
      </p:sp>
      <p:sp>
        <p:nvSpPr>
          <p:cNvPr id="4" name="Rectangular Callout 3">
            <a:extLst>
              <a:ext uri="{FF2B5EF4-FFF2-40B4-BE49-F238E27FC236}">
                <a16:creationId xmlns:a16="http://schemas.microsoft.com/office/drawing/2014/main" id="{BE3DEBD5-B2AA-4A49-89EB-495D04FB2320}"/>
              </a:ext>
            </a:extLst>
          </p:cNvPr>
          <p:cNvSpPr/>
          <p:nvPr/>
        </p:nvSpPr>
        <p:spPr>
          <a:xfrm>
            <a:off x="838200" y="2621338"/>
            <a:ext cx="3954770" cy="2577746"/>
          </a:xfrm>
          <a:prstGeom prst="wedgeRectCallout">
            <a:avLst>
              <a:gd name="adj1" fmla="val -9872"/>
              <a:gd name="adj2" fmla="val 685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Yeah, they’ve not given me any treatment to help it because it’s not diagnosed, which is what I found a bit odd. I mean they could have given me something to just tide me through a bit.</a:t>
            </a:r>
          </a:p>
        </p:txBody>
      </p:sp>
      <p:sp>
        <p:nvSpPr>
          <p:cNvPr id="5" name="Oval Callout 4">
            <a:extLst>
              <a:ext uri="{FF2B5EF4-FFF2-40B4-BE49-F238E27FC236}">
                <a16:creationId xmlns:a16="http://schemas.microsoft.com/office/drawing/2014/main" id="{D36B50C9-8107-4992-938A-6C0D2F2601BE}"/>
              </a:ext>
            </a:extLst>
          </p:cNvPr>
          <p:cNvSpPr/>
          <p:nvPr/>
        </p:nvSpPr>
        <p:spPr>
          <a:xfrm>
            <a:off x="6868944" y="1862290"/>
            <a:ext cx="3595955" cy="1900719"/>
          </a:xfrm>
          <a:prstGeom prst="wedgeEllipseCallout">
            <a:avLst>
              <a:gd name="adj1" fmla="val -24429"/>
              <a:gd name="adj2" fmla="val 538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Just help to know, to be a bit more aware of what I can do to live with this yeah.</a:t>
            </a:r>
          </a:p>
        </p:txBody>
      </p:sp>
      <p:pic>
        <p:nvPicPr>
          <p:cNvPr id="6" name="Graphic 5" descr="Users with solid fill">
            <a:extLst>
              <a:ext uri="{FF2B5EF4-FFF2-40B4-BE49-F238E27FC236}">
                <a16:creationId xmlns:a16="http://schemas.microsoft.com/office/drawing/2014/main" id="{D7CA5FBB-1349-4897-8094-6E9D9D5FFB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5547" y="3880965"/>
            <a:ext cx="2229491" cy="2229491"/>
          </a:xfrm>
          <a:prstGeom prst="rect">
            <a:avLst/>
          </a:prstGeom>
        </p:spPr>
      </p:pic>
    </p:spTree>
    <p:extLst>
      <p:ext uri="{BB962C8B-B14F-4D97-AF65-F5344CB8AC3E}">
        <p14:creationId xmlns:p14="http://schemas.microsoft.com/office/powerpoint/2010/main" val="29413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18" name="Footer Placeholder 3">
            <a:extLst>
              <a:ext uri="{FF2B5EF4-FFF2-40B4-BE49-F238E27FC236}">
                <a16:creationId xmlns:a16="http://schemas.microsoft.com/office/drawing/2014/main" id="{1F498EA3-AC02-40A0-A6E8-244553C2C48E}"/>
              </a:ext>
            </a:extLst>
          </p:cNvPr>
          <p:cNvSpPr>
            <a:spLocks noGrp="1"/>
          </p:cNvSpPr>
          <p:nvPr>
            <p:ph type="ftr" sz="quarter" idx="11"/>
          </p:nvPr>
        </p:nvSpPr>
        <p:spPr>
          <a:xfrm>
            <a:off x="2299251" y="6417539"/>
            <a:ext cx="7841411" cy="365125"/>
          </a:xfrm>
        </p:spPr>
        <p:txBody>
          <a:bodyPr/>
          <a:lstStyle/>
          <a:p>
            <a:r>
              <a:rPr lang="en-US" dirty="0"/>
              <a:t>Friday 10</a:t>
            </a:r>
            <a:r>
              <a:rPr lang="en-US" baseline="30000" dirty="0"/>
              <a:t>th</a:t>
            </a:r>
            <a:r>
              <a:rPr lang="en-US" dirty="0"/>
              <a:t> May 2024: Managing Breathlessness workshop</a:t>
            </a:r>
          </a:p>
        </p:txBody>
      </p:sp>
      <p:sp>
        <p:nvSpPr>
          <p:cNvPr id="3" name="Title 2">
            <a:extLst>
              <a:ext uri="{FF2B5EF4-FFF2-40B4-BE49-F238E27FC236}">
                <a16:creationId xmlns:a16="http://schemas.microsoft.com/office/drawing/2014/main" id="{CEF153E5-BEC1-4A98-B22D-FC361507822B}"/>
              </a:ext>
            </a:extLst>
          </p:cNvPr>
          <p:cNvSpPr>
            <a:spLocks noGrp="1"/>
          </p:cNvSpPr>
          <p:nvPr>
            <p:ph type="title"/>
          </p:nvPr>
        </p:nvSpPr>
        <p:spPr>
          <a:xfrm>
            <a:off x="656423" y="1226930"/>
            <a:ext cx="10515600" cy="591310"/>
          </a:xfrm>
        </p:spPr>
        <p:txBody>
          <a:bodyPr>
            <a:noAutofit/>
          </a:bodyPr>
          <a:lstStyle/>
          <a:p>
            <a:pPr>
              <a:lnSpc>
                <a:spcPct val="100000"/>
              </a:lnSpc>
              <a:spcBef>
                <a:spcPts val="600"/>
              </a:spcBef>
              <a:spcAft>
                <a:spcPts val="600"/>
              </a:spcAft>
            </a:pPr>
            <a:r>
              <a:rPr lang="en-GB" sz="3200" dirty="0">
                <a:solidFill>
                  <a:schemeClr val="tx2">
                    <a:lumMod val="90000"/>
                    <a:lumOff val="10000"/>
                  </a:schemeClr>
                </a:solidFill>
              </a:rPr>
              <a:t>How confident do we feel to offer breathlessness management advice?</a:t>
            </a:r>
            <a:br>
              <a:rPr lang="en-GB" sz="3200" dirty="0">
                <a:solidFill>
                  <a:schemeClr val="tx2">
                    <a:lumMod val="90000"/>
                    <a:lumOff val="10000"/>
                  </a:schemeClr>
                </a:solidFill>
              </a:rPr>
            </a:br>
            <a:r>
              <a:rPr lang="en-GB" sz="3200" dirty="0">
                <a:solidFill>
                  <a:schemeClr val="tx2">
                    <a:lumMod val="90000"/>
                    <a:lumOff val="10000"/>
                  </a:schemeClr>
                </a:solidFill>
              </a:rPr>
              <a:t>A clinician perspective…</a:t>
            </a:r>
          </a:p>
        </p:txBody>
      </p:sp>
      <p:pic>
        <p:nvPicPr>
          <p:cNvPr id="6" name="Graphic 5" descr="Users with solid fill">
            <a:extLst>
              <a:ext uri="{FF2B5EF4-FFF2-40B4-BE49-F238E27FC236}">
                <a16:creationId xmlns:a16="http://schemas.microsoft.com/office/drawing/2014/main" id="{D7CA5FBB-1349-4897-8094-6E9D9D5FFB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3355" y="4221455"/>
            <a:ext cx="2229491" cy="2229491"/>
          </a:xfrm>
          <a:prstGeom prst="rect">
            <a:avLst/>
          </a:prstGeom>
        </p:spPr>
      </p:pic>
      <p:sp>
        <p:nvSpPr>
          <p:cNvPr id="7" name="Rounded Rectangular Callout 5">
            <a:extLst>
              <a:ext uri="{FF2B5EF4-FFF2-40B4-BE49-F238E27FC236}">
                <a16:creationId xmlns:a16="http://schemas.microsoft.com/office/drawing/2014/main" id="{177113EB-6320-406A-89C4-80FB78C7D093}"/>
              </a:ext>
            </a:extLst>
          </p:cNvPr>
          <p:cNvSpPr/>
          <p:nvPr/>
        </p:nvSpPr>
        <p:spPr>
          <a:xfrm>
            <a:off x="522170" y="2636545"/>
            <a:ext cx="5392053" cy="2582975"/>
          </a:xfrm>
          <a:prstGeom prst="wedgeRoundRectCallout">
            <a:avLst>
              <a:gd name="adj1" fmla="val -7807"/>
              <a:gd name="adj2" fmla="val 6297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For me personally I don’t know that I necessarily give breathlessness management advice in terms of breathing techniques and things like that. I don’t know that I give that initially. It probably ends up happening once you get the actual formal diagnosis of COPD and then we maybe get into the disease management side of things.</a:t>
            </a:r>
          </a:p>
        </p:txBody>
      </p:sp>
      <p:sp>
        <p:nvSpPr>
          <p:cNvPr id="8" name="Oval Callout 7">
            <a:extLst>
              <a:ext uri="{FF2B5EF4-FFF2-40B4-BE49-F238E27FC236}">
                <a16:creationId xmlns:a16="http://schemas.microsoft.com/office/drawing/2014/main" id="{7F0D31A0-A417-49C3-BE87-7F0D3C7E0C2E}"/>
              </a:ext>
            </a:extLst>
          </p:cNvPr>
          <p:cNvSpPr/>
          <p:nvPr/>
        </p:nvSpPr>
        <p:spPr>
          <a:xfrm>
            <a:off x="7650378" y="1756080"/>
            <a:ext cx="4019452" cy="3134245"/>
          </a:xfrm>
          <a:prstGeom prst="wedgeEllipseCallout">
            <a:avLst>
              <a:gd name="adj1" fmla="val -35949"/>
              <a:gd name="adj2" fmla="val 619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In terms of for example breathing exercises and mindfulness and that side of things, I think I’m probably not in a particularly good position to advise patients very well.</a:t>
            </a:r>
          </a:p>
        </p:txBody>
      </p:sp>
    </p:spTree>
    <p:extLst>
      <p:ext uri="{BB962C8B-B14F-4D97-AF65-F5344CB8AC3E}">
        <p14:creationId xmlns:p14="http://schemas.microsoft.com/office/powerpoint/2010/main" val="377408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E271DE3-DECF-48D2-8015-56C80D912355}"/>
              </a:ext>
            </a:extLst>
          </p:cNvPr>
          <p:cNvSpPr>
            <a:spLocks noGrp="1"/>
          </p:cNvSpPr>
          <p:nvPr>
            <p:ph type="subTitle" idx="1"/>
          </p:nvPr>
        </p:nvSpPr>
        <p:spPr>
          <a:xfrm>
            <a:off x="1451263" y="4511093"/>
            <a:ext cx="9144000" cy="1655762"/>
          </a:xfrm>
        </p:spPr>
        <p:txBody>
          <a:bodyPr/>
          <a:lstStyle/>
          <a:p>
            <a:pPr algn="l"/>
            <a:r>
              <a:rPr lang="en-GB" dirty="0"/>
              <a:t>Dr Gillian Doe</a:t>
            </a:r>
          </a:p>
          <a:p>
            <a:pPr algn="l"/>
            <a:r>
              <a:rPr lang="en-GB" dirty="0"/>
              <a:t>Department of Respiratory Sciences, University of Leicester, UK</a:t>
            </a:r>
          </a:p>
          <a:p>
            <a:pPr algn="l"/>
            <a:r>
              <a:rPr lang="en-GB" dirty="0"/>
              <a:t>IPCRG Breathlessness working group</a:t>
            </a:r>
          </a:p>
        </p:txBody>
      </p:sp>
      <p:sp>
        <p:nvSpPr>
          <p:cNvPr id="6" name="Title 5">
            <a:extLst>
              <a:ext uri="{FF2B5EF4-FFF2-40B4-BE49-F238E27FC236}">
                <a16:creationId xmlns:a16="http://schemas.microsoft.com/office/drawing/2014/main" id="{39543A4D-0997-483E-B6C9-48DAA680E641}"/>
              </a:ext>
            </a:extLst>
          </p:cNvPr>
          <p:cNvSpPr>
            <a:spLocks noGrp="1"/>
          </p:cNvSpPr>
          <p:nvPr>
            <p:ph type="ctrTitle"/>
          </p:nvPr>
        </p:nvSpPr>
        <p:spPr>
          <a:xfrm>
            <a:off x="894521" y="2036763"/>
            <a:ext cx="10402957" cy="2387600"/>
          </a:xfrm>
        </p:spPr>
        <p:txBody>
          <a:bodyPr>
            <a:noAutofit/>
          </a:bodyPr>
          <a:lstStyle/>
          <a:p>
            <a:pPr>
              <a:lnSpc>
                <a:spcPct val="100000"/>
              </a:lnSpc>
              <a:spcBef>
                <a:spcPts val="600"/>
              </a:spcBef>
              <a:spcAft>
                <a:spcPts val="600"/>
              </a:spcAft>
            </a:pPr>
            <a:r>
              <a:rPr lang="en-GB" sz="4000" dirty="0"/>
              <a:t>Assessment and diagnosis of the cause of breathlessness</a:t>
            </a:r>
            <a:br>
              <a:rPr lang="en-GB" sz="4000" dirty="0"/>
            </a:br>
            <a:r>
              <a:rPr lang="en-GB" sz="4000" dirty="0"/>
              <a:t>Appropriate context-dependent diagnostic approaches in primary care: eliciting a bio-psycho-social history</a:t>
            </a:r>
          </a:p>
        </p:txBody>
      </p:sp>
    </p:spTree>
    <p:extLst>
      <p:ext uri="{BB962C8B-B14F-4D97-AF65-F5344CB8AC3E}">
        <p14:creationId xmlns:p14="http://schemas.microsoft.com/office/powerpoint/2010/main" val="1925786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12" name="Graphic 11" descr="Tick with solid fill">
            <a:extLst>
              <a:ext uri="{FF2B5EF4-FFF2-40B4-BE49-F238E27FC236}">
                <a16:creationId xmlns:a16="http://schemas.microsoft.com/office/drawing/2014/main" id="{0DBF8A01-3C84-4A2D-ABCA-C3381BDA84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5742" y="2090669"/>
            <a:ext cx="692426" cy="692426"/>
          </a:xfrm>
          <a:prstGeom prst="rect">
            <a:avLst/>
          </a:prstGeom>
        </p:spPr>
      </p:pic>
      <p:sp>
        <p:nvSpPr>
          <p:cNvPr id="18" name="Footer Placeholder 3">
            <a:extLst>
              <a:ext uri="{FF2B5EF4-FFF2-40B4-BE49-F238E27FC236}">
                <a16:creationId xmlns:a16="http://schemas.microsoft.com/office/drawing/2014/main" id="{B97DEFAA-65FB-45C5-B240-51961BE95DDE}"/>
              </a:ext>
            </a:extLst>
          </p:cNvPr>
          <p:cNvSpPr>
            <a:spLocks noGrp="1"/>
          </p:cNvSpPr>
          <p:nvPr>
            <p:ph type="ftr" sz="quarter" idx="11"/>
          </p:nvPr>
        </p:nvSpPr>
        <p:spPr>
          <a:xfrm>
            <a:off x="2299251" y="6417539"/>
            <a:ext cx="7841411" cy="365125"/>
          </a:xfrm>
        </p:spPr>
        <p:txBody>
          <a:bodyPr/>
          <a:lstStyle/>
          <a:p>
            <a:r>
              <a:rPr lang="en-US" dirty="0"/>
              <a:t>Friday 10</a:t>
            </a:r>
            <a:r>
              <a:rPr lang="en-US" baseline="30000" dirty="0"/>
              <a:t>th</a:t>
            </a:r>
            <a:r>
              <a:rPr lang="en-US" dirty="0"/>
              <a:t> May 2024: Managing Breathlessness workshop</a:t>
            </a:r>
          </a:p>
        </p:txBody>
      </p:sp>
      <p:sp>
        <p:nvSpPr>
          <p:cNvPr id="7" name="Flowchart: Terminator 6">
            <a:extLst>
              <a:ext uri="{FF2B5EF4-FFF2-40B4-BE49-F238E27FC236}">
                <a16:creationId xmlns:a16="http://schemas.microsoft.com/office/drawing/2014/main" id="{438ACEF4-D926-48BA-AF8B-9B32990CFC3F}"/>
              </a:ext>
            </a:extLst>
          </p:cNvPr>
          <p:cNvSpPr/>
          <p:nvPr/>
        </p:nvSpPr>
        <p:spPr>
          <a:xfrm>
            <a:off x="762828" y="1023869"/>
            <a:ext cx="10666344" cy="21336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4000" dirty="0"/>
              <a:t>What does normal breathing look like?</a:t>
            </a:r>
          </a:p>
        </p:txBody>
      </p:sp>
      <p:pic>
        <p:nvPicPr>
          <p:cNvPr id="11" name="Graphic 10" descr="Help with solid fill">
            <a:extLst>
              <a:ext uri="{FF2B5EF4-FFF2-40B4-BE49-F238E27FC236}">
                <a16:creationId xmlns:a16="http://schemas.microsoft.com/office/drawing/2014/main" id="{380E5A55-DBD2-4E4F-878D-05931B362B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5095" y="1437999"/>
            <a:ext cx="1305340" cy="1305340"/>
          </a:xfrm>
          <a:prstGeom prst="rect">
            <a:avLst/>
          </a:prstGeom>
        </p:spPr>
      </p:pic>
    </p:spTree>
    <p:extLst>
      <p:ext uri="{BB962C8B-B14F-4D97-AF65-F5344CB8AC3E}">
        <p14:creationId xmlns:p14="http://schemas.microsoft.com/office/powerpoint/2010/main" val="3961105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24BA1-92F3-472C-9B7B-B29E4C352517}"/>
              </a:ext>
            </a:extLst>
          </p:cNvPr>
          <p:cNvSpPr>
            <a:spLocks noGrp="1"/>
          </p:cNvSpPr>
          <p:nvPr>
            <p:ph type="title"/>
          </p:nvPr>
        </p:nvSpPr>
        <p:spPr>
          <a:xfrm>
            <a:off x="744681" y="862011"/>
            <a:ext cx="10515600" cy="1325563"/>
          </a:xfrm>
        </p:spPr>
        <p:txBody>
          <a:bodyPr>
            <a:normAutofit fontScale="90000"/>
          </a:bodyPr>
          <a:lstStyle/>
          <a:p>
            <a:pPr>
              <a:lnSpc>
                <a:spcPct val="100000"/>
              </a:lnSpc>
              <a:spcBef>
                <a:spcPts val="600"/>
              </a:spcBef>
              <a:spcAft>
                <a:spcPts val="600"/>
              </a:spcAft>
            </a:pPr>
            <a:r>
              <a:rPr lang="en-GB" dirty="0">
                <a:solidFill>
                  <a:schemeClr val="tx2">
                    <a:lumMod val="90000"/>
                    <a:lumOff val="10000"/>
                  </a:schemeClr>
                </a:solidFill>
              </a:rPr>
              <a:t>What signs might you pick up in a consultation that someone is struggling with breathlessness?</a:t>
            </a:r>
          </a:p>
        </p:txBody>
      </p:sp>
      <p:sp>
        <p:nvSpPr>
          <p:cNvPr id="3" name="Content Placeholder 2">
            <a:extLst>
              <a:ext uri="{FF2B5EF4-FFF2-40B4-BE49-F238E27FC236}">
                <a16:creationId xmlns:a16="http://schemas.microsoft.com/office/drawing/2014/main" id="{A37F75DB-D02C-4965-85F2-B1B11CC728D8}"/>
              </a:ext>
            </a:extLst>
          </p:cNvPr>
          <p:cNvSpPr>
            <a:spLocks noGrp="1"/>
          </p:cNvSpPr>
          <p:nvPr>
            <p:ph idx="1"/>
          </p:nvPr>
        </p:nvSpPr>
        <p:spPr>
          <a:xfrm>
            <a:off x="838200" y="2400618"/>
            <a:ext cx="10515600" cy="4351338"/>
          </a:xfrm>
        </p:spPr>
        <p:txBody>
          <a:bodyPr/>
          <a:lstStyle/>
          <a:p>
            <a:r>
              <a:rPr lang="en-GB" dirty="0">
                <a:solidFill>
                  <a:schemeClr val="tx2">
                    <a:lumMod val="90000"/>
                    <a:lumOff val="10000"/>
                  </a:schemeClr>
                </a:solidFill>
              </a:rPr>
              <a:t>Increased respiratory rate</a:t>
            </a:r>
          </a:p>
          <a:p>
            <a:r>
              <a:rPr lang="en-GB" dirty="0">
                <a:solidFill>
                  <a:schemeClr val="tx2">
                    <a:lumMod val="90000"/>
                    <a:lumOff val="10000"/>
                  </a:schemeClr>
                </a:solidFill>
              </a:rPr>
              <a:t>Increased work of breathing</a:t>
            </a:r>
          </a:p>
          <a:p>
            <a:r>
              <a:rPr lang="en-GB" dirty="0">
                <a:solidFill>
                  <a:schemeClr val="tx2">
                    <a:lumMod val="90000"/>
                    <a:lumOff val="10000"/>
                  </a:schemeClr>
                </a:solidFill>
              </a:rPr>
              <a:t>Accessory muscle use</a:t>
            </a:r>
          </a:p>
          <a:p>
            <a:r>
              <a:rPr lang="en-GB" dirty="0">
                <a:solidFill>
                  <a:schemeClr val="tx2">
                    <a:lumMod val="90000"/>
                    <a:lumOff val="10000"/>
                  </a:schemeClr>
                </a:solidFill>
              </a:rPr>
              <a:t>Purse lip breathing</a:t>
            </a:r>
          </a:p>
          <a:p>
            <a:r>
              <a:rPr lang="en-GB" dirty="0">
                <a:solidFill>
                  <a:schemeClr val="tx2">
                    <a:lumMod val="90000"/>
                    <a:lumOff val="10000"/>
                  </a:schemeClr>
                </a:solidFill>
              </a:rPr>
              <a:t>Forward leaning</a:t>
            </a:r>
          </a:p>
          <a:p>
            <a:r>
              <a:rPr lang="en-GB" dirty="0">
                <a:solidFill>
                  <a:schemeClr val="tx2">
                    <a:lumMod val="90000"/>
                    <a:lumOff val="10000"/>
                  </a:schemeClr>
                </a:solidFill>
              </a:rPr>
              <a:t>Sighing</a:t>
            </a:r>
          </a:p>
          <a:p>
            <a:r>
              <a:rPr lang="en-GB" dirty="0">
                <a:solidFill>
                  <a:schemeClr val="tx2">
                    <a:lumMod val="90000"/>
                    <a:lumOff val="10000"/>
                  </a:schemeClr>
                </a:solidFill>
              </a:rPr>
              <a:t>Yawning </a:t>
            </a:r>
          </a:p>
        </p:txBody>
      </p:sp>
      <p:pic>
        <p:nvPicPr>
          <p:cNvPr id="12" name="Graphic 11" descr="Tick with solid fill">
            <a:extLst>
              <a:ext uri="{FF2B5EF4-FFF2-40B4-BE49-F238E27FC236}">
                <a16:creationId xmlns:a16="http://schemas.microsoft.com/office/drawing/2014/main" id="{0DBF8A01-3C84-4A2D-ABCA-C3381BDA84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5742" y="2090669"/>
            <a:ext cx="692426" cy="692426"/>
          </a:xfrm>
          <a:prstGeom prst="rect">
            <a:avLst/>
          </a:prstGeom>
        </p:spPr>
      </p:pic>
      <p:pic>
        <p:nvPicPr>
          <p:cNvPr id="29" name="Graphic 28" descr="Playbook with solid fill">
            <a:extLst>
              <a:ext uri="{FF2B5EF4-FFF2-40B4-BE49-F238E27FC236}">
                <a16:creationId xmlns:a16="http://schemas.microsoft.com/office/drawing/2014/main" id="{04F2EE12-484D-4471-900D-8C54961968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6724" y="2050912"/>
            <a:ext cx="1018552" cy="1018552"/>
          </a:xfrm>
          <a:prstGeom prst="rect">
            <a:avLst/>
          </a:prstGeom>
        </p:spPr>
      </p:pic>
      <p:sp>
        <p:nvSpPr>
          <p:cNvPr id="26" name="Footer Placeholder 3">
            <a:extLst>
              <a:ext uri="{FF2B5EF4-FFF2-40B4-BE49-F238E27FC236}">
                <a16:creationId xmlns:a16="http://schemas.microsoft.com/office/drawing/2014/main" id="{71F8A781-CA2F-4F77-8667-FCA049C2DA79}"/>
              </a:ext>
            </a:extLst>
          </p:cNvPr>
          <p:cNvSpPr>
            <a:spLocks noGrp="1"/>
          </p:cNvSpPr>
          <p:nvPr>
            <p:ph type="ftr" sz="quarter" idx="11"/>
          </p:nvPr>
        </p:nvSpPr>
        <p:spPr>
          <a:xfrm>
            <a:off x="2299251" y="6417539"/>
            <a:ext cx="7841411" cy="365125"/>
          </a:xfrm>
        </p:spPr>
        <p:txBody>
          <a:bodyPr/>
          <a:lstStyle/>
          <a:p>
            <a:r>
              <a:rPr lang="en-US" dirty="0"/>
              <a:t>Friday 10</a:t>
            </a:r>
            <a:r>
              <a:rPr lang="en-US" baseline="30000" dirty="0"/>
              <a:t>th</a:t>
            </a:r>
            <a:r>
              <a:rPr lang="en-US" dirty="0"/>
              <a:t> May 2024: Managing Breathlessness workshop</a:t>
            </a:r>
          </a:p>
        </p:txBody>
      </p:sp>
    </p:spTree>
    <p:extLst>
      <p:ext uri="{BB962C8B-B14F-4D97-AF65-F5344CB8AC3E}">
        <p14:creationId xmlns:p14="http://schemas.microsoft.com/office/powerpoint/2010/main" val="398310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12" name="Graphic 11" descr="Tick with solid fill">
            <a:extLst>
              <a:ext uri="{FF2B5EF4-FFF2-40B4-BE49-F238E27FC236}">
                <a16:creationId xmlns:a16="http://schemas.microsoft.com/office/drawing/2014/main" id="{0DBF8A01-3C84-4A2D-ABCA-C3381BDA84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5742" y="2090669"/>
            <a:ext cx="692426" cy="692426"/>
          </a:xfrm>
          <a:prstGeom prst="rect">
            <a:avLst/>
          </a:prstGeom>
        </p:spPr>
      </p:pic>
      <p:sp>
        <p:nvSpPr>
          <p:cNvPr id="4" name="Title 3">
            <a:extLst>
              <a:ext uri="{FF2B5EF4-FFF2-40B4-BE49-F238E27FC236}">
                <a16:creationId xmlns:a16="http://schemas.microsoft.com/office/drawing/2014/main" id="{6186B7D8-03AB-4DA0-9930-211DCE815706}"/>
              </a:ext>
            </a:extLst>
          </p:cNvPr>
          <p:cNvSpPr>
            <a:spLocks noGrp="1"/>
          </p:cNvSpPr>
          <p:nvPr>
            <p:ph type="title"/>
          </p:nvPr>
        </p:nvSpPr>
        <p:spPr>
          <a:xfrm>
            <a:off x="838200" y="319674"/>
            <a:ext cx="10515600" cy="1325563"/>
          </a:xfrm>
        </p:spPr>
        <p:txBody>
          <a:bodyPr/>
          <a:lstStyle/>
          <a:p>
            <a:r>
              <a:rPr lang="en-GB" dirty="0">
                <a:solidFill>
                  <a:schemeClr val="tx2">
                    <a:lumMod val="90000"/>
                    <a:lumOff val="10000"/>
                  </a:schemeClr>
                </a:solidFill>
              </a:rPr>
              <a:t>                                    </a:t>
            </a:r>
            <a:r>
              <a:rPr lang="en-GB" b="1" dirty="0">
                <a:solidFill>
                  <a:schemeClr val="tx2">
                    <a:lumMod val="90000"/>
                    <a:lumOff val="10000"/>
                  </a:schemeClr>
                </a:solidFill>
              </a:rPr>
              <a:t>Techniques to try today</a:t>
            </a:r>
          </a:p>
        </p:txBody>
      </p:sp>
      <p:sp>
        <p:nvSpPr>
          <p:cNvPr id="5" name="Content Placeholder 4">
            <a:extLst>
              <a:ext uri="{FF2B5EF4-FFF2-40B4-BE49-F238E27FC236}">
                <a16:creationId xmlns:a16="http://schemas.microsoft.com/office/drawing/2014/main" id="{12BF446E-521A-45E6-AB12-62B33F759BD9}"/>
              </a:ext>
            </a:extLst>
          </p:cNvPr>
          <p:cNvSpPr>
            <a:spLocks noGrp="1"/>
          </p:cNvSpPr>
          <p:nvPr>
            <p:ph idx="1"/>
          </p:nvPr>
        </p:nvSpPr>
        <p:spPr>
          <a:xfrm>
            <a:off x="854783" y="1345277"/>
            <a:ext cx="10515600" cy="4918006"/>
          </a:xfrm>
        </p:spPr>
        <p:txBody>
          <a:bodyPr>
            <a:normAutofit fontScale="85000" lnSpcReduction="20000"/>
          </a:bodyPr>
          <a:lstStyle/>
          <a:p>
            <a:pPr>
              <a:lnSpc>
                <a:spcPct val="107000"/>
              </a:lnSpc>
              <a:spcAft>
                <a:spcPts val="800"/>
              </a:spcAft>
            </a:pPr>
            <a:r>
              <a:rPr lang="en-GB" sz="2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Positioning</a:t>
            </a:r>
            <a:r>
              <a:rPr lang="en-GB"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Some positions such as forward leaning in standing or sitting can help patients to reduce their breathlessness. </a:t>
            </a:r>
          </a:p>
          <a:p>
            <a:pPr>
              <a:lnSpc>
                <a:spcPct val="107000"/>
              </a:lnSpc>
              <a:spcAft>
                <a:spcPts val="800"/>
              </a:spcAft>
            </a:pPr>
            <a:r>
              <a:rPr lang="en-GB"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Nose breathing – Encourage patients to practise breathing in and out through their nose when they are at rest.  This helps to slow the breathing and allows air entry deeper in to the lungs.</a:t>
            </a:r>
          </a:p>
          <a:p>
            <a:pPr lvl="1">
              <a:lnSpc>
                <a:spcPct val="107000"/>
              </a:lnSpc>
              <a:spcAft>
                <a:spcPts val="800"/>
              </a:spcAft>
            </a:pPr>
            <a:r>
              <a:rPr lang="en-GB"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Try a mindful minute.</a:t>
            </a:r>
            <a:endParaRPr lang="en-GB" sz="2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GB"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Pursed lip breathing – When patients breathe or ‘blow’ out through pursed or narrowed lips this helps to keep the airways open.  The air is able to leave the lungs more easily and therefore making the next breath in easier.  </a:t>
            </a:r>
            <a:endParaRPr lang="en-GB" sz="2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GB"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Square breathing – This technique encourages patients to trace a square or rectangle with their eyes while breathing in along one edge of the shape and breathing out along the next edge.  It can help to focus on slowing down the rate of breathing. </a:t>
            </a:r>
            <a:endParaRPr lang="en-GB" sz="2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GB"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Tracing hand – Patients use their finger to trace up and down the fingers on their opposite hand.  Breathing IN as they trace up and OUT as they trace down.  </a:t>
            </a:r>
            <a:endParaRPr lang="en-GB" sz="2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GB" sz="2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Blow as you go – This can help for activities such as bending, reaching or lifting.  Patients are encouraged to breath OUT as they make the effort.</a:t>
            </a:r>
            <a:endParaRPr lang="en-GB" sz="21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18" name="Footer Placeholder 3">
            <a:extLst>
              <a:ext uri="{FF2B5EF4-FFF2-40B4-BE49-F238E27FC236}">
                <a16:creationId xmlns:a16="http://schemas.microsoft.com/office/drawing/2014/main" id="{B97DEFAA-65FB-45C5-B240-51961BE95DDE}"/>
              </a:ext>
            </a:extLst>
          </p:cNvPr>
          <p:cNvSpPr>
            <a:spLocks noGrp="1"/>
          </p:cNvSpPr>
          <p:nvPr>
            <p:ph type="ftr" sz="quarter" idx="11"/>
          </p:nvPr>
        </p:nvSpPr>
        <p:spPr>
          <a:xfrm>
            <a:off x="2299251" y="6417539"/>
            <a:ext cx="7841411" cy="365125"/>
          </a:xfrm>
        </p:spPr>
        <p:txBody>
          <a:bodyPr/>
          <a:lstStyle/>
          <a:p>
            <a:r>
              <a:rPr lang="en-US" dirty="0"/>
              <a:t>Friday 10</a:t>
            </a:r>
            <a:r>
              <a:rPr lang="en-US" baseline="30000" dirty="0"/>
              <a:t>th</a:t>
            </a:r>
            <a:r>
              <a:rPr lang="en-US" dirty="0"/>
              <a:t> May 2024: Managing Breathlessness workshop</a:t>
            </a:r>
          </a:p>
        </p:txBody>
      </p:sp>
    </p:spTree>
    <p:extLst>
      <p:ext uri="{BB962C8B-B14F-4D97-AF65-F5344CB8AC3E}">
        <p14:creationId xmlns:p14="http://schemas.microsoft.com/office/powerpoint/2010/main" val="188512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C5916D-F6C1-48AD-8A77-B784C02BC3BE}"/>
              </a:ext>
            </a:extLst>
          </p:cNvPr>
          <p:cNvPicPr>
            <a:picLocks noChangeAspect="1"/>
          </p:cNvPicPr>
          <p:nvPr/>
        </p:nvPicPr>
        <p:blipFill>
          <a:blip r:embed="rId3"/>
          <a:stretch>
            <a:fillRect/>
          </a:stretch>
        </p:blipFill>
        <p:spPr>
          <a:xfrm>
            <a:off x="881272" y="1583473"/>
            <a:ext cx="9621078" cy="4598666"/>
          </a:xfrm>
          <a:prstGeom prst="rect">
            <a:avLst/>
          </a:prstGeom>
        </p:spPr>
      </p:pic>
      <p:sp>
        <p:nvSpPr>
          <p:cNvPr id="3" name="Title 1">
            <a:extLst>
              <a:ext uri="{FF2B5EF4-FFF2-40B4-BE49-F238E27FC236}">
                <a16:creationId xmlns:a16="http://schemas.microsoft.com/office/drawing/2014/main" id="{E52EE31A-CBDF-4A7D-91A4-EC0C42057C7A}"/>
              </a:ext>
            </a:extLst>
          </p:cNvPr>
          <p:cNvSpPr>
            <a:spLocks noGrp="1"/>
          </p:cNvSpPr>
          <p:nvPr>
            <p:ph type="title"/>
          </p:nvPr>
        </p:nvSpPr>
        <p:spPr>
          <a:xfrm>
            <a:off x="1175228" y="782225"/>
            <a:ext cx="10515600" cy="801248"/>
          </a:xfrm>
        </p:spPr>
        <p:txBody>
          <a:bodyPr/>
          <a:lstStyle/>
          <a:p>
            <a:r>
              <a:rPr lang="en-GB" dirty="0">
                <a:solidFill>
                  <a:schemeClr val="tx2">
                    <a:lumMod val="90000"/>
                    <a:lumOff val="10000"/>
                  </a:schemeClr>
                </a:solidFill>
              </a:rPr>
              <a:t>Breathlessness management</a:t>
            </a:r>
          </a:p>
        </p:txBody>
      </p:sp>
      <p:pic>
        <p:nvPicPr>
          <p:cNvPr id="6" name="Picture 5">
            <a:extLst>
              <a:ext uri="{FF2B5EF4-FFF2-40B4-BE49-F238E27FC236}">
                <a16:creationId xmlns:a16="http://schemas.microsoft.com/office/drawing/2014/main" id="{78947BFA-9E61-4756-85CE-6DF1525B0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350" y="115795"/>
            <a:ext cx="1467678" cy="1467678"/>
          </a:xfrm>
          <a:prstGeom prst="rect">
            <a:avLst/>
          </a:prstGeom>
        </p:spPr>
      </p:pic>
      <p:sp>
        <p:nvSpPr>
          <p:cNvPr id="7" name="Footer Placeholder 3">
            <a:extLst>
              <a:ext uri="{FF2B5EF4-FFF2-40B4-BE49-F238E27FC236}">
                <a16:creationId xmlns:a16="http://schemas.microsoft.com/office/drawing/2014/main" id="{4899317D-4F39-4E86-B3F8-49FDD41DE30B}"/>
              </a:ext>
            </a:extLst>
          </p:cNvPr>
          <p:cNvSpPr>
            <a:spLocks noGrp="1"/>
          </p:cNvSpPr>
          <p:nvPr>
            <p:ph type="ftr" sz="quarter" idx="11"/>
          </p:nvPr>
        </p:nvSpPr>
        <p:spPr>
          <a:xfrm>
            <a:off x="2299251" y="6417539"/>
            <a:ext cx="7841411" cy="365125"/>
          </a:xfrm>
        </p:spPr>
        <p:txBody>
          <a:bodyPr/>
          <a:lstStyle/>
          <a:p>
            <a:r>
              <a:rPr lang="en-US" dirty="0"/>
              <a:t>Friday 10</a:t>
            </a:r>
            <a:r>
              <a:rPr lang="en-US" baseline="30000" dirty="0"/>
              <a:t>th</a:t>
            </a:r>
            <a:r>
              <a:rPr lang="en-US" dirty="0"/>
              <a:t> May 2024: Managing Breathlessness workshop</a:t>
            </a:r>
          </a:p>
        </p:txBody>
      </p:sp>
    </p:spTree>
    <p:extLst>
      <p:ext uri="{BB962C8B-B14F-4D97-AF65-F5344CB8AC3E}">
        <p14:creationId xmlns:p14="http://schemas.microsoft.com/office/powerpoint/2010/main" val="179043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FCE7-31B7-6F15-F057-9FCE05BEB6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CE08F6-CAD4-EE95-F0F9-35F2F3B27C1C}"/>
              </a:ext>
            </a:extLst>
          </p:cNvPr>
          <p:cNvSpPr>
            <a:spLocks noGrp="1"/>
          </p:cNvSpPr>
          <p:nvPr>
            <p:ph idx="1"/>
          </p:nvPr>
        </p:nvSpPr>
        <p:spPr/>
        <p:txBody>
          <a:bodyPr/>
          <a:lstStyle/>
          <a:p>
            <a:r>
              <a:rPr lang="en-US" dirty="0"/>
              <a:t>Further information</a:t>
            </a:r>
          </a:p>
          <a:p>
            <a:endParaRPr lang="en-US" dirty="0"/>
          </a:p>
          <a:p>
            <a:pPr marL="0" indent="0">
              <a:buNone/>
            </a:pPr>
            <a:r>
              <a:rPr lang="en-US" dirty="0"/>
              <a:t>IPCRG stand in Wonca village </a:t>
            </a:r>
          </a:p>
          <a:p>
            <a:pPr marL="0" indent="0">
              <a:buNone/>
            </a:pPr>
            <a:endParaRPr lang="en-US" dirty="0"/>
          </a:p>
        </p:txBody>
      </p:sp>
      <p:pic>
        <p:nvPicPr>
          <p:cNvPr id="4" name="Picture 3">
            <a:extLst>
              <a:ext uri="{FF2B5EF4-FFF2-40B4-BE49-F238E27FC236}">
                <a16:creationId xmlns:a16="http://schemas.microsoft.com/office/drawing/2014/main" id="{9296ACE0-B446-7351-7AF9-208F62C0C3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10638" y="4263522"/>
            <a:ext cx="3459741" cy="1332000"/>
          </a:xfrm>
          <a:prstGeom prst="rect">
            <a:avLst/>
          </a:prstGeom>
        </p:spPr>
      </p:pic>
    </p:spTree>
    <p:extLst>
      <p:ext uri="{BB962C8B-B14F-4D97-AF65-F5344CB8AC3E}">
        <p14:creationId xmlns:p14="http://schemas.microsoft.com/office/powerpoint/2010/main" val="3033662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D13A2-7D0C-4933-91EB-64C598712C5D}"/>
              </a:ext>
            </a:extLst>
          </p:cNvPr>
          <p:cNvSpPr>
            <a:spLocks noGrp="1"/>
          </p:cNvSpPr>
          <p:nvPr>
            <p:ph type="title"/>
          </p:nvPr>
        </p:nvSpPr>
        <p:spPr>
          <a:xfrm>
            <a:off x="838200" y="704780"/>
            <a:ext cx="10515600" cy="946152"/>
          </a:xfrm>
        </p:spPr>
        <p:txBody>
          <a:bodyPr/>
          <a:lstStyle/>
          <a:p>
            <a:r>
              <a:rPr lang="en-GB" dirty="0">
                <a:solidFill>
                  <a:schemeClr val="tx2">
                    <a:lumMod val="75000"/>
                    <a:lumOff val="25000"/>
                  </a:schemeClr>
                </a:solidFill>
              </a:rPr>
              <a:t>Burden of Breathlessness</a:t>
            </a:r>
          </a:p>
        </p:txBody>
      </p:sp>
      <p:sp>
        <p:nvSpPr>
          <p:cNvPr id="5" name="Rectangle: Rounded Corners 4">
            <a:extLst>
              <a:ext uri="{FF2B5EF4-FFF2-40B4-BE49-F238E27FC236}">
                <a16:creationId xmlns:a16="http://schemas.microsoft.com/office/drawing/2014/main" id="{CA791547-CEB3-460D-AB89-A53F70C98D20}"/>
              </a:ext>
            </a:extLst>
          </p:cNvPr>
          <p:cNvSpPr/>
          <p:nvPr/>
        </p:nvSpPr>
        <p:spPr>
          <a:xfrm>
            <a:off x="705679" y="1881808"/>
            <a:ext cx="3087756" cy="3074505"/>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a:p>
            <a:pPr algn="ctr"/>
            <a:endParaRPr lang="en-GB" sz="2400" dirty="0"/>
          </a:p>
          <a:p>
            <a:pPr algn="ctr"/>
            <a:r>
              <a:rPr lang="en-GB" sz="2400" dirty="0"/>
              <a:t>High burden to individuals living with breathlessness</a:t>
            </a:r>
          </a:p>
        </p:txBody>
      </p:sp>
      <p:sp>
        <p:nvSpPr>
          <p:cNvPr id="6" name="Rectangle: Rounded Corners 5">
            <a:extLst>
              <a:ext uri="{FF2B5EF4-FFF2-40B4-BE49-F238E27FC236}">
                <a16:creationId xmlns:a16="http://schemas.microsoft.com/office/drawing/2014/main" id="{EF60379E-3858-4F95-8AC9-7B51006E6442}"/>
              </a:ext>
            </a:extLst>
          </p:cNvPr>
          <p:cNvSpPr/>
          <p:nvPr/>
        </p:nvSpPr>
        <p:spPr>
          <a:xfrm>
            <a:off x="4552122" y="1842052"/>
            <a:ext cx="3087756" cy="3114262"/>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a:p>
            <a:pPr algn="ctr"/>
            <a:endParaRPr lang="en-GB" sz="2400" dirty="0"/>
          </a:p>
          <a:p>
            <a:pPr algn="ctr"/>
            <a:r>
              <a:rPr lang="en-GB" sz="2400" dirty="0"/>
              <a:t>High burden to healthcare system</a:t>
            </a:r>
          </a:p>
        </p:txBody>
      </p:sp>
      <p:sp>
        <p:nvSpPr>
          <p:cNvPr id="7" name="Rectangle: Rounded Corners 6">
            <a:extLst>
              <a:ext uri="{FF2B5EF4-FFF2-40B4-BE49-F238E27FC236}">
                <a16:creationId xmlns:a16="http://schemas.microsoft.com/office/drawing/2014/main" id="{6FB34D1E-84F7-4EC1-8A82-FC56B90815CF}"/>
              </a:ext>
            </a:extLst>
          </p:cNvPr>
          <p:cNvSpPr/>
          <p:nvPr/>
        </p:nvSpPr>
        <p:spPr>
          <a:xfrm>
            <a:off x="8398565" y="1842052"/>
            <a:ext cx="3087756" cy="3114262"/>
          </a:xfrm>
          <a:prstGeom prst="round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a:p>
            <a:pPr algn="ctr"/>
            <a:endParaRPr lang="en-GB" sz="2400" dirty="0"/>
          </a:p>
          <a:p>
            <a:pPr algn="ctr"/>
            <a:r>
              <a:rPr lang="en-GB" sz="2400" dirty="0"/>
              <a:t>Long delays to diagnosis </a:t>
            </a:r>
          </a:p>
        </p:txBody>
      </p:sp>
      <p:pic>
        <p:nvPicPr>
          <p:cNvPr id="10" name="Graphic 9" descr="Users with solid fill">
            <a:extLst>
              <a:ext uri="{FF2B5EF4-FFF2-40B4-BE49-F238E27FC236}">
                <a16:creationId xmlns:a16="http://schemas.microsoft.com/office/drawing/2014/main" id="{CE975104-DC7F-4CE1-8E46-F68AE4E33F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139" y="2024268"/>
            <a:ext cx="1278835" cy="1278835"/>
          </a:xfrm>
          <a:prstGeom prst="rect">
            <a:avLst/>
          </a:prstGeom>
        </p:spPr>
      </p:pic>
      <p:pic>
        <p:nvPicPr>
          <p:cNvPr id="12" name="Graphic 11" descr="Medical with solid fill">
            <a:extLst>
              <a:ext uri="{FF2B5EF4-FFF2-40B4-BE49-F238E27FC236}">
                <a16:creationId xmlns:a16="http://schemas.microsoft.com/office/drawing/2014/main" id="{78E0AF48-3978-4DB8-8E0B-DD44D3E336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5852" y="2143538"/>
            <a:ext cx="1040296" cy="1040296"/>
          </a:xfrm>
          <a:prstGeom prst="rect">
            <a:avLst/>
          </a:prstGeom>
        </p:spPr>
      </p:pic>
      <p:pic>
        <p:nvPicPr>
          <p:cNvPr id="14" name="Graphic 13" descr="Stethoscope with solid fill">
            <a:extLst>
              <a:ext uri="{FF2B5EF4-FFF2-40B4-BE49-F238E27FC236}">
                <a16:creationId xmlns:a16="http://schemas.microsoft.com/office/drawing/2014/main" id="{A6CD7C99-8D13-4A65-8775-8F946E2DDF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85243" y="2206485"/>
            <a:ext cx="914400" cy="914400"/>
          </a:xfrm>
          <a:prstGeom prst="rect">
            <a:avLst/>
          </a:prstGeom>
        </p:spPr>
      </p:pic>
      <p:pic>
        <p:nvPicPr>
          <p:cNvPr id="16" name="Graphic 15" descr="Upward trend with solid fill">
            <a:extLst>
              <a:ext uri="{FF2B5EF4-FFF2-40B4-BE49-F238E27FC236}">
                <a16:creationId xmlns:a16="http://schemas.microsoft.com/office/drawing/2014/main" id="{C1C1EE1C-2C12-4395-9183-311FCD4A60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16880" y="5091976"/>
            <a:ext cx="1325563" cy="1325563"/>
          </a:xfrm>
          <a:prstGeom prst="rect">
            <a:avLst/>
          </a:prstGeom>
        </p:spPr>
      </p:pic>
      <p:sp>
        <p:nvSpPr>
          <p:cNvPr id="18" name="Arrow: Right 17">
            <a:extLst>
              <a:ext uri="{FF2B5EF4-FFF2-40B4-BE49-F238E27FC236}">
                <a16:creationId xmlns:a16="http://schemas.microsoft.com/office/drawing/2014/main" id="{5140BB65-D463-457A-A7A1-00643DC6E689}"/>
              </a:ext>
            </a:extLst>
          </p:cNvPr>
          <p:cNvSpPr/>
          <p:nvPr/>
        </p:nvSpPr>
        <p:spPr>
          <a:xfrm>
            <a:off x="2617304" y="5356296"/>
            <a:ext cx="5781261" cy="796924"/>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 U R D E N</a:t>
            </a:r>
          </a:p>
        </p:txBody>
      </p:sp>
      <p:sp>
        <p:nvSpPr>
          <p:cNvPr id="11" name="Footer Placeholder 3">
            <a:extLst>
              <a:ext uri="{FF2B5EF4-FFF2-40B4-BE49-F238E27FC236}">
                <a16:creationId xmlns:a16="http://schemas.microsoft.com/office/drawing/2014/main" id="{B446C508-21B6-4898-AC76-6CE02A48B3F4}"/>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75380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12" name="Graphic 11" descr="Medical with solid fill">
            <a:extLst>
              <a:ext uri="{FF2B5EF4-FFF2-40B4-BE49-F238E27FC236}">
                <a16:creationId xmlns:a16="http://schemas.microsoft.com/office/drawing/2014/main" id="{78E0AF48-3978-4DB8-8E0B-DD44D3E33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5852" y="2143538"/>
            <a:ext cx="1040296" cy="1040296"/>
          </a:xfrm>
          <a:prstGeom prst="rect">
            <a:avLst/>
          </a:prstGeom>
        </p:spPr>
      </p:pic>
      <p:pic>
        <p:nvPicPr>
          <p:cNvPr id="14" name="Graphic 13" descr="Stethoscope with solid fill">
            <a:extLst>
              <a:ext uri="{FF2B5EF4-FFF2-40B4-BE49-F238E27FC236}">
                <a16:creationId xmlns:a16="http://schemas.microsoft.com/office/drawing/2014/main" id="{A6CD7C99-8D13-4A65-8775-8F946E2DD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5243" y="2206485"/>
            <a:ext cx="914400" cy="914400"/>
          </a:xfrm>
          <a:prstGeom prst="rect">
            <a:avLst/>
          </a:prstGeom>
        </p:spPr>
      </p:pic>
      <p:sp>
        <p:nvSpPr>
          <p:cNvPr id="11" name="Title 1">
            <a:extLst>
              <a:ext uri="{FF2B5EF4-FFF2-40B4-BE49-F238E27FC236}">
                <a16:creationId xmlns:a16="http://schemas.microsoft.com/office/drawing/2014/main" id="{FCAE6708-686E-44B4-8628-80A87E83EB3E}"/>
              </a:ext>
            </a:extLst>
          </p:cNvPr>
          <p:cNvSpPr>
            <a:spLocks noGrp="1"/>
          </p:cNvSpPr>
          <p:nvPr>
            <p:ph type="title"/>
          </p:nvPr>
        </p:nvSpPr>
        <p:spPr>
          <a:xfrm>
            <a:off x="838200" y="566495"/>
            <a:ext cx="10515600" cy="1325563"/>
          </a:xfrm>
        </p:spPr>
        <p:txBody>
          <a:bodyPr/>
          <a:lstStyle/>
          <a:p>
            <a:r>
              <a:rPr lang="en-GB" dirty="0">
                <a:solidFill>
                  <a:schemeClr val="tx2">
                    <a:lumMod val="75000"/>
                    <a:lumOff val="25000"/>
                  </a:schemeClr>
                </a:solidFill>
              </a:rPr>
              <a:t>Delays to diagnosis</a:t>
            </a:r>
          </a:p>
        </p:txBody>
      </p:sp>
      <p:pic>
        <p:nvPicPr>
          <p:cNvPr id="13" name="Graphic 12" descr="Stopwatch with solid fill">
            <a:extLst>
              <a:ext uri="{FF2B5EF4-FFF2-40B4-BE49-F238E27FC236}">
                <a16:creationId xmlns:a16="http://schemas.microsoft.com/office/drawing/2014/main" id="{36D39878-6644-41D7-8C53-AAF436FEF8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7741" y="2125696"/>
            <a:ext cx="685353" cy="685353"/>
          </a:xfrm>
          <a:prstGeom prst="rect">
            <a:avLst/>
          </a:prstGeom>
        </p:spPr>
      </p:pic>
      <p:pic>
        <p:nvPicPr>
          <p:cNvPr id="15" name="Graphic 14" descr="CheckList with solid fill">
            <a:extLst>
              <a:ext uri="{FF2B5EF4-FFF2-40B4-BE49-F238E27FC236}">
                <a16:creationId xmlns:a16="http://schemas.microsoft.com/office/drawing/2014/main" id="{2B7B390D-B338-4616-BB2C-C6CDA918E6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7741" y="3013921"/>
            <a:ext cx="717496" cy="717496"/>
          </a:xfrm>
          <a:prstGeom prst="rect">
            <a:avLst/>
          </a:prstGeom>
        </p:spPr>
      </p:pic>
      <p:pic>
        <p:nvPicPr>
          <p:cNvPr id="17" name="Graphic 16" descr="Stethoscope with solid fill">
            <a:extLst>
              <a:ext uri="{FF2B5EF4-FFF2-40B4-BE49-F238E27FC236}">
                <a16:creationId xmlns:a16="http://schemas.microsoft.com/office/drawing/2014/main" id="{D0FD435B-4396-46DD-B905-02C4315BE8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5576" y="3934289"/>
            <a:ext cx="599661" cy="599661"/>
          </a:xfrm>
          <a:prstGeom prst="rect">
            <a:avLst/>
          </a:prstGeom>
        </p:spPr>
      </p:pic>
      <p:pic>
        <p:nvPicPr>
          <p:cNvPr id="19" name="Graphic 18" descr="Downward trend graph with solid fill">
            <a:extLst>
              <a:ext uri="{FF2B5EF4-FFF2-40B4-BE49-F238E27FC236}">
                <a16:creationId xmlns:a16="http://schemas.microsoft.com/office/drawing/2014/main" id="{D8ACDDE7-A863-4E39-9E8C-CBD997436A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7741" y="4736822"/>
            <a:ext cx="717497" cy="717497"/>
          </a:xfrm>
          <a:prstGeom prst="rect">
            <a:avLst/>
          </a:prstGeom>
        </p:spPr>
      </p:pic>
      <p:sp>
        <p:nvSpPr>
          <p:cNvPr id="20" name="Content Placeholder 2">
            <a:extLst>
              <a:ext uri="{FF2B5EF4-FFF2-40B4-BE49-F238E27FC236}">
                <a16:creationId xmlns:a16="http://schemas.microsoft.com/office/drawing/2014/main" id="{B61A0A02-DD90-4BEC-9B6D-057CBCA781E8}"/>
              </a:ext>
            </a:extLst>
          </p:cNvPr>
          <p:cNvSpPr>
            <a:spLocks noGrp="1"/>
          </p:cNvSpPr>
          <p:nvPr>
            <p:ph idx="1"/>
          </p:nvPr>
        </p:nvSpPr>
        <p:spPr>
          <a:xfrm>
            <a:off x="1676400" y="2206485"/>
            <a:ext cx="10515600" cy="4351338"/>
          </a:xfrm>
        </p:spPr>
        <p:txBody>
          <a:bodyPr/>
          <a:lstStyle/>
          <a:p>
            <a:pPr marL="0" indent="0">
              <a:buNone/>
            </a:pPr>
            <a:r>
              <a:rPr lang="en-GB" sz="3600" dirty="0">
                <a:solidFill>
                  <a:schemeClr val="tx2">
                    <a:lumMod val="75000"/>
                    <a:lumOff val="25000"/>
                  </a:schemeClr>
                </a:solidFill>
              </a:rPr>
              <a:t>Delayed presentation to seek help</a:t>
            </a:r>
          </a:p>
          <a:p>
            <a:pPr marL="0" indent="0">
              <a:buNone/>
            </a:pPr>
            <a:endParaRPr lang="en-GB" sz="800" dirty="0">
              <a:solidFill>
                <a:schemeClr val="tx2">
                  <a:lumMod val="75000"/>
                  <a:lumOff val="25000"/>
                </a:schemeClr>
              </a:solidFill>
            </a:endParaRPr>
          </a:p>
          <a:p>
            <a:pPr marL="0" indent="0">
              <a:buNone/>
            </a:pPr>
            <a:r>
              <a:rPr lang="en-GB" sz="3600" dirty="0">
                <a:solidFill>
                  <a:schemeClr val="tx2">
                    <a:lumMod val="75000"/>
                    <a:lumOff val="25000"/>
                  </a:schemeClr>
                </a:solidFill>
              </a:rPr>
              <a:t>Incremental approach to investigations</a:t>
            </a:r>
          </a:p>
          <a:p>
            <a:pPr marL="0" indent="0">
              <a:buNone/>
            </a:pPr>
            <a:endParaRPr lang="en-GB" sz="800" dirty="0">
              <a:solidFill>
                <a:schemeClr val="tx2">
                  <a:lumMod val="75000"/>
                  <a:lumOff val="25000"/>
                </a:schemeClr>
              </a:solidFill>
            </a:endParaRPr>
          </a:p>
          <a:p>
            <a:pPr marL="0" indent="0">
              <a:buNone/>
            </a:pPr>
            <a:r>
              <a:rPr lang="en-GB" sz="3600" dirty="0">
                <a:solidFill>
                  <a:schemeClr val="tx2">
                    <a:lumMod val="75000"/>
                    <a:lumOff val="25000"/>
                  </a:schemeClr>
                </a:solidFill>
              </a:rPr>
              <a:t>A disease focused model of care</a:t>
            </a:r>
          </a:p>
          <a:p>
            <a:pPr marL="0" indent="0">
              <a:buNone/>
            </a:pPr>
            <a:endParaRPr lang="en-GB" sz="800" dirty="0">
              <a:solidFill>
                <a:schemeClr val="tx2">
                  <a:lumMod val="75000"/>
                  <a:lumOff val="25000"/>
                </a:schemeClr>
              </a:solidFill>
            </a:endParaRPr>
          </a:p>
          <a:p>
            <a:pPr marL="0" indent="0">
              <a:buNone/>
            </a:pPr>
            <a:r>
              <a:rPr lang="en-GB" sz="3600" dirty="0">
                <a:solidFill>
                  <a:schemeClr val="tx2">
                    <a:lumMod val="75000"/>
                    <a:lumOff val="25000"/>
                  </a:schemeClr>
                </a:solidFill>
              </a:rPr>
              <a:t>Poor adherence to specific disease-specific pathways</a:t>
            </a:r>
          </a:p>
        </p:txBody>
      </p:sp>
      <p:sp>
        <p:nvSpPr>
          <p:cNvPr id="16" name="Footer Placeholder 3">
            <a:extLst>
              <a:ext uri="{FF2B5EF4-FFF2-40B4-BE49-F238E27FC236}">
                <a16:creationId xmlns:a16="http://schemas.microsoft.com/office/drawing/2014/main" id="{DB98B9D6-5B56-4CA2-9413-154DD2453F40}"/>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33274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AA6A-4AAF-E435-7179-11EC4B2D3A09}"/>
            </a:ext>
          </a:extLst>
        </p:cNvPr>
        <p:cNvGrpSpPr/>
        <p:nvPr/>
      </p:nvGrpSpPr>
      <p:grpSpPr>
        <a:xfrm>
          <a:off x="0" y="0"/>
          <a:ext cx="0" cy="0"/>
          <a:chOff x="0" y="0"/>
          <a:chExt cx="0" cy="0"/>
        </a:xfrm>
      </p:grpSpPr>
      <p:pic>
        <p:nvPicPr>
          <p:cNvPr id="12" name="Graphic 11" descr="Medical with solid fill">
            <a:extLst>
              <a:ext uri="{FF2B5EF4-FFF2-40B4-BE49-F238E27FC236}">
                <a16:creationId xmlns:a16="http://schemas.microsoft.com/office/drawing/2014/main" id="{78E0AF48-3978-4DB8-8E0B-DD44D3E33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5852" y="2143538"/>
            <a:ext cx="1040296" cy="1040296"/>
          </a:xfrm>
          <a:prstGeom prst="rect">
            <a:avLst/>
          </a:prstGeom>
        </p:spPr>
      </p:pic>
      <p:pic>
        <p:nvPicPr>
          <p:cNvPr id="14" name="Graphic 13" descr="Stethoscope with solid fill">
            <a:extLst>
              <a:ext uri="{FF2B5EF4-FFF2-40B4-BE49-F238E27FC236}">
                <a16:creationId xmlns:a16="http://schemas.microsoft.com/office/drawing/2014/main" id="{A6CD7C99-8D13-4A65-8775-8F946E2DDF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85243" y="2206485"/>
            <a:ext cx="914400" cy="914400"/>
          </a:xfrm>
          <a:prstGeom prst="rect">
            <a:avLst/>
          </a:prstGeom>
        </p:spPr>
      </p:pic>
      <p:sp>
        <p:nvSpPr>
          <p:cNvPr id="16" name="Rectangle 15">
            <a:extLst>
              <a:ext uri="{FF2B5EF4-FFF2-40B4-BE49-F238E27FC236}">
                <a16:creationId xmlns:a16="http://schemas.microsoft.com/office/drawing/2014/main" id="{C7F11A3B-2702-4693-A1DD-E3D00ACE3DB9}"/>
              </a:ext>
            </a:extLst>
          </p:cNvPr>
          <p:cNvSpPr/>
          <p:nvPr/>
        </p:nvSpPr>
        <p:spPr>
          <a:xfrm>
            <a:off x="338961" y="2965746"/>
            <a:ext cx="5680364" cy="4433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Block Arc 17">
            <a:extLst>
              <a:ext uri="{FF2B5EF4-FFF2-40B4-BE49-F238E27FC236}">
                <a16:creationId xmlns:a16="http://schemas.microsoft.com/office/drawing/2014/main" id="{C3739497-3111-445F-8F5F-E00AF4885F22}"/>
              </a:ext>
            </a:extLst>
          </p:cNvPr>
          <p:cNvSpPr/>
          <p:nvPr/>
        </p:nvSpPr>
        <p:spPr>
          <a:xfrm>
            <a:off x="5632268" y="2225579"/>
            <a:ext cx="1588654" cy="1551709"/>
          </a:xfrm>
          <a:prstGeom prst="blockArc">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Block Arc 20">
            <a:extLst>
              <a:ext uri="{FF2B5EF4-FFF2-40B4-BE49-F238E27FC236}">
                <a16:creationId xmlns:a16="http://schemas.microsoft.com/office/drawing/2014/main" id="{EE3B5659-3B80-49A5-BE4C-1BCE21613F02}"/>
              </a:ext>
            </a:extLst>
          </p:cNvPr>
          <p:cNvSpPr/>
          <p:nvPr/>
        </p:nvSpPr>
        <p:spPr>
          <a:xfrm rot="10800000">
            <a:off x="6835334" y="1910572"/>
            <a:ext cx="1588654" cy="2065809"/>
          </a:xfrm>
          <a:prstGeom prst="blockArc">
            <a:avLst>
              <a:gd name="adj1" fmla="val 10768802"/>
              <a:gd name="adj2" fmla="val 139212"/>
              <a:gd name="adj3" fmla="val 2376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Block Arc 21">
            <a:extLst>
              <a:ext uri="{FF2B5EF4-FFF2-40B4-BE49-F238E27FC236}">
                <a16:creationId xmlns:a16="http://schemas.microsoft.com/office/drawing/2014/main" id="{252FDD6D-055E-42E3-BEBA-5C020FEAAEAA}"/>
              </a:ext>
            </a:extLst>
          </p:cNvPr>
          <p:cNvSpPr/>
          <p:nvPr/>
        </p:nvSpPr>
        <p:spPr>
          <a:xfrm>
            <a:off x="8042435" y="1698057"/>
            <a:ext cx="1588654" cy="2535380"/>
          </a:xfrm>
          <a:prstGeom prst="blockArc">
            <a:avLst>
              <a:gd name="adj1" fmla="val 10800000"/>
              <a:gd name="adj2" fmla="val 0"/>
              <a:gd name="adj3" fmla="val 23182"/>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22">
            <a:extLst>
              <a:ext uri="{FF2B5EF4-FFF2-40B4-BE49-F238E27FC236}">
                <a16:creationId xmlns:a16="http://schemas.microsoft.com/office/drawing/2014/main" id="{102DD34F-BF96-4958-81D7-C92D855E83E1}"/>
              </a:ext>
            </a:extLst>
          </p:cNvPr>
          <p:cNvSpPr/>
          <p:nvPr/>
        </p:nvSpPr>
        <p:spPr>
          <a:xfrm>
            <a:off x="9261631" y="2957676"/>
            <a:ext cx="2322552" cy="4433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17">
            <a:extLst>
              <a:ext uri="{FF2B5EF4-FFF2-40B4-BE49-F238E27FC236}">
                <a16:creationId xmlns:a16="http://schemas.microsoft.com/office/drawing/2014/main" id="{B175B047-4A06-458B-990A-B455D5E6A8F7}"/>
              </a:ext>
            </a:extLst>
          </p:cNvPr>
          <p:cNvSpPr/>
          <p:nvPr/>
        </p:nvSpPr>
        <p:spPr>
          <a:xfrm>
            <a:off x="2063784" y="914400"/>
            <a:ext cx="2317435" cy="142126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lumOff val="25000"/>
                  </a:schemeClr>
                </a:solidFill>
              </a:rPr>
              <a:t>1. Recognising and validating symptoms of breathlessness is an important first step</a:t>
            </a:r>
          </a:p>
        </p:txBody>
      </p:sp>
      <p:sp>
        <p:nvSpPr>
          <p:cNvPr id="25" name="Block Arc 24">
            <a:extLst>
              <a:ext uri="{FF2B5EF4-FFF2-40B4-BE49-F238E27FC236}">
                <a16:creationId xmlns:a16="http://schemas.microsoft.com/office/drawing/2014/main" id="{DB00E25C-D9DF-4417-9F6A-A87C396C78FA}"/>
              </a:ext>
            </a:extLst>
          </p:cNvPr>
          <p:cNvSpPr/>
          <p:nvPr/>
        </p:nvSpPr>
        <p:spPr>
          <a:xfrm>
            <a:off x="2569527" y="2815706"/>
            <a:ext cx="1156271" cy="922590"/>
          </a:xfrm>
          <a:prstGeom prst="blockArc">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Block Arc 25">
            <a:extLst>
              <a:ext uri="{FF2B5EF4-FFF2-40B4-BE49-F238E27FC236}">
                <a16:creationId xmlns:a16="http://schemas.microsoft.com/office/drawing/2014/main" id="{46C4C4B9-7224-4DE1-84A9-C4A75ED2F21C}"/>
              </a:ext>
            </a:extLst>
          </p:cNvPr>
          <p:cNvSpPr/>
          <p:nvPr/>
        </p:nvSpPr>
        <p:spPr>
          <a:xfrm rot="10800000">
            <a:off x="3516727" y="2703861"/>
            <a:ext cx="1156271" cy="922590"/>
          </a:xfrm>
          <a:prstGeom prst="blockArc">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ounded Rectangle 21">
            <a:extLst>
              <a:ext uri="{FF2B5EF4-FFF2-40B4-BE49-F238E27FC236}">
                <a16:creationId xmlns:a16="http://schemas.microsoft.com/office/drawing/2014/main" id="{13067FFF-D1F4-4DD8-B202-CE5948C42C59}"/>
              </a:ext>
            </a:extLst>
          </p:cNvPr>
          <p:cNvSpPr/>
          <p:nvPr/>
        </p:nvSpPr>
        <p:spPr>
          <a:xfrm>
            <a:off x="6016433" y="742224"/>
            <a:ext cx="2788680" cy="8756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lumOff val="25000"/>
                  </a:schemeClr>
                </a:solidFill>
              </a:rPr>
              <a:t>2. Clinical decision-making for breathlessness is complex</a:t>
            </a:r>
          </a:p>
        </p:txBody>
      </p:sp>
      <p:sp>
        <p:nvSpPr>
          <p:cNvPr id="28" name="Rounded Rectangle 23">
            <a:extLst>
              <a:ext uri="{FF2B5EF4-FFF2-40B4-BE49-F238E27FC236}">
                <a16:creationId xmlns:a16="http://schemas.microsoft.com/office/drawing/2014/main" id="{4D383DAA-0EBD-4676-9E12-C86AB0817735}"/>
              </a:ext>
            </a:extLst>
          </p:cNvPr>
          <p:cNvSpPr/>
          <p:nvPr/>
        </p:nvSpPr>
        <p:spPr>
          <a:xfrm>
            <a:off x="6603830" y="2104683"/>
            <a:ext cx="2201283" cy="152176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lumOff val="25000"/>
                  </a:schemeClr>
                </a:solidFill>
              </a:rPr>
              <a:t>3. Difficult conversations arise when a disease-related diagnosis is not confirmed</a:t>
            </a:r>
          </a:p>
        </p:txBody>
      </p:sp>
      <p:sp>
        <p:nvSpPr>
          <p:cNvPr id="29" name="Rectangle 28">
            <a:extLst>
              <a:ext uri="{FF2B5EF4-FFF2-40B4-BE49-F238E27FC236}">
                <a16:creationId xmlns:a16="http://schemas.microsoft.com/office/drawing/2014/main" id="{D76AF091-6439-403E-AA03-9845BFFAD425}"/>
              </a:ext>
            </a:extLst>
          </p:cNvPr>
          <p:cNvSpPr/>
          <p:nvPr/>
        </p:nvSpPr>
        <p:spPr>
          <a:xfrm>
            <a:off x="667943" y="3165156"/>
            <a:ext cx="691621" cy="7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99A7A61-97D6-496C-AD09-FD4632B17D91}"/>
              </a:ext>
            </a:extLst>
          </p:cNvPr>
          <p:cNvSpPr/>
          <p:nvPr/>
        </p:nvSpPr>
        <p:spPr>
          <a:xfrm>
            <a:off x="1709418" y="3169723"/>
            <a:ext cx="691621" cy="7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B239BB8-3315-4C6F-A7FB-D00C7D1EB828}"/>
              </a:ext>
            </a:extLst>
          </p:cNvPr>
          <p:cNvSpPr/>
          <p:nvPr/>
        </p:nvSpPr>
        <p:spPr>
          <a:xfrm>
            <a:off x="2812898" y="3165156"/>
            <a:ext cx="691621" cy="7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5BFA324-82F3-48F3-8EBE-A4F09B13BEEB}"/>
              </a:ext>
            </a:extLst>
          </p:cNvPr>
          <p:cNvSpPr/>
          <p:nvPr/>
        </p:nvSpPr>
        <p:spPr>
          <a:xfrm>
            <a:off x="3821301" y="3165156"/>
            <a:ext cx="691621" cy="7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ED1CC9E-37FC-4C98-A82C-FF2E8FFBCD25}"/>
              </a:ext>
            </a:extLst>
          </p:cNvPr>
          <p:cNvSpPr/>
          <p:nvPr/>
        </p:nvSpPr>
        <p:spPr>
          <a:xfrm>
            <a:off x="6282036" y="2402149"/>
            <a:ext cx="267422" cy="74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B3609FA-751B-420B-A07B-B42FA45B4F36}"/>
              </a:ext>
            </a:extLst>
          </p:cNvPr>
          <p:cNvSpPr/>
          <p:nvPr/>
        </p:nvSpPr>
        <p:spPr>
          <a:xfrm>
            <a:off x="7457386" y="3737844"/>
            <a:ext cx="393416" cy="9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BD487F1-586F-4757-98D8-AB1B0685EFD0}"/>
              </a:ext>
            </a:extLst>
          </p:cNvPr>
          <p:cNvSpPr/>
          <p:nvPr/>
        </p:nvSpPr>
        <p:spPr>
          <a:xfrm>
            <a:off x="9685461" y="3159703"/>
            <a:ext cx="691621" cy="7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AA57192-8A63-497D-B784-9763BFA00FB3}"/>
              </a:ext>
            </a:extLst>
          </p:cNvPr>
          <p:cNvSpPr/>
          <p:nvPr/>
        </p:nvSpPr>
        <p:spPr>
          <a:xfrm>
            <a:off x="8654165" y="1910572"/>
            <a:ext cx="393416" cy="9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A054DCD-6DEA-4ACB-A73E-BC7CE404CEC0}"/>
              </a:ext>
            </a:extLst>
          </p:cNvPr>
          <p:cNvSpPr/>
          <p:nvPr/>
        </p:nvSpPr>
        <p:spPr>
          <a:xfrm rot="5018352">
            <a:off x="9199054" y="2635979"/>
            <a:ext cx="393416" cy="9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a:extLst>
              <a:ext uri="{FF2B5EF4-FFF2-40B4-BE49-F238E27FC236}">
                <a16:creationId xmlns:a16="http://schemas.microsoft.com/office/drawing/2014/main" id="{F81FD932-19B0-4929-BF67-E80160F03DCC}"/>
              </a:ext>
            </a:extLst>
          </p:cNvPr>
          <p:cNvCxnSpPr/>
          <p:nvPr/>
        </p:nvCxnSpPr>
        <p:spPr>
          <a:xfrm>
            <a:off x="4662190" y="1355376"/>
            <a:ext cx="1074531" cy="10468"/>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0E98E71-D6EA-4719-BE2F-0F6237707C9C}"/>
              </a:ext>
            </a:extLst>
          </p:cNvPr>
          <p:cNvCxnSpPr/>
          <p:nvPr/>
        </p:nvCxnSpPr>
        <p:spPr>
          <a:xfrm>
            <a:off x="5174991" y="903380"/>
            <a:ext cx="5310" cy="107216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2">
            <a:extLst>
              <a:ext uri="{FF2B5EF4-FFF2-40B4-BE49-F238E27FC236}">
                <a16:creationId xmlns:a16="http://schemas.microsoft.com/office/drawing/2014/main" id="{7148ECF0-AE31-4F87-8997-523D6D5F5280}"/>
              </a:ext>
            </a:extLst>
          </p:cNvPr>
          <p:cNvSpPr/>
          <p:nvPr/>
        </p:nvSpPr>
        <p:spPr>
          <a:xfrm>
            <a:off x="9328551" y="749749"/>
            <a:ext cx="2534777" cy="119397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lumMod val="75000"/>
                    <a:lumOff val="25000"/>
                  </a:schemeClr>
                </a:solidFill>
              </a:rPr>
              <a:t>4. Disease management rather than symptom management is prioritised by clinicians</a:t>
            </a:r>
          </a:p>
        </p:txBody>
      </p:sp>
      <p:sp>
        <p:nvSpPr>
          <p:cNvPr id="41" name="Horizontal Scroll 10">
            <a:extLst>
              <a:ext uri="{FF2B5EF4-FFF2-40B4-BE49-F238E27FC236}">
                <a16:creationId xmlns:a16="http://schemas.microsoft.com/office/drawing/2014/main" id="{2AA937F4-2591-49DE-BB82-CA6CEF265C34}"/>
              </a:ext>
            </a:extLst>
          </p:cNvPr>
          <p:cNvSpPr/>
          <p:nvPr/>
        </p:nvSpPr>
        <p:spPr>
          <a:xfrm>
            <a:off x="10339600" y="2223062"/>
            <a:ext cx="1588654" cy="606986"/>
          </a:xfrm>
          <a:prstGeom prst="horizontalScroll">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DIAGNOSIS</a:t>
            </a:r>
          </a:p>
        </p:txBody>
      </p:sp>
      <p:sp>
        <p:nvSpPr>
          <p:cNvPr id="42" name="Left-Right Arrow 12">
            <a:extLst>
              <a:ext uri="{FF2B5EF4-FFF2-40B4-BE49-F238E27FC236}">
                <a16:creationId xmlns:a16="http://schemas.microsoft.com/office/drawing/2014/main" id="{CC754107-A05B-4464-A204-E16E3D62E947}"/>
              </a:ext>
            </a:extLst>
          </p:cNvPr>
          <p:cNvSpPr/>
          <p:nvPr/>
        </p:nvSpPr>
        <p:spPr>
          <a:xfrm>
            <a:off x="1359564" y="4354333"/>
            <a:ext cx="9480714" cy="1212164"/>
          </a:xfrm>
          <a:prstGeom prst="leftRightArrow">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Patient experience is influenced by clinician communication style</a:t>
            </a:r>
          </a:p>
        </p:txBody>
      </p:sp>
      <p:sp>
        <p:nvSpPr>
          <p:cNvPr id="43" name="Horizontal Scroll 39">
            <a:extLst>
              <a:ext uri="{FF2B5EF4-FFF2-40B4-BE49-F238E27FC236}">
                <a16:creationId xmlns:a16="http://schemas.microsoft.com/office/drawing/2014/main" id="{9AFDD98B-5A94-451C-9292-C5DED0B97078}"/>
              </a:ext>
            </a:extLst>
          </p:cNvPr>
          <p:cNvSpPr/>
          <p:nvPr/>
        </p:nvSpPr>
        <p:spPr>
          <a:xfrm>
            <a:off x="238608" y="2223062"/>
            <a:ext cx="1774048" cy="627155"/>
          </a:xfrm>
          <a:prstGeom prst="horizontalScroll">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SYMPTOMS</a:t>
            </a:r>
          </a:p>
        </p:txBody>
      </p:sp>
      <p:sp>
        <p:nvSpPr>
          <p:cNvPr id="44" name="Rectangle 43">
            <a:extLst>
              <a:ext uri="{FF2B5EF4-FFF2-40B4-BE49-F238E27FC236}">
                <a16:creationId xmlns:a16="http://schemas.microsoft.com/office/drawing/2014/main" id="{67251DBD-68CC-4D15-A322-080AD9EE286F}"/>
              </a:ext>
            </a:extLst>
          </p:cNvPr>
          <p:cNvSpPr/>
          <p:nvPr/>
        </p:nvSpPr>
        <p:spPr>
          <a:xfrm>
            <a:off x="10682366" y="3174851"/>
            <a:ext cx="691621" cy="77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Down Arrow 53">
            <a:extLst>
              <a:ext uri="{FF2B5EF4-FFF2-40B4-BE49-F238E27FC236}">
                <a16:creationId xmlns:a16="http://schemas.microsoft.com/office/drawing/2014/main" id="{9BAEF2E0-5049-4CC8-A45C-4C6869A9203A}"/>
              </a:ext>
            </a:extLst>
          </p:cNvPr>
          <p:cNvSpPr/>
          <p:nvPr/>
        </p:nvSpPr>
        <p:spPr>
          <a:xfrm>
            <a:off x="4839495" y="3401022"/>
            <a:ext cx="699043" cy="958685"/>
          </a:xfrm>
          <a:prstGeom prst="down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Down Arrow 54">
            <a:extLst>
              <a:ext uri="{FF2B5EF4-FFF2-40B4-BE49-F238E27FC236}">
                <a16:creationId xmlns:a16="http://schemas.microsoft.com/office/drawing/2014/main" id="{FD931AAF-F565-4BF8-9048-0B4C869640AC}"/>
              </a:ext>
            </a:extLst>
          </p:cNvPr>
          <p:cNvSpPr/>
          <p:nvPr/>
        </p:nvSpPr>
        <p:spPr>
          <a:xfrm rot="10800000">
            <a:off x="4825680" y="2032867"/>
            <a:ext cx="699043" cy="958685"/>
          </a:xfrm>
          <a:prstGeom prst="down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3CBC3B3-6A6E-45BC-8C02-B1CB2EE53F80}"/>
              </a:ext>
            </a:extLst>
          </p:cNvPr>
          <p:cNvSpPr/>
          <p:nvPr/>
        </p:nvSpPr>
        <p:spPr>
          <a:xfrm rot="5400000">
            <a:off x="4992308" y="3687119"/>
            <a:ext cx="393416" cy="9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BD681E1D-26BC-473D-9B7F-168B8D3003F2}"/>
              </a:ext>
            </a:extLst>
          </p:cNvPr>
          <p:cNvSpPr/>
          <p:nvPr/>
        </p:nvSpPr>
        <p:spPr>
          <a:xfrm rot="5400000">
            <a:off x="4978283" y="2607810"/>
            <a:ext cx="393416" cy="9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Graphic 48" descr="Walk with solid fill">
            <a:extLst>
              <a:ext uri="{FF2B5EF4-FFF2-40B4-BE49-F238E27FC236}">
                <a16:creationId xmlns:a16="http://schemas.microsoft.com/office/drawing/2014/main" id="{9EFA90E7-068C-47A6-84A1-BFBB686A6E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0646" y="1002673"/>
            <a:ext cx="1146214" cy="1146214"/>
          </a:xfrm>
          <a:prstGeom prst="rect">
            <a:avLst/>
          </a:prstGeom>
        </p:spPr>
      </p:pic>
      <p:sp>
        <p:nvSpPr>
          <p:cNvPr id="52" name="Footer Placeholder 3">
            <a:extLst>
              <a:ext uri="{FF2B5EF4-FFF2-40B4-BE49-F238E27FC236}">
                <a16:creationId xmlns:a16="http://schemas.microsoft.com/office/drawing/2014/main" id="{AE85ADBF-6151-4CC1-ACBC-F9341955613A}"/>
              </a:ext>
            </a:extLst>
          </p:cNvPr>
          <p:cNvSpPr>
            <a:spLocks noGrp="1"/>
          </p:cNvSpPr>
          <p:nvPr>
            <p:ph type="ftr" sz="quarter" idx="11"/>
          </p:nvPr>
        </p:nvSpPr>
        <p:spPr>
          <a:xfrm>
            <a:off x="2299251" y="6417539"/>
            <a:ext cx="7841411" cy="365125"/>
          </a:xfrm>
        </p:spPr>
        <p:txBody>
          <a:bodyPr/>
          <a:lstStyle/>
          <a:p>
            <a:r>
              <a:rPr lang="en-US" dirty="0"/>
              <a:t>Thursday 9</a:t>
            </a:r>
            <a:r>
              <a:rPr lang="en-US" baseline="30000" dirty="0"/>
              <a:t>th</a:t>
            </a:r>
            <a:r>
              <a:rPr lang="en-US" dirty="0"/>
              <a:t> May 2024, </a:t>
            </a:r>
            <a:r>
              <a:rPr lang="en-GB" dirty="0"/>
              <a:t>Session 2: </a:t>
            </a:r>
            <a:r>
              <a:rPr lang="en-GB" sz="1200" dirty="0"/>
              <a:t>Assessment and diagnosis of the cause of breathlessness, </a:t>
            </a:r>
            <a:r>
              <a:rPr lang="en-US" dirty="0"/>
              <a:t>Gillian Doe</a:t>
            </a:r>
          </a:p>
        </p:txBody>
      </p:sp>
    </p:spTree>
    <p:extLst>
      <p:ext uri="{BB962C8B-B14F-4D97-AF65-F5344CB8AC3E}">
        <p14:creationId xmlns:p14="http://schemas.microsoft.com/office/powerpoint/2010/main" val="31638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40" grpId="0" animBg="1"/>
      <p:bldP spid="42" grpId="0" animBg="1"/>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TotalTime>
  <Words>3468</Words>
  <Application>Microsoft Macintosh PowerPoint</Application>
  <PresentationFormat>Widescreen</PresentationFormat>
  <Paragraphs>409</Paragraphs>
  <Slides>64</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Aptos</vt:lpstr>
      <vt:lpstr>Arial</vt:lpstr>
      <vt:lpstr>Avenir Book</vt:lpstr>
      <vt:lpstr>Calibri</vt:lpstr>
      <vt:lpstr>Calibri Light</vt:lpstr>
      <vt:lpstr>Helvetica Neue</vt:lpstr>
      <vt:lpstr>Symbol</vt:lpstr>
      <vt:lpstr>Wingdings</vt:lpstr>
      <vt:lpstr>Motiv Office</vt:lpstr>
      <vt:lpstr>Breathlessness- a distressing, disabling tabling, daily challenge for patients and GPs</vt:lpstr>
      <vt:lpstr>Disclosure of Interests</vt:lpstr>
      <vt:lpstr>Who we are and Why this workshop</vt:lpstr>
      <vt:lpstr>Workshop format</vt:lpstr>
      <vt:lpstr>PowerPoint Presentation</vt:lpstr>
      <vt:lpstr>Assessment and diagnosis of the cause of breathlessness Appropriate context-dependent diagnostic approaches in primary care: eliciting a bio-psycho-social history</vt:lpstr>
      <vt:lpstr>Burden of Breathlessness</vt:lpstr>
      <vt:lpstr>Delays to diagnosis</vt:lpstr>
      <vt:lpstr>PowerPoint Presentation</vt:lpstr>
      <vt:lpstr>Disease-based v. Symptom based approach</vt:lpstr>
      <vt:lpstr>PowerPoint Presentation</vt:lpstr>
      <vt:lpstr>PowerPoint Presentation</vt:lpstr>
      <vt:lpstr>PowerPoint Presentation</vt:lpstr>
      <vt:lpstr>PowerPoint Presentation</vt:lpstr>
      <vt:lpstr>Breathlessness management</vt:lpstr>
      <vt:lpstr>PowerPoint Presentation</vt:lpstr>
      <vt:lpstr>In summary</vt:lpstr>
      <vt:lpstr>References</vt:lpstr>
      <vt:lpstr>Breathing Thinking Functioning model </vt:lpstr>
      <vt:lpstr>What can we do about breathlessness?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this help?</vt:lpstr>
      <vt:lpstr>PowerPoint Presentation</vt:lpstr>
      <vt:lpstr>3) So what, for me?</vt:lpstr>
      <vt:lpstr>Main messages!</vt:lpstr>
      <vt:lpstr>What the doctor was actually thinking during the consultation was…</vt:lpstr>
      <vt:lpstr>PowerPoint Presentation</vt:lpstr>
      <vt:lpstr>Thank you for your attention!!! E-mail: i.tsiligianni@uoc.gr</vt:lpstr>
      <vt:lpstr>Group  Work </vt:lpstr>
      <vt:lpstr>PowerPoint Presentation</vt:lpstr>
      <vt:lpstr>Steve Holmes Declaration of Interests (1)</vt:lpstr>
      <vt:lpstr>Steve Holmes Declarations of Interest (2) Speaker engagements, educational projects, conference attendance, advisory board work (in the last three years)</vt:lpstr>
      <vt:lpstr>PowerPoint Presentation</vt:lpstr>
      <vt:lpstr>The Anxiety Cycle</vt:lpstr>
      <vt:lpstr>What are the key issues to discuss? </vt:lpstr>
      <vt:lpstr>How to open up the discussion with a patient? </vt:lpstr>
      <vt:lpstr>Now we have identified a problem – what are we going to do? </vt:lpstr>
      <vt:lpstr>Results of thinking and anxiety</vt:lpstr>
      <vt:lpstr>Key clinical areas </vt:lpstr>
      <vt:lpstr>Self Care</vt:lpstr>
      <vt:lpstr>Treatment </vt:lpstr>
      <vt:lpstr>PowerPoint Presentation</vt:lpstr>
      <vt:lpstr>Why do we need to offer breathlessness management? A patient perspective….</vt:lpstr>
      <vt:lpstr>How confident do we feel to offer breathlessness management advice? A clinician perspective…</vt:lpstr>
      <vt:lpstr>PowerPoint Presentation</vt:lpstr>
      <vt:lpstr>What signs might you pick up in a consultation that someone is struggling with breathlessness?</vt:lpstr>
      <vt:lpstr>                                    Techniques to try today</vt:lpstr>
      <vt:lpstr>Breathlessness management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epuldova</dc:creator>
  <cp:lastModifiedBy>Amanda Barnard</cp:lastModifiedBy>
  <cp:revision>12</cp:revision>
  <dcterms:created xsi:type="dcterms:W3CDTF">2023-11-14T09:35:52Z</dcterms:created>
  <dcterms:modified xsi:type="dcterms:W3CDTF">2024-09-26T13:48:57Z</dcterms:modified>
</cp:coreProperties>
</file>